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5.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8.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0.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1.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2.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3.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24.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6.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7.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8.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9.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0.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1.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32.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3.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34.xml" ContentType="application/vnd.openxmlformats-officedocument.theme+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theme/theme35.xml" ContentType="application/vnd.openxmlformats-officedocument.theme+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36.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37.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38.xml" ContentType="application/vnd.openxmlformats-officedocument.theme+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9.xml" ContentType="application/vnd.openxmlformats-officedocument.theme+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theme/theme40.xml" ContentType="application/vnd.openxmlformats-officedocument.theme+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41.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42.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43.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theme/theme44.xml" ContentType="application/vnd.openxmlformats-officedocument.theme+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theme/theme45.xml" ContentType="application/vnd.openxmlformats-officedocument.theme+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46.xml" ContentType="application/vnd.openxmlformats-officedocument.theme+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theme/theme47.xml" ContentType="application/vnd.openxmlformats-officedocument.theme+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charts/chart5.xml" ContentType="application/vnd.openxmlformats-officedocument.drawingml.chart+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10" r:id="rId2"/>
    <p:sldMasterId id="2147483723" r:id="rId3"/>
    <p:sldMasterId id="2147483774" r:id="rId4"/>
    <p:sldMasterId id="2147483787" r:id="rId5"/>
    <p:sldMasterId id="2147483800" r:id="rId6"/>
    <p:sldMasterId id="2147483812" r:id="rId7"/>
    <p:sldMasterId id="2147483825" r:id="rId8"/>
    <p:sldMasterId id="2147483838" r:id="rId9"/>
    <p:sldMasterId id="2147483851" r:id="rId10"/>
    <p:sldMasterId id="2147483864" r:id="rId11"/>
    <p:sldMasterId id="2147483877" r:id="rId12"/>
    <p:sldMasterId id="2147483889" r:id="rId13"/>
    <p:sldMasterId id="2147483988" r:id="rId14"/>
    <p:sldMasterId id="2147484012" r:id="rId15"/>
    <p:sldMasterId id="2147484037" r:id="rId16"/>
    <p:sldMasterId id="2147484061" r:id="rId17"/>
    <p:sldMasterId id="2147484073" r:id="rId18"/>
    <p:sldMasterId id="2147484085" r:id="rId19"/>
    <p:sldMasterId id="2147484098" r:id="rId20"/>
    <p:sldMasterId id="2147484110" r:id="rId21"/>
    <p:sldMasterId id="2147484123" r:id="rId22"/>
    <p:sldMasterId id="2147484135" r:id="rId23"/>
    <p:sldMasterId id="2147484147" r:id="rId24"/>
    <p:sldMasterId id="2147484184" r:id="rId25"/>
    <p:sldMasterId id="2147484197" r:id="rId26"/>
    <p:sldMasterId id="2147484210" r:id="rId27"/>
    <p:sldMasterId id="2147484223" r:id="rId28"/>
    <p:sldMasterId id="2147484261" r:id="rId29"/>
    <p:sldMasterId id="2147484322" r:id="rId30"/>
    <p:sldMasterId id="2147484334" r:id="rId31"/>
    <p:sldMasterId id="2147484346" r:id="rId32"/>
    <p:sldMasterId id="2147484358" r:id="rId33"/>
    <p:sldMasterId id="2147484370" r:id="rId34"/>
    <p:sldMasterId id="2147484383" r:id="rId35"/>
    <p:sldMasterId id="2147484395" r:id="rId36"/>
    <p:sldMasterId id="2147484407" r:id="rId37"/>
    <p:sldMasterId id="2147484419" r:id="rId38"/>
    <p:sldMasterId id="2147484432" r:id="rId39"/>
    <p:sldMasterId id="2147484444" r:id="rId40"/>
    <p:sldMasterId id="2147484456" r:id="rId41"/>
    <p:sldMasterId id="2147484468" r:id="rId42"/>
    <p:sldMasterId id="2147484480" r:id="rId43"/>
    <p:sldMasterId id="2147484492" r:id="rId44"/>
    <p:sldMasterId id="2147484504" r:id="rId45"/>
    <p:sldMasterId id="2147484516" r:id="rId46"/>
    <p:sldMasterId id="2147484528" r:id="rId47"/>
    <p:sldMasterId id="2147484540" r:id="rId48"/>
  </p:sldMasterIdLst>
  <p:notesMasterIdLst>
    <p:notesMasterId r:id="rId294"/>
  </p:notesMasterIdLst>
  <p:handoutMasterIdLst>
    <p:handoutMasterId r:id="rId295"/>
  </p:handoutMasterIdLst>
  <p:sldIdLst>
    <p:sldId id="871" r:id="rId49"/>
    <p:sldId id="902" r:id="rId50"/>
    <p:sldId id="903" r:id="rId51"/>
    <p:sldId id="904" r:id="rId52"/>
    <p:sldId id="905" r:id="rId53"/>
    <p:sldId id="906" r:id="rId54"/>
    <p:sldId id="907" r:id="rId55"/>
    <p:sldId id="908" r:id="rId56"/>
    <p:sldId id="909" r:id="rId57"/>
    <p:sldId id="910" r:id="rId58"/>
    <p:sldId id="911" r:id="rId59"/>
    <p:sldId id="912" r:id="rId60"/>
    <p:sldId id="913" r:id="rId61"/>
    <p:sldId id="914" r:id="rId62"/>
    <p:sldId id="915" r:id="rId63"/>
    <p:sldId id="916" r:id="rId64"/>
    <p:sldId id="917" r:id="rId65"/>
    <p:sldId id="918" r:id="rId66"/>
    <p:sldId id="919" r:id="rId67"/>
    <p:sldId id="920" r:id="rId68"/>
    <p:sldId id="921" r:id="rId69"/>
    <p:sldId id="1103" r:id="rId70"/>
    <p:sldId id="1104" r:id="rId71"/>
    <p:sldId id="1105" r:id="rId72"/>
    <p:sldId id="1106" r:id="rId73"/>
    <p:sldId id="1107" r:id="rId74"/>
    <p:sldId id="1108" r:id="rId75"/>
    <p:sldId id="1109" r:id="rId76"/>
    <p:sldId id="1110" r:id="rId77"/>
    <p:sldId id="1111" r:id="rId78"/>
    <p:sldId id="1112" r:id="rId79"/>
    <p:sldId id="1113" r:id="rId80"/>
    <p:sldId id="1114" r:id="rId81"/>
    <p:sldId id="1115" r:id="rId82"/>
    <p:sldId id="1116" r:id="rId83"/>
    <p:sldId id="1117" r:id="rId84"/>
    <p:sldId id="1118" r:id="rId85"/>
    <p:sldId id="934" r:id="rId86"/>
    <p:sldId id="935" r:id="rId87"/>
    <p:sldId id="936" r:id="rId88"/>
    <p:sldId id="937" r:id="rId89"/>
    <p:sldId id="938" r:id="rId90"/>
    <p:sldId id="939" r:id="rId91"/>
    <p:sldId id="940" r:id="rId92"/>
    <p:sldId id="941" r:id="rId93"/>
    <p:sldId id="942" r:id="rId94"/>
    <p:sldId id="943" r:id="rId95"/>
    <p:sldId id="944" r:id="rId96"/>
    <p:sldId id="945" r:id="rId97"/>
    <p:sldId id="946" r:id="rId98"/>
    <p:sldId id="947" r:id="rId99"/>
    <p:sldId id="948" r:id="rId100"/>
    <p:sldId id="954" r:id="rId101"/>
    <p:sldId id="1141" r:id="rId102"/>
    <p:sldId id="1142" r:id="rId103"/>
    <p:sldId id="1143" r:id="rId104"/>
    <p:sldId id="965" r:id="rId105"/>
    <p:sldId id="966" r:id="rId106"/>
    <p:sldId id="967" r:id="rId107"/>
    <p:sldId id="968" r:id="rId108"/>
    <p:sldId id="1277" r:id="rId109"/>
    <p:sldId id="1278" r:id="rId110"/>
    <p:sldId id="1279" r:id="rId111"/>
    <p:sldId id="1280" r:id="rId112"/>
    <p:sldId id="1281" r:id="rId113"/>
    <p:sldId id="1282" r:id="rId114"/>
    <p:sldId id="1283" r:id="rId115"/>
    <p:sldId id="1284" r:id="rId116"/>
    <p:sldId id="1285" r:id="rId117"/>
    <p:sldId id="1286" r:id="rId118"/>
    <p:sldId id="1287" r:id="rId119"/>
    <p:sldId id="1288" r:id="rId120"/>
    <p:sldId id="1289" r:id="rId121"/>
    <p:sldId id="1290" r:id="rId122"/>
    <p:sldId id="1291" r:id="rId123"/>
    <p:sldId id="1292" r:id="rId124"/>
    <p:sldId id="1293" r:id="rId125"/>
    <p:sldId id="1294" r:id="rId126"/>
    <p:sldId id="988" r:id="rId127"/>
    <p:sldId id="989" r:id="rId128"/>
    <p:sldId id="1144" r:id="rId129"/>
    <p:sldId id="1306" r:id="rId130"/>
    <p:sldId id="1263" r:id="rId131"/>
    <p:sldId id="991" r:id="rId132"/>
    <p:sldId id="992" r:id="rId133"/>
    <p:sldId id="993" r:id="rId134"/>
    <p:sldId id="994" r:id="rId135"/>
    <p:sldId id="995" r:id="rId136"/>
    <p:sldId id="1127" r:id="rId137"/>
    <p:sldId id="1128" r:id="rId138"/>
    <p:sldId id="1129" r:id="rId139"/>
    <p:sldId id="999" r:id="rId140"/>
    <p:sldId id="1208" r:id="rId141"/>
    <p:sldId id="1258" r:id="rId142"/>
    <p:sldId id="1000" r:id="rId143"/>
    <p:sldId id="1001" r:id="rId144"/>
    <p:sldId id="1002" r:id="rId145"/>
    <p:sldId id="1003" r:id="rId146"/>
    <p:sldId id="1004" r:id="rId147"/>
    <p:sldId id="1093" r:id="rId148"/>
    <p:sldId id="1092" r:id="rId149"/>
    <p:sldId id="1005" r:id="rId150"/>
    <p:sldId id="1006" r:id="rId151"/>
    <p:sldId id="1007" r:id="rId152"/>
    <p:sldId id="1008" r:id="rId153"/>
    <p:sldId id="1183" r:id="rId154"/>
    <p:sldId id="1184" r:id="rId155"/>
    <p:sldId id="1185" r:id="rId156"/>
    <p:sldId id="1186" r:id="rId157"/>
    <p:sldId id="1187" r:id="rId158"/>
    <p:sldId id="1188" r:id="rId159"/>
    <p:sldId id="1189" r:id="rId160"/>
    <p:sldId id="1190" r:id="rId161"/>
    <p:sldId id="1191" r:id="rId162"/>
    <p:sldId id="1192" r:id="rId163"/>
    <p:sldId id="1193" r:id="rId164"/>
    <p:sldId id="1194" r:id="rId165"/>
    <p:sldId id="1195" r:id="rId166"/>
    <p:sldId id="1196" r:id="rId167"/>
    <p:sldId id="1197" r:id="rId168"/>
    <p:sldId id="1200" r:id="rId169"/>
    <p:sldId id="1201" r:id="rId170"/>
    <p:sldId id="1202" r:id="rId171"/>
    <p:sldId id="1009" r:id="rId172"/>
    <p:sldId id="1010" r:id="rId173"/>
    <p:sldId id="1011" r:id="rId174"/>
    <p:sldId id="1012" r:id="rId175"/>
    <p:sldId id="1260" r:id="rId176"/>
    <p:sldId id="1013" r:id="rId177"/>
    <p:sldId id="1091" r:id="rId178"/>
    <p:sldId id="1139" r:id="rId179"/>
    <p:sldId id="1140" r:id="rId180"/>
    <p:sldId id="1236" r:id="rId181"/>
    <p:sldId id="1261" r:id="rId182"/>
    <p:sldId id="1274" r:id="rId183"/>
    <p:sldId id="1318" r:id="rId184"/>
    <p:sldId id="1319" r:id="rId185"/>
    <p:sldId id="1320" r:id="rId186"/>
    <p:sldId id="1017" r:id="rId187"/>
    <p:sldId id="1123" r:id="rId188"/>
    <p:sldId id="1203" r:id="rId189"/>
    <p:sldId id="1204" r:id="rId190"/>
    <p:sldId id="1019" r:id="rId191"/>
    <p:sldId id="1020" r:id="rId192"/>
    <p:sldId id="1122" r:id="rId193"/>
    <p:sldId id="1119" r:id="rId194"/>
    <p:sldId id="1120" r:id="rId195"/>
    <p:sldId id="1121" r:id="rId196"/>
    <p:sldId id="1015" r:id="rId197"/>
    <p:sldId id="1016" r:id="rId198"/>
    <p:sldId id="1014" r:id="rId199"/>
    <p:sldId id="1207" r:id="rId200"/>
    <p:sldId id="1276" r:id="rId201"/>
    <p:sldId id="1166" r:id="rId202"/>
    <p:sldId id="1167" r:id="rId203"/>
    <p:sldId id="1170" r:id="rId204"/>
    <p:sldId id="1171" r:id="rId205"/>
    <p:sldId id="1172" r:id="rId206"/>
    <p:sldId id="1173" r:id="rId207"/>
    <p:sldId id="1174" r:id="rId208"/>
    <p:sldId id="1175" r:id="rId209"/>
    <p:sldId id="1176" r:id="rId210"/>
    <p:sldId id="1177" r:id="rId211"/>
    <p:sldId id="1178" r:id="rId212"/>
    <p:sldId id="1179" r:id="rId213"/>
    <p:sldId id="1180" r:id="rId214"/>
    <p:sldId id="1181" r:id="rId215"/>
    <p:sldId id="1182" r:id="rId216"/>
    <p:sldId id="1168" r:id="rId217"/>
    <p:sldId id="1259" r:id="rId218"/>
    <p:sldId id="1299" r:id="rId219"/>
    <p:sldId id="1300" r:id="rId220"/>
    <p:sldId id="1301" r:id="rId221"/>
    <p:sldId id="1302" r:id="rId222"/>
    <p:sldId id="1303" r:id="rId223"/>
    <p:sldId id="1304" r:id="rId224"/>
    <p:sldId id="1256" r:id="rId225"/>
    <p:sldId id="1169" r:id="rId226"/>
    <p:sldId id="1215" r:id="rId227"/>
    <p:sldId id="1216" r:id="rId228"/>
    <p:sldId id="1217" r:id="rId229"/>
    <p:sldId id="1218" r:id="rId230"/>
    <p:sldId id="1209" r:id="rId231"/>
    <p:sldId id="1210" r:id="rId232"/>
    <p:sldId id="1219" r:id="rId233"/>
    <p:sldId id="1220" r:id="rId234"/>
    <p:sldId id="1221" r:id="rId235"/>
    <p:sldId id="1222" r:id="rId236"/>
    <p:sldId id="1275" r:id="rId237"/>
    <p:sldId id="1223" r:id="rId238"/>
    <p:sldId id="1214" r:id="rId239"/>
    <p:sldId id="1211" r:id="rId240"/>
    <p:sldId id="1212" r:id="rId241"/>
    <p:sldId id="1213" r:id="rId242"/>
    <p:sldId id="1237" r:id="rId243"/>
    <p:sldId id="1238" r:id="rId244"/>
    <p:sldId id="1239" r:id="rId245"/>
    <p:sldId id="1240" r:id="rId246"/>
    <p:sldId id="1241" r:id="rId247"/>
    <p:sldId id="1242" r:id="rId248"/>
    <p:sldId id="1224" r:id="rId249"/>
    <p:sldId id="1225" r:id="rId250"/>
    <p:sldId id="1234" r:id="rId251"/>
    <p:sldId id="1235" r:id="rId252"/>
    <p:sldId id="1243" r:id="rId253"/>
    <p:sldId id="1245" r:id="rId254"/>
    <p:sldId id="1246" r:id="rId255"/>
    <p:sldId id="1247" r:id="rId256"/>
    <p:sldId id="1248" r:id="rId257"/>
    <p:sldId id="1249" r:id="rId258"/>
    <p:sldId id="1250" r:id="rId259"/>
    <p:sldId id="1251" r:id="rId260"/>
    <p:sldId id="1252" r:id="rId261"/>
    <p:sldId id="1253" r:id="rId262"/>
    <p:sldId id="1254" r:id="rId263"/>
    <p:sldId id="1255" r:id="rId264"/>
    <p:sldId id="1264" r:id="rId265"/>
    <p:sldId id="1295" r:id="rId266"/>
    <p:sldId id="1296" r:id="rId267"/>
    <p:sldId id="1297" r:id="rId268"/>
    <p:sldId id="1298" r:id="rId269"/>
    <p:sldId id="1305" r:id="rId270"/>
    <p:sldId id="1226" r:id="rId271"/>
    <p:sldId id="1227" r:id="rId272"/>
    <p:sldId id="1228" r:id="rId273"/>
    <p:sldId id="1229" r:id="rId274"/>
    <p:sldId id="1317" r:id="rId275"/>
    <p:sldId id="1307" r:id="rId276"/>
    <p:sldId id="1308" r:id="rId277"/>
    <p:sldId id="1309" r:id="rId278"/>
    <p:sldId id="1310" r:id="rId279"/>
    <p:sldId id="1311" r:id="rId280"/>
    <p:sldId id="1312" r:id="rId281"/>
    <p:sldId id="1313" r:id="rId282"/>
    <p:sldId id="1314" r:id="rId283"/>
    <p:sldId id="1315" r:id="rId284"/>
    <p:sldId id="1316" r:id="rId285"/>
    <p:sldId id="1231" r:id="rId286"/>
    <p:sldId id="1067" r:id="rId287"/>
    <p:sldId id="1083" r:id="rId288"/>
    <p:sldId id="1085" r:id="rId289"/>
    <p:sldId id="1086" r:id="rId290"/>
    <p:sldId id="1232" r:id="rId291"/>
    <p:sldId id="1233" r:id="rId292"/>
    <p:sldId id="1230" r:id="rId293"/>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8D7CD"/>
    <a:srgbClr val="000000"/>
    <a:srgbClr val="66CCFF"/>
    <a:srgbClr val="FF6699"/>
    <a:srgbClr val="FF66CC"/>
    <a:srgbClr val="FF99CC"/>
    <a:srgbClr val="FCE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891" autoAdjust="0"/>
    <p:restoredTop sz="99507" autoAdjust="0"/>
  </p:normalViewPr>
  <p:slideViewPr>
    <p:cSldViewPr snapToGrid="0">
      <p:cViewPr varScale="1">
        <p:scale>
          <a:sx n="85" d="100"/>
          <a:sy n="85" d="100"/>
        </p:scale>
        <p:origin x="-78" y="-450"/>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69.xml"/><Relationship Id="rId299" Type="http://schemas.openxmlformats.org/officeDocument/2006/relationships/tableStyles" Target="tableStyles.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 Target="slides/slide15.xml"/><Relationship Id="rId84" Type="http://schemas.openxmlformats.org/officeDocument/2006/relationships/slide" Target="slides/slide36.xml"/><Relationship Id="rId138" Type="http://schemas.openxmlformats.org/officeDocument/2006/relationships/slide" Target="slides/slide90.xml"/><Relationship Id="rId159" Type="http://schemas.openxmlformats.org/officeDocument/2006/relationships/slide" Target="slides/slide111.xml"/><Relationship Id="rId170" Type="http://schemas.openxmlformats.org/officeDocument/2006/relationships/slide" Target="slides/slide122.xml"/><Relationship Id="rId191" Type="http://schemas.openxmlformats.org/officeDocument/2006/relationships/slide" Target="slides/slide143.xml"/><Relationship Id="rId205" Type="http://schemas.openxmlformats.org/officeDocument/2006/relationships/slide" Target="slides/slide157.xml"/><Relationship Id="rId226" Type="http://schemas.openxmlformats.org/officeDocument/2006/relationships/slide" Target="slides/slide178.xml"/><Relationship Id="rId247" Type="http://schemas.openxmlformats.org/officeDocument/2006/relationships/slide" Target="slides/slide199.xml"/><Relationship Id="rId107" Type="http://schemas.openxmlformats.org/officeDocument/2006/relationships/slide" Target="slides/slide59.xml"/><Relationship Id="rId268" Type="http://schemas.openxmlformats.org/officeDocument/2006/relationships/slide" Target="slides/slide220.xml"/><Relationship Id="rId289" Type="http://schemas.openxmlformats.org/officeDocument/2006/relationships/slide" Target="slides/slide24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 Target="slides/slide5.xml"/><Relationship Id="rId74" Type="http://schemas.openxmlformats.org/officeDocument/2006/relationships/slide" Target="slides/slide26.xml"/><Relationship Id="rId128" Type="http://schemas.openxmlformats.org/officeDocument/2006/relationships/slide" Target="slides/slide80.xml"/><Relationship Id="rId149" Type="http://schemas.openxmlformats.org/officeDocument/2006/relationships/slide" Target="slides/slide101.xml"/><Relationship Id="rId5" Type="http://schemas.openxmlformats.org/officeDocument/2006/relationships/slideMaster" Target="slideMasters/slideMaster5.xml"/><Relationship Id="rId95" Type="http://schemas.openxmlformats.org/officeDocument/2006/relationships/slide" Target="slides/slide47.xml"/><Relationship Id="rId160" Type="http://schemas.openxmlformats.org/officeDocument/2006/relationships/slide" Target="slides/slide112.xml"/><Relationship Id="rId181" Type="http://schemas.openxmlformats.org/officeDocument/2006/relationships/slide" Target="slides/slide133.xml"/><Relationship Id="rId216" Type="http://schemas.openxmlformats.org/officeDocument/2006/relationships/slide" Target="slides/slide168.xml"/><Relationship Id="rId237" Type="http://schemas.openxmlformats.org/officeDocument/2006/relationships/slide" Target="slides/slide189.xml"/><Relationship Id="rId258" Type="http://schemas.openxmlformats.org/officeDocument/2006/relationships/slide" Target="slides/slide210.xml"/><Relationship Id="rId279" Type="http://schemas.openxmlformats.org/officeDocument/2006/relationships/slide" Target="slides/slide231.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 Target="slides/slide16.xml"/><Relationship Id="rId118" Type="http://schemas.openxmlformats.org/officeDocument/2006/relationships/slide" Target="slides/slide70.xml"/><Relationship Id="rId139" Type="http://schemas.openxmlformats.org/officeDocument/2006/relationships/slide" Target="slides/slide91.xml"/><Relationship Id="rId290" Type="http://schemas.openxmlformats.org/officeDocument/2006/relationships/slide" Target="slides/slide242.xml"/><Relationship Id="rId85" Type="http://schemas.openxmlformats.org/officeDocument/2006/relationships/slide" Target="slides/slide37.xml"/><Relationship Id="rId150" Type="http://schemas.openxmlformats.org/officeDocument/2006/relationships/slide" Target="slides/slide102.xml"/><Relationship Id="rId171" Type="http://schemas.openxmlformats.org/officeDocument/2006/relationships/slide" Target="slides/slide123.xml"/><Relationship Id="rId192" Type="http://schemas.openxmlformats.org/officeDocument/2006/relationships/slide" Target="slides/slide144.xml"/><Relationship Id="rId206" Type="http://schemas.openxmlformats.org/officeDocument/2006/relationships/slide" Target="slides/slide158.xml"/><Relationship Id="rId227" Type="http://schemas.openxmlformats.org/officeDocument/2006/relationships/slide" Target="slides/slide179.xml"/><Relationship Id="rId248" Type="http://schemas.openxmlformats.org/officeDocument/2006/relationships/slide" Target="slides/slide200.xml"/><Relationship Id="rId269" Type="http://schemas.openxmlformats.org/officeDocument/2006/relationships/slide" Target="slides/slide221.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 Target="slides/slide60.xml"/><Relationship Id="rId129" Type="http://schemas.openxmlformats.org/officeDocument/2006/relationships/slide" Target="slides/slide81.xml"/><Relationship Id="rId280" Type="http://schemas.openxmlformats.org/officeDocument/2006/relationships/slide" Target="slides/slide232.xml"/><Relationship Id="rId54" Type="http://schemas.openxmlformats.org/officeDocument/2006/relationships/slide" Target="slides/slide6.xml"/><Relationship Id="rId75" Type="http://schemas.openxmlformats.org/officeDocument/2006/relationships/slide" Target="slides/slide27.xml"/><Relationship Id="rId96" Type="http://schemas.openxmlformats.org/officeDocument/2006/relationships/slide" Target="slides/slide48.xml"/><Relationship Id="rId140" Type="http://schemas.openxmlformats.org/officeDocument/2006/relationships/slide" Target="slides/slide92.xml"/><Relationship Id="rId161" Type="http://schemas.openxmlformats.org/officeDocument/2006/relationships/slide" Target="slides/slide113.xml"/><Relationship Id="rId182" Type="http://schemas.openxmlformats.org/officeDocument/2006/relationships/slide" Target="slides/slide134.xml"/><Relationship Id="rId217" Type="http://schemas.openxmlformats.org/officeDocument/2006/relationships/slide" Target="slides/slide169.xml"/><Relationship Id="rId6" Type="http://schemas.openxmlformats.org/officeDocument/2006/relationships/slideMaster" Target="slideMasters/slideMaster6.xml"/><Relationship Id="rId238" Type="http://schemas.openxmlformats.org/officeDocument/2006/relationships/slide" Target="slides/slide190.xml"/><Relationship Id="rId259" Type="http://schemas.openxmlformats.org/officeDocument/2006/relationships/slide" Target="slides/slide211.xml"/><Relationship Id="rId23" Type="http://schemas.openxmlformats.org/officeDocument/2006/relationships/slideMaster" Target="slideMasters/slideMaster23.xml"/><Relationship Id="rId119" Type="http://schemas.openxmlformats.org/officeDocument/2006/relationships/slide" Target="slides/slide71.xml"/><Relationship Id="rId270" Type="http://schemas.openxmlformats.org/officeDocument/2006/relationships/slide" Target="slides/slide222.xml"/><Relationship Id="rId291" Type="http://schemas.openxmlformats.org/officeDocument/2006/relationships/slide" Target="slides/slide243.xml"/><Relationship Id="rId44" Type="http://schemas.openxmlformats.org/officeDocument/2006/relationships/slideMaster" Target="slideMasters/slideMaster44.xml"/><Relationship Id="rId65" Type="http://schemas.openxmlformats.org/officeDocument/2006/relationships/slide" Target="slides/slide17.xml"/><Relationship Id="rId86" Type="http://schemas.openxmlformats.org/officeDocument/2006/relationships/slide" Target="slides/slide38.xml"/><Relationship Id="rId130" Type="http://schemas.openxmlformats.org/officeDocument/2006/relationships/slide" Target="slides/slide82.xml"/><Relationship Id="rId151" Type="http://schemas.openxmlformats.org/officeDocument/2006/relationships/slide" Target="slides/slide103.xml"/><Relationship Id="rId172" Type="http://schemas.openxmlformats.org/officeDocument/2006/relationships/slide" Target="slides/slide124.xml"/><Relationship Id="rId193" Type="http://schemas.openxmlformats.org/officeDocument/2006/relationships/slide" Target="slides/slide145.xml"/><Relationship Id="rId207" Type="http://schemas.openxmlformats.org/officeDocument/2006/relationships/slide" Target="slides/slide159.xml"/><Relationship Id="rId228" Type="http://schemas.openxmlformats.org/officeDocument/2006/relationships/slide" Target="slides/slide180.xml"/><Relationship Id="rId249" Type="http://schemas.openxmlformats.org/officeDocument/2006/relationships/slide" Target="slides/slide201.xml"/><Relationship Id="rId13" Type="http://schemas.openxmlformats.org/officeDocument/2006/relationships/slideMaster" Target="slideMasters/slideMaster13.xml"/><Relationship Id="rId109" Type="http://schemas.openxmlformats.org/officeDocument/2006/relationships/slide" Target="slides/slide61.xml"/><Relationship Id="rId260" Type="http://schemas.openxmlformats.org/officeDocument/2006/relationships/slide" Target="slides/slide212.xml"/><Relationship Id="rId281" Type="http://schemas.openxmlformats.org/officeDocument/2006/relationships/slide" Target="slides/slide233.xml"/><Relationship Id="rId34" Type="http://schemas.openxmlformats.org/officeDocument/2006/relationships/slideMaster" Target="slideMasters/slideMaster34.xml"/><Relationship Id="rId55" Type="http://schemas.openxmlformats.org/officeDocument/2006/relationships/slide" Target="slides/slide7.xml"/><Relationship Id="rId76" Type="http://schemas.openxmlformats.org/officeDocument/2006/relationships/slide" Target="slides/slide28.xml"/><Relationship Id="rId97" Type="http://schemas.openxmlformats.org/officeDocument/2006/relationships/slide" Target="slides/slide49.xml"/><Relationship Id="rId120" Type="http://schemas.openxmlformats.org/officeDocument/2006/relationships/slide" Target="slides/slide72.xml"/><Relationship Id="rId141"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23.xml"/><Relationship Id="rId92" Type="http://schemas.openxmlformats.org/officeDocument/2006/relationships/slide" Target="slides/slide44.xml"/><Relationship Id="rId162" Type="http://schemas.openxmlformats.org/officeDocument/2006/relationships/slide" Target="slides/slide114.xml"/><Relationship Id="rId183" Type="http://schemas.openxmlformats.org/officeDocument/2006/relationships/slide" Target="slides/slide135.xml"/><Relationship Id="rId213" Type="http://schemas.openxmlformats.org/officeDocument/2006/relationships/slide" Target="slides/slide165.xml"/><Relationship Id="rId218" Type="http://schemas.openxmlformats.org/officeDocument/2006/relationships/slide" Target="slides/slide170.xml"/><Relationship Id="rId234" Type="http://schemas.openxmlformats.org/officeDocument/2006/relationships/slide" Target="slides/slide186.xml"/><Relationship Id="rId239" Type="http://schemas.openxmlformats.org/officeDocument/2006/relationships/slide" Target="slides/slide19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202.xml"/><Relationship Id="rId255" Type="http://schemas.openxmlformats.org/officeDocument/2006/relationships/slide" Target="slides/slide207.xml"/><Relationship Id="rId271" Type="http://schemas.openxmlformats.org/officeDocument/2006/relationships/slide" Target="slides/slide223.xml"/><Relationship Id="rId276" Type="http://schemas.openxmlformats.org/officeDocument/2006/relationships/slide" Target="slides/slide228.xml"/><Relationship Id="rId292" Type="http://schemas.openxmlformats.org/officeDocument/2006/relationships/slide" Target="slides/slide244.xml"/><Relationship Id="rId297" Type="http://schemas.openxmlformats.org/officeDocument/2006/relationships/viewProps" Target="viewProps.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8.xml"/><Relationship Id="rId87" Type="http://schemas.openxmlformats.org/officeDocument/2006/relationships/slide" Target="slides/slide39.xml"/><Relationship Id="rId110" Type="http://schemas.openxmlformats.org/officeDocument/2006/relationships/slide" Target="slides/slide62.xml"/><Relationship Id="rId115" Type="http://schemas.openxmlformats.org/officeDocument/2006/relationships/slide" Target="slides/slide67.xml"/><Relationship Id="rId131" Type="http://schemas.openxmlformats.org/officeDocument/2006/relationships/slide" Target="slides/slide83.xml"/><Relationship Id="rId136" Type="http://schemas.openxmlformats.org/officeDocument/2006/relationships/slide" Target="slides/slide88.xml"/><Relationship Id="rId157" Type="http://schemas.openxmlformats.org/officeDocument/2006/relationships/slide" Target="slides/slide109.xml"/><Relationship Id="rId178" Type="http://schemas.openxmlformats.org/officeDocument/2006/relationships/slide" Target="slides/slide130.xml"/><Relationship Id="rId61" Type="http://schemas.openxmlformats.org/officeDocument/2006/relationships/slide" Target="slides/slide13.xml"/><Relationship Id="rId82" Type="http://schemas.openxmlformats.org/officeDocument/2006/relationships/slide" Target="slides/slide34.xml"/><Relationship Id="rId152" Type="http://schemas.openxmlformats.org/officeDocument/2006/relationships/slide" Target="slides/slide104.xml"/><Relationship Id="rId173" Type="http://schemas.openxmlformats.org/officeDocument/2006/relationships/slide" Target="slides/slide125.xml"/><Relationship Id="rId194" Type="http://schemas.openxmlformats.org/officeDocument/2006/relationships/slide" Target="slides/slide146.xml"/><Relationship Id="rId199" Type="http://schemas.openxmlformats.org/officeDocument/2006/relationships/slide" Target="slides/slide151.xml"/><Relationship Id="rId203" Type="http://schemas.openxmlformats.org/officeDocument/2006/relationships/slide" Target="slides/slide155.xml"/><Relationship Id="rId208" Type="http://schemas.openxmlformats.org/officeDocument/2006/relationships/slide" Target="slides/slide160.xml"/><Relationship Id="rId229" Type="http://schemas.openxmlformats.org/officeDocument/2006/relationships/slide" Target="slides/slide181.xml"/><Relationship Id="rId19" Type="http://schemas.openxmlformats.org/officeDocument/2006/relationships/slideMaster" Target="slideMasters/slideMaster19.xml"/><Relationship Id="rId224" Type="http://schemas.openxmlformats.org/officeDocument/2006/relationships/slide" Target="slides/slide176.xml"/><Relationship Id="rId240" Type="http://schemas.openxmlformats.org/officeDocument/2006/relationships/slide" Target="slides/slide192.xml"/><Relationship Id="rId245" Type="http://schemas.openxmlformats.org/officeDocument/2006/relationships/slide" Target="slides/slide197.xml"/><Relationship Id="rId261" Type="http://schemas.openxmlformats.org/officeDocument/2006/relationships/slide" Target="slides/slide213.xml"/><Relationship Id="rId266" Type="http://schemas.openxmlformats.org/officeDocument/2006/relationships/slide" Target="slides/slide218.xml"/><Relationship Id="rId287" Type="http://schemas.openxmlformats.org/officeDocument/2006/relationships/slide" Target="slides/slide23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8.xml"/><Relationship Id="rId77" Type="http://schemas.openxmlformats.org/officeDocument/2006/relationships/slide" Target="slides/slide29.xml"/><Relationship Id="rId100" Type="http://schemas.openxmlformats.org/officeDocument/2006/relationships/slide" Target="slides/slide52.xml"/><Relationship Id="rId105" Type="http://schemas.openxmlformats.org/officeDocument/2006/relationships/slide" Target="slides/slide57.xml"/><Relationship Id="rId126" Type="http://schemas.openxmlformats.org/officeDocument/2006/relationships/slide" Target="slides/slide78.xml"/><Relationship Id="rId147" Type="http://schemas.openxmlformats.org/officeDocument/2006/relationships/slide" Target="slides/slide99.xml"/><Relationship Id="rId168" Type="http://schemas.openxmlformats.org/officeDocument/2006/relationships/slide" Target="slides/slide120.xml"/><Relationship Id="rId282" Type="http://schemas.openxmlformats.org/officeDocument/2006/relationships/slide" Target="slides/slide234.xml"/><Relationship Id="rId8" Type="http://schemas.openxmlformats.org/officeDocument/2006/relationships/slideMaster" Target="slideMasters/slideMaster8.xml"/><Relationship Id="rId51" Type="http://schemas.openxmlformats.org/officeDocument/2006/relationships/slide" Target="slides/slide3.xml"/><Relationship Id="rId72" Type="http://schemas.openxmlformats.org/officeDocument/2006/relationships/slide" Target="slides/slide24.xml"/><Relationship Id="rId93" Type="http://schemas.openxmlformats.org/officeDocument/2006/relationships/slide" Target="slides/slide45.xml"/><Relationship Id="rId98" Type="http://schemas.openxmlformats.org/officeDocument/2006/relationships/slide" Target="slides/slide50.xml"/><Relationship Id="rId121" Type="http://schemas.openxmlformats.org/officeDocument/2006/relationships/slide" Target="slides/slide73.xml"/><Relationship Id="rId142" Type="http://schemas.openxmlformats.org/officeDocument/2006/relationships/slide" Target="slides/slide94.xml"/><Relationship Id="rId163" Type="http://schemas.openxmlformats.org/officeDocument/2006/relationships/slide" Target="slides/slide115.xml"/><Relationship Id="rId184" Type="http://schemas.openxmlformats.org/officeDocument/2006/relationships/slide" Target="slides/slide136.xml"/><Relationship Id="rId189" Type="http://schemas.openxmlformats.org/officeDocument/2006/relationships/slide" Target="slides/slide141.xml"/><Relationship Id="rId219" Type="http://schemas.openxmlformats.org/officeDocument/2006/relationships/slide" Target="slides/slide171.xml"/><Relationship Id="rId3" Type="http://schemas.openxmlformats.org/officeDocument/2006/relationships/slideMaster" Target="slideMasters/slideMaster3.xml"/><Relationship Id="rId214" Type="http://schemas.openxmlformats.org/officeDocument/2006/relationships/slide" Target="slides/slide166.xml"/><Relationship Id="rId230" Type="http://schemas.openxmlformats.org/officeDocument/2006/relationships/slide" Target="slides/slide182.xml"/><Relationship Id="rId235" Type="http://schemas.openxmlformats.org/officeDocument/2006/relationships/slide" Target="slides/slide187.xml"/><Relationship Id="rId251" Type="http://schemas.openxmlformats.org/officeDocument/2006/relationships/slide" Target="slides/slide203.xml"/><Relationship Id="rId256" Type="http://schemas.openxmlformats.org/officeDocument/2006/relationships/slide" Target="slides/slide208.xml"/><Relationship Id="rId277" Type="http://schemas.openxmlformats.org/officeDocument/2006/relationships/slide" Target="slides/slide229.xml"/><Relationship Id="rId298" Type="http://schemas.openxmlformats.org/officeDocument/2006/relationships/theme" Target="theme/theme1.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19.xml"/><Relationship Id="rId116" Type="http://schemas.openxmlformats.org/officeDocument/2006/relationships/slide" Target="slides/slide68.xml"/><Relationship Id="rId137" Type="http://schemas.openxmlformats.org/officeDocument/2006/relationships/slide" Target="slides/slide89.xml"/><Relationship Id="rId158" Type="http://schemas.openxmlformats.org/officeDocument/2006/relationships/slide" Target="slides/slide110.xml"/><Relationship Id="rId272" Type="http://schemas.openxmlformats.org/officeDocument/2006/relationships/slide" Target="slides/slide224.xml"/><Relationship Id="rId293" Type="http://schemas.openxmlformats.org/officeDocument/2006/relationships/slide" Target="slides/slide24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14.xml"/><Relationship Id="rId83" Type="http://schemas.openxmlformats.org/officeDocument/2006/relationships/slide" Target="slides/slide35.xml"/><Relationship Id="rId88" Type="http://schemas.openxmlformats.org/officeDocument/2006/relationships/slide" Target="slides/slide40.xml"/><Relationship Id="rId111" Type="http://schemas.openxmlformats.org/officeDocument/2006/relationships/slide" Target="slides/slide63.xml"/><Relationship Id="rId132" Type="http://schemas.openxmlformats.org/officeDocument/2006/relationships/slide" Target="slides/slide84.xml"/><Relationship Id="rId153" Type="http://schemas.openxmlformats.org/officeDocument/2006/relationships/slide" Target="slides/slide105.xml"/><Relationship Id="rId174" Type="http://schemas.openxmlformats.org/officeDocument/2006/relationships/slide" Target="slides/slide126.xml"/><Relationship Id="rId179" Type="http://schemas.openxmlformats.org/officeDocument/2006/relationships/slide" Target="slides/slide131.xml"/><Relationship Id="rId195" Type="http://schemas.openxmlformats.org/officeDocument/2006/relationships/slide" Target="slides/slide147.xml"/><Relationship Id="rId209" Type="http://schemas.openxmlformats.org/officeDocument/2006/relationships/slide" Target="slides/slide161.xml"/><Relationship Id="rId190" Type="http://schemas.openxmlformats.org/officeDocument/2006/relationships/slide" Target="slides/slide142.xml"/><Relationship Id="rId204" Type="http://schemas.openxmlformats.org/officeDocument/2006/relationships/slide" Target="slides/slide156.xml"/><Relationship Id="rId220" Type="http://schemas.openxmlformats.org/officeDocument/2006/relationships/slide" Target="slides/slide172.xml"/><Relationship Id="rId225" Type="http://schemas.openxmlformats.org/officeDocument/2006/relationships/slide" Target="slides/slide177.xml"/><Relationship Id="rId241" Type="http://schemas.openxmlformats.org/officeDocument/2006/relationships/slide" Target="slides/slide193.xml"/><Relationship Id="rId246" Type="http://schemas.openxmlformats.org/officeDocument/2006/relationships/slide" Target="slides/slide198.xml"/><Relationship Id="rId267" Type="http://schemas.openxmlformats.org/officeDocument/2006/relationships/slide" Target="slides/slide219.xml"/><Relationship Id="rId288" Type="http://schemas.openxmlformats.org/officeDocument/2006/relationships/slide" Target="slides/slide240.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9.xml"/><Relationship Id="rId106" Type="http://schemas.openxmlformats.org/officeDocument/2006/relationships/slide" Target="slides/slide58.xml"/><Relationship Id="rId127" Type="http://schemas.openxmlformats.org/officeDocument/2006/relationships/slide" Target="slides/slide79.xml"/><Relationship Id="rId262" Type="http://schemas.openxmlformats.org/officeDocument/2006/relationships/slide" Target="slides/slide214.xml"/><Relationship Id="rId283" Type="http://schemas.openxmlformats.org/officeDocument/2006/relationships/slide" Target="slides/slide23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4.xml"/><Relationship Id="rId73" Type="http://schemas.openxmlformats.org/officeDocument/2006/relationships/slide" Target="slides/slide25.xml"/><Relationship Id="rId78" Type="http://schemas.openxmlformats.org/officeDocument/2006/relationships/slide" Target="slides/slide30.xml"/><Relationship Id="rId94" Type="http://schemas.openxmlformats.org/officeDocument/2006/relationships/slide" Target="slides/slide46.xml"/><Relationship Id="rId99" Type="http://schemas.openxmlformats.org/officeDocument/2006/relationships/slide" Target="slides/slide51.xml"/><Relationship Id="rId101" Type="http://schemas.openxmlformats.org/officeDocument/2006/relationships/slide" Target="slides/slide53.xml"/><Relationship Id="rId122" Type="http://schemas.openxmlformats.org/officeDocument/2006/relationships/slide" Target="slides/slide74.xml"/><Relationship Id="rId143" Type="http://schemas.openxmlformats.org/officeDocument/2006/relationships/slide" Target="slides/slide95.xml"/><Relationship Id="rId148" Type="http://schemas.openxmlformats.org/officeDocument/2006/relationships/slide" Target="slides/slide100.xml"/><Relationship Id="rId164" Type="http://schemas.openxmlformats.org/officeDocument/2006/relationships/slide" Target="slides/slide116.xml"/><Relationship Id="rId169" Type="http://schemas.openxmlformats.org/officeDocument/2006/relationships/slide" Target="slides/slide121.xml"/><Relationship Id="rId185" Type="http://schemas.openxmlformats.org/officeDocument/2006/relationships/slide" Target="slides/slide137.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32.xml"/><Relationship Id="rId210" Type="http://schemas.openxmlformats.org/officeDocument/2006/relationships/slide" Target="slides/slide162.xml"/><Relationship Id="rId215" Type="http://schemas.openxmlformats.org/officeDocument/2006/relationships/slide" Target="slides/slide167.xml"/><Relationship Id="rId236" Type="http://schemas.openxmlformats.org/officeDocument/2006/relationships/slide" Target="slides/slide188.xml"/><Relationship Id="rId257" Type="http://schemas.openxmlformats.org/officeDocument/2006/relationships/slide" Target="slides/slide209.xml"/><Relationship Id="rId278" Type="http://schemas.openxmlformats.org/officeDocument/2006/relationships/slide" Target="slides/slide230.xml"/><Relationship Id="rId26" Type="http://schemas.openxmlformats.org/officeDocument/2006/relationships/slideMaster" Target="slideMasters/slideMaster26.xml"/><Relationship Id="rId231" Type="http://schemas.openxmlformats.org/officeDocument/2006/relationships/slide" Target="slides/slide183.xml"/><Relationship Id="rId252" Type="http://schemas.openxmlformats.org/officeDocument/2006/relationships/slide" Target="slides/slide204.xml"/><Relationship Id="rId273" Type="http://schemas.openxmlformats.org/officeDocument/2006/relationships/slide" Target="slides/slide225.xml"/><Relationship Id="rId294" Type="http://schemas.openxmlformats.org/officeDocument/2006/relationships/notesMaster" Target="notesMasters/notesMaster1.xml"/><Relationship Id="rId47" Type="http://schemas.openxmlformats.org/officeDocument/2006/relationships/slideMaster" Target="slideMasters/slideMaster47.xml"/><Relationship Id="rId68" Type="http://schemas.openxmlformats.org/officeDocument/2006/relationships/slide" Target="slides/slide20.xml"/><Relationship Id="rId89" Type="http://schemas.openxmlformats.org/officeDocument/2006/relationships/slide" Target="slides/slide41.xml"/><Relationship Id="rId112" Type="http://schemas.openxmlformats.org/officeDocument/2006/relationships/slide" Target="slides/slide64.xml"/><Relationship Id="rId133" Type="http://schemas.openxmlformats.org/officeDocument/2006/relationships/slide" Target="slides/slide85.xml"/><Relationship Id="rId154" Type="http://schemas.openxmlformats.org/officeDocument/2006/relationships/slide" Target="slides/slide106.xml"/><Relationship Id="rId175" Type="http://schemas.openxmlformats.org/officeDocument/2006/relationships/slide" Target="slides/slide127.xml"/><Relationship Id="rId196" Type="http://schemas.openxmlformats.org/officeDocument/2006/relationships/slide" Target="slides/slide148.xml"/><Relationship Id="rId200" Type="http://schemas.openxmlformats.org/officeDocument/2006/relationships/slide" Target="slides/slide152.xml"/><Relationship Id="rId16" Type="http://schemas.openxmlformats.org/officeDocument/2006/relationships/slideMaster" Target="slideMasters/slideMaster16.xml"/><Relationship Id="rId221" Type="http://schemas.openxmlformats.org/officeDocument/2006/relationships/slide" Target="slides/slide173.xml"/><Relationship Id="rId242" Type="http://schemas.openxmlformats.org/officeDocument/2006/relationships/slide" Target="slides/slide194.xml"/><Relationship Id="rId263" Type="http://schemas.openxmlformats.org/officeDocument/2006/relationships/slide" Target="slides/slide215.xml"/><Relationship Id="rId284" Type="http://schemas.openxmlformats.org/officeDocument/2006/relationships/slide" Target="slides/slide236.xml"/><Relationship Id="rId37" Type="http://schemas.openxmlformats.org/officeDocument/2006/relationships/slideMaster" Target="slideMasters/slideMaster37.xml"/><Relationship Id="rId58" Type="http://schemas.openxmlformats.org/officeDocument/2006/relationships/slide" Target="slides/slide10.xml"/><Relationship Id="rId79" Type="http://schemas.openxmlformats.org/officeDocument/2006/relationships/slide" Target="slides/slide31.xml"/><Relationship Id="rId102" Type="http://schemas.openxmlformats.org/officeDocument/2006/relationships/slide" Target="slides/slide54.xml"/><Relationship Id="rId123" Type="http://schemas.openxmlformats.org/officeDocument/2006/relationships/slide" Target="slides/slide75.xml"/><Relationship Id="rId144" Type="http://schemas.openxmlformats.org/officeDocument/2006/relationships/slide" Target="slides/slide96.xml"/><Relationship Id="rId90" Type="http://schemas.openxmlformats.org/officeDocument/2006/relationships/slide" Target="slides/slide42.xml"/><Relationship Id="rId165" Type="http://schemas.openxmlformats.org/officeDocument/2006/relationships/slide" Target="slides/slide117.xml"/><Relationship Id="rId186" Type="http://schemas.openxmlformats.org/officeDocument/2006/relationships/slide" Target="slides/slide138.xml"/><Relationship Id="rId211" Type="http://schemas.openxmlformats.org/officeDocument/2006/relationships/slide" Target="slides/slide163.xml"/><Relationship Id="rId232" Type="http://schemas.openxmlformats.org/officeDocument/2006/relationships/slide" Target="slides/slide184.xml"/><Relationship Id="rId253" Type="http://schemas.openxmlformats.org/officeDocument/2006/relationships/slide" Target="slides/slide205.xml"/><Relationship Id="rId274" Type="http://schemas.openxmlformats.org/officeDocument/2006/relationships/slide" Target="slides/slide226.xml"/><Relationship Id="rId295" Type="http://schemas.openxmlformats.org/officeDocument/2006/relationships/handoutMaster" Target="handoutMasters/handoutMaster1.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 Target="slides/slide21.xml"/><Relationship Id="rId113" Type="http://schemas.openxmlformats.org/officeDocument/2006/relationships/slide" Target="slides/slide65.xml"/><Relationship Id="rId134" Type="http://schemas.openxmlformats.org/officeDocument/2006/relationships/slide" Target="slides/slide86.xml"/><Relationship Id="rId80" Type="http://schemas.openxmlformats.org/officeDocument/2006/relationships/slide" Target="slides/slide32.xml"/><Relationship Id="rId155" Type="http://schemas.openxmlformats.org/officeDocument/2006/relationships/slide" Target="slides/slide107.xml"/><Relationship Id="rId176" Type="http://schemas.openxmlformats.org/officeDocument/2006/relationships/slide" Target="slides/slide128.xml"/><Relationship Id="rId197" Type="http://schemas.openxmlformats.org/officeDocument/2006/relationships/slide" Target="slides/slide149.xml"/><Relationship Id="rId201" Type="http://schemas.openxmlformats.org/officeDocument/2006/relationships/slide" Target="slides/slide153.xml"/><Relationship Id="rId222" Type="http://schemas.openxmlformats.org/officeDocument/2006/relationships/slide" Target="slides/slide174.xml"/><Relationship Id="rId243" Type="http://schemas.openxmlformats.org/officeDocument/2006/relationships/slide" Target="slides/slide195.xml"/><Relationship Id="rId264" Type="http://schemas.openxmlformats.org/officeDocument/2006/relationships/slide" Target="slides/slide216.xml"/><Relationship Id="rId285" Type="http://schemas.openxmlformats.org/officeDocument/2006/relationships/slide" Target="slides/slide237.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 Target="slides/slide11.xml"/><Relationship Id="rId103" Type="http://schemas.openxmlformats.org/officeDocument/2006/relationships/slide" Target="slides/slide55.xml"/><Relationship Id="rId124" Type="http://schemas.openxmlformats.org/officeDocument/2006/relationships/slide" Target="slides/slide76.xml"/><Relationship Id="rId70" Type="http://schemas.openxmlformats.org/officeDocument/2006/relationships/slide" Target="slides/slide22.xml"/><Relationship Id="rId91" Type="http://schemas.openxmlformats.org/officeDocument/2006/relationships/slide" Target="slides/slide43.xml"/><Relationship Id="rId145" Type="http://schemas.openxmlformats.org/officeDocument/2006/relationships/slide" Target="slides/slide97.xml"/><Relationship Id="rId166" Type="http://schemas.openxmlformats.org/officeDocument/2006/relationships/slide" Target="slides/slide118.xml"/><Relationship Id="rId187" Type="http://schemas.openxmlformats.org/officeDocument/2006/relationships/slide" Target="slides/slide139.xml"/><Relationship Id="rId1" Type="http://schemas.openxmlformats.org/officeDocument/2006/relationships/slideMaster" Target="slideMasters/slideMaster1.xml"/><Relationship Id="rId212" Type="http://schemas.openxmlformats.org/officeDocument/2006/relationships/slide" Target="slides/slide164.xml"/><Relationship Id="rId233" Type="http://schemas.openxmlformats.org/officeDocument/2006/relationships/slide" Target="slides/slide185.xml"/><Relationship Id="rId254" Type="http://schemas.openxmlformats.org/officeDocument/2006/relationships/slide" Target="slides/slide206.xml"/><Relationship Id="rId28" Type="http://schemas.openxmlformats.org/officeDocument/2006/relationships/slideMaster" Target="slideMasters/slideMaster28.xml"/><Relationship Id="rId49" Type="http://schemas.openxmlformats.org/officeDocument/2006/relationships/slide" Target="slides/slide1.xml"/><Relationship Id="rId114" Type="http://schemas.openxmlformats.org/officeDocument/2006/relationships/slide" Target="slides/slide66.xml"/><Relationship Id="rId275" Type="http://schemas.openxmlformats.org/officeDocument/2006/relationships/slide" Target="slides/slide227.xml"/><Relationship Id="rId296" Type="http://schemas.openxmlformats.org/officeDocument/2006/relationships/presProps" Target="presProps.xml"/><Relationship Id="rId60" Type="http://schemas.openxmlformats.org/officeDocument/2006/relationships/slide" Target="slides/slide12.xml"/><Relationship Id="rId81" Type="http://schemas.openxmlformats.org/officeDocument/2006/relationships/slide" Target="slides/slide33.xml"/><Relationship Id="rId135" Type="http://schemas.openxmlformats.org/officeDocument/2006/relationships/slide" Target="slides/slide87.xml"/><Relationship Id="rId156" Type="http://schemas.openxmlformats.org/officeDocument/2006/relationships/slide" Target="slides/slide108.xml"/><Relationship Id="rId177" Type="http://schemas.openxmlformats.org/officeDocument/2006/relationships/slide" Target="slides/slide129.xml"/><Relationship Id="rId198" Type="http://schemas.openxmlformats.org/officeDocument/2006/relationships/slide" Target="slides/slide150.xml"/><Relationship Id="rId202" Type="http://schemas.openxmlformats.org/officeDocument/2006/relationships/slide" Target="slides/slide154.xml"/><Relationship Id="rId223" Type="http://schemas.openxmlformats.org/officeDocument/2006/relationships/slide" Target="slides/slide175.xml"/><Relationship Id="rId244" Type="http://schemas.openxmlformats.org/officeDocument/2006/relationships/slide" Target="slides/slide196.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265" Type="http://schemas.openxmlformats.org/officeDocument/2006/relationships/slide" Target="slides/slide217.xml"/><Relationship Id="rId286" Type="http://schemas.openxmlformats.org/officeDocument/2006/relationships/slide" Target="slides/slide238.xml"/><Relationship Id="rId50" Type="http://schemas.openxmlformats.org/officeDocument/2006/relationships/slide" Target="slides/slide2.xml"/><Relationship Id="rId104" Type="http://schemas.openxmlformats.org/officeDocument/2006/relationships/slide" Target="slides/slide56.xml"/><Relationship Id="rId125" Type="http://schemas.openxmlformats.org/officeDocument/2006/relationships/slide" Target="slides/slide77.xml"/><Relationship Id="rId146" Type="http://schemas.openxmlformats.org/officeDocument/2006/relationships/slide" Target="slides/slide98.xml"/><Relationship Id="rId167" Type="http://schemas.openxmlformats.org/officeDocument/2006/relationships/slide" Target="slides/slide119.xml"/><Relationship Id="rId188" Type="http://schemas.openxmlformats.org/officeDocument/2006/relationships/slide" Target="slides/slide140.xml"/></Relationships>
</file>

<file path=ppt/charts/_rels/chart1.xml.rels><?xml version="1.0" encoding="UTF-8" standalone="yes"?>
<Relationships xmlns="http://schemas.openxmlformats.org/package/2006/relationships"><Relationship Id="rId1" Type="http://schemas.openxmlformats.org/officeDocument/2006/relationships/oleObject" Target="file:///F:\03_&#9670;H24&#24180;4&#26376;-&#20013;&#21307;&#21332;&#36039;&#26009;&#65288;&#21046;&#24230;&#29677;&#65289;\130213_&#20013;&#21307;&#21332;&#36039;&#26009;&#65288;&#22312;&#23429;&#65289;\&#22312;&#23429;&#30274;&#39178;&#25903;&#25588;&#30149;&#38498;&#36039;&#260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03_&#9670;H24&#24180;4&#26376;-&#20013;&#21307;&#21332;&#36039;&#26009;&#65288;&#21046;&#24230;&#29677;&#65289;\130213_&#20013;&#21307;&#21332;&#36039;&#26009;&#65288;&#22312;&#23429;&#65289;\&#22312;&#23429;&#30274;&#39178;&#25903;&#25588;&#30149;&#38498;&#36039;&#2600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03_&#9670;H24&#24180;4&#26376;-&#20013;&#21307;&#21332;&#36039;&#26009;&#65288;&#21046;&#24230;&#29677;&#65289;\130612_&#20013;&#21307;&#21332;&#36039;&#26009;&#65288;&#22806;&#26469;&#12381;&#12398;&#65298;&#65289;\&#12467;&#12500;&#12540;&#22312;&#25903;&#35386;&#12539;&#22312;&#25903;&#30149;&#12398;&#30475;&#21462;&#12426;&#20214;&#25968;&#12398;&#22793;&#36983;2%20(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03_&#9670;H24&#24180;4&#26376;-&#20013;&#21307;&#21332;&#36039;&#26009;&#65288;&#21046;&#24230;&#29677;&#65289;\130612_&#20013;&#21307;&#21332;&#36039;&#26009;&#65288;&#22806;&#26469;&#12381;&#12398;&#65298;&#65289;\&#12467;&#12500;&#12540;&#22312;&#25903;&#35386;&#12539;&#22312;&#25903;&#30149;&#12398;&#30475;&#21462;&#12426;&#20214;&#25968;&#12398;&#22793;&#36983;2%20(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YUMB\Desktop\Documents\&#20013;&#21307;&#21332;&#36039;&#26009;\&#20182;&#21307;&#30274;&#27231;&#38306;&#21463;&#35386;.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6603820147094E-2"/>
          <c:y val="2.9226022979204642E-2"/>
          <c:w val="0.83185483018043616"/>
          <c:h val="0.83804369995373662"/>
        </c:manualLayout>
      </c:layout>
      <c:barChart>
        <c:barDir val="col"/>
        <c:grouping val="stacked"/>
        <c:varyColors val="0"/>
        <c:ser>
          <c:idx val="0"/>
          <c:order val="0"/>
          <c:tx>
            <c:strRef>
              <c:f>年次推移!$C$3</c:f>
              <c:strCache>
                <c:ptCount val="1"/>
                <c:pt idx="0">
                  <c:v>従来型在支診</c:v>
                </c:pt>
              </c:strCache>
            </c:strRef>
          </c:tx>
          <c:spPr>
            <a:solidFill>
              <a:schemeClr val="accent1">
                <a:lumMod val="50000"/>
              </a:schemeClr>
            </a:solidFill>
            <a:ln>
              <a:solidFill>
                <a:schemeClr val="tx1"/>
              </a:solidFill>
            </a:ln>
          </c:spPr>
          <c:invertIfNegative val="0"/>
          <c:dLbls>
            <c:dLbl>
              <c:idx val="0"/>
              <c:layout>
                <c:manualLayout>
                  <c:x val="8.5339980145575228E-3"/>
                  <c:y val="-0.2842967696789908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5339980145575228E-3"/>
                  <c:y val="-0.31851767714035301"/>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2151607629142047E-17"/>
                  <c:y val="-0.3211500546373786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5339980145575228E-3"/>
                  <c:y val="-0.3395766971165745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446660048525104E-3"/>
                  <c:y val="-0.34220907461360051"/>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8446660048524136E-3"/>
                  <c:y val="-0.36063571709279396"/>
                </c:manualLayout>
              </c:layout>
              <c:showLegendKey val="0"/>
              <c:showVal val="1"/>
              <c:showCatName val="0"/>
              <c:showSerName val="0"/>
              <c:showPercent val="0"/>
              <c:showBubbleSize val="0"/>
              <c:extLst>
                <c:ext xmlns:c15="http://schemas.microsoft.com/office/drawing/2012/chart" uri="{CE6537A1-D6FC-4f65-9D91-7224C49458BB}"/>
              </c:extLst>
            </c:dLbl>
            <c:dLbl>
              <c:idx val="6"/>
              <c:numFmt formatCode="#,##0_);\(#,##0\)" sourceLinked="0"/>
              <c:spPr>
                <a:solidFill>
                  <a:schemeClr val="bg1"/>
                </a:solidFill>
                <a:ln>
                  <a:solidFill>
                    <a:schemeClr val="tx1"/>
                  </a:solidFill>
                </a:ln>
              </c:spPr>
              <c:txPr>
                <a:bodyPr/>
                <a:lstStyle/>
                <a:p>
                  <a:pPr>
                    <a:defRPr/>
                  </a:pPr>
                  <a:endParaRPr lang="ja-JP"/>
                </a:p>
              </c:txPr>
              <c:showLegendKey val="0"/>
              <c:showVal val="1"/>
              <c:showCatName val="0"/>
              <c:showSerName val="0"/>
              <c:showPercent val="0"/>
              <c:showBubbleSize val="0"/>
            </c:dLbl>
            <c:numFmt formatCode="#,##0_);\(#,##0\)" sourceLinked="0"/>
            <c:spPr>
              <a:noFill/>
              <a:ln>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年次推移!$B$4:$B$10</c:f>
              <c:strCache>
                <c:ptCount val="7"/>
                <c:pt idx="0">
                  <c:v>平成18年</c:v>
                </c:pt>
                <c:pt idx="1">
                  <c:v>平成19年</c:v>
                </c:pt>
                <c:pt idx="2">
                  <c:v>平成20年</c:v>
                </c:pt>
                <c:pt idx="3">
                  <c:v>平成21年</c:v>
                </c:pt>
                <c:pt idx="4">
                  <c:v>平成22年</c:v>
                </c:pt>
                <c:pt idx="5">
                  <c:v>平成23年</c:v>
                </c:pt>
                <c:pt idx="6">
                  <c:v>平成24年</c:v>
                </c:pt>
              </c:strCache>
            </c:strRef>
          </c:cat>
          <c:val>
            <c:numRef>
              <c:f>年次推移!$C$4:$C$10</c:f>
              <c:numCache>
                <c:formatCode>General</c:formatCode>
                <c:ptCount val="7"/>
                <c:pt idx="0">
                  <c:v>9434</c:v>
                </c:pt>
                <c:pt idx="1">
                  <c:v>10477</c:v>
                </c:pt>
                <c:pt idx="2">
                  <c:v>11450</c:v>
                </c:pt>
                <c:pt idx="3">
                  <c:v>11955</c:v>
                </c:pt>
                <c:pt idx="4">
                  <c:v>12411</c:v>
                </c:pt>
                <c:pt idx="5">
                  <c:v>12841</c:v>
                </c:pt>
                <c:pt idx="6">
                  <c:v>10933</c:v>
                </c:pt>
              </c:numCache>
            </c:numRef>
          </c:val>
        </c:ser>
        <c:ser>
          <c:idx val="1"/>
          <c:order val="1"/>
          <c:tx>
            <c:strRef>
              <c:f>年次推移!$D$3</c:f>
              <c:strCache>
                <c:ptCount val="1"/>
                <c:pt idx="0">
                  <c:v>連携強化型在支診</c:v>
                </c:pt>
              </c:strCache>
            </c:strRef>
          </c:tx>
          <c:spPr>
            <a:solidFill>
              <a:schemeClr val="accent6">
                <a:lumMod val="60000"/>
                <a:lumOff val="40000"/>
              </a:schemeClr>
            </a:solidFill>
            <a:ln>
              <a:solidFill>
                <a:schemeClr val="tx1"/>
              </a:solidFill>
            </a:ln>
          </c:spPr>
          <c:invertIfNegative val="0"/>
          <c:dLbls>
            <c:dLbl>
              <c:idx val="6"/>
              <c:layout>
                <c:manualLayout>
                  <c:x val="-9.3045217198090436E-4"/>
                  <c:y val="5.264754994055387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年次推移!$B$4:$B$10</c:f>
              <c:strCache>
                <c:ptCount val="7"/>
                <c:pt idx="0">
                  <c:v>平成18年</c:v>
                </c:pt>
                <c:pt idx="1">
                  <c:v>平成19年</c:v>
                </c:pt>
                <c:pt idx="2">
                  <c:v>平成20年</c:v>
                </c:pt>
                <c:pt idx="3">
                  <c:v>平成21年</c:v>
                </c:pt>
                <c:pt idx="4">
                  <c:v>平成22年</c:v>
                </c:pt>
                <c:pt idx="5">
                  <c:v>平成23年</c:v>
                </c:pt>
                <c:pt idx="6">
                  <c:v>平成24年</c:v>
                </c:pt>
              </c:strCache>
            </c:strRef>
          </c:cat>
          <c:val>
            <c:numRef>
              <c:f>年次推移!$D$4:$D$10</c:f>
              <c:numCache>
                <c:formatCode>General</c:formatCode>
                <c:ptCount val="7"/>
                <c:pt idx="6" formatCode="#,##0_ ">
                  <c:v>2604</c:v>
                </c:pt>
              </c:numCache>
            </c:numRef>
          </c:val>
        </c:ser>
        <c:ser>
          <c:idx val="2"/>
          <c:order val="2"/>
          <c:tx>
            <c:strRef>
              <c:f>年次推移!$E$3</c:f>
              <c:strCache>
                <c:ptCount val="1"/>
                <c:pt idx="0">
                  <c:v>強化型在支診</c:v>
                </c:pt>
              </c:strCache>
            </c:strRef>
          </c:tx>
          <c:spPr>
            <a:solidFill>
              <a:schemeClr val="accent3">
                <a:lumMod val="40000"/>
                <a:lumOff val="60000"/>
              </a:schemeClr>
            </a:solidFill>
            <a:ln>
              <a:solidFill>
                <a:schemeClr val="tx1"/>
              </a:solidFill>
            </a:ln>
          </c:spPr>
          <c:invertIfNegative val="0"/>
          <c:dLbls>
            <c:dLbl>
              <c:idx val="6"/>
              <c:layout>
                <c:manualLayout>
                  <c:x val="2.8446660048525104E-3"/>
                  <c:y val="-2.3691397473249651E-2"/>
                </c:manualLayout>
              </c:layout>
              <c:showLegendKey val="0"/>
              <c:showVal val="1"/>
              <c:showCatName val="0"/>
              <c:showSerName val="0"/>
              <c:showPercent val="0"/>
              <c:showBubbleSize val="0"/>
              <c:extLst>
                <c:ext xmlns:c15="http://schemas.microsoft.com/office/drawing/2012/chart" uri="{CE6537A1-D6FC-4f65-9D91-7224C49458BB}"/>
              </c:extLst>
            </c:dLbl>
            <c:spPr>
              <a:noFill/>
            </c:spPr>
            <c:txPr>
              <a:bodyPr/>
              <a:lstStyle/>
              <a:p>
                <a:pPr>
                  <a:defRPr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年次推移!$B$4:$B$10</c:f>
              <c:strCache>
                <c:ptCount val="7"/>
                <c:pt idx="0">
                  <c:v>平成18年</c:v>
                </c:pt>
                <c:pt idx="1">
                  <c:v>平成19年</c:v>
                </c:pt>
                <c:pt idx="2">
                  <c:v>平成20年</c:v>
                </c:pt>
                <c:pt idx="3">
                  <c:v>平成21年</c:v>
                </c:pt>
                <c:pt idx="4">
                  <c:v>平成22年</c:v>
                </c:pt>
                <c:pt idx="5">
                  <c:v>平成23年</c:v>
                </c:pt>
                <c:pt idx="6">
                  <c:v>平成24年</c:v>
                </c:pt>
              </c:strCache>
            </c:strRef>
          </c:cat>
          <c:val>
            <c:numRef>
              <c:f>年次推移!$E$4:$E$10</c:f>
              <c:numCache>
                <c:formatCode>General</c:formatCode>
                <c:ptCount val="7"/>
                <c:pt idx="6" formatCode="#,##0_ ">
                  <c:v>221</c:v>
                </c:pt>
              </c:numCache>
            </c:numRef>
          </c:val>
        </c:ser>
        <c:dLbls>
          <c:showLegendKey val="0"/>
          <c:showVal val="0"/>
          <c:showCatName val="0"/>
          <c:showSerName val="0"/>
          <c:showPercent val="0"/>
          <c:showBubbleSize val="0"/>
        </c:dLbls>
        <c:gapWidth val="91"/>
        <c:overlap val="100"/>
        <c:axId val="251088256"/>
        <c:axId val="251102336"/>
      </c:barChart>
      <c:catAx>
        <c:axId val="251088256"/>
        <c:scaling>
          <c:orientation val="minMax"/>
        </c:scaling>
        <c:delete val="0"/>
        <c:axPos val="b"/>
        <c:numFmt formatCode="General" sourceLinked="0"/>
        <c:majorTickMark val="out"/>
        <c:minorTickMark val="none"/>
        <c:tickLblPos val="nextTo"/>
        <c:crossAx val="251102336"/>
        <c:crosses val="autoZero"/>
        <c:auto val="1"/>
        <c:lblAlgn val="ctr"/>
        <c:lblOffset val="100"/>
        <c:noMultiLvlLbl val="0"/>
      </c:catAx>
      <c:valAx>
        <c:axId val="251102336"/>
        <c:scaling>
          <c:orientation val="minMax"/>
        </c:scaling>
        <c:delete val="0"/>
        <c:axPos val="l"/>
        <c:majorGridlines/>
        <c:numFmt formatCode="#,##0_);\(#,##0\)" sourceLinked="0"/>
        <c:majorTickMark val="out"/>
        <c:minorTickMark val="none"/>
        <c:tickLblPos val="nextTo"/>
        <c:txPr>
          <a:bodyPr/>
          <a:lstStyle/>
          <a:p>
            <a:pPr>
              <a:defRPr sz="1100"/>
            </a:pPr>
            <a:endParaRPr lang="ja-JP"/>
          </a:p>
        </c:txPr>
        <c:crossAx val="251088256"/>
        <c:crosses val="autoZero"/>
        <c:crossBetween val="between"/>
      </c:valAx>
    </c:plotArea>
    <c:legend>
      <c:legendPos val="r"/>
      <c:layout>
        <c:manualLayout>
          <c:xMode val="edge"/>
          <c:yMode val="edge"/>
          <c:x val="0.24679005879166568"/>
          <c:y val="3.1109312895582115E-2"/>
          <c:w val="0.46474168113886982"/>
          <c:h val="0.16386218280887557"/>
        </c:manualLayout>
      </c:layout>
      <c:overlay val="0"/>
      <c:txPr>
        <a:bodyPr/>
        <a:lstStyle/>
        <a:p>
          <a:pPr>
            <a:defRPr sz="1100" baseline="0">
              <a:ea typeface="ＭＳ Ｐゴシック" pitchFamily="50" charset="-128"/>
            </a:defRPr>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429187361703345E-2"/>
          <c:y val="3.1081643485821327E-2"/>
          <c:w val="0.87497157433896666"/>
          <c:h val="0.8277607602682594"/>
        </c:manualLayout>
      </c:layout>
      <c:barChart>
        <c:barDir val="col"/>
        <c:grouping val="stacked"/>
        <c:varyColors val="0"/>
        <c:ser>
          <c:idx val="0"/>
          <c:order val="0"/>
          <c:tx>
            <c:strRef>
              <c:f>年次推移!$C$13</c:f>
              <c:strCache>
                <c:ptCount val="1"/>
                <c:pt idx="0">
                  <c:v>従来型在支病</c:v>
                </c:pt>
              </c:strCache>
            </c:strRef>
          </c:tx>
          <c:spPr>
            <a:solidFill>
              <a:schemeClr val="accent1">
                <a:lumMod val="50000"/>
              </a:schemeClr>
            </a:solidFill>
            <a:ln>
              <a:solidFill>
                <a:schemeClr val="tx1"/>
              </a:solidFill>
            </a:ln>
          </c:spPr>
          <c:invertIfNegative val="0"/>
          <c:dLbls>
            <c:dLbl>
              <c:idx val="0"/>
              <c:layout>
                <c:manualLayout>
                  <c:x val="5.5115403844017983E-3"/>
                  <c:y val="-2.423222816512477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5115403844017983E-3"/>
                  <c:y val="-2.33429945692308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0.19711862080683845"/>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7557701922008692E-3"/>
                  <c:y val="-0.25417927419829167"/>
                </c:manualLayout>
              </c:layout>
              <c:showLegendKey val="0"/>
              <c:showVal val="1"/>
              <c:showCatName val="0"/>
              <c:showSerName val="0"/>
              <c:showPercent val="0"/>
              <c:showBubbleSize val="0"/>
              <c:extLst>
                <c:ext xmlns:c15="http://schemas.microsoft.com/office/drawing/2012/chart" uri="{CE6537A1-D6FC-4f65-9D91-7224C49458BB}"/>
              </c:extLst>
            </c:dLbl>
            <c:dLbl>
              <c:idx val="4"/>
              <c:spPr>
                <a:solidFill>
                  <a:schemeClr val="bg1"/>
                </a:solidFill>
              </c:spPr>
              <c:txPr>
                <a:bodyPr/>
                <a:lstStyle/>
                <a:p>
                  <a:pPr>
                    <a:defRPr sz="1100">
                      <a:solidFill>
                        <a:schemeClr val="tx1"/>
                      </a:solidFill>
                    </a:defRPr>
                  </a:pPr>
                  <a:endParaRPr lang="ja-JP"/>
                </a:p>
              </c:txPr>
              <c:showLegendKey val="0"/>
              <c:showVal val="1"/>
              <c:showCatName val="0"/>
              <c:showSerName val="0"/>
              <c:showPercent val="0"/>
              <c:showBubbleSize val="0"/>
            </c:dLbl>
            <c:spPr>
              <a:noFill/>
              <a:ln>
                <a:noFill/>
              </a:ln>
              <a:effectLst/>
            </c:spPr>
            <c:txPr>
              <a:bodyPr/>
              <a:lstStyle/>
              <a:p>
                <a:pPr>
                  <a:defRPr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年次推移!$B$14:$B$18</c:f>
              <c:strCache>
                <c:ptCount val="5"/>
                <c:pt idx="0">
                  <c:v>平成20年</c:v>
                </c:pt>
                <c:pt idx="1">
                  <c:v>平成21年</c:v>
                </c:pt>
                <c:pt idx="2">
                  <c:v>平成22年</c:v>
                </c:pt>
                <c:pt idx="3">
                  <c:v>平成23年</c:v>
                </c:pt>
                <c:pt idx="4">
                  <c:v>平成24年</c:v>
                </c:pt>
              </c:strCache>
            </c:strRef>
          </c:cat>
          <c:val>
            <c:numRef>
              <c:f>年次推移!$C$14:$C$18</c:f>
              <c:numCache>
                <c:formatCode>General</c:formatCode>
                <c:ptCount val="5"/>
                <c:pt idx="0">
                  <c:v>7</c:v>
                </c:pt>
                <c:pt idx="1">
                  <c:v>11</c:v>
                </c:pt>
                <c:pt idx="2">
                  <c:v>335</c:v>
                </c:pt>
                <c:pt idx="3">
                  <c:v>442</c:v>
                </c:pt>
                <c:pt idx="4" formatCode="#,##0_ ">
                  <c:v>344</c:v>
                </c:pt>
              </c:numCache>
            </c:numRef>
          </c:val>
        </c:ser>
        <c:ser>
          <c:idx val="1"/>
          <c:order val="1"/>
          <c:tx>
            <c:strRef>
              <c:f>年次推移!$D$13</c:f>
              <c:strCache>
                <c:ptCount val="1"/>
                <c:pt idx="0">
                  <c:v>連携強化型在支病</c:v>
                </c:pt>
              </c:strCache>
            </c:strRef>
          </c:tx>
          <c:spPr>
            <a:solidFill>
              <a:schemeClr val="accent6">
                <a:lumMod val="60000"/>
                <a:lumOff val="40000"/>
              </a:schemeClr>
            </a:solidFill>
            <a:ln>
              <a:solidFill>
                <a:schemeClr val="tx1"/>
              </a:solidFill>
            </a:ln>
          </c:spPr>
          <c:invertIfNegative val="0"/>
          <c:dLbls>
            <c:spPr>
              <a:noFill/>
              <a:ln>
                <a:noFill/>
              </a:ln>
              <a:effectLst/>
            </c:spPr>
            <c:txPr>
              <a:bodyPr/>
              <a:lstStyle/>
              <a:p>
                <a:pPr>
                  <a:defRPr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年次推移!$B$14:$B$18</c:f>
              <c:strCache>
                <c:ptCount val="5"/>
                <c:pt idx="0">
                  <c:v>平成20年</c:v>
                </c:pt>
                <c:pt idx="1">
                  <c:v>平成21年</c:v>
                </c:pt>
                <c:pt idx="2">
                  <c:v>平成22年</c:v>
                </c:pt>
                <c:pt idx="3">
                  <c:v>平成23年</c:v>
                </c:pt>
                <c:pt idx="4">
                  <c:v>平成24年</c:v>
                </c:pt>
              </c:strCache>
            </c:strRef>
          </c:cat>
          <c:val>
            <c:numRef>
              <c:f>年次推移!$D$14:$D$18</c:f>
              <c:numCache>
                <c:formatCode>General</c:formatCode>
                <c:ptCount val="5"/>
                <c:pt idx="4" formatCode="#,##0_ ">
                  <c:v>264</c:v>
                </c:pt>
              </c:numCache>
            </c:numRef>
          </c:val>
        </c:ser>
        <c:ser>
          <c:idx val="2"/>
          <c:order val="2"/>
          <c:tx>
            <c:strRef>
              <c:f>年次推移!$E$13</c:f>
              <c:strCache>
                <c:ptCount val="1"/>
                <c:pt idx="0">
                  <c:v>強化型在支病</c:v>
                </c:pt>
              </c:strCache>
            </c:strRef>
          </c:tx>
          <c:spPr>
            <a:solidFill>
              <a:schemeClr val="accent3">
                <a:lumMod val="40000"/>
                <a:lumOff val="60000"/>
              </a:schemeClr>
            </a:solidFill>
            <a:ln>
              <a:solidFill>
                <a:schemeClr val="tx1"/>
              </a:solidFill>
            </a:ln>
          </c:spPr>
          <c:invertIfNegative val="0"/>
          <c:dLbls>
            <c:spPr>
              <a:noFill/>
              <a:ln>
                <a:noFill/>
              </a:ln>
              <a:effectLst/>
            </c:spPr>
            <c:txPr>
              <a:bodyPr/>
              <a:lstStyle/>
              <a:p>
                <a:pPr>
                  <a:defRPr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年次推移!$B$14:$B$18</c:f>
              <c:strCache>
                <c:ptCount val="5"/>
                <c:pt idx="0">
                  <c:v>平成20年</c:v>
                </c:pt>
                <c:pt idx="1">
                  <c:v>平成21年</c:v>
                </c:pt>
                <c:pt idx="2">
                  <c:v>平成22年</c:v>
                </c:pt>
                <c:pt idx="3">
                  <c:v>平成23年</c:v>
                </c:pt>
                <c:pt idx="4">
                  <c:v>平成24年</c:v>
                </c:pt>
              </c:strCache>
            </c:strRef>
          </c:cat>
          <c:val>
            <c:numRef>
              <c:f>年次推移!$E$14:$E$18</c:f>
              <c:numCache>
                <c:formatCode>General</c:formatCode>
                <c:ptCount val="5"/>
                <c:pt idx="4" formatCode="#,##0_ ">
                  <c:v>138</c:v>
                </c:pt>
              </c:numCache>
            </c:numRef>
          </c:val>
        </c:ser>
        <c:dLbls>
          <c:showLegendKey val="0"/>
          <c:showVal val="0"/>
          <c:showCatName val="0"/>
          <c:showSerName val="0"/>
          <c:showPercent val="0"/>
          <c:showBubbleSize val="0"/>
        </c:dLbls>
        <c:gapWidth val="150"/>
        <c:overlap val="100"/>
        <c:axId val="251572224"/>
        <c:axId val="251573760"/>
      </c:barChart>
      <c:catAx>
        <c:axId val="251572224"/>
        <c:scaling>
          <c:orientation val="minMax"/>
        </c:scaling>
        <c:delete val="0"/>
        <c:axPos val="b"/>
        <c:numFmt formatCode="General" sourceLinked="0"/>
        <c:majorTickMark val="out"/>
        <c:minorTickMark val="none"/>
        <c:tickLblPos val="nextTo"/>
        <c:crossAx val="251573760"/>
        <c:crosses val="autoZero"/>
        <c:auto val="1"/>
        <c:lblAlgn val="ctr"/>
        <c:lblOffset val="100"/>
        <c:noMultiLvlLbl val="0"/>
      </c:catAx>
      <c:valAx>
        <c:axId val="251573760"/>
        <c:scaling>
          <c:orientation val="minMax"/>
        </c:scaling>
        <c:delete val="0"/>
        <c:axPos val="l"/>
        <c:majorGridlines/>
        <c:numFmt formatCode="General" sourceLinked="1"/>
        <c:majorTickMark val="out"/>
        <c:minorTickMark val="none"/>
        <c:tickLblPos val="nextTo"/>
        <c:txPr>
          <a:bodyPr/>
          <a:lstStyle/>
          <a:p>
            <a:pPr>
              <a:defRPr sz="1100"/>
            </a:pPr>
            <a:endParaRPr lang="ja-JP"/>
          </a:p>
        </c:txPr>
        <c:crossAx val="251572224"/>
        <c:crosses val="autoZero"/>
        <c:crossBetween val="between"/>
      </c:valAx>
    </c:plotArea>
    <c:legend>
      <c:legendPos val="r"/>
      <c:layout>
        <c:manualLayout>
          <c:xMode val="edge"/>
          <c:yMode val="edge"/>
          <c:x val="0.18499680591045548"/>
          <c:y val="4.8582124032074063E-2"/>
          <c:w val="0.37494184673925396"/>
          <c:h val="0.1523441839795579"/>
        </c:manualLayout>
      </c:layout>
      <c:overlay val="0"/>
      <c:txPr>
        <a:bodyPr/>
        <a:lstStyle/>
        <a:p>
          <a:pPr>
            <a:defRPr sz="1100" baseline="0">
              <a:ea typeface="ＭＳ Ｐゴシック" pitchFamily="50" charset="-128"/>
            </a:defRPr>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785349436700448E-2"/>
          <c:y val="0.21463469870869048"/>
          <c:w val="0.79451645012416039"/>
          <c:h val="0.71523377744353234"/>
        </c:manualLayout>
      </c:layout>
      <c:barChart>
        <c:barDir val="col"/>
        <c:grouping val="clustered"/>
        <c:varyColors val="0"/>
        <c:ser>
          <c:idx val="0"/>
          <c:order val="0"/>
          <c:tx>
            <c:strRef>
              <c:f>作業用!$H$24</c:f>
              <c:strCache>
                <c:ptCount val="1"/>
                <c:pt idx="0">
                  <c:v>届出数</c:v>
                </c:pt>
              </c:strCache>
            </c:strRef>
          </c:tx>
          <c:spPr>
            <a:ln>
              <a:solidFill>
                <a:schemeClr val="tx1"/>
              </a:solidFill>
            </a:ln>
          </c:spPr>
          <c:invertIfNegative val="0"/>
          <c:dLbls>
            <c:dLbl>
              <c:idx val="0"/>
              <c:layout>
                <c:manualLayout>
                  <c:x val="-7.7190320941551835E-3"/>
                  <c:y val="-6.413449852373312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5730106980517264E-3"/>
                  <c:y val="-8.880116014045588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9605004363988282E-3"/>
                  <c:y val="-5.509068016011697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作業用!$I$23:$L$23</c:f>
              <c:strCache>
                <c:ptCount val="4"/>
                <c:pt idx="0">
                  <c:v>平成21年</c:v>
                </c:pt>
                <c:pt idx="1">
                  <c:v>平成22年</c:v>
                </c:pt>
                <c:pt idx="2">
                  <c:v>平成23年</c:v>
                </c:pt>
                <c:pt idx="3">
                  <c:v>平成24年</c:v>
                </c:pt>
              </c:strCache>
            </c:strRef>
          </c:cat>
          <c:val>
            <c:numRef>
              <c:f>作業用!$I$24:$L$24</c:f>
              <c:numCache>
                <c:formatCode>#,##0_ </c:formatCode>
                <c:ptCount val="4"/>
                <c:pt idx="0">
                  <c:v>11940</c:v>
                </c:pt>
                <c:pt idx="1">
                  <c:v>12487</c:v>
                </c:pt>
                <c:pt idx="2">
                  <c:v>12830</c:v>
                </c:pt>
                <c:pt idx="3">
                  <c:v>13758</c:v>
                </c:pt>
              </c:numCache>
            </c:numRef>
          </c:val>
        </c:ser>
        <c:dLbls>
          <c:showLegendKey val="0"/>
          <c:showVal val="0"/>
          <c:showCatName val="0"/>
          <c:showSerName val="0"/>
          <c:showPercent val="0"/>
          <c:showBubbleSize val="0"/>
        </c:dLbls>
        <c:gapWidth val="150"/>
        <c:axId val="251295232"/>
        <c:axId val="251296768"/>
      </c:barChart>
      <c:lineChart>
        <c:grouping val="standard"/>
        <c:varyColors val="0"/>
        <c:ser>
          <c:idx val="1"/>
          <c:order val="1"/>
          <c:tx>
            <c:strRef>
              <c:f>作業用!$H$25</c:f>
              <c:strCache>
                <c:ptCount val="1"/>
                <c:pt idx="0">
                  <c:v>１医療機関あたり担当患者数</c:v>
                </c:pt>
              </c:strCache>
            </c:strRef>
          </c:tx>
          <c:spPr>
            <a:ln w="57150"/>
          </c:spPr>
          <c:marker>
            <c:symbol val="none"/>
          </c:marker>
          <c:dLbls>
            <c:dLbl>
              <c:idx val="0"/>
              <c:layout>
                <c:manualLayout>
                  <c:x val="-1.6032693038608131E-2"/>
                  <c:y val="3.371153205199434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0983794593393555E-2"/>
                  <c:y val="-6.240759573722582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9584220371910704E-2"/>
                  <c:y val="-5.969422200952033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作業用!$I$23:$L$23</c:f>
              <c:strCache>
                <c:ptCount val="4"/>
                <c:pt idx="0">
                  <c:v>平成21年</c:v>
                </c:pt>
                <c:pt idx="1">
                  <c:v>平成22年</c:v>
                </c:pt>
                <c:pt idx="2">
                  <c:v>平成23年</c:v>
                </c:pt>
                <c:pt idx="3">
                  <c:v>平成24年</c:v>
                </c:pt>
              </c:strCache>
            </c:strRef>
          </c:cat>
          <c:val>
            <c:numRef>
              <c:f>作業用!$I$25:$L$25</c:f>
              <c:numCache>
                <c:formatCode>0.0_ </c:formatCode>
                <c:ptCount val="4"/>
                <c:pt idx="0">
                  <c:v>38.381072026800645</c:v>
                </c:pt>
                <c:pt idx="1">
                  <c:v>43.442620325138151</c:v>
                </c:pt>
                <c:pt idx="2">
                  <c:v>46.895946999220577</c:v>
                </c:pt>
                <c:pt idx="3">
                  <c:v>65.775403401657215</c:v>
                </c:pt>
              </c:numCache>
            </c:numRef>
          </c:val>
          <c:smooth val="0"/>
        </c:ser>
        <c:dLbls>
          <c:showLegendKey val="0"/>
          <c:showVal val="0"/>
          <c:showCatName val="0"/>
          <c:showSerName val="0"/>
          <c:showPercent val="0"/>
          <c:showBubbleSize val="0"/>
        </c:dLbls>
        <c:marker val="1"/>
        <c:smooth val="0"/>
        <c:axId val="251308288"/>
        <c:axId val="251306752"/>
      </c:lineChart>
      <c:catAx>
        <c:axId val="251295232"/>
        <c:scaling>
          <c:orientation val="minMax"/>
        </c:scaling>
        <c:delete val="0"/>
        <c:axPos val="b"/>
        <c:numFmt formatCode="General" sourceLinked="0"/>
        <c:majorTickMark val="out"/>
        <c:minorTickMark val="none"/>
        <c:tickLblPos val="nextTo"/>
        <c:crossAx val="251296768"/>
        <c:crosses val="autoZero"/>
        <c:auto val="1"/>
        <c:lblAlgn val="ctr"/>
        <c:lblOffset val="100"/>
        <c:noMultiLvlLbl val="0"/>
      </c:catAx>
      <c:valAx>
        <c:axId val="251296768"/>
        <c:scaling>
          <c:orientation val="minMax"/>
        </c:scaling>
        <c:delete val="0"/>
        <c:axPos val="l"/>
        <c:majorGridlines/>
        <c:numFmt formatCode="#,##0_ " sourceLinked="1"/>
        <c:majorTickMark val="out"/>
        <c:minorTickMark val="none"/>
        <c:tickLblPos val="nextTo"/>
        <c:crossAx val="251295232"/>
        <c:crosses val="autoZero"/>
        <c:crossBetween val="between"/>
      </c:valAx>
      <c:valAx>
        <c:axId val="251306752"/>
        <c:scaling>
          <c:orientation val="minMax"/>
          <c:max val="140"/>
        </c:scaling>
        <c:delete val="0"/>
        <c:axPos val="r"/>
        <c:numFmt formatCode="0_ " sourceLinked="0"/>
        <c:majorTickMark val="out"/>
        <c:minorTickMark val="none"/>
        <c:tickLblPos val="nextTo"/>
        <c:crossAx val="251308288"/>
        <c:crosses val="max"/>
        <c:crossBetween val="between"/>
      </c:valAx>
      <c:catAx>
        <c:axId val="251308288"/>
        <c:scaling>
          <c:orientation val="minMax"/>
        </c:scaling>
        <c:delete val="1"/>
        <c:axPos val="b"/>
        <c:numFmt formatCode="General" sourceLinked="1"/>
        <c:majorTickMark val="out"/>
        <c:minorTickMark val="none"/>
        <c:tickLblPos val="none"/>
        <c:crossAx val="251306752"/>
        <c:crosses val="autoZero"/>
        <c:auto val="1"/>
        <c:lblAlgn val="ctr"/>
        <c:lblOffset val="100"/>
        <c:noMultiLvlLbl val="0"/>
      </c:catAx>
    </c:plotArea>
    <c:legend>
      <c:legendPos val="r"/>
      <c:layout>
        <c:manualLayout>
          <c:xMode val="edge"/>
          <c:yMode val="edge"/>
          <c:x val="0.21523214229275933"/>
          <c:y val="8.9644500779374775E-2"/>
          <c:w val="0.62152835120422067"/>
          <c:h val="9.8131404202951814E-2"/>
        </c:manualLayout>
      </c:layout>
      <c:overlay val="0"/>
    </c:legend>
    <c:plotVisOnly val="1"/>
    <c:dispBlanksAs val="gap"/>
    <c:showDLblsOverMax val="0"/>
  </c:chart>
  <c:txPr>
    <a:bodyPr/>
    <a:lstStyle/>
    <a:p>
      <a:pPr>
        <a:defRPr sz="16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49518810148551E-2"/>
          <c:y val="0.17482854250121069"/>
          <c:w val="0.77495363079615065"/>
          <c:h val="0.74526433948144577"/>
        </c:manualLayout>
      </c:layout>
      <c:barChart>
        <c:barDir val="col"/>
        <c:grouping val="clustered"/>
        <c:varyColors val="0"/>
        <c:ser>
          <c:idx val="0"/>
          <c:order val="0"/>
          <c:tx>
            <c:strRef>
              <c:f>作業用!$H$30</c:f>
              <c:strCache>
                <c:ptCount val="1"/>
                <c:pt idx="0">
                  <c:v>届出数</c:v>
                </c:pt>
              </c:strCache>
            </c:strRef>
          </c:tx>
          <c:spPr>
            <a:solidFill>
              <a:schemeClr val="accent3">
                <a:lumMod val="75000"/>
              </a:schemeClr>
            </a:solidFill>
            <a:ln>
              <a:solidFill>
                <a:schemeClr val="tx1"/>
              </a:solidFill>
            </a:ln>
          </c:spPr>
          <c:invertIfNegative val="0"/>
          <c:dLbls>
            <c:dLbl>
              <c:idx val="1"/>
              <c:layout>
                <c:manualLayout>
                  <c:x val="5.5555555555555558E-3"/>
                  <c:y val="0.12299159219967425"/>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666666666666684E-2"/>
                  <c:y val="0.1677158075450104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7777777777776833E-3"/>
                  <c:y val="0.2879121362856014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作業用!$I$29:$L$29</c:f>
              <c:strCache>
                <c:ptCount val="4"/>
                <c:pt idx="0">
                  <c:v>平成21年</c:v>
                </c:pt>
                <c:pt idx="1">
                  <c:v>平成22年</c:v>
                </c:pt>
                <c:pt idx="2">
                  <c:v>平成23年</c:v>
                </c:pt>
                <c:pt idx="3">
                  <c:v>平成24年</c:v>
                </c:pt>
              </c:strCache>
            </c:strRef>
          </c:cat>
          <c:val>
            <c:numRef>
              <c:f>作業用!$I$30:$L$30</c:f>
              <c:numCache>
                <c:formatCode>#,##0_ </c:formatCode>
                <c:ptCount val="4"/>
                <c:pt idx="0">
                  <c:v>11</c:v>
                </c:pt>
                <c:pt idx="1">
                  <c:v>331</c:v>
                </c:pt>
                <c:pt idx="2">
                  <c:v>445</c:v>
                </c:pt>
                <c:pt idx="3">
                  <c:v>746</c:v>
                </c:pt>
              </c:numCache>
            </c:numRef>
          </c:val>
        </c:ser>
        <c:dLbls>
          <c:showLegendKey val="0"/>
          <c:showVal val="0"/>
          <c:showCatName val="0"/>
          <c:showSerName val="0"/>
          <c:showPercent val="0"/>
          <c:showBubbleSize val="0"/>
        </c:dLbls>
        <c:gapWidth val="150"/>
        <c:axId val="251351808"/>
        <c:axId val="251353344"/>
      </c:barChart>
      <c:lineChart>
        <c:grouping val="standard"/>
        <c:varyColors val="0"/>
        <c:ser>
          <c:idx val="1"/>
          <c:order val="1"/>
          <c:tx>
            <c:strRef>
              <c:f>作業用!$H$31</c:f>
              <c:strCache>
                <c:ptCount val="1"/>
                <c:pt idx="0">
                  <c:v>１医療機関あたり担当患者数</c:v>
                </c:pt>
              </c:strCache>
            </c:strRef>
          </c:tx>
          <c:spPr>
            <a:ln w="57150">
              <a:solidFill>
                <a:schemeClr val="accent5">
                  <a:lumMod val="75000"/>
                </a:schemeClr>
              </a:solidFill>
            </a:ln>
          </c:spPr>
          <c:marker>
            <c:symbol val="none"/>
          </c:marker>
          <c:dLbls>
            <c:dLbl>
              <c:idx val="0"/>
              <c:layout>
                <c:manualLayout>
                  <c:x val="-4.4444444444444502E-2"/>
                  <c:y val="-5.590526918167009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3888888888888884E-2"/>
                  <c:y val="-9.783422106792270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6111111111110986E-2"/>
                  <c:y val="-7.26768499361711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8888888888888795E-2"/>
                  <c:y val="-4.472421534533616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作業用!$I$29:$L$29</c:f>
              <c:strCache>
                <c:ptCount val="4"/>
                <c:pt idx="0">
                  <c:v>平成21年</c:v>
                </c:pt>
                <c:pt idx="1">
                  <c:v>平成22年</c:v>
                </c:pt>
                <c:pt idx="2">
                  <c:v>平成23年</c:v>
                </c:pt>
                <c:pt idx="3">
                  <c:v>平成24年</c:v>
                </c:pt>
              </c:strCache>
            </c:strRef>
          </c:cat>
          <c:val>
            <c:numRef>
              <c:f>作業用!$I$31:$L$31</c:f>
              <c:numCache>
                <c:formatCode>0.0_ </c:formatCode>
                <c:ptCount val="4"/>
                <c:pt idx="0">
                  <c:v>76.63636363636364</c:v>
                </c:pt>
                <c:pt idx="1">
                  <c:v>71.595166163141982</c:v>
                </c:pt>
                <c:pt idx="2">
                  <c:v>96.330337078651525</c:v>
                </c:pt>
                <c:pt idx="3">
                  <c:v>134.91554959785518</c:v>
                </c:pt>
              </c:numCache>
            </c:numRef>
          </c:val>
          <c:smooth val="0"/>
        </c:ser>
        <c:dLbls>
          <c:showLegendKey val="0"/>
          <c:showVal val="0"/>
          <c:showCatName val="0"/>
          <c:showSerName val="0"/>
          <c:showPercent val="0"/>
          <c:showBubbleSize val="0"/>
        </c:dLbls>
        <c:marker val="1"/>
        <c:smooth val="0"/>
        <c:axId val="251364864"/>
        <c:axId val="251363328"/>
      </c:lineChart>
      <c:catAx>
        <c:axId val="251351808"/>
        <c:scaling>
          <c:orientation val="minMax"/>
        </c:scaling>
        <c:delete val="0"/>
        <c:axPos val="b"/>
        <c:numFmt formatCode="General" sourceLinked="0"/>
        <c:majorTickMark val="out"/>
        <c:minorTickMark val="none"/>
        <c:tickLblPos val="nextTo"/>
        <c:txPr>
          <a:bodyPr/>
          <a:lstStyle/>
          <a:p>
            <a:pPr>
              <a:defRPr sz="1600"/>
            </a:pPr>
            <a:endParaRPr lang="ja-JP"/>
          </a:p>
        </c:txPr>
        <c:crossAx val="251353344"/>
        <c:crosses val="autoZero"/>
        <c:auto val="1"/>
        <c:lblAlgn val="ctr"/>
        <c:lblOffset val="100"/>
        <c:noMultiLvlLbl val="0"/>
      </c:catAx>
      <c:valAx>
        <c:axId val="251353344"/>
        <c:scaling>
          <c:orientation val="minMax"/>
        </c:scaling>
        <c:delete val="0"/>
        <c:axPos val="l"/>
        <c:majorGridlines/>
        <c:numFmt formatCode="#,##0_ " sourceLinked="1"/>
        <c:majorTickMark val="out"/>
        <c:minorTickMark val="none"/>
        <c:tickLblPos val="nextTo"/>
        <c:txPr>
          <a:bodyPr/>
          <a:lstStyle/>
          <a:p>
            <a:pPr>
              <a:defRPr sz="1600"/>
            </a:pPr>
            <a:endParaRPr lang="ja-JP"/>
          </a:p>
        </c:txPr>
        <c:crossAx val="251351808"/>
        <c:crosses val="autoZero"/>
        <c:crossBetween val="between"/>
      </c:valAx>
      <c:valAx>
        <c:axId val="251363328"/>
        <c:scaling>
          <c:orientation val="minMax"/>
          <c:max val="140"/>
        </c:scaling>
        <c:delete val="0"/>
        <c:axPos val="r"/>
        <c:numFmt formatCode="0_ " sourceLinked="0"/>
        <c:majorTickMark val="out"/>
        <c:minorTickMark val="none"/>
        <c:tickLblPos val="nextTo"/>
        <c:txPr>
          <a:bodyPr/>
          <a:lstStyle/>
          <a:p>
            <a:pPr>
              <a:defRPr sz="1400"/>
            </a:pPr>
            <a:endParaRPr lang="ja-JP"/>
          </a:p>
        </c:txPr>
        <c:crossAx val="251364864"/>
        <c:crosses val="max"/>
        <c:crossBetween val="between"/>
      </c:valAx>
      <c:catAx>
        <c:axId val="251364864"/>
        <c:scaling>
          <c:orientation val="minMax"/>
        </c:scaling>
        <c:delete val="1"/>
        <c:axPos val="b"/>
        <c:numFmt formatCode="General" sourceLinked="1"/>
        <c:majorTickMark val="out"/>
        <c:minorTickMark val="none"/>
        <c:tickLblPos val="none"/>
        <c:crossAx val="251363328"/>
        <c:crosses val="autoZero"/>
        <c:auto val="1"/>
        <c:lblAlgn val="ctr"/>
        <c:lblOffset val="100"/>
        <c:noMultiLvlLbl val="0"/>
      </c:catAx>
    </c:plotArea>
    <c:legend>
      <c:legendPos val="r"/>
      <c:layout>
        <c:manualLayout>
          <c:xMode val="edge"/>
          <c:yMode val="edge"/>
          <c:x val="0.11686111111111112"/>
          <c:y val="4.5790817449487202E-2"/>
          <c:w val="0.67480555555555666"/>
          <c:h val="9.9820001147403192E-2"/>
        </c:manualLayout>
      </c:layout>
      <c:overlay val="0"/>
      <c:txPr>
        <a:bodyPr/>
        <a:lstStyle/>
        <a:p>
          <a:pPr>
            <a:defRPr sz="1600"/>
          </a:pPr>
          <a:endParaRPr lang="ja-JP"/>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barChart>
        <c:barDir val="col"/>
        <c:grouping val="clustered"/>
        <c:varyColors val="0"/>
        <c:ser>
          <c:idx val="0"/>
          <c:order val="0"/>
          <c:tx>
            <c:strRef>
              <c:f>Sheet1!$D$1</c:f>
              <c:strCache>
                <c:ptCount val="1"/>
                <c:pt idx="0">
                  <c:v>他医療機関受診の算定回数</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val>
            <c:numRef>
              <c:f>Sheet1!$D$2:$D$8</c:f>
              <c:numCache>
                <c:formatCode>General</c:formatCode>
                <c:ptCount val="7"/>
                <c:pt idx="0">
                  <c:v>10711</c:v>
                </c:pt>
                <c:pt idx="1">
                  <c:v>11132</c:v>
                </c:pt>
                <c:pt idx="2">
                  <c:v>12149</c:v>
                </c:pt>
                <c:pt idx="3">
                  <c:v>1311</c:v>
                </c:pt>
                <c:pt idx="4">
                  <c:v>5309</c:v>
                </c:pt>
                <c:pt idx="5">
                  <c:v>553</c:v>
                </c:pt>
                <c:pt idx="6">
                  <c:v>12186</c:v>
                </c:pt>
              </c:numCache>
            </c:numRef>
          </c:val>
        </c:ser>
        <c:dLbls>
          <c:showLegendKey val="0"/>
          <c:showVal val="0"/>
          <c:showCatName val="0"/>
          <c:showSerName val="0"/>
          <c:showPercent val="0"/>
          <c:showBubbleSize val="0"/>
        </c:dLbls>
        <c:gapWidth val="150"/>
        <c:axId val="251424128"/>
        <c:axId val="251422592"/>
      </c:barChart>
      <c:lineChart>
        <c:grouping val="standard"/>
        <c:varyColors val="0"/>
        <c:ser>
          <c:idx val="1"/>
          <c:order val="1"/>
          <c:tx>
            <c:strRef>
              <c:f>Sheet1!$E$1</c:f>
              <c:strCache>
                <c:ptCount val="1"/>
                <c:pt idx="0">
                  <c:v>他医療機関受診の割合</c:v>
                </c:pt>
              </c:strCache>
            </c:strRef>
          </c:tx>
          <c:spPr>
            <a:ln w="19050"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marker>
            <c:symbol val="none"/>
          </c:marker>
          <c:dLbls>
            <c:dLbl>
              <c:idx val="0"/>
              <c:layout>
                <c:manualLayout>
                  <c:x val="-2.2046161537606915E-2"/>
                  <c:y val="6.1729252305299367E-2"/>
                </c:manualLayout>
              </c:layout>
              <c:showLegendKey val="0"/>
              <c:showVal val="1"/>
              <c:showCatName val="0"/>
              <c:showSerName val="0"/>
              <c:showPercent val="0"/>
              <c:showBubbleSize val="0"/>
            </c:dLbl>
            <c:dLbl>
              <c:idx val="1"/>
              <c:layout>
                <c:manualLayout>
                  <c:x val="-2.0208981409473085E-2"/>
                  <c:y val="4.4092323075214004E-2"/>
                </c:manualLayout>
              </c:layout>
              <c:showLegendKey val="0"/>
              <c:showVal val="1"/>
              <c:showCatName val="0"/>
              <c:showSerName val="0"/>
              <c:showPercent val="0"/>
              <c:showBubbleSize val="0"/>
            </c:dLbl>
            <c:dLbl>
              <c:idx val="3"/>
              <c:layout>
                <c:manualLayout>
                  <c:x val="-2.7557701922008671E-2"/>
                  <c:y val="4.4092323075214004E-2"/>
                </c:manualLayout>
              </c:layout>
              <c:showLegendKey val="0"/>
              <c:showVal val="1"/>
              <c:showCatName val="0"/>
              <c:showSerName val="0"/>
              <c:showPercent val="0"/>
              <c:showBubbleSize val="0"/>
            </c:dLbl>
            <c:dLbl>
              <c:idx val="4"/>
              <c:layout>
                <c:manualLayout>
                  <c:x val="-4.2496679946879327E-2"/>
                  <c:y val="-2.3148148148148147E-2"/>
                </c:manualLayout>
              </c:layout>
              <c:showLegendKey val="0"/>
              <c:showVal val="1"/>
              <c:showCatName val="0"/>
              <c:showSerName val="0"/>
              <c:showPercent val="0"/>
              <c:showBubbleSize val="0"/>
            </c:dLbl>
            <c:dLbl>
              <c:idx val="5"/>
              <c:layout>
                <c:manualLayout>
                  <c:x val="-2.6781023173351112E-2"/>
                  <c:y val="-6.7681368736806996E-2"/>
                </c:manualLayout>
              </c:layout>
              <c:showLegendKey val="0"/>
              <c:showVal val="1"/>
              <c:showCatName val="0"/>
              <c:showSerName val="0"/>
              <c:showPercent val="0"/>
              <c:showBubbleSize val="0"/>
            </c:dLbl>
            <c:dLbl>
              <c:idx val="6"/>
              <c:layout>
                <c:manualLayout>
                  <c:x val="-4.4092323075214004E-2"/>
                  <c:y val="7.0547716920342313E-2"/>
                </c:manualLayout>
              </c:layout>
              <c:showLegendKey val="0"/>
              <c:showVal val="1"/>
              <c:showCatName val="0"/>
              <c:showSerName val="0"/>
              <c:showPercent val="0"/>
              <c:showBubbleSize val="0"/>
            </c:dLbl>
            <c:txPr>
              <a:bodyPr/>
              <a:lstStyle/>
              <a:p>
                <a:pPr>
                  <a:defRPr sz="1100"/>
                </a:pPr>
                <a:endParaRPr lang="ja-JP"/>
              </a:p>
            </c:txPr>
            <c:showLegendKey val="0"/>
            <c:showVal val="1"/>
            <c:showCatName val="0"/>
            <c:showSerName val="0"/>
            <c:showPercent val="0"/>
            <c:showBubbleSize val="0"/>
            <c:showLeaderLines val="0"/>
          </c:dLbls>
          <c:val>
            <c:numRef>
              <c:f>Sheet1!$E$2:$E$8</c:f>
              <c:numCache>
                <c:formatCode>0.00%</c:formatCode>
                <c:ptCount val="7"/>
                <c:pt idx="0">
                  <c:v>1.4464359553377961E-3</c:v>
                </c:pt>
                <c:pt idx="1">
                  <c:v>2.0801485030199711E-3</c:v>
                </c:pt>
                <c:pt idx="2">
                  <c:v>3.275694342585493E-3</c:v>
                </c:pt>
                <c:pt idx="3">
                  <c:v>9.593228102962926E-4</c:v>
                </c:pt>
                <c:pt idx="4">
                  <c:v>5.2078275344875124E-3</c:v>
                </c:pt>
                <c:pt idx="5">
                  <c:v>3.3342980488628472E-3</c:v>
                </c:pt>
                <c:pt idx="6">
                  <c:v>2.0794157295701584E-3</c:v>
                </c:pt>
              </c:numCache>
            </c:numRef>
          </c:val>
          <c:smooth val="0"/>
        </c:ser>
        <c:dLbls>
          <c:showLegendKey val="0"/>
          <c:showVal val="0"/>
          <c:showCatName val="0"/>
          <c:showSerName val="0"/>
          <c:showPercent val="0"/>
          <c:showBubbleSize val="0"/>
        </c:dLbls>
        <c:marker val="1"/>
        <c:smooth val="0"/>
        <c:axId val="251421056"/>
        <c:axId val="251415168"/>
      </c:lineChart>
      <c:valAx>
        <c:axId val="251415168"/>
        <c:scaling>
          <c:orientation val="minMax"/>
          <c:max val="1.0000000000000005E-2"/>
        </c:scaling>
        <c:delete val="0"/>
        <c:axPos val="r"/>
        <c:numFmt formatCode="0.0%" sourceLinked="0"/>
        <c:majorTickMark val="out"/>
        <c:minorTickMark val="none"/>
        <c:tickLblPos val="nextTo"/>
        <c:crossAx val="251421056"/>
        <c:crosses val="max"/>
        <c:crossBetween val="between"/>
      </c:valAx>
      <c:catAx>
        <c:axId val="251421056"/>
        <c:scaling>
          <c:orientation val="minMax"/>
        </c:scaling>
        <c:delete val="1"/>
        <c:axPos val="b"/>
        <c:majorTickMark val="out"/>
        <c:minorTickMark val="none"/>
        <c:tickLblPos val="none"/>
        <c:crossAx val="251415168"/>
        <c:crosses val="autoZero"/>
        <c:auto val="1"/>
        <c:lblAlgn val="ctr"/>
        <c:lblOffset val="100"/>
        <c:noMultiLvlLbl val="0"/>
      </c:catAx>
      <c:valAx>
        <c:axId val="251422592"/>
        <c:scaling>
          <c:orientation val="minMax"/>
        </c:scaling>
        <c:delete val="0"/>
        <c:axPos val="l"/>
        <c:numFmt formatCode="General" sourceLinked="1"/>
        <c:majorTickMark val="out"/>
        <c:minorTickMark val="none"/>
        <c:tickLblPos val="nextTo"/>
        <c:crossAx val="251424128"/>
        <c:crosses val="autoZero"/>
        <c:crossBetween val="between"/>
      </c:valAx>
      <c:catAx>
        <c:axId val="251424128"/>
        <c:scaling>
          <c:orientation val="minMax"/>
        </c:scaling>
        <c:delete val="1"/>
        <c:axPos val="b"/>
        <c:majorTickMark val="out"/>
        <c:minorTickMark val="none"/>
        <c:tickLblPos val="none"/>
        <c:crossAx val="251422592"/>
        <c:crosses val="autoZero"/>
        <c:auto val="1"/>
        <c:lblAlgn val="ctr"/>
        <c:lblOffset val="100"/>
        <c:noMultiLvlLbl val="0"/>
      </c:catAx>
    </c:plotArea>
    <c:legend>
      <c:legendPos val="r"/>
      <c:layout>
        <c:manualLayout>
          <c:xMode val="edge"/>
          <c:yMode val="edge"/>
          <c:x val="0.68689496422994201"/>
          <c:y val="0.84053646817020256"/>
          <c:w val="0.29725161623739677"/>
          <c:h val="0.15946353182979719"/>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713"/>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3713"/>
          </a:xfrm>
          <a:prstGeom prst="rect">
            <a:avLst/>
          </a:prstGeom>
        </p:spPr>
        <p:txBody>
          <a:bodyPr vert="horz" lIns="91434" tIns="45717" rIns="91434" bIns="45717" rtlCol="0"/>
          <a:lstStyle>
            <a:lvl1pPr algn="r">
              <a:defRPr sz="1200"/>
            </a:lvl1pPr>
          </a:lstStyle>
          <a:p>
            <a:fld id="{B9561C05-259F-4B09-B4FE-AE6F172E81BF}" type="datetimeFigureOut">
              <a:rPr kumimoji="1" lang="ja-JP" altLang="en-US" smtClean="0"/>
              <a:pPr/>
              <a:t>2014/3/10</a:t>
            </a:fld>
            <a:endParaRPr kumimoji="1" lang="ja-JP" altLang="en-US"/>
          </a:p>
        </p:txBody>
      </p:sp>
      <p:sp>
        <p:nvSpPr>
          <p:cNvPr id="4" name="フッター プレースホルダー 3"/>
          <p:cNvSpPr>
            <a:spLocks noGrp="1"/>
          </p:cNvSpPr>
          <p:nvPr>
            <p:ph type="ftr" sz="quarter" idx="2"/>
          </p:nvPr>
        </p:nvSpPr>
        <p:spPr>
          <a:xfrm>
            <a:off x="1" y="9371013"/>
            <a:ext cx="2919413" cy="493712"/>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34" tIns="45717" rIns="91434" bIns="45717" rtlCol="0" anchor="b"/>
          <a:lstStyle>
            <a:lvl1pPr algn="r">
              <a:defRPr sz="1200"/>
            </a:lvl1pPr>
          </a:lstStyle>
          <a:p>
            <a:fld id="{4C22325D-B14B-4C16-95E0-D2F0A8EC3DA7}" type="slidenum">
              <a:rPr kumimoji="1" lang="ja-JP" altLang="en-US" smtClean="0"/>
              <a:pPr/>
              <a:t>‹#›</a:t>
            </a:fld>
            <a:endParaRPr kumimoji="1" lang="ja-JP" altLang="en-US"/>
          </a:p>
        </p:txBody>
      </p:sp>
    </p:spTree>
    <p:extLst>
      <p:ext uri="{BB962C8B-B14F-4D97-AF65-F5344CB8AC3E}">
        <p14:creationId xmlns:p14="http://schemas.microsoft.com/office/powerpoint/2010/main" val="12911370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831" cy="495029"/>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2"/>
            <a:ext cx="2918831" cy="495029"/>
          </a:xfrm>
          <a:prstGeom prst="rect">
            <a:avLst/>
          </a:prstGeom>
        </p:spPr>
        <p:txBody>
          <a:bodyPr vert="horz" lIns="90638" tIns="45318" rIns="90638" bIns="45318" rtlCol="0"/>
          <a:lstStyle>
            <a:lvl1pPr algn="r">
              <a:defRPr sz="1200"/>
            </a:lvl1pPr>
          </a:lstStyle>
          <a:p>
            <a:fld id="{8F4E474A-6DC0-45C1-B140-C3AEAD4AEB2C}" type="datetimeFigureOut">
              <a:rPr kumimoji="1" lang="ja-JP" altLang="en-US" smtClean="0"/>
              <a:pPr/>
              <a:t>2014/3/10</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38" tIns="45318" rIns="90638" bIns="453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38" tIns="45318" rIns="90638" bIns="453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0638" tIns="45318" rIns="90638"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1" cy="495028"/>
          </a:xfrm>
          <a:prstGeom prst="rect">
            <a:avLst/>
          </a:prstGeom>
        </p:spPr>
        <p:txBody>
          <a:bodyPr vert="horz" lIns="90638" tIns="45318" rIns="90638" bIns="45318" rtlCol="0" anchor="b"/>
          <a:lstStyle>
            <a:lvl1pPr algn="r">
              <a:defRPr sz="1200"/>
            </a:lvl1pPr>
          </a:lstStyle>
          <a:p>
            <a:fld id="{96AC9331-FD0E-4D84-8757-073662E1CEDF}" type="slidenum">
              <a:rPr kumimoji="1" lang="ja-JP" altLang="en-US" smtClean="0"/>
              <a:pPr/>
              <a:t>‹#›</a:t>
            </a:fld>
            <a:endParaRPr kumimoji="1" lang="ja-JP" altLang="en-US"/>
          </a:p>
        </p:txBody>
      </p:sp>
    </p:spTree>
    <p:extLst>
      <p:ext uri="{BB962C8B-B14F-4D97-AF65-F5344CB8AC3E}">
        <p14:creationId xmlns:p14="http://schemas.microsoft.com/office/powerpoint/2010/main" val="145629021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TextEdit="1"/>
          </p:cNvSpPr>
          <p:nvPr>
            <p:ph type="sldImg"/>
          </p:nvPr>
        </p:nvSpPr>
        <p:spPr>
          <a:xfrm>
            <a:off x="755650" y="763588"/>
            <a:ext cx="5278438" cy="3656012"/>
          </a:xfrm>
          <a:ln/>
        </p:spPr>
      </p:sp>
      <p:sp>
        <p:nvSpPr>
          <p:cNvPr id="287747"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5325" y="739775"/>
            <a:ext cx="5345113" cy="370046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19436879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5325" y="739775"/>
            <a:ext cx="5345113" cy="370046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19436879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54063" y="763588"/>
            <a:ext cx="5278437" cy="3656012"/>
          </a:xfrm>
          <a:ln/>
        </p:spPr>
      </p:sp>
      <p:sp>
        <p:nvSpPr>
          <p:cNvPr id="109571"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2645950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5318541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54063" y="763588"/>
            <a:ext cx="5278437" cy="3656012"/>
          </a:xfrm>
          <a:ln/>
        </p:spPr>
      </p:sp>
      <p:sp>
        <p:nvSpPr>
          <p:cNvPr id="109571"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792059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＊施設・住宅に係る対応は関係部局とともに検討　は削除</a:t>
            </a:r>
            <a:endParaRPr kumimoji="1" lang="ja-JP" altLang="en-US" dirty="0"/>
          </a:p>
        </p:txBody>
      </p:sp>
    </p:spTree>
    <p:extLst>
      <p:ext uri="{BB962C8B-B14F-4D97-AF65-F5344CB8AC3E}">
        <p14:creationId xmlns:p14="http://schemas.microsoft.com/office/powerpoint/2010/main" val="293393492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53897520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04721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TextEdit="1"/>
          </p:cNvSpPr>
          <p:nvPr>
            <p:ph type="sldImg"/>
          </p:nvPr>
        </p:nvSpPr>
        <p:spPr>
          <a:xfrm>
            <a:off x="755650" y="763588"/>
            <a:ext cx="5278438" cy="3656012"/>
          </a:xfrm>
          <a:ln/>
        </p:spPr>
      </p:sp>
      <p:sp>
        <p:nvSpPr>
          <p:cNvPr id="288771"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a:xfrm>
            <a:off x="754063" y="763588"/>
            <a:ext cx="5278437" cy="3656012"/>
          </a:xfrm>
          <a:ln/>
        </p:spPr>
      </p:sp>
      <p:sp>
        <p:nvSpPr>
          <p:cNvPr id="143363"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a typeface="ＭＳ Ｐ明朝"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a:xfrm>
            <a:off x="754063" y="763588"/>
            <a:ext cx="5278437" cy="3656012"/>
          </a:xfrm>
          <a:ln/>
        </p:spPr>
      </p:sp>
      <p:sp>
        <p:nvSpPr>
          <p:cNvPr id="144387"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a typeface="ＭＳ Ｐ明朝"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258417289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78888340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
        <p:nvSpPr>
          <p:cNvPr id="4100" name="スライド番号プレースホルダ 3"/>
          <p:cNvSpPr>
            <a:spLocks noGrp="1"/>
          </p:cNvSpPr>
          <p:nvPr>
            <p:ph type="sldNum" sz="quarter" idx="5"/>
          </p:nvPr>
        </p:nvSpPr>
        <p:spPr>
          <a:noFill/>
        </p:spPr>
        <p:txBody>
          <a:bodyPr/>
          <a:lstStyle/>
          <a:p>
            <a:fld id="{0A5D1659-9A2C-4BAF-9C64-5C92124D50C4}" type="slidenum">
              <a:rPr lang="ja-JP" altLang="en-US">
                <a:solidFill>
                  <a:prstClr val="black"/>
                </a:solidFill>
              </a:rPr>
              <a:pPr/>
              <a:t>128</a:t>
            </a:fld>
            <a:endParaRPr lang="en-US" altLang="ja-JP" dirty="0">
              <a:solidFill>
                <a:prstClr val="black"/>
              </a:solidFill>
            </a:endParaRPr>
          </a:p>
        </p:txBody>
      </p:sp>
    </p:spTree>
    <p:extLst>
      <p:ext uri="{BB962C8B-B14F-4D97-AF65-F5344CB8AC3E}">
        <p14:creationId xmlns:p14="http://schemas.microsoft.com/office/powerpoint/2010/main" val="78888340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830695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63613" y="1233488"/>
            <a:ext cx="4808537" cy="3330575"/>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374542484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63613" y="1233488"/>
            <a:ext cx="4808537" cy="3330575"/>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3799584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181874361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63613" y="1233488"/>
            <a:ext cx="4808537" cy="3330575"/>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37995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TextEdit="1"/>
          </p:cNvSpPr>
          <p:nvPr>
            <p:ph type="sldImg"/>
          </p:nvPr>
        </p:nvSpPr>
        <p:spPr>
          <a:xfrm>
            <a:off x="755650" y="763588"/>
            <a:ext cx="5278438" cy="3656012"/>
          </a:xfrm>
          <a:ln/>
        </p:spPr>
      </p:sp>
      <p:sp>
        <p:nvSpPr>
          <p:cNvPr id="289795"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63613" y="1233488"/>
            <a:ext cx="4808537" cy="3330575"/>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3799584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6AC9331-FD0E-4D84-8757-073662E1CEDF}" type="slidenum">
              <a:rPr lang="ja-JP" altLang="en-US" smtClean="0">
                <a:solidFill>
                  <a:prstClr val="black"/>
                </a:solidFill>
              </a:rPr>
              <a:pPr/>
              <a:t>136</a:t>
            </a:fld>
            <a:endParaRPr lang="ja-JP" altLang="en-US">
              <a:solidFill>
                <a:prstClr val="black"/>
              </a:solidFill>
            </a:endParaRPr>
          </a:p>
        </p:txBody>
      </p:sp>
    </p:spTree>
    <p:extLst>
      <p:ext uri="{BB962C8B-B14F-4D97-AF65-F5344CB8AC3E}">
        <p14:creationId xmlns:p14="http://schemas.microsoft.com/office/powerpoint/2010/main" val="66522531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6AC9331-FD0E-4D84-8757-073662E1CEDF}" type="slidenum">
              <a:rPr lang="ja-JP" altLang="en-US" smtClean="0">
                <a:solidFill>
                  <a:prstClr val="black"/>
                </a:solidFill>
              </a:rPr>
              <a:pPr/>
              <a:t>137</a:t>
            </a:fld>
            <a:endParaRPr lang="ja-JP" altLang="en-US">
              <a:solidFill>
                <a:prstClr val="black"/>
              </a:solidFill>
            </a:endParaRPr>
          </a:p>
        </p:txBody>
      </p:sp>
    </p:spTree>
    <p:extLst>
      <p:ext uri="{BB962C8B-B14F-4D97-AF65-F5344CB8AC3E}">
        <p14:creationId xmlns:p14="http://schemas.microsoft.com/office/powerpoint/2010/main" val="14520214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6AC9331-FD0E-4D84-8757-073662E1CEDF}" type="slidenum">
              <a:rPr lang="ja-JP" altLang="en-US" smtClean="0">
                <a:solidFill>
                  <a:prstClr val="black"/>
                </a:solidFill>
              </a:rPr>
              <a:pPr/>
              <a:t>138</a:t>
            </a:fld>
            <a:endParaRPr lang="ja-JP" altLang="en-US">
              <a:solidFill>
                <a:prstClr val="black"/>
              </a:solidFill>
            </a:endParaRPr>
          </a:p>
        </p:txBody>
      </p:sp>
    </p:spTree>
    <p:extLst>
      <p:ext uri="{BB962C8B-B14F-4D97-AF65-F5344CB8AC3E}">
        <p14:creationId xmlns:p14="http://schemas.microsoft.com/office/powerpoint/2010/main" val="59310101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54063" y="763588"/>
            <a:ext cx="5278437" cy="3656012"/>
          </a:xfrm>
          <a:ln/>
        </p:spPr>
      </p:sp>
      <p:sp>
        <p:nvSpPr>
          <p:cNvPr id="109571"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50888" y="762000"/>
            <a:ext cx="5284787" cy="3659188"/>
          </a:xfrm>
          <a:ln/>
        </p:spPr>
      </p:sp>
      <p:sp>
        <p:nvSpPr>
          <p:cNvPr id="109571" name="Rectangle 3"/>
          <p:cNvSpPr>
            <a:spLocks noGrp="1"/>
          </p:cNvSpPr>
          <p:nvPr>
            <p:ph type="body" idx="1"/>
          </p:nvPr>
        </p:nvSpPr>
        <p:spPr>
          <a:xfrm>
            <a:off x="914401" y="6794502"/>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92037842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103903265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54063" y="763588"/>
            <a:ext cx="5278437" cy="3656012"/>
          </a:xfrm>
          <a:ln/>
        </p:spPr>
      </p:sp>
      <p:sp>
        <p:nvSpPr>
          <p:cNvPr id="109571"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733150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TextEdit="1"/>
          </p:cNvSpPr>
          <p:nvPr>
            <p:ph type="sldImg"/>
          </p:nvPr>
        </p:nvSpPr>
        <p:spPr>
          <a:xfrm>
            <a:off x="755650" y="763588"/>
            <a:ext cx="5278438" cy="3656012"/>
          </a:xfrm>
          <a:ln/>
        </p:spPr>
      </p:sp>
      <p:sp>
        <p:nvSpPr>
          <p:cNvPr id="290819"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6128957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54570795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184171189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6546061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54063" y="763588"/>
            <a:ext cx="5278437" cy="3656012"/>
          </a:xfrm>
          <a:ln/>
        </p:spPr>
      </p:sp>
      <p:sp>
        <p:nvSpPr>
          <p:cNvPr id="109571"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a:xfrm>
            <a:off x="754063" y="763588"/>
            <a:ext cx="5278437" cy="3656012"/>
          </a:xfrm>
          <a:ln/>
        </p:spPr>
      </p:sp>
      <p:sp>
        <p:nvSpPr>
          <p:cNvPr id="151555"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a typeface="ＭＳ Ｐ明朝" charset="-128"/>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5325" y="739775"/>
            <a:ext cx="5343525" cy="370046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29614927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53185411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8150" y="804863"/>
            <a:ext cx="5808663" cy="402272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smtClean="0"/>
          </a:p>
        </p:txBody>
      </p:sp>
    </p:spTree>
    <p:extLst>
      <p:ext uri="{BB962C8B-B14F-4D97-AF65-F5344CB8AC3E}">
        <p14:creationId xmlns:p14="http://schemas.microsoft.com/office/powerpoint/2010/main" val="76135348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8150" y="804863"/>
            <a:ext cx="5808663" cy="402272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smtClean="0"/>
          </a:p>
        </p:txBody>
      </p:sp>
    </p:spTree>
    <p:extLst>
      <p:ext uri="{BB962C8B-B14F-4D97-AF65-F5344CB8AC3E}">
        <p14:creationId xmlns:p14="http://schemas.microsoft.com/office/powerpoint/2010/main" val="713705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757749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04572142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222807561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07316391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174209956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263175985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36439743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424454510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79644534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79644534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641386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004755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64138657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49005519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79644534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8150" y="804863"/>
            <a:ext cx="5808663" cy="402272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smtClean="0"/>
          </a:p>
        </p:txBody>
      </p:sp>
    </p:spTree>
    <p:extLst>
      <p:ext uri="{BB962C8B-B14F-4D97-AF65-F5344CB8AC3E}">
        <p14:creationId xmlns:p14="http://schemas.microsoft.com/office/powerpoint/2010/main" val="158764263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8150" y="804863"/>
            <a:ext cx="5808663" cy="402272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smtClean="0"/>
          </a:p>
        </p:txBody>
      </p:sp>
      <p:sp>
        <p:nvSpPr>
          <p:cNvPr id="4100" name="スライド番号プレースホルダ 3"/>
          <p:cNvSpPr>
            <a:spLocks noGrp="1"/>
          </p:cNvSpPr>
          <p:nvPr>
            <p:ph type="sldNum" sz="quarter" idx="5"/>
          </p:nvPr>
        </p:nvSpPr>
        <p:spPr>
          <a:noFill/>
        </p:spPr>
        <p:txBody>
          <a:bodyPr/>
          <a:lstStyle/>
          <a:p>
            <a:fld id="{3AEC6DD8-4C00-4BCC-8C26-4AEB431EA401}" type="slidenum">
              <a:rPr lang="ja-JP" altLang="en-US" smtClean="0">
                <a:solidFill>
                  <a:prstClr val="black"/>
                </a:solidFill>
              </a:rPr>
              <a:pPr/>
              <a:t>170</a:t>
            </a:fld>
            <a:endParaRPr lang="en-US" altLang="ja-JP" smtClean="0">
              <a:solidFill>
                <a:prstClr val="black"/>
              </a:solidFill>
            </a:endParaRPr>
          </a:p>
        </p:txBody>
      </p:sp>
    </p:spTree>
    <p:extLst>
      <p:ext uri="{BB962C8B-B14F-4D97-AF65-F5344CB8AC3E}">
        <p14:creationId xmlns:p14="http://schemas.microsoft.com/office/powerpoint/2010/main" val="63032669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
        <p:nvSpPr>
          <p:cNvPr id="4100" name="スライド番号プレースホルダ 3"/>
          <p:cNvSpPr>
            <a:spLocks noGrp="1"/>
          </p:cNvSpPr>
          <p:nvPr>
            <p:ph type="sldNum" sz="quarter" idx="5"/>
          </p:nvPr>
        </p:nvSpPr>
        <p:spPr>
          <a:noFill/>
        </p:spPr>
        <p:txBody>
          <a:bodyPr/>
          <a:lstStyle/>
          <a:p>
            <a:fld id="{0A5D1659-9A2C-4BAF-9C64-5C92124D50C4}" type="slidenum">
              <a:rPr lang="ja-JP" altLang="en-US">
                <a:solidFill>
                  <a:prstClr val="black"/>
                </a:solidFill>
              </a:rPr>
              <a:pPr/>
              <a:t>171</a:t>
            </a:fld>
            <a:endParaRPr lang="en-US" altLang="ja-JP" dirty="0">
              <a:solidFill>
                <a:prstClr val="black"/>
              </a:solidFill>
            </a:endParaRPr>
          </a:p>
        </p:txBody>
      </p:sp>
    </p:spTree>
    <p:extLst>
      <p:ext uri="{BB962C8B-B14F-4D97-AF65-F5344CB8AC3E}">
        <p14:creationId xmlns:p14="http://schemas.microsoft.com/office/powerpoint/2010/main" val="304572142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
        <p:nvSpPr>
          <p:cNvPr id="4100" name="スライド番号プレースホルダ 3"/>
          <p:cNvSpPr>
            <a:spLocks noGrp="1"/>
          </p:cNvSpPr>
          <p:nvPr>
            <p:ph type="sldNum" sz="quarter" idx="5"/>
          </p:nvPr>
        </p:nvSpPr>
        <p:spPr>
          <a:noFill/>
        </p:spPr>
        <p:txBody>
          <a:bodyPr/>
          <a:lstStyle/>
          <a:p>
            <a:fld id="{0A5D1659-9A2C-4BAF-9C64-5C92124D50C4}" type="slidenum">
              <a:rPr lang="ja-JP" altLang="en-US">
                <a:solidFill>
                  <a:prstClr val="black"/>
                </a:solidFill>
              </a:rPr>
              <a:pPr/>
              <a:t>172</a:t>
            </a:fld>
            <a:endParaRPr lang="en-US" altLang="ja-JP" dirty="0">
              <a:solidFill>
                <a:prstClr val="black"/>
              </a:solidFill>
            </a:endParaRPr>
          </a:p>
        </p:txBody>
      </p:sp>
    </p:spTree>
    <p:extLst>
      <p:ext uri="{BB962C8B-B14F-4D97-AF65-F5344CB8AC3E}">
        <p14:creationId xmlns:p14="http://schemas.microsoft.com/office/powerpoint/2010/main" val="304572142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
        <p:nvSpPr>
          <p:cNvPr id="4100" name="スライド番号プレースホルダ 3"/>
          <p:cNvSpPr>
            <a:spLocks noGrp="1"/>
          </p:cNvSpPr>
          <p:nvPr>
            <p:ph type="sldNum" sz="quarter" idx="5"/>
          </p:nvPr>
        </p:nvSpPr>
        <p:spPr>
          <a:noFill/>
        </p:spPr>
        <p:txBody>
          <a:bodyPr/>
          <a:lstStyle/>
          <a:p>
            <a:fld id="{0A5D1659-9A2C-4BAF-9C64-5C92124D50C4}" type="slidenum">
              <a:rPr lang="ja-JP" altLang="en-US">
                <a:solidFill>
                  <a:prstClr val="black"/>
                </a:solidFill>
              </a:rPr>
              <a:pPr/>
              <a:t>173</a:t>
            </a:fld>
            <a:endParaRPr lang="en-US" altLang="ja-JP" dirty="0">
              <a:solidFill>
                <a:prstClr val="black"/>
              </a:solidFill>
            </a:endParaRPr>
          </a:p>
        </p:txBody>
      </p:sp>
    </p:spTree>
    <p:extLst>
      <p:ext uri="{BB962C8B-B14F-4D97-AF65-F5344CB8AC3E}">
        <p14:creationId xmlns:p14="http://schemas.microsoft.com/office/powerpoint/2010/main" val="304572142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
        <p:nvSpPr>
          <p:cNvPr id="4100" name="スライド番号プレースホルダ 3"/>
          <p:cNvSpPr>
            <a:spLocks noGrp="1"/>
          </p:cNvSpPr>
          <p:nvPr>
            <p:ph type="sldNum" sz="quarter" idx="5"/>
          </p:nvPr>
        </p:nvSpPr>
        <p:spPr>
          <a:noFill/>
        </p:spPr>
        <p:txBody>
          <a:bodyPr/>
          <a:lstStyle/>
          <a:p>
            <a:fld id="{0A5D1659-9A2C-4BAF-9C64-5C92124D50C4}" type="slidenum">
              <a:rPr lang="ja-JP" altLang="en-US">
                <a:solidFill>
                  <a:prstClr val="black"/>
                </a:solidFill>
              </a:rPr>
              <a:pPr/>
              <a:t>174</a:t>
            </a:fld>
            <a:endParaRPr lang="en-US" altLang="ja-JP" dirty="0">
              <a:solidFill>
                <a:prstClr val="black"/>
              </a:solidFill>
            </a:endParaRPr>
          </a:p>
        </p:txBody>
      </p:sp>
    </p:spTree>
    <p:extLst>
      <p:ext uri="{BB962C8B-B14F-4D97-AF65-F5344CB8AC3E}">
        <p14:creationId xmlns:p14="http://schemas.microsoft.com/office/powerpoint/2010/main" val="304572142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
        <p:nvSpPr>
          <p:cNvPr id="4100" name="スライド番号プレースホルダ 3"/>
          <p:cNvSpPr>
            <a:spLocks noGrp="1"/>
          </p:cNvSpPr>
          <p:nvPr>
            <p:ph type="sldNum" sz="quarter" idx="5"/>
          </p:nvPr>
        </p:nvSpPr>
        <p:spPr>
          <a:noFill/>
        </p:spPr>
        <p:txBody>
          <a:bodyPr/>
          <a:lstStyle/>
          <a:p>
            <a:fld id="{0A5D1659-9A2C-4BAF-9C64-5C92124D50C4}" type="slidenum">
              <a:rPr lang="ja-JP" altLang="en-US">
                <a:solidFill>
                  <a:prstClr val="black"/>
                </a:solidFill>
              </a:rPr>
              <a:pPr/>
              <a:t>175</a:t>
            </a:fld>
            <a:endParaRPr lang="en-US" altLang="ja-JP" dirty="0">
              <a:solidFill>
                <a:prstClr val="black"/>
              </a:solidFill>
            </a:endParaRPr>
          </a:p>
        </p:txBody>
      </p:sp>
    </p:spTree>
    <p:extLst>
      <p:ext uri="{BB962C8B-B14F-4D97-AF65-F5344CB8AC3E}">
        <p14:creationId xmlns:p14="http://schemas.microsoft.com/office/powerpoint/2010/main" val="3045721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9329563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
        <p:nvSpPr>
          <p:cNvPr id="4100" name="スライド番号プレースホルダ 3"/>
          <p:cNvSpPr>
            <a:spLocks noGrp="1"/>
          </p:cNvSpPr>
          <p:nvPr>
            <p:ph type="sldNum" sz="quarter" idx="5"/>
          </p:nvPr>
        </p:nvSpPr>
        <p:spPr>
          <a:noFill/>
        </p:spPr>
        <p:txBody>
          <a:bodyPr/>
          <a:lstStyle/>
          <a:p>
            <a:fld id="{0A5D1659-9A2C-4BAF-9C64-5C92124D50C4}" type="slidenum">
              <a:rPr lang="ja-JP" altLang="en-US">
                <a:solidFill>
                  <a:prstClr val="black"/>
                </a:solidFill>
              </a:rPr>
              <a:pPr/>
              <a:t>176</a:t>
            </a:fld>
            <a:endParaRPr lang="en-US" altLang="ja-JP" dirty="0">
              <a:solidFill>
                <a:prstClr val="black"/>
              </a:solidFill>
            </a:endParaRPr>
          </a:p>
        </p:txBody>
      </p:sp>
    </p:spTree>
    <p:extLst>
      <p:ext uri="{BB962C8B-B14F-4D97-AF65-F5344CB8AC3E}">
        <p14:creationId xmlns:p14="http://schemas.microsoft.com/office/powerpoint/2010/main" val="304572142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8188"/>
            <a:ext cx="5348287" cy="37036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49005519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9775"/>
            <a:ext cx="5346700" cy="3702050"/>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186989336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72955691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9613725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72558815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215671161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95339243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8150" y="804863"/>
            <a:ext cx="5808663" cy="402272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417146940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45217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pPr defTabSz="906376">
              <a:defRPr/>
            </a:pPr>
            <a:endParaRPr lang="en-US" altLang="ja-JP" spc="-146" dirty="0"/>
          </a:p>
        </p:txBody>
      </p:sp>
    </p:spTree>
    <p:extLst>
      <p:ext uri="{BB962C8B-B14F-4D97-AF65-F5344CB8AC3E}">
        <p14:creationId xmlns:p14="http://schemas.microsoft.com/office/powerpoint/2010/main" val="314660814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3738" y="739775"/>
            <a:ext cx="5346700" cy="3702050"/>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44745215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198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Tree>
    <p:extLst>
      <p:ext uri="{BB962C8B-B14F-4D97-AF65-F5344CB8AC3E}">
        <p14:creationId xmlns:p14="http://schemas.microsoft.com/office/powerpoint/2010/main" val="47576206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198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Tree>
    <p:extLst>
      <p:ext uri="{BB962C8B-B14F-4D97-AF65-F5344CB8AC3E}">
        <p14:creationId xmlns:p14="http://schemas.microsoft.com/office/powerpoint/2010/main" val="58702690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53185411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5325" y="739775"/>
            <a:ext cx="5345113" cy="370046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401551763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94054026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62713257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197337485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21119006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920378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63613" y="1233488"/>
            <a:ext cx="4808537" cy="3330575"/>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39396565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833978848"/>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9852692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4901221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86688442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198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Tree>
    <p:extLst>
      <p:ext uri="{BB962C8B-B14F-4D97-AF65-F5344CB8AC3E}">
        <p14:creationId xmlns:p14="http://schemas.microsoft.com/office/powerpoint/2010/main" val="291863840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5325" y="739775"/>
            <a:ext cx="5345113" cy="370046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72878268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5325" y="739775"/>
            <a:ext cx="5345113" cy="370046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1112008285"/>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0687645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3030247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スライド イメージ プレースホルダ 1"/>
          <p:cNvSpPr>
            <a:spLocks noGrp="1" noRot="1" noChangeAspect="1" noTextEdit="1"/>
          </p:cNvSpPr>
          <p:nvPr>
            <p:ph type="sldImg"/>
          </p:nvPr>
        </p:nvSpPr>
        <p:spPr>
          <a:xfrm>
            <a:off x="436563" y="803275"/>
            <a:ext cx="5811837" cy="4024313"/>
          </a:xfrm>
          <a:ln/>
        </p:spPr>
      </p:sp>
      <p:sp>
        <p:nvSpPr>
          <p:cNvPr id="210947" name="ノート プレースホルダ 2"/>
          <p:cNvSpPr>
            <a:spLocks noGrp="1"/>
          </p:cNvSpPr>
          <p:nvPr>
            <p:ph type="body" idx="1"/>
          </p:nvPr>
        </p:nvSpPr>
        <p:spPr>
          <a:noFill/>
        </p:spPr>
        <p:txBody>
          <a:bodyPr/>
          <a:lstStyle/>
          <a:p>
            <a:pPr eaLnBrk="1" hangingPunct="1">
              <a:spcBef>
                <a:spcPct val="0"/>
              </a:spcBef>
            </a:pPr>
            <a:endParaRPr lang="ja-JP" altLang="en-US" smtClean="0">
              <a:latin typeface="Arial" charset="0"/>
              <a:ea typeface="ＭＳ Ｐ明朝"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433639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スライド イメージ プレースホルダ 1"/>
          <p:cNvSpPr>
            <a:spLocks noGrp="1" noRot="1" noChangeAspect="1" noTextEdit="1"/>
          </p:cNvSpPr>
          <p:nvPr>
            <p:ph type="sldImg"/>
          </p:nvPr>
        </p:nvSpPr>
        <p:spPr>
          <a:xfrm>
            <a:off x="436563" y="803275"/>
            <a:ext cx="5811837" cy="4024313"/>
          </a:xfrm>
          <a:ln/>
        </p:spPr>
      </p:sp>
      <p:sp>
        <p:nvSpPr>
          <p:cNvPr id="211971" name="ノート プレースホルダ 2"/>
          <p:cNvSpPr>
            <a:spLocks noGrp="1"/>
          </p:cNvSpPr>
          <p:nvPr>
            <p:ph type="body" idx="1"/>
          </p:nvPr>
        </p:nvSpPr>
        <p:spPr>
          <a:noFill/>
        </p:spPr>
        <p:txBody>
          <a:bodyPr/>
          <a:lstStyle/>
          <a:p>
            <a:pPr eaLnBrk="1" hangingPunct="1">
              <a:spcBef>
                <a:spcPct val="0"/>
              </a:spcBef>
            </a:pPr>
            <a:endParaRPr lang="ja-JP" altLang="en-US" smtClean="0">
              <a:latin typeface="Arial" charset="0"/>
              <a:ea typeface="ＭＳ Ｐ明朝" charset="-128"/>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スライド イメージ プレースホルダー 1"/>
          <p:cNvSpPr>
            <a:spLocks noGrp="1" noRot="1" noChangeAspect="1" noTextEdit="1"/>
          </p:cNvSpPr>
          <p:nvPr>
            <p:ph type="sldImg"/>
          </p:nvPr>
        </p:nvSpPr>
        <p:spPr>
          <a:xfrm>
            <a:off x="963613" y="1233488"/>
            <a:ext cx="4808537" cy="3330575"/>
          </a:xfrm>
          <a:ln/>
        </p:spPr>
      </p:sp>
      <p:sp>
        <p:nvSpPr>
          <p:cNvPr id="212995" name="ノート プレースホルダー 2"/>
          <p:cNvSpPr>
            <a:spLocks noGrp="1"/>
          </p:cNvSpPr>
          <p:nvPr>
            <p:ph type="body" idx="1"/>
          </p:nvPr>
        </p:nvSpPr>
        <p:spPr>
          <a:noFill/>
        </p:spPr>
        <p:txBody>
          <a:bodyPr/>
          <a:lstStyle/>
          <a:p>
            <a:endParaRPr lang="ja-JP" altLang="en-US" smtClean="0">
              <a:latin typeface="Arial" charset="0"/>
              <a:ea typeface="ＭＳ Ｐ明朝" charset="-128"/>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スライド イメージ プレースホルダ 1"/>
          <p:cNvSpPr>
            <a:spLocks noGrp="1" noRot="1" noChangeAspect="1" noTextEdit="1"/>
          </p:cNvSpPr>
          <p:nvPr>
            <p:ph type="sldImg"/>
          </p:nvPr>
        </p:nvSpPr>
        <p:spPr>
          <a:xfrm>
            <a:off x="436563" y="803275"/>
            <a:ext cx="5811837" cy="4024313"/>
          </a:xfrm>
          <a:ln/>
        </p:spPr>
      </p:sp>
      <p:sp>
        <p:nvSpPr>
          <p:cNvPr id="214019" name="ノート プレースホルダ 2"/>
          <p:cNvSpPr>
            <a:spLocks noGrp="1"/>
          </p:cNvSpPr>
          <p:nvPr>
            <p:ph type="body" idx="1"/>
          </p:nvPr>
        </p:nvSpPr>
        <p:spPr>
          <a:noFill/>
        </p:spPr>
        <p:txBody>
          <a:bodyPr/>
          <a:lstStyle/>
          <a:p>
            <a:pPr eaLnBrk="1" hangingPunct="1">
              <a:spcBef>
                <a:spcPct val="0"/>
              </a:spcBef>
            </a:pPr>
            <a:endParaRPr lang="ja-JP" altLang="en-US" smtClean="0">
              <a:latin typeface="Arial" charset="0"/>
              <a:ea typeface="ＭＳ Ｐ明朝" charset="-128"/>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スライド イメージ プレースホルダ 1"/>
          <p:cNvSpPr>
            <a:spLocks noGrp="1" noRot="1" noChangeAspect="1" noTextEdit="1"/>
          </p:cNvSpPr>
          <p:nvPr>
            <p:ph type="sldImg"/>
          </p:nvPr>
        </p:nvSpPr>
        <p:spPr>
          <a:xfrm>
            <a:off x="436563" y="803275"/>
            <a:ext cx="5811837" cy="4024313"/>
          </a:xfrm>
          <a:ln/>
        </p:spPr>
      </p:sp>
      <p:sp>
        <p:nvSpPr>
          <p:cNvPr id="214019" name="ノート プレースホルダ 2"/>
          <p:cNvSpPr>
            <a:spLocks noGrp="1"/>
          </p:cNvSpPr>
          <p:nvPr>
            <p:ph type="body" idx="1"/>
          </p:nvPr>
        </p:nvSpPr>
        <p:spPr>
          <a:noFill/>
        </p:spPr>
        <p:txBody>
          <a:bodyPr/>
          <a:lstStyle/>
          <a:p>
            <a:pPr eaLnBrk="1" hangingPunct="1">
              <a:spcBef>
                <a:spcPct val="0"/>
              </a:spcBef>
            </a:pPr>
            <a:endParaRPr lang="ja-JP" altLang="en-US" smtClean="0">
              <a:latin typeface="Arial" charset="0"/>
              <a:ea typeface="ＭＳ Ｐ明朝" charset="-128"/>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スライド イメージ プレースホルダ 1"/>
          <p:cNvSpPr>
            <a:spLocks noGrp="1" noRot="1" noChangeAspect="1" noTextEdit="1"/>
          </p:cNvSpPr>
          <p:nvPr>
            <p:ph type="sldImg"/>
          </p:nvPr>
        </p:nvSpPr>
        <p:spPr>
          <a:xfrm>
            <a:off x="436563" y="803275"/>
            <a:ext cx="5811837" cy="4024313"/>
          </a:xfrm>
          <a:ln/>
        </p:spPr>
      </p:sp>
      <p:sp>
        <p:nvSpPr>
          <p:cNvPr id="216067" name="ノート プレースホルダ 2"/>
          <p:cNvSpPr>
            <a:spLocks noGrp="1"/>
          </p:cNvSpPr>
          <p:nvPr>
            <p:ph type="body" idx="1"/>
          </p:nvPr>
        </p:nvSpPr>
        <p:spPr>
          <a:noFill/>
        </p:spPr>
        <p:txBody>
          <a:bodyPr/>
          <a:lstStyle/>
          <a:p>
            <a:pPr eaLnBrk="1" hangingPunct="1">
              <a:spcBef>
                <a:spcPct val="0"/>
              </a:spcBef>
            </a:pPr>
            <a:endParaRPr lang="ja-JP" altLang="en-US" smtClean="0">
              <a:latin typeface="Arial" charset="0"/>
              <a:ea typeface="ＭＳ Ｐ明朝" charset="-128"/>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スライド イメージ プレースホルダ 1"/>
          <p:cNvSpPr>
            <a:spLocks noGrp="1" noRot="1" noChangeAspect="1" noTextEdit="1"/>
          </p:cNvSpPr>
          <p:nvPr>
            <p:ph type="sldImg"/>
          </p:nvPr>
        </p:nvSpPr>
        <p:spPr>
          <a:xfrm>
            <a:off x="436563" y="803275"/>
            <a:ext cx="5811837" cy="4024313"/>
          </a:xfrm>
          <a:ln/>
        </p:spPr>
      </p:sp>
      <p:sp>
        <p:nvSpPr>
          <p:cNvPr id="217091" name="ノート プレースホルダ 2"/>
          <p:cNvSpPr>
            <a:spLocks noGrp="1"/>
          </p:cNvSpPr>
          <p:nvPr>
            <p:ph type="body" idx="1"/>
          </p:nvPr>
        </p:nvSpPr>
        <p:spPr>
          <a:noFill/>
        </p:spPr>
        <p:txBody>
          <a:bodyPr/>
          <a:lstStyle/>
          <a:p>
            <a:pPr eaLnBrk="1" hangingPunct="1">
              <a:spcBef>
                <a:spcPct val="0"/>
              </a:spcBef>
            </a:pPr>
            <a:endParaRPr lang="ja-JP" altLang="en-US" smtClean="0">
              <a:latin typeface="Arial" charset="0"/>
              <a:ea typeface="ＭＳ Ｐ明朝" charset="-128"/>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スライド イメージ プレースホルダ 1"/>
          <p:cNvSpPr>
            <a:spLocks noGrp="1" noRot="1" noChangeAspect="1" noTextEdit="1"/>
          </p:cNvSpPr>
          <p:nvPr>
            <p:ph type="sldImg"/>
          </p:nvPr>
        </p:nvSpPr>
        <p:spPr>
          <a:xfrm>
            <a:off x="436563" y="803275"/>
            <a:ext cx="5811837" cy="4024313"/>
          </a:xfrm>
          <a:ln/>
        </p:spPr>
      </p:sp>
      <p:sp>
        <p:nvSpPr>
          <p:cNvPr id="218115" name="ノート プレースホルダ 2"/>
          <p:cNvSpPr>
            <a:spLocks noGrp="1"/>
          </p:cNvSpPr>
          <p:nvPr>
            <p:ph type="body" idx="1"/>
          </p:nvPr>
        </p:nvSpPr>
        <p:spPr>
          <a:noFill/>
        </p:spPr>
        <p:txBody>
          <a:bodyPr/>
          <a:lstStyle/>
          <a:p>
            <a:pPr eaLnBrk="1" hangingPunct="1">
              <a:spcBef>
                <a:spcPct val="0"/>
              </a:spcBef>
            </a:pPr>
            <a:endParaRPr lang="ja-JP" altLang="en-US" smtClean="0">
              <a:latin typeface="Arial" charset="0"/>
              <a:ea typeface="ＭＳ Ｐ明朝" charset="-128"/>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8150" y="804863"/>
            <a:ext cx="5808663" cy="402272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smtClean="0"/>
          </a:p>
        </p:txBody>
      </p:sp>
    </p:spTree>
    <p:extLst>
      <p:ext uri="{BB962C8B-B14F-4D97-AF65-F5344CB8AC3E}">
        <p14:creationId xmlns:p14="http://schemas.microsoft.com/office/powerpoint/2010/main" val="713705793"/>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8150" y="804863"/>
            <a:ext cx="5808663" cy="402272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smtClean="0"/>
          </a:p>
        </p:txBody>
      </p:sp>
    </p:spTree>
    <p:extLst>
      <p:ext uri="{BB962C8B-B14F-4D97-AF65-F5344CB8AC3E}">
        <p14:creationId xmlns:p14="http://schemas.microsoft.com/office/powerpoint/2010/main" val="713705793"/>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8150" y="804863"/>
            <a:ext cx="5808663" cy="402272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smtClean="0"/>
          </a:p>
        </p:txBody>
      </p:sp>
    </p:spTree>
    <p:extLst>
      <p:ext uri="{BB962C8B-B14F-4D97-AF65-F5344CB8AC3E}">
        <p14:creationId xmlns:p14="http://schemas.microsoft.com/office/powerpoint/2010/main" val="71370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8150" y="803275"/>
            <a:ext cx="5808663" cy="402272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smtClean="0"/>
          </a:p>
        </p:txBody>
      </p:sp>
    </p:spTree>
    <p:extLst>
      <p:ext uri="{BB962C8B-B14F-4D97-AF65-F5344CB8AC3E}">
        <p14:creationId xmlns:p14="http://schemas.microsoft.com/office/powerpoint/2010/main" val="3275111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8500" y="741363"/>
            <a:ext cx="5340350" cy="3697287"/>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7919899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8384317"/>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3595478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Rot="1" noChangeAspect="1" noChangeArrowheads="1" noTextEdit="1"/>
          </p:cNvSpPr>
          <p:nvPr>
            <p:ph type="sldImg"/>
          </p:nvPr>
        </p:nvSpPr>
        <p:spPr>
          <a:xfrm>
            <a:off x="695325" y="739775"/>
            <a:ext cx="5346700" cy="3702050"/>
          </a:xfrm>
          <a:ln/>
        </p:spPr>
      </p:sp>
      <p:sp>
        <p:nvSpPr>
          <p:cNvPr id="5124" name="Rectangle 3"/>
          <p:cNvSpPr>
            <a:spLocks noGrp="1" noChangeArrowheads="1"/>
          </p:cNvSpPr>
          <p:nvPr>
            <p:ph type="body" idx="1"/>
          </p:nvPr>
        </p:nvSpPr>
        <p:spPr>
          <a:noFill/>
        </p:spPr>
        <p:txBody>
          <a:bodyPr/>
          <a:lstStyle/>
          <a:p>
            <a:pPr eaLnBrk="1" hangingPunct="1"/>
            <a:endParaRPr lang="ja-JP" altLang="ja-JP" smtClean="0">
              <a:ea typeface="ＭＳ Ｐ明朝" charset="-128"/>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スライド イメージ プレースホルダー 1"/>
          <p:cNvSpPr>
            <a:spLocks noGrp="1" noRot="1" noChangeAspect="1" noTextEdit="1"/>
          </p:cNvSpPr>
          <p:nvPr>
            <p:ph type="sldImg"/>
          </p:nvPr>
        </p:nvSpPr>
        <p:spPr>
          <a:xfrm>
            <a:off x="695325" y="739775"/>
            <a:ext cx="5345113" cy="3700463"/>
          </a:xfrm>
          <a:ln/>
        </p:spPr>
      </p:sp>
      <p:sp>
        <p:nvSpPr>
          <p:cNvPr id="25088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77642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xfrm>
            <a:off x="706438" y="739775"/>
            <a:ext cx="5340350" cy="3698875"/>
          </a:xfrm>
          <a:ln/>
        </p:spPr>
      </p:sp>
      <p:sp>
        <p:nvSpPr>
          <p:cNvPr id="296963" name="Rectangle 3"/>
          <p:cNvSpPr>
            <a:spLocks noGrp="1" noChangeArrowheads="1"/>
          </p:cNvSpPr>
          <p:nvPr>
            <p:ph type="body" idx="1"/>
          </p:nvPr>
        </p:nvSpPr>
        <p:spPr>
          <a:xfrm>
            <a:off x="673101" y="4687888"/>
            <a:ext cx="5389563" cy="4437062"/>
          </a:xfrm>
          <a:noFill/>
        </p:spPr>
        <p:txBody>
          <a:bodyPr/>
          <a:lstStyle/>
          <a:p>
            <a:pPr eaLnBrk="1" hangingPunct="1">
              <a:spcBef>
                <a:spcPct val="0"/>
              </a:spcBef>
            </a:pPr>
            <a:endParaRPr lang="ja-JP" altLang="en-US" smtClean="0">
              <a:latin typeface="Arial" charset="0"/>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8500" y="741363"/>
            <a:ext cx="5340350" cy="3697287"/>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4F6FB9-2E90-4218-95B3-5E578AF800D4}" type="slidenum">
              <a:rPr lang="ja-JP" altLang="en-US" smtClean="0">
                <a:solidFill>
                  <a:prstClr val="black"/>
                </a:solidFill>
              </a:rPr>
              <a:pPr/>
              <a:t>235</a:t>
            </a:fld>
            <a:endParaRPr lang="ja-JP" altLang="en-US" dirty="0">
              <a:solidFill>
                <a:prstClr val="black"/>
              </a:solidFill>
            </a:endParaRPr>
          </a:p>
        </p:txBody>
      </p:sp>
    </p:spTree>
    <p:extLst>
      <p:ext uri="{BB962C8B-B14F-4D97-AF65-F5344CB8AC3E}">
        <p14:creationId xmlns:p14="http://schemas.microsoft.com/office/powerpoint/2010/main" val="1835954789"/>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5325" y="739775"/>
            <a:ext cx="5345113" cy="370046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167627248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5325" y="739775"/>
            <a:ext cx="5345113" cy="370046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5626581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5325" y="739775"/>
            <a:ext cx="5345113" cy="370046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8636350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5325" y="739775"/>
            <a:ext cx="5345113" cy="370046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194368790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5325" y="739775"/>
            <a:ext cx="5345113" cy="370046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257122591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95325" y="739775"/>
            <a:ext cx="5345113" cy="370046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215340234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39775"/>
            <a:ext cx="53451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695325" y="739775"/>
            <a:ext cx="5345113" cy="3700463"/>
          </a:xfrm>
          <a:ln/>
        </p:spPr>
      </p:sp>
      <p:sp>
        <p:nvSpPr>
          <p:cNvPr id="18436" name="Rectangle 3"/>
          <p:cNvSpPr>
            <a:spLocks noGrp="1" noChangeArrowheads="1"/>
          </p:cNvSpPr>
          <p:nvPr>
            <p:ph type="body" idx="1"/>
          </p:nvPr>
        </p:nvSpPr>
        <p:spPr>
          <a:noFill/>
        </p:spPr>
        <p:txBody>
          <a:bodyPr/>
          <a:lstStyle/>
          <a:p>
            <a:pPr eaLnBrk="1" hangingPunct="1"/>
            <a:endParaRPr lang="ja-JP" altLang="ja-JP"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695325" y="739775"/>
            <a:ext cx="5345113" cy="3700463"/>
          </a:xfrm>
          <a:ln/>
        </p:spPr>
      </p:sp>
      <p:sp>
        <p:nvSpPr>
          <p:cNvPr id="18436" name="Rectangle 3"/>
          <p:cNvSpPr>
            <a:spLocks noGrp="1" noChangeArrowheads="1"/>
          </p:cNvSpPr>
          <p:nvPr>
            <p:ph type="body" idx="1"/>
          </p:nvPr>
        </p:nvSpPr>
        <p:spPr>
          <a:noFill/>
        </p:spPr>
        <p:txBody>
          <a:bodyPr/>
          <a:lstStyle/>
          <a:p>
            <a:pPr eaLnBrk="1" hangingPunct="1"/>
            <a:endParaRPr lang="ja-JP" altLang="ja-JP"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xfrm>
            <a:off x="695325" y="739775"/>
            <a:ext cx="5346700" cy="3702050"/>
          </a:xfrm>
          <a:ln/>
        </p:spPr>
      </p:sp>
      <p:sp>
        <p:nvSpPr>
          <p:cNvPr id="6148" name="Rectangle 3"/>
          <p:cNvSpPr>
            <a:spLocks noGrp="1" noChangeArrowheads="1"/>
          </p:cNvSpPr>
          <p:nvPr>
            <p:ph type="body" idx="1"/>
          </p:nvPr>
        </p:nvSpPr>
        <p:spPr>
          <a:noFill/>
        </p:spPr>
        <p:txBody>
          <a:bodyPr/>
          <a:lstStyle/>
          <a:p>
            <a:pPr eaLnBrk="1" hangingPunct="1"/>
            <a:endParaRPr lang="ja-JP" altLang="ja-JP"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695325" y="739775"/>
            <a:ext cx="5345113" cy="3700463"/>
          </a:xfrm>
          <a:ln/>
        </p:spPr>
      </p:sp>
      <p:sp>
        <p:nvSpPr>
          <p:cNvPr id="18436" name="Rectangle 3"/>
          <p:cNvSpPr>
            <a:spLocks noGrp="1" noChangeArrowheads="1"/>
          </p:cNvSpPr>
          <p:nvPr>
            <p:ph type="body" idx="1"/>
          </p:nvPr>
        </p:nvSpPr>
        <p:spPr>
          <a:noFill/>
        </p:spPr>
        <p:txBody>
          <a:bodyPr/>
          <a:lstStyle/>
          <a:p>
            <a:pPr eaLnBrk="1" hangingPunct="1"/>
            <a:endParaRPr lang="ja-JP" altLang="ja-JP"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695325" y="739775"/>
            <a:ext cx="5345113" cy="3700463"/>
          </a:xfrm>
          <a:ln/>
        </p:spPr>
      </p:sp>
      <p:sp>
        <p:nvSpPr>
          <p:cNvPr id="18436" name="Rectangle 3"/>
          <p:cNvSpPr>
            <a:spLocks noGrp="1" noChangeArrowheads="1"/>
          </p:cNvSpPr>
          <p:nvPr>
            <p:ph type="body" idx="1"/>
          </p:nvPr>
        </p:nvSpPr>
        <p:spPr>
          <a:noFill/>
        </p:spPr>
        <p:txBody>
          <a:bodyPr/>
          <a:lstStyle/>
          <a:p>
            <a:pPr eaLnBrk="1" hangingPunct="1"/>
            <a:endParaRPr lang="ja-JP" altLang="ja-JP"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xfrm>
            <a:off x="695325" y="739775"/>
            <a:ext cx="5345113" cy="3700463"/>
          </a:xfrm>
          <a:ln/>
        </p:spPr>
      </p:sp>
      <p:sp>
        <p:nvSpPr>
          <p:cNvPr id="16388" name="Rectangle 3"/>
          <p:cNvSpPr>
            <a:spLocks noGrp="1" noChangeArrowheads="1"/>
          </p:cNvSpPr>
          <p:nvPr>
            <p:ph type="body" idx="1"/>
          </p:nvPr>
        </p:nvSpPr>
        <p:spPr>
          <a:noFill/>
        </p:spPr>
        <p:txBody>
          <a:bodyPr/>
          <a:lstStyle/>
          <a:p>
            <a:pPr eaLnBrk="1" hangingPunct="1"/>
            <a:endParaRPr lang="ja-JP" altLang="ja-JP"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xfrm>
            <a:off x="695325" y="739775"/>
            <a:ext cx="5345113" cy="3700463"/>
          </a:xfrm>
          <a:ln/>
        </p:spPr>
      </p:sp>
      <p:sp>
        <p:nvSpPr>
          <p:cNvPr id="16388" name="Rectangle 3"/>
          <p:cNvSpPr>
            <a:spLocks noGrp="1" noChangeArrowheads="1"/>
          </p:cNvSpPr>
          <p:nvPr>
            <p:ph type="body" idx="1"/>
          </p:nvPr>
        </p:nvSpPr>
        <p:spPr>
          <a:noFill/>
        </p:spPr>
        <p:txBody>
          <a:bodyPr/>
          <a:lstStyle/>
          <a:p>
            <a:pPr eaLnBrk="1" hangingPunct="1"/>
            <a:endParaRPr lang="ja-JP" altLang="ja-JP"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xfrm>
            <a:off x="695325" y="739775"/>
            <a:ext cx="5346700" cy="3702050"/>
          </a:xfrm>
          <a:ln/>
        </p:spPr>
      </p:sp>
      <p:sp>
        <p:nvSpPr>
          <p:cNvPr id="6148" name="Rectangle 3"/>
          <p:cNvSpPr>
            <a:spLocks noGrp="1" noChangeArrowheads="1"/>
          </p:cNvSpPr>
          <p:nvPr>
            <p:ph type="body" idx="1"/>
          </p:nvPr>
        </p:nvSpPr>
        <p:spPr>
          <a:noFill/>
        </p:spPr>
        <p:txBody>
          <a:bodyPr/>
          <a:lstStyle/>
          <a:p>
            <a:pPr eaLnBrk="1" hangingPunct="1"/>
            <a:endParaRPr lang="ja-JP" altLang="ja-JP"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8150" y="803275"/>
            <a:ext cx="5808663" cy="402272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smtClean="0"/>
          </a:p>
        </p:txBody>
      </p:sp>
    </p:spTree>
    <p:extLst>
      <p:ext uri="{BB962C8B-B14F-4D97-AF65-F5344CB8AC3E}">
        <p14:creationId xmlns:p14="http://schemas.microsoft.com/office/powerpoint/2010/main" val="3275111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xfrm>
            <a:off x="695325" y="739775"/>
            <a:ext cx="5345113" cy="3700463"/>
          </a:xfrm>
          <a:ln/>
        </p:spPr>
      </p:sp>
      <p:sp>
        <p:nvSpPr>
          <p:cNvPr id="16388" name="Rectangle 3"/>
          <p:cNvSpPr>
            <a:spLocks noGrp="1" noChangeArrowheads="1"/>
          </p:cNvSpPr>
          <p:nvPr>
            <p:ph type="body" idx="1"/>
          </p:nvPr>
        </p:nvSpPr>
        <p:spPr>
          <a:noFill/>
        </p:spPr>
        <p:txBody>
          <a:bodyPr/>
          <a:lstStyle/>
          <a:p>
            <a:pPr eaLnBrk="1" hangingPunct="1"/>
            <a:endParaRPr lang="ja-JP" altLang="ja-JP"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xfrm>
            <a:off x="695325" y="739775"/>
            <a:ext cx="5345113" cy="3700463"/>
          </a:xfrm>
          <a:ln/>
        </p:spPr>
      </p:sp>
      <p:sp>
        <p:nvSpPr>
          <p:cNvPr id="16388" name="Rectangle 3"/>
          <p:cNvSpPr>
            <a:spLocks noGrp="1" noChangeArrowheads="1"/>
          </p:cNvSpPr>
          <p:nvPr>
            <p:ph type="body" idx="1"/>
          </p:nvPr>
        </p:nvSpPr>
        <p:spPr>
          <a:noFill/>
        </p:spPr>
        <p:txBody>
          <a:bodyPr/>
          <a:lstStyle/>
          <a:p>
            <a:pPr eaLnBrk="1" hangingPunct="1"/>
            <a:endParaRPr lang="ja-JP" altLang="ja-JP"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xfrm>
            <a:off x="695325" y="739775"/>
            <a:ext cx="5346700" cy="3702050"/>
          </a:xfrm>
          <a:ln/>
        </p:spPr>
      </p:sp>
      <p:sp>
        <p:nvSpPr>
          <p:cNvPr id="6148" name="Rectangle 3"/>
          <p:cNvSpPr>
            <a:spLocks noGrp="1" noChangeArrowheads="1"/>
          </p:cNvSpPr>
          <p:nvPr>
            <p:ph type="body" idx="1"/>
          </p:nvPr>
        </p:nvSpPr>
        <p:spPr>
          <a:noFill/>
        </p:spPr>
        <p:txBody>
          <a:bodyPr/>
          <a:lstStyle/>
          <a:p>
            <a:pPr eaLnBrk="1" hangingPunct="1"/>
            <a:endParaRPr lang="ja-JP" altLang="ja-JP"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xfrm>
            <a:off x="695325" y="739775"/>
            <a:ext cx="5345113" cy="3700463"/>
          </a:xfrm>
          <a:ln/>
        </p:spPr>
      </p:sp>
      <p:sp>
        <p:nvSpPr>
          <p:cNvPr id="16388" name="Rectangle 3"/>
          <p:cNvSpPr>
            <a:spLocks noGrp="1" noChangeArrowheads="1"/>
          </p:cNvSpPr>
          <p:nvPr>
            <p:ph type="body" idx="1"/>
          </p:nvPr>
        </p:nvSpPr>
        <p:spPr>
          <a:noFill/>
        </p:spPr>
        <p:txBody>
          <a:bodyPr/>
          <a:lstStyle/>
          <a:p>
            <a:pPr eaLnBrk="1" hangingPunct="1"/>
            <a:endParaRPr lang="ja-JP" altLang="ja-JP"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xfrm>
            <a:off x="695325" y="739775"/>
            <a:ext cx="5346700" cy="3702050"/>
          </a:xfrm>
          <a:ln/>
        </p:spPr>
      </p:sp>
      <p:sp>
        <p:nvSpPr>
          <p:cNvPr id="8196" name="Rectangle 3"/>
          <p:cNvSpPr>
            <a:spLocks noGrp="1" noChangeArrowheads="1"/>
          </p:cNvSpPr>
          <p:nvPr>
            <p:ph type="body" idx="1"/>
          </p:nvPr>
        </p:nvSpPr>
        <p:spPr>
          <a:noFill/>
        </p:spPr>
        <p:txBody>
          <a:bodyPr/>
          <a:lstStyle/>
          <a:p>
            <a:pPr eaLnBrk="1" hangingPunct="1"/>
            <a:endParaRPr lang="ja-JP" altLang="ja-JP"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xfrm>
            <a:off x="695325" y="739775"/>
            <a:ext cx="5345113" cy="3700463"/>
          </a:xfrm>
          <a:ln/>
        </p:spPr>
      </p:sp>
      <p:sp>
        <p:nvSpPr>
          <p:cNvPr id="16388" name="Rectangle 3"/>
          <p:cNvSpPr>
            <a:spLocks noGrp="1" noChangeArrowheads="1"/>
          </p:cNvSpPr>
          <p:nvPr>
            <p:ph type="body" idx="1"/>
          </p:nvPr>
        </p:nvSpPr>
        <p:spPr>
          <a:noFill/>
        </p:spPr>
        <p:txBody>
          <a:bodyPr/>
          <a:lstStyle/>
          <a:p>
            <a:pPr eaLnBrk="1" hangingPunct="1"/>
            <a:endParaRPr lang="ja-JP" altLang="ja-JP"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xfrm>
            <a:off x="695325" y="739775"/>
            <a:ext cx="5345113" cy="3700463"/>
          </a:xfrm>
          <a:ln/>
        </p:spPr>
      </p:sp>
      <p:sp>
        <p:nvSpPr>
          <p:cNvPr id="16388" name="Rectangle 3"/>
          <p:cNvSpPr>
            <a:spLocks noGrp="1" noChangeArrowheads="1"/>
          </p:cNvSpPr>
          <p:nvPr>
            <p:ph type="body" idx="1"/>
          </p:nvPr>
        </p:nvSpPr>
        <p:spPr>
          <a:noFill/>
        </p:spPr>
        <p:txBody>
          <a:bodyPr/>
          <a:lstStyle/>
          <a:p>
            <a:pPr eaLnBrk="1" hangingPunct="1"/>
            <a:endParaRPr lang="ja-JP" altLang="ja-JP"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xfrm>
            <a:off x="695325" y="739775"/>
            <a:ext cx="5345113" cy="3700463"/>
          </a:xfrm>
          <a:ln/>
        </p:spPr>
      </p:sp>
      <p:sp>
        <p:nvSpPr>
          <p:cNvPr id="16388" name="Rectangle 3"/>
          <p:cNvSpPr>
            <a:spLocks noGrp="1" noChangeArrowheads="1"/>
          </p:cNvSpPr>
          <p:nvPr>
            <p:ph type="body" idx="1"/>
          </p:nvPr>
        </p:nvSpPr>
        <p:spPr>
          <a:noFill/>
        </p:spPr>
        <p:txBody>
          <a:bodyPr/>
          <a:lstStyle/>
          <a:p>
            <a:pPr eaLnBrk="1" hangingPunct="1"/>
            <a:endParaRPr lang="ja-JP" altLang="ja-JP"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2"/>
          <p:cNvSpPr>
            <a:spLocks noGrp="1" noRot="1" noChangeAspect="1" noChangeArrowheads="1" noTextEdit="1"/>
          </p:cNvSpPr>
          <p:nvPr>
            <p:ph type="sldImg"/>
          </p:nvPr>
        </p:nvSpPr>
        <p:spPr>
          <a:xfrm>
            <a:off x="695325" y="739775"/>
            <a:ext cx="5345113" cy="3700463"/>
          </a:xfrm>
          <a:ln/>
        </p:spPr>
      </p:sp>
      <p:sp>
        <p:nvSpPr>
          <p:cNvPr id="310276" name="Rectangle 3"/>
          <p:cNvSpPr>
            <a:spLocks noGrp="1" noChangeArrowheads="1"/>
          </p:cNvSpPr>
          <p:nvPr>
            <p:ph type="body" idx="1"/>
          </p:nvPr>
        </p:nvSpPr>
        <p:spPr>
          <a:noFill/>
        </p:spPr>
        <p:txBody>
          <a:bodyPr/>
          <a:lstStyle/>
          <a:p>
            <a:pPr eaLnBrk="1" hangingPunct="1"/>
            <a:endParaRPr lang="ja-JP" altLang="ja-JP"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5" tIns="45321" rIns="90645" bIns="45321" anchor="b"/>
          <a:lstStyle>
            <a:lvl1pPr defTabSz="904875" eaLnBrk="0" hangingPunct="0">
              <a:spcBef>
                <a:spcPct val="30000"/>
              </a:spcBef>
              <a:defRPr kumimoji="1" sz="1200">
                <a:solidFill>
                  <a:schemeClr val="tx1"/>
                </a:solidFill>
                <a:latin typeface="Arial" charset="0"/>
                <a:ea typeface="ＭＳ Ｐ明朝" pitchFamily="18" charset="-128"/>
              </a:defRPr>
            </a:lvl1pPr>
            <a:lvl2pPr marL="742950" indent="-285750" defTabSz="904875" eaLnBrk="0" hangingPunct="0">
              <a:spcBef>
                <a:spcPct val="30000"/>
              </a:spcBef>
              <a:defRPr kumimoji="1" sz="1200">
                <a:solidFill>
                  <a:schemeClr val="tx1"/>
                </a:solidFill>
                <a:latin typeface="Arial" charset="0"/>
                <a:ea typeface="ＭＳ Ｐ明朝" pitchFamily="18" charset="-128"/>
              </a:defRPr>
            </a:lvl2pPr>
            <a:lvl3pPr marL="1143000" indent="-228600" defTabSz="904875" eaLnBrk="0" hangingPunct="0">
              <a:spcBef>
                <a:spcPct val="30000"/>
              </a:spcBef>
              <a:defRPr kumimoji="1" sz="1200">
                <a:solidFill>
                  <a:schemeClr val="tx1"/>
                </a:solidFill>
                <a:latin typeface="Arial" charset="0"/>
                <a:ea typeface="ＭＳ Ｐ明朝" pitchFamily="18" charset="-128"/>
              </a:defRPr>
            </a:lvl3pPr>
            <a:lvl4pPr marL="1600200" indent="-228600" defTabSz="904875" eaLnBrk="0" hangingPunct="0">
              <a:spcBef>
                <a:spcPct val="30000"/>
              </a:spcBef>
              <a:defRPr kumimoji="1" sz="1200">
                <a:solidFill>
                  <a:schemeClr val="tx1"/>
                </a:solidFill>
                <a:latin typeface="Arial" charset="0"/>
                <a:ea typeface="ＭＳ Ｐ明朝" pitchFamily="18" charset="-128"/>
              </a:defRPr>
            </a:lvl4pPr>
            <a:lvl5pPr marL="2057400" indent="-228600" defTabSz="904875" eaLnBrk="0" hangingPunct="0">
              <a:spcBef>
                <a:spcPct val="30000"/>
              </a:spcBef>
              <a:defRPr kumimoji="1" sz="1200">
                <a:solidFill>
                  <a:schemeClr val="tx1"/>
                </a:solidFill>
                <a:latin typeface="Arial" charset="0"/>
                <a:ea typeface="ＭＳ Ｐ明朝" pitchFamily="18" charset="-128"/>
              </a:defRPr>
            </a:lvl5pPr>
            <a:lvl6pPr marL="25146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fontAlgn="base" hangingPunct="1">
              <a:spcBef>
                <a:spcPct val="0"/>
              </a:spcBef>
              <a:spcAft>
                <a:spcPct val="0"/>
              </a:spcAft>
            </a:pPr>
            <a:fld id="{0DFB404A-81F7-45C8-8603-63008418765D}" type="slidenum">
              <a:rPr lang="en-US" altLang="ja-JP" smtClean="0">
                <a:solidFill>
                  <a:srgbClr val="000000"/>
                </a:solidFill>
                <a:latin typeface="Calibri" pitchFamily="34" charset="0"/>
                <a:ea typeface="ＭＳ Ｐゴシック" pitchFamily="50" charset="-128"/>
              </a:rPr>
              <a:pPr algn="r" eaLnBrk="1" fontAlgn="base" hangingPunct="1">
                <a:spcBef>
                  <a:spcPct val="0"/>
                </a:spcBef>
                <a:spcAft>
                  <a:spcPct val="0"/>
                </a:spcAft>
              </a:pPr>
              <a:t>39</a:t>
            </a:fld>
            <a:endParaRPr lang="en-US" altLang="ja-JP" smtClean="0">
              <a:solidFill>
                <a:srgbClr val="000000"/>
              </a:solidFill>
              <a:latin typeface="Calibri" pitchFamily="34" charset="0"/>
              <a:ea typeface="ＭＳ Ｐゴシック" pitchFamily="50" charset="-128"/>
            </a:endParaRPr>
          </a:p>
        </p:txBody>
      </p:sp>
      <p:sp>
        <p:nvSpPr>
          <p:cNvPr id="311299" name="Rectangle 2"/>
          <p:cNvSpPr>
            <a:spLocks noGrp="1" noRot="1" noChangeAspect="1" noChangeArrowheads="1" noTextEdit="1"/>
          </p:cNvSpPr>
          <p:nvPr>
            <p:ph type="sldImg"/>
          </p:nvPr>
        </p:nvSpPr>
        <p:spPr>
          <a:xfrm>
            <a:off x="701675" y="741363"/>
            <a:ext cx="5338763" cy="3697287"/>
          </a:xfrm>
          <a:ln/>
        </p:spPr>
      </p:sp>
      <p:sp>
        <p:nvSpPr>
          <p:cNvPr id="311300" name="Rectangle 3"/>
          <p:cNvSpPr>
            <a:spLocks noGrp="1" noChangeArrowheads="1"/>
          </p:cNvSpPr>
          <p:nvPr>
            <p:ph type="body" idx="1"/>
          </p:nvPr>
        </p:nvSpPr>
        <p:spPr>
          <a:xfrm>
            <a:off x="674689" y="4686300"/>
            <a:ext cx="5386387" cy="4438650"/>
          </a:xfrm>
          <a:noFill/>
        </p:spPr>
        <p:txBody>
          <a:bodyPr lIns="90645" tIns="45321" rIns="90645" bIns="45321"/>
          <a:lstStyle/>
          <a:p>
            <a:pPr eaLnBrk="1" hangingPunct="1">
              <a:spcBef>
                <a:spcPct val="0"/>
              </a:spcBef>
            </a:pPr>
            <a:endParaRPr lang="ja-JP" altLang="ja-JP"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59908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5" tIns="45321" rIns="90645" bIns="45321" anchor="b"/>
          <a:lstStyle>
            <a:lvl1pPr defTabSz="904875" eaLnBrk="0" hangingPunct="0">
              <a:spcBef>
                <a:spcPct val="30000"/>
              </a:spcBef>
              <a:defRPr kumimoji="1" sz="1200">
                <a:solidFill>
                  <a:schemeClr val="tx1"/>
                </a:solidFill>
                <a:latin typeface="Arial" charset="0"/>
                <a:ea typeface="ＭＳ Ｐ明朝" pitchFamily="18" charset="-128"/>
              </a:defRPr>
            </a:lvl1pPr>
            <a:lvl2pPr marL="742950" indent="-285750" defTabSz="904875" eaLnBrk="0" hangingPunct="0">
              <a:spcBef>
                <a:spcPct val="30000"/>
              </a:spcBef>
              <a:defRPr kumimoji="1" sz="1200">
                <a:solidFill>
                  <a:schemeClr val="tx1"/>
                </a:solidFill>
                <a:latin typeface="Arial" charset="0"/>
                <a:ea typeface="ＭＳ Ｐ明朝" pitchFamily="18" charset="-128"/>
              </a:defRPr>
            </a:lvl2pPr>
            <a:lvl3pPr marL="1143000" indent="-228600" defTabSz="904875" eaLnBrk="0" hangingPunct="0">
              <a:spcBef>
                <a:spcPct val="30000"/>
              </a:spcBef>
              <a:defRPr kumimoji="1" sz="1200">
                <a:solidFill>
                  <a:schemeClr val="tx1"/>
                </a:solidFill>
                <a:latin typeface="Arial" charset="0"/>
                <a:ea typeface="ＭＳ Ｐ明朝" pitchFamily="18" charset="-128"/>
              </a:defRPr>
            </a:lvl3pPr>
            <a:lvl4pPr marL="1600200" indent="-228600" defTabSz="904875" eaLnBrk="0" hangingPunct="0">
              <a:spcBef>
                <a:spcPct val="30000"/>
              </a:spcBef>
              <a:defRPr kumimoji="1" sz="1200">
                <a:solidFill>
                  <a:schemeClr val="tx1"/>
                </a:solidFill>
                <a:latin typeface="Arial" charset="0"/>
                <a:ea typeface="ＭＳ Ｐ明朝" pitchFamily="18" charset="-128"/>
              </a:defRPr>
            </a:lvl4pPr>
            <a:lvl5pPr marL="2057400" indent="-228600" defTabSz="904875" eaLnBrk="0" hangingPunct="0">
              <a:spcBef>
                <a:spcPct val="30000"/>
              </a:spcBef>
              <a:defRPr kumimoji="1" sz="1200">
                <a:solidFill>
                  <a:schemeClr val="tx1"/>
                </a:solidFill>
                <a:latin typeface="Arial" charset="0"/>
                <a:ea typeface="ＭＳ Ｐ明朝" pitchFamily="18" charset="-128"/>
              </a:defRPr>
            </a:lvl5pPr>
            <a:lvl6pPr marL="25146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fontAlgn="base" hangingPunct="1">
              <a:spcBef>
                <a:spcPct val="0"/>
              </a:spcBef>
              <a:spcAft>
                <a:spcPct val="0"/>
              </a:spcAft>
            </a:pPr>
            <a:fld id="{D302878A-FEAA-4C13-AB52-8FA9BA6BFB4D}" type="slidenum">
              <a:rPr lang="en-US" altLang="ja-JP" smtClean="0">
                <a:solidFill>
                  <a:srgbClr val="000000"/>
                </a:solidFill>
                <a:latin typeface="Calibri" pitchFamily="34" charset="0"/>
                <a:ea typeface="ＭＳ Ｐゴシック" pitchFamily="50" charset="-128"/>
              </a:rPr>
              <a:pPr algn="r" eaLnBrk="1" fontAlgn="base" hangingPunct="1">
                <a:spcBef>
                  <a:spcPct val="0"/>
                </a:spcBef>
                <a:spcAft>
                  <a:spcPct val="0"/>
                </a:spcAft>
              </a:pPr>
              <a:t>40</a:t>
            </a:fld>
            <a:endParaRPr lang="en-US" altLang="ja-JP" smtClean="0">
              <a:solidFill>
                <a:srgbClr val="000000"/>
              </a:solidFill>
              <a:latin typeface="Calibri" pitchFamily="34" charset="0"/>
              <a:ea typeface="ＭＳ Ｐゴシック" pitchFamily="50" charset="-128"/>
            </a:endParaRPr>
          </a:p>
        </p:txBody>
      </p:sp>
      <p:sp>
        <p:nvSpPr>
          <p:cNvPr id="312323" name="Rectangle 2"/>
          <p:cNvSpPr>
            <a:spLocks noGrp="1" noRot="1" noChangeAspect="1" noChangeArrowheads="1" noTextEdit="1"/>
          </p:cNvSpPr>
          <p:nvPr>
            <p:ph type="sldImg"/>
          </p:nvPr>
        </p:nvSpPr>
        <p:spPr>
          <a:xfrm>
            <a:off x="701675" y="741363"/>
            <a:ext cx="5338763" cy="3697287"/>
          </a:xfrm>
          <a:ln/>
        </p:spPr>
      </p:sp>
      <p:sp>
        <p:nvSpPr>
          <p:cNvPr id="312324" name="Rectangle 3"/>
          <p:cNvSpPr>
            <a:spLocks noGrp="1" noChangeArrowheads="1"/>
          </p:cNvSpPr>
          <p:nvPr>
            <p:ph type="body" idx="1"/>
          </p:nvPr>
        </p:nvSpPr>
        <p:spPr>
          <a:xfrm>
            <a:off x="674689" y="4686300"/>
            <a:ext cx="5386387" cy="4438650"/>
          </a:xfrm>
          <a:noFill/>
        </p:spPr>
        <p:txBody>
          <a:bodyPr lIns="90645" tIns="45321" rIns="90645" bIns="45321"/>
          <a:lstStyle/>
          <a:p>
            <a:pPr eaLnBrk="1" hangingPunct="1">
              <a:spcBef>
                <a:spcPct val="0"/>
              </a:spcBef>
            </a:pPr>
            <a:endParaRPr lang="ja-JP" altLang="ja-JP"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5" tIns="45321" rIns="90645" bIns="45321" anchor="b"/>
          <a:lstStyle>
            <a:lvl1pPr defTabSz="904875" eaLnBrk="0" hangingPunct="0">
              <a:spcBef>
                <a:spcPct val="30000"/>
              </a:spcBef>
              <a:defRPr kumimoji="1" sz="1200">
                <a:solidFill>
                  <a:schemeClr val="tx1"/>
                </a:solidFill>
                <a:latin typeface="Arial" charset="0"/>
                <a:ea typeface="ＭＳ Ｐ明朝" pitchFamily="18" charset="-128"/>
              </a:defRPr>
            </a:lvl1pPr>
            <a:lvl2pPr marL="742950" indent="-285750" defTabSz="904875" eaLnBrk="0" hangingPunct="0">
              <a:spcBef>
                <a:spcPct val="30000"/>
              </a:spcBef>
              <a:defRPr kumimoji="1" sz="1200">
                <a:solidFill>
                  <a:schemeClr val="tx1"/>
                </a:solidFill>
                <a:latin typeface="Arial" charset="0"/>
                <a:ea typeface="ＭＳ Ｐ明朝" pitchFamily="18" charset="-128"/>
              </a:defRPr>
            </a:lvl2pPr>
            <a:lvl3pPr marL="1143000" indent="-228600" defTabSz="904875" eaLnBrk="0" hangingPunct="0">
              <a:spcBef>
                <a:spcPct val="30000"/>
              </a:spcBef>
              <a:defRPr kumimoji="1" sz="1200">
                <a:solidFill>
                  <a:schemeClr val="tx1"/>
                </a:solidFill>
                <a:latin typeface="Arial" charset="0"/>
                <a:ea typeface="ＭＳ Ｐ明朝" pitchFamily="18" charset="-128"/>
              </a:defRPr>
            </a:lvl3pPr>
            <a:lvl4pPr marL="1600200" indent="-228600" defTabSz="904875" eaLnBrk="0" hangingPunct="0">
              <a:spcBef>
                <a:spcPct val="30000"/>
              </a:spcBef>
              <a:defRPr kumimoji="1" sz="1200">
                <a:solidFill>
                  <a:schemeClr val="tx1"/>
                </a:solidFill>
                <a:latin typeface="Arial" charset="0"/>
                <a:ea typeface="ＭＳ Ｐ明朝" pitchFamily="18" charset="-128"/>
              </a:defRPr>
            </a:lvl4pPr>
            <a:lvl5pPr marL="2057400" indent="-228600" defTabSz="904875" eaLnBrk="0" hangingPunct="0">
              <a:spcBef>
                <a:spcPct val="30000"/>
              </a:spcBef>
              <a:defRPr kumimoji="1" sz="1200">
                <a:solidFill>
                  <a:schemeClr val="tx1"/>
                </a:solidFill>
                <a:latin typeface="Arial" charset="0"/>
                <a:ea typeface="ＭＳ Ｐ明朝" pitchFamily="18" charset="-128"/>
              </a:defRPr>
            </a:lvl5pPr>
            <a:lvl6pPr marL="25146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fontAlgn="base" hangingPunct="1">
              <a:spcBef>
                <a:spcPct val="0"/>
              </a:spcBef>
              <a:spcAft>
                <a:spcPct val="0"/>
              </a:spcAft>
            </a:pPr>
            <a:fld id="{BD3CAA1E-5F5D-43AA-B265-1028BBD91603}" type="slidenum">
              <a:rPr lang="en-US" altLang="ja-JP" smtClean="0">
                <a:solidFill>
                  <a:srgbClr val="000000"/>
                </a:solidFill>
                <a:latin typeface="Calibri" pitchFamily="34" charset="0"/>
                <a:ea typeface="ＭＳ Ｐゴシック" pitchFamily="50" charset="-128"/>
              </a:rPr>
              <a:pPr algn="r" eaLnBrk="1" fontAlgn="base" hangingPunct="1">
                <a:spcBef>
                  <a:spcPct val="0"/>
                </a:spcBef>
                <a:spcAft>
                  <a:spcPct val="0"/>
                </a:spcAft>
              </a:pPr>
              <a:t>41</a:t>
            </a:fld>
            <a:endParaRPr lang="en-US" altLang="ja-JP" smtClean="0">
              <a:solidFill>
                <a:srgbClr val="000000"/>
              </a:solidFill>
              <a:latin typeface="Calibri" pitchFamily="34" charset="0"/>
              <a:ea typeface="ＭＳ Ｐゴシック" pitchFamily="50" charset="-128"/>
            </a:endParaRPr>
          </a:p>
        </p:txBody>
      </p:sp>
      <p:sp>
        <p:nvSpPr>
          <p:cNvPr id="313347" name="Rectangle 2"/>
          <p:cNvSpPr>
            <a:spLocks noGrp="1" noRot="1" noChangeAspect="1" noChangeArrowheads="1" noTextEdit="1"/>
          </p:cNvSpPr>
          <p:nvPr>
            <p:ph type="sldImg"/>
          </p:nvPr>
        </p:nvSpPr>
        <p:spPr>
          <a:xfrm>
            <a:off x="701675" y="741363"/>
            <a:ext cx="5338763" cy="3697287"/>
          </a:xfrm>
          <a:ln/>
        </p:spPr>
      </p:sp>
      <p:sp>
        <p:nvSpPr>
          <p:cNvPr id="313348" name="Rectangle 3"/>
          <p:cNvSpPr>
            <a:spLocks noGrp="1" noChangeArrowheads="1"/>
          </p:cNvSpPr>
          <p:nvPr>
            <p:ph type="body" idx="1"/>
          </p:nvPr>
        </p:nvSpPr>
        <p:spPr>
          <a:xfrm>
            <a:off x="674689" y="4686300"/>
            <a:ext cx="5386387" cy="4438650"/>
          </a:xfrm>
          <a:noFill/>
        </p:spPr>
        <p:txBody>
          <a:bodyPr lIns="90645" tIns="45321" rIns="90645" bIns="45321"/>
          <a:lstStyle/>
          <a:p>
            <a:pPr eaLnBrk="1" hangingPunct="1">
              <a:spcBef>
                <a:spcPct val="0"/>
              </a:spcBef>
            </a:pPr>
            <a:endParaRPr lang="ja-JP" altLang="ja-JP"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5" tIns="45321" rIns="90645" bIns="45321" anchor="b"/>
          <a:lstStyle>
            <a:lvl1pPr defTabSz="904875" eaLnBrk="0" hangingPunct="0">
              <a:spcBef>
                <a:spcPct val="30000"/>
              </a:spcBef>
              <a:defRPr kumimoji="1" sz="1200">
                <a:solidFill>
                  <a:schemeClr val="tx1"/>
                </a:solidFill>
                <a:latin typeface="Arial" charset="0"/>
                <a:ea typeface="ＭＳ Ｐ明朝" pitchFamily="18" charset="-128"/>
              </a:defRPr>
            </a:lvl1pPr>
            <a:lvl2pPr marL="742950" indent="-285750" defTabSz="904875" eaLnBrk="0" hangingPunct="0">
              <a:spcBef>
                <a:spcPct val="30000"/>
              </a:spcBef>
              <a:defRPr kumimoji="1" sz="1200">
                <a:solidFill>
                  <a:schemeClr val="tx1"/>
                </a:solidFill>
                <a:latin typeface="Arial" charset="0"/>
                <a:ea typeface="ＭＳ Ｐ明朝" pitchFamily="18" charset="-128"/>
              </a:defRPr>
            </a:lvl2pPr>
            <a:lvl3pPr marL="1143000" indent="-228600" defTabSz="904875" eaLnBrk="0" hangingPunct="0">
              <a:spcBef>
                <a:spcPct val="30000"/>
              </a:spcBef>
              <a:defRPr kumimoji="1" sz="1200">
                <a:solidFill>
                  <a:schemeClr val="tx1"/>
                </a:solidFill>
                <a:latin typeface="Arial" charset="0"/>
                <a:ea typeface="ＭＳ Ｐ明朝" pitchFamily="18" charset="-128"/>
              </a:defRPr>
            </a:lvl3pPr>
            <a:lvl4pPr marL="1600200" indent="-228600" defTabSz="904875" eaLnBrk="0" hangingPunct="0">
              <a:spcBef>
                <a:spcPct val="30000"/>
              </a:spcBef>
              <a:defRPr kumimoji="1" sz="1200">
                <a:solidFill>
                  <a:schemeClr val="tx1"/>
                </a:solidFill>
                <a:latin typeface="Arial" charset="0"/>
                <a:ea typeface="ＭＳ Ｐ明朝" pitchFamily="18" charset="-128"/>
              </a:defRPr>
            </a:lvl4pPr>
            <a:lvl5pPr marL="2057400" indent="-228600" defTabSz="904875" eaLnBrk="0" hangingPunct="0">
              <a:spcBef>
                <a:spcPct val="30000"/>
              </a:spcBef>
              <a:defRPr kumimoji="1" sz="1200">
                <a:solidFill>
                  <a:schemeClr val="tx1"/>
                </a:solidFill>
                <a:latin typeface="Arial" charset="0"/>
                <a:ea typeface="ＭＳ Ｐ明朝" pitchFamily="18" charset="-128"/>
              </a:defRPr>
            </a:lvl5pPr>
            <a:lvl6pPr marL="25146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fontAlgn="base" hangingPunct="1">
              <a:spcBef>
                <a:spcPct val="0"/>
              </a:spcBef>
              <a:spcAft>
                <a:spcPct val="0"/>
              </a:spcAft>
            </a:pPr>
            <a:fld id="{AE325786-69CF-4877-9B12-E4D15D68017F}" type="slidenum">
              <a:rPr lang="en-US" altLang="ja-JP" smtClean="0">
                <a:solidFill>
                  <a:srgbClr val="000000"/>
                </a:solidFill>
                <a:latin typeface="Calibri" pitchFamily="34" charset="0"/>
                <a:ea typeface="ＭＳ Ｐゴシック" pitchFamily="50" charset="-128"/>
              </a:rPr>
              <a:pPr algn="r" eaLnBrk="1" fontAlgn="base" hangingPunct="1">
                <a:spcBef>
                  <a:spcPct val="0"/>
                </a:spcBef>
                <a:spcAft>
                  <a:spcPct val="0"/>
                </a:spcAft>
              </a:pPr>
              <a:t>42</a:t>
            </a:fld>
            <a:endParaRPr lang="en-US" altLang="ja-JP" smtClean="0">
              <a:solidFill>
                <a:srgbClr val="000000"/>
              </a:solidFill>
              <a:latin typeface="Calibri" pitchFamily="34" charset="0"/>
              <a:ea typeface="ＭＳ Ｐゴシック" pitchFamily="50" charset="-128"/>
            </a:endParaRPr>
          </a:p>
        </p:txBody>
      </p:sp>
      <p:sp>
        <p:nvSpPr>
          <p:cNvPr id="314371" name="Rectangle 2"/>
          <p:cNvSpPr>
            <a:spLocks noGrp="1" noRot="1" noChangeAspect="1" noChangeArrowheads="1" noTextEdit="1"/>
          </p:cNvSpPr>
          <p:nvPr>
            <p:ph type="sldImg"/>
          </p:nvPr>
        </p:nvSpPr>
        <p:spPr>
          <a:xfrm>
            <a:off x="701675" y="741363"/>
            <a:ext cx="5338763" cy="3697287"/>
          </a:xfrm>
          <a:ln/>
        </p:spPr>
      </p:sp>
      <p:sp>
        <p:nvSpPr>
          <p:cNvPr id="314372" name="Rectangle 3"/>
          <p:cNvSpPr>
            <a:spLocks noGrp="1" noChangeArrowheads="1"/>
          </p:cNvSpPr>
          <p:nvPr>
            <p:ph type="body" idx="1"/>
          </p:nvPr>
        </p:nvSpPr>
        <p:spPr>
          <a:xfrm>
            <a:off x="674689" y="4686300"/>
            <a:ext cx="5386387" cy="4438650"/>
          </a:xfrm>
          <a:noFill/>
        </p:spPr>
        <p:txBody>
          <a:bodyPr lIns="90645" tIns="45321" rIns="90645" bIns="45321"/>
          <a:lstStyle/>
          <a:p>
            <a:pPr eaLnBrk="1" hangingPunct="1">
              <a:spcBef>
                <a:spcPct val="0"/>
              </a:spcBef>
            </a:pPr>
            <a:endParaRPr lang="ja-JP" altLang="ja-JP"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5" tIns="45321" rIns="90645" bIns="45321" anchor="b"/>
          <a:lstStyle>
            <a:lvl1pPr defTabSz="904875" eaLnBrk="0" hangingPunct="0">
              <a:spcBef>
                <a:spcPct val="30000"/>
              </a:spcBef>
              <a:defRPr kumimoji="1" sz="1200">
                <a:solidFill>
                  <a:schemeClr val="tx1"/>
                </a:solidFill>
                <a:latin typeface="Arial" charset="0"/>
                <a:ea typeface="ＭＳ Ｐ明朝" pitchFamily="18" charset="-128"/>
              </a:defRPr>
            </a:lvl1pPr>
            <a:lvl2pPr marL="742950" indent="-285750" defTabSz="904875" eaLnBrk="0" hangingPunct="0">
              <a:spcBef>
                <a:spcPct val="30000"/>
              </a:spcBef>
              <a:defRPr kumimoji="1" sz="1200">
                <a:solidFill>
                  <a:schemeClr val="tx1"/>
                </a:solidFill>
                <a:latin typeface="Arial" charset="0"/>
                <a:ea typeface="ＭＳ Ｐ明朝" pitchFamily="18" charset="-128"/>
              </a:defRPr>
            </a:lvl2pPr>
            <a:lvl3pPr marL="1143000" indent="-228600" defTabSz="904875" eaLnBrk="0" hangingPunct="0">
              <a:spcBef>
                <a:spcPct val="30000"/>
              </a:spcBef>
              <a:defRPr kumimoji="1" sz="1200">
                <a:solidFill>
                  <a:schemeClr val="tx1"/>
                </a:solidFill>
                <a:latin typeface="Arial" charset="0"/>
                <a:ea typeface="ＭＳ Ｐ明朝" pitchFamily="18" charset="-128"/>
              </a:defRPr>
            </a:lvl3pPr>
            <a:lvl4pPr marL="1600200" indent="-228600" defTabSz="904875" eaLnBrk="0" hangingPunct="0">
              <a:spcBef>
                <a:spcPct val="30000"/>
              </a:spcBef>
              <a:defRPr kumimoji="1" sz="1200">
                <a:solidFill>
                  <a:schemeClr val="tx1"/>
                </a:solidFill>
                <a:latin typeface="Arial" charset="0"/>
                <a:ea typeface="ＭＳ Ｐ明朝" pitchFamily="18" charset="-128"/>
              </a:defRPr>
            </a:lvl4pPr>
            <a:lvl5pPr marL="2057400" indent="-228600" defTabSz="904875" eaLnBrk="0" hangingPunct="0">
              <a:spcBef>
                <a:spcPct val="30000"/>
              </a:spcBef>
              <a:defRPr kumimoji="1" sz="1200">
                <a:solidFill>
                  <a:schemeClr val="tx1"/>
                </a:solidFill>
                <a:latin typeface="Arial" charset="0"/>
                <a:ea typeface="ＭＳ Ｐ明朝" pitchFamily="18" charset="-128"/>
              </a:defRPr>
            </a:lvl5pPr>
            <a:lvl6pPr marL="25146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fontAlgn="base" hangingPunct="1">
              <a:spcBef>
                <a:spcPct val="0"/>
              </a:spcBef>
              <a:spcAft>
                <a:spcPct val="0"/>
              </a:spcAft>
            </a:pPr>
            <a:fld id="{E6F7EAC6-004F-4549-BB05-2EF292B46EB2}" type="slidenum">
              <a:rPr lang="en-US" altLang="ja-JP" smtClean="0">
                <a:solidFill>
                  <a:srgbClr val="000000"/>
                </a:solidFill>
                <a:latin typeface="Calibri" pitchFamily="34" charset="0"/>
                <a:ea typeface="ＭＳ Ｐゴシック" pitchFamily="50" charset="-128"/>
              </a:rPr>
              <a:pPr algn="r" eaLnBrk="1" fontAlgn="base" hangingPunct="1">
                <a:spcBef>
                  <a:spcPct val="0"/>
                </a:spcBef>
                <a:spcAft>
                  <a:spcPct val="0"/>
                </a:spcAft>
              </a:pPr>
              <a:t>43</a:t>
            </a:fld>
            <a:endParaRPr lang="en-US" altLang="ja-JP" smtClean="0">
              <a:solidFill>
                <a:srgbClr val="000000"/>
              </a:solidFill>
              <a:latin typeface="Calibri" pitchFamily="34" charset="0"/>
              <a:ea typeface="ＭＳ Ｐゴシック" pitchFamily="50" charset="-128"/>
            </a:endParaRPr>
          </a:p>
        </p:txBody>
      </p:sp>
      <p:sp>
        <p:nvSpPr>
          <p:cNvPr id="315395" name="Rectangle 2"/>
          <p:cNvSpPr>
            <a:spLocks noGrp="1" noRot="1" noChangeAspect="1" noChangeArrowheads="1" noTextEdit="1"/>
          </p:cNvSpPr>
          <p:nvPr>
            <p:ph type="sldImg"/>
          </p:nvPr>
        </p:nvSpPr>
        <p:spPr>
          <a:xfrm>
            <a:off x="701675" y="741363"/>
            <a:ext cx="5338763" cy="3697287"/>
          </a:xfrm>
          <a:ln/>
        </p:spPr>
      </p:sp>
      <p:sp>
        <p:nvSpPr>
          <p:cNvPr id="315396" name="Rectangle 3"/>
          <p:cNvSpPr>
            <a:spLocks noGrp="1" noChangeArrowheads="1"/>
          </p:cNvSpPr>
          <p:nvPr>
            <p:ph type="body" idx="1"/>
          </p:nvPr>
        </p:nvSpPr>
        <p:spPr>
          <a:xfrm>
            <a:off x="674689" y="4686300"/>
            <a:ext cx="5386387" cy="4438650"/>
          </a:xfrm>
          <a:noFill/>
        </p:spPr>
        <p:txBody>
          <a:bodyPr lIns="90645" tIns="45321" rIns="90645" bIns="45321"/>
          <a:lstStyle/>
          <a:p>
            <a:pPr eaLnBrk="1" hangingPunct="1">
              <a:spcBef>
                <a:spcPct val="0"/>
              </a:spcBef>
            </a:pPr>
            <a:endParaRPr lang="ja-JP" altLang="ja-JP"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5" tIns="45321" rIns="90645" bIns="45321" anchor="b"/>
          <a:lstStyle>
            <a:lvl1pPr defTabSz="904875" eaLnBrk="0" hangingPunct="0">
              <a:spcBef>
                <a:spcPct val="30000"/>
              </a:spcBef>
              <a:defRPr kumimoji="1" sz="1200">
                <a:solidFill>
                  <a:schemeClr val="tx1"/>
                </a:solidFill>
                <a:latin typeface="Arial" charset="0"/>
                <a:ea typeface="ＭＳ Ｐ明朝" pitchFamily="18" charset="-128"/>
              </a:defRPr>
            </a:lvl1pPr>
            <a:lvl2pPr marL="742950" indent="-285750" defTabSz="904875" eaLnBrk="0" hangingPunct="0">
              <a:spcBef>
                <a:spcPct val="30000"/>
              </a:spcBef>
              <a:defRPr kumimoji="1" sz="1200">
                <a:solidFill>
                  <a:schemeClr val="tx1"/>
                </a:solidFill>
                <a:latin typeface="Arial" charset="0"/>
                <a:ea typeface="ＭＳ Ｐ明朝" pitchFamily="18" charset="-128"/>
              </a:defRPr>
            </a:lvl2pPr>
            <a:lvl3pPr marL="1143000" indent="-228600" defTabSz="904875" eaLnBrk="0" hangingPunct="0">
              <a:spcBef>
                <a:spcPct val="30000"/>
              </a:spcBef>
              <a:defRPr kumimoji="1" sz="1200">
                <a:solidFill>
                  <a:schemeClr val="tx1"/>
                </a:solidFill>
                <a:latin typeface="Arial" charset="0"/>
                <a:ea typeface="ＭＳ Ｐ明朝" pitchFamily="18" charset="-128"/>
              </a:defRPr>
            </a:lvl3pPr>
            <a:lvl4pPr marL="1600200" indent="-228600" defTabSz="904875" eaLnBrk="0" hangingPunct="0">
              <a:spcBef>
                <a:spcPct val="30000"/>
              </a:spcBef>
              <a:defRPr kumimoji="1" sz="1200">
                <a:solidFill>
                  <a:schemeClr val="tx1"/>
                </a:solidFill>
                <a:latin typeface="Arial" charset="0"/>
                <a:ea typeface="ＭＳ Ｐ明朝" pitchFamily="18" charset="-128"/>
              </a:defRPr>
            </a:lvl4pPr>
            <a:lvl5pPr marL="2057400" indent="-228600" defTabSz="904875" eaLnBrk="0" hangingPunct="0">
              <a:spcBef>
                <a:spcPct val="30000"/>
              </a:spcBef>
              <a:defRPr kumimoji="1" sz="1200">
                <a:solidFill>
                  <a:schemeClr val="tx1"/>
                </a:solidFill>
                <a:latin typeface="Arial" charset="0"/>
                <a:ea typeface="ＭＳ Ｐ明朝" pitchFamily="18" charset="-128"/>
              </a:defRPr>
            </a:lvl5pPr>
            <a:lvl6pPr marL="25146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904875"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fontAlgn="base" hangingPunct="1">
              <a:spcBef>
                <a:spcPct val="0"/>
              </a:spcBef>
              <a:spcAft>
                <a:spcPct val="0"/>
              </a:spcAft>
            </a:pPr>
            <a:fld id="{813A2704-713B-40C0-A09B-BD974FCA743F}" type="slidenum">
              <a:rPr lang="en-US" altLang="ja-JP" smtClean="0">
                <a:solidFill>
                  <a:srgbClr val="000000"/>
                </a:solidFill>
                <a:latin typeface="Calibri" pitchFamily="34" charset="0"/>
                <a:ea typeface="ＭＳ Ｐゴシック" pitchFamily="50" charset="-128"/>
              </a:rPr>
              <a:pPr algn="r" eaLnBrk="1" fontAlgn="base" hangingPunct="1">
                <a:spcBef>
                  <a:spcPct val="0"/>
                </a:spcBef>
                <a:spcAft>
                  <a:spcPct val="0"/>
                </a:spcAft>
              </a:pPr>
              <a:t>44</a:t>
            </a:fld>
            <a:endParaRPr lang="en-US" altLang="ja-JP" smtClean="0">
              <a:solidFill>
                <a:srgbClr val="000000"/>
              </a:solidFill>
              <a:latin typeface="Calibri" pitchFamily="34" charset="0"/>
              <a:ea typeface="ＭＳ Ｐゴシック" pitchFamily="50" charset="-128"/>
            </a:endParaRPr>
          </a:p>
        </p:txBody>
      </p:sp>
      <p:sp>
        <p:nvSpPr>
          <p:cNvPr id="316419" name="Rectangle 2"/>
          <p:cNvSpPr>
            <a:spLocks noGrp="1" noRot="1" noChangeAspect="1" noChangeArrowheads="1" noTextEdit="1"/>
          </p:cNvSpPr>
          <p:nvPr>
            <p:ph type="sldImg"/>
          </p:nvPr>
        </p:nvSpPr>
        <p:spPr>
          <a:xfrm>
            <a:off x="701675" y="741363"/>
            <a:ext cx="5338763" cy="3697287"/>
          </a:xfrm>
          <a:ln/>
        </p:spPr>
      </p:sp>
      <p:sp>
        <p:nvSpPr>
          <p:cNvPr id="316420" name="Rectangle 3"/>
          <p:cNvSpPr>
            <a:spLocks noGrp="1" noChangeArrowheads="1"/>
          </p:cNvSpPr>
          <p:nvPr>
            <p:ph type="body" idx="1"/>
          </p:nvPr>
        </p:nvSpPr>
        <p:spPr>
          <a:xfrm>
            <a:off x="674689" y="4686300"/>
            <a:ext cx="5386387" cy="4438650"/>
          </a:xfrm>
          <a:noFill/>
        </p:spPr>
        <p:txBody>
          <a:bodyPr lIns="90645" tIns="45321" rIns="90645" bIns="45321"/>
          <a:lstStyle/>
          <a:p>
            <a:pPr eaLnBrk="1" hangingPunct="1">
              <a:spcBef>
                <a:spcPct val="0"/>
              </a:spcBef>
            </a:pPr>
            <a:endParaRPr lang="ja-JP" altLang="ja-JP"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xfrm>
            <a:off x="706438" y="739775"/>
            <a:ext cx="5340350" cy="3698875"/>
          </a:xfrm>
          <a:ln/>
        </p:spPr>
      </p:sp>
      <p:sp>
        <p:nvSpPr>
          <p:cNvPr id="317443" name="Rectangle 3"/>
          <p:cNvSpPr>
            <a:spLocks noGrp="1" noChangeArrowheads="1"/>
          </p:cNvSpPr>
          <p:nvPr>
            <p:ph type="body" idx="1"/>
          </p:nvPr>
        </p:nvSpPr>
        <p:spPr>
          <a:xfrm>
            <a:off x="673101" y="4687888"/>
            <a:ext cx="5389563" cy="4437062"/>
          </a:xfrm>
          <a:noFill/>
        </p:spPr>
        <p:txBody>
          <a:bodyPr/>
          <a:lstStyle/>
          <a:p>
            <a:pPr eaLnBrk="1" hangingPunct="1">
              <a:spcBef>
                <a:spcPct val="0"/>
              </a:spcBef>
            </a:pPr>
            <a:endParaRPr lang="ja-JP" alt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xfrm>
            <a:off x="706438" y="739775"/>
            <a:ext cx="5340350" cy="3698875"/>
          </a:xfrm>
          <a:ln/>
        </p:spPr>
      </p:sp>
      <p:sp>
        <p:nvSpPr>
          <p:cNvPr id="318467" name="Rectangle 3"/>
          <p:cNvSpPr>
            <a:spLocks noGrp="1" noChangeArrowheads="1"/>
          </p:cNvSpPr>
          <p:nvPr>
            <p:ph type="body" idx="1"/>
          </p:nvPr>
        </p:nvSpPr>
        <p:spPr>
          <a:xfrm>
            <a:off x="673101" y="4687888"/>
            <a:ext cx="5389563" cy="4437062"/>
          </a:xfrm>
          <a:noFill/>
        </p:spPr>
        <p:txBody>
          <a:bodyPr/>
          <a:lstStyle/>
          <a:p>
            <a:pPr eaLnBrk="1" hangingPunct="1">
              <a:spcBef>
                <a:spcPct val="0"/>
              </a:spcBef>
            </a:pPr>
            <a:endParaRPr lang="ja-JP" alt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xfrm>
            <a:off x="706438" y="739775"/>
            <a:ext cx="5340350" cy="3698875"/>
          </a:xfrm>
          <a:ln/>
        </p:spPr>
      </p:sp>
      <p:sp>
        <p:nvSpPr>
          <p:cNvPr id="319491" name="Rectangle 3"/>
          <p:cNvSpPr>
            <a:spLocks noGrp="1" noChangeArrowheads="1"/>
          </p:cNvSpPr>
          <p:nvPr>
            <p:ph type="body" idx="1"/>
          </p:nvPr>
        </p:nvSpPr>
        <p:spPr>
          <a:xfrm>
            <a:off x="673101" y="4687888"/>
            <a:ext cx="5389563" cy="4437062"/>
          </a:xfrm>
          <a:noFill/>
        </p:spPr>
        <p:txBody>
          <a:bodyPr/>
          <a:lstStyle/>
          <a:p>
            <a:pPr eaLnBrk="1" hangingPunct="1">
              <a:spcBef>
                <a:spcPct val="0"/>
              </a:spcBef>
            </a:pPr>
            <a:endParaRPr lang="ja-JP" alt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xfrm>
            <a:off x="706438" y="739775"/>
            <a:ext cx="5340350" cy="3698875"/>
          </a:xfrm>
          <a:ln/>
        </p:spPr>
      </p:sp>
      <p:sp>
        <p:nvSpPr>
          <p:cNvPr id="320515" name="Rectangle 3"/>
          <p:cNvSpPr>
            <a:spLocks noGrp="1" noChangeArrowheads="1"/>
          </p:cNvSpPr>
          <p:nvPr>
            <p:ph type="body" idx="1"/>
          </p:nvPr>
        </p:nvSpPr>
        <p:spPr>
          <a:xfrm>
            <a:off x="673101" y="4687888"/>
            <a:ext cx="5389563" cy="4437062"/>
          </a:xfrm>
          <a:noFill/>
        </p:spPr>
        <p:txBody>
          <a:bodyPr/>
          <a:lstStyle/>
          <a:p>
            <a:pPr eaLnBrk="1" hangingPunct="1">
              <a:spcBef>
                <a:spcPct val="0"/>
              </a:spcBef>
            </a:pPr>
            <a:endParaRPr lang="ja-JP" alt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xfrm>
            <a:off x="706438" y="739775"/>
            <a:ext cx="5340350" cy="3698875"/>
          </a:xfrm>
          <a:ln/>
        </p:spPr>
      </p:sp>
      <p:sp>
        <p:nvSpPr>
          <p:cNvPr id="321539" name="Rectangle 3"/>
          <p:cNvSpPr>
            <a:spLocks noGrp="1" noChangeArrowheads="1"/>
          </p:cNvSpPr>
          <p:nvPr>
            <p:ph type="body" idx="1"/>
          </p:nvPr>
        </p:nvSpPr>
        <p:spPr>
          <a:xfrm>
            <a:off x="673101" y="4687888"/>
            <a:ext cx="5389563" cy="4437062"/>
          </a:xfrm>
          <a:noFill/>
        </p:spPr>
        <p:txBody>
          <a:bodyPr/>
          <a:lstStyle/>
          <a:p>
            <a:pPr eaLnBrk="1" hangingPunct="1">
              <a:spcBef>
                <a:spcPct val="0"/>
              </a:spcBef>
            </a:pPr>
            <a:endParaRPr lang="ja-JP"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07950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xfrm>
            <a:off x="706438" y="739775"/>
            <a:ext cx="5340350" cy="3698875"/>
          </a:xfrm>
          <a:ln/>
        </p:spPr>
      </p:sp>
      <p:sp>
        <p:nvSpPr>
          <p:cNvPr id="322563" name="Rectangle 3"/>
          <p:cNvSpPr>
            <a:spLocks noGrp="1" noChangeArrowheads="1"/>
          </p:cNvSpPr>
          <p:nvPr>
            <p:ph type="body" idx="1"/>
          </p:nvPr>
        </p:nvSpPr>
        <p:spPr>
          <a:xfrm>
            <a:off x="673101" y="4687888"/>
            <a:ext cx="5389563" cy="4437062"/>
          </a:xfrm>
          <a:noFill/>
        </p:spPr>
        <p:txBody>
          <a:bodyPr/>
          <a:lstStyle/>
          <a:p>
            <a:pPr eaLnBrk="1" hangingPunct="1">
              <a:spcBef>
                <a:spcPct val="0"/>
              </a:spcBef>
            </a:pPr>
            <a:endParaRPr lang="ja-JP" alt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xfrm>
            <a:off x="706438" y="739775"/>
            <a:ext cx="5340350" cy="3698875"/>
          </a:xfrm>
          <a:ln/>
        </p:spPr>
      </p:sp>
      <p:sp>
        <p:nvSpPr>
          <p:cNvPr id="323587" name="Rectangle 3"/>
          <p:cNvSpPr>
            <a:spLocks noGrp="1" noChangeArrowheads="1"/>
          </p:cNvSpPr>
          <p:nvPr>
            <p:ph type="body" idx="1"/>
          </p:nvPr>
        </p:nvSpPr>
        <p:spPr>
          <a:xfrm>
            <a:off x="673101" y="4687888"/>
            <a:ext cx="5389563" cy="4437062"/>
          </a:xfrm>
          <a:noFill/>
        </p:spPr>
        <p:txBody>
          <a:bodyPr/>
          <a:lstStyle/>
          <a:p>
            <a:pPr eaLnBrk="1" hangingPunct="1">
              <a:spcBef>
                <a:spcPct val="0"/>
              </a:spcBef>
            </a:pPr>
            <a:endParaRPr lang="ja-JP" alt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xfrm>
            <a:off x="706438" y="739775"/>
            <a:ext cx="5340350" cy="3698875"/>
          </a:xfrm>
          <a:ln/>
        </p:spPr>
      </p:sp>
      <p:sp>
        <p:nvSpPr>
          <p:cNvPr id="324611" name="Rectangle 3"/>
          <p:cNvSpPr>
            <a:spLocks noGrp="1" noChangeArrowheads="1"/>
          </p:cNvSpPr>
          <p:nvPr>
            <p:ph type="body" idx="1"/>
          </p:nvPr>
        </p:nvSpPr>
        <p:spPr>
          <a:xfrm>
            <a:off x="673101" y="4687888"/>
            <a:ext cx="5389563" cy="4437062"/>
          </a:xfrm>
          <a:noFill/>
        </p:spPr>
        <p:txBody>
          <a:bodyPr/>
          <a:lstStyle/>
          <a:p>
            <a:pPr eaLnBrk="1" hangingPunct="1">
              <a:spcBef>
                <a:spcPct val="0"/>
              </a:spcBef>
            </a:pPr>
            <a:endParaRPr lang="ja-JP" alt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055828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txBox="1">
            <a:spLocks noGrp="1" noChangeArrowheads="1"/>
          </p:cNvSpPr>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 tIns="45707" rIns="91411" bIns="45707"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fontAlgn="base" hangingPunct="1">
              <a:spcBef>
                <a:spcPct val="0"/>
              </a:spcBef>
              <a:spcAft>
                <a:spcPct val="0"/>
              </a:spcAft>
            </a:pPr>
            <a:fld id="{2E1518EB-4B20-4B10-B153-1E06FF53FD8E}" type="slidenum">
              <a:rPr lang="en-US" altLang="ja-JP" smtClean="0">
                <a:solidFill>
                  <a:srgbClr val="000000"/>
                </a:solidFill>
                <a:ea typeface="ＭＳ Ｐゴシック" pitchFamily="50" charset="-128"/>
              </a:rPr>
              <a:pPr algn="r" eaLnBrk="1" fontAlgn="base" hangingPunct="1">
                <a:spcBef>
                  <a:spcPct val="0"/>
                </a:spcBef>
                <a:spcAft>
                  <a:spcPct val="0"/>
                </a:spcAft>
              </a:pPr>
              <a:t>54</a:t>
            </a:fld>
            <a:endParaRPr lang="en-US" altLang="ja-JP" smtClean="0">
              <a:solidFill>
                <a:srgbClr val="000000"/>
              </a:solidFill>
              <a:ea typeface="ＭＳ Ｐゴシック" pitchFamily="50" charset="-128"/>
            </a:endParaRPr>
          </a:p>
        </p:txBody>
      </p:sp>
      <p:sp>
        <p:nvSpPr>
          <p:cNvPr id="325635" name="Rectangle 2"/>
          <p:cNvSpPr>
            <a:spLocks noGrp="1" noRot="1" noChangeAspect="1" noChangeArrowheads="1" noTextEdit="1"/>
          </p:cNvSpPr>
          <p:nvPr>
            <p:ph type="sldImg"/>
          </p:nvPr>
        </p:nvSpPr>
        <p:spPr>
          <a:xfrm>
            <a:off x="695325" y="739775"/>
            <a:ext cx="5345113" cy="3700463"/>
          </a:xfrm>
          <a:ln/>
        </p:spPr>
      </p:sp>
      <p:sp>
        <p:nvSpPr>
          <p:cNvPr id="325636" name="Rectangle 3"/>
          <p:cNvSpPr>
            <a:spLocks noGrp="1" noChangeArrowheads="1"/>
          </p:cNvSpPr>
          <p:nvPr>
            <p:ph type="body" idx="1"/>
          </p:nvPr>
        </p:nvSpPr>
        <p:spPr>
          <a:noFill/>
        </p:spPr>
        <p:txBody>
          <a:bodyPr/>
          <a:lstStyle/>
          <a:p>
            <a:pPr eaLnBrk="1" hangingPunct="1"/>
            <a:endParaRPr lang="ja-JP" altLang="ja-JP"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txBox="1">
            <a:spLocks noGrp="1" noChangeArrowheads="1"/>
          </p:cNvSpPr>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 tIns="45707" rIns="91411" bIns="45707"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fontAlgn="base" hangingPunct="1">
              <a:spcBef>
                <a:spcPct val="0"/>
              </a:spcBef>
              <a:spcAft>
                <a:spcPct val="0"/>
              </a:spcAft>
            </a:pPr>
            <a:fld id="{96E7FC3B-E9C9-4408-866B-5A3C7A683668}" type="slidenum">
              <a:rPr lang="en-US" altLang="ja-JP" smtClean="0">
                <a:solidFill>
                  <a:srgbClr val="000000"/>
                </a:solidFill>
                <a:ea typeface="ＭＳ Ｐゴシック" pitchFamily="50" charset="-128"/>
              </a:rPr>
              <a:pPr algn="r" eaLnBrk="1" fontAlgn="base" hangingPunct="1">
                <a:spcBef>
                  <a:spcPct val="0"/>
                </a:spcBef>
                <a:spcAft>
                  <a:spcPct val="0"/>
                </a:spcAft>
              </a:pPr>
              <a:t>55</a:t>
            </a:fld>
            <a:endParaRPr lang="en-US" altLang="ja-JP" smtClean="0">
              <a:solidFill>
                <a:srgbClr val="000000"/>
              </a:solidFill>
              <a:ea typeface="ＭＳ Ｐゴシック" pitchFamily="50" charset="-128"/>
            </a:endParaRPr>
          </a:p>
        </p:txBody>
      </p:sp>
      <p:sp>
        <p:nvSpPr>
          <p:cNvPr id="326659" name="Rectangle 2"/>
          <p:cNvSpPr>
            <a:spLocks noGrp="1" noRot="1" noChangeAspect="1" noChangeArrowheads="1" noTextEdit="1"/>
          </p:cNvSpPr>
          <p:nvPr>
            <p:ph type="sldImg"/>
          </p:nvPr>
        </p:nvSpPr>
        <p:spPr>
          <a:xfrm>
            <a:off x="695325" y="739775"/>
            <a:ext cx="5345113" cy="3700463"/>
          </a:xfrm>
          <a:ln/>
        </p:spPr>
      </p:sp>
      <p:sp>
        <p:nvSpPr>
          <p:cNvPr id="326660" name="Rectangle 3"/>
          <p:cNvSpPr>
            <a:spLocks noGrp="1" noChangeArrowheads="1"/>
          </p:cNvSpPr>
          <p:nvPr>
            <p:ph type="body" idx="1"/>
          </p:nvPr>
        </p:nvSpPr>
        <p:spPr>
          <a:noFill/>
        </p:spPr>
        <p:txBody>
          <a:bodyPr/>
          <a:lstStyle/>
          <a:p>
            <a:pPr eaLnBrk="1" hangingPunct="1"/>
            <a:endParaRPr lang="ja-JP" altLang="ja-JP"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txBox="1">
            <a:spLocks noGrp="1" noChangeArrowheads="1"/>
          </p:cNvSpPr>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 tIns="45707" rIns="91411" bIns="45707"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fontAlgn="base" hangingPunct="1">
              <a:spcBef>
                <a:spcPct val="0"/>
              </a:spcBef>
              <a:spcAft>
                <a:spcPct val="0"/>
              </a:spcAft>
            </a:pPr>
            <a:fld id="{B839B5ED-C62E-4C8C-A0D3-8FB7839C020A}" type="slidenum">
              <a:rPr lang="en-US" altLang="ja-JP" smtClean="0">
                <a:solidFill>
                  <a:srgbClr val="000000"/>
                </a:solidFill>
                <a:ea typeface="ＭＳ Ｐゴシック" pitchFamily="50" charset="-128"/>
              </a:rPr>
              <a:pPr algn="r" eaLnBrk="1" fontAlgn="base" hangingPunct="1">
                <a:spcBef>
                  <a:spcPct val="0"/>
                </a:spcBef>
                <a:spcAft>
                  <a:spcPct val="0"/>
                </a:spcAft>
              </a:pPr>
              <a:t>56</a:t>
            </a:fld>
            <a:endParaRPr lang="en-US" altLang="ja-JP" smtClean="0">
              <a:solidFill>
                <a:srgbClr val="000000"/>
              </a:solidFill>
              <a:ea typeface="ＭＳ Ｐゴシック" pitchFamily="50" charset="-128"/>
            </a:endParaRPr>
          </a:p>
        </p:txBody>
      </p:sp>
      <p:sp>
        <p:nvSpPr>
          <p:cNvPr id="333827" name="Rectangle 2"/>
          <p:cNvSpPr>
            <a:spLocks noGrp="1" noRot="1" noChangeAspect="1" noChangeArrowheads="1" noTextEdit="1"/>
          </p:cNvSpPr>
          <p:nvPr>
            <p:ph type="sldImg"/>
          </p:nvPr>
        </p:nvSpPr>
        <p:spPr>
          <a:xfrm>
            <a:off x="695325" y="739775"/>
            <a:ext cx="5345113" cy="3700463"/>
          </a:xfrm>
          <a:ln/>
        </p:spPr>
      </p:sp>
      <p:sp>
        <p:nvSpPr>
          <p:cNvPr id="333828" name="Rectangle 3"/>
          <p:cNvSpPr>
            <a:spLocks noGrp="1" noChangeArrowheads="1"/>
          </p:cNvSpPr>
          <p:nvPr>
            <p:ph type="body" idx="1"/>
          </p:nvPr>
        </p:nvSpPr>
        <p:spPr>
          <a:noFill/>
        </p:spPr>
        <p:txBody>
          <a:bodyPr/>
          <a:lstStyle/>
          <a:p>
            <a:pPr eaLnBrk="1" hangingPunct="1"/>
            <a:endParaRPr lang="ja-JP" altLang="ja-JP"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txBox="1">
            <a:spLocks noGrp="1" noChangeArrowheads="1"/>
          </p:cNvSpPr>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 tIns="45707" rIns="91411" bIns="45707"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fontAlgn="base" hangingPunct="1">
              <a:spcBef>
                <a:spcPct val="0"/>
              </a:spcBef>
              <a:spcAft>
                <a:spcPct val="0"/>
              </a:spcAft>
            </a:pPr>
            <a:fld id="{E6740E96-5EB4-4A18-821E-B9D0CD691101}" type="slidenum">
              <a:rPr lang="en-US" altLang="ja-JP" smtClean="0">
                <a:solidFill>
                  <a:srgbClr val="000000"/>
                </a:solidFill>
                <a:ea typeface="ＭＳ Ｐゴシック" pitchFamily="50" charset="-128"/>
              </a:rPr>
              <a:pPr algn="r" eaLnBrk="1" fontAlgn="base" hangingPunct="1">
                <a:spcBef>
                  <a:spcPct val="0"/>
                </a:spcBef>
                <a:spcAft>
                  <a:spcPct val="0"/>
                </a:spcAft>
              </a:pPr>
              <a:t>57</a:t>
            </a:fld>
            <a:endParaRPr lang="en-US" altLang="ja-JP" smtClean="0">
              <a:solidFill>
                <a:srgbClr val="000000"/>
              </a:solidFill>
              <a:ea typeface="ＭＳ Ｐゴシック" pitchFamily="50" charset="-128"/>
            </a:endParaRPr>
          </a:p>
        </p:txBody>
      </p:sp>
      <p:sp>
        <p:nvSpPr>
          <p:cNvPr id="334851" name="Rectangle 2"/>
          <p:cNvSpPr>
            <a:spLocks noGrp="1" noRot="1" noChangeAspect="1" noChangeArrowheads="1" noTextEdit="1"/>
          </p:cNvSpPr>
          <p:nvPr>
            <p:ph type="sldImg"/>
          </p:nvPr>
        </p:nvSpPr>
        <p:spPr>
          <a:xfrm>
            <a:off x="695325" y="739775"/>
            <a:ext cx="5345113" cy="3700463"/>
          </a:xfrm>
          <a:ln/>
        </p:spPr>
      </p:sp>
      <p:sp>
        <p:nvSpPr>
          <p:cNvPr id="334852" name="Rectangle 3"/>
          <p:cNvSpPr>
            <a:spLocks noGrp="1" noChangeArrowheads="1"/>
          </p:cNvSpPr>
          <p:nvPr>
            <p:ph type="body" idx="1"/>
          </p:nvPr>
        </p:nvSpPr>
        <p:spPr>
          <a:noFill/>
        </p:spPr>
        <p:txBody>
          <a:bodyPr/>
          <a:lstStyle/>
          <a:p>
            <a:pPr eaLnBrk="1" hangingPunct="1"/>
            <a:endParaRPr lang="ja-JP" altLang="ja-JP"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54063" y="763588"/>
            <a:ext cx="5278437" cy="3656012"/>
          </a:xfrm>
          <a:ln/>
        </p:spPr>
      </p:sp>
      <p:sp>
        <p:nvSpPr>
          <p:cNvPr id="109571"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a:xfrm>
            <a:off x="754063" y="763588"/>
            <a:ext cx="5278437" cy="3656012"/>
          </a:xfrm>
          <a:ln/>
        </p:spPr>
      </p:sp>
      <p:sp>
        <p:nvSpPr>
          <p:cNvPr id="77827"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a:xfrm>
            <a:off x="754063" y="763588"/>
            <a:ext cx="5278437" cy="3656012"/>
          </a:xfrm>
          <a:ln/>
        </p:spPr>
      </p:sp>
      <p:sp>
        <p:nvSpPr>
          <p:cNvPr id="78851"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a:xfrm>
            <a:off x="754063" y="763588"/>
            <a:ext cx="5278437" cy="3656012"/>
          </a:xfrm>
          <a:ln/>
        </p:spPr>
      </p:sp>
      <p:sp>
        <p:nvSpPr>
          <p:cNvPr id="79875"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a:xfrm>
            <a:off x="754063" y="763588"/>
            <a:ext cx="5278437" cy="3656012"/>
          </a:xfrm>
          <a:ln/>
        </p:spPr>
      </p:sp>
      <p:sp>
        <p:nvSpPr>
          <p:cNvPr id="80899"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a:xfrm>
            <a:off x="754063" y="763588"/>
            <a:ext cx="5278437" cy="3656012"/>
          </a:xfrm>
          <a:ln/>
        </p:spPr>
      </p:sp>
      <p:sp>
        <p:nvSpPr>
          <p:cNvPr id="81923"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a:xfrm>
            <a:off x="754063" y="763588"/>
            <a:ext cx="5278437" cy="3656012"/>
          </a:xfrm>
          <a:ln/>
        </p:spPr>
      </p:sp>
      <p:sp>
        <p:nvSpPr>
          <p:cNvPr id="82947"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a:xfrm>
            <a:off x="754063" y="763588"/>
            <a:ext cx="5278437" cy="3656012"/>
          </a:xfrm>
          <a:ln/>
        </p:spPr>
      </p:sp>
      <p:sp>
        <p:nvSpPr>
          <p:cNvPr id="83971"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a:xfrm>
            <a:off x="754063" y="763588"/>
            <a:ext cx="5278437" cy="3656012"/>
          </a:xfrm>
          <a:ln/>
        </p:spPr>
      </p:sp>
      <p:sp>
        <p:nvSpPr>
          <p:cNvPr id="84995"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a:xfrm>
            <a:off x="754063" y="763588"/>
            <a:ext cx="5278437" cy="3656012"/>
          </a:xfrm>
          <a:ln/>
        </p:spPr>
      </p:sp>
      <p:sp>
        <p:nvSpPr>
          <p:cNvPr id="86019"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a:xfrm>
            <a:off x="754063" y="763588"/>
            <a:ext cx="5278437" cy="3656012"/>
          </a:xfrm>
          <a:ln/>
        </p:spPr>
      </p:sp>
      <p:sp>
        <p:nvSpPr>
          <p:cNvPr id="87043"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a:xfrm>
            <a:off x="754063" y="763588"/>
            <a:ext cx="5278437" cy="3656012"/>
          </a:xfrm>
          <a:ln/>
        </p:spPr>
      </p:sp>
      <p:sp>
        <p:nvSpPr>
          <p:cNvPr id="88067"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a:xfrm>
            <a:off x="754063" y="763588"/>
            <a:ext cx="5278437" cy="3656012"/>
          </a:xfrm>
          <a:ln/>
        </p:spPr>
      </p:sp>
      <p:sp>
        <p:nvSpPr>
          <p:cNvPr id="89091"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a:xfrm>
            <a:off x="754063" y="763588"/>
            <a:ext cx="5278437" cy="3656012"/>
          </a:xfrm>
          <a:ln/>
        </p:spPr>
      </p:sp>
      <p:sp>
        <p:nvSpPr>
          <p:cNvPr id="90115"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a:xfrm>
            <a:off x="754063" y="763588"/>
            <a:ext cx="5278437" cy="3656012"/>
          </a:xfrm>
          <a:ln/>
        </p:spPr>
      </p:sp>
      <p:sp>
        <p:nvSpPr>
          <p:cNvPr id="91139"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a:xfrm>
            <a:off x="754063" y="763588"/>
            <a:ext cx="5278437" cy="3656012"/>
          </a:xfrm>
          <a:ln/>
        </p:spPr>
      </p:sp>
      <p:sp>
        <p:nvSpPr>
          <p:cNvPr id="92163"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a:xfrm>
            <a:off x="754063" y="763588"/>
            <a:ext cx="5278437" cy="3656012"/>
          </a:xfrm>
          <a:ln/>
        </p:spPr>
      </p:sp>
      <p:sp>
        <p:nvSpPr>
          <p:cNvPr id="94211"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a:xfrm>
            <a:off x="754063" y="763588"/>
            <a:ext cx="5278437" cy="3656012"/>
          </a:xfrm>
          <a:ln/>
        </p:spPr>
      </p:sp>
      <p:sp>
        <p:nvSpPr>
          <p:cNvPr id="95235"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a:xfrm>
            <a:off x="754063" y="763588"/>
            <a:ext cx="5278437" cy="3656012"/>
          </a:xfrm>
          <a:ln/>
        </p:spPr>
      </p:sp>
      <p:sp>
        <p:nvSpPr>
          <p:cNvPr id="96259"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a:xfrm>
            <a:off x="754063" y="763588"/>
            <a:ext cx="5278437" cy="3656012"/>
          </a:xfrm>
          <a:ln/>
        </p:spPr>
      </p:sp>
      <p:sp>
        <p:nvSpPr>
          <p:cNvPr id="97283"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a:xfrm>
            <a:off x="754063" y="763588"/>
            <a:ext cx="5278437" cy="3656012"/>
          </a:xfrm>
          <a:ln/>
        </p:spPr>
      </p:sp>
      <p:sp>
        <p:nvSpPr>
          <p:cNvPr id="98307"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 tIns="45707" rIns="91411" bIns="45707"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fontAlgn="base" hangingPunct="1">
              <a:spcBef>
                <a:spcPct val="0"/>
              </a:spcBef>
              <a:spcAft>
                <a:spcPct val="0"/>
              </a:spcAft>
            </a:pPr>
            <a:fld id="{25FECB55-10F4-47D6-B7EB-7B1383CDC4D4}" type="slidenum">
              <a:rPr lang="en-US" altLang="ja-JP" smtClean="0">
                <a:solidFill>
                  <a:srgbClr val="000000"/>
                </a:solidFill>
                <a:ea typeface="ＭＳ Ｐゴシック" pitchFamily="50" charset="-128"/>
              </a:rPr>
              <a:pPr algn="r" eaLnBrk="1" fontAlgn="base" hangingPunct="1">
                <a:spcBef>
                  <a:spcPct val="0"/>
                </a:spcBef>
                <a:spcAft>
                  <a:spcPct val="0"/>
                </a:spcAft>
              </a:pPr>
              <a:t>79</a:t>
            </a:fld>
            <a:endParaRPr lang="en-US" altLang="ja-JP" smtClean="0">
              <a:solidFill>
                <a:srgbClr val="000000"/>
              </a:solidFill>
              <a:ea typeface="ＭＳ Ｐゴシック" pitchFamily="50" charset="-128"/>
            </a:endParaRPr>
          </a:p>
        </p:txBody>
      </p:sp>
      <p:sp>
        <p:nvSpPr>
          <p:cNvPr id="335875" name="Rectangle 2"/>
          <p:cNvSpPr>
            <a:spLocks noGrp="1" noRot="1" noChangeAspect="1" noChangeArrowheads="1" noTextEdit="1"/>
          </p:cNvSpPr>
          <p:nvPr>
            <p:ph type="sldImg"/>
          </p:nvPr>
        </p:nvSpPr>
        <p:spPr>
          <a:xfrm>
            <a:off x="695325" y="739775"/>
            <a:ext cx="5345113" cy="3700463"/>
          </a:xfrm>
          <a:ln/>
        </p:spPr>
      </p:sp>
      <p:sp>
        <p:nvSpPr>
          <p:cNvPr id="335876" name="Rectangle 3"/>
          <p:cNvSpPr>
            <a:spLocks noGrp="1" noChangeArrowheads="1"/>
          </p:cNvSpPr>
          <p:nvPr>
            <p:ph type="body" idx="1"/>
          </p:nvPr>
        </p:nvSpPr>
        <p:spPr>
          <a:noFill/>
        </p:spPr>
        <p:txBody>
          <a:bodyPr/>
          <a:lstStyle/>
          <a:p>
            <a:pPr eaLnBrk="1" hangingPunct="1"/>
            <a:endParaRPr lang="ja-JP" altLang="ja-JP"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txBox="1">
            <a:spLocks noGrp="1" noChangeArrowheads="1"/>
          </p:cNvSpPr>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 tIns="45707" rIns="91411" bIns="45707"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fontAlgn="base" hangingPunct="1">
              <a:spcBef>
                <a:spcPct val="0"/>
              </a:spcBef>
              <a:spcAft>
                <a:spcPct val="0"/>
              </a:spcAft>
            </a:pPr>
            <a:fld id="{F1CCA882-1435-4E4F-BC14-922CCC328D8A}" type="slidenum">
              <a:rPr lang="en-US" altLang="ja-JP" smtClean="0">
                <a:solidFill>
                  <a:srgbClr val="000000"/>
                </a:solidFill>
                <a:ea typeface="ＭＳ Ｐゴシック" pitchFamily="50" charset="-128"/>
              </a:rPr>
              <a:pPr algn="r" eaLnBrk="1" fontAlgn="base" hangingPunct="1">
                <a:spcBef>
                  <a:spcPct val="0"/>
                </a:spcBef>
                <a:spcAft>
                  <a:spcPct val="0"/>
                </a:spcAft>
              </a:pPr>
              <a:t>80</a:t>
            </a:fld>
            <a:endParaRPr lang="en-US" altLang="ja-JP" smtClean="0">
              <a:solidFill>
                <a:srgbClr val="000000"/>
              </a:solidFill>
              <a:ea typeface="ＭＳ Ｐゴシック" pitchFamily="50" charset="-128"/>
            </a:endParaRPr>
          </a:p>
        </p:txBody>
      </p:sp>
      <p:sp>
        <p:nvSpPr>
          <p:cNvPr id="336899" name="Rectangle 2"/>
          <p:cNvSpPr>
            <a:spLocks noGrp="1" noRot="1" noChangeAspect="1" noChangeArrowheads="1" noTextEdit="1"/>
          </p:cNvSpPr>
          <p:nvPr>
            <p:ph type="sldImg"/>
          </p:nvPr>
        </p:nvSpPr>
        <p:spPr>
          <a:xfrm>
            <a:off x="695325" y="739775"/>
            <a:ext cx="5345113" cy="3700463"/>
          </a:xfrm>
          <a:ln/>
        </p:spPr>
      </p:sp>
      <p:sp>
        <p:nvSpPr>
          <p:cNvPr id="336900" name="Rectangle 3"/>
          <p:cNvSpPr>
            <a:spLocks noGrp="1" noChangeArrowheads="1"/>
          </p:cNvSpPr>
          <p:nvPr>
            <p:ph type="body" idx="1"/>
          </p:nvPr>
        </p:nvSpPr>
        <p:spPr>
          <a:noFill/>
        </p:spPr>
        <p:txBody>
          <a:bodyPr/>
          <a:lstStyle/>
          <a:p>
            <a:pPr eaLnBrk="1" hangingPunct="1"/>
            <a:endParaRPr lang="ja-JP" altLang="ja-JP"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スライド イメージ プレースホルダー 1"/>
          <p:cNvSpPr>
            <a:spLocks noGrp="1" noRot="1" noChangeAspect="1" noTextEdit="1"/>
          </p:cNvSpPr>
          <p:nvPr>
            <p:ph type="sldImg"/>
          </p:nvPr>
        </p:nvSpPr>
        <p:spPr>
          <a:xfrm>
            <a:off x="695325" y="739775"/>
            <a:ext cx="5345113" cy="3700463"/>
          </a:xfrm>
          <a:ln/>
        </p:spPr>
      </p:sp>
      <p:sp>
        <p:nvSpPr>
          <p:cNvPr id="3389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
        <p:nvSpPr>
          <p:cNvPr id="338949" name="ヘッダー プレースホルダー 1"/>
          <p:cNvSpPr>
            <a:spLocks noGrp="1"/>
          </p:cNvSpPr>
          <p:nvPr>
            <p:ph type="hdr" sz="quarter"/>
          </p:nvPr>
        </p:nvSpPr>
        <p:spPr>
          <a:noFill/>
        </p:spPr>
        <p:txBody>
          <a:bodyPr/>
          <a:lstStyle>
            <a:lvl1pPr defTabSz="912743" eaLnBrk="0" hangingPunct="0">
              <a:spcBef>
                <a:spcPct val="30000"/>
              </a:spcBef>
              <a:defRPr kumimoji="1" sz="1200">
                <a:solidFill>
                  <a:schemeClr val="tx1"/>
                </a:solidFill>
                <a:latin typeface="Arial" charset="0"/>
                <a:ea typeface="ＭＳ Ｐ明朝" pitchFamily="18" charset="-128"/>
              </a:defRPr>
            </a:lvl1pPr>
            <a:lvl2pPr marL="741307" indent="-284141" defTabSz="912743" eaLnBrk="0" hangingPunct="0">
              <a:spcBef>
                <a:spcPct val="30000"/>
              </a:spcBef>
              <a:defRPr kumimoji="1" sz="1200">
                <a:solidFill>
                  <a:schemeClr val="tx1"/>
                </a:solidFill>
                <a:latin typeface="Arial" charset="0"/>
                <a:ea typeface="ＭＳ Ｐ明朝" pitchFamily="18" charset="-128"/>
              </a:defRPr>
            </a:lvl2pPr>
            <a:lvl3pPr marL="1141326" indent="-226996" defTabSz="912743" eaLnBrk="0" hangingPunct="0">
              <a:spcBef>
                <a:spcPct val="30000"/>
              </a:spcBef>
              <a:defRPr kumimoji="1" sz="1200">
                <a:solidFill>
                  <a:schemeClr val="tx1"/>
                </a:solidFill>
                <a:latin typeface="Arial" charset="0"/>
                <a:ea typeface="ＭＳ Ｐ明朝" pitchFamily="18" charset="-128"/>
              </a:defRPr>
            </a:lvl3pPr>
            <a:lvl4pPr marL="1598492" indent="-226996" defTabSz="912743" eaLnBrk="0" hangingPunct="0">
              <a:spcBef>
                <a:spcPct val="30000"/>
              </a:spcBef>
              <a:defRPr kumimoji="1" sz="1200">
                <a:solidFill>
                  <a:schemeClr val="tx1"/>
                </a:solidFill>
                <a:latin typeface="Arial" charset="0"/>
                <a:ea typeface="ＭＳ Ｐ明朝" pitchFamily="18" charset="-128"/>
              </a:defRPr>
            </a:lvl4pPr>
            <a:lvl5pPr marL="2055658" indent="-226996" defTabSz="912743" eaLnBrk="0" hangingPunct="0">
              <a:spcBef>
                <a:spcPct val="30000"/>
              </a:spcBef>
              <a:defRPr kumimoji="1" sz="1200">
                <a:solidFill>
                  <a:schemeClr val="tx1"/>
                </a:solidFill>
                <a:latin typeface="Arial" charset="0"/>
                <a:ea typeface="ＭＳ Ｐ明朝" pitchFamily="18" charset="-128"/>
              </a:defRPr>
            </a:lvl5pPr>
            <a:lvl6pPr marL="2512823" indent="-226996" defTabSz="912743"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69988" indent="-226996" defTabSz="912743"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153" indent="-226996" defTabSz="912743"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319" indent="-226996" defTabSz="912743"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r>
              <a:rPr lang="ja-JP" altLang="en-US">
                <a:solidFill>
                  <a:srgbClr val="000000"/>
                </a:solidFill>
                <a:latin typeface="Times New Roman" pitchFamily="18" charset="0"/>
                <a:ea typeface="ＭＳ Ｐゴシック" pitchFamily="50" charset="-128"/>
              </a:rPr>
              <a:t>消費税資料</a:t>
            </a:r>
            <a:r>
              <a:rPr lang="en-US" altLang="ja-JP">
                <a:solidFill>
                  <a:srgbClr val="000000"/>
                </a:solidFill>
                <a:latin typeface="Times New Roman" pitchFamily="18" charset="0"/>
                <a:ea typeface="ＭＳ Ｐゴシック" pitchFamily="50" charset="-128"/>
              </a:rPr>
              <a:t>1</a:t>
            </a:r>
            <a:endParaRPr lang="ja-JP" altLang="en-US">
              <a:solidFill>
                <a:srgbClr val="000000"/>
              </a:solidFill>
              <a:latin typeface="Times New Roman" pitchFamily="18" charset="0"/>
              <a:ea typeface="ＭＳ Ｐゴシック" pitchFamily="50"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81561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スライド イメージ プレースホルダー 1"/>
          <p:cNvSpPr>
            <a:spLocks noGrp="1" noRot="1" noChangeAspect="1" noTextEdit="1"/>
          </p:cNvSpPr>
          <p:nvPr>
            <p:ph type="sldImg"/>
          </p:nvPr>
        </p:nvSpPr>
        <p:spPr>
          <a:xfrm>
            <a:off x="695325" y="739775"/>
            <a:ext cx="5345113" cy="3700463"/>
          </a:xfrm>
          <a:ln/>
        </p:spPr>
      </p:sp>
      <p:sp>
        <p:nvSpPr>
          <p:cNvPr id="337923" name="ノート プレースホルダー 2"/>
          <p:cNvSpPr>
            <a:spLocks noGrp="1"/>
          </p:cNvSpPr>
          <p:nvPr>
            <p:ph type="body" idx="1"/>
          </p:nvPr>
        </p:nvSpPr>
        <p:spPr>
          <a:noFill/>
        </p:spPr>
        <p:txBody>
          <a:bodyPr/>
          <a:lstStyle/>
          <a:p>
            <a:endParaRPr lang="ja-JP" altLang="en-US" smtClean="0">
              <a:latin typeface="Arial" charset="0"/>
            </a:endParaRPr>
          </a:p>
        </p:txBody>
      </p:sp>
      <p:sp>
        <p:nvSpPr>
          <p:cNvPr id="337925" name="ヘッダー プレースホルダー 4"/>
          <p:cNvSpPr>
            <a:spLocks noGrp="1"/>
          </p:cNvSpPr>
          <p:nvPr>
            <p:ph type="hdr" sz="quarter"/>
          </p:nvPr>
        </p:nvSpPr>
        <p:spPr>
          <a:noFill/>
        </p:spPr>
        <p:txBody>
          <a:bodyPr/>
          <a:lstStyle>
            <a:lvl1pPr defTabSz="912743" eaLnBrk="0" hangingPunct="0">
              <a:spcBef>
                <a:spcPct val="30000"/>
              </a:spcBef>
              <a:defRPr kumimoji="1" sz="1200">
                <a:solidFill>
                  <a:schemeClr val="tx1"/>
                </a:solidFill>
                <a:latin typeface="Arial" charset="0"/>
                <a:ea typeface="ＭＳ Ｐ明朝" pitchFamily="18" charset="-128"/>
              </a:defRPr>
            </a:lvl1pPr>
            <a:lvl2pPr marL="741307" indent="-284141" defTabSz="912743" eaLnBrk="0" hangingPunct="0">
              <a:spcBef>
                <a:spcPct val="30000"/>
              </a:spcBef>
              <a:defRPr kumimoji="1" sz="1200">
                <a:solidFill>
                  <a:schemeClr val="tx1"/>
                </a:solidFill>
                <a:latin typeface="Arial" charset="0"/>
                <a:ea typeface="ＭＳ Ｐ明朝" pitchFamily="18" charset="-128"/>
              </a:defRPr>
            </a:lvl2pPr>
            <a:lvl3pPr marL="1141326" indent="-226996" defTabSz="912743" eaLnBrk="0" hangingPunct="0">
              <a:spcBef>
                <a:spcPct val="30000"/>
              </a:spcBef>
              <a:defRPr kumimoji="1" sz="1200">
                <a:solidFill>
                  <a:schemeClr val="tx1"/>
                </a:solidFill>
                <a:latin typeface="Arial" charset="0"/>
                <a:ea typeface="ＭＳ Ｐ明朝" pitchFamily="18" charset="-128"/>
              </a:defRPr>
            </a:lvl3pPr>
            <a:lvl4pPr marL="1598492" indent="-226996" defTabSz="912743" eaLnBrk="0" hangingPunct="0">
              <a:spcBef>
                <a:spcPct val="30000"/>
              </a:spcBef>
              <a:defRPr kumimoji="1" sz="1200">
                <a:solidFill>
                  <a:schemeClr val="tx1"/>
                </a:solidFill>
                <a:latin typeface="Arial" charset="0"/>
                <a:ea typeface="ＭＳ Ｐ明朝" pitchFamily="18" charset="-128"/>
              </a:defRPr>
            </a:lvl4pPr>
            <a:lvl5pPr marL="2055658" indent="-226996" defTabSz="912743" eaLnBrk="0" hangingPunct="0">
              <a:spcBef>
                <a:spcPct val="30000"/>
              </a:spcBef>
              <a:defRPr kumimoji="1" sz="1200">
                <a:solidFill>
                  <a:schemeClr val="tx1"/>
                </a:solidFill>
                <a:latin typeface="Arial" charset="0"/>
                <a:ea typeface="ＭＳ Ｐ明朝" pitchFamily="18" charset="-128"/>
              </a:defRPr>
            </a:lvl5pPr>
            <a:lvl6pPr marL="2512823" indent="-226996" defTabSz="912743"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69988" indent="-226996" defTabSz="912743"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153" indent="-226996" defTabSz="912743"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319" indent="-226996" defTabSz="912743"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r>
              <a:rPr lang="ja-JP" altLang="en-US">
                <a:solidFill>
                  <a:srgbClr val="000000"/>
                </a:solidFill>
                <a:latin typeface="Times New Roman" pitchFamily="18" charset="0"/>
                <a:ea typeface="ＭＳ Ｐゴシック" pitchFamily="50" charset="-128"/>
              </a:rPr>
              <a:t>消費税資料</a:t>
            </a:r>
            <a:r>
              <a:rPr lang="en-US" altLang="ja-JP">
                <a:solidFill>
                  <a:srgbClr val="000000"/>
                </a:solidFill>
                <a:latin typeface="Times New Roman" pitchFamily="18" charset="0"/>
                <a:ea typeface="ＭＳ Ｐゴシック" pitchFamily="50" charset="-128"/>
              </a:rPr>
              <a:t>1</a:t>
            </a:r>
            <a:endParaRPr lang="ja-JP" altLang="en-US">
              <a:solidFill>
                <a:srgbClr val="000000"/>
              </a:solidFill>
              <a:latin typeface="Times New Roman" pitchFamily="18" charset="0"/>
              <a:ea typeface="ＭＳ Ｐゴシック" pitchFamily="50"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スライド イメージ プレースホルダー 1"/>
          <p:cNvSpPr>
            <a:spLocks noGrp="1" noRot="1" noChangeAspect="1" noTextEdit="1"/>
          </p:cNvSpPr>
          <p:nvPr>
            <p:ph type="sldImg"/>
          </p:nvPr>
        </p:nvSpPr>
        <p:spPr>
          <a:xfrm>
            <a:off x="695325" y="739775"/>
            <a:ext cx="5345113" cy="3700463"/>
          </a:xfrm>
          <a:ln/>
        </p:spPr>
      </p:sp>
      <p:sp>
        <p:nvSpPr>
          <p:cNvPr id="3389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
        <p:nvSpPr>
          <p:cNvPr id="338949" name="ヘッダー プレースホルダー 1"/>
          <p:cNvSpPr>
            <a:spLocks noGrp="1"/>
          </p:cNvSpPr>
          <p:nvPr>
            <p:ph type="hdr" sz="quarter"/>
          </p:nvPr>
        </p:nvSpPr>
        <p:spPr>
          <a:noFill/>
        </p:spPr>
        <p:txBody>
          <a:bodyPr/>
          <a:lstStyle>
            <a:lvl1pPr defTabSz="912743" eaLnBrk="0" hangingPunct="0">
              <a:spcBef>
                <a:spcPct val="30000"/>
              </a:spcBef>
              <a:defRPr kumimoji="1" sz="1200">
                <a:solidFill>
                  <a:schemeClr val="tx1"/>
                </a:solidFill>
                <a:latin typeface="Arial" charset="0"/>
                <a:ea typeface="ＭＳ Ｐ明朝" pitchFamily="18" charset="-128"/>
              </a:defRPr>
            </a:lvl1pPr>
            <a:lvl2pPr marL="741307" indent="-284141" defTabSz="912743" eaLnBrk="0" hangingPunct="0">
              <a:spcBef>
                <a:spcPct val="30000"/>
              </a:spcBef>
              <a:defRPr kumimoji="1" sz="1200">
                <a:solidFill>
                  <a:schemeClr val="tx1"/>
                </a:solidFill>
                <a:latin typeface="Arial" charset="0"/>
                <a:ea typeface="ＭＳ Ｐ明朝" pitchFamily="18" charset="-128"/>
              </a:defRPr>
            </a:lvl2pPr>
            <a:lvl3pPr marL="1141326" indent="-226996" defTabSz="912743" eaLnBrk="0" hangingPunct="0">
              <a:spcBef>
                <a:spcPct val="30000"/>
              </a:spcBef>
              <a:defRPr kumimoji="1" sz="1200">
                <a:solidFill>
                  <a:schemeClr val="tx1"/>
                </a:solidFill>
                <a:latin typeface="Arial" charset="0"/>
                <a:ea typeface="ＭＳ Ｐ明朝" pitchFamily="18" charset="-128"/>
              </a:defRPr>
            </a:lvl3pPr>
            <a:lvl4pPr marL="1598492" indent="-226996" defTabSz="912743" eaLnBrk="0" hangingPunct="0">
              <a:spcBef>
                <a:spcPct val="30000"/>
              </a:spcBef>
              <a:defRPr kumimoji="1" sz="1200">
                <a:solidFill>
                  <a:schemeClr val="tx1"/>
                </a:solidFill>
                <a:latin typeface="Arial" charset="0"/>
                <a:ea typeface="ＭＳ Ｐ明朝" pitchFamily="18" charset="-128"/>
              </a:defRPr>
            </a:lvl4pPr>
            <a:lvl5pPr marL="2055658" indent="-226996" defTabSz="912743" eaLnBrk="0" hangingPunct="0">
              <a:spcBef>
                <a:spcPct val="30000"/>
              </a:spcBef>
              <a:defRPr kumimoji="1" sz="1200">
                <a:solidFill>
                  <a:schemeClr val="tx1"/>
                </a:solidFill>
                <a:latin typeface="Arial" charset="0"/>
                <a:ea typeface="ＭＳ Ｐ明朝" pitchFamily="18" charset="-128"/>
              </a:defRPr>
            </a:lvl5pPr>
            <a:lvl6pPr marL="2512823" indent="-226996" defTabSz="912743"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69988" indent="-226996" defTabSz="912743"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153" indent="-226996" defTabSz="912743"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319" indent="-226996" defTabSz="912743"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r>
              <a:rPr lang="ja-JP" altLang="en-US">
                <a:solidFill>
                  <a:srgbClr val="000000"/>
                </a:solidFill>
                <a:latin typeface="Times New Roman" pitchFamily="18" charset="0"/>
                <a:ea typeface="ＭＳ Ｐゴシック" pitchFamily="50" charset="-128"/>
              </a:rPr>
              <a:t>消費税資料</a:t>
            </a:r>
            <a:r>
              <a:rPr lang="en-US" altLang="ja-JP">
                <a:solidFill>
                  <a:srgbClr val="000000"/>
                </a:solidFill>
                <a:latin typeface="Times New Roman" pitchFamily="18" charset="0"/>
                <a:ea typeface="ＭＳ Ｐゴシック" pitchFamily="50" charset="-128"/>
              </a:rPr>
              <a:t>1</a:t>
            </a:r>
            <a:endParaRPr lang="ja-JP" altLang="en-US">
              <a:solidFill>
                <a:srgbClr val="000000"/>
              </a:solidFill>
              <a:latin typeface="Times New Roman" pitchFamily="18" charset="0"/>
              <a:ea typeface="ＭＳ Ｐゴシック" pitchFamily="50"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792515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1348694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TextEdit="1"/>
          </p:cNvSpPr>
          <p:nvPr>
            <p:ph type="sldImg"/>
          </p:nvPr>
        </p:nvSpPr>
        <p:spPr>
          <a:xfrm>
            <a:off x="755650" y="763588"/>
            <a:ext cx="5278438" cy="3656012"/>
          </a:xfrm>
          <a:ln/>
        </p:spPr>
      </p:sp>
      <p:sp>
        <p:nvSpPr>
          <p:cNvPr id="286723"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13486943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6289041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54063" y="763588"/>
            <a:ext cx="5278437" cy="3656012"/>
          </a:xfrm>
          <a:ln/>
        </p:spPr>
      </p:sp>
      <p:sp>
        <p:nvSpPr>
          <p:cNvPr id="109571"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54063" y="763588"/>
            <a:ext cx="5278437" cy="3656012"/>
          </a:xfrm>
          <a:ln/>
        </p:spPr>
      </p:sp>
      <p:sp>
        <p:nvSpPr>
          <p:cNvPr id="109571" name="Rectangle 3"/>
          <p:cNvSpPr>
            <a:spLocks noGrp="1"/>
          </p:cNvSpPr>
          <p:nvPr>
            <p:ph type="body" idx="1"/>
          </p:nvPr>
        </p:nvSpPr>
        <p:spPr>
          <a:xfrm>
            <a:off x="914400" y="6794501"/>
            <a:ext cx="49530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18529689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36563" y="803275"/>
            <a:ext cx="5811837" cy="40243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val="399383972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06814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40"/>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7B6F0050-DC7F-4131-A409-013021E7A881}" type="slidenum">
              <a:rPr lang="en-US" altLang="ja-JP"/>
              <a:pPr>
                <a:defRPr/>
              </a:pPr>
              <a:t>‹#›</a:t>
            </a:fld>
            <a:endParaRPr lang="en-US" altLang="ja-JP"/>
          </a:p>
        </p:txBody>
      </p:sp>
    </p:spTree>
    <p:extLst>
      <p:ext uri="{BB962C8B-B14F-4D97-AF65-F5344CB8AC3E}">
        <p14:creationId xmlns:p14="http://schemas.microsoft.com/office/powerpoint/2010/main" val="53528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8A03D52E-CB99-4F6B-9CB8-15C3EF696ECC}" type="slidenum">
              <a:rPr lang="en-US" altLang="ja-JP"/>
              <a:pPr>
                <a:defRPr/>
              </a:pPr>
              <a:t>‹#›</a:t>
            </a:fld>
            <a:endParaRPr lang="en-US" altLang="ja-JP"/>
          </a:p>
        </p:txBody>
      </p:sp>
    </p:spTree>
    <p:extLst>
      <p:ext uri="{BB962C8B-B14F-4D97-AF65-F5344CB8AC3E}">
        <p14:creationId xmlns:p14="http://schemas.microsoft.com/office/powerpoint/2010/main" val="31982370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C924832-E22F-42F5-A69F-4358E2B0C8DD}" type="datetime1">
              <a:rPr lang="ja-JP" altLang="en-US"/>
              <a:pPr>
                <a:defRPr/>
              </a:pPr>
              <a:t>2014/3/10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8C3F0B71-5FF9-4CDE-AC8B-E21E015F4481}" type="slidenum">
              <a:rPr lang="ja-JP" altLang="en-US"/>
              <a:pPr>
                <a:defRPr/>
              </a:pPr>
              <a:t>‹#›</a:t>
            </a:fld>
            <a:endParaRPr lang="ja-JP" altLang="en-US"/>
          </a:p>
        </p:txBody>
      </p:sp>
    </p:spTree>
    <p:extLst>
      <p:ext uri="{BB962C8B-B14F-4D97-AF65-F5344CB8AC3E}">
        <p14:creationId xmlns:p14="http://schemas.microsoft.com/office/powerpoint/2010/main" val="37203663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296291A-3901-44CD-95B0-218E9BA156D3}" type="datetime1">
              <a:rPr lang="ja-JP" altLang="en-US"/>
              <a:pPr>
                <a:defRPr/>
              </a:pPr>
              <a:t>2014/3/10</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EB1B631A-89AD-44F2-8559-0C4159B53D2F}" type="slidenum">
              <a:rPr lang="ja-JP" altLang="en-US"/>
              <a:pPr>
                <a:defRPr/>
              </a:pPr>
              <a:t>‹#›</a:t>
            </a:fld>
            <a:endParaRPr lang="ja-JP" altLang="en-US"/>
          </a:p>
        </p:txBody>
      </p:sp>
    </p:spTree>
    <p:extLst>
      <p:ext uri="{BB962C8B-B14F-4D97-AF65-F5344CB8AC3E}">
        <p14:creationId xmlns:p14="http://schemas.microsoft.com/office/powerpoint/2010/main" val="23890478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E047131-7A94-4E6D-9D79-4B491D175C52}" type="datetime1">
              <a:rPr lang="ja-JP" altLang="en-US"/>
              <a:pPr>
                <a:defRPr/>
              </a:pPr>
              <a:t>2014/3/10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C464EFE8-2898-4B37-9D77-CC548DB06A88}" type="slidenum">
              <a:rPr lang="ja-JP" altLang="en-US"/>
              <a:pPr>
                <a:defRPr/>
              </a:pPr>
              <a:t>‹#›</a:t>
            </a:fld>
            <a:endParaRPr lang="ja-JP" altLang="en-US"/>
          </a:p>
        </p:txBody>
      </p:sp>
    </p:spTree>
    <p:extLst>
      <p:ext uri="{BB962C8B-B14F-4D97-AF65-F5344CB8AC3E}">
        <p14:creationId xmlns:p14="http://schemas.microsoft.com/office/powerpoint/2010/main" val="39342428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8C2CAA4-42D7-44DA-9B35-FCFA0E212D92}" type="datetime1">
              <a:rPr lang="ja-JP" altLang="en-US"/>
              <a:pPr>
                <a:defRPr/>
              </a:pPr>
              <a:t>2014/3/10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B76C1077-092C-4477-8E04-6400D71876E7}" type="slidenum">
              <a:rPr lang="ja-JP" altLang="en-US"/>
              <a:pPr>
                <a:defRPr/>
              </a:pPr>
              <a:t>‹#›</a:t>
            </a:fld>
            <a:endParaRPr lang="ja-JP" altLang="en-US"/>
          </a:p>
        </p:txBody>
      </p:sp>
    </p:spTree>
    <p:extLst>
      <p:ext uri="{BB962C8B-B14F-4D97-AF65-F5344CB8AC3E}">
        <p14:creationId xmlns:p14="http://schemas.microsoft.com/office/powerpoint/2010/main" val="20260442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02159E6-E287-42F3-8C4D-866B6891089B}"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EBFE0922-9210-469F-B19B-6A88220754BA}" type="slidenum">
              <a:rPr lang="ja-JP" altLang="en-US"/>
              <a:pPr>
                <a:defRPr/>
              </a:pPr>
              <a:t>‹#›</a:t>
            </a:fld>
            <a:endParaRPr lang="ja-JP" altLang="en-US"/>
          </a:p>
        </p:txBody>
      </p:sp>
    </p:spTree>
    <p:extLst>
      <p:ext uri="{BB962C8B-B14F-4D97-AF65-F5344CB8AC3E}">
        <p14:creationId xmlns:p14="http://schemas.microsoft.com/office/powerpoint/2010/main" val="3674309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5"/>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5"/>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AC2D820-1B45-4217-89FD-6A6305764B6F}"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ABF68107-294C-4535-98B8-DE8512E63E0A}" type="slidenum">
              <a:rPr lang="ja-JP" altLang="en-US"/>
              <a:pPr>
                <a:defRPr/>
              </a:pPr>
              <a:t>‹#›</a:t>
            </a:fld>
            <a:endParaRPr lang="ja-JP" altLang="en-US"/>
          </a:p>
        </p:txBody>
      </p:sp>
    </p:spTree>
    <p:extLst>
      <p:ext uri="{BB962C8B-B14F-4D97-AF65-F5344CB8AC3E}">
        <p14:creationId xmlns:p14="http://schemas.microsoft.com/office/powerpoint/2010/main" val="27017061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5"/>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129C755-B0E0-4976-B50A-35BA89DF0C76}" type="datetime1">
              <a:rPr lang="ja-JP" altLang="en-US"/>
              <a:pPr>
                <a:defRPr/>
              </a:pPr>
              <a:t>2014/3/10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91346DDF-D0AB-417D-BAB0-0359CFD047E4}" type="slidenum">
              <a:rPr lang="ja-JP" altLang="en-US"/>
              <a:pPr>
                <a:defRPr/>
              </a:pPr>
              <a:t>‹#›</a:t>
            </a:fld>
            <a:endParaRPr lang="ja-JP" altLang="en-US"/>
          </a:p>
        </p:txBody>
      </p:sp>
    </p:spTree>
    <p:extLst>
      <p:ext uri="{BB962C8B-B14F-4D97-AF65-F5344CB8AC3E}">
        <p14:creationId xmlns:p14="http://schemas.microsoft.com/office/powerpoint/2010/main" val="13076406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7"/>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D9C8FCDE-EE4E-49E2-B132-65FC37CD292A}" type="slidenum">
              <a:rPr lang="ja-JP" altLang="en-US"/>
              <a:pPr>
                <a:defRPr/>
              </a:pPr>
              <a:t>‹#›</a:t>
            </a:fld>
            <a:endParaRPr lang="en-US" altLang="ja-JP"/>
          </a:p>
        </p:txBody>
      </p:sp>
    </p:spTree>
    <p:extLst>
      <p:ext uri="{BB962C8B-B14F-4D97-AF65-F5344CB8AC3E}">
        <p14:creationId xmlns:p14="http://schemas.microsoft.com/office/powerpoint/2010/main" val="31359216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6AA0E4F6-4689-484D-B82C-5A8C8D8C9AC9}" type="slidenum">
              <a:rPr lang="ja-JP" altLang="en-US"/>
              <a:pPr>
                <a:defRPr/>
              </a:pPr>
              <a:t>‹#›</a:t>
            </a:fld>
            <a:endParaRPr lang="en-US" altLang="ja-JP"/>
          </a:p>
        </p:txBody>
      </p:sp>
    </p:spTree>
    <p:extLst>
      <p:ext uri="{BB962C8B-B14F-4D97-AF65-F5344CB8AC3E}">
        <p14:creationId xmlns:p14="http://schemas.microsoft.com/office/powerpoint/2010/main" val="2981203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42"/>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DAC09FD9-91F2-48AA-9B71-3834F0298FA3}" type="slidenum">
              <a:rPr lang="ja-JP" altLang="en-US"/>
              <a:pPr>
                <a:defRPr/>
              </a:pPr>
              <a:t>‹#›</a:t>
            </a:fld>
            <a:endParaRPr lang="en-US" altLang="ja-JP"/>
          </a:p>
        </p:txBody>
      </p:sp>
    </p:spTree>
    <p:extLst>
      <p:ext uri="{BB962C8B-B14F-4D97-AF65-F5344CB8AC3E}">
        <p14:creationId xmlns:p14="http://schemas.microsoft.com/office/powerpoint/2010/main" val="383287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4"/>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64"/>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B1960F1F-B574-4C67-8539-E232C94771F3}" type="slidenum">
              <a:rPr lang="en-US" altLang="ja-JP"/>
              <a:pPr>
                <a:defRPr/>
              </a:pPr>
              <a:t>‹#›</a:t>
            </a:fld>
            <a:endParaRPr lang="en-US" altLang="ja-JP"/>
          </a:p>
        </p:txBody>
      </p:sp>
    </p:spTree>
    <p:extLst>
      <p:ext uri="{BB962C8B-B14F-4D97-AF65-F5344CB8AC3E}">
        <p14:creationId xmlns:p14="http://schemas.microsoft.com/office/powerpoint/2010/main" val="13219607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742953"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1299AD46-EEA2-4BFD-B330-B78FAC23771C}" type="slidenum">
              <a:rPr lang="ja-JP" altLang="en-US"/>
              <a:pPr>
                <a:defRPr/>
              </a:pPr>
              <a:t>‹#›</a:t>
            </a:fld>
            <a:endParaRPr lang="en-US" altLang="ja-JP"/>
          </a:p>
        </p:txBody>
      </p:sp>
    </p:spTree>
    <p:extLst>
      <p:ext uri="{BB962C8B-B14F-4D97-AF65-F5344CB8AC3E}">
        <p14:creationId xmlns:p14="http://schemas.microsoft.com/office/powerpoint/2010/main" val="10217914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7B2C3FCF-7714-4AB0-AC9D-0D08A77F1F43}" type="slidenum">
              <a:rPr lang="ja-JP" altLang="en-US"/>
              <a:pPr>
                <a:defRPr/>
              </a:pPr>
              <a:t>‹#›</a:t>
            </a:fld>
            <a:endParaRPr lang="en-US" altLang="ja-JP"/>
          </a:p>
        </p:txBody>
      </p:sp>
    </p:spTree>
    <p:extLst>
      <p:ext uri="{BB962C8B-B14F-4D97-AF65-F5344CB8AC3E}">
        <p14:creationId xmlns:p14="http://schemas.microsoft.com/office/powerpoint/2010/main" val="35910306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9CEC4DCF-3D81-40C6-9D76-FEC00BBA78AF}" type="slidenum">
              <a:rPr lang="ja-JP" altLang="en-US"/>
              <a:pPr>
                <a:defRPr/>
              </a:pPr>
              <a:t>‹#›</a:t>
            </a:fld>
            <a:endParaRPr lang="en-US" altLang="ja-JP"/>
          </a:p>
        </p:txBody>
      </p:sp>
    </p:spTree>
    <p:extLst>
      <p:ext uri="{BB962C8B-B14F-4D97-AF65-F5344CB8AC3E}">
        <p14:creationId xmlns:p14="http://schemas.microsoft.com/office/powerpoint/2010/main" val="12623991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5CB41C27-A4CE-4378-AD85-3C9396F4EDB1}" type="slidenum">
              <a:rPr lang="ja-JP" altLang="en-US"/>
              <a:pPr>
                <a:defRPr/>
              </a:pPr>
              <a:t>‹#›</a:t>
            </a:fld>
            <a:endParaRPr lang="en-US" altLang="ja-JP"/>
          </a:p>
        </p:txBody>
      </p:sp>
    </p:spTree>
    <p:extLst>
      <p:ext uri="{BB962C8B-B14F-4D97-AF65-F5344CB8AC3E}">
        <p14:creationId xmlns:p14="http://schemas.microsoft.com/office/powerpoint/2010/main" val="42231115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499" y="27305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5FAC99EC-E732-48AA-B256-384B84E1AE09}" type="slidenum">
              <a:rPr lang="ja-JP" altLang="en-US"/>
              <a:pPr>
                <a:defRPr/>
              </a:pPr>
              <a:t>‹#›</a:t>
            </a:fld>
            <a:endParaRPr lang="en-US" altLang="ja-JP"/>
          </a:p>
        </p:txBody>
      </p:sp>
    </p:spTree>
    <p:extLst>
      <p:ext uri="{BB962C8B-B14F-4D97-AF65-F5344CB8AC3E}">
        <p14:creationId xmlns:p14="http://schemas.microsoft.com/office/powerpoint/2010/main" val="19570065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FD1BCEB6-88AB-44AB-B969-FDE1B232A8CE}" type="slidenum">
              <a:rPr lang="ja-JP" altLang="en-US"/>
              <a:pPr>
                <a:defRPr/>
              </a:pPr>
              <a:t>‹#›</a:t>
            </a:fld>
            <a:endParaRPr lang="en-US" altLang="ja-JP"/>
          </a:p>
        </p:txBody>
      </p:sp>
    </p:spTree>
    <p:extLst>
      <p:ext uri="{BB962C8B-B14F-4D97-AF65-F5344CB8AC3E}">
        <p14:creationId xmlns:p14="http://schemas.microsoft.com/office/powerpoint/2010/main" val="13090099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AC3C1938-7413-4C37-BDBE-92E2E16B6780}" type="slidenum">
              <a:rPr lang="ja-JP" altLang="en-US"/>
              <a:pPr>
                <a:defRPr/>
              </a:pPr>
              <a:t>‹#›</a:t>
            </a:fld>
            <a:endParaRPr lang="en-US" altLang="ja-JP"/>
          </a:p>
        </p:txBody>
      </p:sp>
    </p:spTree>
    <p:extLst>
      <p:ext uri="{BB962C8B-B14F-4D97-AF65-F5344CB8AC3E}">
        <p14:creationId xmlns:p14="http://schemas.microsoft.com/office/powerpoint/2010/main" val="39994095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742963"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308188A4-A105-437C-9213-C4BF51A96C96}" type="slidenum">
              <a:rPr lang="ja-JP" altLang="en-US"/>
              <a:pPr>
                <a:defRPr/>
              </a:pPr>
              <a:t>‹#›</a:t>
            </a:fld>
            <a:endParaRPr lang="en-US" altLang="ja-JP"/>
          </a:p>
        </p:txBody>
      </p:sp>
    </p:spTree>
    <p:extLst>
      <p:ext uri="{BB962C8B-B14F-4D97-AF65-F5344CB8AC3E}">
        <p14:creationId xmlns:p14="http://schemas.microsoft.com/office/powerpoint/2010/main" val="24134697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75C53A55-AF48-4A25-9A34-965EAE6EE493}" type="slidenum">
              <a:rPr lang="ja-JP" altLang="en-US"/>
              <a:pPr>
                <a:defRPr/>
              </a:pPr>
              <a:t>‹#›</a:t>
            </a:fld>
            <a:endParaRPr lang="en-US" altLang="ja-JP"/>
          </a:p>
        </p:txBody>
      </p:sp>
    </p:spTree>
    <p:extLst>
      <p:ext uri="{BB962C8B-B14F-4D97-AF65-F5344CB8AC3E}">
        <p14:creationId xmlns:p14="http://schemas.microsoft.com/office/powerpoint/2010/main" val="23290592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0"/>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03330BA-953A-4CDF-B3C3-0FE9F93F5449}"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62"/>
            <a:ext cx="2311400" cy="365125"/>
          </a:xfrm>
          <a:prstGeom prst="rect">
            <a:avLst/>
          </a:prstGeom>
        </p:spPr>
        <p:txBody>
          <a:bodyPr/>
          <a:lstStyle>
            <a:lvl1pPr>
              <a:defRPr/>
            </a:lvl1pPr>
          </a:lstStyle>
          <a:p>
            <a:pPr>
              <a:defRPr/>
            </a:pPr>
            <a:fld id="{5768B898-72D4-4599-93C4-7A6F2544835A}" type="slidenum">
              <a:rPr lang="ja-JP" altLang="en-US"/>
              <a:pPr>
                <a:defRPr/>
              </a:pPr>
              <a:t>‹#›</a:t>
            </a:fld>
            <a:endParaRPr lang="ja-JP" altLang="en-US"/>
          </a:p>
        </p:txBody>
      </p:sp>
    </p:spTree>
    <p:extLst>
      <p:ext uri="{BB962C8B-B14F-4D97-AF65-F5344CB8AC3E}">
        <p14:creationId xmlns:p14="http://schemas.microsoft.com/office/powerpoint/2010/main" val="2249372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4664"/>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5"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247F9967-7050-4C63-B818-B2C90EDC2CE7}" type="slidenum">
              <a:rPr lang="en-US" altLang="ja-JP"/>
              <a:pPr>
                <a:defRPr/>
              </a:pPr>
              <a:t>‹#›</a:t>
            </a:fld>
            <a:endParaRPr lang="en-US" altLang="ja-JP"/>
          </a:p>
        </p:txBody>
      </p:sp>
    </p:spTree>
    <p:extLst>
      <p:ext uri="{BB962C8B-B14F-4D97-AF65-F5344CB8AC3E}">
        <p14:creationId xmlns:p14="http://schemas.microsoft.com/office/powerpoint/2010/main" val="32542689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E31BED6-93C3-4A87-8A86-39CAF671E7ED}"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62"/>
            <a:ext cx="2311400" cy="365125"/>
          </a:xfrm>
          <a:prstGeom prst="rect">
            <a:avLst/>
          </a:prstGeom>
        </p:spPr>
        <p:txBody>
          <a:bodyPr/>
          <a:lstStyle>
            <a:lvl1pPr>
              <a:defRPr/>
            </a:lvl1pPr>
          </a:lstStyle>
          <a:p>
            <a:pPr>
              <a:defRPr/>
            </a:pPr>
            <a:fld id="{45F3265B-2D2A-4F8F-A6E9-7899C274D235}" type="slidenum">
              <a:rPr lang="ja-JP" altLang="en-US"/>
              <a:pPr>
                <a:defRPr/>
              </a:pPr>
              <a:t>‹#›</a:t>
            </a:fld>
            <a:endParaRPr lang="ja-JP" altLang="en-US"/>
          </a:p>
        </p:txBody>
      </p:sp>
    </p:spTree>
    <p:extLst>
      <p:ext uri="{BB962C8B-B14F-4D97-AF65-F5344CB8AC3E}">
        <p14:creationId xmlns:p14="http://schemas.microsoft.com/office/powerpoint/2010/main" val="12930897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45"/>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E9F5CD91-FBD1-4215-8FA3-20E6E7F259F1}"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62"/>
            <a:ext cx="2311400" cy="365125"/>
          </a:xfrm>
          <a:prstGeom prst="rect">
            <a:avLst/>
          </a:prstGeom>
        </p:spPr>
        <p:txBody>
          <a:bodyPr/>
          <a:lstStyle>
            <a:lvl1pPr>
              <a:defRPr/>
            </a:lvl1pPr>
          </a:lstStyle>
          <a:p>
            <a:pPr>
              <a:defRPr/>
            </a:pPr>
            <a:fld id="{7671AB8E-8486-41A3-9344-75575A373519}" type="slidenum">
              <a:rPr lang="ja-JP" altLang="en-US"/>
              <a:pPr>
                <a:defRPr/>
              </a:pPr>
              <a:t>‹#›</a:t>
            </a:fld>
            <a:endParaRPr lang="ja-JP" altLang="en-US"/>
          </a:p>
        </p:txBody>
      </p:sp>
    </p:spTree>
    <p:extLst>
      <p:ext uri="{BB962C8B-B14F-4D97-AF65-F5344CB8AC3E}">
        <p14:creationId xmlns:p14="http://schemas.microsoft.com/office/powerpoint/2010/main" val="8388470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6D0C719F-E99E-4E3D-B050-775A30AB2AE4}" type="datetime1">
              <a:rPr lang="ja-JP" altLang="en-US"/>
              <a:pPr>
                <a:defRPr/>
              </a:pPr>
              <a:t>2014/3/10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62"/>
            <a:ext cx="2311400" cy="365125"/>
          </a:xfrm>
          <a:prstGeom prst="rect">
            <a:avLst/>
          </a:prstGeom>
        </p:spPr>
        <p:txBody>
          <a:bodyPr/>
          <a:lstStyle>
            <a:lvl1pPr>
              <a:defRPr/>
            </a:lvl1pPr>
          </a:lstStyle>
          <a:p>
            <a:pPr>
              <a:defRPr/>
            </a:pPr>
            <a:fld id="{60ECB5DC-1427-4F2B-9D49-BF48115F27B9}" type="slidenum">
              <a:rPr lang="ja-JP" altLang="en-US"/>
              <a:pPr>
                <a:defRPr/>
              </a:pPr>
              <a:t>‹#›</a:t>
            </a:fld>
            <a:endParaRPr lang="ja-JP" altLang="en-US"/>
          </a:p>
        </p:txBody>
      </p:sp>
    </p:spTree>
    <p:extLst>
      <p:ext uri="{BB962C8B-B14F-4D97-AF65-F5344CB8AC3E}">
        <p14:creationId xmlns:p14="http://schemas.microsoft.com/office/powerpoint/2010/main" val="28438176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C4C1BECB-4021-45E2-9095-718DC5334546}" type="datetime1">
              <a:rPr lang="ja-JP" altLang="en-US"/>
              <a:pPr>
                <a:defRPr/>
              </a:pPr>
              <a:t>2014/3/10</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a:xfrm>
            <a:off x="7642754" y="6524762"/>
            <a:ext cx="2311400" cy="365125"/>
          </a:xfrm>
          <a:prstGeom prst="rect">
            <a:avLst/>
          </a:prstGeom>
        </p:spPr>
        <p:txBody>
          <a:bodyPr/>
          <a:lstStyle>
            <a:lvl1pPr>
              <a:defRPr/>
            </a:lvl1pPr>
          </a:lstStyle>
          <a:p>
            <a:pPr>
              <a:defRPr/>
            </a:pPr>
            <a:fld id="{B27E402F-30FC-4DE9-9100-239D81D52795}" type="slidenum">
              <a:rPr lang="ja-JP" altLang="en-US"/>
              <a:pPr>
                <a:defRPr/>
              </a:pPr>
              <a:t>‹#›</a:t>
            </a:fld>
            <a:endParaRPr lang="ja-JP" altLang="en-US"/>
          </a:p>
        </p:txBody>
      </p:sp>
    </p:spTree>
    <p:extLst>
      <p:ext uri="{BB962C8B-B14F-4D97-AF65-F5344CB8AC3E}">
        <p14:creationId xmlns:p14="http://schemas.microsoft.com/office/powerpoint/2010/main" val="15356730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0D5861A-DEC4-4152-8DD1-E14E645E575D}" type="datetime1">
              <a:rPr lang="ja-JP" altLang="en-US"/>
              <a:pPr>
                <a:defRPr/>
              </a:pPr>
              <a:t>2014/3/10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762"/>
            <a:ext cx="2311400" cy="365125"/>
          </a:xfrm>
          <a:prstGeom prst="rect">
            <a:avLst/>
          </a:prstGeom>
        </p:spPr>
        <p:txBody>
          <a:bodyPr/>
          <a:lstStyle>
            <a:lvl1pPr>
              <a:defRPr/>
            </a:lvl1pPr>
          </a:lstStyle>
          <a:p>
            <a:pPr>
              <a:defRPr/>
            </a:pPr>
            <a:fld id="{101D454E-CBA5-4FDD-A176-E1DA3FECF3AF}" type="slidenum">
              <a:rPr lang="ja-JP" altLang="en-US"/>
              <a:pPr>
                <a:defRPr/>
              </a:pPr>
              <a:t>‹#›</a:t>
            </a:fld>
            <a:endParaRPr lang="ja-JP" altLang="en-US"/>
          </a:p>
        </p:txBody>
      </p:sp>
    </p:spTree>
    <p:extLst>
      <p:ext uri="{BB962C8B-B14F-4D97-AF65-F5344CB8AC3E}">
        <p14:creationId xmlns:p14="http://schemas.microsoft.com/office/powerpoint/2010/main" val="16321697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136C96D5-8D07-4177-8D98-60A2DDD9BCB3}" type="datetime1">
              <a:rPr lang="ja-JP" altLang="en-US"/>
              <a:pPr>
                <a:defRPr/>
              </a:pPr>
              <a:t>2014/3/10</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a:xfrm>
            <a:off x="7642754" y="6524762"/>
            <a:ext cx="2311400" cy="365125"/>
          </a:xfrm>
          <a:prstGeom prst="rect">
            <a:avLst/>
          </a:prstGeom>
        </p:spPr>
        <p:txBody>
          <a:bodyPr/>
          <a:lstStyle>
            <a:lvl1pPr>
              <a:defRPr/>
            </a:lvl1pPr>
          </a:lstStyle>
          <a:p>
            <a:pPr>
              <a:defRPr/>
            </a:pPr>
            <a:fld id="{09BA6885-0508-426C-8E9E-30B232F436FC}" type="slidenum">
              <a:rPr lang="ja-JP" altLang="en-US"/>
              <a:pPr>
                <a:defRPr/>
              </a:pPr>
              <a:t>‹#›</a:t>
            </a:fld>
            <a:endParaRPr lang="ja-JP" altLang="en-US"/>
          </a:p>
        </p:txBody>
      </p:sp>
    </p:spTree>
    <p:extLst>
      <p:ext uri="{BB962C8B-B14F-4D97-AF65-F5344CB8AC3E}">
        <p14:creationId xmlns:p14="http://schemas.microsoft.com/office/powerpoint/2010/main" val="21688501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F55ACF5-110F-44FC-9EF5-0D46B2AE913D}" type="datetime1">
              <a:rPr lang="ja-JP" altLang="en-US"/>
              <a:pPr>
                <a:defRPr/>
              </a:pPr>
              <a:t>2014/3/10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62"/>
            <a:ext cx="2311400" cy="365125"/>
          </a:xfrm>
          <a:prstGeom prst="rect">
            <a:avLst/>
          </a:prstGeom>
        </p:spPr>
        <p:txBody>
          <a:bodyPr/>
          <a:lstStyle>
            <a:lvl1pPr>
              <a:defRPr/>
            </a:lvl1pPr>
          </a:lstStyle>
          <a:p>
            <a:pPr>
              <a:defRPr/>
            </a:pPr>
            <a:fld id="{1D87CBC6-6AD3-46AD-BF15-8A40E0C04E61}" type="slidenum">
              <a:rPr lang="ja-JP" altLang="en-US"/>
              <a:pPr>
                <a:defRPr/>
              </a:pPr>
              <a:t>‹#›</a:t>
            </a:fld>
            <a:endParaRPr lang="ja-JP" altLang="en-US"/>
          </a:p>
        </p:txBody>
      </p:sp>
    </p:spTree>
    <p:extLst>
      <p:ext uri="{BB962C8B-B14F-4D97-AF65-F5344CB8AC3E}">
        <p14:creationId xmlns:p14="http://schemas.microsoft.com/office/powerpoint/2010/main" val="22648050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C5883CF-6DC6-4540-B775-988BF26A9770}" type="datetime1">
              <a:rPr lang="ja-JP" altLang="en-US"/>
              <a:pPr>
                <a:defRPr/>
              </a:pPr>
              <a:t>2014/3/10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62"/>
            <a:ext cx="2311400" cy="365125"/>
          </a:xfrm>
          <a:prstGeom prst="rect">
            <a:avLst/>
          </a:prstGeom>
        </p:spPr>
        <p:txBody>
          <a:bodyPr/>
          <a:lstStyle>
            <a:lvl1pPr>
              <a:defRPr/>
            </a:lvl1pPr>
          </a:lstStyle>
          <a:p>
            <a:pPr>
              <a:defRPr/>
            </a:pPr>
            <a:fld id="{570BB9CF-4A04-4C43-8718-8B2A57FA8C07}" type="slidenum">
              <a:rPr lang="ja-JP" altLang="en-US"/>
              <a:pPr>
                <a:defRPr/>
              </a:pPr>
              <a:t>‹#›</a:t>
            </a:fld>
            <a:endParaRPr lang="ja-JP" altLang="en-US"/>
          </a:p>
        </p:txBody>
      </p:sp>
    </p:spTree>
    <p:extLst>
      <p:ext uri="{BB962C8B-B14F-4D97-AF65-F5344CB8AC3E}">
        <p14:creationId xmlns:p14="http://schemas.microsoft.com/office/powerpoint/2010/main" val="31934801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DED9667-B16F-4DEF-AD8E-E81D18C6E7BD}"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62"/>
            <a:ext cx="2311400" cy="365125"/>
          </a:xfrm>
          <a:prstGeom prst="rect">
            <a:avLst/>
          </a:prstGeom>
        </p:spPr>
        <p:txBody>
          <a:bodyPr/>
          <a:lstStyle>
            <a:lvl1pPr>
              <a:defRPr/>
            </a:lvl1pPr>
          </a:lstStyle>
          <a:p>
            <a:pPr>
              <a:defRPr/>
            </a:pPr>
            <a:fld id="{8AEB51A2-4CB7-48D7-A9E5-6817D8471AA0}" type="slidenum">
              <a:rPr lang="ja-JP" altLang="en-US"/>
              <a:pPr>
                <a:defRPr/>
              </a:pPr>
              <a:t>‹#›</a:t>
            </a:fld>
            <a:endParaRPr lang="ja-JP" altLang="en-US"/>
          </a:p>
        </p:txBody>
      </p:sp>
    </p:spTree>
    <p:extLst>
      <p:ext uri="{BB962C8B-B14F-4D97-AF65-F5344CB8AC3E}">
        <p14:creationId xmlns:p14="http://schemas.microsoft.com/office/powerpoint/2010/main" val="23692222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071EB65-9022-4A9A-9177-E89EF02958B9}"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62"/>
            <a:ext cx="2311400" cy="365125"/>
          </a:xfrm>
          <a:prstGeom prst="rect">
            <a:avLst/>
          </a:prstGeom>
        </p:spPr>
        <p:txBody>
          <a:bodyPr/>
          <a:lstStyle>
            <a:lvl1pPr>
              <a:defRPr/>
            </a:lvl1pPr>
          </a:lstStyle>
          <a:p>
            <a:pPr>
              <a:defRPr/>
            </a:pPr>
            <a:fld id="{4B00508A-95DF-4918-9F43-5A7F7C201368}" type="slidenum">
              <a:rPr lang="ja-JP" altLang="en-US"/>
              <a:pPr>
                <a:defRPr/>
              </a:pPr>
              <a:t>‹#›</a:t>
            </a:fld>
            <a:endParaRPr lang="ja-JP" altLang="en-US"/>
          </a:p>
        </p:txBody>
      </p:sp>
    </p:spTree>
    <p:extLst>
      <p:ext uri="{BB962C8B-B14F-4D97-AF65-F5344CB8AC3E}">
        <p14:creationId xmlns:p14="http://schemas.microsoft.com/office/powerpoint/2010/main" val="2947609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3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0902EE1-7258-4485-8959-A80156FCBB1D}"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B74C38F8-832A-457B-88FB-253789A83B85}" type="slidenum">
              <a:rPr lang="ja-JP" altLang="en-US"/>
              <a:pPr>
                <a:defRPr/>
              </a:pPr>
              <a:t>‹#›</a:t>
            </a:fld>
            <a:endParaRPr lang="ja-JP" altLang="en-US"/>
          </a:p>
        </p:txBody>
      </p:sp>
    </p:spTree>
    <p:extLst>
      <p:ext uri="{BB962C8B-B14F-4D97-AF65-F5344CB8AC3E}">
        <p14:creationId xmlns:p14="http://schemas.microsoft.com/office/powerpoint/2010/main" val="22029823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8"/>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17A48A7B-764B-4CB1-B282-EEA92F2068A9}" type="datetime1">
              <a:rPr lang="ja-JP" altLang="en-US"/>
              <a:pPr>
                <a:defRPr/>
              </a:pPr>
              <a:t>2014/3/10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762"/>
            <a:ext cx="2311400" cy="365125"/>
          </a:xfrm>
          <a:prstGeom prst="rect">
            <a:avLst/>
          </a:prstGeom>
        </p:spPr>
        <p:txBody>
          <a:bodyPr/>
          <a:lstStyle>
            <a:lvl1pPr>
              <a:defRPr/>
            </a:lvl1pPr>
          </a:lstStyle>
          <a:p>
            <a:pPr>
              <a:defRPr/>
            </a:pPr>
            <a:fld id="{416A3A2B-78AE-45C5-B0EC-9513F5B468E4}" type="slidenum">
              <a:rPr lang="ja-JP" altLang="en-US"/>
              <a:pPr>
                <a:defRPr/>
              </a:pPr>
              <a:t>‹#›</a:t>
            </a:fld>
            <a:endParaRPr lang="ja-JP" altLang="en-US"/>
          </a:p>
        </p:txBody>
      </p:sp>
    </p:spTree>
    <p:extLst>
      <p:ext uri="{BB962C8B-B14F-4D97-AF65-F5344CB8AC3E}">
        <p14:creationId xmlns:p14="http://schemas.microsoft.com/office/powerpoint/2010/main" val="10571784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666367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575125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6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513920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147992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629383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2190258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029616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0803400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73344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C3FA29F-DA88-4941-9F52-7E74B61F9553}"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923788F8-62FF-4A91-B88D-F6767CF1F331}" type="slidenum">
              <a:rPr lang="ja-JP" altLang="en-US"/>
              <a:pPr>
                <a:defRPr/>
              </a:pPr>
              <a:t>‹#›</a:t>
            </a:fld>
            <a:endParaRPr lang="ja-JP" altLang="en-US"/>
          </a:p>
        </p:txBody>
      </p:sp>
    </p:spTree>
    <p:extLst>
      <p:ext uri="{BB962C8B-B14F-4D97-AF65-F5344CB8AC3E}">
        <p14:creationId xmlns:p14="http://schemas.microsoft.com/office/powerpoint/2010/main" val="18448351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534861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577349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0"/>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7D11E28-6EE8-4BB5-BB43-F7AFFDF0ABAA}"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099300" y="6356494"/>
            <a:ext cx="2311400" cy="365125"/>
          </a:xfrm>
          <a:prstGeom prst="rect">
            <a:avLst/>
          </a:prstGeom>
        </p:spPr>
        <p:txBody>
          <a:bodyPr/>
          <a:lstStyle>
            <a:lvl1pPr>
              <a:defRPr/>
            </a:lvl1pPr>
          </a:lstStyle>
          <a:p>
            <a:pPr>
              <a:defRPr/>
            </a:pPr>
            <a:fld id="{3A440105-AF48-472C-8901-3199812E3B8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937194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8B2877B-57A5-49AA-989F-74CFF27C2785}"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099300" y="6356494"/>
            <a:ext cx="2311400" cy="365125"/>
          </a:xfrm>
          <a:prstGeom prst="rect">
            <a:avLst/>
          </a:prstGeom>
        </p:spPr>
        <p:txBody>
          <a:bodyPr/>
          <a:lstStyle>
            <a:lvl1pPr>
              <a:defRPr/>
            </a:lvl1pPr>
          </a:lstStyle>
          <a:p>
            <a:pPr>
              <a:defRPr/>
            </a:pPr>
            <a:fld id="{05535F3F-2250-4A81-8C8E-548363D986E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166929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45"/>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ED2971BB-6618-4EBC-AC41-BD58154F631D}"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099300" y="6356494"/>
            <a:ext cx="2311400" cy="365125"/>
          </a:xfrm>
          <a:prstGeom prst="rect">
            <a:avLst/>
          </a:prstGeom>
        </p:spPr>
        <p:txBody>
          <a:bodyPr/>
          <a:lstStyle>
            <a:lvl1pPr>
              <a:defRPr/>
            </a:lvl1pPr>
          </a:lstStyle>
          <a:p>
            <a:pPr>
              <a:defRPr/>
            </a:pPr>
            <a:fld id="{C7D648B8-E54B-4EB8-B1AE-139B7322588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378830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4483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8A263A82-DF35-4695-86EF-9181D042B8D2}"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a:xfrm>
            <a:off x="7099300" y="6356494"/>
            <a:ext cx="2311400" cy="365125"/>
          </a:xfrm>
          <a:prstGeom prst="rect">
            <a:avLst/>
          </a:prstGeom>
        </p:spPr>
        <p:txBody>
          <a:bodyPr/>
          <a:lstStyle>
            <a:lvl1pPr>
              <a:defRPr/>
            </a:lvl1pPr>
          </a:lstStyle>
          <a:p>
            <a:pPr>
              <a:defRPr/>
            </a:pPr>
            <a:fld id="{1F2C7DBC-054E-49FA-9C8A-50D0D639238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937663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50D03B8B-BA28-40E7-AC37-D235AE777061}"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a:xfrm>
            <a:off x="7099300" y="6356494"/>
            <a:ext cx="2311400" cy="365125"/>
          </a:xfrm>
          <a:prstGeom prst="rect">
            <a:avLst/>
          </a:prstGeom>
        </p:spPr>
        <p:txBody>
          <a:bodyPr/>
          <a:lstStyle>
            <a:lvl1pPr>
              <a:defRPr/>
            </a:lvl1pPr>
          </a:lstStyle>
          <a:p>
            <a:pPr>
              <a:defRPr/>
            </a:pPr>
            <a:fld id="{8AA22389-846E-46E6-B24E-09AB0533594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985703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A7BD5FC8-D2B2-451D-9FE0-6E008635116D}"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a:xfrm>
            <a:off x="7099300" y="6356494"/>
            <a:ext cx="2311400" cy="365125"/>
          </a:xfrm>
          <a:prstGeom prst="rect">
            <a:avLst/>
          </a:prstGeom>
        </p:spPr>
        <p:txBody>
          <a:bodyPr/>
          <a:lstStyle>
            <a:lvl1pPr>
              <a:defRPr/>
            </a:lvl1pPr>
          </a:lstStyle>
          <a:p>
            <a:pPr>
              <a:defRPr/>
            </a:pPr>
            <a:fld id="{18B34235-5296-4EC6-9847-64BF1EF45DD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636143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65A15BB-993E-433F-A118-2E62C146CC08}"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a:xfrm>
            <a:off x="7099300" y="6356494"/>
            <a:ext cx="2311400" cy="365125"/>
          </a:xfrm>
          <a:prstGeom prst="rect">
            <a:avLst/>
          </a:prstGeom>
        </p:spPr>
        <p:txBody>
          <a:bodyPr/>
          <a:lstStyle>
            <a:lvl1pPr>
              <a:defRPr/>
            </a:lvl1pPr>
          </a:lstStyle>
          <a:p>
            <a:pPr>
              <a:defRPr/>
            </a:pPr>
            <a:fld id="{4E50FB0A-9290-434E-A0AF-33324A7FC16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037711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EAD94EA-572A-4086-B287-41E6A39BE346}"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a:xfrm>
            <a:off x="7099300" y="6356494"/>
            <a:ext cx="2311400" cy="365125"/>
          </a:xfrm>
          <a:prstGeom prst="rect">
            <a:avLst/>
          </a:prstGeom>
        </p:spPr>
        <p:txBody>
          <a:bodyPr/>
          <a:lstStyle>
            <a:lvl1pPr>
              <a:defRPr/>
            </a:lvl1pPr>
          </a:lstStyle>
          <a:p>
            <a:pPr>
              <a:defRPr/>
            </a:pPr>
            <a:fld id="{D67583AD-F42D-4A42-84CC-501A52909DA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00603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1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6BE6FBE-3FC4-4D9F-892B-D68D331A9136}"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E3F6E61E-8251-4987-8123-8CBB54BBE32C}" type="slidenum">
              <a:rPr lang="ja-JP" altLang="en-US"/>
              <a:pPr>
                <a:defRPr/>
              </a:pPr>
              <a:t>‹#›</a:t>
            </a:fld>
            <a:endParaRPr lang="ja-JP" altLang="en-US"/>
          </a:p>
        </p:txBody>
      </p:sp>
    </p:spTree>
    <p:extLst>
      <p:ext uri="{BB962C8B-B14F-4D97-AF65-F5344CB8AC3E}">
        <p14:creationId xmlns:p14="http://schemas.microsoft.com/office/powerpoint/2010/main" val="34861659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EE61618-62C7-4782-B809-5C17F305C93D}"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a:xfrm>
            <a:off x="7099300" y="6356494"/>
            <a:ext cx="2311400" cy="365125"/>
          </a:xfrm>
          <a:prstGeom prst="rect">
            <a:avLst/>
          </a:prstGeom>
        </p:spPr>
        <p:txBody>
          <a:bodyPr/>
          <a:lstStyle>
            <a:lvl1pPr>
              <a:defRPr/>
            </a:lvl1pPr>
          </a:lstStyle>
          <a:p>
            <a:pPr>
              <a:defRPr/>
            </a:pPr>
            <a:fld id="{4115BD9B-03EC-4AB9-A64F-DD86871BE3A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597715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66BADCE-9DD7-47EC-9710-6D64222E400B}"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099300" y="6356494"/>
            <a:ext cx="2311400" cy="365125"/>
          </a:xfrm>
          <a:prstGeom prst="rect">
            <a:avLst/>
          </a:prstGeom>
        </p:spPr>
        <p:txBody>
          <a:bodyPr/>
          <a:lstStyle>
            <a:lvl1pPr>
              <a:defRPr/>
            </a:lvl1pPr>
          </a:lstStyle>
          <a:p>
            <a:pPr>
              <a:defRPr/>
            </a:pPr>
            <a:fld id="{6843704E-94AB-4CE0-962A-20A2D59864B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0013903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36578" y="274639"/>
            <a:ext cx="707866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C146C5B-9376-4BE8-B111-66FAB3B2D9E7}"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099300" y="6356494"/>
            <a:ext cx="2311400" cy="365125"/>
          </a:xfrm>
          <a:prstGeom prst="rect">
            <a:avLst/>
          </a:prstGeom>
        </p:spPr>
        <p:txBody>
          <a:bodyPr/>
          <a:lstStyle>
            <a:lvl1pPr>
              <a:defRPr/>
            </a:lvl1pPr>
          </a:lstStyle>
          <a:p>
            <a:pPr>
              <a:defRPr/>
            </a:pPr>
            <a:fld id="{FADDA9B5-9CFB-437C-8DD2-28FEDCFF198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3105471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defTabSz="913800">
              <a:defRPr/>
            </a:pPr>
            <a:fld id="{FC0931B9-8BAE-4B8F-83F3-9E6B2FEECF2F}" type="datetime1">
              <a:rPr lang="ja-JP" altLang="en-US" smtClean="0">
                <a:solidFill>
                  <a:prstClr val="black">
                    <a:tint val="75000"/>
                  </a:prstClr>
                </a:solidFill>
              </a:rPr>
              <a:pPr defTabSz="913800">
                <a:defRPr/>
              </a:pPr>
              <a:t>2014/3/10</a:t>
            </a:fld>
            <a:endParaRPr lang="en-US" altLang="ja-JP"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defTabSz="913800">
              <a:defRPr/>
            </a:pPr>
            <a:endParaRPr lang="en-US" altLang="ja-JP" dirty="0">
              <a:solidFill>
                <a:prstClr val="black">
                  <a:tint val="75000"/>
                </a:prstClr>
              </a:solidFill>
            </a:endParaRPr>
          </a:p>
        </p:txBody>
      </p:sp>
      <p:sp>
        <p:nvSpPr>
          <p:cNvPr id="6" name="Rectangle 6"/>
          <p:cNvSpPr>
            <a:spLocks noGrp="1" noChangeArrowheads="1"/>
          </p:cNvSpPr>
          <p:nvPr>
            <p:ph type="sldNum" sz="quarter" idx="12"/>
          </p:nvPr>
        </p:nvSpPr>
        <p:spPr>
          <a:xfrm>
            <a:off x="7099300" y="6356494"/>
            <a:ext cx="2311400" cy="365125"/>
          </a:xfrm>
          <a:prstGeom prst="rect">
            <a:avLst/>
          </a:prstGeom>
          <a:ln/>
        </p:spPr>
        <p:txBody>
          <a:bodyPr/>
          <a:lstStyle>
            <a:lvl1pPr>
              <a:defRPr/>
            </a:lvl1pPr>
          </a:lstStyle>
          <a:p>
            <a:pPr defTabSz="913800">
              <a:defRPr/>
            </a:pPr>
            <a:fld id="{7E216345-C546-4728-A97B-A09A12F3BA66}" type="slidenum">
              <a:rPr lang="en-US" altLang="ja-JP">
                <a:solidFill>
                  <a:prstClr val="black">
                    <a:tint val="75000"/>
                  </a:prstClr>
                </a:solidFill>
              </a:rPr>
              <a:pPr defTabSz="913800">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25643171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2041"/>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5C78C710-E3A2-4F78-87BA-D43BC754FD58}" type="datetime1">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8547347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DBF2E211-BAC2-41B6-9291-F77F7C7DBD77}" type="datetime1">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658344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516"/>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2EDDFC86-9A6E-42AD-B5A0-58656E66B493}" type="datetime1">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2789782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4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2D36125C-75E2-42ED-A5BC-901E8617D4F3}" type="datetime1">
              <a:rPr lang="ja-JP" altLang="en-US"/>
              <a:pPr>
                <a:defRPr/>
              </a:pPr>
              <a:t>2014/3/10</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2383473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67"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67"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93F95FEC-47CB-4944-81B8-0A4F9F95C263}" type="datetime1">
              <a:rPr lang="ja-JP" altLang="en-US"/>
              <a:pPr>
                <a:defRPr/>
              </a:pPr>
              <a:t>2014/3/10</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3426140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EA2C5E1D-1A30-4B18-9E05-771C3BC4587C}" type="datetime1">
              <a:rPr lang="ja-JP" altLang="en-US"/>
              <a:pPr>
                <a:defRPr/>
              </a:pPr>
              <a:t>2014/3/10</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632396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FD321DBC-B05E-43DE-BF45-6C852CC4808A}" type="datetime1">
              <a:rPr lang="ja-JP" altLang="en-US"/>
              <a:pPr>
                <a:defRPr/>
              </a:pPr>
              <a:t>2014/3/10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D4245508-C5DF-46A7-9DF8-6B0A15B0444C}" type="slidenum">
              <a:rPr lang="ja-JP" altLang="en-US"/>
              <a:pPr>
                <a:defRPr/>
              </a:pPr>
              <a:t>‹#›</a:t>
            </a:fld>
            <a:endParaRPr lang="ja-JP" altLang="en-US"/>
          </a:p>
        </p:txBody>
      </p:sp>
    </p:spTree>
    <p:extLst>
      <p:ext uri="{BB962C8B-B14F-4D97-AF65-F5344CB8AC3E}">
        <p14:creationId xmlns:p14="http://schemas.microsoft.com/office/powerpoint/2010/main" val="154602489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6CF20AA9-7705-4B59-8E5F-2B0D2F7B08E1}" type="datetime1">
              <a:rPr lang="ja-JP" altLang="en-US"/>
              <a:pPr>
                <a:defRPr/>
              </a:pPr>
              <a:t>2014/3/10</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62270795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48"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6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48"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65AB4953-19B4-4318-A314-B666C16BB4A2}" type="datetime1">
              <a:rPr lang="ja-JP" altLang="en-US"/>
              <a:pPr>
                <a:defRPr/>
              </a:pPr>
              <a:t>2014/3/10</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83076412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840BA43A-B929-486B-B555-6146240631E7}" type="datetime1">
              <a:rPr lang="ja-JP" altLang="en-US"/>
              <a:pPr>
                <a:defRPr/>
              </a:pPr>
              <a:t>2014/3/10</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14375624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4A486FD4-EA9B-4800-A99A-27CD45DA0400}" type="datetime1">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104226886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3"/>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47" y="274653"/>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98F88356-022A-42CE-B0BE-DA610282C406}" type="datetime1">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116046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90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50362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380639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376"/>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704916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48"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40000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67"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67"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5735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B77E992-E06B-4D87-B471-CEBDAFEB3560}" type="datetime1">
              <a:rPr lang="ja-JP" altLang="en-US"/>
              <a:pPr>
                <a:defRPr/>
              </a:pPr>
              <a:t>2014/3/10</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82493F8B-61F7-44BE-A14C-72DA2A71273B}" type="slidenum">
              <a:rPr lang="ja-JP" altLang="en-US"/>
              <a:pPr>
                <a:defRPr/>
              </a:pPr>
              <a:t>‹#›</a:t>
            </a:fld>
            <a:endParaRPr lang="ja-JP" altLang="en-US"/>
          </a:p>
        </p:txBody>
      </p:sp>
    </p:spTree>
    <p:extLst>
      <p:ext uri="{BB962C8B-B14F-4D97-AF65-F5344CB8AC3E}">
        <p14:creationId xmlns:p14="http://schemas.microsoft.com/office/powerpoint/2010/main" val="41161016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33798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638797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48"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48"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75965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117237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76598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47" y="274640"/>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57975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43" y="274640"/>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5"/>
          <p:cNvSpPr>
            <a:spLocks noGrp="1" noChangeArrowheads="1"/>
          </p:cNvSpPr>
          <p:nvPr>
            <p:ph type="ftr" sz="quarter" idx="10"/>
          </p:nvPr>
        </p:nvSpPr>
        <p:spPr>
          <a:ln/>
        </p:spPr>
        <p:txBody>
          <a:bodyPr/>
          <a:lstStyle>
            <a:lvl1pPr>
              <a:defRPr/>
            </a:lvl1pPr>
          </a:lstStyle>
          <a:p>
            <a:r>
              <a:rPr lang="en-US" altLang="ja-JP">
                <a:solidFill>
                  <a:prstClr val="black">
                    <a:tint val="75000"/>
                  </a:prstClr>
                </a:solidFill>
              </a:rPr>
              <a:t>社団法人 日本医師会（2012年8月1日　定例記者会見）</a:t>
            </a:r>
            <a:endParaRPr lang="ja-JP" altLang="en-US">
              <a:solidFill>
                <a:prstClr val="black">
                  <a:tint val="75000"/>
                </a:prstClr>
              </a:solidFill>
            </a:endParaRPr>
          </a:p>
        </p:txBody>
      </p:sp>
      <p:sp>
        <p:nvSpPr>
          <p:cNvPr id="4" name="Rectangle 8"/>
          <p:cNvSpPr>
            <a:spLocks noGrp="1" noChangeArrowheads="1"/>
          </p:cNvSpPr>
          <p:nvPr>
            <p:ph type="sldNum" sz="quarter" idx="11"/>
          </p:nvPr>
        </p:nvSpPr>
        <p:spPr>
          <a:xfrm>
            <a:off x="7099343" y="6357826"/>
            <a:ext cx="2311400" cy="365125"/>
          </a:xfrm>
          <a:prstGeom prst="rect">
            <a:avLst/>
          </a:prstGeom>
          <a:ln/>
        </p:spPr>
        <p:txBody>
          <a:bodyPr/>
          <a:lstStyle>
            <a:lvl1pPr>
              <a:defRPr/>
            </a:lvl1pPr>
          </a:lstStyle>
          <a:p>
            <a:pPr>
              <a:defRPr/>
            </a:pPr>
            <a:fld id="{70C1A182-A31A-41E4-B04B-76E95573FACD}"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112864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432106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653000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6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034335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828618C7-954B-4F71-A886-5B3E804D2489}" type="datetime1">
              <a:rPr lang="ja-JP" altLang="en-US"/>
              <a:pPr>
                <a:defRPr/>
              </a:pPr>
              <a:t>2014/3/10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5D0955B2-A6B3-4274-8B9A-38BBC4C28D83}" type="slidenum">
              <a:rPr lang="ja-JP" altLang="en-US"/>
              <a:pPr>
                <a:defRPr/>
              </a:pPr>
              <a:t>‹#›</a:t>
            </a:fld>
            <a:endParaRPr lang="ja-JP" altLang="en-US"/>
          </a:p>
        </p:txBody>
      </p:sp>
    </p:spTree>
    <p:extLst>
      <p:ext uri="{BB962C8B-B14F-4D97-AF65-F5344CB8AC3E}">
        <p14:creationId xmlns:p14="http://schemas.microsoft.com/office/powerpoint/2010/main" val="166491021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339912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457069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3497389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6301592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3708120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0981122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923114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0603769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0641893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01352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6BC5872-EB2E-4982-AACA-692B9D951DD7}" type="datetime1">
              <a:rPr lang="ja-JP" altLang="en-US"/>
              <a:pPr>
                <a:defRPr/>
              </a:pPr>
              <a:t>2014/3/10</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8BBA4B67-B8C1-4CC2-9DDD-563DB89B5A4F}" type="slidenum">
              <a:rPr lang="ja-JP" altLang="en-US"/>
              <a:pPr>
                <a:defRPr/>
              </a:pPr>
              <a:t>‹#›</a:t>
            </a:fld>
            <a:endParaRPr lang="ja-JP" altLang="en-US"/>
          </a:p>
        </p:txBody>
      </p:sp>
    </p:spTree>
    <p:extLst>
      <p:ext uri="{BB962C8B-B14F-4D97-AF65-F5344CB8AC3E}">
        <p14:creationId xmlns:p14="http://schemas.microsoft.com/office/powerpoint/2010/main" val="12411281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6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4515589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20990816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3573396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6425555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8775460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488865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21310872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480038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5622386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5356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F23629AF-0BAB-4086-9370-495D26E8206E}" type="slidenum">
              <a:rPr lang="en-US" altLang="ja-JP"/>
              <a:pPr>
                <a:defRPr/>
              </a:pPr>
              <a:t>‹#›</a:t>
            </a:fld>
            <a:endParaRPr lang="en-US" altLang="ja-JP"/>
          </a:p>
        </p:txBody>
      </p:sp>
    </p:spTree>
    <p:extLst>
      <p:ext uri="{BB962C8B-B14F-4D97-AF65-F5344CB8AC3E}">
        <p14:creationId xmlns:p14="http://schemas.microsoft.com/office/powerpoint/2010/main" val="1423324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7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52AC244-E8C1-4E13-83ED-21860BECA0F3}" type="datetime1">
              <a:rPr lang="ja-JP" altLang="en-US"/>
              <a:pPr>
                <a:defRPr/>
              </a:pPr>
              <a:t>2014/3/10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1D39259D-CF64-47AA-A04E-2974B2F7D785}" type="slidenum">
              <a:rPr lang="ja-JP" altLang="en-US"/>
              <a:pPr>
                <a:defRPr/>
              </a:pPr>
              <a:t>‹#›</a:t>
            </a:fld>
            <a:endParaRPr lang="ja-JP" altLang="en-US"/>
          </a:p>
        </p:txBody>
      </p:sp>
    </p:spTree>
    <p:extLst>
      <p:ext uri="{BB962C8B-B14F-4D97-AF65-F5344CB8AC3E}">
        <p14:creationId xmlns:p14="http://schemas.microsoft.com/office/powerpoint/2010/main" val="384588902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78590179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6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4797402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427643185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8011169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9216050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250514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3872263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4885257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5254829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93020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7436CFF-BEB0-455A-B043-DD70BB89FFB6}" type="datetime1">
              <a:rPr lang="ja-JP" altLang="en-US"/>
              <a:pPr>
                <a:defRPr/>
              </a:pPr>
              <a:t>2014/3/10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91B49ABE-DD67-4BB6-9D89-727652D477E2}" type="slidenum">
              <a:rPr lang="ja-JP" altLang="en-US"/>
              <a:pPr>
                <a:defRPr/>
              </a:pPr>
              <a:t>‹#›</a:t>
            </a:fld>
            <a:endParaRPr lang="ja-JP" altLang="en-US"/>
          </a:p>
        </p:txBody>
      </p:sp>
    </p:spTree>
    <p:extLst>
      <p:ext uri="{BB962C8B-B14F-4D97-AF65-F5344CB8AC3E}">
        <p14:creationId xmlns:p14="http://schemas.microsoft.com/office/powerpoint/2010/main" val="150711334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50"/>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D0772BD-2BAE-4714-96AF-87D623A5C916}"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DA999A7E-744B-41BE-9EFA-FBDCF641D045}" type="slidenum">
              <a:rPr lang="ja-JP" altLang="en-US"/>
              <a:pPr>
                <a:defRPr/>
              </a:pPr>
              <a:t>‹#›</a:t>
            </a:fld>
            <a:endParaRPr lang="ja-JP" altLang="en-US"/>
          </a:p>
        </p:txBody>
      </p:sp>
    </p:spTree>
    <p:extLst>
      <p:ext uri="{BB962C8B-B14F-4D97-AF65-F5344CB8AC3E}">
        <p14:creationId xmlns:p14="http://schemas.microsoft.com/office/powerpoint/2010/main" val="41915587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3460F74-6F6F-4E34-A495-6ED7089D829B}"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8D860079-9864-47D4-A187-BEA821A45BE4}" type="slidenum">
              <a:rPr lang="ja-JP" altLang="en-US"/>
              <a:pPr>
                <a:defRPr/>
              </a:pPr>
              <a:t>‹#›</a:t>
            </a:fld>
            <a:endParaRPr lang="ja-JP" altLang="en-US"/>
          </a:p>
        </p:txBody>
      </p:sp>
    </p:spTree>
    <p:extLst>
      <p:ext uri="{BB962C8B-B14F-4D97-AF65-F5344CB8AC3E}">
        <p14:creationId xmlns:p14="http://schemas.microsoft.com/office/powerpoint/2010/main" val="376354408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25"/>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4A5935D-A344-4F67-8A86-B93E5F5BF0AC}"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994BE93E-B4FA-4364-86BF-381572B0AAE7}" type="slidenum">
              <a:rPr lang="ja-JP" altLang="en-US"/>
              <a:pPr>
                <a:defRPr/>
              </a:pPr>
              <a:t>‹#›</a:t>
            </a:fld>
            <a:endParaRPr lang="ja-JP" altLang="en-US"/>
          </a:p>
        </p:txBody>
      </p:sp>
    </p:spTree>
    <p:extLst>
      <p:ext uri="{BB962C8B-B14F-4D97-AF65-F5344CB8AC3E}">
        <p14:creationId xmlns:p14="http://schemas.microsoft.com/office/powerpoint/2010/main" val="287510733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82E46F6B-BDCD-4711-BD89-31F72BE46E8A}" type="datetime1">
              <a:rPr lang="ja-JP" altLang="en-US"/>
              <a:pPr>
                <a:defRPr/>
              </a:pPr>
              <a:t>2014/3/10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FABBB427-6542-42B2-B17C-B607A631B7A1}" type="slidenum">
              <a:rPr lang="ja-JP" altLang="en-US"/>
              <a:pPr>
                <a:defRPr/>
              </a:pPr>
              <a:t>‹#›</a:t>
            </a:fld>
            <a:endParaRPr lang="ja-JP" altLang="en-US"/>
          </a:p>
        </p:txBody>
      </p:sp>
    </p:spTree>
    <p:extLst>
      <p:ext uri="{BB962C8B-B14F-4D97-AF65-F5344CB8AC3E}">
        <p14:creationId xmlns:p14="http://schemas.microsoft.com/office/powerpoint/2010/main" val="417433484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2013950-8D5B-44BE-8E43-83980A838394}" type="datetime1">
              <a:rPr lang="ja-JP" altLang="en-US"/>
              <a:pPr>
                <a:defRPr/>
              </a:pPr>
              <a:t>2014/3/10</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C27A7361-C0FF-40D9-B434-0CE81B9728ED}" type="slidenum">
              <a:rPr lang="ja-JP" altLang="en-US"/>
              <a:pPr>
                <a:defRPr/>
              </a:pPr>
              <a:t>‹#›</a:t>
            </a:fld>
            <a:endParaRPr lang="ja-JP" altLang="en-US"/>
          </a:p>
        </p:txBody>
      </p:sp>
    </p:spTree>
    <p:extLst>
      <p:ext uri="{BB962C8B-B14F-4D97-AF65-F5344CB8AC3E}">
        <p14:creationId xmlns:p14="http://schemas.microsoft.com/office/powerpoint/2010/main" val="222479913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5D808DA-4CF3-4E3C-BC5A-917787CFF511}" type="datetime1">
              <a:rPr lang="ja-JP" altLang="en-US"/>
              <a:pPr>
                <a:defRPr/>
              </a:pPr>
              <a:t>2014/3/10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62C39C5E-A6A1-4044-8619-FBAEF209CCC7}" type="slidenum">
              <a:rPr lang="ja-JP" altLang="en-US"/>
              <a:pPr>
                <a:defRPr/>
              </a:pPr>
              <a:t>‹#›</a:t>
            </a:fld>
            <a:endParaRPr lang="ja-JP" altLang="en-US"/>
          </a:p>
        </p:txBody>
      </p:sp>
    </p:spTree>
    <p:extLst>
      <p:ext uri="{BB962C8B-B14F-4D97-AF65-F5344CB8AC3E}">
        <p14:creationId xmlns:p14="http://schemas.microsoft.com/office/powerpoint/2010/main" val="3469112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6B3D268-C11F-4A07-9F08-F6C9470C1B7B}" type="datetime1">
              <a:rPr lang="ja-JP" altLang="en-US"/>
              <a:pPr>
                <a:defRPr/>
              </a:pPr>
              <a:t>2014/3/10</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4BF393C4-D9FD-4529-85F9-32BA4247FA93}" type="slidenum">
              <a:rPr lang="ja-JP" altLang="en-US"/>
              <a:pPr>
                <a:defRPr/>
              </a:pPr>
              <a:t>‹#›</a:t>
            </a:fld>
            <a:endParaRPr lang="ja-JP" altLang="en-US"/>
          </a:p>
        </p:txBody>
      </p:sp>
    </p:spTree>
    <p:extLst>
      <p:ext uri="{BB962C8B-B14F-4D97-AF65-F5344CB8AC3E}">
        <p14:creationId xmlns:p14="http://schemas.microsoft.com/office/powerpoint/2010/main" val="165702847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7F51F0-D1E3-4707-9F29-B5107FD1E825}" type="datetime1">
              <a:rPr lang="ja-JP" altLang="en-US"/>
              <a:pPr>
                <a:defRPr/>
              </a:pPr>
              <a:t>2014/3/10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01854737-FA53-4386-881F-F4C76FC071D5}" type="slidenum">
              <a:rPr lang="ja-JP" altLang="en-US"/>
              <a:pPr>
                <a:defRPr/>
              </a:pPr>
              <a:t>‹#›</a:t>
            </a:fld>
            <a:endParaRPr lang="ja-JP" altLang="en-US"/>
          </a:p>
        </p:txBody>
      </p:sp>
    </p:spTree>
    <p:extLst>
      <p:ext uri="{BB962C8B-B14F-4D97-AF65-F5344CB8AC3E}">
        <p14:creationId xmlns:p14="http://schemas.microsoft.com/office/powerpoint/2010/main" val="369114890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00B7C92-DFBA-43E3-88CA-C87510AA2D94}" type="datetime1">
              <a:rPr lang="ja-JP" altLang="en-US"/>
              <a:pPr>
                <a:defRPr/>
              </a:pPr>
              <a:t>2014/3/10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BA03BA0E-096B-4519-8849-9EEDFEEE2A94}" type="slidenum">
              <a:rPr lang="ja-JP" altLang="en-US"/>
              <a:pPr>
                <a:defRPr/>
              </a:pPr>
              <a:t>‹#›</a:t>
            </a:fld>
            <a:endParaRPr lang="ja-JP" altLang="en-US"/>
          </a:p>
        </p:txBody>
      </p:sp>
    </p:spTree>
    <p:extLst>
      <p:ext uri="{BB962C8B-B14F-4D97-AF65-F5344CB8AC3E}">
        <p14:creationId xmlns:p14="http://schemas.microsoft.com/office/powerpoint/2010/main" val="174997110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01593E6-8FEA-445F-8E7B-B35449FFC2A0}"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9399AA06-4EB9-48FC-8E5D-085E9943EDEC}" type="slidenum">
              <a:rPr lang="ja-JP" altLang="en-US"/>
              <a:pPr>
                <a:defRPr/>
              </a:pPr>
              <a:t>‹#›</a:t>
            </a:fld>
            <a:endParaRPr lang="ja-JP" altLang="en-US"/>
          </a:p>
        </p:txBody>
      </p:sp>
    </p:spTree>
    <p:extLst>
      <p:ext uri="{BB962C8B-B14F-4D97-AF65-F5344CB8AC3E}">
        <p14:creationId xmlns:p14="http://schemas.microsoft.com/office/powerpoint/2010/main" val="3580570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B0BFA14-33E4-4C59-ADE1-F216E8BF3718}"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A621FF89-92FB-4539-89ED-998CE2BE8F47}" type="slidenum">
              <a:rPr lang="ja-JP" altLang="en-US"/>
              <a:pPr>
                <a:defRPr/>
              </a:pPr>
              <a:t>‹#›</a:t>
            </a:fld>
            <a:endParaRPr lang="ja-JP" altLang="en-US"/>
          </a:p>
        </p:txBody>
      </p:sp>
    </p:spTree>
    <p:extLst>
      <p:ext uri="{BB962C8B-B14F-4D97-AF65-F5344CB8AC3E}">
        <p14:creationId xmlns:p14="http://schemas.microsoft.com/office/powerpoint/2010/main" val="109267675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3"/>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C50E231-9C3A-4C24-882B-C88F2947C077}"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75C0E811-671A-4D1B-8D83-A100F0B13587}" type="slidenum">
              <a:rPr lang="ja-JP" altLang="en-US"/>
              <a:pPr>
                <a:defRPr/>
              </a:pPr>
              <a:t>‹#›</a:t>
            </a:fld>
            <a:endParaRPr lang="ja-JP" altLang="en-US"/>
          </a:p>
        </p:txBody>
      </p:sp>
    </p:spTree>
    <p:extLst>
      <p:ext uri="{BB962C8B-B14F-4D97-AF65-F5344CB8AC3E}">
        <p14:creationId xmlns:p14="http://schemas.microsoft.com/office/powerpoint/2010/main" val="277666348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BDBB07BF-8B30-4158-A152-0FDDEE254CCB}" type="datetime1">
              <a:rPr lang="ja-JP" altLang="en-US"/>
              <a:pPr>
                <a:defRPr/>
              </a:pPr>
              <a:t>2014/3/10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95454DA9-9611-4216-90C6-28690C9968FB}" type="slidenum">
              <a:rPr lang="ja-JP" altLang="en-US"/>
              <a:pPr>
                <a:defRPr/>
              </a:pPr>
              <a:t>‹#›</a:t>
            </a:fld>
            <a:endParaRPr lang="ja-JP" altLang="en-US"/>
          </a:p>
        </p:txBody>
      </p:sp>
    </p:spTree>
    <p:extLst>
      <p:ext uri="{BB962C8B-B14F-4D97-AF65-F5344CB8AC3E}">
        <p14:creationId xmlns:p14="http://schemas.microsoft.com/office/powerpoint/2010/main" val="386879414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1691733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6232105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6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921412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4059449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8612407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1599271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9293459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8338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64"/>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DA2C699-1AA2-4C00-BA2A-8E1F04BAF797}"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11B463A2-907B-4B1D-ABBC-57FFDD7932C2}" type="slidenum">
              <a:rPr lang="ja-JP" altLang="en-US"/>
              <a:pPr>
                <a:defRPr/>
              </a:pPr>
              <a:t>‹#›</a:t>
            </a:fld>
            <a:endParaRPr lang="ja-JP" altLang="en-US"/>
          </a:p>
        </p:txBody>
      </p:sp>
    </p:spTree>
    <p:extLst>
      <p:ext uri="{BB962C8B-B14F-4D97-AF65-F5344CB8AC3E}">
        <p14:creationId xmlns:p14="http://schemas.microsoft.com/office/powerpoint/2010/main" val="214491288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0179881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20527055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7247604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3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293E444-23B9-49FC-8F67-28733D547319}"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A56B36E3-934C-49EA-8331-5BDC196725B3}" type="slidenum">
              <a:rPr lang="ja-JP" altLang="en-US"/>
              <a:pPr>
                <a:defRPr/>
              </a:pPr>
              <a:t>‹#›</a:t>
            </a:fld>
            <a:endParaRPr lang="ja-JP" altLang="en-US"/>
          </a:p>
        </p:txBody>
      </p:sp>
    </p:spTree>
    <p:extLst>
      <p:ext uri="{BB962C8B-B14F-4D97-AF65-F5344CB8AC3E}">
        <p14:creationId xmlns:p14="http://schemas.microsoft.com/office/powerpoint/2010/main" val="399143645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074946A-4975-4A52-A753-6184265A5BB1}"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95066CFF-9253-4C0F-9C11-FA864CAF79D3}" type="slidenum">
              <a:rPr lang="ja-JP" altLang="en-US"/>
              <a:pPr>
                <a:defRPr/>
              </a:pPr>
              <a:t>‹#›</a:t>
            </a:fld>
            <a:endParaRPr lang="ja-JP" altLang="en-US"/>
          </a:p>
        </p:txBody>
      </p:sp>
    </p:spTree>
    <p:extLst>
      <p:ext uri="{BB962C8B-B14F-4D97-AF65-F5344CB8AC3E}">
        <p14:creationId xmlns:p14="http://schemas.microsoft.com/office/powerpoint/2010/main" val="34022858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1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2D4B411C-BCBE-44CB-BB05-23E41BDE5B51}"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7E4C5E82-80EB-4287-AF5D-110BA226387E}" type="slidenum">
              <a:rPr lang="ja-JP" altLang="en-US"/>
              <a:pPr>
                <a:defRPr/>
              </a:pPr>
              <a:t>‹#›</a:t>
            </a:fld>
            <a:endParaRPr lang="ja-JP" altLang="en-US"/>
          </a:p>
        </p:txBody>
      </p:sp>
    </p:spTree>
    <p:extLst>
      <p:ext uri="{BB962C8B-B14F-4D97-AF65-F5344CB8AC3E}">
        <p14:creationId xmlns:p14="http://schemas.microsoft.com/office/powerpoint/2010/main" val="415447609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6B81B40-CDD2-40E6-AC9E-6B44EAC5EC9A}" type="datetime1">
              <a:rPr lang="ja-JP" altLang="en-US"/>
              <a:pPr>
                <a:defRPr/>
              </a:pPr>
              <a:t>2014/3/10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9708E258-5A40-4C11-923E-0B42AE24F45D}" type="slidenum">
              <a:rPr lang="ja-JP" altLang="en-US"/>
              <a:pPr>
                <a:defRPr/>
              </a:pPr>
              <a:t>‹#›</a:t>
            </a:fld>
            <a:endParaRPr lang="ja-JP" altLang="en-US"/>
          </a:p>
        </p:txBody>
      </p:sp>
    </p:spTree>
    <p:extLst>
      <p:ext uri="{BB962C8B-B14F-4D97-AF65-F5344CB8AC3E}">
        <p14:creationId xmlns:p14="http://schemas.microsoft.com/office/powerpoint/2010/main" val="244607106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1CF3BBD-F2E4-480B-A9FB-415849905287}" type="datetime1">
              <a:rPr lang="ja-JP" altLang="en-US"/>
              <a:pPr>
                <a:defRPr/>
              </a:pPr>
              <a:t>2014/3/10</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D5B34715-227E-4990-B80A-54BF82C4BB98}" type="slidenum">
              <a:rPr lang="ja-JP" altLang="en-US"/>
              <a:pPr>
                <a:defRPr/>
              </a:pPr>
              <a:t>‹#›</a:t>
            </a:fld>
            <a:endParaRPr lang="ja-JP" altLang="en-US"/>
          </a:p>
        </p:txBody>
      </p:sp>
    </p:spTree>
    <p:extLst>
      <p:ext uri="{BB962C8B-B14F-4D97-AF65-F5344CB8AC3E}">
        <p14:creationId xmlns:p14="http://schemas.microsoft.com/office/powerpoint/2010/main" val="160568263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AA47CEE8-CD97-41E0-9198-EDD077827542}" type="datetime1">
              <a:rPr lang="ja-JP" altLang="en-US"/>
              <a:pPr>
                <a:defRPr/>
              </a:pPr>
              <a:t>2014/3/10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5792B4DE-49BE-4633-9CDB-1CFF8D71D406}" type="slidenum">
              <a:rPr lang="ja-JP" altLang="en-US"/>
              <a:pPr>
                <a:defRPr/>
              </a:pPr>
              <a:t>‹#›</a:t>
            </a:fld>
            <a:endParaRPr lang="ja-JP" altLang="en-US"/>
          </a:p>
        </p:txBody>
      </p:sp>
    </p:spTree>
    <p:extLst>
      <p:ext uri="{BB962C8B-B14F-4D97-AF65-F5344CB8AC3E}">
        <p14:creationId xmlns:p14="http://schemas.microsoft.com/office/powerpoint/2010/main" val="62257542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C13827A-2372-4E26-B004-51E163E0A815}" type="datetime1">
              <a:rPr lang="ja-JP" altLang="en-US"/>
              <a:pPr>
                <a:defRPr/>
              </a:pPr>
              <a:t>2014/3/10</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33CC20B0-0093-4A18-AF88-5F76D848BD9A}" type="slidenum">
              <a:rPr lang="ja-JP" altLang="en-US"/>
              <a:pPr>
                <a:defRPr/>
              </a:pPr>
              <a:t>‹#›</a:t>
            </a:fld>
            <a:endParaRPr lang="ja-JP" altLang="en-US"/>
          </a:p>
        </p:txBody>
      </p:sp>
    </p:spTree>
    <p:extLst>
      <p:ext uri="{BB962C8B-B14F-4D97-AF65-F5344CB8AC3E}">
        <p14:creationId xmlns:p14="http://schemas.microsoft.com/office/powerpoint/2010/main" val="983204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64"/>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255AA332-6DBF-4B3E-A834-65AB9FE5D337}" type="datetime1">
              <a:rPr lang="ja-JP" altLang="en-US"/>
              <a:pPr>
                <a:defRPr/>
              </a:pPr>
              <a:t>2014/3/10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F71ACF0F-61A3-4C3A-BD47-4872529B125B}" type="slidenum">
              <a:rPr lang="ja-JP" altLang="en-US"/>
              <a:pPr>
                <a:defRPr/>
              </a:pPr>
              <a:t>‹#›</a:t>
            </a:fld>
            <a:endParaRPr lang="ja-JP" altLang="en-US"/>
          </a:p>
        </p:txBody>
      </p:sp>
    </p:spTree>
    <p:extLst>
      <p:ext uri="{BB962C8B-B14F-4D97-AF65-F5344CB8AC3E}">
        <p14:creationId xmlns:p14="http://schemas.microsoft.com/office/powerpoint/2010/main" val="99541860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E4CA560-6337-4A66-8D80-BFB5AFA9D1F9}" type="datetime1">
              <a:rPr lang="ja-JP" altLang="en-US"/>
              <a:pPr>
                <a:defRPr/>
              </a:pPr>
              <a:t>2014/3/10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09793610-B6E7-494E-A961-A7417CB860AF}" type="slidenum">
              <a:rPr lang="ja-JP" altLang="en-US"/>
              <a:pPr>
                <a:defRPr/>
              </a:pPr>
              <a:t>‹#›</a:t>
            </a:fld>
            <a:endParaRPr lang="ja-JP" altLang="en-US"/>
          </a:p>
        </p:txBody>
      </p:sp>
    </p:spTree>
    <p:extLst>
      <p:ext uri="{BB962C8B-B14F-4D97-AF65-F5344CB8AC3E}">
        <p14:creationId xmlns:p14="http://schemas.microsoft.com/office/powerpoint/2010/main" val="19809219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111233A-5C3E-4F8A-A16A-1A96985E0150}" type="datetime1">
              <a:rPr lang="ja-JP" altLang="en-US"/>
              <a:pPr>
                <a:defRPr/>
              </a:pPr>
              <a:t>2014/3/10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384EDA3B-145F-4EC6-BCE4-12095F52951D}" type="slidenum">
              <a:rPr lang="ja-JP" altLang="en-US"/>
              <a:pPr>
                <a:defRPr/>
              </a:pPr>
              <a:t>‹#›</a:t>
            </a:fld>
            <a:endParaRPr lang="ja-JP" altLang="en-US"/>
          </a:p>
        </p:txBody>
      </p:sp>
    </p:spTree>
    <p:extLst>
      <p:ext uri="{BB962C8B-B14F-4D97-AF65-F5344CB8AC3E}">
        <p14:creationId xmlns:p14="http://schemas.microsoft.com/office/powerpoint/2010/main" val="366698860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AA14458-A602-40DE-807C-8BE92B4CD090}"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2AA92322-43A0-4EB4-975B-6F845EFE239D}" type="slidenum">
              <a:rPr lang="ja-JP" altLang="en-US"/>
              <a:pPr>
                <a:defRPr/>
              </a:pPr>
              <a:t>‹#›</a:t>
            </a:fld>
            <a:endParaRPr lang="ja-JP" altLang="en-US"/>
          </a:p>
        </p:txBody>
      </p:sp>
    </p:spTree>
    <p:extLst>
      <p:ext uri="{BB962C8B-B14F-4D97-AF65-F5344CB8AC3E}">
        <p14:creationId xmlns:p14="http://schemas.microsoft.com/office/powerpoint/2010/main" val="255452059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53"/>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902A893-1E2B-4F92-8DFD-F08C402B5AC8}"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180CA3C5-262B-4B67-B64A-8D2F77A8F4D5}" type="slidenum">
              <a:rPr lang="ja-JP" altLang="en-US"/>
              <a:pPr>
                <a:defRPr/>
              </a:pPr>
              <a:t>‹#›</a:t>
            </a:fld>
            <a:endParaRPr lang="ja-JP" altLang="en-US"/>
          </a:p>
        </p:txBody>
      </p:sp>
    </p:spTree>
    <p:extLst>
      <p:ext uri="{BB962C8B-B14F-4D97-AF65-F5344CB8AC3E}">
        <p14:creationId xmlns:p14="http://schemas.microsoft.com/office/powerpoint/2010/main" val="198325900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5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B872F7A3-4A45-455D-9589-8ECD573DDB86}" type="datetime1">
              <a:rPr lang="ja-JP" altLang="en-US"/>
              <a:pPr>
                <a:defRPr/>
              </a:pPr>
              <a:t>2014/3/10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562D3BD3-347B-4E64-B394-25C1EDAE3FC1}" type="slidenum">
              <a:rPr lang="ja-JP" altLang="en-US"/>
              <a:pPr>
                <a:defRPr/>
              </a:pPr>
              <a:t>‹#›</a:t>
            </a:fld>
            <a:endParaRPr lang="ja-JP" altLang="en-US"/>
          </a:p>
        </p:txBody>
      </p:sp>
    </p:spTree>
    <p:extLst>
      <p:ext uri="{BB962C8B-B14F-4D97-AF65-F5344CB8AC3E}">
        <p14:creationId xmlns:p14="http://schemas.microsoft.com/office/powerpoint/2010/main" val="157272118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536831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2072881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6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9809037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74001716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75654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829"/>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1B46A244-9B92-4EC0-A857-C668B226D93D}" type="datetime1">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7952815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9994271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371220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0274221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5290797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2502100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7438011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8748910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028828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6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632625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09385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2DA0C91F-D516-4F4E-AE72-ABF5DB70C8DB}" type="datetime1">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4916604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1370978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3705804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211887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4064075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5783726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0854881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6504805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6B07990-09DD-492F-80E0-1A8B4E160C70}"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89304" y="6597452"/>
            <a:ext cx="2311400" cy="365125"/>
          </a:xfrm>
          <a:prstGeom prst="rect">
            <a:avLst/>
          </a:prstGeom>
        </p:spPr>
        <p:txBody>
          <a:bodyPr/>
          <a:lstStyle>
            <a:lvl1pPr>
              <a:defRPr sz="1800" baseline="0">
                <a:solidFill>
                  <a:schemeClr val="tx1"/>
                </a:solidFill>
                <a:ea typeface="ＭＳ ゴシック" panose="020B0609070205080204" pitchFamily="49" charset="-128"/>
              </a:defRPr>
            </a:lvl1pPr>
          </a:lstStyle>
          <a:p>
            <a:fld id="{32927FFD-3D24-4EC2-AEC8-E83A8D96C0A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49328558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1D81717-55B1-4339-9992-C0AE2E092DE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82160" y="65923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0630254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0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81607FB-291D-408B-95F1-9DAB13EB2FCF}"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82160" y="65923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26643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304"/>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1B34F29-0B1E-4FB4-9EDB-8695A8511DC3}" type="datetime1">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74338230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CD06EFC-6ED3-4AEC-8FA2-954437A0B58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a:xfrm>
            <a:off x="7682160" y="65923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7360240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5B6D41E-B7CE-4572-8568-FA14062F31C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a:xfrm>
            <a:off x="7682160" y="65923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23906440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EC1C9F5-1EBC-461C-835A-F53540F4A53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a:xfrm>
            <a:off x="7682160" y="65923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1077133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B780508-30BB-4D30-A837-EFEEBA4DB11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a:xfrm>
            <a:off x="7682160" y="65923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9185429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2FA64E2-B183-45E8-8070-3F2BF8861032}"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a:xfrm>
            <a:off x="7682160" y="65923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9672604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E69605E-2BC5-4796-ADFA-AE7025D48BB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a:xfrm>
            <a:off x="7682160" y="65923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0450728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F50352E-FB30-49EC-9E1A-B27018E16BF2}"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82160" y="65923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3809780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00B9CF-A7D4-404D-885E-23BC1945D263}"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82160" y="65923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7499995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6"/>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公益社団法人 日本医師会（</a:t>
            </a:r>
            <a:r>
              <a:rPr lang="en-US" altLang="zh-CN">
                <a:solidFill>
                  <a:srgbClr val="000000"/>
                </a:solidFill>
              </a:rPr>
              <a:t>2013</a:t>
            </a:r>
            <a:r>
              <a:rPr lang="zh-CN" altLang="en-US">
                <a:solidFill>
                  <a:srgbClr val="000000"/>
                </a:solidFill>
              </a:rPr>
              <a:t>年</a:t>
            </a:r>
            <a:r>
              <a:rPr lang="en-US" altLang="zh-CN">
                <a:solidFill>
                  <a:srgbClr val="000000"/>
                </a:solidFill>
              </a:rPr>
              <a:t>10</a:t>
            </a:r>
            <a:r>
              <a:rPr lang="zh-CN" altLang="en-US">
                <a:solidFill>
                  <a:srgbClr val="000000"/>
                </a:solidFill>
              </a:rPr>
              <a:t>月</a:t>
            </a:r>
            <a:r>
              <a:rPr lang="en-US" altLang="zh-CN">
                <a:solidFill>
                  <a:srgbClr val="000000"/>
                </a:solidFill>
              </a:rPr>
              <a:t>23</a:t>
            </a:r>
            <a:r>
              <a:rPr lang="zh-CN" altLang="en-US">
                <a:solidFill>
                  <a:srgbClr val="000000"/>
                </a:solidFill>
              </a:rPr>
              <a:t>日　定例記者会見）</a:t>
            </a:r>
            <a:endParaRPr lang="ja-JP" altLang="en-US">
              <a:solidFill>
                <a:srgbClr val="000000"/>
              </a:solidFill>
            </a:endParaRPr>
          </a:p>
        </p:txBody>
      </p:sp>
      <p:sp>
        <p:nvSpPr>
          <p:cNvPr id="5" name="Rectangle 8"/>
          <p:cNvSpPr>
            <a:spLocks noGrp="1" noChangeArrowheads="1"/>
          </p:cNvSpPr>
          <p:nvPr>
            <p:ph type="sldNum" sz="quarter" idx="11"/>
          </p:nvPr>
        </p:nvSpPr>
        <p:spPr>
          <a:xfrm>
            <a:off x="9204325" y="6337300"/>
            <a:ext cx="701675" cy="476250"/>
          </a:xfrm>
          <a:prstGeom prst="rect">
            <a:avLst/>
          </a:prstGeom>
          <a:ln/>
        </p:spPr>
        <p:txBody>
          <a:bodyPr/>
          <a:lstStyle>
            <a:lvl1pPr>
              <a:defRPr/>
            </a:lvl1pPr>
          </a:lstStyle>
          <a:p>
            <a:pPr>
              <a:defRPr/>
            </a:pPr>
            <a:fld id="{36EBEF6B-1840-48C5-9205-8910F5E726F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9636261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公益社団法人 日本医師会（</a:t>
            </a:r>
            <a:r>
              <a:rPr lang="en-US" altLang="zh-CN">
                <a:solidFill>
                  <a:srgbClr val="000000"/>
                </a:solidFill>
              </a:rPr>
              <a:t>2013</a:t>
            </a:r>
            <a:r>
              <a:rPr lang="zh-CN" altLang="en-US">
                <a:solidFill>
                  <a:srgbClr val="000000"/>
                </a:solidFill>
              </a:rPr>
              <a:t>年</a:t>
            </a:r>
            <a:r>
              <a:rPr lang="en-US" altLang="zh-CN">
                <a:solidFill>
                  <a:srgbClr val="000000"/>
                </a:solidFill>
              </a:rPr>
              <a:t>10</a:t>
            </a:r>
            <a:r>
              <a:rPr lang="zh-CN" altLang="en-US">
                <a:solidFill>
                  <a:srgbClr val="000000"/>
                </a:solidFill>
              </a:rPr>
              <a:t>月</a:t>
            </a:r>
            <a:r>
              <a:rPr lang="en-US" altLang="zh-CN">
                <a:solidFill>
                  <a:srgbClr val="000000"/>
                </a:solidFill>
              </a:rPr>
              <a:t>23</a:t>
            </a:r>
            <a:r>
              <a:rPr lang="zh-CN" altLang="en-US">
                <a:solidFill>
                  <a:srgbClr val="000000"/>
                </a:solidFill>
              </a:rPr>
              <a:t>日　定例記者会見）</a:t>
            </a:r>
            <a:endParaRPr lang="ja-JP" altLang="en-US">
              <a:solidFill>
                <a:srgbClr val="000000"/>
              </a:solidFill>
            </a:endParaRPr>
          </a:p>
        </p:txBody>
      </p:sp>
      <p:sp>
        <p:nvSpPr>
          <p:cNvPr id="5" name="Rectangle 8"/>
          <p:cNvSpPr>
            <a:spLocks noGrp="1" noChangeArrowheads="1"/>
          </p:cNvSpPr>
          <p:nvPr>
            <p:ph type="sldNum" sz="quarter" idx="11"/>
          </p:nvPr>
        </p:nvSpPr>
        <p:spPr>
          <a:xfrm>
            <a:off x="9204325" y="6337300"/>
            <a:ext cx="701675" cy="476250"/>
          </a:xfrm>
          <a:prstGeom prst="rect">
            <a:avLst/>
          </a:prstGeom>
          <a:ln/>
        </p:spPr>
        <p:txBody>
          <a:bodyPr/>
          <a:lstStyle>
            <a:lvl1pPr>
              <a:defRPr/>
            </a:lvl1pPr>
          </a:lstStyle>
          <a:p>
            <a:pPr>
              <a:defRPr/>
            </a:pPr>
            <a:fld id="{639821BB-B353-4644-811C-56284EBFF4B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08724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4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B7E6C85C-5101-4493-8FAF-B487E32F687A}" type="datetime1">
              <a:rPr lang="ja-JP" altLang="en-US"/>
              <a:pPr>
                <a:defRPr/>
              </a:pPr>
              <a:t>2014/3/10</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98156254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1"/>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公益社団法人 日本医師会（</a:t>
            </a:r>
            <a:r>
              <a:rPr lang="en-US" altLang="zh-CN">
                <a:solidFill>
                  <a:srgbClr val="000000"/>
                </a:solidFill>
              </a:rPr>
              <a:t>2013</a:t>
            </a:r>
            <a:r>
              <a:rPr lang="zh-CN" altLang="en-US">
                <a:solidFill>
                  <a:srgbClr val="000000"/>
                </a:solidFill>
              </a:rPr>
              <a:t>年</a:t>
            </a:r>
            <a:r>
              <a:rPr lang="en-US" altLang="zh-CN">
                <a:solidFill>
                  <a:srgbClr val="000000"/>
                </a:solidFill>
              </a:rPr>
              <a:t>10</a:t>
            </a:r>
            <a:r>
              <a:rPr lang="zh-CN" altLang="en-US">
                <a:solidFill>
                  <a:srgbClr val="000000"/>
                </a:solidFill>
              </a:rPr>
              <a:t>月</a:t>
            </a:r>
            <a:r>
              <a:rPr lang="en-US" altLang="zh-CN">
                <a:solidFill>
                  <a:srgbClr val="000000"/>
                </a:solidFill>
              </a:rPr>
              <a:t>23</a:t>
            </a:r>
            <a:r>
              <a:rPr lang="zh-CN" altLang="en-US">
                <a:solidFill>
                  <a:srgbClr val="000000"/>
                </a:solidFill>
              </a:rPr>
              <a:t>日　定例記者会見）</a:t>
            </a:r>
            <a:endParaRPr lang="ja-JP" altLang="en-US">
              <a:solidFill>
                <a:srgbClr val="000000"/>
              </a:solidFill>
            </a:endParaRPr>
          </a:p>
        </p:txBody>
      </p:sp>
      <p:sp>
        <p:nvSpPr>
          <p:cNvPr id="5" name="Rectangle 8"/>
          <p:cNvSpPr>
            <a:spLocks noGrp="1" noChangeArrowheads="1"/>
          </p:cNvSpPr>
          <p:nvPr>
            <p:ph type="sldNum" sz="quarter" idx="11"/>
          </p:nvPr>
        </p:nvSpPr>
        <p:spPr>
          <a:xfrm>
            <a:off x="9204325" y="6337300"/>
            <a:ext cx="701675" cy="476250"/>
          </a:xfrm>
          <a:prstGeom prst="rect">
            <a:avLst/>
          </a:prstGeom>
          <a:ln/>
        </p:spPr>
        <p:txBody>
          <a:bodyPr/>
          <a:lstStyle>
            <a:lvl1pPr>
              <a:defRPr/>
            </a:lvl1pPr>
          </a:lstStyle>
          <a:p>
            <a:pPr>
              <a:defRPr/>
            </a:pPr>
            <a:fld id="{7AFFC42C-4075-4BE4-A078-5779BACD6AA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4359449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公益社団法人 日本医師会（</a:t>
            </a:r>
            <a:r>
              <a:rPr lang="en-US" altLang="zh-CN">
                <a:solidFill>
                  <a:srgbClr val="000000"/>
                </a:solidFill>
              </a:rPr>
              <a:t>2013</a:t>
            </a:r>
            <a:r>
              <a:rPr lang="zh-CN" altLang="en-US">
                <a:solidFill>
                  <a:srgbClr val="000000"/>
                </a:solidFill>
              </a:rPr>
              <a:t>年</a:t>
            </a:r>
            <a:r>
              <a:rPr lang="en-US" altLang="zh-CN">
                <a:solidFill>
                  <a:srgbClr val="000000"/>
                </a:solidFill>
              </a:rPr>
              <a:t>10</a:t>
            </a:r>
            <a:r>
              <a:rPr lang="zh-CN" altLang="en-US">
                <a:solidFill>
                  <a:srgbClr val="000000"/>
                </a:solidFill>
              </a:rPr>
              <a:t>月</a:t>
            </a:r>
            <a:r>
              <a:rPr lang="en-US" altLang="zh-CN">
                <a:solidFill>
                  <a:srgbClr val="000000"/>
                </a:solidFill>
              </a:rPr>
              <a:t>23</a:t>
            </a:r>
            <a:r>
              <a:rPr lang="zh-CN" altLang="en-US">
                <a:solidFill>
                  <a:srgbClr val="000000"/>
                </a:solidFill>
              </a:rPr>
              <a:t>日　定例記者会見）</a:t>
            </a:r>
            <a:endParaRPr lang="ja-JP" altLang="en-US">
              <a:solidFill>
                <a:srgbClr val="000000"/>
              </a:solidFill>
            </a:endParaRPr>
          </a:p>
        </p:txBody>
      </p:sp>
      <p:sp>
        <p:nvSpPr>
          <p:cNvPr id="6" name="Rectangle 8"/>
          <p:cNvSpPr>
            <a:spLocks noGrp="1" noChangeArrowheads="1"/>
          </p:cNvSpPr>
          <p:nvPr>
            <p:ph type="sldNum" sz="quarter" idx="11"/>
          </p:nvPr>
        </p:nvSpPr>
        <p:spPr>
          <a:xfrm>
            <a:off x="9204325" y="6337300"/>
            <a:ext cx="701675" cy="476250"/>
          </a:xfrm>
          <a:prstGeom prst="rect">
            <a:avLst/>
          </a:prstGeom>
          <a:ln/>
        </p:spPr>
        <p:txBody>
          <a:bodyPr/>
          <a:lstStyle>
            <a:lvl1pPr>
              <a:defRPr/>
            </a:lvl1pPr>
          </a:lstStyle>
          <a:p>
            <a:pPr>
              <a:defRPr/>
            </a:pPr>
            <a:fld id="{EDA81530-B404-421A-9E6B-D6319D7B791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3674165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公益社団法人 日本医師会（</a:t>
            </a:r>
            <a:r>
              <a:rPr lang="en-US" altLang="zh-CN">
                <a:solidFill>
                  <a:srgbClr val="000000"/>
                </a:solidFill>
              </a:rPr>
              <a:t>2013</a:t>
            </a:r>
            <a:r>
              <a:rPr lang="zh-CN" altLang="en-US">
                <a:solidFill>
                  <a:srgbClr val="000000"/>
                </a:solidFill>
              </a:rPr>
              <a:t>年</a:t>
            </a:r>
            <a:r>
              <a:rPr lang="en-US" altLang="zh-CN">
                <a:solidFill>
                  <a:srgbClr val="000000"/>
                </a:solidFill>
              </a:rPr>
              <a:t>10</a:t>
            </a:r>
            <a:r>
              <a:rPr lang="zh-CN" altLang="en-US">
                <a:solidFill>
                  <a:srgbClr val="000000"/>
                </a:solidFill>
              </a:rPr>
              <a:t>月</a:t>
            </a:r>
            <a:r>
              <a:rPr lang="en-US" altLang="zh-CN">
                <a:solidFill>
                  <a:srgbClr val="000000"/>
                </a:solidFill>
              </a:rPr>
              <a:t>23</a:t>
            </a:r>
            <a:r>
              <a:rPr lang="zh-CN" altLang="en-US">
                <a:solidFill>
                  <a:srgbClr val="000000"/>
                </a:solidFill>
              </a:rPr>
              <a:t>日　定例記者会見）</a:t>
            </a:r>
            <a:endParaRPr lang="ja-JP" altLang="en-US">
              <a:solidFill>
                <a:srgbClr val="000000"/>
              </a:solidFill>
            </a:endParaRPr>
          </a:p>
        </p:txBody>
      </p:sp>
      <p:sp>
        <p:nvSpPr>
          <p:cNvPr id="8" name="Rectangle 8"/>
          <p:cNvSpPr>
            <a:spLocks noGrp="1" noChangeArrowheads="1"/>
          </p:cNvSpPr>
          <p:nvPr>
            <p:ph type="sldNum" sz="quarter" idx="11"/>
          </p:nvPr>
        </p:nvSpPr>
        <p:spPr>
          <a:xfrm>
            <a:off x="9204325" y="6337300"/>
            <a:ext cx="701675" cy="476250"/>
          </a:xfrm>
          <a:prstGeom prst="rect">
            <a:avLst/>
          </a:prstGeom>
          <a:ln/>
        </p:spPr>
        <p:txBody>
          <a:bodyPr/>
          <a:lstStyle>
            <a:lvl1pPr>
              <a:defRPr/>
            </a:lvl1pPr>
          </a:lstStyle>
          <a:p>
            <a:pPr>
              <a:defRPr/>
            </a:pPr>
            <a:fld id="{94FA41DB-0EB7-4AB7-AE73-D1031409B17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4559945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公益社団法人 日本医師会（</a:t>
            </a:r>
            <a:r>
              <a:rPr lang="en-US" altLang="zh-CN">
                <a:solidFill>
                  <a:srgbClr val="000000"/>
                </a:solidFill>
              </a:rPr>
              <a:t>2013</a:t>
            </a:r>
            <a:r>
              <a:rPr lang="zh-CN" altLang="en-US">
                <a:solidFill>
                  <a:srgbClr val="000000"/>
                </a:solidFill>
              </a:rPr>
              <a:t>年</a:t>
            </a:r>
            <a:r>
              <a:rPr lang="en-US" altLang="zh-CN">
                <a:solidFill>
                  <a:srgbClr val="000000"/>
                </a:solidFill>
              </a:rPr>
              <a:t>10</a:t>
            </a:r>
            <a:r>
              <a:rPr lang="zh-CN" altLang="en-US">
                <a:solidFill>
                  <a:srgbClr val="000000"/>
                </a:solidFill>
              </a:rPr>
              <a:t>月</a:t>
            </a:r>
            <a:r>
              <a:rPr lang="en-US" altLang="zh-CN">
                <a:solidFill>
                  <a:srgbClr val="000000"/>
                </a:solidFill>
              </a:rPr>
              <a:t>23</a:t>
            </a:r>
            <a:r>
              <a:rPr lang="zh-CN" altLang="en-US">
                <a:solidFill>
                  <a:srgbClr val="000000"/>
                </a:solidFill>
              </a:rPr>
              <a:t>日　定例記者会見）</a:t>
            </a:r>
            <a:endParaRPr lang="ja-JP" altLang="en-US">
              <a:solidFill>
                <a:srgbClr val="000000"/>
              </a:solidFill>
            </a:endParaRPr>
          </a:p>
        </p:txBody>
      </p:sp>
      <p:sp>
        <p:nvSpPr>
          <p:cNvPr id="4" name="Rectangle 8"/>
          <p:cNvSpPr>
            <a:spLocks noGrp="1" noChangeArrowheads="1"/>
          </p:cNvSpPr>
          <p:nvPr>
            <p:ph type="sldNum" sz="quarter" idx="11"/>
          </p:nvPr>
        </p:nvSpPr>
        <p:spPr>
          <a:xfrm>
            <a:off x="9204325" y="6337300"/>
            <a:ext cx="701675" cy="476250"/>
          </a:xfrm>
          <a:prstGeom prst="rect">
            <a:avLst/>
          </a:prstGeom>
          <a:ln/>
        </p:spPr>
        <p:txBody>
          <a:bodyPr/>
          <a:lstStyle>
            <a:lvl1pPr>
              <a:defRPr/>
            </a:lvl1pPr>
          </a:lstStyle>
          <a:p>
            <a:pPr>
              <a:defRPr/>
            </a:pPr>
            <a:fld id="{27060D05-5E46-4A36-947C-329998F4E2B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5191040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公益社団法人 日本医師会（</a:t>
            </a:r>
            <a:r>
              <a:rPr lang="en-US" altLang="zh-CN">
                <a:solidFill>
                  <a:srgbClr val="000000"/>
                </a:solidFill>
              </a:rPr>
              <a:t>2013</a:t>
            </a:r>
            <a:r>
              <a:rPr lang="zh-CN" altLang="en-US">
                <a:solidFill>
                  <a:srgbClr val="000000"/>
                </a:solidFill>
              </a:rPr>
              <a:t>年</a:t>
            </a:r>
            <a:r>
              <a:rPr lang="en-US" altLang="zh-CN">
                <a:solidFill>
                  <a:srgbClr val="000000"/>
                </a:solidFill>
              </a:rPr>
              <a:t>10</a:t>
            </a:r>
            <a:r>
              <a:rPr lang="zh-CN" altLang="en-US">
                <a:solidFill>
                  <a:srgbClr val="000000"/>
                </a:solidFill>
              </a:rPr>
              <a:t>月</a:t>
            </a:r>
            <a:r>
              <a:rPr lang="en-US" altLang="zh-CN">
                <a:solidFill>
                  <a:srgbClr val="000000"/>
                </a:solidFill>
              </a:rPr>
              <a:t>23</a:t>
            </a:r>
            <a:r>
              <a:rPr lang="zh-CN" altLang="en-US">
                <a:solidFill>
                  <a:srgbClr val="000000"/>
                </a:solidFill>
              </a:rPr>
              <a:t>日　定例記者会見）</a:t>
            </a:r>
            <a:endParaRPr lang="ja-JP" altLang="en-US">
              <a:solidFill>
                <a:srgbClr val="000000"/>
              </a:solidFill>
            </a:endParaRPr>
          </a:p>
        </p:txBody>
      </p:sp>
      <p:sp>
        <p:nvSpPr>
          <p:cNvPr id="3" name="Rectangle 8"/>
          <p:cNvSpPr>
            <a:spLocks noGrp="1" noChangeArrowheads="1"/>
          </p:cNvSpPr>
          <p:nvPr>
            <p:ph type="sldNum" sz="quarter" idx="11"/>
          </p:nvPr>
        </p:nvSpPr>
        <p:spPr>
          <a:xfrm>
            <a:off x="9204325" y="6337300"/>
            <a:ext cx="701675" cy="476250"/>
          </a:xfrm>
          <a:prstGeom prst="rect">
            <a:avLst/>
          </a:prstGeom>
          <a:ln/>
        </p:spPr>
        <p:txBody>
          <a:bodyPr/>
          <a:lstStyle>
            <a:lvl1pPr>
              <a:defRPr/>
            </a:lvl1pPr>
          </a:lstStyle>
          <a:p>
            <a:pPr>
              <a:defRPr/>
            </a:pPr>
            <a:fld id="{1E445550-464B-4D21-9922-E850931E1E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4254857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公益社団法人 日本医師会（</a:t>
            </a:r>
            <a:r>
              <a:rPr lang="en-US" altLang="zh-CN">
                <a:solidFill>
                  <a:srgbClr val="000000"/>
                </a:solidFill>
              </a:rPr>
              <a:t>2013</a:t>
            </a:r>
            <a:r>
              <a:rPr lang="zh-CN" altLang="en-US">
                <a:solidFill>
                  <a:srgbClr val="000000"/>
                </a:solidFill>
              </a:rPr>
              <a:t>年</a:t>
            </a:r>
            <a:r>
              <a:rPr lang="en-US" altLang="zh-CN">
                <a:solidFill>
                  <a:srgbClr val="000000"/>
                </a:solidFill>
              </a:rPr>
              <a:t>10</a:t>
            </a:r>
            <a:r>
              <a:rPr lang="zh-CN" altLang="en-US">
                <a:solidFill>
                  <a:srgbClr val="000000"/>
                </a:solidFill>
              </a:rPr>
              <a:t>月</a:t>
            </a:r>
            <a:r>
              <a:rPr lang="en-US" altLang="zh-CN">
                <a:solidFill>
                  <a:srgbClr val="000000"/>
                </a:solidFill>
              </a:rPr>
              <a:t>23</a:t>
            </a:r>
            <a:r>
              <a:rPr lang="zh-CN" altLang="en-US">
                <a:solidFill>
                  <a:srgbClr val="000000"/>
                </a:solidFill>
              </a:rPr>
              <a:t>日　定例記者会見）</a:t>
            </a:r>
            <a:endParaRPr lang="ja-JP" altLang="en-US">
              <a:solidFill>
                <a:srgbClr val="000000"/>
              </a:solidFill>
            </a:endParaRPr>
          </a:p>
        </p:txBody>
      </p:sp>
      <p:sp>
        <p:nvSpPr>
          <p:cNvPr id="6" name="Rectangle 8"/>
          <p:cNvSpPr>
            <a:spLocks noGrp="1" noChangeArrowheads="1"/>
          </p:cNvSpPr>
          <p:nvPr>
            <p:ph type="sldNum" sz="quarter" idx="11"/>
          </p:nvPr>
        </p:nvSpPr>
        <p:spPr>
          <a:xfrm>
            <a:off x="9204325" y="6337300"/>
            <a:ext cx="701675" cy="476250"/>
          </a:xfrm>
          <a:prstGeom prst="rect">
            <a:avLst/>
          </a:prstGeom>
          <a:ln/>
        </p:spPr>
        <p:txBody>
          <a:bodyPr/>
          <a:lstStyle>
            <a:lvl1pPr>
              <a:defRPr/>
            </a:lvl1pPr>
          </a:lstStyle>
          <a:p>
            <a:pPr>
              <a:defRPr/>
            </a:pPr>
            <a:fld id="{DA58B33C-47C9-4672-84E8-CCE8C75990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7704052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公益社団法人 日本医師会（</a:t>
            </a:r>
            <a:r>
              <a:rPr lang="en-US" altLang="zh-CN">
                <a:solidFill>
                  <a:srgbClr val="000000"/>
                </a:solidFill>
              </a:rPr>
              <a:t>2013</a:t>
            </a:r>
            <a:r>
              <a:rPr lang="zh-CN" altLang="en-US">
                <a:solidFill>
                  <a:srgbClr val="000000"/>
                </a:solidFill>
              </a:rPr>
              <a:t>年</a:t>
            </a:r>
            <a:r>
              <a:rPr lang="en-US" altLang="zh-CN">
                <a:solidFill>
                  <a:srgbClr val="000000"/>
                </a:solidFill>
              </a:rPr>
              <a:t>10</a:t>
            </a:r>
            <a:r>
              <a:rPr lang="zh-CN" altLang="en-US">
                <a:solidFill>
                  <a:srgbClr val="000000"/>
                </a:solidFill>
              </a:rPr>
              <a:t>月</a:t>
            </a:r>
            <a:r>
              <a:rPr lang="en-US" altLang="zh-CN">
                <a:solidFill>
                  <a:srgbClr val="000000"/>
                </a:solidFill>
              </a:rPr>
              <a:t>23</a:t>
            </a:r>
            <a:r>
              <a:rPr lang="zh-CN" altLang="en-US">
                <a:solidFill>
                  <a:srgbClr val="000000"/>
                </a:solidFill>
              </a:rPr>
              <a:t>日　定例記者会見）</a:t>
            </a:r>
            <a:endParaRPr lang="ja-JP" altLang="en-US">
              <a:solidFill>
                <a:srgbClr val="000000"/>
              </a:solidFill>
            </a:endParaRPr>
          </a:p>
        </p:txBody>
      </p:sp>
      <p:sp>
        <p:nvSpPr>
          <p:cNvPr id="6" name="Rectangle 8"/>
          <p:cNvSpPr>
            <a:spLocks noGrp="1" noChangeArrowheads="1"/>
          </p:cNvSpPr>
          <p:nvPr>
            <p:ph type="sldNum" sz="quarter" idx="11"/>
          </p:nvPr>
        </p:nvSpPr>
        <p:spPr>
          <a:xfrm>
            <a:off x="9204325" y="6337300"/>
            <a:ext cx="701675" cy="476250"/>
          </a:xfrm>
          <a:prstGeom prst="rect">
            <a:avLst/>
          </a:prstGeom>
          <a:ln/>
        </p:spPr>
        <p:txBody>
          <a:bodyPr/>
          <a:lstStyle>
            <a:lvl1pPr>
              <a:defRPr/>
            </a:lvl1pPr>
          </a:lstStyle>
          <a:p>
            <a:pPr>
              <a:defRPr/>
            </a:pPr>
            <a:fld id="{20B892B5-24EB-4A60-A2B8-AA4A0D333A5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3198268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公益社団法人 日本医師会（</a:t>
            </a:r>
            <a:r>
              <a:rPr lang="en-US" altLang="zh-CN">
                <a:solidFill>
                  <a:srgbClr val="000000"/>
                </a:solidFill>
              </a:rPr>
              <a:t>2013</a:t>
            </a:r>
            <a:r>
              <a:rPr lang="zh-CN" altLang="en-US">
                <a:solidFill>
                  <a:srgbClr val="000000"/>
                </a:solidFill>
              </a:rPr>
              <a:t>年</a:t>
            </a:r>
            <a:r>
              <a:rPr lang="en-US" altLang="zh-CN">
                <a:solidFill>
                  <a:srgbClr val="000000"/>
                </a:solidFill>
              </a:rPr>
              <a:t>10</a:t>
            </a:r>
            <a:r>
              <a:rPr lang="zh-CN" altLang="en-US">
                <a:solidFill>
                  <a:srgbClr val="000000"/>
                </a:solidFill>
              </a:rPr>
              <a:t>月</a:t>
            </a:r>
            <a:r>
              <a:rPr lang="en-US" altLang="zh-CN">
                <a:solidFill>
                  <a:srgbClr val="000000"/>
                </a:solidFill>
              </a:rPr>
              <a:t>23</a:t>
            </a:r>
            <a:r>
              <a:rPr lang="zh-CN" altLang="en-US">
                <a:solidFill>
                  <a:srgbClr val="000000"/>
                </a:solidFill>
              </a:rPr>
              <a:t>日　定例記者会見）</a:t>
            </a:r>
            <a:endParaRPr lang="ja-JP" altLang="en-US">
              <a:solidFill>
                <a:srgbClr val="000000"/>
              </a:solidFill>
            </a:endParaRPr>
          </a:p>
        </p:txBody>
      </p:sp>
      <p:sp>
        <p:nvSpPr>
          <p:cNvPr id="5" name="Rectangle 8"/>
          <p:cNvSpPr>
            <a:spLocks noGrp="1" noChangeArrowheads="1"/>
          </p:cNvSpPr>
          <p:nvPr>
            <p:ph type="sldNum" sz="quarter" idx="11"/>
          </p:nvPr>
        </p:nvSpPr>
        <p:spPr>
          <a:xfrm>
            <a:off x="9204325" y="6337300"/>
            <a:ext cx="701675" cy="476250"/>
          </a:xfrm>
          <a:prstGeom prst="rect">
            <a:avLst/>
          </a:prstGeom>
          <a:ln/>
        </p:spPr>
        <p:txBody>
          <a:bodyPr/>
          <a:lstStyle>
            <a:lvl1pPr>
              <a:defRPr/>
            </a:lvl1pPr>
          </a:lstStyle>
          <a:p>
            <a:pPr>
              <a:defRPr/>
            </a:pPr>
            <a:fld id="{5DD7236F-F1A2-409A-8C3C-FB146B24DD6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1304806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公益社団法人 日本医師会（</a:t>
            </a:r>
            <a:r>
              <a:rPr lang="en-US" altLang="zh-CN">
                <a:solidFill>
                  <a:srgbClr val="000000"/>
                </a:solidFill>
              </a:rPr>
              <a:t>2013</a:t>
            </a:r>
            <a:r>
              <a:rPr lang="zh-CN" altLang="en-US">
                <a:solidFill>
                  <a:srgbClr val="000000"/>
                </a:solidFill>
              </a:rPr>
              <a:t>年</a:t>
            </a:r>
            <a:r>
              <a:rPr lang="en-US" altLang="zh-CN">
                <a:solidFill>
                  <a:srgbClr val="000000"/>
                </a:solidFill>
              </a:rPr>
              <a:t>10</a:t>
            </a:r>
            <a:r>
              <a:rPr lang="zh-CN" altLang="en-US">
                <a:solidFill>
                  <a:srgbClr val="000000"/>
                </a:solidFill>
              </a:rPr>
              <a:t>月</a:t>
            </a:r>
            <a:r>
              <a:rPr lang="en-US" altLang="zh-CN">
                <a:solidFill>
                  <a:srgbClr val="000000"/>
                </a:solidFill>
              </a:rPr>
              <a:t>23</a:t>
            </a:r>
            <a:r>
              <a:rPr lang="zh-CN" altLang="en-US">
                <a:solidFill>
                  <a:srgbClr val="000000"/>
                </a:solidFill>
              </a:rPr>
              <a:t>日　定例記者会見）</a:t>
            </a:r>
            <a:endParaRPr lang="ja-JP" altLang="en-US">
              <a:solidFill>
                <a:srgbClr val="000000"/>
              </a:solidFill>
            </a:endParaRPr>
          </a:p>
        </p:txBody>
      </p:sp>
      <p:sp>
        <p:nvSpPr>
          <p:cNvPr id="5" name="Rectangle 8"/>
          <p:cNvSpPr>
            <a:spLocks noGrp="1" noChangeArrowheads="1"/>
          </p:cNvSpPr>
          <p:nvPr>
            <p:ph type="sldNum" sz="quarter" idx="11"/>
          </p:nvPr>
        </p:nvSpPr>
        <p:spPr>
          <a:xfrm>
            <a:off x="9204325" y="6337300"/>
            <a:ext cx="701675" cy="476250"/>
          </a:xfrm>
          <a:prstGeom prst="rect">
            <a:avLst/>
          </a:prstGeom>
          <a:ln/>
        </p:spPr>
        <p:txBody>
          <a:bodyPr/>
          <a:lstStyle>
            <a:lvl1pPr>
              <a:defRPr/>
            </a:lvl1pPr>
          </a:lstStyle>
          <a:p>
            <a:pPr>
              <a:defRPr/>
            </a:pPr>
            <a:fld id="{C1EF2D4C-85BA-457A-80D3-B242BEFF313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796114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4639"/>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公益社団法人 日本医師会（</a:t>
            </a:r>
            <a:r>
              <a:rPr lang="en-US" altLang="zh-CN">
                <a:solidFill>
                  <a:srgbClr val="000000"/>
                </a:solidFill>
              </a:rPr>
              <a:t>2013</a:t>
            </a:r>
            <a:r>
              <a:rPr lang="zh-CN" altLang="en-US">
                <a:solidFill>
                  <a:srgbClr val="000000"/>
                </a:solidFill>
              </a:rPr>
              <a:t>年</a:t>
            </a:r>
            <a:r>
              <a:rPr lang="en-US" altLang="zh-CN">
                <a:solidFill>
                  <a:srgbClr val="000000"/>
                </a:solidFill>
              </a:rPr>
              <a:t>10</a:t>
            </a:r>
            <a:r>
              <a:rPr lang="zh-CN" altLang="en-US">
                <a:solidFill>
                  <a:srgbClr val="000000"/>
                </a:solidFill>
              </a:rPr>
              <a:t>月</a:t>
            </a:r>
            <a:r>
              <a:rPr lang="en-US" altLang="zh-CN">
                <a:solidFill>
                  <a:srgbClr val="000000"/>
                </a:solidFill>
              </a:rPr>
              <a:t>23</a:t>
            </a:r>
            <a:r>
              <a:rPr lang="zh-CN" altLang="en-US">
                <a:solidFill>
                  <a:srgbClr val="000000"/>
                </a:solidFill>
              </a:rPr>
              <a:t>日　定例記者会見）</a:t>
            </a:r>
            <a:endParaRPr lang="ja-JP" altLang="en-US">
              <a:solidFill>
                <a:srgbClr val="000000"/>
              </a:solidFill>
            </a:endParaRPr>
          </a:p>
        </p:txBody>
      </p:sp>
      <p:sp>
        <p:nvSpPr>
          <p:cNvPr id="4" name="Rectangle 8"/>
          <p:cNvSpPr>
            <a:spLocks noGrp="1" noChangeArrowheads="1"/>
          </p:cNvSpPr>
          <p:nvPr>
            <p:ph type="sldNum" sz="quarter" idx="11"/>
          </p:nvPr>
        </p:nvSpPr>
        <p:spPr>
          <a:xfrm>
            <a:off x="9204325" y="6337300"/>
            <a:ext cx="701675" cy="476250"/>
          </a:xfrm>
          <a:prstGeom prst="rect">
            <a:avLst/>
          </a:prstGeom>
          <a:ln/>
        </p:spPr>
        <p:txBody>
          <a:bodyPr/>
          <a:lstStyle>
            <a:lvl1pPr>
              <a:defRPr/>
            </a:lvl1pPr>
          </a:lstStyle>
          <a:p>
            <a:pPr>
              <a:defRPr/>
            </a:pPr>
            <a:fld id="{462550D1-E9D7-44F6-9AB7-50E8D37C892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3006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67"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67"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171AD887-11B3-4F8D-B187-410DFCE40D52}" type="datetime1">
              <a:rPr lang="ja-JP" altLang="en-US"/>
              <a:pPr>
                <a:defRPr/>
              </a:pPr>
              <a:t>2014/3/10</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158518009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92"/>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solidFill>
                  <a:srgbClr val="000000"/>
                </a:solidFill>
              </a:rPr>
              <a:t>社団法人 日本医師会</a:t>
            </a: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8775E733-4F3B-410C-8961-B0FC01E121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290667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solidFill>
                  <a:srgbClr val="000000"/>
                </a:solidFill>
              </a:rPr>
              <a:t>社団法人 日本医師会</a:t>
            </a: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978FEBA8-8387-497A-96AE-2E91F6FC80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2843269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67"/>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solidFill>
                  <a:srgbClr val="000000"/>
                </a:solidFill>
              </a:rPr>
              <a:t>社団法人 日本医師会</a:t>
            </a: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48C0E4E4-8713-476E-A6C9-F1A5601011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3636643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ja-JP">
                <a:solidFill>
                  <a:srgbClr val="000000"/>
                </a:solidFill>
              </a:rPr>
              <a:t>社団法人 日本医師会</a:t>
            </a:r>
          </a:p>
        </p:txBody>
      </p:sp>
      <p:sp>
        <p:nvSpPr>
          <p:cNvPr id="6"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62B30685-6C00-423B-BDC6-91C81C2AA29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0983768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ja-JP">
                <a:solidFill>
                  <a:srgbClr val="000000"/>
                </a:solidFill>
              </a:rPr>
              <a:t>社団法人 日本医師会</a:t>
            </a:r>
          </a:p>
        </p:txBody>
      </p:sp>
      <p:sp>
        <p:nvSpPr>
          <p:cNvPr id="8"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1A8D24B9-836D-45C5-9D22-AC9EFB60C4C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3634865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ja-JP">
                <a:solidFill>
                  <a:srgbClr val="000000"/>
                </a:solidFill>
              </a:rPr>
              <a:t>社団法人 日本医師会</a:t>
            </a:r>
          </a:p>
        </p:txBody>
      </p:sp>
      <p:sp>
        <p:nvSpPr>
          <p:cNvPr id="4"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5CD29B91-F860-4F51-BE4F-9CB53674A7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9930241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ja-JP">
                <a:solidFill>
                  <a:srgbClr val="000000"/>
                </a:solidFill>
              </a:rPr>
              <a:t>社団法人 日本医師会</a:t>
            </a:r>
          </a:p>
        </p:txBody>
      </p:sp>
      <p:sp>
        <p:nvSpPr>
          <p:cNvPr id="3"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4A842E1B-4078-4549-99CC-956B24315A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2908278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15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ja-JP">
                <a:solidFill>
                  <a:srgbClr val="000000"/>
                </a:solidFill>
              </a:rPr>
              <a:t>社団法人 日本医師会</a:t>
            </a:r>
          </a:p>
        </p:txBody>
      </p:sp>
      <p:sp>
        <p:nvSpPr>
          <p:cNvPr id="6"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4C0B6A1B-B11A-473D-B7A1-EE27A69ABFC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254874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ja-JP">
                <a:solidFill>
                  <a:srgbClr val="000000"/>
                </a:solidFill>
              </a:rPr>
              <a:t>社団法人 日本医師会</a:t>
            </a:r>
          </a:p>
        </p:txBody>
      </p:sp>
      <p:sp>
        <p:nvSpPr>
          <p:cNvPr id="6"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1749AAB2-4787-4AF2-ACC6-78F141E2BE1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9594174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solidFill>
                  <a:srgbClr val="000000"/>
                </a:solidFill>
              </a:rPr>
              <a:t>社団法人 日本医師会</a:t>
            </a: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3E422976-4FF7-41CD-8440-F1023653D57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5911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15"/>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ABFDC063-9AC0-455F-929F-DCE55082BFCF}" type="slidenum">
              <a:rPr lang="en-US" altLang="ja-JP"/>
              <a:pPr>
                <a:defRPr/>
              </a:pPr>
              <a:t>‹#›</a:t>
            </a:fld>
            <a:endParaRPr lang="en-US" altLang="ja-JP"/>
          </a:p>
        </p:txBody>
      </p:sp>
    </p:spTree>
    <p:extLst>
      <p:ext uri="{BB962C8B-B14F-4D97-AF65-F5344CB8AC3E}">
        <p14:creationId xmlns:p14="http://schemas.microsoft.com/office/powerpoint/2010/main" val="421451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CD2ADEAF-BBCE-47F0-A5A1-93BB7A32CA75}" type="datetime1">
              <a:rPr lang="ja-JP" altLang="en-US"/>
              <a:pPr>
                <a:defRPr/>
              </a:pPr>
              <a:t>2014/3/10</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11528321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42"/>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742"/>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solidFill>
                  <a:srgbClr val="000000"/>
                </a:solidFill>
              </a:rPr>
              <a:t>社団法人 日本医師会</a:t>
            </a: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0D212E9F-D22E-4826-BE33-51FA34EFB12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385599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4742"/>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ja-JP">
                <a:solidFill>
                  <a:srgbClr val="000000"/>
                </a:solidFill>
              </a:rPr>
              <a:t>社団法人 日本医師会</a:t>
            </a:r>
          </a:p>
        </p:txBody>
      </p:sp>
      <p:sp>
        <p:nvSpPr>
          <p:cNvPr id="4"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449B6251-CBC8-4003-A0B9-6DD27A7171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9114453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123DA2D5-993E-4D42-9057-7296E34BF2D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767544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5" name="Rectangle 8"/>
          <p:cNvSpPr>
            <a:spLocks noGrp="1" noChangeArrowheads="1"/>
          </p:cNvSpPr>
          <p:nvPr>
            <p:ph type="sldNum" sz="quarter" idx="11"/>
          </p:nvPr>
        </p:nvSpPr>
        <p:spPr>
          <a:xfrm>
            <a:off x="7565364" y="6354763"/>
            <a:ext cx="2311400" cy="476250"/>
          </a:xfrm>
          <a:prstGeom prst="rect">
            <a:avLst/>
          </a:prstGeom>
        </p:spPr>
        <p:txBody>
          <a:bodyPr/>
          <a:lstStyle>
            <a:lvl1pPr>
              <a:defRPr/>
            </a:lvl1pPr>
          </a:lstStyle>
          <a:p>
            <a:pPr>
              <a:defRPr/>
            </a:pPr>
            <a:fld id="{67E1D5BB-0DD9-41B8-93BD-34F51E7E755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3675583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24106C80-DCB9-4BE2-9619-9C10A385ED1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5722605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6"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C94C3CFB-0288-473A-941F-21C07EE112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4689411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8"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4DD07B0A-E38E-4006-9979-56D3B145B52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3193481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4"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336A3B38-E3FA-422F-9891-45920ACE4A2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19545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3"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53D95C93-E03C-4163-A3FE-E6F665A1A45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8724925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6"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EF64D241-02C0-46CA-99BA-458AB3A9AE6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7115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3BFA2FDE-3F97-4D76-88A5-23EEF63425E2}" type="datetime1">
              <a:rPr lang="ja-JP" altLang="en-US"/>
              <a:pPr>
                <a:defRPr/>
              </a:pPr>
              <a:t>2014/3/10</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17120868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6"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71A89C48-2F87-4BE7-A70C-D2F2FDB9C8F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9926356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3400F85A-7C63-42D4-9303-984FD6E56A2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417394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7CECA1C5-F0BB-4B6E-A101-50F22452369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3350813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4639"/>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4"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1F0308CE-BEF0-4A35-9F0A-BBB2186B47D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7715739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BFA222D-27BC-4565-B24D-6A62049FB604}"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7931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53A7F2-83A4-49B4-98D1-309E0BA6DE53}"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583714" y="6481989"/>
            <a:ext cx="2311400" cy="365125"/>
          </a:xfrm>
          <a:prstGeom prst="rect">
            <a:avLst/>
          </a:prstGeom>
        </p:spPr>
        <p:txBody>
          <a:bodyPr/>
          <a:lstStyle>
            <a:lvl1pPr>
              <a:defRPr sz="2400">
                <a:solidFill>
                  <a:schemeClr val="tx1"/>
                </a:solidFill>
              </a:defRPr>
            </a:lvl1pPr>
          </a:lstStyle>
          <a:p>
            <a:fld id="{69477E40-9647-4F8D-B1AD-6E1F498569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40321883"/>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D81AE45-7A20-401D-9388-A588805A301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164870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DF01C00-CE21-4BA8-B6B8-178F9B97FA62}"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462541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00003E1-1A75-484E-9AF9-6A0F092796A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139433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59C614D-C54B-4409-8878-1CE591933148}"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2391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48"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8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48"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F5A65CFC-AC59-4412-9C39-E0B6D13435DF}" type="datetime1">
              <a:rPr lang="ja-JP" altLang="en-US"/>
              <a:pPr>
                <a:defRPr/>
              </a:pPr>
              <a:t>2014/3/10</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424680935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F7B687C-B6E1-4A56-A540-0FF2FA3FE180}"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545626" y="6454415"/>
            <a:ext cx="2311400" cy="365125"/>
          </a:xfrm>
          <a:prstGeom prst="rect">
            <a:avLst/>
          </a:prstGeom>
        </p:spPr>
        <p:txBody>
          <a:bodyPr/>
          <a:lstStyle>
            <a:lvl1pPr>
              <a:defRPr sz="2400">
                <a:solidFill>
                  <a:schemeClr val="tx1"/>
                </a:solidFill>
              </a:defRPr>
            </a:lvl1pPr>
          </a:lstStyle>
          <a:p>
            <a:fld id="{69477E40-9647-4F8D-B1AD-6E1F498569F9}"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656589897"/>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E0A5EBB-65D1-4CE8-A09A-DCFD3285DC24}"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1101730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8A3BC7D-35F3-4196-BB16-A0879C074C7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646314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550E4E-0A8B-477C-BB35-2598D5F9B26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865300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3"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4F1DA1B-4B9F-4DA9-8E4D-EE4B76083A5B}"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587054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4639"/>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5"/>
          <p:cNvSpPr>
            <a:spLocks noGrp="1" noChangeArrowheads="1"/>
          </p:cNvSpPr>
          <p:nvPr>
            <p:ph type="ftr" sz="quarter" idx="10"/>
          </p:nvPr>
        </p:nvSpPr>
        <p:spPr>
          <a:ln/>
        </p:spPr>
        <p:txBody>
          <a:bodyPr/>
          <a:lstStyle>
            <a:lvl1pPr>
              <a:defRPr/>
            </a:lvl1pPr>
          </a:lstStyle>
          <a:p>
            <a:endParaRPr lang="ja-JP" altLang="en-US">
              <a:solidFill>
                <a:prstClr val="black">
                  <a:tint val="75000"/>
                </a:prstClr>
              </a:solidFill>
            </a:endParaRPr>
          </a:p>
        </p:txBody>
      </p:sp>
      <p:sp>
        <p:nvSpPr>
          <p:cNvPr id="4" name="Rectangle 8"/>
          <p:cNvSpPr>
            <a:spLocks noGrp="1" noChangeArrowheads="1"/>
          </p:cNvSpPr>
          <p:nvPr>
            <p:ph type="sldNum" sz="quarter" idx="11"/>
          </p:nvPr>
        </p:nvSpPr>
        <p:spPr>
          <a:xfrm>
            <a:off x="7099300" y="6356441"/>
            <a:ext cx="2311400" cy="365125"/>
          </a:xfrm>
          <a:prstGeom prst="rect">
            <a:avLst/>
          </a:prstGeom>
          <a:ln/>
        </p:spPr>
        <p:txBody>
          <a:bodyPr/>
          <a:lstStyle>
            <a:lvl1pPr>
              <a:defRPr/>
            </a:lvl1pPr>
          </a:lstStyle>
          <a:p>
            <a:pPr>
              <a:defRPr/>
            </a:pPr>
            <a:fld id="{70C1A182-A31A-41E4-B04B-76E95573FACD}"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77001828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3117970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9516110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6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77006126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26048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5C3FD6F4-70AD-416B-9EB2-B13965831F1F}" type="datetime1">
              <a:rPr lang="ja-JP" altLang="en-US"/>
              <a:pPr>
                <a:defRPr/>
              </a:pPr>
              <a:t>2014/3/10</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73838163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8995793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5286687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1774427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9321215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2807906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4040060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08167761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E0BC81B-C62D-4D1B-85B1-5508B8C1D186}"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09451" y="6492879"/>
            <a:ext cx="2311400" cy="365125"/>
          </a:xfrm>
          <a:prstGeom prst="rect">
            <a:avLst/>
          </a:prstGeom>
        </p:spPr>
        <p:txBody>
          <a:bodyPr/>
          <a:lstStyle>
            <a:lvl1pPr>
              <a:defRPr sz="2800">
                <a:solidFill>
                  <a:schemeClr val="tx1"/>
                </a:solidFill>
              </a:defRPr>
            </a:lvl1pPr>
          </a:lstStyle>
          <a:p>
            <a:pPr>
              <a:defRPr/>
            </a:pPr>
            <a:fld id="{8FE0C078-5C35-495F-92D3-BB7EA03CBDDD}"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372310109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47BDC11-D7A8-4FA9-9848-932F0034A639}"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502132"/>
            <a:ext cx="2311400" cy="365125"/>
          </a:xfrm>
          <a:prstGeom prst="rect">
            <a:avLst/>
          </a:prstGeom>
        </p:spPr>
        <p:txBody>
          <a:bodyPr/>
          <a:lstStyle>
            <a:lvl1pPr>
              <a:defRPr sz="2800">
                <a:solidFill>
                  <a:schemeClr val="tx1"/>
                </a:solidFill>
              </a:defRPr>
            </a:lvl1pPr>
          </a:lstStyle>
          <a:p>
            <a:pPr>
              <a:defRPr/>
            </a:pPr>
            <a:fld id="{7108BFC4-E38A-4B7E-A3DB-9657D9658C58}"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87590143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0C92F6-90FF-4CE6-8742-8D24EBFCD39E}"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492879"/>
            <a:ext cx="2311400" cy="365125"/>
          </a:xfrm>
          <a:prstGeom prst="rect">
            <a:avLst/>
          </a:prstGeom>
        </p:spPr>
        <p:txBody>
          <a:bodyPr/>
          <a:lstStyle>
            <a:lvl1pPr>
              <a:defRPr/>
            </a:lvl1pPr>
          </a:lstStyle>
          <a:p>
            <a:pPr>
              <a:defRPr/>
            </a:pPr>
            <a:fld id="{8C2BFA45-423E-4E98-BF21-E04F0E7602DA}"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130385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2A840C66-8BD4-4530-BF95-8BEBA68BF9CE}" type="datetime1">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51808999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C990C5E7-F310-4034-B029-D988D34E48B3}"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a:xfrm>
            <a:off x="7594600" y="6492879"/>
            <a:ext cx="2311400" cy="365125"/>
          </a:xfrm>
          <a:prstGeom prst="rect">
            <a:avLst/>
          </a:prstGeom>
        </p:spPr>
        <p:txBody>
          <a:bodyPr/>
          <a:lstStyle>
            <a:lvl1pPr>
              <a:defRPr/>
            </a:lvl1pPr>
          </a:lstStyle>
          <a:p>
            <a:pPr>
              <a:defRPr/>
            </a:pPr>
            <a:fld id="{6D93AD70-4941-4677-823A-8DC080DD9856}"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406691276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BA2ACAAE-A774-41AB-81DB-25C5CA18B212}"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a:xfrm>
            <a:off x="7594600" y="6492879"/>
            <a:ext cx="2311400" cy="365125"/>
          </a:xfrm>
          <a:prstGeom prst="rect">
            <a:avLst/>
          </a:prstGeom>
        </p:spPr>
        <p:txBody>
          <a:bodyPr/>
          <a:lstStyle>
            <a:lvl1pPr>
              <a:defRPr/>
            </a:lvl1pPr>
          </a:lstStyle>
          <a:p>
            <a:pPr>
              <a:defRPr/>
            </a:pPr>
            <a:fld id="{010D9F44-1968-495D-9D4B-4716D6ED2CDB}"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49259182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81FDA322-C8D2-4E16-804E-E8C1152B35D3}"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a:xfrm>
            <a:off x="7594600" y="6483592"/>
            <a:ext cx="2311400" cy="365125"/>
          </a:xfrm>
          <a:prstGeom prst="rect">
            <a:avLst/>
          </a:prstGeom>
        </p:spPr>
        <p:txBody>
          <a:bodyPr/>
          <a:lstStyle>
            <a:lvl1pPr>
              <a:defRPr sz="2800">
                <a:solidFill>
                  <a:schemeClr val="tx1"/>
                </a:solidFill>
              </a:defRPr>
            </a:lvl1pPr>
          </a:lstStyle>
          <a:p>
            <a:pPr>
              <a:defRPr/>
            </a:pPr>
            <a:fld id="{BB23F5A4-6A9E-4883-AFD3-13584323561A}"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83884904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B451154-4EFE-4C50-A508-131F52D9246D}"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a:xfrm>
            <a:off x="7594600" y="6483286"/>
            <a:ext cx="2311400" cy="365125"/>
          </a:xfrm>
          <a:prstGeom prst="rect">
            <a:avLst/>
          </a:prstGeom>
        </p:spPr>
        <p:txBody>
          <a:bodyPr/>
          <a:lstStyle>
            <a:lvl1pPr>
              <a:defRPr sz="2800">
                <a:solidFill>
                  <a:schemeClr val="tx1"/>
                </a:solidFill>
              </a:defRPr>
            </a:lvl1pPr>
          </a:lstStyle>
          <a:p>
            <a:pPr>
              <a:defRPr/>
            </a:pPr>
            <a:fld id="{DC9B2F2D-2D16-46BB-990C-BB249E950CA7}"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20995691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AFE1E0C-BD8B-4143-BAB5-BC226DE2025A}"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a:xfrm>
            <a:off x="7594600" y="6492879"/>
            <a:ext cx="2311400" cy="365125"/>
          </a:xfrm>
          <a:prstGeom prst="rect">
            <a:avLst/>
          </a:prstGeom>
        </p:spPr>
        <p:txBody>
          <a:bodyPr/>
          <a:lstStyle>
            <a:lvl1pPr>
              <a:defRPr/>
            </a:lvl1pPr>
          </a:lstStyle>
          <a:p>
            <a:pPr>
              <a:defRPr/>
            </a:pPr>
            <a:fld id="{CC36C530-246B-4A79-9BE2-12775974CAE5}"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83293970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76CAD40-A945-402E-848C-CD63789BF481}"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a:xfrm>
            <a:off x="7594600" y="6492879"/>
            <a:ext cx="2311400" cy="365125"/>
          </a:xfrm>
          <a:prstGeom prst="rect">
            <a:avLst/>
          </a:prstGeom>
        </p:spPr>
        <p:txBody>
          <a:bodyPr/>
          <a:lstStyle>
            <a:lvl1pPr>
              <a:defRPr/>
            </a:lvl1pPr>
          </a:lstStyle>
          <a:p>
            <a:pPr>
              <a:defRPr/>
            </a:pPr>
            <a:fld id="{724B60ED-2949-44B6-9043-C31429D92B6A}"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04865817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7750CBA-63CF-4E85-8C51-DEE9B61117C8}"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492879"/>
            <a:ext cx="2311400" cy="365125"/>
          </a:xfrm>
          <a:prstGeom prst="rect">
            <a:avLst/>
          </a:prstGeom>
        </p:spPr>
        <p:txBody>
          <a:bodyPr/>
          <a:lstStyle>
            <a:lvl1pPr>
              <a:defRPr/>
            </a:lvl1pPr>
          </a:lstStyle>
          <a:p>
            <a:pPr>
              <a:defRPr/>
            </a:pPr>
            <a:fld id="{8D7EFAC2-E966-4713-8B3B-7217293651BE}"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73794667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5"/>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5"/>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DDCE588-416E-434F-9912-DA3F1182B8B5}"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492879"/>
            <a:ext cx="2311400" cy="365125"/>
          </a:xfrm>
          <a:prstGeom prst="rect">
            <a:avLst/>
          </a:prstGeom>
        </p:spPr>
        <p:txBody>
          <a:bodyPr/>
          <a:lstStyle>
            <a:lvl1pPr>
              <a:defRPr/>
            </a:lvl1pPr>
          </a:lstStyle>
          <a:p>
            <a:pPr>
              <a:defRPr/>
            </a:pPr>
            <a:fld id="{A7C3689F-8D6E-4A33-862B-E90C906C1A7C}"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20649845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6B07990-09DD-492F-80E0-1A8B4E160C70}"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89304" y="6597352"/>
            <a:ext cx="2311400" cy="365125"/>
          </a:xfrm>
          <a:prstGeom prst="rect">
            <a:avLst/>
          </a:prstGeom>
        </p:spPr>
        <p:txBody>
          <a:bodyPr/>
          <a:lstStyle>
            <a:lvl1pPr>
              <a:defRPr sz="1800" baseline="0">
                <a:solidFill>
                  <a:schemeClr val="tx1"/>
                </a:solidFill>
                <a:ea typeface="ＭＳ ゴシック" panose="020B0609070205080204" pitchFamily="49" charset="-128"/>
              </a:defRPr>
            </a:lvl1pPr>
          </a:lstStyle>
          <a:p>
            <a:fld id="{32927FFD-3D24-4EC2-AEC8-E83A8D96C0A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05341914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1D81717-55B1-4339-9992-C0AE2E092DE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61826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8"/>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47" y="274668"/>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385EB386-F547-4AA7-B855-E1B00630354B}" type="datetime1">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181965604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81607FB-291D-408B-95F1-9DAB13EB2FCF}"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645189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CD06EFC-6ED3-4AEC-8FA2-954437A0B58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67140325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5B6D41E-B7CE-4572-8568-FA14062F31C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25948374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EC1C9F5-1EBC-461C-835A-F53540F4A53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0365720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B780508-30BB-4D30-A837-EFEEBA4DB11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8530483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2FA64E2-B183-45E8-8070-3F2BF8861032}"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2150133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E69605E-2BC5-4796-ADFA-AE7025D48BB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00551441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F50352E-FB30-49EC-9E1A-B27018E16BF2}"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0380160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00B9CF-A7D4-404D-885E-23BC1945D263}"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3794322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0F92726-DCC6-4020-9609-AE0191A95AB4}"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473403"/>
            <a:ext cx="2311400" cy="365125"/>
          </a:xfrm>
          <a:prstGeom prst="rect">
            <a:avLst/>
          </a:prstGeo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2262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748"/>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F420D57-0D78-4FAA-8DBE-DA77E11B4BB3}" type="datetimeFigureOut">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9300" y="6358117"/>
            <a:ext cx="231140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3F5CBDCC-DA64-4DEC-85A3-03E73A555361}" type="slidenum">
              <a:rPr lang="ja-JP" altLang="en-US"/>
              <a:pPr>
                <a:defRPr/>
              </a:pPr>
              <a:t>‹#›</a:t>
            </a:fld>
            <a:endParaRPr lang="ja-JP" altLang="en-US"/>
          </a:p>
        </p:txBody>
      </p:sp>
    </p:spTree>
    <p:extLst>
      <p:ext uri="{BB962C8B-B14F-4D97-AF65-F5344CB8AC3E}">
        <p14:creationId xmlns:p14="http://schemas.microsoft.com/office/powerpoint/2010/main" val="123157036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6150529-EDBF-4330-B338-15DC5E1F471B}"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473403"/>
            <a:ext cx="2311400" cy="365125"/>
          </a:xfrm>
          <a:prstGeom prst="rect">
            <a:avLst/>
          </a:prstGeo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251705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DCBEA79-E75A-4AB2-9456-E201768566F3}"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473403"/>
            <a:ext cx="2311400" cy="365125"/>
          </a:xfrm>
          <a:prstGeom prst="rect">
            <a:avLst/>
          </a:prstGeo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11279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7A1FED4-1794-4AB0-A780-53530D4BC565}"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a:xfrm>
            <a:off x="7594600" y="6473403"/>
            <a:ext cx="2311400" cy="365125"/>
          </a:xfrm>
          <a:prstGeom prst="rect">
            <a:avLst/>
          </a:prstGeo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526319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7639241-9CE3-461B-8030-6B2D21F1208D}"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a:xfrm>
            <a:off x="7594600" y="6473403"/>
            <a:ext cx="2311400" cy="365125"/>
          </a:xfrm>
          <a:prstGeom prst="rect">
            <a:avLst/>
          </a:prstGeo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605229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D846FFF-0719-4606-8EB6-10E3DCC8429B}"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a:xfrm>
            <a:off x="7594600" y="6473403"/>
            <a:ext cx="2311400" cy="365125"/>
          </a:xfrm>
          <a:prstGeom prst="rect">
            <a:avLst/>
          </a:prstGeo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059051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A9474A0-A49C-4D94-9C6E-B9028C323D6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a:xfrm>
            <a:off x="7594600" y="6473403"/>
            <a:ext cx="2311400" cy="365125"/>
          </a:xfrm>
          <a:prstGeom prst="rect">
            <a:avLst/>
          </a:prstGeo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935845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88B9413-55F0-46F4-BA59-0D02C7B3012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a:xfrm>
            <a:off x="7594600" y="6473403"/>
            <a:ext cx="2311400" cy="365125"/>
          </a:xfrm>
          <a:prstGeom prst="rect">
            <a:avLst/>
          </a:prstGeo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270606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F8A1C59-ECE3-4AE8-890B-490754186923}"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a:xfrm>
            <a:off x="7594600" y="6473403"/>
            <a:ext cx="2311400" cy="365125"/>
          </a:xfrm>
          <a:prstGeom prst="rect">
            <a:avLst/>
          </a:prstGeo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351756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8A6C5AB-9A25-4993-A3C7-64834A517A1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473403"/>
            <a:ext cx="2311400" cy="365125"/>
          </a:xfrm>
          <a:prstGeom prst="rect">
            <a:avLst/>
          </a:prstGeo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17318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9F4B4EB-AE5E-458A-8395-5027B955828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473403"/>
            <a:ext cx="2311400" cy="365125"/>
          </a:xfrm>
          <a:prstGeom prst="rect">
            <a:avLst/>
          </a:prstGeo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7390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F420D57-0D78-4FAA-8DBE-DA77E11B4BB3}" type="datetimeFigureOut">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9300" y="6358117"/>
            <a:ext cx="231140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C0352F2E-D1C5-45CE-BF23-306D3F30728C}" type="slidenum">
              <a:rPr lang="ja-JP" altLang="en-US"/>
              <a:pPr>
                <a:defRPr/>
              </a:pPr>
              <a:t>‹#›</a:t>
            </a:fld>
            <a:endParaRPr lang="ja-JP" altLang="en-US"/>
          </a:p>
        </p:txBody>
      </p:sp>
    </p:spTree>
    <p:extLst>
      <p:ext uri="{BB962C8B-B14F-4D97-AF65-F5344CB8AC3E}">
        <p14:creationId xmlns:p14="http://schemas.microsoft.com/office/powerpoint/2010/main" val="516715388"/>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a:xfrm>
            <a:off x="7594600" y="6492914"/>
            <a:ext cx="2311400" cy="365125"/>
          </a:xfrm>
          <a:prstGeom prst="rect">
            <a:avLst/>
          </a:prstGeom>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81178057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a:xfrm>
            <a:off x="7594600" y="6492914"/>
            <a:ext cx="2311400" cy="365125"/>
          </a:xfrm>
          <a:prstGeom prst="rect">
            <a:avLst/>
          </a:prstGeom>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0620459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a:xfrm>
            <a:off x="7594600" y="6492914"/>
            <a:ext cx="2311400" cy="365125"/>
          </a:xfrm>
          <a:prstGeom prst="rect">
            <a:avLst/>
          </a:prstGeom>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9177935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a:xfrm>
            <a:off x="7594600" y="6492914"/>
            <a:ext cx="2311400" cy="365125"/>
          </a:xfrm>
          <a:prstGeom prst="rect">
            <a:avLst/>
          </a:prstGeom>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7480237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a:xfrm>
            <a:off x="7594600" y="6492914"/>
            <a:ext cx="2311400" cy="365125"/>
          </a:xfrm>
          <a:prstGeom prst="rect">
            <a:avLst/>
          </a:prstGeom>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7113922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a:xfrm>
            <a:off x="7594600" y="6492914"/>
            <a:ext cx="2311400" cy="365125"/>
          </a:xfrm>
          <a:prstGeom prst="rect">
            <a:avLst/>
          </a:prstGeom>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8108041"/>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a:xfrm>
            <a:off x="7594600" y="6492914"/>
            <a:ext cx="2311400" cy="365125"/>
          </a:xfrm>
          <a:prstGeom prst="rect">
            <a:avLst/>
          </a:prstGeom>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0474015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a:xfrm>
            <a:off x="7594600" y="6492914"/>
            <a:ext cx="2311400" cy="365125"/>
          </a:xfrm>
          <a:prstGeom prst="rect">
            <a:avLst/>
          </a:prstGeom>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1163011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a:xfrm>
            <a:off x="7594600" y="6492914"/>
            <a:ext cx="2311400" cy="365125"/>
          </a:xfrm>
          <a:prstGeom prst="rect">
            <a:avLst/>
          </a:prstGeom>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1186733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a:xfrm>
            <a:off x="7594600" y="6492914"/>
            <a:ext cx="2311400" cy="365125"/>
          </a:xfrm>
          <a:prstGeom prst="rect">
            <a:avLst/>
          </a:prstGeom>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43381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224"/>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F420D57-0D78-4FAA-8DBE-DA77E11B4BB3}" type="datetimeFigureOut">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9300" y="6358117"/>
            <a:ext cx="231140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AF68F7C5-2522-4DEB-BC19-E47F34ADC7A3}" type="slidenum">
              <a:rPr lang="ja-JP" altLang="en-US"/>
              <a:pPr>
                <a:defRPr/>
              </a:pPr>
              <a:t>‹#›</a:t>
            </a:fld>
            <a:endParaRPr lang="ja-JP" altLang="en-US"/>
          </a:p>
        </p:txBody>
      </p:sp>
    </p:spTree>
    <p:extLst>
      <p:ext uri="{BB962C8B-B14F-4D97-AF65-F5344CB8AC3E}">
        <p14:creationId xmlns:p14="http://schemas.microsoft.com/office/powerpoint/2010/main" val="365345330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a:xfrm>
            <a:off x="7594600" y="6492914"/>
            <a:ext cx="2311400" cy="365125"/>
          </a:xfrm>
          <a:prstGeom prst="rect">
            <a:avLst/>
          </a:prstGeom>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4211721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0"/>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F0A39755-96EA-4BF8-A6D1-D6655987D1F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4056495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5" name="Rectangle 8"/>
          <p:cNvSpPr>
            <a:spLocks noGrp="1" noChangeArrowheads="1"/>
          </p:cNvSpPr>
          <p:nvPr>
            <p:ph type="sldNum" sz="quarter" idx="11"/>
          </p:nvPr>
        </p:nvSpPr>
        <p:spPr>
          <a:xfrm>
            <a:off x="7565364" y="6354763"/>
            <a:ext cx="2311400" cy="476250"/>
          </a:xfrm>
          <a:prstGeom prst="rect">
            <a:avLst/>
          </a:prstGeom>
        </p:spPr>
        <p:txBody>
          <a:bodyPr/>
          <a:lstStyle>
            <a:lvl1pPr>
              <a:defRPr/>
            </a:lvl1pPr>
          </a:lstStyle>
          <a:p>
            <a:pPr>
              <a:defRPr/>
            </a:pPr>
            <a:fld id="{0223E167-82CF-4453-9354-4B0D3182D7A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3618127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5"/>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E8F1BF5E-C899-4DB6-A8E6-90836906D56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8088416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6"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96FD43C9-0892-4811-B337-37ABD0F5D76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9727424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8"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0B28E8A7-B5AC-44E1-BCE5-CBAD35999FB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1352196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4"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719E03D4-BED8-4ACA-B124-9F0BDFD6FBA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6978197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3"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49B5D658-E8F4-4A0A-B894-DF5A859D003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5568262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6"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A098A3AC-1255-4FF4-98E7-98CDABDBC66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60587873"/>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6"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F4BAB860-1443-47DE-8013-E775EA1F083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94709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4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F420D57-0D78-4FAA-8DBE-DA77E11B4BB3}" type="datetimeFigureOut">
              <a:rPr lang="ja-JP" altLang="en-US"/>
              <a:pPr>
                <a:defRPr/>
              </a:pPr>
              <a:t>2014/3/10</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9300" y="6358117"/>
            <a:ext cx="231140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2F4B4B2F-BB0C-4DB9-A314-3F974181DAAE}" type="slidenum">
              <a:rPr lang="ja-JP" altLang="en-US"/>
              <a:pPr>
                <a:defRPr/>
              </a:pPr>
              <a:t>‹#›</a:t>
            </a:fld>
            <a:endParaRPr lang="ja-JP" altLang="en-US"/>
          </a:p>
        </p:txBody>
      </p:sp>
    </p:spTree>
    <p:extLst>
      <p:ext uri="{BB962C8B-B14F-4D97-AF65-F5344CB8AC3E}">
        <p14:creationId xmlns:p14="http://schemas.microsoft.com/office/powerpoint/2010/main" val="196790146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658EF9C4-6136-4FC9-914E-DB04D85335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02985213"/>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649AC187-3B2B-4195-802D-03C28CFC3AE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48233954"/>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4639"/>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zh-CN" altLang="en-US">
                <a:solidFill>
                  <a:srgbClr val="000000"/>
                </a:solidFill>
              </a:rPr>
              <a:t>社団法人 日本医師会</a:t>
            </a:r>
            <a:endParaRPr lang="en-US" altLang="ja-JP">
              <a:solidFill>
                <a:srgbClr val="000000"/>
              </a:solidFill>
            </a:endParaRPr>
          </a:p>
        </p:txBody>
      </p:sp>
      <p:sp>
        <p:nvSpPr>
          <p:cNvPr id="4"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9A5AA628-B001-4E31-AE1A-6E85ED471D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80088183"/>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909"/>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FC4AA51-65D4-4022-99F9-D51540671597}"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3923341385"/>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52EDCA-7C49-44E0-B4FD-BB3F182A4D25}"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191493260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384"/>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B368E4E-1951-4378-AA66-47E7B2CA9C4D}"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149795684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54"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CE98FAA-221D-4293-B55C-A2A84F345AC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166845523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67"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67"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59C89D3-E831-4CBE-AA02-4956829A6CD5}"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322586991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09452EF-AA79-412C-9896-C606BF7FCC3D}"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322640891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C7EA7F2-528F-45F7-A46C-A47BFD7AFCB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6576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7"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005F423B-3838-4E0F-AD35-3DD06BD0C07C}" type="slidenum">
              <a:rPr lang="en-US" altLang="ja-JP"/>
              <a:pPr>
                <a:defRPr/>
              </a:pPr>
              <a:t>‹#›</a:t>
            </a:fld>
            <a:endParaRPr lang="en-US" altLang="ja-JP"/>
          </a:p>
        </p:txBody>
      </p:sp>
    </p:spTree>
    <p:extLst>
      <p:ext uri="{BB962C8B-B14F-4D97-AF65-F5344CB8AC3E}">
        <p14:creationId xmlns:p14="http://schemas.microsoft.com/office/powerpoint/2010/main" val="17926723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67"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67"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F420D57-0D78-4FAA-8DBE-DA77E11B4BB3}" type="datetimeFigureOut">
              <a:rPr lang="ja-JP" altLang="en-US"/>
              <a:pPr>
                <a:defRPr/>
              </a:pPr>
              <a:t>2014/3/10</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a:xfrm>
            <a:off x="7099300" y="6358117"/>
            <a:ext cx="231140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C4CEB275-E672-4843-B079-78A4BC3A70CB}" type="slidenum">
              <a:rPr lang="ja-JP" altLang="en-US"/>
              <a:pPr>
                <a:defRPr/>
              </a:pPr>
              <a:t>‹#›</a:t>
            </a:fld>
            <a:endParaRPr lang="ja-JP" altLang="en-US"/>
          </a:p>
        </p:txBody>
      </p:sp>
    </p:spTree>
    <p:extLst>
      <p:ext uri="{BB962C8B-B14F-4D97-AF65-F5344CB8AC3E}">
        <p14:creationId xmlns:p14="http://schemas.microsoft.com/office/powerpoint/2010/main" val="70331988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51"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51"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40ED0C6-3FBF-456B-9EEA-9931C7944ED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70971975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BD751C-74FC-43C7-BE21-4F3445A43E43}"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195119200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438D36-A70D-4746-AE84-961936732BE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284734564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53" y="274640"/>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94334EB-B8F8-492A-BF33-A56D54322C2F}"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213418820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36BEB94F-C5BF-4A14-9BC4-A33C4D1C71FC}" type="datetime1">
              <a:rPr lang="ja-JP" altLang="en-US"/>
              <a:pPr>
                <a:defRPr/>
              </a:pPr>
              <a:t>2014/3/10</a:t>
            </a:fld>
            <a:endParaRPr lang="ja-JP"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Slide Number Placeholder 5"/>
          <p:cNvSpPr>
            <a:spLocks noGrp="1"/>
          </p:cNvSpPr>
          <p:nvPr>
            <p:ph type="sldNum" sz="quarter" idx="12"/>
          </p:nvPr>
        </p:nvSpPr>
        <p:spPr>
          <a:xfrm>
            <a:off x="7677150" y="6492956"/>
            <a:ext cx="222885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19195B3B-BC6C-4EFA-A707-59B95E460335}" type="slidenum">
              <a:rPr lang="ja-JP" altLang="en-US"/>
              <a:pPr>
                <a:defRPr/>
              </a:pPr>
              <a:t>‹#›</a:t>
            </a:fld>
            <a:endParaRPr lang="ja-JP" altLang="en-US"/>
          </a:p>
        </p:txBody>
      </p:sp>
    </p:spTree>
    <p:extLst>
      <p:ext uri="{BB962C8B-B14F-4D97-AF65-F5344CB8AC3E}">
        <p14:creationId xmlns:p14="http://schemas.microsoft.com/office/powerpoint/2010/main" val="395582893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83CC4582-C0F3-4ED4-BF1D-6BCD02AC8478}" type="datetime1">
              <a:rPr lang="ja-JP" altLang="en-US"/>
              <a:pPr>
                <a:defRPr/>
              </a:pPr>
              <a:t>2014/3/10</a:t>
            </a:fld>
            <a:endParaRPr lang="ja-JP"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Slide Number Placeholder 5"/>
          <p:cNvSpPr>
            <a:spLocks noGrp="1"/>
          </p:cNvSpPr>
          <p:nvPr>
            <p:ph type="sldNum" sz="quarter" idx="12"/>
          </p:nvPr>
        </p:nvSpPr>
        <p:spPr>
          <a:xfrm>
            <a:off x="7677150" y="6492956"/>
            <a:ext cx="222885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1626BC3E-A46A-4B13-BAC1-D35DFF828F8D}" type="slidenum">
              <a:rPr lang="ja-JP" altLang="en-US"/>
              <a:pPr>
                <a:defRPr/>
              </a:pPr>
              <a:t>‹#›</a:t>
            </a:fld>
            <a:endParaRPr lang="ja-JP" altLang="en-US"/>
          </a:p>
        </p:txBody>
      </p:sp>
    </p:spTree>
    <p:extLst>
      <p:ext uri="{BB962C8B-B14F-4D97-AF65-F5344CB8AC3E}">
        <p14:creationId xmlns:p14="http://schemas.microsoft.com/office/powerpoint/2010/main" val="386833445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8"/>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2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84766000-ED50-4C80-BEE3-436FB5F509D2}" type="datetime1">
              <a:rPr lang="ja-JP" altLang="en-US"/>
              <a:pPr>
                <a:defRPr/>
              </a:pPr>
              <a:t>2014/3/10</a:t>
            </a:fld>
            <a:endParaRPr lang="ja-JP"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Slide Number Placeholder 5"/>
          <p:cNvSpPr>
            <a:spLocks noGrp="1"/>
          </p:cNvSpPr>
          <p:nvPr>
            <p:ph type="sldNum" sz="quarter" idx="12"/>
          </p:nvPr>
        </p:nvSpPr>
        <p:spPr>
          <a:xfrm>
            <a:off x="7677150" y="6492956"/>
            <a:ext cx="222885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1A4283B5-79B7-4227-A937-C2962C461D52}" type="slidenum">
              <a:rPr lang="ja-JP" altLang="en-US"/>
              <a:pPr>
                <a:defRPr/>
              </a:pPr>
              <a:t>‹#›</a:t>
            </a:fld>
            <a:endParaRPr lang="ja-JP" altLang="en-US"/>
          </a:p>
        </p:txBody>
      </p:sp>
    </p:spTree>
    <p:extLst>
      <p:ext uri="{BB962C8B-B14F-4D97-AF65-F5344CB8AC3E}">
        <p14:creationId xmlns:p14="http://schemas.microsoft.com/office/powerpoint/2010/main" val="160040468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476E2E28-1728-4CC4-BD06-E35E3BF29627}" type="datetime1">
              <a:rPr lang="ja-JP" altLang="en-US"/>
              <a:pPr>
                <a:defRPr/>
              </a:pPr>
              <a:t>2014/3/10</a:t>
            </a:fld>
            <a:endParaRPr lang="ja-JP"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Slide Number Placeholder 6"/>
          <p:cNvSpPr>
            <a:spLocks noGrp="1"/>
          </p:cNvSpPr>
          <p:nvPr>
            <p:ph type="sldNum" sz="quarter" idx="12"/>
          </p:nvPr>
        </p:nvSpPr>
        <p:spPr>
          <a:xfrm>
            <a:off x="7677150" y="6492956"/>
            <a:ext cx="222885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81BF7327-41EE-492C-AA7A-5E2534B0E3FB}" type="slidenum">
              <a:rPr lang="ja-JP" altLang="en-US"/>
              <a:pPr>
                <a:defRPr/>
              </a:pPr>
              <a:t>‹#›</a:t>
            </a:fld>
            <a:endParaRPr lang="ja-JP" altLang="en-US"/>
          </a:p>
        </p:txBody>
      </p:sp>
    </p:spTree>
    <p:extLst>
      <p:ext uri="{BB962C8B-B14F-4D97-AF65-F5344CB8AC3E}">
        <p14:creationId xmlns:p14="http://schemas.microsoft.com/office/powerpoint/2010/main" val="159861292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FBEC143-0201-4171-AA4F-570797FF9889}" type="datetime1">
              <a:rPr lang="ja-JP" altLang="en-US"/>
              <a:pPr>
                <a:defRPr/>
              </a:pPr>
              <a:t>2014/3/10</a:t>
            </a:fld>
            <a:endParaRPr lang="ja-JP" alt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9" name="Slide Number Placeholder 8"/>
          <p:cNvSpPr>
            <a:spLocks noGrp="1"/>
          </p:cNvSpPr>
          <p:nvPr>
            <p:ph type="sldNum" sz="quarter" idx="12"/>
          </p:nvPr>
        </p:nvSpPr>
        <p:spPr>
          <a:xfrm>
            <a:off x="7677150" y="6492956"/>
            <a:ext cx="222885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E7C6B87E-CB58-43E7-970C-DA22657A6FC4}" type="slidenum">
              <a:rPr lang="ja-JP" altLang="en-US"/>
              <a:pPr>
                <a:defRPr/>
              </a:pPr>
              <a:t>‹#›</a:t>
            </a:fld>
            <a:endParaRPr lang="ja-JP" altLang="en-US"/>
          </a:p>
        </p:txBody>
      </p:sp>
    </p:spTree>
    <p:extLst>
      <p:ext uri="{BB962C8B-B14F-4D97-AF65-F5344CB8AC3E}">
        <p14:creationId xmlns:p14="http://schemas.microsoft.com/office/powerpoint/2010/main" val="96102875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136A851A-9E55-4DA0-B25D-73F246682593}" type="datetime1">
              <a:rPr lang="ja-JP" altLang="en-US"/>
              <a:pPr>
                <a:defRPr/>
              </a:pPr>
              <a:t>2014/3/10</a:t>
            </a:fld>
            <a:endParaRPr lang="ja-JP" alt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Slide Number Placeholder 4"/>
          <p:cNvSpPr>
            <a:spLocks noGrp="1"/>
          </p:cNvSpPr>
          <p:nvPr>
            <p:ph type="sldNum" sz="quarter" idx="12"/>
          </p:nvPr>
        </p:nvSpPr>
        <p:spPr>
          <a:xfrm>
            <a:off x="7677150" y="6492956"/>
            <a:ext cx="222885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B5155477-D0AC-41C7-96FD-C91ECE8970C6}" type="slidenum">
              <a:rPr lang="ja-JP" altLang="en-US"/>
              <a:pPr>
                <a:defRPr/>
              </a:pPr>
              <a:t>‹#›</a:t>
            </a:fld>
            <a:endParaRPr lang="ja-JP" altLang="en-US"/>
          </a:p>
        </p:txBody>
      </p:sp>
    </p:spTree>
    <p:extLst>
      <p:ext uri="{BB962C8B-B14F-4D97-AF65-F5344CB8AC3E}">
        <p14:creationId xmlns:p14="http://schemas.microsoft.com/office/powerpoint/2010/main" val="2360594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F420D57-0D78-4FAA-8DBE-DA77E11B4BB3}" type="datetimeFigureOut">
              <a:rPr lang="ja-JP" altLang="en-US"/>
              <a:pPr>
                <a:defRPr/>
              </a:pPr>
              <a:t>2014/3/10</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a:xfrm>
            <a:off x="7099300" y="6358117"/>
            <a:ext cx="231140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9B81DA7F-F3EA-40BB-8A6D-2DF3C53F038B}" type="slidenum">
              <a:rPr lang="ja-JP" altLang="en-US"/>
              <a:pPr>
                <a:defRPr/>
              </a:pPr>
              <a:t>‹#›</a:t>
            </a:fld>
            <a:endParaRPr lang="ja-JP" altLang="en-US"/>
          </a:p>
        </p:txBody>
      </p:sp>
    </p:spTree>
    <p:extLst>
      <p:ext uri="{BB962C8B-B14F-4D97-AF65-F5344CB8AC3E}">
        <p14:creationId xmlns:p14="http://schemas.microsoft.com/office/powerpoint/2010/main" val="404425314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09078311-B264-4BB3-BE55-105F761DF5E2}" type="datetime1">
              <a:rPr lang="ja-JP" altLang="en-US"/>
              <a:pPr>
                <a:defRPr/>
              </a:pPr>
              <a:t>2014/3/10</a:t>
            </a:fld>
            <a:endParaRPr lang="ja-JP" alt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4" name="Slide Number Placeholder 3"/>
          <p:cNvSpPr>
            <a:spLocks noGrp="1"/>
          </p:cNvSpPr>
          <p:nvPr>
            <p:ph type="sldNum" sz="quarter" idx="12"/>
          </p:nvPr>
        </p:nvSpPr>
        <p:spPr>
          <a:xfrm>
            <a:off x="7677150" y="6492956"/>
            <a:ext cx="222885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EB163F30-B846-496D-91F6-32AC0CE21281}" type="slidenum">
              <a:rPr lang="ja-JP" altLang="en-US"/>
              <a:pPr>
                <a:defRPr/>
              </a:pPr>
              <a:t>‹#›</a:t>
            </a:fld>
            <a:endParaRPr lang="ja-JP" altLang="en-US"/>
          </a:p>
        </p:txBody>
      </p:sp>
    </p:spTree>
    <p:extLst>
      <p:ext uri="{BB962C8B-B14F-4D97-AF65-F5344CB8AC3E}">
        <p14:creationId xmlns:p14="http://schemas.microsoft.com/office/powerpoint/2010/main" val="205526558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4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8B1C840C-D430-4FDD-8E58-C180F09E435A}" type="datetime1">
              <a:rPr lang="ja-JP" altLang="en-US"/>
              <a:pPr>
                <a:defRPr/>
              </a:pPr>
              <a:t>2014/3/10</a:t>
            </a:fld>
            <a:endParaRPr lang="ja-JP"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Slide Number Placeholder 6"/>
          <p:cNvSpPr>
            <a:spLocks noGrp="1"/>
          </p:cNvSpPr>
          <p:nvPr>
            <p:ph type="sldNum" sz="quarter" idx="12"/>
          </p:nvPr>
        </p:nvSpPr>
        <p:spPr>
          <a:xfrm>
            <a:off x="7677150" y="6492956"/>
            <a:ext cx="222885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4F3D842F-EA8F-407D-BDDF-E59ABE0E1F7E}" type="slidenum">
              <a:rPr lang="ja-JP" altLang="en-US"/>
              <a:pPr>
                <a:defRPr/>
              </a:pPr>
              <a:t>‹#›</a:t>
            </a:fld>
            <a:endParaRPr lang="ja-JP" altLang="en-US"/>
          </a:p>
        </p:txBody>
      </p:sp>
    </p:spTree>
    <p:extLst>
      <p:ext uri="{BB962C8B-B14F-4D97-AF65-F5344CB8AC3E}">
        <p14:creationId xmlns:p14="http://schemas.microsoft.com/office/powerpoint/2010/main" val="149416492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41"/>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図を追加</a:t>
            </a:r>
            <a:endParaRPr lang="en-US" noProof="0"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7EF02E50-8029-431B-900C-EB0A93C28BC0}" type="datetime1">
              <a:rPr lang="ja-JP" altLang="en-US"/>
              <a:pPr>
                <a:defRPr/>
              </a:pPr>
              <a:t>2014/3/10</a:t>
            </a:fld>
            <a:endParaRPr lang="ja-JP"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Slide Number Placeholder 6"/>
          <p:cNvSpPr>
            <a:spLocks noGrp="1"/>
          </p:cNvSpPr>
          <p:nvPr>
            <p:ph type="sldNum" sz="quarter" idx="12"/>
          </p:nvPr>
        </p:nvSpPr>
        <p:spPr>
          <a:xfrm>
            <a:off x="7677150" y="6492956"/>
            <a:ext cx="222885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B7488E79-6184-47BC-9AB5-EFD89F1D3F26}" type="slidenum">
              <a:rPr lang="ja-JP" altLang="en-US"/>
              <a:pPr>
                <a:defRPr/>
              </a:pPr>
              <a:t>‹#›</a:t>
            </a:fld>
            <a:endParaRPr lang="ja-JP" altLang="en-US"/>
          </a:p>
        </p:txBody>
      </p:sp>
    </p:spTree>
    <p:extLst>
      <p:ext uri="{BB962C8B-B14F-4D97-AF65-F5344CB8AC3E}">
        <p14:creationId xmlns:p14="http://schemas.microsoft.com/office/powerpoint/2010/main" val="164229019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7CFB321C-614C-4E7D-B87F-BE0CAA828462}" type="datetime1">
              <a:rPr lang="ja-JP" altLang="en-US"/>
              <a:pPr>
                <a:defRPr/>
              </a:pPr>
              <a:t>2014/3/10</a:t>
            </a:fld>
            <a:endParaRPr lang="ja-JP"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Slide Number Placeholder 5"/>
          <p:cNvSpPr>
            <a:spLocks noGrp="1"/>
          </p:cNvSpPr>
          <p:nvPr>
            <p:ph type="sldNum" sz="quarter" idx="12"/>
          </p:nvPr>
        </p:nvSpPr>
        <p:spPr>
          <a:xfrm>
            <a:off x="7677150" y="6492956"/>
            <a:ext cx="222885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E96F0837-CF11-4203-86FE-962BB71358B3}" type="slidenum">
              <a:rPr lang="ja-JP" altLang="en-US"/>
              <a:pPr>
                <a:defRPr/>
              </a:pPr>
              <a:t>‹#›</a:t>
            </a:fld>
            <a:endParaRPr lang="ja-JP" altLang="en-US"/>
          </a:p>
        </p:txBody>
      </p:sp>
    </p:spTree>
    <p:extLst>
      <p:ext uri="{BB962C8B-B14F-4D97-AF65-F5344CB8AC3E}">
        <p14:creationId xmlns:p14="http://schemas.microsoft.com/office/powerpoint/2010/main" val="4213444708"/>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0C4230E0-EF18-42AE-9880-8E2AE3EBF23C}" type="datetime1">
              <a:rPr lang="ja-JP" altLang="en-US"/>
              <a:pPr>
                <a:defRPr/>
              </a:pPr>
              <a:t>2014/3/10</a:t>
            </a:fld>
            <a:endParaRPr lang="ja-JP"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Slide Number Placeholder 5"/>
          <p:cNvSpPr>
            <a:spLocks noGrp="1"/>
          </p:cNvSpPr>
          <p:nvPr>
            <p:ph type="sldNum" sz="quarter" idx="12"/>
          </p:nvPr>
        </p:nvSpPr>
        <p:spPr>
          <a:xfrm>
            <a:off x="7677150" y="6492956"/>
            <a:ext cx="222885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76A7C909-F3C5-4C68-90F1-FEA699603FBA}" type="slidenum">
              <a:rPr lang="ja-JP" altLang="en-US"/>
              <a:pPr>
                <a:defRPr/>
              </a:pPr>
              <a:t>‹#›</a:t>
            </a:fld>
            <a:endParaRPr lang="ja-JP" altLang="en-US"/>
          </a:p>
        </p:txBody>
      </p:sp>
    </p:spTree>
    <p:extLst>
      <p:ext uri="{BB962C8B-B14F-4D97-AF65-F5344CB8AC3E}">
        <p14:creationId xmlns:p14="http://schemas.microsoft.com/office/powerpoint/2010/main" val="997663525"/>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09765625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89963862"/>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6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354576"/>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27269032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30995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F420D57-0D78-4FAA-8DBE-DA77E11B4BB3}" type="datetimeFigureOut">
              <a:rPr lang="ja-JP" altLang="en-US"/>
              <a:pPr>
                <a:defRPr/>
              </a:pPr>
              <a:t>2014/3/10</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a:xfrm>
            <a:off x="7099300" y="6358117"/>
            <a:ext cx="231140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7B84CEA1-6342-4FB1-B5EF-D856B464BB4C}" type="slidenum">
              <a:rPr lang="ja-JP" altLang="en-US"/>
              <a:pPr>
                <a:defRPr/>
              </a:pPr>
              <a:t>‹#›</a:t>
            </a:fld>
            <a:endParaRPr lang="ja-JP" altLang="en-US"/>
          </a:p>
        </p:txBody>
      </p:sp>
    </p:spTree>
    <p:extLst>
      <p:ext uri="{BB962C8B-B14F-4D97-AF65-F5344CB8AC3E}">
        <p14:creationId xmlns:p14="http://schemas.microsoft.com/office/powerpoint/2010/main" val="280179830"/>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7984124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09268779"/>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7082433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84384012"/>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01494069"/>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21622188"/>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7"/>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D9C8FCDE-EE4E-49E2-B132-65FC37CD292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5301906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6AA0E4F6-4689-484D-B82C-5A8C8D8C9AC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36463552"/>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42"/>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DAC09FD9-91F2-48AA-9B71-3834F0298FA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5910561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742953"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1299AD46-EEA2-4BFD-B330-B78FAC23771C}"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76584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48"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8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48"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F420D57-0D78-4FAA-8DBE-DA77E11B4BB3}" type="datetimeFigureOut">
              <a:rPr lang="ja-JP" altLang="en-US"/>
              <a:pPr>
                <a:defRPr/>
              </a:pPr>
              <a:t>2014/3/10</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9300" y="6358117"/>
            <a:ext cx="231140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0E255D93-5202-474E-A8CF-907FE1A4522F}" type="slidenum">
              <a:rPr lang="ja-JP" altLang="en-US"/>
              <a:pPr>
                <a:defRPr/>
              </a:pPr>
              <a:t>‹#›</a:t>
            </a:fld>
            <a:endParaRPr lang="ja-JP" altLang="en-US"/>
          </a:p>
        </p:txBody>
      </p:sp>
    </p:spTree>
    <p:extLst>
      <p:ext uri="{BB962C8B-B14F-4D97-AF65-F5344CB8AC3E}">
        <p14:creationId xmlns:p14="http://schemas.microsoft.com/office/powerpoint/2010/main" val="211057681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7B2C3FCF-7714-4AB0-AC9D-0D08A77F1F4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4881963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9CEC4DCF-3D81-40C6-9D76-FEC00BBA78AF}"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29912167"/>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5CB41C27-A4CE-4378-AD85-3C9396F4EDB1}"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33210840"/>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499" y="27305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5FAC99EC-E732-48AA-B256-384B84E1AE0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04239031"/>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FD1BCEB6-88AB-44AB-B969-FDE1B232A8CE}"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0322359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AC3C1938-7413-4C37-BDBE-92E2E16B6780}"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05943200"/>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742963"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308188A4-A105-437C-9213-C4BF51A96C9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1777496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75C53A55-AF48-4A25-9A34-965EAE6EE49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55353202"/>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A86A9D1-5E1D-4710-8429-3F86ADD8F907}"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67605358"/>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201B8B3-9B7E-40AA-8F7F-65208CEBB30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671208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F420D57-0D78-4FAA-8DBE-DA77E11B4BB3}" type="datetimeFigureOut">
              <a:rPr lang="ja-JP" altLang="en-US"/>
              <a:pPr>
                <a:defRPr/>
              </a:pPr>
              <a:t>2014/3/10</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9300" y="6358117"/>
            <a:ext cx="231140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DEED57EC-D8FF-4A75-947E-F0A81EC785BA}" type="slidenum">
              <a:rPr lang="ja-JP" altLang="en-US"/>
              <a:pPr>
                <a:defRPr/>
              </a:pPr>
              <a:t>‹#›</a:t>
            </a:fld>
            <a:endParaRPr lang="ja-JP" altLang="en-US"/>
          </a:p>
        </p:txBody>
      </p:sp>
    </p:spTree>
    <p:extLst>
      <p:ext uri="{BB962C8B-B14F-4D97-AF65-F5344CB8AC3E}">
        <p14:creationId xmlns:p14="http://schemas.microsoft.com/office/powerpoint/2010/main" val="4217695165"/>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A19AF74-8138-4D31-A4B0-A5A5C253681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8189194"/>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B88CC15-9DAD-48A6-A547-CC378FE5F712}"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75268637"/>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ABE793D-C751-41B1-A981-722F4505C262}"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76172446"/>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A5462FA-3FD9-4301-B3E3-18EC358DECD2}"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0386898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C1C08-B84C-4B8D-A4F7-793CB89AFB25}"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80204622"/>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366828A-7432-4E8A-BD0E-AA8AEBB18CA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026970814"/>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B3679DF-169C-4027-AB3C-34AC10B61C72}"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83001499"/>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0BFC4D6-CCCF-4160-AFC7-D767B5B320D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81690344"/>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2EEA656-AF41-42AF-80A3-3767B796E23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28438145"/>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0276622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F420D57-0D78-4FAA-8DBE-DA77E11B4BB3}" type="datetimeFigureOut">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9300" y="6358117"/>
            <a:ext cx="231140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6876FB24-4F70-453D-94EF-7575A14E1344}" type="slidenum">
              <a:rPr lang="ja-JP" altLang="en-US"/>
              <a:pPr>
                <a:defRPr/>
              </a:pPr>
              <a:t>‹#›</a:t>
            </a:fld>
            <a:endParaRPr lang="ja-JP" altLang="en-US"/>
          </a:p>
        </p:txBody>
      </p:sp>
    </p:spTree>
    <p:extLst>
      <p:ext uri="{BB962C8B-B14F-4D97-AF65-F5344CB8AC3E}">
        <p14:creationId xmlns:p14="http://schemas.microsoft.com/office/powerpoint/2010/main" val="316409317"/>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16770998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4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491"/>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7973951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31647549"/>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30523918"/>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7383130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70518079"/>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26833310"/>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35535763"/>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15362803"/>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96"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52"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088070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8"/>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47" y="274668"/>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F420D57-0D78-4FAA-8DBE-DA77E11B4BB3}" type="datetimeFigureOut">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9300" y="6358117"/>
            <a:ext cx="231140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4AB59A37-2042-4330-875D-2D8C15494F79}" type="slidenum">
              <a:rPr lang="ja-JP" altLang="en-US"/>
              <a:pPr>
                <a:defRPr/>
              </a:pPr>
              <a:t>‹#›</a:t>
            </a:fld>
            <a:endParaRPr lang="ja-JP" altLang="en-US"/>
          </a:p>
        </p:txBody>
      </p:sp>
    </p:spTree>
    <p:extLst>
      <p:ext uri="{BB962C8B-B14F-4D97-AF65-F5344CB8AC3E}">
        <p14:creationId xmlns:p14="http://schemas.microsoft.com/office/powerpoint/2010/main" val="1186469408"/>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8059753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34433501"/>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89"/>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10162305"/>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28872355"/>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56050486"/>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82813479"/>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326962521"/>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0589225"/>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87635152"/>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29129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43" y="274668"/>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5"/>
          <p:cNvSpPr>
            <a:spLocks noGrp="1" noChangeArrowheads="1"/>
          </p:cNvSpPr>
          <p:nvPr>
            <p:ph type="ftr" sz="quarter" idx="10"/>
          </p:nvPr>
        </p:nvSpPr>
        <p:spPr/>
        <p:txBody>
          <a:bodyPr/>
          <a:lstStyle>
            <a:lvl1pPr fontAlgn="base">
              <a:spcBef>
                <a:spcPct val="0"/>
              </a:spcBef>
              <a:spcAft>
                <a:spcPct val="0"/>
              </a:spcAft>
              <a:defRPr>
                <a:latin typeface="Arial" charset="0"/>
                <a:ea typeface="ＭＳ Ｐゴシック" charset="-128"/>
              </a:defRPr>
            </a:lvl1pPr>
          </a:lstStyle>
          <a:p>
            <a:pPr>
              <a:defRPr/>
            </a:pPr>
            <a:r>
              <a:rPr lang="en-US" altLang="ja-JP"/>
              <a:t>社団法人 日本医師会（2012年8月1日　定例記者会見）</a:t>
            </a:r>
            <a:endParaRPr lang="ja-JP" altLang="en-US"/>
          </a:p>
        </p:txBody>
      </p:sp>
      <p:sp>
        <p:nvSpPr>
          <p:cNvPr id="4" name="Rectangle 8"/>
          <p:cNvSpPr>
            <a:spLocks noGrp="1" noChangeArrowheads="1"/>
          </p:cNvSpPr>
          <p:nvPr>
            <p:ph type="sldNum" sz="quarter" idx="11"/>
          </p:nvPr>
        </p:nvSpPr>
        <p:spPr>
          <a:xfrm>
            <a:off x="7099300" y="6358117"/>
            <a:ext cx="2311400" cy="365125"/>
          </a:xfrm>
          <a:prstGeom prst="rect">
            <a:avLst/>
          </a:prstGeom>
        </p:spPr>
        <p:txBody>
          <a:bodyPr/>
          <a:lstStyle>
            <a:lvl1pPr fontAlgn="base">
              <a:spcBef>
                <a:spcPct val="0"/>
              </a:spcBef>
              <a:spcAft>
                <a:spcPct val="0"/>
              </a:spcAft>
              <a:defRPr>
                <a:latin typeface="Arial" charset="0"/>
                <a:ea typeface="ＭＳ Ｐゴシック" charset="-128"/>
              </a:defRPr>
            </a:lvl1pPr>
          </a:lstStyle>
          <a:p>
            <a:pPr>
              <a:defRPr/>
            </a:pPr>
            <a:fld id="{BF3E67B9-9B94-496E-BA3F-1572FE1504B5}" type="slidenum">
              <a:rPr lang="en-US" altLang="ja-JP"/>
              <a:pPr>
                <a:defRPr/>
              </a:pPr>
              <a:t>‹#›</a:t>
            </a:fld>
            <a:endParaRPr lang="en-US" altLang="ja-JP"/>
          </a:p>
        </p:txBody>
      </p:sp>
    </p:spTree>
    <p:extLst>
      <p:ext uri="{BB962C8B-B14F-4D97-AF65-F5344CB8AC3E}">
        <p14:creationId xmlns:p14="http://schemas.microsoft.com/office/powerpoint/2010/main" val="2460634970"/>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9505569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8494975"/>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6959092"/>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17408263"/>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723425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4359278"/>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172502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0955612"/>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5352926"/>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44415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2149"/>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r>
              <a:rPr lang="zh-CN" altLang="en-US"/>
              <a:t>社団法人 日本医師会</a:t>
            </a:r>
            <a:endParaRPr lang="ja-JP" altLang="en-US"/>
          </a:p>
        </p:txBody>
      </p:sp>
    </p:spTree>
    <p:extLst>
      <p:ext uri="{BB962C8B-B14F-4D97-AF65-F5344CB8AC3E}">
        <p14:creationId xmlns:p14="http://schemas.microsoft.com/office/powerpoint/2010/main" val="334239944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2298716"/>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2818751"/>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22364020"/>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8122176"/>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89"/>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87402253"/>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786621761"/>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40891297"/>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35744206"/>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85143562"/>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19590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r>
              <a:rPr lang="zh-CN" altLang="en-US"/>
              <a:t>社団法人 日本医師会</a:t>
            </a:r>
            <a:endParaRPr lang="ja-JP" altLang="en-US"/>
          </a:p>
        </p:txBody>
      </p:sp>
    </p:spTree>
    <p:extLst>
      <p:ext uri="{BB962C8B-B14F-4D97-AF65-F5344CB8AC3E}">
        <p14:creationId xmlns:p14="http://schemas.microsoft.com/office/powerpoint/2010/main" val="1526680742"/>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13789738"/>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23939185"/>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41569937"/>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059C850-C835-4697-892E-A81E9E7C8315}"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739917900"/>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F11D8F7-CD23-4F18-B8F8-05ADCE6D5BA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06418030"/>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191B1E4-8197-4D64-9CE8-3CB054A39543}"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2467528"/>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8EA098E-8906-4BA3-A752-88E307D8E988}"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29001360"/>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90DA334-9643-458D-AD6F-FA1CF12866B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84985372"/>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0D381E9-F00B-4202-9ED7-69A01D10B1B3}"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099265736"/>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18CD5-0DE6-4217-91A4-A9FEE2CF6BEA}"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6064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9"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11F69C2F-53C7-4E16-850B-8508B3E83DF2}" type="slidenum">
              <a:rPr lang="en-US" altLang="ja-JP"/>
              <a:pPr>
                <a:defRPr/>
              </a:pPr>
              <a:t>‹#›</a:t>
            </a:fld>
            <a:endParaRPr lang="en-US" altLang="ja-JP"/>
          </a:p>
        </p:txBody>
      </p:sp>
    </p:spTree>
    <p:extLst>
      <p:ext uri="{BB962C8B-B14F-4D97-AF65-F5344CB8AC3E}">
        <p14:creationId xmlns:p14="http://schemas.microsoft.com/office/powerpoint/2010/main" val="37654576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624"/>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r>
              <a:rPr lang="zh-CN" altLang="en-US"/>
              <a:t>社団法人 日本医師会</a:t>
            </a:r>
            <a:endParaRPr lang="ja-JP" altLang="en-US"/>
          </a:p>
        </p:txBody>
      </p:sp>
    </p:spTree>
    <p:extLst>
      <p:ext uri="{BB962C8B-B14F-4D97-AF65-F5344CB8AC3E}">
        <p14:creationId xmlns:p14="http://schemas.microsoft.com/office/powerpoint/2010/main" val="418383354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9AC3BB7-E32E-483E-B15E-A4CFFB01AE38}"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11496129"/>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AF7A6D7-3764-48FC-9B4A-94F6F4B2B077}"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40273060"/>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0FE4922-853F-4B63-A5E3-82D5CBC24BDB}"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4337618"/>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D7B6994-3FF0-44CD-9379-19FDD53F50E7}"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84610619"/>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E0BC81B-C62D-4D1B-85B1-5508B8C1D186}"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09451" y="6492879"/>
            <a:ext cx="2311400" cy="365125"/>
          </a:xfrm>
        </p:spPr>
        <p:txBody>
          <a:bodyPr/>
          <a:lstStyle>
            <a:lvl1pPr>
              <a:defRPr sz="2800">
                <a:solidFill>
                  <a:schemeClr val="tx1"/>
                </a:solidFill>
              </a:defRPr>
            </a:lvl1pPr>
          </a:lstStyle>
          <a:p>
            <a:pPr>
              <a:defRPr/>
            </a:pPr>
            <a:fld id="{8FE0C078-5C35-495F-92D3-BB7EA03CBDDD}"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3897565424"/>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47BDC11-D7A8-4FA9-9848-932F0034A639}"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502132"/>
            <a:ext cx="2311400" cy="365125"/>
          </a:xfrm>
        </p:spPr>
        <p:txBody>
          <a:bodyPr/>
          <a:lstStyle>
            <a:lvl1pPr>
              <a:defRPr sz="2800">
                <a:solidFill>
                  <a:schemeClr val="tx1"/>
                </a:solidFill>
              </a:defRPr>
            </a:lvl1pPr>
          </a:lstStyle>
          <a:p>
            <a:pPr>
              <a:defRPr/>
            </a:pPr>
            <a:fld id="{7108BFC4-E38A-4B7E-A3DB-9657D9658C58}"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963057912"/>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0C92F6-90FF-4CE6-8742-8D24EBFCD39E}"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C2BFA45-423E-4E98-BF21-E04F0E7602DA}"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806463517"/>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C990C5E7-F310-4034-B029-D988D34E48B3}"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D93AD70-4941-4677-823A-8DC080DD9856}"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479195971"/>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BA2ACAAE-A774-41AB-81DB-25C5CA18B212}"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010D9F44-1968-495D-9D4B-4716D6ED2CDB}"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213170584"/>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81FDA322-C8D2-4E16-804E-E8C1152B35D3}"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a:xfrm>
            <a:off x="7594600" y="6483592"/>
            <a:ext cx="2311400" cy="365125"/>
          </a:xfrm>
        </p:spPr>
        <p:txBody>
          <a:bodyPr/>
          <a:lstStyle>
            <a:lvl1pPr>
              <a:defRPr sz="2800">
                <a:solidFill>
                  <a:schemeClr val="tx1"/>
                </a:solidFill>
              </a:defRPr>
            </a:lvl1pPr>
          </a:lstStyle>
          <a:p>
            <a:pPr>
              <a:defRPr/>
            </a:pPr>
            <a:fld id="{BB23F5A4-6A9E-4883-AFD3-13584323561A}"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3036620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59"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r>
              <a:rPr lang="zh-CN" altLang="en-US"/>
              <a:t>社団法人 日本医師会</a:t>
            </a:r>
            <a:endParaRPr lang="ja-JP" altLang="en-US"/>
          </a:p>
        </p:txBody>
      </p:sp>
    </p:spTree>
    <p:extLst>
      <p:ext uri="{BB962C8B-B14F-4D97-AF65-F5344CB8AC3E}">
        <p14:creationId xmlns:p14="http://schemas.microsoft.com/office/powerpoint/2010/main" val="293885298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B451154-4EFE-4C50-A508-131F52D9246D}"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a:xfrm>
            <a:off x="7594600" y="6483286"/>
            <a:ext cx="2311400" cy="365125"/>
          </a:xfrm>
        </p:spPr>
        <p:txBody>
          <a:bodyPr/>
          <a:lstStyle>
            <a:lvl1pPr>
              <a:defRPr sz="2800">
                <a:solidFill>
                  <a:schemeClr val="tx1"/>
                </a:solidFill>
              </a:defRPr>
            </a:lvl1pPr>
          </a:lstStyle>
          <a:p>
            <a:pPr>
              <a:defRPr/>
            </a:pPr>
            <a:fld id="{DC9B2F2D-2D16-46BB-990C-BB249E950CA7}"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4226741247"/>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AFE1E0C-BD8B-4143-BAB5-BC226DE2025A}"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C36C530-246B-4A79-9BE2-12775974CAE5}"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046522670"/>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76CAD40-A945-402E-848C-CD63789BF481}"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24B60ED-2949-44B6-9043-C31429D92B6A}"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953767291"/>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7750CBA-63CF-4E85-8C51-DEE9B61117C8}"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D7EFAC2-E966-4713-8B3B-7217293651BE}"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453702128"/>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5"/>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5"/>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DDCE588-416E-434F-9912-DA3F1182B8B5}"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7C3689F-8D6E-4A33-862B-E90C906C1A7C}"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63034012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7"/>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044475113"/>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95567367"/>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2"/>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50594476"/>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3087315"/>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95443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7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7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r>
              <a:rPr lang="zh-CN" altLang="en-US"/>
              <a:t>社団法人 日本医師会</a:t>
            </a:r>
            <a:endParaRPr lang="ja-JP" altLang="en-US"/>
          </a:p>
        </p:txBody>
      </p:sp>
    </p:spTree>
    <p:extLst>
      <p:ext uri="{BB962C8B-B14F-4D97-AF65-F5344CB8AC3E}">
        <p14:creationId xmlns:p14="http://schemas.microsoft.com/office/powerpoint/2010/main" val="1629379518"/>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7650492"/>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88651075"/>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26977315"/>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83579293"/>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83673139"/>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35771492"/>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4679216"/>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6429044"/>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8505275"/>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93338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r>
              <a:rPr lang="zh-CN" altLang="en-US"/>
              <a:t>社団法人 日本医師会</a:t>
            </a:r>
            <a:endParaRPr lang="ja-JP" altLang="en-US"/>
          </a:p>
        </p:txBody>
      </p:sp>
    </p:spTree>
    <p:extLst>
      <p:ext uri="{BB962C8B-B14F-4D97-AF65-F5344CB8AC3E}">
        <p14:creationId xmlns:p14="http://schemas.microsoft.com/office/powerpoint/2010/main" val="2309166438"/>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1250386"/>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5992157"/>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6242519"/>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0935457"/>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0520181"/>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3988016"/>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674537"/>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08227164"/>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4855095"/>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55684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r>
              <a:rPr lang="zh-CN" altLang="en-US"/>
              <a:t>社団法人 日本医師会</a:t>
            </a:r>
            <a:endParaRPr lang="ja-JP" altLang="en-US"/>
          </a:p>
        </p:txBody>
      </p:sp>
    </p:spTree>
    <p:extLst>
      <p:ext uri="{BB962C8B-B14F-4D97-AF65-F5344CB8AC3E}">
        <p14:creationId xmlns:p14="http://schemas.microsoft.com/office/powerpoint/2010/main" val="7417790"/>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874125"/>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4271588"/>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3652751"/>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7876533"/>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6154333"/>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006237"/>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1329244"/>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72713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61"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10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61"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r>
              <a:rPr lang="zh-CN" altLang="en-US"/>
              <a:t>社団法人 日本医師会</a:t>
            </a:r>
            <a:endParaRPr lang="ja-JP" altLang="en-US"/>
          </a:p>
        </p:txBody>
      </p:sp>
    </p:spTree>
    <p:extLst>
      <p:ext uri="{BB962C8B-B14F-4D97-AF65-F5344CB8AC3E}">
        <p14:creationId xmlns:p14="http://schemas.microsoft.com/office/powerpoint/2010/main" val="31341007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r>
              <a:rPr lang="zh-CN" altLang="en-US"/>
              <a:t>社団法人 日本医師会</a:t>
            </a:r>
            <a:endParaRPr lang="ja-JP" altLang="en-US"/>
          </a:p>
        </p:txBody>
      </p:sp>
    </p:spTree>
    <p:extLst>
      <p:ext uri="{BB962C8B-B14F-4D97-AF65-F5344CB8AC3E}">
        <p14:creationId xmlns:p14="http://schemas.microsoft.com/office/powerpoint/2010/main" val="3239906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r>
              <a:rPr lang="zh-CN" altLang="en-US"/>
              <a:t>社団法人 日本医師会</a:t>
            </a:r>
            <a:endParaRPr lang="ja-JP" altLang="en-US"/>
          </a:p>
        </p:txBody>
      </p:sp>
    </p:spTree>
    <p:extLst>
      <p:ext uri="{BB962C8B-B14F-4D97-AF65-F5344CB8AC3E}">
        <p14:creationId xmlns:p14="http://schemas.microsoft.com/office/powerpoint/2010/main" val="13990743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93"/>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57" y="274693"/>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r>
              <a:rPr lang="zh-CN" altLang="en-US"/>
              <a:t>社団法人 日本医師会</a:t>
            </a:r>
            <a:endParaRPr lang="ja-JP" altLang="en-US"/>
          </a:p>
        </p:txBody>
      </p:sp>
    </p:spTree>
    <p:extLst>
      <p:ext uri="{BB962C8B-B14F-4D97-AF65-F5344CB8AC3E}">
        <p14:creationId xmlns:p14="http://schemas.microsoft.com/office/powerpoint/2010/main" val="3599513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54" y="274693"/>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5"/>
          <p:cNvSpPr>
            <a:spLocks noGrp="1" noChangeArrowheads="1"/>
          </p:cNvSpPr>
          <p:nvPr>
            <p:ph type="ftr" sz="quarter" idx="10"/>
          </p:nvPr>
        </p:nvSpPr>
        <p:spPr/>
        <p:txBody>
          <a:bodyPr/>
          <a:lstStyle>
            <a:lvl1pPr fontAlgn="base">
              <a:spcBef>
                <a:spcPct val="0"/>
              </a:spcBef>
              <a:spcAft>
                <a:spcPct val="0"/>
              </a:spcAft>
              <a:defRPr>
                <a:latin typeface="Arial" charset="0"/>
                <a:ea typeface="ＭＳ Ｐゴシック" charset="-128"/>
              </a:defRPr>
            </a:lvl1pPr>
          </a:lstStyle>
          <a:p>
            <a:pPr>
              <a:defRPr/>
            </a:pPr>
            <a:r>
              <a:rPr lang="zh-CN" altLang="en-US"/>
              <a:t>社団法人 日本医師会</a:t>
            </a:r>
            <a:endParaRPr lang="ja-JP" altLang="en-US"/>
          </a:p>
        </p:txBody>
      </p:sp>
    </p:spTree>
    <p:extLst>
      <p:ext uri="{BB962C8B-B14F-4D97-AF65-F5344CB8AC3E}">
        <p14:creationId xmlns:p14="http://schemas.microsoft.com/office/powerpoint/2010/main" val="1071506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5"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E9F8A3E9-48DE-44DE-B099-252465038945}" type="slidenum">
              <a:rPr lang="en-US" altLang="ja-JP"/>
              <a:pPr>
                <a:defRPr/>
              </a:pPr>
              <a:t>‹#›</a:t>
            </a:fld>
            <a:endParaRPr lang="en-US" altLang="ja-JP"/>
          </a:p>
        </p:txBody>
      </p:sp>
    </p:spTree>
    <p:extLst>
      <p:ext uri="{BB962C8B-B14F-4D97-AF65-F5344CB8AC3E}">
        <p14:creationId xmlns:p14="http://schemas.microsoft.com/office/powerpoint/2010/main" val="33505941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2097"/>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01C0BF3C-5CE2-483D-9C08-6EB47463200E}" type="datetime1">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9976092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38D361E2-52E2-430B-BD5B-F60512C1F7C4}" type="datetime1">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16631703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572"/>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2A7067AB-8946-4E28-AFE4-D71CFD03548D}" type="datetime1">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13967774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4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F09311DB-1FC5-420D-9CED-150E38111817}" type="datetime1">
              <a:rPr lang="ja-JP" altLang="en-US"/>
              <a:pPr>
                <a:defRPr/>
              </a:pPr>
              <a:t>2014/3/10</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40373627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67"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67"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8163AD06-0B1F-4D03-B570-7A5152883A02}" type="datetime1">
              <a:rPr lang="ja-JP" altLang="en-US"/>
              <a:pPr>
                <a:defRPr/>
              </a:pPr>
              <a:t>2014/3/10</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5373354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BBCB534-72C2-4C11-AE8D-F7977983E821}" type="datetime1">
              <a:rPr lang="ja-JP" altLang="en-US"/>
              <a:pPr>
                <a:defRPr/>
              </a:pPr>
              <a:t>2014/3/10</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0039241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59C7DA75-7EC4-414D-8CF0-0C4AEE84942E}" type="datetime1">
              <a:rPr lang="ja-JP" altLang="en-US"/>
              <a:pPr>
                <a:defRPr/>
              </a:pPr>
              <a:t>2014/3/10</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566340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48"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8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48"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BB51F2D0-CE21-4425-832C-F471655A7F39}" type="datetime1">
              <a:rPr lang="ja-JP" altLang="en-US"/>
              <a:pPr>
                <a:defRPr/>
              </a:pPr>
              <a:t>2014/3/10</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6052200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7385B51A-F994-4C53-8770-AB293AC05921}" type="datetime1">
              <a:rPr lang="ja-JP" altLang="en-US"/>
              <a:pPr>
                <a:defRPr/>
              </a:pPr>
              <a:t>2014/3/10</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3088538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6AAEF7BE-CF9B-4714-A563-CF1B1914C066}" type="datetime1">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161603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4"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B0E7A5EC-DF39-49C5-B9C9-82B801D5FF7D}" type="slidenum">
              <a:rPr lang="en-US" altLang="ja-JP"/>
              <a:pPr>
                <a:defRPr/>
              </a:pPr>
              <a:t>‹#›</a:t>
            </a:fld>
            <a:endParaRPr lang="en-US" altLang="ja-JP"/>
          </a:p>
        </p:txBody>
      </p:sp>
    </p:spTree>
    <p:extLst>
      <p:ext uri="{BB962C8B-B14F-4D97-AF65-F5344CB8AC3E}">
        <p14:creationId xmlns:p14="http://schemas.microsoft.com/office/powerpoint/2010/main" val="42398196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8"/>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47" y="274668"/>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D3F30461-90EA-4B07-828A-CC440497CB88}" type="datetime1">
              <a:rPr lang="ja-JP" altLang="en-US"/>
              <a:pPr>
                <a:defRPr/>
              </a:pPr>
              <a:t>2014/3/10</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1183853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50"/>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74EF9F06-F288-4304-B368-83758B3FEF1B}" type="slidenum">
              <a:rPr lang="en-US" altLang="ja-JP"/>
              <a:pPr>
                <a:defRPr/>
              </a:pPr>
              <a:t>‹#›</a:t>
            </a:fld>
            <a:endParaRPr lang="en-US" altLang="ja-JP"/>
          </a:p>
        </p:txBody>
      </p:sp>
    </p:spTree>
    <p:extLst>
      <p:ext uri="{BB962C8B-B14F-4D97-AF65-F5344CB8AC3E}">
        <p14:creationId xmlns:p14="http://schemas.microsoft.com/office/powerpoint/2010/main" val="1761771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EFDBA26B-AE55-4486-83E7-1041FB11B9C3}" type="slidenum">
              <a:rPr lang="en-US" altLang="ja-JP"/>
              <a:pPr>
                <a:defRPr/>
              </a:pPr>
              <a:t>‹#›</a:t>
            </a:fld>
            <a:endParaRPr lang="en-US" altLang="ja-JP"/>
          </a:p>
        </p:txBody>
      </p:sp>
    </p:spTree>
    <p:extLst>
      <p:ext uri="{BB962C8B-B14F-4D97-AF65-F5344CB8AC3E}">
        <p14:creationId xmlns:p14="http://schemas.microsoft.com/office/powerpoint/2010/main" val="152639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225"/>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1EF24677-FE28-4D40-9EAF-E6C0E82556EE}" type="slidenum">
              <a:rPr lang="en-US" altLang="ja-JP"/>
              <a:pPr>
                <a:defRPr/>
              </a:pPr>
              <a:t>‹#›</a:t>
            </a:fld>
            <a:endParaRPr lang="en-US" altLang="ja-JP"/>
          </a:p>
        </p:txBody>
      </p:sp>
    </p:spTree>
    <p:extLst>
      <p:ext uri="{BB962C8B-B14F-4D97-AF65-F5344CB8AC3E}">
        <p14:creationId xmlns:p14="http://schemas.microsoft.com/office/powerpoint/2010/main" val="37713864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6"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E773365E-9D4D-47FC-8167-BFC92A590AE2}" type="slidenum">
              <a:rPr lang="en-US" altLang="ja-JP"/>
              <a:pPr>
                <a:defRPr/>
              </a:pPr>
              <a:t>‹#›</a:t>
            </a:fld>
            <a:endParaRPr lang="en-US" altLang="ja-JP"/>
          </a:p>
        </p:txBody>
      </p:sp>
    </p:spTree>
    <p:extLst>
      <p:ext uri="{BB962C8B-B14F-4D97-AF65-F5344CB8AC3E}">
        <p14:creationId xmlns:p14="http://schemas.microsoft.com/office/powerpoint/2010/main" val="18174908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8"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1FE3FEBC-81AF-4D85-B755-72ED061BAF93}" type="slidenum">
              <a:rPr lang="en-US" altLang="ja-JP"/>
              <a:pPr>
                <a:defRPr/>
              </a:pPr>
              <a:t>‹#›</a:t>
            </a:fld>
            <a:endParaRPr lang="en-US" altLang="ja-JP"/>
          </a:p>
        </p:txBody>
      </p:sp>
    </p:spTree>
    <p:extLst>
      <p:ext uri="{BB962C8B-B14F-4D97-AF65-F5344CB8AC3E}">
        <p14:creationId xmlns:p14="http://schemas.microsoft.com/office/powerpoint/2010/main" val="7612436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4"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4355EDAB-ED68-45F6-8A6E-4DDF229D8DCF}" type="slidenum">
              <a:rPr lang="en-US" altLang="ja-JP"/>
              <a:pPr>
                <a:defRPr/>
              </a:pPr>
              <a:t>‹#›</a:t>
            </a:fld>
            <a:endParaRPr lang="en-US" altLang="ja-JP"/>
          </a:p>
        </p:txBody>
      </p:sp>
    </p:spTree>
    <p:extLst>
      <p:ext uri="{BB962C8B-B14F-4D97-AF65-F5344CB8AC3E}">
        <p14:creationId xmlns:p14="http://schemas.microsoft.com/office/powerpoint/2010/main" val="9144742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3"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7136C47C-0D97-4CA1-BB53-C70782172DD4}" type="slidenum">
              <a:rPr lang="en-US" altLang="ja-JP"/>
              <a:pPr>
                <a:defRPr/>
              </a:pPr>
              <a:t>‹#›</a:t>
            </a:fld>
            <a:endParaRPr lang="en-US" altLang="ja-JP"/>
          </a:p>
        </p:txBody>
      </p:sp>
    </p:spTree>
    <p:extLst>
      <p:ext uri="{BB962C8B-B14F-4D97-AF65-F5344CB8AC3E}">
        <p14:creationId xmlns:p14="http://schemas.microsoft.com/office/powerpoint/2010/main" val="20009095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18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6"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2F9BB9FD-D060-4C9D-BCFF-59A101E4B3B1}" type="slidenum">
              <a:rPr lang="en-US" altLang="ja-JP"/>
              <a:pPr>
                <a:defRPr/>
              </a:pPr>
              <a:t>‹#›</a:t>
            </a:fld>
            <a:endParaRPr lang="en-US" altLang="ja-JP"/>
          </a:p>
        </p:txBody>
      </p:sp>
    </p:spTree>
    <p:extLst>
      <p:ext uri="{BB962C8B-B14F-4D97-AF65-F5344CB8AC3E}">
        <p14:creationId xmlns:p14="http://schemas.microsoft.com/office/powerpoint/2010/main" val="3042351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6"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2618F5F6-B741-41E2-9C99-2C4EFA4C63AE}" type="slidenum">
              <a:rPr lang="en-US" altLang="ja-JP"/>
              <a:pPr>
                <a:defRPr/>
              </a:pPr>
              <a:t>‹#›</a:t>
            </a:fld>
            <a:endParaRPr lang="en-US" altLang="ja-JP"/>
          </a:p>
        </p:txBody>
      </p:sp>
    </p:spTree>
    <p:extLst>
      <p:ext uri="{BB962C8B-B14F-4D97-AF65-F5344CB8AC3E}">
        <p14:creationId xmlns:p14="http://schemas.microsoft.com/office/powerpoint/2010/main" val="480864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7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7"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6FEAA6CE-F882-4420-BA57-DF6D63146393}" type="slidenum">
              <a:rPr lang="en-US" altLang="ja-JP"/>
              <a:pPr>
                <a:defRPr/>
              </a:pPr>
              <a:t>‹#›</a:t>
            </a:fld>
            <a:endParaRPr lang="en-US" altLang="ja-JP"/>
          </a:p>
        </p:txBody>
      </p:sp>
    </p:spTree>
    <p:extLst>
      <p:ext uri="{BB962C8B-B14F-4D97-AF65-F5344CB8AC3E}">
        <p14:creationId xmlns:p14="http://schemas.microsoft.com/office/powerpoint/2010/main" val="24204303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8C0F2039-4A54-44BC-BED7-4A4E8A81CE49}" type="slidenum">
              <a:rPr lang="en-US" altLang="ja-JP"/>
              <a:pPr>
                <a:defRPr/>
              </a:pPr>
              <a:t>‹#›</a:t>
            </a:fld>
            <a:endParaRPr lang="en-US" altLang="ja-JP"/>
          </a:p>
        </p:txBody>
      </p:sp>
    </p:spTree>
    <p:extLst>
      <p:ext uri="{BB962C8B-B14F-4D97-AF65-F5344CB8AC3E}">
        <p14:creationId xmlns:p14="http://schemas.microsoft.com/office/powerpoint/2010/main" val="312411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68"/>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768"/>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84926678-86AC-458B-8CC6-44290A922344}" type="slidenum">
              <a:rPr lang="en-US" altLang="ja-JP"/>
              <a:pPr>
                <a:defRPr/>
              </a:pPr>
              <a:t>‹#›</a:t>
            </a:fld>
            <a:endParaRPr lang="en-US" altLang="ja-JP"/>
          </a:p>
        </p:txBody>
      </p:sp>
    </p:spTree>
    <p:extLst>
      <p:ext uri="{BB962C8B-B14F-4D97-AF65-F5344CB8AC3E}">
        <p14:creationId xmlns:p14="http://schemas.microsoft.com/office/powerpoint/2010/main" val="37727955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4768"/>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4"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958069FB-C480-44D6-9C9D-04135B495F71}" type="slidenum">
              <a:rPr lang="en-US" altLang="ja-JP"/>
              <a:pPr>
                <a:defRPr/>
              </a:pPr>
              <a:t>‹#›</a:t>
            </a:fld>
            <a:endParaRPr lang="en-US" altLang="ja-JP"/>
          </a:p>
        </p:txBody>
      </p:sp>
    </p:spTree>
    <p:extLst>
      <p:ext uri="{BB962C8B-B14F-4D97-AF65-F5344CB8AC3E}">
        <p14:creationId xmlns:p14="http://schemas.microsoft.com/office/powerpoint/2010/main" val="8169562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97"/>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23487346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754067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72"/>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5834197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742953"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868269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986488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9781646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9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7"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A3741476-234B-4F42-B8C5-08F4AB098374}" type="slidenum">
              <a:rPr lang="en-US" altLang="ja-JP"/>
              <a:pPr>
                <a:defRPr/>
              </a:pPr>
              <a:t>‹#›</a:t>
            </a:fld>
            <a:endParaRPr lang="en-US" altLang="ja-JP"/>
          </a:p>
        </p:txBody>
      </p:sp>
    </p:spTree>
    <p:extLst>
      <p:ext uri="{BB962C8B-B14F-4D97-AF65-F5344CB8AC3E}">
        <p14:creationId xmlns:p14="http://schemas.microsoft.com/office/powerpoint/2010/main" val="35006555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499" y="27307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7731571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4538679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747935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743015"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11721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1993891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32F2C85-96A4-4D92-9539-3A600B9EBAE3}"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42A386FD-8164-421B-9B60-C66B11149F14}" type="slidenum">
              <a:rPr lang="ja-JP" altLang="en-US"/>
              <a:pPr>
                <a:defRPr/>
              </a:pPr>
              <a:t>‹#›</a:t>
            </a:fld>
            <a:endParaRPr lang="ja-JP" altLang="en-US"/>
          </a:p>
        </p:txBody>
      </p:sp>
    </p:spTree>
    <p:extLst>
      <p:ext uri="{BB962C8B-B14F-4D97-AF65-F5344CB8AC3E}">
        <p14:creationId xmlns:p14="http://schemas.microsoft.com/office/powerpoint/2010/main" val="34656187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DC30CAB-B9E0-4047-8747-A0F0DA5998BD}"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66365261-AF36-4BA1-953F-F3FC52B7B409}" type="slidenum">
              <a:rPr lang="ja-JP" altLang="en-US"/>
              <a:pPr>
                <a:defRPr/>
              </a:pPr>
              <a:t>‹#›</a:t>
            </a:fld>
            <a:endParaRPr lang="ja-JP" altLang="en-US"/>
          </a:p>
        </p:txBody>
      </p:sp>
    </p:spTree>
    <p:extLst>
      <p:ext uri="{BB962C8B-B14F-4D97-AF65-F5344CB8AC3E}">
        <p14:creationId xmlns:p14="http://schemas.microsoft.com/office/powerpoint/2010/main" val="33845037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4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973170A0-DF9C-4298-B879-B2B37B1E4151}" type="datetime1">
              <a:rPr lang="ja-JP" altLang="en-US"/>
              <a:pPr>
                <a:defRPr/>
              </a:pPr>
              <a:t>2014/3/10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F0AEB686-EDA6-4F35-8C69-9DA84AB6492A}" type="slidenum">
              <a:rPr lang="ja-JP" altLang="en-US"/>
              <a:pPr>
                <a:defRPr/>
              </a:pPr>
              <a:t>‹#›</a:t>
            </a:fld>
            <a:endParaRPr lang="ja-JP" altLang="en-US"/>
          </a:p>
        </p:txBody>
      </p:sp>
    </p:spTree>
    <p:extLst>
      <p:ext uri="{BB962C8B-B14F-4D97-AF65-F5344CB8AC3E}">
        <p14:creationId xmlns:p14="http://schemas.microsoft.com/office/powerpoint/2010/main" val="39820785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573B16C-3EE8-444C-8AD3-692DA7B3C40C}" type="datetime1">
              <a:rPr lang="ja-JP" altLang="en-US"/>
              <a:pPr>
                <a:defRPr/>
              </a:pPr>
              <a:t>2014/3/10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92135C17-90AA-4184-B672-4E382DA86F34}" type="slidenum">
              <a:rPr lang="ja-JP" altLang="en-US"/>
              <a:pPr>
                <a:defRPr/>
              </a:pPr>
              <a:t>‹#›</a:t>
            </a:fld>
            <a:endParaRPr lang="ja-JP" altLang="en-US"/>
          </a:p>
        </p:txBody>
      </p:sp>
    </p:spTree>
    <p:extLst>
      <p:ext uri="{BB962C8B-B14F-4D97-AF65-F5344CB8AC3E}">
        <p14:creationId xmlns:p14="http://schemas.microsoft.com/office/powerpoint/2010/main" val="40264390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BAA3B772-B0CA-4371-80CB-92E751431BEC}" type="datetime1">
              <a:rPr lang="ja-JP" altLang="en-US"/>
              <a:pPr>
                <a:defRPr/>
              </a:pPr>
              <a:t>2014/3/10</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F6B3AABB-49B6-4EA8-B212-D4D67562F7E2}" type="slidenum">
              <a:rPr lang="ja-JP" altLang="en-US"/>
              <a:pPr>
                <a:defRPr/>
              </a:pPr>
              <a:t>‹#›</a:t>
            </a:fld>
            <a:endParaRPr lang="ja-JP" altLang="en-US"/>
          </a:p>
        </p:txBody>
      </p:sp>
    </p:spTree>
    <p:extLst>
      <p:ext uri="{BB962C8B-B14F-4D97-AF65-F5344CB8AC3E}">
        <p14:creationId xmlns:p14="http://schemas.microsoft.com/office/powerpoint/2010/main" val="318460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theme" Target="../theme/theme13.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4.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theme" Target="../theme/theme15.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6.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7.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8.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theme" Target="../theme/theme19.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0.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heme" Target="../theme/theme21.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2.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3.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4.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theme" Target="../theme/theme24.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theme" Target="../theme/theme25.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slideLayout" Target="../slideLayouts/slideLayout289.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theme" Target="../theme/theme26.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slideLayout" Target="../slideLayouts/slideLayout301.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theme" Target="../theme/theme27.x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slideLayout" Target="../slideLayouts/slideLayout313.xml"/><Relationship Id="rId2" Type="http://schemas.openxmlformats.org/officeDocument/2006/relationships/slideLayout" Target="../slideLayouts/slideLayout303.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1.xml"/><Relationship Id="rId13" Type="http://schemas.openxmlformats.org/officeDocument/2006/relationships/theme" Target="../theme/theme28.xml"/><Relationship Id="rId3" Type="http://schemas.openxmlformats.org/officeDocument/2006/relationships/slideLayout" Target="../slideLayouts/slideLayout316.xml"/><Relationship Id="rId7" Type="http://schemas.openxmlformats.org/officeDocument/2006/relationships/slideLayout" Target="../slideLayouts/slideLayout320.xml"/><Relationship Id="rId12" Type="http://schemas.openxmlformats.org/officeDocument/2006/relationships/slideLayout" Target="../slideLayouts/slideLayout325.xml"/><Relationship Id="rId2" Type="http://schemas.openxmlformats.org/officeDocument/2006/relationships/slideLayout" Target="../slideLayouts/slideLayout315.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5" Type="http://schemas.openxmlformats.org/officeDocument/2006/relationships/slideLayout" Target="../slideLayouts/slideLayout318.xml"/><Relationship Id="rId10" Type="http://schemas.openxmlformats.org/officeDocument/2006/relationships/slideLayout" Target="../slideLayouts/slideLayout323.xml"/><Relationship Id="rId4" Type="http://schemas.openxmlformats.org/officeDocument/2006/relationships/slideLayout" Target="../slideLayouts/slideLayout317.xml"/><Relationship Id="rId9" Type="http://schemas.openxmlformats.org/officeDocument/2006/relationships/slideLayout" Target="../slideLayouts/slideLayout32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3.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theme" Target="../theme/theme29.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4.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theme" Target="../theme/theme30.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5.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theme" Target="../theme/theme31.xml"/><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66.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theme" Target="../theme/theme32.xml"/><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0" Type="http://schemas.openxmlformats.org/officeDocument/2006/relationships/slideLayout" Target="../slideLayouts/slideLayout368.xml"/><Relationship Id="rId4" Type="http://schemas.openxmlformats.org/officeDocument/2006/relationships/slideLayout" Target="../slideLayouts/slideLayout362.xml"/><Relationship Id="rId9" Type="http://schemas.openxmlformats.org/officeDocument/2006/relationships/slideLayout" Target="../slideLayouts/slideLayout367.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77.xml"/><Relationship Id="rId3" Type="http://schemas.openxmlformats.org/officeDocument/2006/relationships/slideLayout" Target="../slideLayouts/slideLayout372.xml"/><Relationship Id="rId7" Type="http://schemas.openxmlformats.org/officeDocument/2006/relationships/slideLayout" Target="../slideLayouts/slideLayout376.xml"/><Relationship Id="rId12" Type="http://schemas.openxmlformats.org/officeDocument/2006/relationships/theme" Target="../theme/theme33.xml"/><Relationship Id="rId2" Type="http://schemas.openxmlformats.org/officeDocument/2006/relationships/slideLayout" Target="../slideLayouts/slideLayout371.xml"/><Relationship Id="rId1" Type="http://schemas.openxmlformats.org/officeDocument/2006/relationships/slideLayout" Target="../slideLayouts/slideLayout370.xml"/><Relationship Id="rId6" Type="http://schemas.openxmlformats.org/officeDocument/2006/relationships/slideLayout" Target="../slideLayouts/slideLayout375.xml"/><Relationship Id="rId11" Type="http://schemas.openxmlformats.org/officeDocument/2006/relationships/slideLayout" Target="../slideLayouts/slideLayout380.xml"/><Relationship Id="rId5" Type="http://schemas.openxmlformats.org/officeDocument/2006/relationships/slideLayout" Target="../slideLayouts/slideLayout374.xml"/><Relationship Id="rId10" Type="http://schemas.openxmlformats.org/officeDocument/2006/relationships/slideLayout" Target="../slideLayouts/slideLayout379.xml"/><Relationship Id="rId4" Type="http://schemas.openxmlformats.org/officeDocument/2006/relationships/slideLayout" Target="../slideLayouts/slideLayout373.xml"/><Relationship Id="rId9" Type="http://schemas.openxmlformats.org/officeDocument/2006/relationships/slideLayout" Target="../slideLayouts/slideLayout378.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88.xml"/><Relationship Id="rId13" Type="http://schemas.openxmlformats.org/officeDocument/2006/relationships/theme" Target="../theme/theme34.xml"/><Relationship Id="rId3" Type="http://schemas.openxmlformats.org/officeDocument/2006/relationships/slideLayout" Target="../slideLayouts/slideLayout383.xml"/><Relationship Id="rId7" Type="http://schemas.openxmlformats.org/officeDocument/2006/relationships/slideLayout" Target="../slideLayouts/slideLayout387.xml"/><Relationship Id="rId12" Type="http://schemas.openxmlformats.org/officeDocument/2006/relationships/slideLayout" Target="../slideLayouts/slideLayout392.xml"/><Relationship Id="rId2" Type="http://schemas.openxmlformats.org/officeDocument/2006/relationships/slideLayout" Target="../slideLayouts/slideLayout382.xml"/><Relationship Id="rId1" Type="http://schemas.openxmlformats.org/officeDocument/2006/relationships/slideLayout" Target="../slideLayouts/slideLayout381.xml"/><Relationship Id="rId6" Type="http://schemas.openxmlformats.org/officeDocument/2006/relationships/slideLayout" Target="../slideLayouts/slideLayout386.xml"/><Relationship Id="rId11" Type="http://schemas.openxmlformats.org/officeDocument/2006/relationships/slideLayout" Target="../slideLayouts/slideLayout391.xml"/><Relationship Id="rId5" Type="http://schemas.openxmlformats.org/officeDocument/2006/relationships/slideLayout" Target="../slideLayouts/slideLayout385.xml"/><Relationship Id="rId10" Type="http://schemas.openxmlformats.org/officeDocument/2006/relationships/slideLayout" Target="../slideLayouts/slideLayout390.xml"/><Relationship Id="rId4" Type="http://schemas.openxmlformats.org/officeDocument/2006/relationships/slideLayout" Target="../slideLayouts/slideLayout384.xml"/><Relationship Id="rId9" Type="http://schemas.openxmlformats.org/officeDocument/2006/relationships/slideLayout" Target="../slideLayouts/slideLayout389.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00.xml"/><Relationship Id="rId3" Type="http://schemas.openxmlformats.org/officeDocument/2006/relationships/slideLayout" Target="../slideLayouts/slideLayout395.xml"/><Relationship Id="rId7" Type="http://schemas.openxmlformats.org/officeDocument/2006/relationships/slideLayout" Target="../slideLayouts/slideLayout399.xml"/><Relationship Id="rId12" Type="http://schemas.openxmlformats.org/officeDocument/2006/relationships/theme" Target="../theme/theme35.xml"/><Relationship Id="rId2" Type="http://schemas.openxmlformats.org/officeDocument/2006/relationships/slideLayout" Target="../slideLayouts/slideLayout394.xml"/><Relationship Id="rId1" Type="http://schemas.openxmlformats.org/officeDocument/2006/relationships/slideLayout" Target="../slideLayouts/slideLayout393.xml"/><Relationship Id="rId6" Type="http://schemas.openxmlformats.org/officeDocument/2006/relationships/slideLayout" Target="../slideLayouts/slideLayout398.xml"/><Relationship Id="rId11" Type="http://schemas.openxmlformats.org/officeDocument/2006/relationships/slideLayout" Target="../slideLayouts/slideLayout403.xml"/><Relationship Id="rId5" Type="http://schemas.openxmlformats.org/officeDocument/2006/relationships/slideLayout" Target="../slideLayouts/slideLayout397.xml"/><Relationship Id="rId10" Type="http://schemas.openxmlformats.org/officeDocument/2006/relationships/slideLayout" Target="../slideLayouts/slideLayout402.xml"/><Relationship Id="rId4" Type="http://schemas.openxmlformats.org/officeDocument/2006/relationships/slideLayout" Target="../slideLayouts/slideLayout396.xml"/><Relationship Id="rId9" Type="http://schemas.openxmlformats.org/officeDocument/2006/relationships/slideLayout" Target="../slideLayouts/slideLayout401.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11.xml"/><Relationship Id="rId3" Type="http://schemas.openxmlformats.org/officeDocument/2006/relationships/slideLayout" Target="../slideLayouts/slideLayout406.xml"/><Relationship Id="rId7" Type="http://schemas.openxmlformats.org/officeDocument/2006/relationships/slideLayout" Target="../slideLayouts/slideLayout410.xml"/><Relationship Id="rId12" Type="http://schemas.openxmlformats.org/officeDocument/2006/relationships/theme" Target="../theme/theme36.xml"/><Relationship Id="rId2" Type="http://schemas.openxmlformats.org/officeDocument/2006/relationships/slideLayout" Target="../slideLayouts/slideLayout405.xml"/><Relationship Id="rId1" Type="http://schemas.openxmlformats.org/officeDocument/2006/relationships/slideLayout" Target="../slideLayouts/slideLayout404.xml"/><Relationship Id="rId6" Type="http://schemas.openxmlformats.org/officeDocument/2006/relationships/slideLayout" Target="../slideLayouts/slideLayout409.xml"/><Relationship Id="rId11" Type="http://schemas.openxmlformats.org/officeDocument/2006/relationships/slideLayout" Target="../slideLayouts/slideLayout414.xml"/><Relationship Id="rId5" Type="http://schemas.openxmlformats.org/officeDocument/2006/relationships/slideLayout" Target="../slideLayouts/slideLayout408.xml"/><Relationship Id="rId10" Type="http://schemas.openxmlformats.org/officeDocument/2006/relationships/slideLayout" Target="../slideLayouts/slideLayout413.xml"/><Relationship Id="rId4" Type="http://schemas.openxmlformats.org/officeDocument/2006/relationships/slideLayout" Target="../slideLayouts/slideLayout407.xml"/><Relationship Id="rId9" Type="http://schemas.openxmlformats.org/officeDocument/2006/relationships/slideLayout" Target="../slideLayouts/slideLayout412.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22.xml"/><Relationship Id="rId3" Type="http://schemas.openxmlformats.org/officeDocument/2006/relationships/slideLayout" Target="../slideLayouts/slideLayout417.xml"/><Relationship Id="rId7" Type="http://schemas.openxmlformats.org/officeDocument/2006/relationships/slideLayout" Target="../slideLayouts/slideLayout421.xml"/><Relationship Id="rId12" Type="http://schemas.openxmlformats.org/officeDocument/2006/relationships/theme" Target="../theme/theme37.xml"/><Relationship Id="rId2" Type="http://schemas.openxmlformats.org/officeDocument/2006/relationships/slideLayout" Target="../slideLayouts/slideLayout416.xm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5" Type="http://schemas.openxmlformats.org/officeDocument/2006/relationships/slideLayout" Target="../slideLayouts/slideLayout419.xml"/><Relationship Id="rId10" Type="http://schemas.openxmlformats.org/officeDocument/2006/relationships/slideLayout" Target="../slideLayouts/slideLayout424.xml"/><Relationship Id="rId4" Type="http://schemas.openxmlformats.org/officeDocument/2006/relationships/slideLayout" Target="../slideLayouts/slideLayout418.xml"/><Relationship Id="rId9" Type="http://schemas.openxmlformats.org/officeDocument/2006/relationships/slideLayout" Target="../slideLayouts/slideLayout423.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33.xml"/><Relationship Id="rId13" Type="http://schemas.openxmlformats.org/officeDocument/2006/relationships/theme" Target="../theme/theme38.xml"/><Relationship Id="rId3" Type="http://schemas.openxmlformats.org/officeDocument/2006/relationships/slideLayout" Target="../slideLayouts/slideLayout428.xml"/><Relationship Id="rId7" Type="http://schemas.openxmlformats.org/officeDocument/2006/relationships/slideLayout" Target="../slideLayouts/slideLayout432.xml"/><Relationship Id="rId12" Type="http://schemas.openxmlformats.org/officeDocument/2006/relationships/slideLayout" Target="../slideLayouts/slideLayout437.xml"/><Relationship Id="rId2" Type="http://schemas.openxmlformats.org/officeDocument/2006/relationships/slideLayout" Target="../slideLayouts/slideLayout427.xml"/><Relationship Id="rId1" Type="http://schemas.openxmlformats.org/officeDocument/2006/relationships/slideLayout" Target="../slideLayouts/slideLayout426.xml"/><Relationship Id="rId6" Type="http://schemas.openxmlformats.org/officeDocument/2006/relationships/slideLayout" Target="../slideLayouts/slideLayout431.xml"/><Relationship Id="rId11" Type="http://schemas.openxmlformats.org/officeDocument/2006/relationships/slideLayout" Target="../slideLayouts/slideLayout436.xml"/><Relationship Id="rId5" Type="http://schemas.openxmlformats.org/officeDocument/2006/relationships/slideLayout" Target="../slideLayouts/slideLayout430.xml"/><Relationship Id="rId10" Type="http://schemas.openxmlformats.org/officeDocument/2006/relationships/slideLayout" Target="../slideLayouts/slideLayout435.xml"/><Relationship Id="rId4" Type="http://schemas.openxmlformats.org/officeDocument/2006/relationships/slideLayout" Target="../slideLayouts/slideLayout429.xml"/><Relationship Id="rId9" Type="http://schemas.openxmlformats.org/officeDocument/2006/relationships/slideLayout" Target="../slideLayouts/slideLayout434.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45.xml"/><Relationship Id="rId3" Type="http://schemas.openxmlformats.org/officeDocument/2006/relationships/slideLayout" Target="../slideLayouts/slideLayout440.xml"/><Relationship Id="rId7" Type="http://schemas.openxmlformats.org/officeDocument/2006/relationships/slideLayout" Target="../slideLayouts/slideLayout444.xml"/><Relationship Id="rId12" Type="http://schemas.openxmlformats.org/officeDocument/2006/relationships/theme" Target="../theme/theme39.xml"/><Relationship Id="rId2" Type="http://schemas.openxmlformats.org/officeDocument/2006/relationships/slideLayout" Target="../slideLayouts/slideLayout439.xml"/><Relationship Id="rId1" Type="http://schemas.openxmlformats.org/officeDocument/2006/relationships/slideLayout" Target="../slideLayouts/slideLayout438.xml"/><Relationship Id="rId6" Type="http://schemas.openxmlformats.org/officeDocument/2006/relationships/slideLayout" Target="../slideLayouts/slideLayout443.xml"/><Relationship Id="rId11" Type="http://schemas.openxmlformats.org/officeDocument/2006/relationships/slideLayout" Target="../slideLayouts/slideLayout448.xml"/><Relationship Id="rId5" Type="http://schemas.openxmlformats.org/officeDocument/2006/relationships/slideLayout" Target="../slideLayouts/slideLayout442.xml"/><Relationship Id="rId10" Type="http://schemas.openxmlformats.org/officeDocument/2006/relationships/slideLayout" Target="../slideLayouts/slideLayout447.xml"/><Relationship Id="rId4" Type="http://schemas.openxmlformats.org/officeDocument/2006/relationships/slideLayout" Target="../slideLayouts/slideLayout441.xml"/><Relationship Id="rId9" Type="http://schemas.openxmlformats.org/officeDocument/2006/relationships/slideLayout" Target="../slideLayouts/slideLayout4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56.xml"/><Relationship Id="rId3" Type="http://schemas.openxmlformats.org/officeDocument/2006/relationships/slideLayout" Target="../slideLayouts/slideLayout451.xml"/><Relationship Id="rId7" Type="http://schemas.openxmlformats.org/officeDocument/2006/relationships/slideLayout" Target="../slideLayouts/slideLayout455.xml"/><Relationship Id="rId12" Type="http://schemas.openxmlformats.org/officeDocument/2006/relationships/theme" Target="../theme/theme40.xml"/><Relationship Id="rId2" Type="http://schemas.openxmlformats.org/officeDocument/2006/relationships/slideLayout" Target="../slideLayouts/slideLayout450.xml"/><Relationship Id="rId1" Type="http://schemas.openxmlformats.org/officeDocument/2006/relationships/slideLayout" Target="../slideLayouts/slideLayout449.xml"/><Relationship Id="rId6" Type="http://schemas.openxmlformats.org/officeDocument/2006/relationships/slideLayout" Target="../slideLayouts/slideLayout454.xml"/><Relationship Id="rId11" Type="http://schemas.openxmlformats.org/officeDocument/2006/relationships/slideLayout" Target="../slideLayouts/slideLayout459.xml"/><Relationship Id="rId5" Type="http://schemas.openxmlformats.org/officeDocument/2006/relationships/slideLayout" Target="../slideLayouts/slideLayout453.xml"/><Relationship Id="rId10" Type="http://schemas.openxmlformats.org/officeDocument/2006/relationships/slideLayout" Target="../slideLayouts/slideLayout458.xml"/><Relationship Id="rId4" Type="http://schemas.openxmlformats.org/officeDocument/2006/relationships/slideLayout" Target="../slideLayouts/slideLayout452.xml"/><Relationship Id="rId9" Type="http://schemas.openxmlformats.org/officeDocument/2006/relationships/slideLayout" Target="../slideLayouts/slideLayout457.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67.xml"/><Relationship Id="rId3" Type="http://schemas.openxmlformats.org/officeDocument/2006/relationships/slideLayout" Target="../slideLayouts/slideLayout462.xml"/><Relationship Id="rId7" Type="http://schemas.openxmlformats.org/officeDocument/2006/relationships/slideLayout" Target="../slideLayouts/slideLayout466.xml"/><Relationship Id="rId12" Type="http://schemas.openxmlformats.org/officeDocument/2006/relationships/theme" Target="../theme/theme41.xml"/><Relationship Id="rId2" Type="http://schemas.openxmlformats.org/officeDocument/2006/relationships/slideLayout" Target="../slideLayouts/slideLayout461.xml"/><Relationship Id="rId1" Type="http://schemas.openxmlformats.org/officeDocument/2006/relationships/slideLayout" Target="../slideLayouts/slideLayout460.xml"/><Relationship Id="rId6" Type="http://schemas.openxmlformats.org/officeDocument/2006/relationships/slideLayout" Target="../slideLayouts/slideLayout465.xml"/><Relationship Id="rId11" Type="http://schemas.openxmlformats.org/officeDocument/2006/relationships/slideLayout" Target="../slideLayouts/slideLayout470.xml"/><Relationship Id="rId5" Type="http://schemas.openxmlformats.org/officeDocument/2006/relationships/slideLayout" Target="../slideLayouts/slideLayout464.xml"/><Relationship Id="rId10" Type="http://schemas.openxmlformats.org/officeDocument/2006/relationships/slideLayout" Target="../slideLayouts/slideLayout469.xml"/><Relationship Id="rId4" Type="http://schemas.openxmlformats.org/officeDocument/2006/relationships/slideLayout" Target="../slideLayouts/slideLayout463.xml"/><Relationship Id="rId9" Type="http://schemas.openxmlformats.org/officeDocument/2006/relationships/slideLayout" Target="../slideLayouts/slideLayout468.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78.xml"/><Relationship Id="rId3" Type="http://schemas.openxmlformats.org/officeDocument/2006/relationships/slideLayout" Target="../slideLayouts/slideLayout473.xml"/><Relationship Id="rId7" Type="http://schemas.openxmlformats.org/officeDocument/2006/relationships/slideLayout" Target="../slideLayouts/slideLayout477.xml"/><Relationship Id="rId12" Type="http://schemas.openxmlformats.org/officeDocument/2006/relationships/theme" Target="../theme/theme42.xml"/><Relationship Id="rId2" Type="http://schemas.openxmlformats.org/officeDocument/2006/relationships/slideLayout" Target="../slideLayouts/slideLayout472.xml"/><Relationship Id="rId1" Type="http://schemas.openxmlformats.org/officeDocument/2006/relationships/slideLayout" Target="../slideLayouts/slideLayout471.xml"/><Relationship Id="rId6" Type="http://schemas.openxmlformats.org/officeDocument/2006/relationships/slideLayout" Target="../slideLayouts/slideLayout476.xml"/><Relationship Id="rId11" Type="http://schemas.openxmlformats.org/officeDocument/2006/relationships/slideLayout" Target="../slideLayouts/slideLayout481.xml"/><Relationship Id="rId5" Type="http://schemas.openxmlformats.org/officeDocument/2006/relationships/slideLayout" Target="../slideLayouts/slideLayout475.xml"/><Relationship Id="rId10" Type="http://schemas.openxmlformats.org/officeDocument/2006/relationships/slideLayout" Target="../slideLayouts/slideLayout480.xml"/><Relationship Id="rId4" Type="http://schemas.openxmlformats.org/officeDocument/2006/relationships/slideLayout" Target="../slideLayouts/slideLayout474.xml"/><Relationship Id="rId9" Type="http://schemas.openxmlformats.org/officeDocument/2006/relationships/slideLayout" Target="../slideLayouts/slideLayout479.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89.xml"/><Relationship Id="rId3" Type="http://schemas.openxmlformats.org/officeDocument/2006/relationships/slideLayout" Target="../slideLayouts/slideLayout484.xml"/><Relationship Id="rId7" Type="http://schemas.openxmlformats.org/officeDocument/2006/relationships/slideLayout" Target="../slideLayouts/slideLayout488.xml"/><Relationship Id="rId12" Type="http://schemas.openxmlformats.org/officeDocument/2006/relationships/theme" Target="../theme/theme43.xml"/><Relationship Id="rId2" Type="http://schemas.openxmlformats.org/officeDocument/2006/relationships/slideLayout" Target="../slideLayouts/slideLayout483.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5" Type="http://schemas.openxmlformats.org/officeDocument/2006/relationships/slideLayout" Target="../slideLayouts/slideLayout486.xml"/><Relationship Id="rId10" Type="http://schemas.openxmlformats.org/officeDocument/2006/relationships/slideLayout" Target="../slideLayouts/slideLayout491.xml"/><Relationship Id="rId4" Type="http://schemas.openxmlformats.org/officeDocument/2006/relationships/slideLayout" Target="../slideLayouts/slideLayout485.xml"/><Relationship Id="rId9" Type="http://schemas.openxmlformats.org/officeDocument/2006/relationships/slideLayout" Target="../slideLayouts/slideLayout490.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00.xml"/><Relationship Id="rId3" Type="http://schemas.openxmlformats.org/officeDocument/2006/relationships/slideLayout" Target="../slideLayouts/slideLayout495.xml"/><Relationship Id="rId7" Type="http://schemas.openxmlformats.org/officeDocument/2006/relationships/slideLayout" Target="../slideLayouts/slideLayout499.xml"/><Relationship Id="rId12" Type="http://schemas.openxmlformats.org/officeDocument/2006/relationships/theme" Target="../theme/theme44.xml"/><Relationship Id="rId2" Type="http://schemas.openxmlformats.org/officeDocument/2006/relationships/slideLayout" Target="../slideLayouts/slideLayout494.xml"/><Relationship Id="rId1" Type="http://schemas.openxmlformats.org/officeDocument/2006/relationships/slideLayout" Target="../slideLayouts/slideLayout493.xml"/><Relationship Id="rId6" Type="http://schemas.openxmlformats.org/officeDocument/2006/relationships/slideLayout" Target="../slideLayouts/slideLayout498.xml"/><Relationship Id="rId11" Type="http://schemas.openxmlformats.org/officeDocument/2006/relationships/slideLayout" Target="../slideLayouts/slideLayout503.xml"/><Relationship Id="rId5" Type="http://schemas.openxmlformats.org/officeDocument/2006/relationships/slideLayout" Target="../slideLayouts/slideLayout497.xml"/><Relationship Id="rId10" Type="http://schemas.openxmlformats.org/officeDocument/2006/relationships/slideLayout" Target="../slideLayouts/slideLayout502.xml"/><Relationship Id="rId4" Type="http://schemas.openxmlformats.org/officeDocument/2006/relationships/slideLayout" Target="../slideLayouts/slideLayout496.xml"/><Relationship Id="rId9" Type="http://schemas.openxmlformats.org/officeDocument/2006/relationships/slideLayout" Target="../slideLayouts/slideLayout501.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11.xml"/><Relationship Id="rId3" Type="http://schemas.openxmlformats.org/officeDocument/2006/relationships/slideLayout" Target="../slideLayouts/slideLayout506.xml"/><Relationship Id="rId7" Type="http://schemas.openxmlformats.org/officeDocument/2006/relationships/slideLayout" Target="../slideLayouts/slideLayout510.xml"/><Relationship Id="rId12" Type="http://schemas.openxmlformats.org/officeDocument/2006/relationships/theme" Target="../theme/theme45.xml"/><Relationship Id="rId2" Type="http://schemas.openxmlformats.org/officeDocument/2006/relationships/slideLayout" Target="../slideLayouts/slideLayout505.xml"/><Relationship Id="rId1" Type="http://schemas.openxmlformats.org/officeDocument/2006/relationships/slideLayout" Target="../slideLayouts/slideLayout504.xml"/><Relationship Id="rId6" Type="http://schemas.openxmlformats.org/officeDocument/2006/relationships/slideLayout" Target="../slideLayouts/slideLayout509.xml"/><Relationship Id="rId11" Type="http://schemas.openxmlformats.org/officeDocument/2006/relationships/slideLayout" Target="../slideLayouts/slideLayout514.xml"/><Relationship Id="rId5" Type="http://schemas.openxmlformats.org/officeDocument/2006/relationships/slideLayout" Target="../slideLayouts/slideLayout508.xml"/><Relationship Id="rId10" Type="http://schemas.openxmlformats.org/officeDocument/2006/relationships/slideLayout" Target="../slideLayouts/slideLayout513.xml"/><Relationship Id="rId4" Type="http://schemas.openxmlformats.org/officeDocument/2006/relationships/slideLayout" Target="../slideLayouts/slideLayout507.xml"/><Relationship Id="rId9" Type="http://schemas.openxmlformats.org/officeDocument/2006/relationships/slideLayout" Target="../slideLayouts/slideLayout512.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22.xml"/><Relationship Id="rId3" Type="http://schemas.openxmlformats.org/officeDocument/2006/relationships/slideLayout" Target="../slideLayouts/slideLayout517.xml"/><Relationship Id="rId7" Type="http://schemas.openxmlformats.org/officeDocument/2006/relationships/slideLayout" Target="../slideLayouts/slideLayout521.xml"/><Relationship Id="rId12" Type="http://schemas.openxmlformats.org/officeDocument/2006/relationships/theme" Target="../theme/theme46.xml"/><Relationship Id="rId2" Type="http://schemas.openxmlformats.org/officeDocument/2006/relationships/slideLayout" Target="../slideLayouts/slideLayout516.xml"/><Relationship Id="rId1" Type="http://schemas.openxmlformats.org/officeDocument/2006/relationships/slideLayout" Target="../slideLayouts/slideLayout515.xml"/><Relationship Id="rId6" Type="http://schemas.openxmlformats.org/officeDocument/2006/relationships/slideLayout" Target="../slideLayouts/slideLayout520.xml"/><Relationship Id="rId11" Type="http://schemas.openxmlformats.org/officeDocument/2006/relationships/slideLayout" Target="../slideLayouts/slideLayout525.xml"/><Relationship Id="rId5" Type="http://schemas.openxmlformats.org/officeDocument/2006/relationships/slideLayout" Target="../slideLayouts/slideLayout519.xml"/><Relationship Id="rId10" Type="http://schemas.openxmlformats.org/officeDocument/2006/relationships/slideLayout" Target="../slideLayouts/slideLayout524.xml"/><Relationship Id="rId4" Type="http://schemas.openxmlformats.org/officeDocument/2006/relationships/slideLayout" Target="../slideLayouts/slideLayout518.xml"/><Relationship Id="rId9" Type="http://schemas.openxmlformats.org/officeDocument/2006/relationships/slideLayout" Target="../slideLayouts/slideLayout523.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33.xml"/><Relationship Id="rId3" Type="http://schemas.openxmlformats.org/officeDocument/2006/relationships/slideLayout" Target="../slideLayouts/slideLayout528.xml"/><Relationship Id="rId7" Type="http://schemas.openxmlformats.org/officeDocument/2006/relationships/slideLayout" Target="../slideLayouts/slideLayout532.xml"/><Relationship Id="rId12" Type="http://schemas.openxmlformats.org/officeDocument/2006/relationships/theme" Target="../theme/theme47.xml"/><Relationship Id="rId2" Type="http://schemas.openxmlformats.org/officeDocument/2006/relationships/slideLayout" Target="../slideLayouts/slideLayout527.xml"/><Relationship Id="rId1" Type="http://schemas.openxmlformats.org/officeDocument/2006/relationships/slideLayout" Target="../slideLayouts/slideLayout526.xml"/><Relationship Id="rId6" Type="http://schemas.openxmlformats.org/officeDocument/2006/relationships/slideLayout" Target="../slideLayouts/slideLayout531.xml"/><Relationship Id="rId11" Type="http://schemas.openxmlformats.org/officeDocument/2006/relationships/slideLayout" Target="../slideLayouts/slideLayout536.xml"/><Relationship Id="rId5" Type="http://schemas.openxmlformats.org/officeDocument/2006/relationships/slideLayout" Target="../slideLayouts/slideLayout530.xml"/><Relationship Id="rId10" Type="http://schemas.openxmlformats.org/officeDocument/2006/relationships/slideLayout" Target="../slideLayouts/slideLayout535.xml"/><Relationship Id="rId4" Type="http://schemas.openxmlformats.org/officeDocument/2006/relationships/slideLayout" Target="../slideLayouts/slideLayout529.xml"/><Relationship Id="rId9" Type="http://schemas.openxmlformats.org/officeDocument/2006/relationships/slideLayout" Target="../slideLayouts/slideLayout534.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44.xml"/><Relationship Id="rId3" Type="http://schemas.openxmlformats.org/officeDocument/2006/relationships/slideLayout" Target="../slideLayouts/slideLayout539.xml"/><Relationship Id="rId7" Type="http://schemas.openxmlformats.org/officeDocument/2006/relationships/slideLayout" Target="../slideLayouts/slideLayout543.xml"/><Relationship Id="rId12" Type="http://schemas.openxmlformats.org/officeDocument/2006/relationships/theme" Target="../theme/theme48.xml"/><Relationship Id="rId2" Type="http://schemas.openxmlformats.org/officeDocument/2006/relationships/slideLayout" Target="../slideLayouts/slideLayout538.xml"/><Relationship Id="rId1" Type="http://schemas.openxmlformats.org/officeDocument/2006/relationships/slideLayout" Target="../slideLayouts/slideLayout537.xml"/><Relationship Id="rId6" Type="http://schemas.openxmlformats.org/officeDocument/2006/relationships/slideLayout" Target="../slideLayouts/slideLayout542.xml"/><Relationship Id="rId11" Type="http://schemas.openxmlformats.org/officeDocument/2006/relationships/slideLayout" Target="../slideLayouts/slideLayout547.xml"/><Relationship Id="rId5" Type="http://schemas.openxmlformats.org/officeDocument/2006/relationships/slideLayout" Target="../slideLayouts/slideLayout541.xml"/><Relationship Id="rId10" Type="http://schemas.openxmlformats.org/officeDocument/2006/relationships/slideLayout" Target="../slideLayouts/slideLayout546.xml"/><Relationship Id="rId4" Type="http://schemas.openxmlformats.org/officeDocument/2006/relationships/slideLayout" Target="../slideLayouts/slideLayout540.xml"/><Relationship Id="rId9" Type="http://schemas.openxmlformats.org/officeDocument/2006/relationships/slideLayout" Target="../slideLayouts/slideLayout5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6387" name="Rectangle 3"/>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mn-lt"/>
                <a:ea typeface="+mn-ea"/>
              </a:defRPr>
            </a:lvl1pPr>
          </a:lstStyle>
          <a:p>
            <a:pPr fontAlgn="base">
              <a:spcAft>
                <a:spcPct val="0"/>
              </a:spcAft>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mn-lt"/>
                <a:ea typeface="+mn-ea"/>
              </a:defRPr>
            </a:lvl1pPr>
          </a:lstStyle>
          <a:p>
            <a:pPr fontAlgn="base">
              <a:spcAft>
                <a:spcPct val="0"/>
              </a:spcAft>
              <a:defRPr/>
            </a:pPr>
            <a:endParaRPr lang="en-US" altLang="ja-JP"/>
          </a:p>
        </p:txBody>
      </p:sp>
    </p:spTree>
    <p:extLst>
      <p:ext uri="{BB962C8B-B14F-4D97-AF65-F5344CB8AC3E}">
        <p14:creationId xmlns:p14="http://schemas.microsoft.com/office/powerpoint/2010/main" val="24948210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Tree>
    <p:extLst>
      <p:ext uri="{BB962C8B-B14F-4D97-AF65-F5344CB8AC3E}">
        <p14:creationId xmlns:p14="http://schemas.microsoft.com/office/powerpoint/2010/main" val="321299906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87"/>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A88AE84E-723A-4E43-907E-CA5292865FFF}" type="datetime1">
              <a:rPr lang="ja-JP" altLang="en-US"/>
              <a:pPr>
                <a:defRPr/>
              </a:pPr>
              <a:t>2014/3/10</a:t>
            </a:fld>
            <a:endParaRPr lang="ja-JP" altLang="en-US"/>
          </a:p>
        </p:txBody>
      </p:sp>
      <p:sp>
        <p:nvSpPr>
          <p:cNvPr id="5" name="フッター プレースホルダ 4"/>
          <p:cNvSpPr>
            <a:spLocks noGrp="1"/>
          </p:cNvSpPr>
          <p:nvPr>
            <p:ph type="ftr" sz="quarter" idx="3"/>
          </p:nvPr>
        </p:nvSpPr>
        <p:spPr>
          <a:xfrm>
            <a:off x="3384550" y="6356487"/>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50" charset="-128"/>
              </a:defRPr>
            </a:lvl1pPr>
          </a:lstStyle>
          <a:p>
            <a:pPr fontAlgn="base">
              <a:spcBef>
                <a:spcPct val="0"/>
              </a:spcBef>
              <a:spcAft>
                <a:spcPct val="0"/>
              </a:spcAft>
              <a:defRPr/>
            </a:pPr>
            <a:endParaRPr lang="en-US" altLang="ja-JP"/>
          </a:p>
        </p:txBody>
      </p:sp>
    </p:spTree>
    <p:extLst>
      <p:ext uri="{BB962C8B-B14F-4D97-AF65-F5344CB8AC3E}">
        <p14:creationId xmlns:p14="http://schemas.microsoft.com/office/powerpoint/2010/main" val="256046152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202642505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94"/>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D5CCD29-8D5F-46AC-A684-D718A7387B99}" type="datetime1">
              <a:rPr lang="ja-JP" altLang="en-US" smtClean="0">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94"/>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877309024"/>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075" name="テキスト プレースホルダー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804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fld id="{F6B7526A-94AF-41BD-9238-BC638208D620}" type="datetime1">
              <a:rPr lang="ja-JP" altLang="en-US"/>
              <a:pPr>
                <a:defRPr/>
              </a:pPr>
              <a:t>2014/3/10</a:t>
            </a:fld>
            <a:endParaRPr lang="ja-JP" altLang="en-US"/>
          </a:p>
        </p:txBody>
      </p:sp>
      <p:sp>
        <p:nvSpPr>
          <p:cNvPr id="5" name="フッター プレースホルダー 4"/>
          <p:cNvSpPr>
            <a:spLocks noGrp="1"/>
          </p:cNvSpPr>
          <p:nvPr>
            <p:ph type="ftr" sz="quarter" idx="3"/>
          </p:nvPr>
        </p:nvSpPr>
        <p:spPr>
          <a:xfrm>
            <a:off x="3384550" y="6358041"/>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35593667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43" y="274639"/>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43" y="1600205"/>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7826"/>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20D57-0D78-4FAA-8DBE-DA77E11B4BB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93" y="6357826"/>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1306687198"/>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2469297218"/>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711461575"/>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2361271906"/>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7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FBB6EECC-1435-4543-B05F-733F6F86A504}" type="datetime1">
              <a:rPr lang="ja-JP" altLang="en-US"/>
              <a:pPr>
                <a:defRPr/>
              </a:pPr>
              <a:t>2014/3/10</a:t>
            </a:fld>
            <a:endParaRPr lang="ja-JP" altLang="en-US"/>
          </a:p>
        </p:txBody>
      </p:sp>
      <p:sp>
        <p:nvSpPr>
          <p:cNvPr id="5" name="フッター プレースホルダ 4"/>
          <p:cNvSpPr>
            <a:spLocks noGrp="1"/>
          </p:cNvSpPr>
          <p:nvPr>
            <p:ph type="ftr" sz="quarter" idx="3"/>
          </p:nvPr>
        </p:nvSpPr>
        <p:spPr>
          <a:xfrm>
            <a:off x="3384550" y="6356471"/>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50" charset="-128"/>
              </a:defRPr>
            </a:lvl1pPr>
          </a:lstStyle>
          <a:p>
            <a:pPr fontAlgn="base">
              <a:spcBef>
                <a:spcPct val="0"/>
              </a:spcBef>
              <a:spcAft>
                <a:spcPct val="0"/>
              </a:spcAft>
              <a:defRPr/>
            </a:pPr>
            <a:endParaRPr lang="en-US" altLang="ja-JP"/>
          </a:p>
        </p:txBody>
      </p:sp>
    </p:spTree>
    <p:extLst>
      <p:ext uri="{BB962C8B-B14F-4D97-AF65-F5344CB8AC3E}">
        <p14:creationId xmlns:p14="http://schemas.microsoft.com/office/powerpoint/2010/main" val="268376515"/>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5363" name="テキスト プレースホルダ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547"/>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21B393EA-DF8C-481F-B12F-6C41B0674839}" type="datetime1">
              <a:rPr lang="ja-JP" altLang="en-US"/>
              <a:pPr>
                <a:defRPr/>
              </a:pPr>
              <a:t>2014/3/10</a:t>
            </a:fld>
            <a:endParaRPr lang="ja-JP" altLang="en-US"/>
          </a:p>
        </p:txBody>
      </p:sp>
      <p:sp>
        <p:nvSpPr>
          <p:cNvPr id="5" name="フッター プレースホルダ 4"/>
          <p:cNvSpPr>
            <a:spLocks noGrp="1"/>
          </p:cNvSpPr>
          <p:nvPr>
            <p:ph type="ftr" sz="quarter" idx="3"/>
          </p:nvPr>
        </p:nvSpPr>
        <p:spPr>
          <a:xfrm>
            <a:off x="3384550" y="6356547"/>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50" charset="-128"/>
              </a:defRPr>
            </a:lvl1pPr>
          </a:lstStyle>
          <a:p>
            <a:pPr fontAlgn="base">
              <a:spcBef>
                <a:spcPct val="0"/>
              </a:spcBef>
              <a:spcAft>
                <a:spcPct val="0"/>
              </a:spcAft>
              <a:defRPr/>
            </a:pPr>
            <a:endParaRPr lang="en-US" altLang="ja-JP"/>
          </a:p>
        </p:txBody>
      </p:sp>
    </p:spTree>
    <p:extLst>
      <p:ext uri="{BB962C8B-B14F-4D97-AF65-F5344CB8AC3E}">
        <p14:creationId xmlns:p14="http://schemas.microsoft.com/office/powerpoint/2010/main" val="30475227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4075101813"/>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5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6D1C485F-C3D0-4A9C-9696-76D12DC6BA10}" type="datetime1">
              <a:rPr lang="ja-JP" altLang="en-US"/>
              <a:pPr>
                <a:defRPr/>
              </a:pPr>
              <a:t>2014/3/10</a:t>
            </a:fld>
            <a:endParaRPr lang="ja-JP" altLang="en-US"/>
          </a:p>
        </p:txBody>
      </p:sp>
      <p:sp>
        <p:nvSpPr>
          <p:cNvPr id="5" name="フッター プレースホルダ 4"/>
          <p:cNvSpPr>
            <a:spLocks noGrp="1"/>
          </p:cNvSpPr>
          <p:nvPr>
            <p:ph type="ftr" sz="quarter" idx="3"/>
          </p:nvPr>
        </p:nvSpPr>
        <p:spPr>
          <a:xfrm>
            <a:off x="3384550" y="6356451"/>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50" charset="-128"/>
              </a:defRPr>
            </a:lvl1pPr>
          </a:lstStyle>
          <a:p>
            <a:pPr fontAlgn="base">
              <a:spcBef>
                <a:spcPct val="0"/>
              </a:spcBef>
              <a:spcAft>
                <a:spcPct val="0"/>
              </a:spcAft>
              <a:defRPr/>
            </a:pPr>
            <a:endParaRPr lang="en-US" altLang="ja-JP"/>
          </a:p>
        </p:txBody>
      </p:sp>
    </p:spTree>
    <p:extLst>
      <p:ext uri="{BB962C8B-B14F-4D97-AF65-F5344CB8AC3E}">
        <p14:creationId xmlns:p14="http://schemas.microsoft.com/office/powerpoint/2010/main" val="386850606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1848660118"/>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2198251193"/>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3B7B2-30E9-4139-A18D-045EF9C5EDC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4151215141"/>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4"/>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085" name="Rectangle 5"/>
          <p:cNvSpPr>
            <a:spLocks noGrp="1" noChangeArrowheads="1"/>
          </p:cNvSpPr>
          <p:nvPr>
            <p:ph type="ftr" sz="quarter" idx="3"/>
          </p:nvPr>
        </p:nvSpPr>
        <p:spPr bwMode="auto">
          <a:xfrm>
            <a:off x="736071" y="6473825"/>
            <a:ext cx="8433858"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ＭＳ Ｐゴシック" pitchFamily="50" charset="-128"/>
                <a:ea typeface="ＭＳ Ｐゴシック" pitchFamily="50" charset="-128"/>
              </a:defRPr>
            </a:lvl1pPr>
          </a:lstStyle>
          <a:p>
            <a:pPr fontAlgn="base">
              <a:spcBef>
                <a:spcPct val="0"/>
              </a:spcBef>
              <a:spcAft>
                <a:spcPct val="0"/>
              </a:spcAft>
              <a:defRPr/>
            </a:pPr>
            <a:r>
              <a:rPr lang="zh-CN" altLang="en-US">
                <a:solidFill>
                  <a:srgbClr val="000000"/>
                </a:solidFill>
              </a:rPr>
              <a:t>公益社団法人 日本医師会（</a:t>
            </a:r>
            <a:r>
              <a:rPr lang="en-US" altLang="zh-CN">
                <a:solidFill>
                  <a:srgbClr val="000000"/>
                </a:solidFill>
              </a:rPr>
              <a:t>2013</a:t>
            </a:r>
            <a:r>
              <a:rPr lang="zh-CN" altLang="en-US">
                <a:solidFill>
                  <a:srgbClr val="000000"/>
                </a:solidFill>
              </a:rPr>
              <a:t>年</a:t>
            </a:r>
            <a:r>
              <a:rPr lang="en-US" altLang="zh-CN">
                <a:solidFill>
                  <a:srgbClr val="000000"/>
                </a:solidFill>
              </a:rPr>
              <a:t>10</a:t>
            </a:r>
            <a:r>
              <a:rPr lang="zh-CN" altLang="en-US">
                <a:solidFill>
                  <a:srgbClr val="000000"/>
                </a:solidFill>
              </a:rPr>
              <a:t>月</a:t>
            </a:r>
            <a:r>
              <a:rPr lang="en-US" altLang="zh-CN">
                <a:solidFill>
                  <a:srgbClr val="000000"/>
                </a:solidFill>
              </a:rPr>
              <a:t>23</a:t>
            </a:r>
            <a:r>
              <a:rPr lang="zh-CN" altLang="en-US">
                <a:solidFill>
                  <a:srgbClr val="000000"/>
                </a:solidFill>
              </a:rPr>
              <a:t>日　定例記者会見）</a:t>
            </a:r>
            <a:endParaRPr lang="ja-JP" altLang="en-US">
              <a:solidFill>
                <a:srgbClr val="000000"/>
              </a:solidFill>
            </a:endParaRPr>
          </a:p>
        </p:txBody>
      </p:sp>
    </p:spTree>
    <p:extLst>
      <p:ext uri="{BB962C8B-B14F-4D97-AF65-F5344CB8AC3E}">
        <p14:creationId xmlns:p14="http://schemas.microsoft.com/office/powerpoint/2010/main" val="2016188409"/>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085" name="Rectangle 5"/>
          <p:cNvSpPr>
            <a:spLocks noGrp="1" noChangeArrowheads="1"/>
          </p:cNvSpPr>
          <p:nvPr>
            <p:ph type="ftr" sz="quarter" idx="3"/>
          </p:nvPr>
        </p:nvSpPr>
        <p:spPr bwMode="auto">
          <a:xfrm>
            <a:off x="736071" y="6523169"/>
            <a:ext cx="8433858"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ea"/>
                <a:ea typeface="ＭＳ Ｐゴシック" pitchFamily="50" charset="-128"/>
              </a:defRPr>
            </a:lvl1pPr>
          </a:lstStyle>
          <a:p>
            <a:pPr fontAlgn="base">
              <a:spcBef>
                <a:spcPct val="0"/>
              </a:spcBef>
              <a:spcAft>
                <a:spcPct val="0"/>
              </a:spcAft>
              <a:defRPr/>
            </a:pPr>
            <a:r>
              <a:rPr lang="en-US" altLang="ja-JP">
                <a:solidFill>
                  <a:srgbClr val="000000"/>
                </a:solidFill>
              </a:rPr>
              <a:t>社団法人 日本医師会</a:t>
            </a:r>
          </a:p>
        </p:txBody>
      </p:sp>
    </p:spTree>
    <p:extLst>
      <p:ext uri="{BB962C8B-B14F-4D97-AF65-F5344CB8AC3E}">
        <p14:creationId xmlns:p14="http://schemas.microsoft.com/office/powerpoint/2010/main" val="122683948"/>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4"/>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085" name="Rectangle 5"/>
          <p:cNvSpPr>
            <a:spLocks noGrp="1" noChangeArrowheads="1"/>
          </p:cNvSpPr>
          <p:nvPr>
            <p:ph type="ftr" sz="quarter" idx="3"/>
          </p:nvPr>
        </p:nvSpPr>
        <p:spPr bwMode="auto">
          <a:xfrm>
            <a:off x="736071" y="6453193"/>
            <a:ext cx="8433858"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ea"/>
                <a:ea typeface="ＭＳ Ｐゴシック" pitchFamily="50" charset="-128"/>
              </a:defRPr>
            </a:lvl1pPr>
          </a:lstStyle>
          <a:p>
            <a:pPr fontAlgn="base">
              <a:spcBef>
                <a:spcPct val="0"/>
              </a:spcBef>
              <a:spcAft>
                <a:spcPct val="0"/>
              </a:spcAft>
              <a:defRPr/>
            </a:pPr>
            <a:r>
              <a:rPr lang="zh-CN" altLang="en-US">
                <a:solidFill>
                  <a:srgbClr val="000000"/>
                </a:solidFill>
              </a:rPr>
              <a:t>社団法人 日本医師会</a:t>
            </a:r>
            <a:endParaRPr lang="en-US" altLang="ja-JP">
              <a:solidFill>
                <a:srgbClr val="000000"/>
              </a:solidFill>
            </a:endParaRPr>
          </a:p>
        </p:txBody>
      </p:sp>
    </p:spTree>
    <p:extLst>
      <p:ext uri="{BB962C8B-B14F-4D97-AF65-F5344CB8AC3E}">
        <p14:creationId xmlns:p14="http://schemas.microsoft.com/office/powerpoint/2010/main" val="2234478242"/>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4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BD-39CD-4A9C-9909-95B20F0367EF}"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4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1512064669"/>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1152789116"/>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7171" name="テキスト プレースホルダー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8133"/>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fld id="{580EE611-DB5D-41A9-8243-9B0CA919AE21}" type="datetime1">
              <a:rPr lang="ja-JP" altLang="en-US"/>
              <a:pPr>
                <a:defRPr/>
              </a:pPr>
              <a:t>2014/3/10</a:t>
            </a:fld>
            <a:endParaRPr lang="ja-JP" altLang="en-US"/>
          </a:p>
        </p:txBody>
      </p:sp>
      <p:sp>
        <p:nvSpPr>
          <p:cNvPr id="5" name="フッター プレースホルダー 4"/>
          <p:cNvSpPr>
            <a:spLocks noGrp="1"/>
          </p:cNvSpPr>
          <p:nvPr>
            <p:ph type="ftr" sz="quarter" idx="3"/>
          </p:nvPr>
        </p:nvSpPr>
        <p:spPr>
          <a:xfrm>
            <a:off x="3384550" y="6358133"/>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219227485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7"/>
            <a:ext cx="2311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FBBF298C-61F4-4ACC-8EEE-D00DA43B9E31}" type="datetime1">
              <a:rPr lang="ja-JP" altLang="en-US">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512136603"/>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3B7B2-30E9-4139-A18D-045EF9C5EDC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981261941"/>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72A38-E44B-43B6-A3CF-77A38B178F3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3694353294"/>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08"/>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08"/>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Tree>
    <p:extLst>
      <p:ext uri="{BB962C8B-B14F-4D97-AF65-F5344CB8AC3E}">
        <p14:creationId xmlns:p14="http://schemas.microsoft.com/office/powerpoint/2010/main" val="3635629882"/>
      </p:ext>
    </p:extLst>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4"/>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085" name="Rectangle 5"/>
          <p:cNvSpPr>
            <a:spLocks noGrp="1" noChangeArrowheads="1"/>
          </p:cNvSpPr>
          <p:nvPr>
            <p:ph type="ftr" sz="quarter" idx="3"/>
          </p:nvPr>
        </p:nvSpPr>
        <p:spPr bwMode="auto">
          <a:xfrm>
            <a:off x="736071" y="6453203"/>
            <a:ext cx="8433858"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ea"/>
                <a:ea typeface="ＭＳ Ｐゴシック" pitchFamily="50" charset="-128"/>
              </a:defRPr>
            </a:lvl1pPr>
          </a:lstStyle>
          <a:p>
            <a:pPr fontAlgn="base">
              <a:spcBef>
                <a:spcPct val="0"/>
              </a:spcBef>
              <a:spcAft>
                <a:spcPct val="0"/>
              </a:spcAft>
              <a:defRPr/>
            </a:pPr>
            <a:r>
              <a:rPr lang="zh-CN" altLang="en-US">
                <a:solidFill>
                  <a:srgbClr val="000000"/>
                </a:solidFill>
              </a:rPr>
              <a:t>社団法人 日本医師会</a:t>
            </a:r>
            <a:endParaRPr lang="en-US" altLang="ja-JP">
              <a:solidFill>
                <a:srgbClr val="000000"/>
              </a:solidFill>
            </a:endParaRPr>
          </a:p>
        </p:txBody>
      </p:sp>
    </p:spTree>
    <p:extLst>
      <p:ext uri="{BB962C8B-B14F-4D97-AF65-F5344CB8AC3E}">
        <p14:creationId xmlns:p14="http://schemas.microsoft.com/office/powerpoint/2010/main" val="2617991298"/>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 id="2147484382"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50" y="274639"/>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50" y="1600205"/>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7834"/>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67EC6-2D6C-49D8-8A9D-9A12F77EA23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600" y="635783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3177694228"/>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81044" y="365126"/>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6147" name="Text Placeholder 2"/>
          <p:cNvSpPr>
            <a:spLocks noGrp="1"/>
          </p:cNvSpPr>
          <p:nvPr>
            <p:ph type="body" idx="1"/>
          </p:nvPr>
        </p:nvSpPr>
        <p:spPr bwMode="auto">
          <a:xfrm>
            <a:off x="681044"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4" name="Date Placeholder 3"/>
          <p:cNvSpPr>
            <a:spLocks noGrp="1"/>
          </p:cNvSpPr>
          <p:nvPr>
            <p:ph type="dt" sz="half" idx="2"/>
          </p:nvPr>
        </p:nvSpPr>
        <p:spPr>
          <a:xfrm>
            <a:off x="681038" y="6356431"/>
            <a:ext cx="22288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ea typeface="ＭＳ Ｐゴシック"/>
              </a:defRPr>
            </a:lvl1pPr>
          </a:lstStyle>
          <a:p>
            <a:pPr>
              <a:defRPr/>
            </a:pPr>
            <a:fld id="{1AE22643-01E1-4354-8127-31CBA34E5DD1}" type="datetime1">
              <a:rPr lang="ja-JP" altLang="en-US"/>
              <a:pPr>
                <a:defRPr/>
              </a:pPr>
              <a:t>2014/3/10</a:t>
            </a:fld>
            <a:endParaRPr lang="ja-JP" altLang="en-US"/>
          </a:p>
        </p:txBody>
      </p:sp>
      <p:sp>
        <p:nvSpPr>
          <p:cNvPr id="5" name="Footer Placeholder 4"/>
          <p:cNvSpPr>
            <a:spLocks noGrp="1"/>
          </p:cNvSpPr>
          <p:nvPr>
            <p:ph type="ftr" sz="quarter" idx="3"/>
          </p:nvPr>
        </p:nvSpPr>
        <p:spPr>
          <a:xfrm>
            <a:off x="3281369" y="6356431"/>
            <a:ext cx="3343275"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ea typeface="ＭＳ Ｐゴシック"/>
              </a:defRPr>
            </a:lvl1pPr>
          </a:lstStyle>
          <a:p>
            <a:pPr>
              <a:defRPr/>
            </a:pPr>
            <a:endParaRPr lang="ja-JP" altLang="en-US"/>
          </a:p>
        </p:txBody>
      </p:sp>
    </p:spTree>
    <p:extLst>
      <p:ext uri="{BB962C8B-B14F-4D97-AF65-F5344CB8AC3E}">
        <p14:creationId xmlns:p14="http://schemas.microsoft.com/office/powerpoint/2010/main" val="341372975"/>
      </p:ext>
    </p:extLst>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charset="-128"/>
        </a:defRPr>
      </a:lvl2pPr>
      <a:lvl3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charset="-128"/>
        </a:defRPr>
      </a:lvl3pPr>
      <a:lvl4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charset="-128"/>
        </a:defRPr>
      </a:lvl4pPr>
      <a:lvl5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charset="-128"/>
        </a:defRPr>
      </a:lvl5pPr>
      <a:lvl6pPr marL="457200"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6pPr>
      <a:lvl7pPr marL="914400"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7pPr>
      <a:lvl8pPr marL="1371600"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8pPr>
      <a:lvl9pPr marL="1828800"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1051241854"/>
      </p:ext>
    </p:extLst>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Tree>
    <p:extLst>
      <p:ext uri="{BB962C8B-B14F-4D97-AF65-F5344CB8AC3E}">
        <p14:creationId xmlns:p14="http://schemas.microsoft.com/office/powerpoint/2010/main" val="1576305408"/>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FD090-8481-4AA9-ACCB-039B3B25D0D2}"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7677150" y="6492875"/>
            <a:ext cx="2228850" cy="365125"/>
          </a:xfrm>
          <a:prstGeom prst="rect">
            <a:avLst/>
          </a:prstGeom>
        </p:spPr>
        <p:txBody>
          <a:bodyPr vert="horz" lIns="91440" tIns="45720" rIns="91440" bIns="45720" rtlCol="0" anchor="ctr"/>
          <a:lstStyle>
            <a:lvl1pPr algn="r">
              <a:defRPr sz="1600" b="1">
                <a:solidFill>
                  <a:schemeClr val="tx1"/>
                </a:solidFill>
              </a:defRPr>
            </a:lvl1p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23628991"/>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6147" name="テキスト プレースホルダー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8117"/>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fld id="{AF420D57-0D78-4FAA-8DBE-DA77E11B4BB3}" type="datetimeFigureOut">
              <a:rPr lang="ja-JP" altLang="en-US"/>
              <a:pPr>
                <a:defRPr/>
              </a:pPr>
              <a:t>2014/3/10</a:t>
            </a:fld>
            <a:endParaRPr lang="ja-JP" altLang="en-US"/>
          </a:p>
        </p:txBody>
      </p:sp>
      <p:sp>
        <p:nvSpPr>
          <p:cNvPr id="5" name="フッター プレースホルダー 4"/>
          <p:cNvSpPr>
            <a:spLocks noGrp="1"/>
          </p:cNvSpPr>
          <p:nvPr>
            <p:ph type="ftr" sz="quarter" idx="3"/>
          </p:nvPr>
        </p:nvSpPr>
        <p:spPr>
          <a:xfrm>
            <a:off x="3384550" y="6358117"/>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223498596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7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378"/>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7677150" y="6492901"/>
            <a:ext cx="2228850" cy="365125"/>
          </a:xfrm>
          <a:prstGeom prst="rect">
            <a:avLst/>
          </a:prstGeom>
        </p:spPr>
        <p:txBody>
          <a:bodyPr vert="horz" lIns="91440" tIns="45720" rIns="91440" bIns="45720" rtlCol="0" anchor="ctr"/>
          <a:lstStyle>
            <a:lvl1pPr algn="r">
              <a:defRPr sz="1600" b="1">
                <a:solidFill>
                  <a:schemeClr val="tx1"/>
                </a:solidFill>
              </a:defRPr>
            </a:lvl1p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94881977"/>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7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76"/>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386735067"/>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6292289"/>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7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76"/>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val="1571491112"/>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A6843-45CC-4803-A0C0-D0D1A94C7FB9}" type="datetime1">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7677150" y="6492875"/>
            <a:ext cx="2228850" cy="365125"/>
          </a:xfrm>
          <a:prstGeom prst="rect">
            <a:avLst/>
          </a:prstGeom>
        </p:spPr>
        <p:txBody>
          <a:bodyPr vert="horz" lIns="91440" tIns="45720" rIns="91440" bIns="45720" rtlCol="0" anchor="ctr"/>
          <a:lstStyle>
            <a:lvl1pPr algn="r">
              <a:defRPr sz="1600" b="1">
                <a:solidFill>
                  <a:schemeClr val="tx1"/>
                </a:solidFill>
              </a:defRPr>
            </a:lvl1p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23184828"/>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7"/>
            <a:ext cx="2311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FBBF298C-61F4-4ACC-8EEE-D00DA43B9E31}" type="datetime1">
              <a:rPr lang="ja-JP" altLang="en-US">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594600" y="6492879"/>
            <a:ext cx="2311400" cy="365125"/>
          </a:xfrm>
          <a:prstGeom prst="rect">
            <a:avLst/>
          </a:prstGeom>
        </p:spPr>
        <p:txBody>
          <a:bodyPr vert="horz" lIns="91440" tIns="45720" rIns="91440" bIns="45720" rtlCol="0" anchor="ctr"/>
          <a:lstStyle>
            <a:lvl1pPr algn="r" fontAlgn="auto">
              <a:spcBef>
                <a:spcPts val="0"/>
              </a:spcBef>
              <a:spcAft>
                <a:spcPts val="0"/>
              </a:spcAft>
              <a:defRPr sz="2400" smtClean="0">
                <a:solidFill>
                  <a:schemeClr val="tx1"/>
                </a:solidFill>
                <a:latin typeface="+mn-lt"/>
                <a:ea typeface="+mn-ea"/>
              </a:defRPr>
            </a:lvl1pPr>
          </a:lstStyle>
          <a:p>
            <a:pPr>
              <a:defRPr/>
            </a:pPr>
            <a:fld id="{B2489443-A461-48A0-8936-1A54467E4574}"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1111502977"/>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392"/>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392"/>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898"/>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1586143942"/>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8126295"/>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3E625-3240-4A6C-B573-84CE6436B650}"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F7311-A991-4872-81CF-9058C2CE39B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7135545"/>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3315" name="テキスト プレースホルダー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8113"/>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5" name="フッター プレースホルダー 4"/>
          <p:cNvSpPr>
            <a:spLocks noGrp="1"/>
          </p:cNvSpPr>
          <p:nvPr>
            <p:ph type="ftr" sz="quarter" idx="3"/>
          </p:nvPr>
        </p:nvSpPr>
        <p:spPr>
          <a:xfrm>
            <a:off x="3384550" y="6358113"/>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r>
              <a:rPr lang="zh-CN" altLang="en-US"/>
              <a:t>社団法人 日本医師会</a:t>
            </a:r>
            <a:endParaRPr lang="ja-JP" altLang="en-US"/>
          </a:p>
        </p:txBody>
      </p:sp>
    </p:spTree>
    <p:extLst>
      <p:ext uri="{BB962C8B-B14F-4D97-AF65-F5344CB8AC3E}">
        <p14:creationId xmlns:p14="http://schemas.microsoft.com/office/powerpoint/2010/main" val="64762504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5123" name="テキスト プレースホルダー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8107"/>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fld id="{70736B8B-1636-44C3-A871-DE4685C017FD}" type="datetime1">
              <a:rPr lang="ja-JP" altLang="en-US"/>
              <a:pPr>
                <a:defRPr/>
              </a:pPr>
              <a:t>2014/3/10</a:t>
            </a:fld>
            <a:endParaRPr lang="ja-JP" altLang="en-US"/>
          </a:p>
        </p:txBody>
      </p:sp>
      <p:sp>
        <p:nvSpPr>
          <p:cNvPr id="5" name="フッター プレースホルダー 4"/>
          <p:cNvSpPr>
            <a:spLocks noGrp="1"/>
          </p:cNvSpPr>
          <p:nvPr>
            <p:ph type="ftr" sz="quarter" idx="3"/>
          </p:nvPr>
        </p:nvSpPr>
        <p:spPr>
          <a:xfrm>
            <a:off x="3384550" y="6358107"/>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311293595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95300"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085" name="Rectangle 5"/>
          <p:cNvSpPr>
            <a:spLocks noGrp="1" noChangeArrowheads="1"/>
          </p:cNvSpPr>
          <p:nvPr>
            <p:ph type="ftr" sz="quarter" idx="3"/>
          </p:nvPr>
        </p:nvSpPr>
        <p:spPr bwMode="auto">
          <a:xfrm>
            <a:off x="736071" y="6523201"/>
            <a:ext cx="8433858"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ea"/>
                <a:ea typeface="ＭＳ Ｐゴシック" pitchFamily="50" charset="-128"/>
              </a:defRPr>
            </a:lvl1pPr>
          </a:lstStyle>
          <a:p>
            <a:pPr fontAlgn="base">
              <a:spcBef>
                <a:spcPct val="0"/>
              </a:spcBef>
              <a:spcAft>
                <a:spcPct val="0"/>
              </a:spcAft>
              <a:defRPr/>
            </a:pPr>
            <a:r>
              <a:rPr lang="en-US" altLang="ja-JP"/>
              <a:t>社団法人 日本医師会</a:t>
            </a:r>
          </a:p>
        </p:txBody>
      </p:sp>
    </p:spTree>
    <p:extLst>
      <p:ext uri="{BB962C8B-B14F-4D97-AF65-F5344CB8AC3E}">
        <p14:creationId xmlns:p14="http://schemas.microsoft.com/office/powerpoint/2010/main" val="322130867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8435"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Tree>
    <p:extLst>
      <p:ext uri="{BB962C8B-B14F-4D97-AF65-F5344CB8AC3E}">
        <p14:creationId xmlns:p14="http://schemas.microsoft.com/office/powerpoint/2010/main" val="213681558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93"/>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C4C24FD9-25F4-41F3-B470-C61F0C5768E3}" type="datetime1">
              <a:rPr lang="ja-JP" altLang="en-US"/>
              <a:pPr>
                <a:defRPr/>
              </a:pPr>
              <a:t>2014/3/10</a:t>
            </a:fld>
            <a:endParaRPr lang="ja-JP" altLang="en-US"/>
          </a:p>
        </p:txBody>
      </p:sp>
      <p:sp>
        <p:nvSpPr>
          <p:cNvPr id="5" name="フッター プレースホルダ 4"/>
          <p:cNvSpPr>
            <a:spLocks noGrp="1"/>
          </p:cNvSpPr>
          <p:nvPr>
            <p:ph type="ftr" sz="quarter" idx="3"/>
          </p:nvPr>
        </p:nvSpPr>
        <p:spPr>
          <a:xfrm>
            <a:off x="3384550" y="6356493"/>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50" charset="-128"/>
              </a:defRPr>
            </a:lvl1pPr>
          </a:lstStyle>
          <a:p>
            <a:pPr fontAlgn="base">
              <a:spcBef>
                <a:spcPct val="0"/>
              </a:spcBef>
              <a:spcAft>
                <a:spcPct val="0"/>
              </a:spcAft>
              <a:defRPr/>
            </a:pPr>
            <a:endParaRPr lang="en-US" altLang="ja-JP"/>
          </a:p>
        </p:txBody>
      </p:sp>
    </p:spTree>
    <p:extLst>
      <p:ext uri="{BB962C8B-B14F-4D97-AF65-F5344CB8AC3E}">
        <p14:creationId xmlns:p14="http://schemas.microsoft.com/office/powerpoint/2010/main" val="231819593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6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00.xml"/><Relationship Id="rId1" Type="http://schemas.openxmlformats.org/officeDocument/2006/relationships/slideLayout" Target="../slideLayouts/slideLayout256.xml"/><Relationship Id="rId4" Type="http://schemas.openxmlformats.org/officeDocument/2006/relationships/image" Target="../media/image29.wmf"/></Relationships>
</file>

<file path=ppt/slides/_rels/slide10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01.xml"/><Relationship Id="rId1" Type="http://schemas.openxmlformats.org/officeDocument/2006/relationships/slideLayout" Target="../slideLayouts/slideLayout25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98.xml"/></Relationships>
</file>

<file path=ppt/slides/_rels/slide103.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03.xml"/><Relationship Id="rId1" Type="http://schemas.openxmlformats.org/officeDocument/2006/relationships/slideLayout" Target="../slideLayouts/slideLayout199.xml"/><Relationship Id="rId5" Type="http://schemas.openxmlformats.org/officeDocument/2006/relationships/image" Target="../media/image29.wmf"/><Relationship Id="rId4" Type="http://schemas.openxmlformats.org/officeDocument/2006/relationships/image" Target="../media/image55.wmf"/></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99.xml"/></Relationships>
</file>

<file path=ppt/slides/_rels/slide10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05.xml"/><Relationship Id="rId1" Type="http://schemas.openxmlformats.org/officeDocument/2006/relationships/slideLayout" Target="../slideLayouts/slideLayout98.xml"/><Relationship Id="rId4" Type="http://schemas.openxmlformats.org/officeDocument/2006/relationships/image" Target="../media/image38.w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49.xml"/></Relationships>
</file>

<file path=ppt/slides/_rels/slide10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4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4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48.xml"/></Relationships>
</file>

<file path=ppt/slides/_rels/slide11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4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6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6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6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60.xml"/></Relationships>
</file>

<file path=ppt/slides/_rels/slide1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49.xml"/></Relationships>
</file>

<file path=ppt/slides/_rels/slide1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4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60.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6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4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49.xml"/></Relationships>
</file>

<file path=ppt/slides/_rels/slide1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0.xml"/><Relationship Id="rId1" Type="http://schemas.openxmlformats.org/officeDocument/2006/relationships/slideLayout" Target="../slideLayouts/slideLayout213.xml"/><Relationship Id="rId4" Type="http://schemas.openxmlformats.org/officeDocument/2006/relationships/image" Target="../media/image39.wmf"/></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2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2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4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6.xml"/><Relationship Id="rId1" Type="http://schemas.openxmlformats.org/officeDocument/2006/relationships/slideLayout" Target="../slideLayouts/slideLayout257.xml"/><Relationship Id="rId4" Type="http://schemas.openxmlformats.org/officeDocument/2006/relationships/image" Target="../media/image39.wmf"/></Relationships>
</file>

<file path=ppt/slides/_rels/slide13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7.xml"/><Relationship Id="rId1" Type="http://schemas.openxmlformats.org/officeDocument/2006/relationships/slideLayout" Target="../slideLayouts/slideLayout257.xml"/><Relationship Id="rId5" Type="http://schemas.openxmlformats.org/officeDocument/2006/relationships/image" Target="../media/image38.wmf"/><Relationship Id="rId4" Type="http://schemas.openxmlformats.org/officeDocument/2006/relationships/image" Target="../media/image37.wmf"/></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5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6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6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52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53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53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wmf"/><Relationship Id="rId18" Type="http://schemas.openxmlformats.org/officeDocument/2006/relationships/image" Target="../media/image17.wmf"/><Relationship Id="rId3" Type="http://schemas.openxmlformats.org/officeDocument/2006/relationships/image" Target="../media/image2.jpeg"/><Relationship Id="rId21" Type="http://schemas.openxmlformats.org/officeDocument/2006/relationships/image" Target="../media/image20.wmf"/><Relationship Id="rId7" Type="http://schemas.openxmlformats.org/officeDocument/2006/relationships/image" Target="../media/image6.wmf"/><Relationship Id="rId12" Type="http://schemas.openxmlformats.org/officeDocument/2006/relationships/image" Target="../media/image11.wmf"/><Relationship Id="rId17" Type="http://schemas.openxmlformats.org/officeDocument/2006/relationships/image" Target="../media/image16.wmf"/><Relationship Id="rId2" Type="http://schemas.openxmlformats.org/officeDocument/2006/relationships/notesSlide" Target="../notesSlides/notesSlide14.xml"/><Relationship Id="rId16" Type="http://schemas.openxmlformats.org/officeDocument/2006/relationships/image" Target="../media/image15.wmf"/><Relationship Id="rId20" Type="http://schemas.openxmlformats.org/officeDocument/2006/relationships/image" Target="../media/image19.png"/><Relationship Id="rId1" Type="http://schemas.openxmlformats.org/officeDocument/2006/relationships/slideLayout" Target="../slideLayouts/slideLayout178.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4.wmf"/><Relationship Id="rId15" Type="http://schemas.openxmlformats.org/officeDocument/2006/relationships/image" Target="../media/image14.wmf"/><Relationship Id="rId23" Type="http://schemas.openxmlformats.org/officeDocument/2006/relationships/image" Target="../media/image22.wmf"/><Relationship Id="rId10" Type="http://schemas.openxmlformats.org/officeDocument/2006/relationships/image" Target="../media/image9.wmf"/><Relationship Id="rId19" Type="http://schemas.openxmlformats.org/officeDocument/2006/relationships/image" Target="../media/image18.gif"/><Relationship Id="rId4" Type="http://schemas.openxmlformats.org/officeDocument/2006/relationships/image" Target="../media/image3.wmf"/><Relationship Id="rId9" Type="http://schemas.openxmlformats.org/officeDocument/2006/relationships/image" Target="../media/image8.gif"/><Relationship Id="rId14" Type="http://schemas.openxmlformats.org/officeDocument/2006/relationships/image" Target="../media/image13.wmf"/><Relationship Id="rId22" Type="http://schemas.openxmlformats.org/officeDocument/2006/relationships/image" Target="../media/image21.wmf"/></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1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5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5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98.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45.xml"/></Relationships>
</file>

<file path=ppt/slides/_rels/slide14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130.xml"/><Relationship Id="rId1" Type="http://schemas.openxmlformats.org/officeDocument/2006/relationships/slideLayout" Target="../slideLayouts/slideLayout257.xml"/><Relationship Id="rId4" Type="http://schemas.openxmlformats.org/officeDocument/2006/relationships/image" Target="../media/image5.wmf"/></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5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5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5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83.xml"/></Relationships>
</file>

<file path=ppt/slides/_rels/slide15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3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5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8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5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56.xml"/></Relationships>
</file>

<file path=ppt/slides/_rels/slide15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140.xml"/><Relationship Id="rId1" Type="http://schemas.openxmlformats.org/officeDocument/2006/relationships/slideLayout" Target="../slideLayouts/slideLayout33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3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3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37.xml"/></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8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wmf"/></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3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3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3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3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3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3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3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3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3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56.xml"/></Relationships>
</file>

<file path=ppt/slides/_rels/slide1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78.xml"/><Relationship Id="rId6" Type="http://schemas.openxmlformats.org/officeDocument/2006/relationships/image" Target="../media/image25.wmf"/><Relationship Id="rId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31.png"/><Relationship Id="rId9" Type="http://schemas.openxmlformats.org/officeDocument/2006/relationships/image" Target="../media/image24.wmf"/></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438.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504.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504.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50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504.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504.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504.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3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5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56.xml"/></Relationships>
</file>

<file path=ppt/slides/_rels/slide1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8.xml"/><Relationship Id="rId1" Type="http://schemas.openxmlformats.org/officeDocument/2006/relationships/slideLayout" Target="../slideLayouts/slideLayout182.xml"/><Relationship Id="rId6" Type="http://schemas.openxmlformats.org/officeDocument/2006/relationships/image" Target="../media/image36.wmf"/><Relationship Id="rId5" Type="http://schemas.openxmlformats.org/officeDocument/2006/relationships/image" Target="../media/image29.wmf"/><Relationship Id="rId4" Type="http://schemas.openxmlformats.org/officeDocument/2006/relationships/image" Target="../media/image35.jpeg"/></Relationships>
</file>

<file path=ppt/slides/_rels/slide18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164.xml"/><Relationship Id="rId1" Type="http://schemas.openxmlformats.org/officeDocument/2006/relationships/slideLayout" Target="../slideLayouts/slideLayout261.xml"/><Relationship Id="rId4" Type="http://schemas.openxmlformats.org/officeDocument/2006/relationships/image" Target="../media/image29.wmf"/></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56.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56.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5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56.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5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56.xml"/></Relationships>
</file>

<file path=ppt/slides/_rels/slide18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71.xml"/><Relationship Id="rId1" Type="http://schemas.openxmlformats.org/officeDocument/2006/relationships/slideLayout" Target="../slideLayouts/slideLayout256.xml"/><Relationship Id="rId4" Type="http://schemas.openxmlformats.org/officeDocument/2006/relationships/image" Target="../media/image54.wmf"/></Relationships>
</file>

<file path=ppt/slides/_rels/slide18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72.xml"/><Relationship Id="rId1" Type="http://schemas.openxmlformats.org/officeDocument/2006/relationships/slideLayout" Target="../slideLayouts/slideLayout256.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482.xml"/></Relationships>
</file>

<file path=ppt/slides/_rels/slide19.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29.wmf"/><Relationship Id="rId2" Type="http://schemas.openxmlformats.org/officeDocument/2006/relationships/notesSlide" Target="../notesSlides/notesSlide19.xml"/><Relationship Id="rId1" Type="http://schemas.openxmlformats.org/officeDocument/2006/relationships/slideLayout" Target="../slideLayouts/slideLayout183.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190.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174.xml"/><Relationship Id="rId1" Type="http://schemas.openxmlformats.org/officeDocument/2006/relationships/slideLayout" Target="../slideLayouts/slideLayout256.xml"/><Relationship Id="rId4" Type="http://schemas.openxmlformats.org/officeDocument/2006/relationships/image" Target="../media/image62.wmf"/></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56.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56.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56.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56.xml"/></Relationships>
</file>

<file path=ppt/slides/_rels/slide19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9.xml"/><Relationship Id="rId1" Type="http://schemas.openxmlformats.org/officeDocument/2006/relationships/slideLayout" Target="../slideLayouts/slideLayout256.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56.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6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5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3.xml"/></Relationships>
</file>

<file path=ppt/slides/_rels/slide20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184.xml"/><Relationship Id="rId1" Type="http://schemas.openxmlformats.org/officeDocument/2006/relationships/slideLayout" Target="../slideLayouts/slideLayout256.xml"/><Relationship Id="rId5" Type="http://schemas.openxmlformats.org/officeDocument/2006/relationships/image" Target="../media/image66.png"/><Relationship Id="rId4" Type="http://schemas.openxmlformats.org/officeDocument/2006/relationships/image" Target="../media/image65.png"/></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56.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5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5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5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404.xml"/></Relationships>
</file>

<file path=ppt/slides/_rels/slide20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90.xml"/><Relationship Id="rId1" Type="http://schemas.openxmlformats.org/officeDocument/2006/relationships/slideLayout" Target="../slideLayouts/slideLayout404.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405.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40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1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93.xml"/><Relationship Id="rId1" Type="http://schemas.openxmlformats.org/officeDocument/2006/relationships/slideLayout" Target="../slideLayouts/slideLayout404.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404.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404.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404.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415.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415.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41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494.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49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9.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494.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494.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6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6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70.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8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8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515.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51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5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9.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515.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515.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515.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516.xml"/></Relationships>
</file>

<file path=ppt/slides/_rels/slide23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516.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51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515.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515.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2.xml"/><Relationship Id="rId1" Type="http://schemas.openxmlformats.org/officeDocument/2006/relationships/slideLayout" Target="../slideLayouts/slideLayout25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79.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56.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56.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56.xml"/></Relationships>
</file>

<file path=ppt/slides/_rels/slide24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16.xml"/><Relationship Id="rId1" Type="http://schemas.openxmlformats.org/officeDocument/2006/relationships/slideLayout" Target="../slideLayouts/slideLayout256.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56.xml"/></Relationships>
</file>

<file path=ppt/slides/_rels/slide24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18.xml"/><Relationship Id="rId1" Type="http://schemas.openxmlformats.org/officeDocument/2006/relationships/slideLayout" Target="../slideLayouts/slideLayout39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1.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9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1.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9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4.xml"/></Relationships>
</file>

<file path=ppt/slides/_rels/slide82.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82.xml"/><Relationship Id="rId1" Type="http://schemas.openxmlformats.org/officeDocument/2006/relationships/slideLayout" Target="../slideLayouts/slideLayout84.xml"/></Relationships>
</file>

<file path=ppt/slides/_rels/slide8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83.xml"/><Relationship Id="rId1" Type="http://schemas.openxmlformats.org/officeDocument/2006/relationships/slideLayout" Target="../slideLayouts/slideLayout47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89.xml"/><Relationship Id="rId1" Type="http://schemas.openxmlformats.org/officeDocument/2006/relationships/vmlDrawing" Target="../drawings/vmlDrawing1.vml"/><Relationship Id="rId6" Type="http://schemas.openxmlformats.org/officeDocument/2006/relationships/image" Target="../media/image4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2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26.xml"/></Relationships>
</file>

<file path=ppt/slides/_rels/slide9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2.xml"/><Relationship Id="rId1" Type="http://schemas.openxmlformats.org/officeDocument/2006/relationships/slideLayout" Target="../slideLayouts/slideLayout108.xml"/></Relationships>
</file>

<file path=ppt/slides/_rels/slide9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3.xml"/><Relationship Id="rId1" Type="http://schemas.openxmlformats.org/officeDocument/2006/relationships/slideLayout" Target="../slideLayouts/slideLayout108.xml"/></Relationships>
</file>

<file path=ppt/slides/_rels/slide9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4.xml"/><Relationship Id="rId1" Type="http://schemas.openxmlformats.org/officeDocument/2006/relationships/slideLayout" Target="../slideLayouts/slideLayout42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9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8.xml"/></Relationships>
</file>

<file path=ppt/slides/_rels/slide97.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50.png"/><Relationship Id="rId2" Type="http://schemas.openxmlformats.org/officeDocument/2006/relationships/notesSlide" Target="../notesSlides/notesSlide97.xml"/><Relationship Id="rId1" Type="http://schemas.openxmlformats.org/officeDocument/2006/relationships/slideLayout" Target="../slideLayouts/slideLayout188.xml"/><Relationship Id="rId6" Type="http://schemas.openxmlformats.org/officeDocument/2006/relationships/image" Target="../media/image49.wmf"/><Relationship Id="rId5" Type="http://schemas.openxmlformats.org/officeDocument/2006/relationships/image" Target="../media/image8.gif"/><Relationship Id="rId4" Type="http://schemas.openxmlformats.org/officeDocument/2006/relationships/image" Target="../media/image29.wmf"/></Relationships>
</file>

<file path=ppt/slides/_rels/slide9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1.wmf"/><Relationship Id="rId7" Type="http://schemas.openxmlformats.org/officeDocument/2006/relationships/image" Target="../media/image49.wmf"/><Relationship Id="rId2" Type="http://schemas.openxmlformats.org/officeDocument/2006/relationships/notesSlide" Target="../notesSlides/notesSlide98.xml"/><Relationship Id="rId1" Type="http://schemas.openxmlformats.org/officeDocument/2006/relationships/slideLayout" Target="../slideLayouts/slideLayout188.xml"/><Relationship Id="rId6" Type="http://schemas.openxmlformats.org/officeDocument/2006/relationships/image" Target="../media/image8.gif"/><Relationship Id="rId5" Type="http://schemas.openxmlformats.org/officeDocument/2006/relationships/image" Target="../media/image18.gif"/><Relationship Id="rId4" Type="http://schemas.openxmlformats.org/officeDocument/2006/relationships/image" Target="../media/image29.wmf"/></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1000" y="3092521"/>
            <a:ext cx="2893675" cy="3593084"/>
          </a:xfrm>
          <a:prstGeom prst="rect">
            <a:avLst/>
          </a:prstGeom>
          <a:gradFill rotWithShape="0">
            <a:gsLst>
              <a:gs pos="0">
                <a:srgbClr val="5E9EFF"/>
              </a:gs>
              <a:gs pos="39999">
                <a:srgbClr val="85C2FF"/>
              </a:gs>
              <a:gs pos="70000">
                <a:srgbClr val="C4D6EB"/>
              </a:gs>
              <a:gs pos="100000">
                <a:srgbClr val="FFEBFA"/>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ctrTitle"/>
          </p:nvPr>
        </p:nvSpPr>
        <p:spPr>
          <a:xfrm>
            <a:off x="351114" y="1341438"/>
            <a:ext cx="9205799" cy="1827212"/>
          </a:xfrm>
        </p:spPr>
        <p:txBody>
          <a:bodyPr>
            <a:normAutofit fontScale="90000"/>
          </a:bodyPr>
          <a:lstStyle/>
          <a:p>
            <a:r>
              <a:rPr lang="en-US" altLang="ja-JP" sz="3200" dirty="0" smtClean="0">
                <a:latin typeface="+mj-ea"/>
              </a:rPr>
              <a:t>《</a:t>
            </a:r>
            <a:r>
              <a:rPr lang="ja-JP" altLang="en-US" sz="3200" dirty="0">
                <a:latin typeface="+mj-ea"/>
              </a:rPr>
              <a:t>都道府県医師会</a:t>
            </a:r>
            <a:r>
              <a:rPr lang="ja-JP" altLang="en-US" sz="3200" dirty="0" smtClean="0">
                <a:latin typeface="+mj-ea"/>
              </a:rPr>
              <a:t> 社会保険担当理事連絡協議会</a:t>
            </a:r>
            <a:r>
              <a:rPr lang="en-US" altLang="ja-JP" sz="3200" dirty="0" smtClean="0">
                <a:latin typeface="+mj-ea"/>
              </a:rPr>
              <a:t>》</a:t>
            </a:r>
            <a:br>
              <a:rPr lang="en-US" altLang="ja-JP" sz="3200" dirty="0" smtClean="0">
                <a:latin typeface="+mj-ea"/>
              </a:rPr>
            </a:br>
            <a:r>
              <a:rPr lang="ja-JP" altLang="en-US" dirty="0" smtClean="0">
                <a:ea typeface="HG創英角ｺﾞｼｯｸUB" pitchFamily="49" charset="-128"/>
              </a:rPr>
              <a:t>平成２６年度診療報酬改定について</a:t>
            </a:r>
            <a:r>
              <a:rPr lang="en-US" altLang="ja-JP" dirty="0" smtClean="0">
                <a:ea typeface="HG創英角ｺﾞｼｯｸUB" pitchFamily="49" charset="-128"/>
              </a:rPr>
              <a:t/>
            </a:r>
            <a:br>
              <a:rPr lang="en-US" altLang="ja-JP" dirty="0" smtClean="0">
                <a:ea typeface="HG創英角ｺﾞｼｯｸUB" pitchFamily="49" charset="-128"/>
              </a:rPr>
            </a:br>
            <a:r>
              <a:rPr lang="en-US" altLang="ja-JP" dirty="0" smtClean="0">
                <a:ea typeface="HG創英角ｺﾞｼｯｸUB" pitchFamily="49" charset="-128"/>
              </a:rPr>
              <a:t>〔</a:t>
            </a:r>
            <a:r>
              <a:rPr lang="ja-JP" altLang="en-US" dirty="0" smtClean="0">
                <a:ea typeface="HG創英角ｺﾞｼｯｸUB" pitchFamily="49" charset="-128"/>
              </a:rPr>
              <a:t>概要版</a:t>
            </a:r>
            <a:r>
              <a:rPr lang="en-US" altLang="ja-JP" dirty="0" smtClean="0">
                <a:ea typeface="HG創英角ｺﾞｼｯｸUB" pitchFamily="49" charset="-128"/>
              </a:rPr>
              <a:t>〕</a:t>
            </a: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7" name="サブタイトル 2"/>
          <p:cNvSpPr>
            <a:spLocks noGrp="1"/>
          </p:cNvSpPr>
          <p:nvPr>
            <p:ph type="subTitle" idx="1"/>
          </p:nvPr>
        </p:nvSpPr>
        <p:spPr>
          <a:xfrm>
            <a:off x="1443297" y="4221163"/>
            <a:ext cx="6933723" cy="1657350"/>
          </a:xfrm>
        </p:spPr>
        <p:txBody>
          <a:bodyPr>
            <a:normAutofit/>
          </a:bodyPr>
          <a:lstStyle/>
          <a:p>
            <a:pPr eaLnBrk="1" hangingPunct="1">
              <a:spcBef>
                <a:spcPct val="0"/>
              </a:spcBef>
            </a:pPr>
            <a:r>
              <a:rPr lang="ja-JP" altLang="en-US" dirty="0" smtClean="0">
                <a:solidFill>
                  <a:schemeClr val="tx1"/>
                </a:solidFill>
              </a:rPr>
              <a:t>平成２６年３月５日</a:t>
            </a:r>
          </a:p>
          <a:p>
            <a:pPr eaLnBrk="1" hangingPunct="1">
              <a:spcBef>
                <a:spcPct val="0"/>
              </a:spcBef>
            </a:pPr>
            <a:r>
              <a:rPr lang="ja-JP" altLang="en-US" dirty="0" smtClean="0">
                <a:solidFill>
                  <a:schemeClr val="tx1"/>
                </a:solidFill>
              </a:rPr>
              <a:t>公益社団法人日本医師会 常任</a:t>
            </a:r>
            <a:r>
              <a:rPr lang="ja-JP" altLang="en-US" dirty="0">
                <a:solidFill>
                  <a:schemeClr val="tx1"/>
                </a:solidFill>
              </a:rPr>
              <a:t>理事</a:t>
            </a:r>
            <a:endParaRPr lang="ja-JP" altLang="en-US" dirty="0" smtClean="0">
              <a:solidFill>
                <a:schemeClr val="tx1"/>
              </a:solidFill>
            </a:endParaRPr>
          </a:p>
          <a:p>
            <a:pPr eaLnBrk="1" hangingPunct="1">
              <a:spcBef>
                <a:spcPct val="0"/>
              </a:spcBef>
            </a:pPr>
            <a:r>
              <a:rPr lang="ja-JP" altLang="en-US" dirty="0" smtClean="0">
                <a:solidFill>
                  <a:schemeClr val="tx1"/>
                </a:solidFill>
              </a:rPr>
              <a:t>鈴 木 邦 彦</a:t>
            </a:r>
            <a:endParaRPr lang="en-US" altLang="ja-JP" dirty="0" smtClean="0">
              <a:solidFill>
                <a:schemeClr val="tx1"/>
              </a:solidFill>
            </a:endParaRPr>
          </a:p>
        </p:txBody>
      </p:sp>
    </p:spTree>
    <p:extLst>
      <p:ext uri="{BB962C8B-B14F-4D97-AF65-F5344CB8AC3E}">
        <p14:creationId xmlns:p14="http://schemas.microsoft.com/office/powerpoint/2010/main" val="2233916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19125" y="1585913"/>
            <a:ext cx="8502650" cy="1828800"/>
          </a:xfrm>
          <a:prstGeom prst="rect">
            <a:avLst/>
          </a:prstGeom>
          <a:noFill/>
          <a:ln w="9525">
            <a:noFill/>
            <a:miter lim="800000"/>
            <a:headEnd/>
            <a:tailEnd/>
          </a:ln>
          <a:effectLst/>
        </p:spPr>
        <p:txBody>
          <a:bodyPr anchor="ctr"/>
          <a:lstStyle/>
          <a:p>
            <a:pPr fontAlgn="base">
              <a:spcBef>
                <a:spcPct val="0"/>
              </a:spcBef>
              <a:spcAft>
                <a:spcPct val="0"/>
              </a:spcAft>
              <a:defRPr/>
            </a:pPr>
            <a:endParaRPr lang="ja-JP" altLang="en-US" sz="3600" b="1">
              <a:solidFill>
                <a:prstClr val="white"/>
              </a:solidFill>
              <a:effectLst>
                <a:outerShdw blurRad="38100" dist="38100" dir="2700000" algn="tl">
                  <a:srgbClr val="C0C0C0"/>
                </a:outerShdw>
              </a:effectLst>
              <a:latin typeface="Times New Roman" pitchFamily="18" charset="0"/>
            </a:endParaRPr>
          </a:p>
        </p:txBody>
      </p:sp>
      <p:sp>
        <p:nvSpPr>
          <p:cNvPr id="165892" name="テキスト ボックス 5"/>
          <p:cNvSpPr txBox="1">
            <a:spLocks noChangeArrowheads="1"/>
          </p:cNvSpPr>
          <p:nvPr/>
        </p:nvSpPr>
        <p:spPr bwMode="auto">
          <a:xfrm>
            <a:off x="748112" y="260354"/>
            <a:ext cx="8590359" cy="523875"/>
          </a:xfrm>
          <a:prstGeom prst="rect">
            <a:avLst/>
          </a:prstGeom>
          <a:solidFill>
            <a:srgbClr val="FF00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2800" dirty="0" smtClean="0">
                <a:solidFill>
                  <a:srgbClr val="000000"/>
                </a:solidFill>
                <a:latin typeface="HG創英角ｺﾞｼｯｸUB" pitchFamily="49" charset="-128"/>
                <a:ea typeface="HG創英角ｺﾞｼｯｸUB" pitchFamily="49" charset="-128"/>
              </a:rPr>
              <a:t>平成２６年度診療報酬改定のポイント①</a:t>
            </a:r>
            <a:endParaRPr lang="en-US" altLang="ja-JP" sz="2800" dirty="0" smtClean="0">
              <a:solidFill>
                <a:srgbClr val="000000"/>
              </a:solidFill>
              <a:latin typeface="HG創英角ｺﾞｼｯｸUB" pitchFamily="49" charset="-128"/>
              <a:ea typeface="HG創英角ｺﾞｼｯｸUB" pitchFamily="49" charset="-128"/>
            </a:endParaRPr>
          </a:p>
        </p:txBody>
      </p:sp>
      <p:sp>
        <p:nvSpPr>
          <p:cNvPr id="7" name="Text Box 5"/>
          <p:cNvSpPr txBox="1">
            <a:spLocks noChangeArrowheads="1"/>
          </p:cNvSpPr>
          <p:nvPr/>
        </p:nvSpPr>
        <p:spPr bwMode="auto">
          <a:xfrm>
            <a:off x="546896" y="1273914"/>
            <a:ext cx="8992791" cy="4016484"/>
          </a:xfrm>
          <a:prstGeom prst="rect">
            <a:avLst/>
          </a:prstGeom>
          <a:solidFill>
            <a:srgbClr val="FF0000">
              <a:alpha val="10000"/>
            </a:srgbClr>
          </a:solidFill>
          <a:ln w="22225">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just" fontAlgn="base">
              <a:lnSpc>
                <a:spcPts val="2500"/>
              </a:lnSpc>
              <a:defRPr/>
            </a:pPr>
            <a:r>
              <a:rPr lang="ja-JP" altLang="en-US" sz="2000" dirty="0">
                <a:solidFill>
                  <a:srgbClr val="000000"/>
                </a:solidFill>
                <a:latin typeface="ＭＳ Ｐゴシック"/>
              </a:rPr>
              <a:t>○　</a:t>
            </a:r>
            <a:r>
              <a:rPr lang="ja-JP" altLang="ja-JP" sz="2000" dirty="0">
                <a:solidFill>
                  <a:prstClr val="black"/>
                </a:solidFill>
                <a:latin typeface="ＭＳ Ｐゴシック"/>
                <a:cs typeface="Times New Roman"/>
              </a:rPr>
              <a:t>非常に厳しい財源制約の中であ</a:t>
            </a:r>
            <a:r>
              <a:rPr lang="ja-JP" altLang="en-US" sz="2000" dirty="0">
                <a:solidFill>
                  <a:prstClr val="black"/>
                </a:solidFill>
                <a:latin typeface="ＭＳ Ｐゴシック"/>
                <a:cs typeface="Times New Roman"/>
              </a:rPr>
              <a:t>る</a:t>
            </a:r>
            <a:r>
              <a:rPr lang="ja-JP" altLang="ja-JP" sz="2000" dirty="0">
                <a:solidFill>
                  <a:prstClr val="black"/>
                </a:solidFill>
                <a:latin typeface="ＭＳ Ｐゴシック"/>
                <a:cs typeface="Times New Roman"/>
              </a:rPr>
              <a:t>が、診療報酬本体には消費税</a:t>
            </a:r>
            <a:r>
              <a:rPr lang="ja-JP" altLang="ja-JP" sz="2000" dirty="0" smtClean="0">
                <a:solidFill>
                  <a:prstClr val="black"/>
                </a:solidFill>
                <a:latin typeface="ＭＳ Ｐゴシック"/>
                <a:cs typeface="Times New Roman"/>
              </a:rPr>
              <a:t>引上げ対応分</a:t>
            </a:r>
            <a:endParaRPr lang="en-US" altLang="ja-JP" sz="2000" dirty="0" smtClean="0">
              <a:solidFill>
                <a:prstClr val="black"/>
              </a:solidFill>
              <a:latin typeface="ＭＳ Ｐゴシック"/>
              <a:cs typeface="Times New Roman"/>
            </a:endParaRPr>
          </a:p>
          <a:p>
            <a:pPr algn="just" fontAlgn="base">
              <a:lnSpc>
                <a:spcPts val="2500"/>
              </a:lnSpc>
              <a:defRPr/>
            </a:pPr>
            <a:r>
              <a:rPr lang="en-US" altLang="ja-JP" sz="2000" dirty="0">
                <a:solidFill>
                  <a:prstClr val="black"/>
                </a:solidFill>
                <a:latin typeface="ＭＳ Ｐゴシック"/>
                <a:cs typeface="Times New Roman"/>
              </a:rPr>
              <a:t> </a:t>
            </a:r>
            <a:r>
              <a:rPr lang="en-US" altLang="ja-JP" sz="2000" dirty="0" smtClean="0">
                <a:solidFill>
                  <a:prstClr val="black"/>
                </a:solidFill>
                <a:latin typeface="ＭＳ Ｐゴシック"/>
                <a:cs typeface="Times New Roman"/>
              </a:rPr>
              <a:t>  </a:t>
            </a:r>
            <a:r>
              <a:rPr lang="ja-JP" altLang="ja-JP" sz="2000" dirty="0" smtClean="0">
                <a:solidFill>
                  <a:prstClr val="black"/>
                </a:solidFill>
                <a:latin typeface="ＭＳ Ｐゴシック"/>
                <a:cs typeface="Times New Roman"/>
              </a:rPr>
              <a:t>を</a:t>
            </a:r>
            <a:r>
              <a:rPr lang="ja-JP" altLang="ja-JP" sz="2000" dirty="0">
                <a:solidFill>
                  <a:prstClr val="black"/>
                </a:solidFill>
                <a:latin typeface="ＭＳ Ｐゴシック"/>
                <a:cs typeface="Times New Roman"/>
              </a:rPr>
              <a:t>除</a:t>
            </a:r>
            <a:r>
              <a:rPr lang="ja-JP" altLang="en-US" sz="2000" dirty="0">
                <a:solidFill>
                  <a:prstClr val="black"/>
                </a:solidFill>
                <a:latin typeface="ＭＳ Ｐゴシック"/>
                <a:cs typeface="Times New Roman"/>
              </a:rPr>
              <a:t>き</a:t>
            </a:r>
            <a:r>
              <a:rPr lang="ja-JP" altLang="ja-JP" sz="2000" dirty="0">
                <a:solidFill>
                  <a:prstClr val="black"/>
                </a:solidFill>
                <a:latin typeface="ＭＳ Ｐゴシック"/>
                <a:cs typeface="Times New Roman"/>
              </a:rPr>
              <a:t>０．１％の引上げ財源が確保され、その財源を活用する</a:t>
            </a:r>
            <a:r>
              <a:rPr lang="ja-JP" altLang="ja-JP" sz="2000" dirty="0" smtClean="0">
                <a:solidFill>
                  <a:prstClr val="black"/>
                </a:solidFill>
                <a:latin typeface="ＭＳ Ｐゴシック"/>
                <a:cs typeface="Times New Roman"/>
              </a:rPr>
              <a:t>ことに</a:t>
            </a:r>
            <a:r>
              <a:rPr lang="ja-JP" altLang="ja-JP" sz="2000" dirty="0">
                <a:solidFill>
                  <a:prstClr val="black"/>
                </a:solidFill>
                <a:latin typeface="ＭＳ Ｐゴシック"/>
                <a:cs typeface="Times New Roman"/>
              </a:rPr>
              <a:t>より</a:t>
            </a:r>
            <a:r>
              <a:rPr lang="ja-JP" altLang="ja-JP" sz="2000" dirty="0" smtClean="0">
                <a:solidFill>
                  <a:prstClr val="black"/>
                </a:solidFill>
                <a:latin typeface="ＭＳ Ｐゴシック"/>
                <a:cs typeface="Times New Roman"/>
              </a:rPr>
              <a:t>、</a:t>
            </a:r>
            <a:endParaRPr lang="en-US" altLang="ja-JP" sz="2000" dirty="0" smtClean="0">
              <a:solidFill>
                <a:prstClr val="black"/>
              </a:solidFill>
              <a:latin typeface="ＭＳ Ｐゴシック"/>
              <a:cs typeface="Times New Roman"/>
            </a:endParaRPr>
          </a:p>
          <a:p>
            <a:pPr algn="just" fontAlgn="base">
              <a:lnSpc>
                <a:spcPts val="2500"/>
              </a:lnSpc>
              <a:defRPr/>
            </a:pPr>
            <a:r>
              <a:rPr lang="en-US" altLang="ja-JP" sz="2000" dirty="0">
                <a:solidFill>
                  <a:prstClr val="black"/>
                </a:solidFill>
                <a:latin typeface="ＭＳ Ｐゴシック"/>
                <a:cs typeface="Times New Roman"/>
              </a:rPr>
              <a:t> </a:t>
            </a:r>
            <a:r>
              <a:rPr lang="en-US" altLang="ja-JP" sz="2000" dirty="0" smtClean="0">
                <a:solidFill>
                  <a:prstClr val="black"/>
                </a:solidFill>
                <a:latin typeface="ＭＳ Ｐゴシック"/>
                <a:cs typeface="Times New Roman"/>
              </a:rPr>
              <a:t>  </a:t>
            </a:r>
            <a:r>
              <a:rPr lang="ja-JP" altLang="ja-JP" sz="2000" dirty="0" smtClean="0">
                <a:solidFill>
                  <a:prstClr val="black"/>
                </a:solidFill>
                <a:latin typeface="ＭＳ Ｐゴシック"/>
                <a:cs typeface="Times New Roman"/>
              </a:rPr>
              <a:t>地域</a:t>
            </a:r>
            <a:r>
              <a:rPr lang="ja-JP" altLang="ja-JP" sz="2000" dirty="0">
                <a:solidFill>
                  <a:prstClr val="black"/>
                </a:solidFill>
                <a:latin typeface="ＭＳ Ｐゴシック"/>
                <a:cs typeface="Times New Roman"/>
              </a:rPr>
              <a:t>の中小</a:t>
            </a:r>
            <a:r>
              <a:rPr lang="ja-JP" altLang="ja-JP" sz="2000" dirty="0" smtClean="0">
                <a:solidFill>
                  <a:prstClr val="black"/>
                </a:solidFill>
                <a:latin typeface="ＭＳ Ｐゴシック"/>
                <a:cs typeface="Times New Roman"/>
              </a:rPr>
              <a:t>病院</a:t>
            </a:r>
            <a:r>
              <a:rPr lang="ja-JP" altLang="en-US" sz="2000" dirty="0" smtClean="0">
                <a:solidFill>
                  <a:prstClr val="black"/>
                </a:solidFill>
                <a:latin typeface="ＭＳ Ｐゴシック"/>
                <a:cs typeface="Times New Roman"/>
              </a:rPr>
              <a:t>、有床診療所</a:t>
            </a:r>
            <a:r>
              <a:rPr lang="ja-JP" altLang="en-US" sz="2000" dirty="0">
                <a:solidFill>
                  <a:prstClr val="black"/>
                </a:solidFill>
                <a:latin typeface="ＭＳ Ｐゴシック"/>
                <a:cs typeface="Times New Roman"/>
              </a:rPr>
              <a:t>、</a:t>
            </a:r>
            <a:r>
              <a:rPr lang="ja-JP" altLang="ja-JP" sz="2000" dirty="0" smtClean="0">
                <a:solidFill>
                  <a:prstClr val="black"/>
                </a:solidFill>
                <a:latin typeface="ＭＳ Ｐゴシック"/>
                <a:cs typeface="Times New Roman"/>
              </a:rPr>
              <a:t>診療所</a:t>
            </a:r>
            <a:r>
              <a:rPr lang="ja-JP" altLang="ja-JP" sz="2000" dirty="0">
                <a:solidFill>
                  <a:prstClr val="black"/>
                </a:solidFill>
                <a:latin typeface="ＭＳ Ｐゴシック"/>
                <a:cs typeface="Times New Roman"/>
              </a:rPr>
              <a:t>に対する評価の充実</a:t>
            </a:r>
            <a:r>
              <a:rPr lang="ja-JP" altLang="ja-JP" sz="2000" dirty="0" smtClean="0">
                <a:solidFill>
                  <a:prstClr val="black"/>
                </a:solidFill>
                <a:latin typeface="ＭＳ Ｐゴシック"/>
                <a:cs typeface="Times New Roman"/>
              </a:rPr>
              <a:t>を含め、超高齢社会</a:t>
            </a:r>
            <a:endParaRPr lang="en-US" altLang="ja-JP" sz="2000" dirty="0" smtClean="0">
              <a:solidFill>
                <a:prstClr val="black"/>
              </a:solidFill>
              <a:latin typeface="ＭＳ Ｐゴシック"/>
              <a:cs typeface="Times New Roman"/>
            </a:endParaRPr>
          </a:p>
          <a:p>
            <a:pPr algn="just" fontAlgn="base">
              <a:lnSpc>
                <a:spcPts val="2500"/>
              </a:lnSpc>
              <a:defRPr/>
            </a:pPr>
            <a:r>
              <a:rPr lang="en-US" altLang="ja-JP" sz="2000" dirty="0">
                <a:solidFill>
                  <a:prstClr val="black"/>
                </a:solidFill>
                <a:latin typeface="ＭＳ Ｐゴシック"/>
                <a:cs typeface="Times New Roman"/>
              </a:rPr>
              <a:t> </a:t>
            </a:r>
            <a:r>
              <a:rPr lang="en-US" altLang="ja-JP" sz="2000" dirty="0" smtClean="0">
                <a:solidFill>
                  <a:prstClr val="black"/>
                </a:solidFill>
                <a:latin typeface="ＭＳ Ｐゴシック"/>
                <a:cs typeface="Times New Roman"/>
              </a:rPr>
              <a:t>  </a:t>
            </a:r>
            <a:r>
              <a:rPr lang="ja-JP" altLang="ja-JP" sz="2000" dirty="0" smtClean="0">
                <a:solidFill>
                  <a:prstClr val="black"/>
                </a:solidFill>
                <a:latin typeface="ＭＳ Ｐゴシック"/>
                <a:cs typeface="Times New Roman"/>
              </a:rPr>
              <a:t>に</a:t>
            </a:r>
            <a:r>
              <a:rPr lang="ja-JP" altLang="ja-JP" sz="2000" dirty="0">
                <a:solidFill>
                  <a:prstClr val="black"/>
                </a:solidFill>
                <a:latin typeface="ＭＳ Ｐゴシック"/>
                <a:cs typeface="Times New Roman"/>
              </a:rPr>
              <a:t>対応する上で最重要課題である</a:t>
            </a:r>
            <a:r>
              <a:rPr lang="ja-JP" altLang="en-US" sz="2000" dirty="0">
                <a:solidFill>
                  <a:srgbClr val="0066FF"/>
                </a:solidFill>
                <a:latin typeface="ＭＳ Ｐゴシック"/>
                <a:cs typeface="Times New Roman"/>
              </a:rPr>
              <a:t>「</a:t>
            </a:r>
            <a:r>
              <a:rPr lang="ja-JP" altLang="ja-JP" sz="2000" dirty="0">
                <a:solidFill>
                  <a:srgbClr val="0066FF"/>
                </a:solidFill>
                <a:latin typeface="ＭＳ Ｐゴシック"/>
                <a:cs typeface="Times New Roman"/>
              </a:rPr>
              <a:t>地域包括</a:t>
            </a:r>
            <a:r>
              <a:rPr lang="ja-JP" altLang="ja-JP" sz="2000" dirty="0" smtClean="0">
                <a:solidFill>
                  <a:srgbClr val="0066FF"/>
                </a:solidFill>
                <a:latin typeface="ＭＳ Ｐゴシック"/>
                <a:cs typeface="Times New Roman"/>
              </a:rPr>
              <a:t>ケアシステムの確立</a:t>
            </a:r>
            <a:r>
              <a:rPr lang="ja-JP" altLang="en-US" sz="2000" dirty="0">
                <a:solidFill>
                  <a:srgbClr val="0066FF"/>
                </a:solidFill>
                <a:latin typeface="ＭＳ Ｐゴシック"/>
                <a:cs typeface="Times New Roman"/>
              </a:rPr>
              <a:t>」</a:t>
            </a:r>
            <a:r>
              <a:rPr lang="ja-JP" altLang="ja-JP" sz="2000" dirty="0">
                <a:solidFill>
                  <a:prstClr val="black"/>
                </a:solidFill>
                <a:latin typeface="ＭＳ Ｐゴシック"/>
                <a:cs typeface="Times New Roman"/>
              </a:rPr>
              <a:t>に向けて</a:t>
            </a:r>
            <a:r>
              <a:rPr lang="ja-JP" altLang="ja-JP" sz="2000" dirty="0" smtClean="0">
                <a:solidFill>
                  <a:prstClr val="black"/>
                </a:solidFill>
                <a:latin typeface="ＭＳ Ｐゴシック"/>
                <a:cs typeface="Times New Roman"/>
              </a:rPr>
              <a:t>、</a:t>
            </a:r>
            <a:endParaRPr lang="en-US" altLang="ja-JP" sz="2000" dirty="0" smtClean="0">
              <a:solidFill>
                <a:prstClr val="black"/>
              </a:solidFill>
              <a:latin typeface="ＭＳ Ｐゴシック"/>
              <a:cs typeface="Times New Roman"/>
            </a:endParaRPr>
          </a:p>
          <a:p>
            <a:pPr algn="just" fontAlgn="base">
              <a:lnSpc>
                <a:spcPts val="2500"/>
              </a:lnSpc>
              <a:defRPr/>
            </a:pPr>
            <a:r>
              <a:rPr lang="en-US" altLang="ja-JP" sz="2000" dirty="0">
                <a:solidFill>
                  <a:prstClr val="black"/>
                </a:solidFill>
                <a:latin typeface="ＭＳ Ｐゴシック"/>
                <a:cs typeface="Times New Roman"/>
              </a:rPr>
              <a:t> </a:t>
            </a:r>
            <a:r>
              <a:rPr lang="en-US" altLang="ja-JP" sz="2000" dirty="0" smtClean="0">
                <a:solidFill>
                  <a:prstClr val="black"/>
                </a:solidFill>
                <a:latin typeface="ＭＳ Ｐゴシック"/>
                <a:cs typeface="Times New Roman"/>
              </a:rPr>
              <a:t>  </a:t>
            </a:r>
            <a:r>
              <a:rPr lang="ja-JP" altLang="ja-JP" sz="2000" dirty="0" smtClean="0">
                <a:solidFill>
                  <a:prstClr val="black"/>
                </a:solidFill>
                <a:latin typeface="ＭＳ Ｐゴシック"/>
                <a:cs typeface="Times New Roman"/>
              </a:rPr>
              <a:t>意義</a:t>
            </a:r>
            <a:r>
              <a:rPr lang="ja-JP" altLang="ja-JP" sz="2000" dirty="0">
                <a:solidFill>
                  <a:prstClr val="black"/>
                </a:solidFill>
                <a:latin typeface="ＭＳ Ｐゴシック"/>
                <a:cs typeface="Times New Roman"/>
              </a:rPr>
              <a:t>のある診療報酬改定を行うことができた</a:t>
            </a:r>
            <a:r>
              <a:rPr lang="ja-JP" altLang="en-US" sz="2000" dirty="0">
                <a:solidFill>
                  <a:srgbClr val="000000"/>
                </a:solidFill>
                <a:latin typeface="ＭＳ Ｐゴシック"/>
              </a:rPr>
              <a:t>。</a:t>
            </a:r>
            <a:endParaRPr lang="en-US" altLang="ja-JP" sz="2000" dirty="0">
              <a:solidFill>
                <a:srgbClr val="000000"/>
              </a:solidFill>
              <a:latin typeface="ＭＳ Ｐゴシック"/>
            </a:endParaRPr>
          </a:p>
          <a:p>
            <a:pPr algn="just" fontAlgn="base">
              <a:lnSpc>
                <a:spcPts val="2500"/>
              </a:lnSpc>
              <a:spcBef>
                <a:spcPts val="600"/>
              </a:spcBef>
              <a:defRPr/>
            </a:pPr>
            <a:r>
              <a:rPr lang="ja-JP" altLang="en-US" sz="2000" dirty="0">
                <a:solidFill>
                  <a:prstClr val="black"/>
                </a:solidFill>
                <a:ea typeface="ＭＳ ゴシック"/>
                <a:cs typeface="Times New Roman"/>
              </a:rPr>
              <a:t>○   </a:t>
            </a:r>
            <a:r>
              <a:rPr lang="ja-JP" altLang="ja-JP" sz="2000" dirty="0">
                <a:solidFill>
                  <a:prstClr val="black"/>
                </a:solidFill>
                <a:ea typeface="ＭＳ ゴシック"/>
                <a:cs typeface="Times New Roman"/>
              </a:rPr>
              <a:t>今回改定では</a:t>
            </a:r>
            <a:r>
              <a:rPr lang="ja-JP" altLang="en-US" sz="2000" dirty="0">
                <a:solidFill>
                  <a:prstClr val="black"/>
                </a:solidFill>
                <a:ea typeface="ＭＳ ゴシック"/>
                <a:cs typeface="Times New Roman"/>
              </a:rPr>
              <a:t>「</a:t>
            </a:r>
            <a:r>
              <a:rPr lang="ja-JP" altLang="ja-JP" sz="2000" dirty="0">
                <a:solidFill>
                  <a:prstClr val="black"/>
                </a:solidFill>
                <a:ea typeface="ＭＳ ゴシック"/>
                <a:cs typeface="Times New Roman"/>
              </a:rPr>
              <a:t>医療現場に大きな影響を及ぼしかねない項目</a:t>
            </a:r>
            <a:r>
              <a:rPr lang="ja-JP" altLang="ja-JP" sz="2000" dirty="0" smtClean="0">
                <a:solidFill>
                  <a:prstClr val="black"/>
                </a:solidFill>
                <a:ea typeface="ＭＳ ゴシック"/>
                <a:cs typeface="Times New Roman"/>
              </a:rPr>
              <a:t>が含まれて</a:t>
            </a:r>
            <a:r>
              <a:rPr lang="ja-JP" altLang="ja-JP" sz="2000" dirty="0" err="1" smtClean="0">
                <a:solidFill>
                  <a:prstClr val="black"/>
                </a:solidFill>
                <a:ea typeface="ＭＳ ゴシック"/>
                <a:cs typeface="Times New Roman"/>
              </a:rPr>
              <a:t>い</a:t>
            </a:r>
            <a:endParaRPr lang="en-US" altLang="ja-JP" sz="2000" dirty="0" smtClean="0">
              <a:solidFill>
                <a:prstClr val="black"/>
              </a:solidFill>
              <a:ea typeface="ＭＳ ゴシック"/>
              <a:cs typeface="Times New Roman"/>
            </a:endParaRPr>
          </a:p>
          <a:p>
            <a:pPr algn="just" fontAlgn="base">
              <a:lnSpc>
                <a:spcPts val="2500"/>
              </a:lnSpc>
              <a:defRPr/>
            </a:pPr>
            <a:r>
              <a:rPr lang="en-US" altLang="ja-JP" sz="2000" dirty="0">
                <a:solidFill>
                  <a:prstClr val="black"/>
                </a:solidFill>
                <a:ea typeface="ＭＳ ゴシック"/>
                <a:cs typeface="Times New Roman"/>
              </a:rPr>
              <a:t> </a:t>
            </a:r>
            <a:r>
              <a:rPr lang="en-US" altLang="ja-JP" sz="2000" dirty="0" smtClean="0">
                <a:solidFill>
                  <a:prstClr val="black"/>
                </a:solidFill>
                <a:ea typeface="ＭＳ ゴシック"/>
                <a:cs typeface="Times New Roman"/>
              </a:rPr>
              <a:t>   </a:t>
            </a:r>
            <a:r>
              <a:rPr lang="ja-JP" altLang="ja-JP" sz="2000" dirty="0" err="1" smtClean="0">
                <a:solidFill>
                  <a:prstClr val="black"/>
                </a:solidFill>
                <a:ea typeface="ＭＳ ゴシック"/>
                <a:cs typeface="Times New Roman"/>
              </a:rPr>
              <a:t>るの</a:t>
            </a:r>
            <a:r>
              <a:rPr lang="ja-JP" altLang="ja-JP" sz="2000" dirty="0">
                <a:solidFill>
                  <a:prstClr val="black"/>
                </a:solidFill>
                <a:ea typeface="ＭＳ ゴシック"/>
                <a:cs typeface="Times New Roman"/>
              </a:rPr>
              <a:t>ではないか</a:t>
            </a:r>
            <a:r>
              <a:rPr lang="ja-JP" altLang="en-US" sz="2000" dirty="0">
                <a:solidFill>
                  <a:prstClr val="black"/>
                </a:solidFill>
                <a:ea typeface="ＭＳ ゴシック"/>
                <a:cs typeface="Times New Roman"/>
              </a:rPr>
              <a:t>」</a:t>
            </a:r>
            <a:r>
              <a:rPr lang="ja-JP" altLang="ja-JP" sz="2000" dirty="0">
                <a:solidFill>
                  <a:prstClr val="black"/>
                </a:solidFill>
                <a:ea typeface="ＭＳ ゴシック"/>
                <a:cs typeface="Times New Roman"/>
              </a:rPr>
              <a:t>と懸念する声もあ</a:t>
            </a:r>
            <a:r>
              <a:rPr lang="ja-JP" altLang="en-US" sz="2000" dirty="0">
                <a:solidFill>
                  <a:prstClr val="black"/>
                </a:solidFill>
                <a:ea typeface="ＭＳ ゴシック"/>
                <a:cs typeface="Times New Roman"/>
              </a:rPr>
              <a:t>る</a:t>
            </a:r>
            <a:r>
              <a:rPr lang="ja-JP" altLang="ja-JP" sz="2000" dirty="0">
                <a:solidFill>
                  <a:prstClr val="black"/>
                </a:solidFill>
                <a:ea typeface="ＭＳ ゴシック"/>
                <a:cs typeface="Times New Roman"/>
              </a:rPr>
              <a:t>。</a:t>
            </a:r>
            <a:endParaRPr lang="en-US" altLang="ja-JP" sz="2000" dirty="0">
              <a:solidFill>
                <a:prstClr val="black"/>
              </a:solidFill>
              <a:ea typeface="ＭＳ ゴシック"/>
              <a:cs typeface="Times New Roman"/>
            </a:endParaRPr>
          </a:p>
          <a:p>
            <a:pPr algn="just" fontAlgn="base">
              <a:lnSpc>
                <a:spcPts val="2500"/>
              </a:lnSpc>
              <a:defRPr/>
            </a:pPr>
            <a:r>
              <a:rPr lang="en-US" altLang="ja-JP" sz="2000" dirty="0">
                <a:solidFill>
                  <a:prstClr val="black"/>
                </a:solidFill>
                <a:ea typeface="ＭＳ ゴシック"/>
                <a:cs typeface="Times New Roman"/>
              </a:rPr>
              <a:t>       </a:t>
            </a:r>
            <a:r>
              <a:rPr lang="ja-JP" altLang="ja-JP" sz="2000" dirty="0">
                <a:solidFill>
                  <a:prstClr val="black"/>
                </a:solidFill>
                <a:ea typeface="ＭＳ ゴシック"/>
                <a:cs typeface="Times New Roman"/>
              </a:rPr>
              <a:t>急激な見直しによ</a:t>
            </a:r>
            <a:r>
              <a:rPr lang="ja-JP" altLang="en-US" sz="2000" dirty="0">
                <a:solidFill>
                  <a:prstClr val="black"/>
                </a:solidFill>
                <a:ea typeface="ＭＳ ゴシック"/>
                <a:cs typeface="Times New Roman"/>
              </a:rPr>
              <a:t>る</a:t>
            </a:r>
            <a:r>
              <a:rPr lang="ja-JP" altLang="ja-JP" sz="2000" dirty="0">
                <a:solidFill>
                  <a:prstClr val="black"/>
                </a:solidFill>
                <a:ea typeface="ＭＳ ゴシック"/>
                <a:cs typeface="Times New Roman"/>
              </a:rPr>
              <a:t>医療現場の混乱で</a:t>
            </a:r>
            <a:r>
              <a:rPr lang="ja-JP" altLang="en-US" sz="2000" dirty="0">
                <a:solidFill>
                  <a:prstClr val="black"/>
                </a:solidFill>
                <a:ea typeface="ＭＳ ゴシック"/>
                <a:cs typeface="Times New Roman"/>
              </a:rPr>
              <a:t>、</a:t>
            </a:r>
            <a:r>
              <a:rPr lang="ja-JP" altLang="ja-JP" sz="2000" dirty="0">
                <a:solidFill>
                  <a:prstClr val="black"/>
                </a:solidFill>
                <a:ea typeface="ＭＳ ゴシック"/>
                <a:cs typeface="Times New Roman"/>
              </a:rPr>
              <a:t>最終的に不利益を</a:t>
            </a:r>
            <a:r>
              <a:rPr lang="ja-JP" altLang="ja-JP" sz="2000" dirty="0" smtClean="0">
                <a:solidFill>
                  <a:prstClr val="black"/>
                </a:solidFill>
                <a:ea typeface="ＭＳ ゴシック"/>
                <a:cs typeface="Times New Roman"/>
              </a:rPr>
              <a:t>受け</a:t>
            </a:r>
            <a:r>
              <a:rPr lang="ja-JP" altLang="en-US" sz="2000" dirty="0" smtClean="0">
                <a:solidFill>
                  <a:prstClr val="black"/>
                </a:solidFill>
                <a:ea typeface="ＭＳ ゴシック"/>
                <a:cs typeface="Times New Roman"/>
              </a:rPr>
              <a:t>る</a:t>
            </a:r>
            <a:r>
              <a:rPr lang="ja-JP" altLang="ja-JP" sz="2000" dirty="0" smtClean="0">
                <a:solidFill>
                  <a:prstClr val="black"/>
                </a:solidFill>
                <a:ea typeface="ＭＳ ゴシック"/>
                <a:cs typeface="Times New Roman"/>
              </a:rPr>
              <a:t>のは</a:t>
            </a:r>
            <a:endParaRPr lang="en-US" altLang="ja-JP" sz="2000" dirty="0" smtClean="0">
              <a:solidFill>
                <a:prstClr val="black"/>
              </a:solidFill>
              <a:ea typeface="ＭＳ ゴシック"/>
              <a:cs typeface="Times New Roman"/>
            </a:endParaRPr>
          </a:p>
          <a:p>
            <a:pPr algn="just" fontAlgn="base">
              <a:lnSpc>
                <a:spcPts val="2500"/>
              </a:lnSpc>
              <a:defRPr/>
            </a:pPr>
            <a:r>
              <a:rPr lang="en-US" altLang="ja-JP" sz="2000" dirty="0">
                <a:solidFill>
                  <a:prstClr val="black"/>
                </a:solidFill>
                <a:ea typeface="ＭＳ ゴシック"/>
                <a:cs typeface="Times New Roman"/>
              </a:rPr>
              <a:t> </a:t>
            </a:r>
            <a:r>
              <a:rPr lang="en-US" altLang="ja-JP" sz="2000" dirty="0" smtClean="0">
                <a:solidFill>
                  <a:prstClr val="black"/>
                </a:solidFill>
                <a:ea typeface="ＭＳ ゴシック"/>
                <a:cs typeface="Times New Roman"/>
              </a:rPr>
              <a:t>   </a:t>
            </a:r>
            <a:r>
              <a:rPr lang="ja-JP" altLang="ja-JP" sz="2000" dirty="0" smtClean="0">
                <a:solidFill>
                  <a:prstClr val="black"/>
                </a:solidFill>
                <a:ea typeface="ＭＳ ゴシック"/>
                <a:cs typeface="Times New Roman"/>
              </a:rPr>
              <a:t>患者</a:t>
            </a:r>
            <a:r>
              <a:rPr lang="ja-JP" altLang="ja-JP" sz="2000" dirty="0">
                <a:solidFill>
                  <a:prstClr val="black"/>
                </a:solidFill>
                <a:ea typeface="ＭＳ ゴシック"/>
                <a:cs typeface="Times New Roman"/>
              </a:rPr>
              <a:t>・国民</a:t>
            </a:r>
            <a:r>
              <a:rPr lang="ja-JP" altLang="en-US" sz="2000" dirty="0">
                <a:solidFill>
                  <a:prstClr val="black"/>
                </a:solidFill>
                <a:ea typeface="ＭＳ ゴシック"/>
                <a:cs typeface="Times New Roman"/>
              </a:rPr>
              <a:t>となる</a:t>
            </a:r>
            <a:r>
              <a:rPr lang="ja-JP" altLang="ja-JP" sz="2000" dirty="0">
                <a:solidFill>
                  <a:prstClr val="black"/>
                </a:solidFill>
                <a:ea typeface="ＭＳ ゴシック"/>
                <a:cs typeface="Times New Roman"/>
              </a:rPr>
              <a:t>。</a:t>
            </a:r>
            <a:endParaRPr lang="en-US" altLang="ja-JP" sz="2000" dirty="0">
              <a:solidFill>
                <a:prstClr val="black"/>
              </a:solidFill>
              <a:ea typeface="ＭＳ ゴシック"/>
              <a:cs typeface="Times New Roman"/>
            </a:endParaRPr>
          </a:p>
          <a:p>
            <a:pPr algn="just" fontAlgn="base">
              <a:lnSpc>
                <a:spcPts val="2500"/>
              </a:lnSpc>
              <a:defRPr/>
            </a:pPr>
            <a:r>
              <a:rPr lang="ja-JP" altLang="en-US" sz="2000" dirty="0">
                <a:solidFill>
                  <a:prstClr val="black"/>
                </a:solidFill>
                <a:ea typeface="ＭＳ ゴシック"/>
                <a:cs typeface="Times New Roman"/>
              </a:rPr>
              <a:t>○　</a:t>
            </a:r>
            <a:r>
              <a:rPr lang="ja-JP" altLang="ja-JP" sz="2000" dirty="0">
                <a:solidFill>
                  <a:prstClr val="black"/>
                </a:solidFill>
                <a:ea typeface="ＭＳ ゴシック"/>
                <a:cs typeface="Times New Roman"/>
              </a:rPr>
              <a:t>したがって</a:t>
            </a:r>
            <a:r>
              <a:rPr lang="ja-JP" altLang="en-US" sz="2000" dirty="0">
                <a:solidFill>
                  <a:prstClr val="black"/>
                </a:solidFill>
                <a:ea typeface="ＭＳ ゴシック"/>
                <a:cs typeface="Times New Roman"/>
              </a:rPr>
              <a:t>、中医協「答申書」</a:t>
            </a:r>
            <a:r>
              <a:rPr lang="ja-JP" altLang="ja-JP" sz="2000" dirty="0">
                <a:solidFill>
                  <a:prstClr val="black"/>
                </a:solidFill>
                <a:ea typeface="ＭＳ ゴシック"/>
                <a:cs typeface="Times New Roman"/>
              </a:rPr>
              <a:t>附帯意見にも明記されている</a:t>
            </a:r>
            <a:r>
              <a:rPr lang="ja-JP" altLang="en-US" sz="2000" dirty="0" smtClean="0">
                <a:solidFill>
                  <a:prstClr val="black"/>
                </a:solidFill>
                <a:ea typeface="ＭＳ ゴシック"/>
                <a:cs typeface="Times New Roman"/>
              </a:rPr>
              <a:t>とお</a:t>
            </a:r>
            <a:r>
              <a:rPr lang="ja-JP" altLang="ja-JP" sz="2000" dirty="0" smtClean="0">
                <a:solidFill>
                  <a:prstClr val="black"/>
                </a:solidFill>
                <a:ea typeface="ＭＳ ゴシック"/>
                <a:cs typeface="Times New Roman"/>
              </a:rPr>
              <a:t>り、</a:t>
            </a:r>
            <a:endParaRPr lang="en-US" altLang="ja-JP" sz="2000" dirty="0" smtClean="0">
              <a:solidFill>
                <a:prstClr val="black"/>
              </a:solidFill>
              <a:ea typeface="ＭＳ ゴシック"/>
              <a:cs typeface="Times New Roman"/>
            </a:endParaRPr>
          </a:p>
          <a:p>
            <a:pPr algn="just" fontAlgn="base">
              <a:lnSpc>
                <a:spcPts val="2500"/>
              </a:lnSpc>
              <a:defRPr/>
            </a:pPr>
            <a:r>
              <a:rPr lang="en-US" altLang="ja-JP" sz="2000" dirty="0">
                <a:solidFill>
                  <a:prstClr val="black"/>
                </a:solidFill>
                <a:ea typeface="ＭＳ ゴシック"/>
                <a:cs typeface="Times New Roman"/>
              </a:rPr>
              <a:t> </a:t>
            </a:r>
            <a:r>
              <a:rPr lang="en-US" altLang="ja-JP" sz="2000" dirty="0" smtClean="0">
                <a:solidFill>
                  <a:prstClr val="black"/>
                </a:solidFill>
                <a:ea typeface="ＭＳ ゴシック"/>
                <a:cs typeface="Times New Roman"/>
              </a:rPr>
              <a:t>   </a:t>
            </a:r>
            <a:r>
              <a:rPr lang="ja-JP" altLang="en-US" sz="2000" dirty="0" smtClean="0">
                <a:solidFill>
                  <a:prstClr val="black"/>
                </a:solidFill>
                <a:ea typeface="ＭＳ ゴシック"/>
                <a:cs typeface="Times New Roman"/>
              </a:rPr>
              <a:t>診療</a:t>
            </a:r>
            <a:r>
              <a:rPr lang="ja-JP" altLang="en-US" sz="2000" dirty="0">
                <a:solidFill>
                  <a:prstClr val="black"/>
                </a:solidFill>
                <a:ea typeface="ＭＳ ゴシック"/>
                <a:cs typeface="Times New Roman"/>
              </a:rPr>
              <a:t>報酬</a:t>
            </a:r>
            <a:r>
              <a:rPr lang="ja-JP" altLang="ja-JP" sz="2000" dirty="0">
                <a:solidFill>
                  <a:prstClr val="black"/>
                </a:solidFill>
                <a:ea typeface="ＭＳ ゴシック"/>
                <a:cs typeface="Times New Roman"/>
              </a:rPr>
              <a:t>改定の影響については今後十分に検証する必要があり、</a:t>
            </a:r>
            <a:endParaRPr lang="en-US" altLang="ja-JP" sz="2000" dirty="0">
              <a:solidFill>
                <a:prstClr val="black"/>
              </a:solidFill>
              <a:ea typeface="ＭＳ ゴシック"/>
              <a:cs typeface="Times New Roman"/>
            </a:endParaRPr>
          </a:p>
          <a:p>
            <a:pPr algn="just" fontAlgn="base">
              <a:lnSpc>
                <a:spcPts val="2500"/>
              </a:lnSpc>
              <a:defRPr/>
            </a:pPr>
            <a:r>
              <a:rPr lang="en-US" altLang="ja-JP" sz="2000" dirty="0">
                <a:solidFill>
                  <a:prstClr val="black"/>
                </a:solidFill>
                <a:ea typeface="ＭＳ ゴシック"/>
                <a:cs typeface="Times New Roman"/>
              </a:rPr>
              <a:t>    </a:t>
            </a:r>
            <a:r>
              <a:rPr lang="ja-JP" altLang="ja-JP" sz="2000" dirty="0">
                <a:solidFill>
                  <a:prstClr val="black"/>
                </a:solidFill>
                <a:ea typeface="ＭＳ ゴシック"/>
                <a:cs typeface="Times New Roman"/>
              </a:rPr>
              <a:t>その状況に応じて適切な対応を講じていく必要がある。</a:t>
            </a:r>
            <a:endParaRPr lang="en-US" altLang="ja-JP" sz="2000" dirty="0">
              <a:solidFill>
                <a:prstClr val="black"/>
              </a:solidFill>
              <a:ea typeface="ＭＳ ゴシック"/>
              <a:cs typeface="Times New Roman"/>
            </a:endParaRPr>
          </a:p>
        </p:txBody>
      </p:sp>
      <p:sp>
        <p:nvSpPr>
          <p:cNvPr id="9" name="Rectangle 4"/>
          <p:cNvSpPr>
            <a:spLocks noChangeArrowheads="1"/>
          </p:cNvSpPr>
          <p:nvPr/>
        </p:nvSpPr>
        <p:spPr bwMode="auto">
          <a:xfrm>
            <a:off x="546898" y="908050"/>
            <a:ext cx="2221971" cy="374650"/>
          </a:xfrm>
          <a:prstGeom prst="rect">
            <a:avLst/>
          </a:prstGeom>
          <a:solidFill>
            <a:srgbClr val="FFFF00">
              <a:alpha val="45097"/>
            </a:srgbClr>
          </a:solidFill>
          <a:ln w="222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200"/>
              </a:lnSpc>
              <a:spcBef>
                <a:spcPct val="0"/>
              </a:spcBef>
              <a:buFontTx/>
              <a:buNone/>
              <a:defRPr/>
            </a:pPr>
            <a:r>
              <a:rPr lang="ja-JP" altLang="en-US" sz="2200" b="1" kern="0" dirty="0" smtClean="0">
                <a:solidFill>
                  <a:srgbClr val="000000"/>
                </a:solidFill>
              </a:rPr>
              <a:t>平成２６度改定</a:t>
            </a:r>
            <a:endParaRPr lang="en-US" altLang="ja-JP" sz="2200" b="1" kern="0" dirty="0" smtClean="0">
              <a:solidFill>
                <a:srgbClr val="000000"/>
              </a:solidFill>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390160007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86131" y="1217033"/>
            <a:ext cx="9819869" cy="4628963"/>
          </a:xfrm>
          <a:prstGeom prst="rect">
            <a:avLst/>
          </a:prstGeom>
          <a:solidFill>
            <a:srgbClr val="FFFFAF">
              <a:alpha val="49804"/>
            </a:srgbClr>
          </a:solidFill>
          <a:ln w="9525">
            <a:solidFill>
              <a:schemeClr val="tx1"/>
            </a:solidFill>
            <a:miter lim="800000"/>
            <a:headEnd/>
            <a:tailEnd/>
          </a:ln>
        </p:spPr>
        <p:txBody>
          <a:bodyPr/>
          <a:lstStyle/>
          <a:p>
            <a:pPr marL="273600" indent="-273600" eaLnBrk="0" hangingPunct="0">
              <a:tabLst>
                <a:tab pos="450850" algn="l"/>
              </a:tabLst>
              <a:defRPr/>
            </a:pPr>
            <a:endParaRPr lang="en-US" altLang="ja-JP" sz="1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lnSpc>
                <a:spcPts val="2200"/>
              </a:lnSpc>
              <a:tabLst>
                <a:tab pos="450850" algn="l"/>
              </a:tabLst>
              <a:defRPr/>
            </a:pPr>
            <a:r>
              <a:rPr lang="ja-JP" altLang="en-US" sz="22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（１）初診料：２０９点</a:t>
            </a:r>
            <a:r>
              <a:rPr lang="ja-JP" altLang="en-US"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紹介のない</a:t>
            </a:r>
            <a:r>
              <a:rPr lang="ja-JP" altLang="en-US"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場合）</a:t>
            </a:r>
            <a:endParaRPr lang="en-US" altLang="ja-JP"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tabLst>
                <a:tab pos="450850" algn="l"/>
              </a:tabLst>
              <a:defRPr/>
            </a:pPr>
            <a:r>
              <a:rPr lang="en-US" altLang="ja-JP" sz="22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22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外来</a:t>
            </a:r>
            <a:r>
              <a:rPr lang="ja-JP" altLang="en-US" sz="22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診療料：</a:t>
            </a:r>
            <a:r>
              <a:rPr lang="ja-JP" altLang="en-US" sz="22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５４点</a:t>
            </a:r>
            <a:r>
              <a:rPr lang="ja-JP" altLang="en-US"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（他医療機関へ紹介したにもかかわらず当該病院を受診した場合）</a:t>
            </a:r>
            <a:endParaRPr lang="en-US" altLang="ja-JP"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spcBef>
                <a:spcPts val="600"/>
              </a:spcBef>
              <a:tabLst>
                <a:tab pos="450850" algn="l"/>
              </a:tabLst>
              <a:defRPr/>
            </a:pPr>
            <a:r>
              <a:rPr lang="en-US" altLang="ja-JP"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算定要件</a:t>
            </a:r>
            <a:r>
              <a:rPr lang="en-US" altLang="ja-JP"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p>
          <a:p>
            <a:pPr eaLnBrk="0" hangingPunct="0">
              <a:lnSpc>
                <a:spcPts val="2200"/>
              </a:lnSpc>
              <a:tabLst>
                <a:tab pos="450850" algn="l"/>
              </a:tabLst>
              <a:defRPr/>
            </a:pPr>
            <a:r>
              <a:rPr lang="ja-JP" altLang="en-US" sz="19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①特定機能病院、許可病床数が５００床</a:t>
            </a:r>
            <a:r>
              <a:rPr lang="ja-JP" altLang="en-US" sz="19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以上</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の地域医療支援病院のうち、</a:t>
            </a:r>
            <a:endParaRPr lang="en-US" altLang="ja-JP"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tabLst>
                <a:tab pos="450850" algn="l"/>
              </a:tabLst>
              <a:defRPr/>
            </a:pPr>
            <a:r>
              <a:rPr lang="ja-JP" altLang="en-US" sz="19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900" b="1" dirty="0" smtClean="0">
                <a:solidFill>
                  <a:srgbClr val="00B0F0"/>
                </a:solidFill>
                <a:latin typeface="ＭＳ Ｐゴシック" panose="020B0600070205080204" pitchFamily="50" charset="-128"/>
                <a:ea typeface="ＭＳ Ｐゴシック" panose="020B0600070205080204" pitchFamily="50" charset="-128"/>
                <a:cs typeface="Arial" panose="020B0604020202020204" pitchFamily="34" charset="0"/>
              </a:rPr>
              <a:t>紹介率５０％未満 かつ 逆紹介率５０％未満</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の施設</a:t>
            </a:r>
            <a:endParaRPr lang="en-US" altLang="ja-JP"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tabLst>
                <a:tab pos="450850" algn="l"/>
              </a:tabLst>
              <a:defRPr/>
            </a:pP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②許可病床数が５００床以上のすべての病院（特定機能病院および許可病床数が</a:t>
            </a:r>
            <a:endParaRPr lang="en-US" altLang="ja-JP"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tabLst>
                <a:tab pos="450850" algn="l"/>
              </a:tabLst>
              <a:defRPr/>
            </a:pPr>
            <a:r>
              <a:rPr lang="ja-JP" altLang="en-US" sz="19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５００床以上の地域医療支援病院、ならびに再診料を算定する病院</a:t>
            </a:r>
            <a:r>
              <a:rPr lang="en-US" altLang="ja-JP" sz="1900" baseline="300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900" baseline="300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１</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を除く）のうち、</a:t>
            </a:r>
            <a:endParaRPr lang="en-US" altLang="ja-JP"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tabLst>
                <a:tab pos="450850" algn="l"/>
              </a:tabLst>
              <a:defRPr/>
            </a:pPr>
            <a:r>
              <a:rPr lang="ja-JP" altLang="en-US" sz="19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900" b="1" dirty="0" smtClean="0">
                <a:solidFill>
                  <a:srgbClr val="00B0F0"/>
                </a:solidFill>
                <a:latin typeface="ＭＳ Ｐゴシック" panose="020B0600070205080204" pitchFamily="50" charset="-128"/>
                <a:ea typeface="ＭＳ Ｐゴシック" panose="020B0600070205080204" pitchFamily="50" charset="-128"/>
                <a:cs typeface="Arial" panose="020B0604020202020204" pitchFamily="34" charset="0"/>
              </a:rPr>
              <a:t>紹介率４０％未満 かつ 逆紹介率３０％未満</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の施設</a:t>
            </a:r>
            <a:endParaRPr lang="en-US" altLang="ja-JP"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tabLst>
                <a:tab pos="450850" algn="l"/>
              </a:tabLst>
              <a:defRPr/>
            </a:pPr>
            <a:r>
              <a:rPr lang="ja-JP" altLang="en-US" sz="19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③年に１回、紹介率・逆紹介率等を地方厚生（支）局等に報告</a:t>
            </a:r>
            <a:endParaRPr lang="en-US" altLang="ja-JP"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spcBef>
                <a:spcPts val="600"/>
              </a:spcBef>
              <a:tabLst>
                <a:tab pos="450850" algn="l"/>
              </a:tabLst>
              <a:defRPr/>
            </a:pPr>
            <a:r>
              <a:rPr lang="ja-JP" altLang="en-US" sz="20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（２</a:t>
            </a:r>
            <a:r>
              <a:rPr lang="ja-JP" altLang="en-US" sz="20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）（１）の紹介率・逆紹介率を満たさない大病院において、</a:t>
            </a:r>
            <a:endParaRPr lang="en-US" altLang="ja-JP" sz="20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tabLst>
                <a:tab pos="450850" algn="l"/>
              </a:tabLst>
              <a:defRPr/>
            </a:pPr>
            <a:r>
              <a:rPr lang="ja-JP" altLang="en-US" sz="20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20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2000" b="1" dirty="0" smtClean="0">
                <a:solidFill>
                  <a:srgbClr val="00B0F0"/>
                </a:solidFill>
                <a:latin typeface="ＭＳ Ｐゴシック" panose="020B0600070205080204" pitchFamily="50" charset="-128"/>
                <a:ea typeface="ＭＳ Ｐゴシック" panose="020B0600070205080204" pitchFamily="50" charset="-128"/>
                <a:cs typeface="Arial" panose="020B0604020202020204" pitchFamily="34" charset="0"/>
              </a:rPr>
              <a:t>３０日分以上の投薬</a:t>
            </a:r>
            <a:r>
              <a:rPr lang="ja-JP" altLang="en-US" sz="20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をした場合、</a:t>
            </a:r>
            <a:r>
              <a:rPr lang="ja-JP" altLang="en-US" sz="2000" b="1" u="sng" dirty="0" smtClean="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rPr>
              <a:t>処方料、処方せん料、薬剤料</a:t>
            </a:r>
            <a:r>
              <a:rPr lang="ja-JP" altLang="en-US" sz="2000" u="sng" dirty="0" smtClean="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rPr>
              <a:t>を</a:t>
            </a:r>
            <a:r>
              <a:rPr lang="ja-JP" altLang="en-US" sz="2000" b="1" u="sng" dirty="0" smtClean="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rPr>
              <a:t>６０／１００に逓減</a:t>
            </a:r>
            <a:endParaRPr lang="en-US" altLang="ja-JP" sz="2000" b="1" u="sng"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1800"/>
              </a:lnSpc>
              <a:tabLst>
                <a:tab pos="450850" algn="l"/>
              </a:tabLst>
              <a:defRPr/>
            </a:pPr>
            <a:r>
              <a:rPr lang="ja-JP" altLang="en-US" b="1" dirty="0" smtClean="0">
                <a:solidFill>
                  <a:srgbClr val="0070C0"/>
                </a:solidFill>
                <a:latin typeface="ＭＳ ゴシック" panose="020B0609070205080204" pitchFamily="49" charset="-128"/>
                <a:ea typeface="ＭＳ ゴシック" panose="020B0609070205080204" pitchFamily="49" charset="-128"/>
              </a:rPr>
              <a:t>　　　</a:t>
            </a:r>
            <a:endParaRPr lang="en-US" altLang="ja-JP" sz="24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algn="r"/>
            <a:r>
              <a:rPr lang="ja-JP" altLang="en-US" sz="2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en-US" sz="2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endParaRPr lang="ja-JP" altLang="en-US" sz="24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17" name="Rectangle 2"/>
          <p:cNvSpPr>
            <a:spLocks noChangeArrowheads="1"/>
          </p:cNvSpPr>
          <p:nvPr/>
        </p:nvSpPr>
        <p:spPr bwMode="auto">
          <a:xfrm>
            <a:off x="19441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２．</a:t>
            </a:r>
            <a:r>
              <a:rPr lang="ja-JP" altLang="en-US" kern="0" dirty="0">
                <a:solidFill>
                  <a:srgbClr val="000000"/>
                </a:solidFill>
              </a:rPr>
              <a:t>外来</a:t>
            </a:r>
            <a:r>
              <a:rPr lang="ja-JP" altLang="en-US" kern="0" dirty="0" smtClean="0">
                <a:solidFill>
                  <a:srgbClr val="000000"/>
                </a:solidFill>
              </a:rPr>
              <a:t>の機能分化の更なる推進</a:t>
            </a:r>
          </a:p>
        </p:txBody>
      </p:sp>
      <p:sp>
        <p:nvSpPr>
          <p:cNvPr id="20" name="正方形/長方形 19"/>
          <p:cNvSpPr/>
          <p:nvPr/>
        </p:nvSpPr>
        <p:spPr>
          <a:xfrm>
            <a:off x="7202184" y="3733016"/>
            <a:ext cx="2540377" cy="307777"/>
          </a:xfrm>
          <a:prstGeom prst="rect">
            <a:avLst/>
          </a:prstGeom>
          <a:ln w="9525">
            <a:solidFill>
              <a:schemeClr val="tx1"/>
            </a:solidFill>
            <a:prstDash val="dash"/>
          </a:ln>
        </p:spPr>
        <p:txBody>
          <a:bodyPr wrap="square">
            <a:spAutoFit/>
          </a:bodyPr>
          <a:lstStyle/>
          <a:p>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一般病床２００床未満の病院</a:t>
            </a:r>
            <a:endParaRPr lang="ja-JP" altLang="en-US" sz="1400" dirty="0">
              <a:solidFill>
                <a:prstClr val="black"/>
              </a:solidFill>
              <a:latin typeface="ＭＳ Ｐゴシック"/>
            </a:endParaRPr>
          </a:p>
        </p:txBody>
      </p:sp>
      <p:pic>
        <p:nvPicPr>
          <p:cNvPr id="26" name="Picture 2" descr="C:\Users\kc\AppData\Local\Microsoft\Windows\Temporary Internet Files\Content.IE5\XTFHIGP0\MC90039108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592" y="4757570"/>
            <a:ext cx="1619197" cy="10884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6"/>
          <p:cNvSpPr>
            <a:spLocks noChangeArrowheads="1"/>
          </p:cNvSpPr>
          <p:nvPr/>
        </p:nvSpPr>
        <p:spPr bwMode="auto">
          <a:xfrm>
            <a:off x="86131" y="776640"/>
            <a:ext cx="8164017" cy="4403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（２）</a:t>
            </a:r>
            <a:r>
              <a:rPr lang="ja-JP" altLang="en-US" sz="24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大病院の紹介率・逆紹介率を高める取り組みを更に</a:t>
            </a:r>
            <a:r>
              <a:rPr lang="ja-JP" altLang="en-US" sz="24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推進</a:t>
            </a:r>
            <a:endParaRPr lang="ja-JP" altLang="en-US" sz="2400" dirty="0">
              <a:solidFill>
                <a:prstClr val="black"/>
              </a:solidFill>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
        <p:nvSpPr>
          <p:cNvPr id="2" name="左右矢印 1"/>
          <p:cNvSpPr/>
          <p:nvPr/>
        </p:nvSpPr>
        <p:spPr>
          <a:xfrm>
            <a:off x="7173421" y="5183630"/>
            <a:ext cx="764408" cy="236306"/>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12"/>
          <p:cNvPicPr>
            <a:picLocks noChangeAspect="1" noChangeArrowheads="1"/>
          </p:cNvPicPr>
          <p:nvPr/>
        </p:nvPicPr>
        <p:blipFill>
          <a:blip r:embed="rId4" cstate="print"/>
          <a:srcRect/>
          <a:stretch>
            <a:fillRect/>
          </a:stretch>
        </p:blipFill>
        <p:spPr bwMode="auto">
          <a:xfrm>
            <a:off x="6468945" y="5070384"/>
            <a:ext cx="733239" cy="462797"/>
          </a:xfrm>
          <a:prstGeom prst="rect">
            <a:avLst/>
          </a:prstGeom>
          <a:noFill/>
          <a:ln w="9525">
            <a:noFill/>
            <a:miter lim="800000"/>
            <a:headEnd/>
            <a:tailEnd/>
          </a:ln>
        </p:spPr>
      </p:pic>
    </p:spTree>
    <p:extLst>
      <p:ext uri="{BB962C8B-B14F-4D97-AF65-F5344CB8AC3E}">
        <p14:creationId xmlns:p14="http://schemas.microsoft.com/office/powerpoint/2010/main" val="190858705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471323" y="5824470"/>
            <a:ext cx="2356736" cy="28831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sz="1200" dirty="0">
              <a:solidFill>
                <a:prstClr val="black"/>
              </a:solidFill>
            </a:endParaRPr>
          </a:p>
        </p:txBody>
      </p:sp>
      <p:sp>
        <p:nvSpPr>
          <p:cNvPr id="2053" name="Rectangle 37"/>
          <p:cNvSpPr>
            <a:spLocks noChangeArrowheads="1"/>
          </p:cNvSpPr>
          <p:nvPr/>
        </p:nvSpPr>
        <p:spPr bwMode="auto">
          <a:xfrm>
            <a:off x="77" y="807919"/>
            <a:ext cx="9906000" cy="5949280"/>
          </a:xfrm>
          <a:prstGeom prst="rect">
            <a:avLst/>
          </a:prstGeom>
          <a:solidFill>
            <a:srgbClr val="FFFFAF">
              <a:alpha val="49804"/>
            </a:srgbClr>
          </a:solidFill>
          <a:ln w="9525">
            <a:solidFill>
              <a:schemeClr val="tx1"/>
            </a:solidFill>
            <a:miter lim="800000"/>
            <a:headEnd/>
            <a:tailEnd/>
          </a:ln>
        </p:spPr>
        <p:txBody>
          <a:bodyPr/>
          <a:lstStyle/>
          <a:p>
            <a:pPr marL="273600" indent="-273600" eaLnBrk="0" hangingPunct="0">
              <a:tabLst>
                <a:tab pos="450850" algn="l"/>
              </a:tabLst>
              <a:defRPr/>
            </a:pPr>
            <a:endParaRPr lang="en-US" altLang="ja-JP" sz="1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Ø"/>
              <a:tabLst>
                <a:tab pos="450850" algn="l"/>
              </a:tabLst>
              <a:defRPr/>
            </a:pPr>
            <a:endParaRPr lang="en-US" altLang="ja-JP"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Ø"/>
              <a:tabLst>
                <a:tab pos="450850" algn="l"/>
              </a:tabLst>
              <a:defRPr/>
            </a:pP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妥結率</a:t>
            </a: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が低い</a:t>
            </a: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場合、薬価改定の基本資料となる医薬品</a:t>
            </a: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価格調査の障害となるため</a:t>
            </a: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u="sng"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毎年</a:t>
            </a:r>
            <a:r>
              <a:rPr lang="ja-JP" altLang="en-US"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９</a:t>
            </a:r>
            <a:r>
              <a:rPr lang="ja-JP" altLang="en-US" u="sng"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月</a:t>
            </a:r>
            <a:r>
              <a:rPr lang="ja-JP" altLang="en-US"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末日までに妥結率</a:t>
            </a:r>
            <a:r>
              <a:rPr lang="ja-JP" altLang="en-US" u="sng"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が</a:t>
            </a:r>
            <a:r>
              <a:rPr lang="ja-JP" altLang="en-US"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５０</a:t>
            </a:r>
            <a:r>
              <a:rPr lang="ja-JP" altLang="en-US" u="sng"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％以上</a:t>
            </a:r>
            <a:r>
              <a:rPr lang="ja-JP" altLang="en-US"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を</a:t>
            </a:r>
            <a:r>
              <a:rPr lang="ja-JP" altLang="en-US" u="sng"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超えない</a:t>
            </a: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許可</a:t>
            </a: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病床が２００床以上の病院について　</a:t>
            </a:r>
            <a:endParaRPr lang="en-US" altLang="ja-JP"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初診料、外来診療料、再診料を引下げる。保険薬局は調剤基本料を引下げる。</a:t>
            </a:r>
            <a:endParaRPr lang="en-US" altLang="ja-JP" sz="20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r>
              <a:rPr lang="ja-JP" altLang="en-US" sz="2000" b="1" dirty="0" smtClean="0">
                <a:solidFill>
                  <a:srgbClr val="0070C0"/>
                </a:solidFill>
                <a:latin typeface="ＭＳ ゴシック" panose="020B0609070205080204" pitchFamily="49" charset="-128"/>
                <a:ea typeface="ＭＳ ゴシック" panose="020B0609070205080204" pitchFamily="49" charset="-128"/>
              </a:rPr>
              <a:t>　　　</a:t>
            </a:r>
            <a:r>
              <a:rPr lang="en-US" altLang="ja-JP" sz="2000" b="1" u="sng" dirty="0" smtClean="0">
                <a:solidFill>
                  <a:srgbClr val="0070C0"/>
                </a:solidFill>
                <a:latin typeface="ＭＳ ゴシック" panose="020B0609070205080204" pitchFamily="49" charset="-128"/>
                <a:ea typeface="ＭＳ ゴシック" panose="020B0609070205080204" pitchFamily="49" charset="-128"/>
              </a:rPr>
              <a:t>(</a:t>
            </a:r>
            <a:r>
              <a:rPr lang="ja-JP" altLang="en-US" sz="2000" b="1" u="sng" dirty="0">
                <a:solidFill>
                  <a:srgbClr val="0070C0"/>
                </a:solidFill>
                <a:latin typeface="ＭＳ ゴシック" panose="020B0609070205080204" pitchFamily="49" charset="-128"/>
                <a:ea typeface="ＭＳ ゴシック" panose="020B0609070205080204" pitchFamily="49" charset="-128"/>
              </a:rPr>
              <a:t>新</a:t>
            </a:r>
            <a:r>
              <a:rPr lang="en-US" altLang="ja-JP" sz="2000" b="1" u="sng" dirty="0">
                <a:solidFill>
                  <a:srgbClr val="0070C0"/>
                </a:solidFill>
                <a:latin typeface="ＭＳ ゴシック" panose="020B0609070205080204" pitchFamily="49" charset="-128"/>
                <a:ea typeface="ＭＳ ゴシック" panose="020B0609070205080204" pitchFamily="49" charset="-128"/>
              </a:rPr>
              <a:t>)</a:t>
            </a:r>
            <a:r>
              <a:rPr lang="ja-JP" altLang="en-US" sz="2000" b="1" u="sng" dirty="0">
                <a:solidFill>
                  <a:srgbClr val="0070C0"/>
                </a:solidFill>
                <a:latin typeface="ＭＳ ゴシック" panose="020B0609070205080204" pitchFamily="49" charset="-128"/>
                <a:ea typeface="ＭＳ ゴシック" panose="020B0609070205080204" pitchFamily="49" charset="-128"/>
              </a:rPr>
              <a:t>　</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初診料</a:t>
            </a:r>
            <a:r>
              <a:rPr lang="zh-TW" altLang="en-US" sz="2000" b="1" u="sng" dirty="0">
                <a:solidFill>
                  <a:srgbClr val="0070C0"/>
                </a:solidFill>
                <a:latin typeface="ＭＳ ゴシック" panose="020B0609070205080204" pitchFamily="49" charset="-128"/>
                <a:ea typeface="ＭＳ ゴシック" panose="020B0609070205080204" pitchFamily="49" charset="-128"/>
              </a:rPr>
              <a:t>　</a:t>
            </a:r>
            <a:r>
              <a:rPr lang="ja-JP" altLang="en-US" sz="2000" b="1" u="sng" dirty="0">
                <a:solidFill>
                  <a:srgbClr val="0070C0"/>
                </a:solidFill>
                <a:latin typeface="ＭＳ ゴシック" panose="020B0609070205080204" pitchFamily="49" charset="-128"/>
                <a:ea typeface="ＭＳ ゴシック" panose="020B0609070205080204" pitchFamily="49" charset="-128"/>
              </a:rPr>
              <a:t>　　　 </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２０９点（妥結率５０％以下の場合）</a:t>
            </a:r>
            <a:endParaRPr lang="en-US" altLang="ja-JP" sz="2000" b="1" u="sng" dirty="0" smtClean="0">
              <a:solidFill>
                <a:srgbClr val="0070C0"/>
              </a:solidFill>
              <a:latin typeface="ＭＳ ゴシック" panose="020B0609070205080204" pitchFamily="49" charset="-128"/>
              <a:ea typeface="ＭＳ ゴシック" panose="020B0609070205080204" pitchFamily="49" charset="-128"/>
            </a:endParaRPr>
          </a:p>
          <a:p>
            <a:pPr eaLnBrk="0" hangingPunct="0">
              <a:tabLst>
                <a:tab pos="450850" algn="l"/>
              </a:tabLst>
              <a:defRPr/>
            </a:pPr>
            <a:r>
              <a:rPr lang="ja-JP" altLang="en-US" sz="2000" b="1" dirty="0" smtClean="0">
                <a:solidFill>
                  <a:srgbClr val="0070C0"/>
                </a:solidFill>
                <a:latin typeface="ＭＳ ゴシック" panose="020B0609070205080204" pitchFamily="49" charset="-128"/>
                <a:ea typeface="ＭＳ ゴシック" panose="020B0609070205080204" pitchFamily="49" charset="-128"/>
              </a:rPr>
              <a:t>　　  </a:t>
            </a:r>
            <a:r>
              <a:rPr lang="en-US" altLang="ja-JP" sz="2000" b="1" u="sng" dirty="0" smtClean="0">
                <a:solidFill>
                  <a:srgbClr val="0070C0"/>
                </a:solidFill>
                <a:latin typeface="ＭＳ ゴシック" panose="020B0609070205080204" pitchFamily="49" charset="-128"/>
                <a:ea typeface="ＭＳ ゴシック" panose="020B0609070205080204" pitchFamily="49" charset="-128"/>
              </a:rPr>
              <a:t>(</a:t>
            </a:r>
            <a:r>
              <a:rPr lang="ja-JP" altLang="en-US" sz="2000" b="1" u="sng" dirty="0">
                <a:solidFill>
                  <a:srgbClr val="0070C0"/>
                </a:solidFill>
                <a:latin typeface="ＭＳ ゴシック" panose="020B0609070205080204" pitchFamily="49" charset="-128"/>
                <a:ea typeface="ＭＳ ゴシック" panose="020B0609070205080204" pitchFamily="49" charset="-128"/>
              </a:rPr>
              <a:t>新</a:t>
            </a:r>
            <a:r>
              <a:rPr lang="en-US" altLang="ja-JP" sz="2000" b="1" u="sng" dirty="0">
                <a:solidFill>
                  <a:srgbClr val="0070C0"/>
                </a:solidFill>
                <a:latin typeface="ＭＳ ゴシック" panose="020B0609070205080204" pitchFamily="49" charset="-128"/>
                <a:ea typeface="ＭＳ ゴシック" panose="020B0609070205080204" pitchFamily="49" charset="-128"/>
              </a:rPr>
              <a:t>)</a:t>
            </a:r>
            <a:r>
              <a:rPr lang="ja-JP" altLang="en-US" sz="2000" b="1" u="sng" dirty="0">
                <a:solidFill>
                  <a:srgbClr val="0070C0"/>
                </a:solidFill>
                <a:latin typeface="ＭＳ ゴシック" panose="020B0609070205080204" pitchFamily="49" charset="-128"/>
                <a:ea typeface="ＭＳ ゴシック" panose="020B0609070205080204" pitchFamily="49" charset="-128"/>
              </a:rPr>
              <a:t>　</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外来診療料</a:t>
            </a:r>
            <a:r>
              <a:rPr lang="zh-TW" altLang="en-US" sz="2000" b="1" u="sng" dirty="0">
                <a:solidFill>
                  <a:srgbClr val="0070C0"/>
                </a:solidFill>
                <a:latin typeface="ＭＳ ゴシック" panose="020B0609070205080204" pitchFamily="49" charset="-128"/>
                <a:ea typeface="ＭＳ ゴシック" panose="020B0609070205080204" pitchFamily="49" charset="-128"/>
              </a:rPr>
              <a:t>　</a:t>
            </a:r>
            <a:r>
              <a:rPr lang="zh-TW" altLang="en-US" sz="2000" b="1" u="sng" dirty="0" smtClean="0">
                <a:solidFill>
                  <a:srgbClr val="0070C0"/>
                </a:solidFill>
                <a:latin typeface="ＭＳ ゴシック" panose="020B0609070205080204" pitchFamily="49" charset="-128"/>
                <a:ea typeface="ＭＳ ゴシック" panose="020B0609070205080204" pitchFamily="49" charset="-128"/>
              </a:rPr>
              <a:t>  </a:t>
            </a:r>
            <a:r>
              <a:rPr lang="ja-JP" altLang="en-US" sz="2000" b="1" u="sng" dirty="0">
                <a:solidFill>
                  <a:srgbClr val="0070C0"/>
                </a:solidFill>
                <a:latin typeface="ＭＳ ゴシック" panose="020B0609070205080204" pitchFamily="49" charset="-128"/>
                <a:ea typeface="ＭＳ ゴシック" panose="020B0609070205080204" pitchFamily="49" charset="-128"/>
              </a:rPr>
              <a:t> </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  ５４点</a:t>
            </a:r>
            <a:r>
              <a:rPr lang="ja-JP" altLang="en-US" sz="2000" b="1" u="sng" dirty="0">
                <a:solidFill>
                  <a:srgbClr val="0070C0"/>
                </a:solidFill>
                <a:latin typeface="ＭＳ ゴシック" panose="020B0609070205080204" pitchFamily="49" charset="-128"/>
                <a:ea typeface="ＭＳ ゴシック" panose="020B0609070205080204" pitchFamily="49" charset="-128"/>
              </a:rPr>
              <a:t>（</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妥結率</a:t>
            </a:r>
            <a:r>
              <a:rPr lang="ja-JP" altLang="en-US" sz="2000" b="1" u="sng" dirty="0">
                <a:solidFill>
                  <a:srgbClr val="0070C0"/>
                </a:solidFill>
                <a:latin typeface="ＭＳ ゴシック" panose="020B0609070205080204" pitchFamily="49" charset="-128"/>
                <a:ea typeface="ＭＳ ゴシック" panose="020B0609070205080204" pitchFamily="49" charset="-128"/>
              </a:rPr>
              <a:t>５０％以下の場合</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a:t>
            </a:r>
            <a:endParaRPr lang="en-US" altLang="ja-JP" sz="2000" b="1" u="sng" dirty="0">
              <a:solidFill>
                <a:srgbClr val="0070C0"/>
              </a:solidFill>
              <a:latin typeface="ＭＳ ゴシック" panose="020B0609070205080204" pitchFamily="49" charset="-128"/>
              <a:ea typeface="ＭＳ ゴシック" panose="020B0609070205080204" pitchFamily="49" charset="-128"/>
            </a:endParaRPr>
          </a:p>
          <a:p>
            <a:pPr eaLnBrk="0" hangingPunct="0">
              <a:tabLst>
                <a:tab pos="450850" algn="l"/>
              </a:tabLst>
              <a:defRPr/>
            </a:pPr>
            <a:r>
              <a:rPr lang="ja-JP" altLang="en-US" sz="2000" b="1" dirty="0" smtClean="0">
                <a:solidFill>
                  <a:srgbClr val="0070C0"/>
                </a:solidFill>
                <a:latin typeface="ＭＳ ゴシック" panose="020B0609070205080204" pitchFamily="49" charset="-128"/>
                <a:ea typeface="ＭＳ ゴシック" panose="020B0609070205080204" pitchFamily="49" charset="-128"/>
              </a:rPr>
              <a:t>　　　</a:t>
            </a:r>
            <a:r>
              <a:rPr lang="en-US" altLang="ja-JP" sz="2000" b="1" u="sng" dirty="0" smtClean="0">
                <a:solidFill>
                  <a:srgbClr val="0070C0"/>
                </a:solidFill>
                <a:latin typeface="ＭＳ ゴシック" panose="020B0609070205080204" pitchFamily="49" charset="-128"/>
                <a:ea typeface="ＭＳ ゴシック" panose="020B0609070205080204" pitchFamily="49" charset="-128"/>
              </a:rPr>
              <a:t>(</a:t>
            </a:r>
            <a:r>
              <a:rPr lang="ja-JP" altLang="en-US" sz="2000" b="1" u="sng" dirty="0">
                <a:solidFill>
                  <a:srgbClr val="0070C0"/>
                </a:solidFill>
                <a:latin typeface="ＭＳ ゴシック" panose="020B0609070205080204" pitchFamily="49" charset="-128"/>
                <a:ea typeface="ＭＳ ゴシック" panose="020B0609070205080204" pitchFamily="49" charset="-128"/>
              </a:rPr>
              <a:t>新</a:t>
            </a:r>
            <a:r>
              <a:rPr lang="en-US" altLang="ja-JP" sz="2000" b="1" u="sng" dirty="0">
                <a:solidFill>
                  <a:srgbClr val="0070C0"/>
                </a:solidFill>
                <a:latin typeface="ＭＳ ゴシック" panose="020B0609070205080204" pitchFamily="49" charset="-128"/>
                <a:ea typeface="ＭＳ ゴシック" panose="020B0609070205080204" pitchFamily="49" charset="-128"/>
              </a:rPr>
              <a:t>)</a:t>
            </a:r>
            <a:r>
              <a:rPr lang="ja-JP" altLang="en-US" sz="2000" b="1" u="sng" dirty="0">
                <a:solidFill>
                  <a:srgbClr val="0070C0"/>
                </a:solidFill>
                <a:latin typeface="ＭＳ ゴシック" panose="020B0609070205080204" pitchFamily="49" charset="-128"/>
                <a:ea typeface="ＭＳ ゴシック" panose="020B0609070205080204" pitchFamily="49" charset="-128"/>
              </a:rPr>
              <a:t>　</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再診料</a:t>
            </a:r>
            <a:r>
              <a:rPr lang="zh-TW" altLang="en-US" sz="2000" b="1" u="sng" dirty="0">
                <a:solidFill>
                  <a:srgbClr val="0070C0"/>
                </a:solidFill>
                <a:latin typeface="ＭＳ ゴシック" panose="020B0609070205080204" pitchFamily="49" charset="-128"/>
                <a:ea typeface="ＭＳ ゴシック" panose="020B0609070205080204" pitchFamily="49" charset="-128"/>
              </a:rPr>
              <a:t>　</a:t>
            </a:r>
            <a:r>
              <a:rPr lang="ja-JP" altLang="en-US" sz="2000" b="1" u="sng" dirty="0">
                <a:solidFill>
                  <a:srgbClr val="0070C0"/>
                </a:solidFill>
                <a:latin typeface="ＭＳ ゴシック" panose="020B0609070205080204" pitchFamily="49" charset="-128"/>
                <a:ea typeface="ＭＳ ゴシック" panose="020B0609070205080204" pitchFamily="49" charset="-128"/>
              </a:rPr>
              <a:t>　　　</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 　５３点</a:t>
            </a:r>
            <a:r>
              <a:rPr lang="ja-JP" altLang="en-US" sz="2000" b="1" u="sng" dirty="0">
                <a:solidFill>
                  <a:srgbClr val="0070C0"/>
                </a:solidFill>
                <a:latin typeface="ＭＳ ゴシック" panose="020B0609070205080204" pitchFamily="49" charset="-128"/>
                <a:ea typeface="ＭＳ ゴシック" panose="020B0609070205080204" pitchFamily="49" charset="-128"/>
              </a:rPr>
              <a:t>（</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妥結率</a:t>
            </a:r>
            <a:r>
              <a:rPr lang="ja-JP" altLang="en-US" sz="2000" b="1" u="sng" dirty="0">
                <a:solidFill>
                  <a:srgbClr val="0070C0"/>
                </a:solidFill>
                <a:latin typeface="ＭＳ ゴシック" panose="020B0609070205080204" pitchFamily="49" charset="-128"/>
                <a:ea typeface="ＭＳ ゴシック" panose="020B0609070205080204" pitchFamily="49" charset="-128"/>
              </a:rPr>
              <a:t>５０％以下の場合</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a:t>
            </a:r>
            <a:endParaRPr lang="en-US" altLang="ja-JP" sz="20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endParaRPr lang="en-US" altLang="ja-JP" b="1" u="sng"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endParaRPr lang="en-US" altLang="ja-JP" b="1"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r>
              <a:rPr lang="ja-JP" altLang="en-US" b="1" u="sng"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＜調剤報酬＞</a:t>
            </a:r>
            <a:endParaRPr lang="en-US" altLang="ja-JP" b="1"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r>
              <a:rPr lang="ja-JP" altLang="en-US" b="1" dirty="0">
                <a:solidFill>
                  <a:srgbClr val="0070C0"/>
                </a:solidFill>
                <a:latin typeface="ＭＳ ゴシック" panose="020B0609070205080204" pitchFamily="49" charset="-128"/>
                <a:ea typeface="ＭＳ ゴシック" panose="020B0609070205080204" pitchFamily="49" charset="-128"/>
              </a:rPr>
              <a:t>　　</a:t>
            </a:r>
            <a:r>
              <a:rPr lang="ja-JP" altLang="en-US" b="1" dirty="0" smtClean="0">
                <a:solidFill>
                  <a:srgbClr val="0070C0"/>
                </a:solidFill>
                <a:latin typeface="ＭＳ ゴシック" panose="020B0609070205080204" pitchFamily="49" charset="-128"/>
                <a:ea typeface="ＭＳ ゴシック" panose="020B0609070205080204" pitchFamily="49" charset="-128"/>
              </a:rPr>
              <a:t> </a:t>
            </a:r>
            <a:r>
              <a:rPr lang="en-US" altLang="ja-JP" b="1" u="sng" dirty="0" smtClean="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新</a:t>
            </a:r>
            <a:r>
              <a:rPr lang="en-US" altLang="ja-JP" b="1" u="sng" dirty="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調剤基本料</a:t>
            </a:r>
            <a:r>
              <a:rPr lang="zh-TW"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 ３１点</a:t>
            </a:r>
            <a:r>
              <a:rPr lang="ja-JP" altLang="en-US" b="1" u="sng" dirty="0">
                <a:solidFill>
                  <a:srgbClr val="0070C0"/>
                </a:solidFill>
                <a:latin typeface="ＭＳ ゴシック" panose="020B0609070205080204" pitchFamily="49" charset="-128"/>
                <a:ea typeface="ＭＳ ゴシック" panose="020B0609070205080204" pitchFamily="49" charset="-128"/>
              </a:rPr>
              <a:t>（</a:t>
            </a:r>
            <a:r>
              <a:rPr lang="ja-JP" altLang="en-US" b="1" u="sng" dirty="0" smtClean="0">
                <a:solidFill>
                  <a:srgbClr val="0070C0"/>
                </a:solidFill>
                <a:latin typeface="ＭＳ ゴシック" panose="020B0609070205080204" pitchFamily="49" charset="-128"/>
                <a:ea typeface="ＭＳ ゴシック" panose="020B0609070205080204" pitchFamily="49" charset="-128"/>
              </a:rPr>
              <a:t>妥結率</a:t>
            </a:r>
            <a:r>
              <a:rPr lang="ja-JP" altLang="en-US" b="1" u="sng" dirty="0">
                <a:solidFill>
                  <a:srgbClr val="0070C0"/>
                </a:solidFill>
                <a:latin typeface="ＭＳ ゴシック" panose="020B0609070205080204" pitchFamily="49" charset="-128"/>
                <a:ea typeface="ＭＳ ゴシック" panose="020B0609070205080204" pitchFamily="49" charset="-128"/>
              </a:rPr>
              <a:t>５０％以下の場合</a:t>
            </a:r>
            <a:r>
              <a:rPr lang="ja-JP" altLang="en-US" b="1" u="sng" dirty="0" smtClean="0">
                <a:solidFill>
                  <a:srgbClr val="0070C0"/>
                </a:solidFill>
                <a:latin typeface="ＭＳ ゴシック" panose="020B0609070205080204" pitchFamily="49" charset="-128"/>
                <a:ea typeface="ＭＳ ゴシック" panose="020B0609070205080204" pitchFamily="49" charset="-128"/>
              </a:rPr>
              <a:t>）</a:t>
            </a:r>
            <a:endParaRPr lang="en-US" altLang="ja-JP"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b="1" u="sng" dirty="0" smtClean="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新</a:t>
            </a:r>
            <a:r>
              <a:rPr lang="en-US" altLang="ja-JP" b="1" u="sng" dirty="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調剤基本料の特例</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１９点（妥結率</a:t>
            </a:r>
            <a:r>
              <a:rPr lang="ja-JP" altLang="en-US" b="1" u="sng" dirty="0">
                <a:solidFill>
                  <a:srgbClr val="0070C0"/>
                </a:solidFill>
                <a:latin typeface="ＭＳ ゴシック" panose="020B0609070205080204" pitchFamily="49" charset="-128"/>
                <a:ea typeface="ＭＳ ゴシック" panose="020B0609070205080204" pitchFamily="49" charset="-128"/>
              </a:rPr>
              <a:t>５０％以下の場合）</a:t>
            </a:r>
            <a:endParaRPr lang="en-US" altLang="ja-JP"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endParaRPr lang="en-US" altLang="ja-JP" sz="24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algn="r"/>
            <a:r>
              <a:rPr lang="ja-JP" altLang="en-US" sz="2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en-US" sz="2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endParaRPr lang="ja-JP" altLang="en-US" sz="24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6" name="正方形/長方形 5"/>
          <p:cNvSpPr/>
          <p:nvPr/>
        </p:nvSpPr>
        <p:spPr>
          <a:xfrm>
            <a:off x="466304" y="5830926"/>
            <a:ext cx="1073736" cy="28831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200" dirty="0">
              <a:solidFill>
                <a:prstClr val="black"/>
              </a:solidFill>
            </a:endParaRPr>
          </a:p>
        </p:txBody>
      </p:sp>
      <p:cxnSp>
        <p:nvCxnSpPr>
          <p:cNvPr id="7" name="直線コネクタ 6"/>
          <p:cNvCxnSpPr/>
          <p:nvPr/>
        </p:nvCxnSpPr>
        <p:spPr>
          <a:xfrm flipH="1">
            <a:off x="2828059" y="5322127"/>
            <a:ext cx="14445" cy="70645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21330" y="5065017"/>
            <a:ext cx="651980" cy="253916"/>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050" dirty="0" smtClean="0">
                <a:solidFill>
                  <a:prstClr val="black"/>
                </a:solidFill>
              </a:rPr>
              <a:t>４月１日</a:t>
            </a:r>
            <a:endParaRPr lang="ja-JP" altLang="en-US" sz="1050" dirty="0">
              <a:solidFill>
                <a:prstClr val="black"/>
              </a:solidFill>
            </a:endParaRPr>
          </a:p>
        </p:txBody>
      </p:sp>
      <p:cxnSp>
        <p:nvCxnSpPr>
          <p:cNvPr id="16" name="直線コネクタ 15"/>
          <p:cNvCxnSpPr>
            <a:endCxn id="6" idx="1"/>
          </p:cNvCxnSpPr>
          <p:nvPr/>
        </p:nvCxnSpPr>
        <p:spPr>
          <a:xfrm flipH="1">
            <a:off x="466304" y="5341245"/>
            <a:ext cx="10038" cy="63383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四角形吹き出し 18"/>
          <p:cNvSpPr/>
          <p:nvPr/>
        </p:nvSpPr>
        <p:spPr>
          <a:xfrm>
            <a:off x="447320" y="6313316"/>
            <a:ext cx="2855176" cy="443883"/>
          </a:xfrm>
          <a:prstGeom prst="wedgeRectCallout">
            <a:avLst>
              <a:gd name="adj1" fmla="val -29313"/>
              <a:gd name="adj2" fmla="val -111877"/>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rPr>
              <a:t>この期間の妥結率が５０％以下の場合、　　基本料の評価の適正化を図る。</a:t>
            </a:r>
            <a:endParaRPr lang="ja-JP" altLang="en-US" sz="1200" b="1" dirty="0">
              <a:solidFill>
                <a:prstClr val="black"/>
              </a:solidFill>
            </a:endParaRPr>
          </a:p>
        </p:txBody>
      </p:sp>
      <p:graphicFrame>
        <p:nvGraphicFramePr>
          <p:cNvPr id="24" name="表 23"/>
          <p:cNvGraphicFramePr>
            <a:graphicFrameLocks noGrp="1"/>
          </p:cNvGraphicFramePr>
          <p:nvPr>
            <p:extLst/>
          </p:nvPr>
        </p:nvGraphicFramePr>
        <p:xfrm>
          <a:off x="3302496" y="5490327"/>
          <a:ext cx="6532483" cy="822960"/>
        </p:xfrm>
        <a:graphic>
          <a:graphicData uri="http://schemas.openxmlformats.org/drawingml/2006/table">
            <a:tbl>
              <a:tblPr firstRow="1" bandRow="1">
                <a:tableStyleId>{5940675A-B579-460E-94D1-54222C63F5DA}</a:tableStyleId>
              </a:tblPr>
              <a:tblGrid>
                <a:gridCol w="798988"/>
                <a:gridCol w="5521175"/>
                <a:gridCol w="212320"/>
              </a:tblGrid>
              <a:tr h="452119">
                <a:tc rowSpan="2">
                  <a:txBody>
                    <a:bodyPr/>
                    <a:lstStyle/>
                    <a:p>
                      <a:pPr algn="l"/>
                      <a:endParaRPr kumimoji="1" lang="en-US" altLang="ja-JP" sz="400" dirty="0" smtClean="0">
                        <a:latin typeface="ＭＳ ゴシック" panose="020B0609070205080204" pitchFamily="49" charset="-128"/>
                        <a:ea typeface="ＭＳ ゴシック" panose="020B0609070205080204" pitchFamily="49" charset="-128"/>
                      </a:endParaRPr>
                    </a:p>
                    <a:p>
                      <a:pPr algn="l"/>
                      <a:r>
                        <a:rPr kumimoji="1" lang="ja-JP" altLang="en-US" sz="1200" dirty="0" smtClean="0">
                          <a:latin typeface="ＭＳ ゴシック" panose="020B0609070205080204" pitchFamily="49" charset="-128"/>
                          <a:ea typeface="ＭＳ ゴシック" panose="020B0609070205080204" pitchFamily="49" charset="-128"/>
                        </a:rPr>
                        <a:t>妥結率＝</a:t>
                      </a:r>
                      <a:endParaRPr kumimoji="1" lang="ja-JP" altLang="en-US" sz="1200" dirty="0">
                        <a:latin typeface="ＭＳ ゴシック" panose="020B0609070205080204" pitchFamily="49" charset="-128"/>
                        <a:ea typeface="ＭＳ ゴシック" panose="020B0609070205080204" pitchFamily="49" charset="-128"/>
                      </a:endParaRP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卸売販売業者と当該保険医療機関等との間での取引価格が定められた医療用医薬品の薬価総額（各医療用医薬品の規格単位数量</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薬価を合算したもの）</a:t>
                      </a:r>
                      <a:endParaRPr kumimoji="1" lang="ja-JP" altLang="en-US" sz="1200" dirty="0">
                        <a:solidFill>
                          <a:srgbClr val="FF0000"/>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r h="329252">
                <a:tc vMerge="1">
                  <a:txBody>
                    <a:bodyPr/>
                    <a:lstStyle/>
                    <a:p>
                      <a:endParaRPr kumimoji="1" lang="ja-JP" altLang="en-US" dirty="0"/>
                    </a:p>
                  </a:txBody>
                  <a:tcPr/>
                </a:tc>
                <a:tc>
                  <a:txBody>
                    <a:bodyPr/>
                    <a:lstStyle/>
                    <a:p>
                      <a:pPr algn="ctr"/>
                      <a:r>
                        <a:rPr kumimoji="1" lang="ja-JP" altLang="en-US" sz="1200" dirty="0" smtClean="0">
                          <a:solidFill>
                            <a:srgbClr val="0070C0"/>
                          </a:solidFill>
                          <a:latin typeface="ＭＳ ゴシック" panose="020B0609070205080204" pitchFamily="49" charset="-128"/>
                          <a:ea typeface="ＭＳ ゴシック" panose="020B0609070205080204" pitchFamily="49" charset="-128"/>
                        </a:rPr>
                        <a:t>当該保険医療機関等において購入された医療用医薬品の薬価総額</a:t>
                      </a: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31" name="テキスト ボックス 30"/>
          <p:cNvSpPr txBox="1"/>
          <p:nvPr/>
        </p:nvSpPr>
        <p:spPr>
          <a:xfrm>
            <a:off x="1129387" y="5066225"/>
            <a:ext cx="792631" cy="253916"/>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050" dirty="0" smtClean="0">
                <a:solidFill>
                  <a:prstClr val="black"/>
                </a:solidFill>
              </a:rPr>
              <a:t>９月末日</a:t>
            </a:r>
            <a:endParaRPr lang="ja-JP" altLang="en-US" sz="1050" dirty="0">
              <a:solidFill>
                <a:prstClr val="black"/>
              </a:solidFill>
            </a:endParaRPr>
          </a:p>
        </p:txBody>
      </p:sp>
      <p:sp>
        <p:nvSpPr>
          <p:cNvPr id="32" name="テキスト ボックス 31"/>
          <p:cNvSpPr txBox="1"/>
          <p:nvPr/>
        </p:nvSpPr>
        <p:spPr>
          <a:xfrm>
            <a:off x="2344639" y="5073514"/>
            <a:ext cx="957857" cy="253916"/>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050" dirty="0" smtClean="0">
                <a:solidFill>
                  <a:prstClr val="black"/>
                </a:solidFill>
              </a:rPr>
              <a:t>翌年３月末日</a:t>
            </a:r>
            <a:endParaRPr lang="ja-JP" altLang="en-US" sz="1050" dirty="0">
              <a:solidFill>
                <a:prstClr val="black"/>
              </a:solidFill>
            </a:endParaRPr>
          </a:p>
        </p:txBody>
      </p:sp>
      <p:cxnSp>
        <p:nvCxnSpPr>
          <p:cNvPr id="33" name="直線コネクタ 32"/>
          <p:cNvCxnSpPr/>
          <p:nvPr/>
        </p:nvCxnSpPr>
        <p:spPr>
          <a:xfrm flipH="1">
            <a:off x="1525601" y="5322127"/>
            <a:ext cx="14445" cy="70645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ectangle 2"/>
          <p:cNvSpPr>
            <a:spLocks noChangeArrowheads="1"/>
          </p:cNvSpPr>
          <p:nvPr/>
        </p:nvSpPr>
        <p:spPr bwMode="auto">
          <a:xfrm>
            <a:off x="19441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eaLnBrk="1" hangingPunct="1">
              <a:spcBef>
                <a:spcPts val="0"/>
              </a:spcBef>
              <a:buNone/>
              <a:defRPr/>
            </a:pPr>
            <a:r>
              <a:rPr lang="ja-JP" altLang="en-US" kern="0" dirty="0">
                <a:solidFill>
                  <a:srgbClr val="000000"/>
                </a:solidFill>
                <a:latin typeface="Calibri" panose="020F0502020204030204"/>
                <a:ea typeface="ＭＳ Ｐゴシック"/>
              </a:rPr>
              <a:t>２．</a:t>
            </a:r>
            <a:r>
              <a:rPr lang="ja-JP" altLang="en-US" kern="0" dirty="0">
                <a:solidFill>
                  <a:srgbClr val="000000"/>
                </a:solidFill>
                <a:latin typeface="ＭＳ Ｐゴシック"/>
                <a:ea typeface="ＭＳ Ｐゴシック"/>
              </a:rPr>
              <a:t>外来の機能分化の更なる推進</a:t>
            </a:r>
            <a:endParaRPr lang="ja-JP" altLang="en-US" kern="0" dirty="0">
              <a:solidFill>
                <a:srgbClr val="000000"/>
              </a:solidFill>
              <a:latin typeface="Calibri" panose="020F0502020204030204"/>
              <a:ea typeface="ＭＳ Ｐゴシック"/>
            </a:endParaRPr>
          </a:p>
        </p:txBody>
      </p:sp>
      <p:pic>
        <p:nvPicPr>
          <p:cNvPr id="15" name="Picture 16" descr="HM00170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4405" y="2013097"/>
            <a:ext cx="1040143" cy="79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6"/>
          <p:cNvSpPr>
            <a:spLocks noChangeArrowheads="1"/>
          </p:cNvSpPr>
          <p:nvPr/>
        </p:nvSpPr>
        <p:spPr bwMode="auto">
          <a:xfrm>
            <a:off x="86131" y="776640"/>
            <a:ext cx="9078417" cy="4403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lvl="0"/>
            <a:r>
              <a:rPr lang="ja-JP" altLang="en-US" sz="2400" dirty="0" smtClean="0">
                <a:solidFill>
                  <a:prstClr val="black"/>
                </a:solidFill>
                <a:latin typeface="ＭＳ Ｐゴシック"/>
                <a:cs typeface="Times New Roman" pitchFamily="18" charset="0"/>
              </a:rPr>
              <a:t>（３）妥結率</a:t>
            </a:r>
            <a:r>
              <a:rPr lang="ja-JP" altLang="en-US" sz="2400" dirty="0">
                <a:solidFill>
                  <a:prstClr val="black"/>
                </a:solidFill>
                <a:latin typeface="ＭＳ Ｐゴシック"/>
                <a:cs typeface="Times New Roman" pitchFamily="18" charset="0"/>
              </a:rPr>
              <a:t>が低い病院（許可病床２００床以上）の初・再診料の評価</a:t>
            </a:r>
            <a:endParaRPr lang="en-US" altLang="ja-JP" sz="2000" dirty="0">
              <a:solidFill>
                <a:prstClr val="black"/>
              </a:solidFill>
              <a:latin typeface="ＭＳ Ｐゴシック"/>
            </a:endParaRPr>
          </a:p>
        </p:txBody>
      </p:sp>
      <p:sp>
        <p:nvSpPr>
          <p:cNvPr id="2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068286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smtClean="0">
                <a:solidFill>
                  <a:srgbClr val="000000"/>
                </a:solidFill>
              </a:rPr>
              <a:t>３．有床診療所の評価</a:t>
            </a:r>
          </a:p>
        </p:txBody>
      </p:sp>
      <p:sp>
        <p:nvSpPr>
          <p:cNvPr id="52228" name="Rectangle 7"/>
          <p:cNvSpPr>
            <a:spLocks noChangeArrowheads="1"/>
          </p:cNvSpPr>
          <p:nvPr/>
        </p:nvSpPr>
        <p:spPr bwMode="auto">
          <a:xfrm>
            <a:off x="179724" y="1285359"/>
            <a:ext cx="9546565" cy="827361"/>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Bef>
                <a:spcPts val="0"/>
              </a:spcBef>
              <a:spcAft>
                <a:spcPct val="0"/>
              </a:spcAft>
              <a:buFont typeface="Arial" charset="0"/>
              <a:buNone/>
            </a:pPr>
            <a:r>
              <a:rPr lang="en-US" altLang="ja-JP" sz="2400" dirty="0" smtClean="0">
                <a:solidFill>
                  <a:srgbClr val="000000"/>
                </a:solidFill>
                <a:latin typeface="Arial" charset="0"/>
              </a:rPr>
              <a:t>(2)</a:t>
            </a:r>
            <a:r>
              <a:rPr lang="ja-JP" altLang="en-US" sz="2400" dirty="0" smtClean="0">
                <a:solidFill>
                  <a:srgbClr val="000000"/>
                </a:solidFill>
                <a:latin typeface="Arial" charset="0"/>
              </a:rPr>
              <a:t>地域</a:t>
            </a:r>
            <a:r>
              <a:rPr lang="ja-JP" altLang="en-US" sz="2400" dirty="0">
                <a:solidFill>
                  <a:srgbClr val="000000"/>
                </a:solidFill>
                <a:latin typeface="Arial" charset="0"/>
              </a:rPr>
              <a:t>包括</a:t>
            </a:r>
            <a:r>
              <a:rPr lang="ja-JP" altLang="en-US" sz="2400" dirty="0" smtClean="0">
                <a:solidFill>
                  <a:srgbClr val="000000"/>
                </a:solidFill>
                <a:latin typeface="Arial" charset="0"/>
              </a:rPr>
              <a:t>ケア</a:t>
            </a:r>
            <a:r>
              <a:rPr lang="ja-JP" altLang="en-US" sz="2400" dirty="0">
                <a:solidFill>
                  <a:srgbClr val="000000"/>
                </a:solidFill>
                <a:latin typeface="Arial" charset="0"/>
              </a:rPr>
              <a:t>システム</a:t>
            </a:r>
            <a:r>
              <a:rPr lang="ja-JP" altLang="en-US" sz="2400" dirty="0" smtClean="0">
                <a:solidFill>
                  <a:srgbClr val="000000"/>
                </a:solidFill>
                <a:latin typeface="Arial" charset="0"/>
              </a:rPr>
              <a:t>の中で、複数の機能</a:t>
            </a:r>
            <a:r>
              <a:rPr lang="en-US" altLang="ja-JP" sz="2400" dirty="0" smtClean="0">
                <a:solidFill>
                  <a:srgbClr val="000000"/>
                </a:solidFill>
                <a:latin typeface="Arial" charset="0"/>
              </a:rPr>
              <a:t>〔</a:t>
            </a:r>
            <a:r>
              <a:rPr lang="ja-JP" altLang="en-US" sz="2400" dirty="0" smtClean="0">
                <a:solidFill>
                  <a:srgbClr val="000000"/>
                </a:solidFill>
                <a:latin typeface="Arial" charset="0"/>
              </a:rPr>
              <a:t>看取り、介護サービスの</a:t>
            </a:r>
            <a:endParaRPr lang="en-US" altLang="ja-JP" sz="2400" dirty="0" smtClean="0">
              <a:solidFill>
                <a:srgbClr val="000000"/>
              </a:solidFill>
              <a:latin typeface="Arial" charset="0"/>
            </a:endParaRPr>
          </a:p>
          <a:p>
            <a:pPr eaLnBrk="1" fontAlgn="base" hangingPunct="1">
              <a:spcBef>
                <a:spcPts val="0"/>
              </a:spcBef>
              <a:spcAft>
                <a:spcPct val="0"/>
              </a:spcAft>
              <a:buFont typeface="Arial" charset="0"/>
              <a:buNone/>
            </a:pPr>
            <a:r>
              <a:rPr lang="en-US" altLang="ja-JP" sz="2400" dirty="0">
                <a:solidFill>
                  <a:srgbClr val="000000"/>
                </a:solidFill>
                <a:latin typeface="Arial" charset="0"/>
              </a:rPr>
              <a:t> </a:t>
            </a:r>
            <a:r>
              <a:rPr lang="en-US" altLang="ja-JP" sz="2400" dirty="0" smtClean="0">
                <a:solidFill>
                  <a:srgbClr val="000000"/>
                </a:solidFill>
                <a:latin typeface="Arial" charset="0"/>
              </a:rPr>
              <a:t> </a:t>
            </a:r>
            <a:r>
              <a:rPr lang="ja-JP" altLang="en-US" sz="2400" dirty="0" smtClean="0">
                <a:solidFill>
                  <a:srgbClr val="000000"/>
                </a:solidFill>
                <a:latin typeface="Arial" charset="0"/>
              </a:rPr>
              <a:t>提供、在宅医療の提供等</a:t>
            </a:r>
            <a:r>
              <a:rPr lang="en-US" altLang="ja-JP" sz="2400" dirty="0" smtClean="0">
                <a:solidFill>
                  <a:srgbClr val="000000"/>
                </a:solidFill>
                <a:latin typeface="Arial" charset="0"/>
              </a:rPr>
              <a:t>〕</a:t>
            </a:r>
            <a:r>
              <a:rPr lang="ja-JP" altLang="en-US" sz="2400" dirty="0" smtClean="0">
                <a:solidFill>
                  <a:srgbClr val="000000"/>
                </a:solidFill>
                <a:latin typeface="Arial" charset="0"/>
              </a:rPr>
              <a:t>を担う有床診療所の評価を引き上げ</a:t>
            </a:r>
            <a:endParaRPr lang="ja-JP" altLang="en-US" sz="2400" dirty="0">
              <a:solidFill>
                <a:srgbClr val="000000"/>
              </a:solidFill>
              <a:latin typeface="Arial" charset="0"/>
              <a:ea typeface="ＭＳ Ｐゴシック"/>
            </a:endParaRPr>
          </a:p>
        </p:txBody>
      </p:sp>
      <p:sp>
        <p:nvSpPr>
          <p:cNvPr id="7" name="正方形/長方形 6"/>
          <p:cNvSpPr/>
          <p:nvPr/>
        </p:nvSpPr>
        <p:spPr>
          <a:xfrm>
            <a:off x="165104" y="4225232"/>
            <a:ext cx="9546565"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ts val="24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100" dirty="0" smtClean="0">
                <a:solidFill>
                  <a:prstClr val="black"/>
                </a:solidFill>
                <a:latin typeface="ＭＳ Ｐゴシック"/>
                <a:ea typeface="ＭＳ Ｐゴシック"/>
                <a:cs typeface="Times New Roman"/>
              </a:rPr>
              <a:t>○ </a:t>
            </a:r>
            <a:r>
              <a:rPr lang="ja-JP" altLang="ja-JP" sz="2000" kern="100" dirty="0" smtClean="0">
                <a:solidFill>
                  <a:prstClr val="black"/>
                </a:solidFill>
                <a:latin typeface="ＭＳ Ｐゴシック"/>
                <a:ea typeface="ＭＳ Ｐゴシック"/>
                <a:cs typeface="Times New Roman"/>
              </a:rPr>
              <a:t>有床診療所は最近まで「歴史的使命を終えた」と</a:t>
            </a:r>
            <a:r>
              <a:rPr lang="ja-JP" altLang="en-US" sz="2000" kern="100" dirty="0">
                <a:solidFill>
                  <a:prstClr val="black"/>
                </a:solidFill>
                <a:latin typeface="ＭＳ Ｐゴシック"/>
                <a:ea typeface="ＭＳ Ｐゴシック"/>
                <a:cs typeface="Times New Roman"/>
              </a:rPr>
              <a:t>の</a:t>
            </a:r>
            <a:r>
              <a:rPr lang="ja-JP" altLang="en-US" sz="2000" kern="100" dirty="0" smtClean="0">
                <a:solidFill>
                  <a:prstClr val="black"/>
                </a:solidFill>
                <a:latin typeface="ＭＳ Ｐゴシック"/>
                <a:ea typeface="ＭＳ Ｐゴシック"/>
                <a:cs typeface="Times New Roman"/>
              </a:rPr>
              <a:t>発</a:t>
            </a:r>
            <a:r>
              <a:rPr lang="ja-JP" altLang="ja-JP" sz="2000" kern="100" dirty="0" smtClean="0">
                <a:solidFill>
                  <a:prstClr val="black"/>
                </a:solidFill>
                <a:latin typeface="ＭＳ Ｐゴシック"/>
                <a:ea typeface="ＭＳ Ｐゴシック"/>
                <a:cs typeface="Times New Roman"/>
              </a:rPr>
              <a:t>言</a:t>
            </a:r>
            <a:r>
              <a:rPr lang="ja-JP" altLang="en-US" sz="2000" kern="100" dirty="0" smtClean="0">
                <a:solidFill>
                  <a:prstClr val="black"/>
                </a:solidFill>
                <a:latin typeface="ＭＳ Ｐゴシック"/>
                <a:ea typeface="ＭＳ Ｐゴシック"/>
                <a:cs typeface="Times New Roman"/>
              </a:rPr>
              <a:t>が行われたこともあったが</a:t>
            </a:r>
            <a:r>
              <a:rPr lang="ja-JP" altLang="ja-JP" sz="2000" kern="100" dirty="0" smtClean="0">
                <a:solidFill>
                  <a:prstClr val="black"/>
                </a:solidFill>
                <a:latin typeface="ＭＳ Ｐゴシック"/>
                <a:ea typeface="ＭＳ Ｐゴシック"/>
                <a:cs typeface="Times New Roman"/>
              </a:rPr>
              <a:t>、そのために低い点数となっており、士気が落ちていたが、今回の改定では地域包括ケアの中で重要な役割を担っていることを</a:t>
            </a:r>
            <a:r>
              <a:rPr lang="ja-JP" altLang="ja-JP" sz="2000" kern="100" spc="-100" dirty="0" smtClean="0">
                <a:solidFill>
                  <a:prstClr val="black"/>
                </a:solidFill>
                <a:latin typeface="ＭＳ Ｐゴシック"/>
                <a:ea typeface="ＭＳ Ｐゴシック"/>
                <a:cs typeface="Times New Roman"/>
              </a:rPr>
              <a:t>評価し、有床診療所に</a:t>
            </a:r>
            <a:r>
              <a:rPr lang="ja-JP" altLang="ja-JP" sz="2000" kern="100" spc="-100" smtClean="0">
                <a:solidFill>
                  <a:prstClr val="black"/>
                </a:solidFill>
                <a:latin typeface="ＭＳ Ｐゴシック"/>
                <a:ea typeface="ＭＳ Ｐゴシック"/>
                <a:cs typeface="Times New Roman"/>
              </a:rPr>
              <a:t>光を</a:t>
            </a:r>
            <a:r>
              <a:rPr lang="ja-JP" altLang="en-US" sz="2000" kern="100" spc="-100" smtClean="0">
                <a:solidFill>
                  <a:prstClr val="black"/>
                </a:solidFill>
                <a:latin typeface="ＭＳ Ｐゴシック"/>
                <a:ea typeface="ＭＳ Ｐゴシック"/>
                <a:cs typeface="Times New Roman"/>
              </a:rPr>
              <a:t>当</a:t>
            </a:r>
            <a:r>
              <a:rPr lang="ja-JP" altLang="ja-JP" sz="2000" kern="100" spc="-100" smtClean="0">
                <a:solidFill>
                  <a:prstClr val="black"/>
                </a:solidFill>
                <a:latin typeface="ＭＳ Ｐゴシック"/>
                <a:ea typeface="ＭＳ Ｐゴシック"/>
                <a:cs typeface="Times New Roman"/>
              </a:rPr>
              <a:t>てる</a:t>
            </a:r>
            <a:r>
              <a:rPr lang="ja-JP" altLang="ja-JP" sz="2000" kern="100" spc="-100" dirty="0" smtClean="0">
                <a:solidFill>
                  <a:prstClr val="black"/>
                </a:solidFill>
                <a:latin typeface="ＭＳ Ｐゴシック"/>
                <a:ea typeface="ＭＳ Ｐゴシック"/>
                <a:cs typeface="Times New Roman"/>
              </a:rPr>
              <a:t>ことを強く主張した。</a:t>
            </a:r>
            <a:endParaRPr lang="ja-JP" altLang="ja-JP" sz="1600" kern="100" spc="-100" dirty="0">
              <a:solidFill>
                <a:prstClr val="black"/>
              </a:solidFill>
              <a:latin typeface="ＭＳ Ｐゴシック"/>
              <a:ea typeface="ＭＳ Ｐゴシック"/>
              <a:cs typeface="Times New Roman"/>
            </a:endParaRPr>
          </a:p>
        </p:txBody>
      </p:sp>
      <p:sp>
        <p:nvSpPr>
          <p:cNvPr id="9" name="Rectangle 7"/>
          <p:cNvSpPr>
            <a:spLocks noChangeArrowheads="1"/>
          </p:cNvSpPr>
          <p:nvPr/>
        </p:nvSpPr>
        <p:spPr bwMode="auto">
          <a:xfrm>
            <a:off x="165101" y="762000"/>
            <a:ext cx="9546565"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Aft>
                <a:spcPct val="0"/>
              </a:spcAft>
              <a:buFontTx/>
              <a:buNone/>
            </a:pPr>
            <a:r>
              <a:rPr lang="en-US" altLang="ja-JP" sz="2400" dirty="0" smtClean="0">
                <a:solidFill>
                  <a:srgbClr val="000000"/>
                </a:solidFill>
                <a:latin typeface="Arial" charset="0"/>
              </a:rPr>
              <a:t>(1)</a:t>
            </a:r>
            <a:r>
              <a:rPr lang="ja-JP" altLang="en-US" sz="2400" dirty="0" smtClean="0">
                <a:solidFill>
                  <a:srgbClr val="000000"/>
                </a:solidFill>
                <a:latin typeface="Arial" charset="0"/>
              </a:rPr>
              <a:t>有</a:t>
            </a:r>
            <a:r>
              <a:rPr lang="ja-JP" altLang="en-US" sz="2400" dirty="0">
                <a:solidFill>
                  <a:srgbClr val="000000"/>
                </a:solidFill>
                <a:latin typeface="Arial" charset="0"/>
              </a:rPr>
              <a:t>床</a:t>
            </a:r>
            <a:r>
              <a:rPr lang="ja-JP" altLang="en-US" sz="2400" dirty="0" smtClean="0">
                <a:solidFill>
                  <a:srgbClr val="000000"/>
                </a:solidFill>
                <a:latin typeface="Arial" charset="0"/>
              </a:rPr>
              <a:t>診療所</a:t>
            </a:r>
            <a:r>
              <a:rPr lang="ja-JP" altLang="en-US" sz="2400" dirty="0">
                <a:solidFill>
                  <a:srgbClr val="000000"/>
                </a:solidFill>
                <a:latin typeface="Arial" charset="0"/>
              </a:rPr>
              <a:t>入院基本料</a:t>
            </a:r>
            <a:r>
              <a:rPr lang="ja-JP" altLang="en-US" sz="2400" dirty="0" smtClean="0">
                <a:solidFill>
                  <a:srgbClr val="000000"/>
                </a:solidFill>
                <a:latin typeface="Arial" charset="0"/>
              </a:rPr>
              <a:t>に包括された栄養管理実施加算を加算に戻す</a:t>
            </a:r>
          </a:p>
        </p:txBody>
      </p:sp>
      <p:sp>
        <p:nvSpPr>
          <p:cNvPr id="10" name="Rectangle 10"/>
          <p:cNvSpPr>
            <a:spLocks noChangeArrowheads="1"/>
          </p:cNvSpPr>
          <p:nvPr/>
        </p:nvSpPr>
        <p:spPr bwMode="auto">
          <a:xfrm>
            <a:off x="165099" y="2115538"/>
            <a:ext cx="9546565" cy="2109626"/>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200"/>
              </a:lnSpc>
              <a:spcBef>
                <a:spcPct val="0"/>
              </a:spcBef>
              <a:spcAft>
                <a:spcPct val="0"/>
              </a:spcAft>
              <a:buFont typeface="Wingdings" pitchFamily="2" charset="2"/>
              <a:buNone/>
            </a:pPr>
            <a:r>
              <a:rPr lang="ja-JP" altLang="en-US" sz="2000" dirty="0">
                <a:solidFill>
                  <a:srgbClr val="000000"/>
                </a:solidFill>
                <a:latin typeface="ＭＳ Ｐゴシック" charset="-128"/>
              </a:rPr>
              <a:t>①</a:t>
            </a:r>
            <a:r>
              <a:rPr lang="ja-JP" altLang="en-US" sz="2000" dirty="0" smtClean="0">
                <a:solidFill>
                  <a:srgbClr val="000000"/>
                </a:solidFill>
                <a:latin typeface="ＭＳ Ｐゴシック" charset="-128"/>
              </a:rPr>
              <a:t> 入院基本料の最も低い有床診療所が複数機能を担う場合は約</a:t>
            </a:r>
            <a:r>
              <a:rPr lang="en-US" altLang="ja-JP" sz="2000" dirty="0" smtClean="0">
                <a:solidFill>
                  <a:srgbClr val="000000"/>
                </a:solidFill>
                <a:latin typeface="ＭＳ Ｐゴシック" charset="-128"/>
              </a:rPr>
              <a:t>1.4</a:t>
            </a:r>
            <a:r>
              <a:rPr lang="ja-JP" altLang="en-US" sz="2000" dirty="0" smtClean="0">
                <a:solidFill>
                  <a:srgbClr val="000000"/>
                </a:solidFill>
                <a:latin typeface="ＭＳ Ｐゴシック" charset="-128"/>
              </a:rPr>
              <a:t>倍に増額</a:t>
            </a:r>
            <a:endParaRPr lang="en-US" altLang="ja-JP" sz="2000" dirty="0" smtClean="0">
              <a:solidFill>
                <a:srgbClr val="000000"/>
              </a:solidFill>
              <a:latin typeface="ＭＳ Ｐゴシック" charset="-128"/>
            </a:endParaRPr>
          </a:p>
          <a:p>
            <a:pPr algn="r" eaLnBrk="1" fontAlgn="base" hangingPunct="1">
              <a:lnSpc>
                <a:spcPts val="2200"/>
              </a:lnSpc>
              <a:spcBef>
                <a:spcPct val="0"/>
              </a:spcBef>
              <a:spcAft>
                <a:spcPct val="0"/>
              </a:spcAft>
              <a:buFont typeface="Wingdings" pitchFamily="2" charset="2"/>
              <a:buNone/>
            </a:pPr>
            <a:r>
              <a:rPr lang="ja-JP" altLang="en-US" sz="2000" dirty="0" smtClean="0">
                <a:solidFill>
                  <a:srgbClr val="000000"/>
                </a:solidFill>
                <a:latin typeface="ＭＳ Ｐゴシック" charset="-128"/>
              </a:rPr>
              <a:t>（</a:t>
            </a:r>
            <a:r>
              <a:rPr lang="en-US" altLang="ja-JP" sz="2000" dirty="0" smtClean="0">
                <a:solidFill>
                  <a:srgbClr val="000000"/>
                </a:solidFill>
                <a:latin typeface="ＭＳ Ｐゴシック" charset="-128"/>
              </a:rPr>
              <a:t>351</a:t>
            </a:r>
            <a:r>
              <a:rPr lang="ja-JP" altLang="en-US" sz="2000" dirty="0" smtClean="0">
                <a:solidFill>
                  <a:srgbClr val="000000"/>
                </a:solidFill>
                <a:latin typeface="ＭＳ Ｐゴシック" charset="-128"/>
              </a:rPr>
              <a:t>点</a:t>
            </a: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日→</a:t>
            </a:r>
            <a:r>
              <a:rPr lang="en-US" altLang="ja-JP" sz="2000" dirty="0" smtClean="0">
                <a:solidFill>
                  <a:srgbClr val="000000"/>
                </a:solidFill>
                <a:latin typeface="ＭＳ Ｐゴシック" charset="-128"/>
              </a:rPr>
              <a:t>500</a:t>
            </a:r>
            <a:r>
              <a:rPr lang="ja-JP" altLang="en-US" sz="2000" dirty="0" smtClean="0">
                <a:solidFill>
                  <a:srgbClr val="000000"/>
                </a:solidFill>
                <a:latin typeface="ＭＳ Ｐゴシック" charset="-128"/>
              </a:rPr>
              <a:t>点</a:t>
            </a: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日）</a:t>
            </a:r>
            <a:endParaRPr lang="en-US" altLang="ja-JP" sz="2000" dirty="0" smtClean="0">
              <a:solidFill>
                <a:srgbClr val="000000"/>
              </a:solidFill>
              <a:latin typeface="ＭＳ Ｐゴシック" charset="-128"/>
            </a:endParaRPr>
          </a:p>
          <a:p>
            <a:pPr eaLnBrk="1" fontAlgn="base" hangingPunct="1">
              <a:lnSpc>
                <a:spcPts val="2200"/>
              </a:lnSpc>
              <a:spcBef>
                <a:spcPct val="0"/>
              </a:spcBef>
              <a:spcAft>
                <a:spcPct val="0"/>
              </a:spcAft>
              <a:buFont typeface="Wingdings" pitchFamily="2" charset="2"/>
              <a:buNone/>
            </a:pPr>
            <a:r>
              <a:rPr lang="ja-JP" altLang="en-US" sz="2000" dirty="0">
                <a:solidFill>
                  <a:srgbClr val="000000"/>
                </a:solidFill>
                <a:latin typeface="ＭＳ Ｐゴシック" charset="-128"/>
              </a:rPr>
              <a:t>②</a:t>
            </a:r>
            <a:r>
              <a:rPr lang="ja-JP" altLang="en-US" sz="2000" dirty="0" smtClean="0">
                <a:solidFill>
                  <a:srgbClr val="000000"/>
                </a:solidFill>
                <a:latin typeface="ＭＳ Ｐゴシック" charset="-128"/>
              </a:rPr>
              <a:t> 医師配置加算（１：</a:t>
            </a:r>
            <a:r>
              <a:rPr lang="en-US" altLang="ja-JP" sz="2000" dirty="0" smtClean="0">
                <a:solidFill>
                  <a:srgbClr val="000000"/>
                </a:solidFill>
                <a:latin typeface="ＭＳ Ｐゴシック" charset="-128"/>
              </a:rPr>
              <a:t>88</a:t>
            </a:r>
            <a:r>
              <a:rPr lang="ja-JP" altLang="en-US" sz="2000" dirty="0" smtClean="0">
                <a:solidFill>
                  <a:srgbClr val="000000"/>
                </a:solidFill>
                <a:latin typeface="ＭＳ Ｐゴシック" charset="-128"/>
              </a:rPr>
              <a:t>点、２：</a:t>
            </a:r>
            <a:r>
              <a:rPr lang="en-US" altLang="ja-JP" sz="2000" dirty="0" smtClean="0">
                <a:solidFill>
                  <a:srgbClr val="000000"/>
                </a:solidFill>
                <a:latin typeface="ＭＳ Ｐゴシック" charset="-128"/>
              </a:rPr>
              <a:t>60</a:t>
            </a:r>
            <a:r>
              <a:rPr lang="ja-JP" altLang="en-US" sz="2000" dirty="0" smtClean="0">
                <a:solidFill>
                  <a:srgbClr val="000000"/>
                </a:solidFill>
                <a:latin typeface="ＭＳ Ｐゴシック" charset="-128"/>
              </a:rPr>
              <a:t>点）をすべての入院基本料が加算対象に拡大</a:t>
            </a:r>
            <a:endParaRPr lang="en-US" altLang="ja-JP" sz="2000" dirty="0" smtClean="0">
              <a:solidFill>
                <a:srgbClr val="000000"/>
              </a:solidFill>
              <a:latin typeface="ＭＳ Ｐゴシック" charset="-128"/>
            </a:endParaRPr>
          </a:p>
          <a:p>
            <a:pPr eaLnBrk="1" fontAlgn="base" hangingPunct="1">
              <a:lnSpc>
                <a:spcPts val="2200"/>
              </a:lnSpc>
              <a:spcBef>
                <a:spcPct val="0"/>
              </a:spcBef>
              <a:spcAft>
                <a:spcPct val="0"/>
              </a:spcAft>
              <a:buFont typeface="Wingdings" pitchFamily="2" charset="2"/>
              <a:buNone/>
            </a:pPr>
            <a:r>
              <a:rPr lang="ja-JP" altLang="en-US" sz="2000" dirty="0">
                <a:solidFill>
                  <a:srgbClr val="000000"/>
                </a:solidFill>
                <a:latin typeface="ＭＳ Ｐゴシック" charset="-128"/>
              </a:rPr>
              <a:t>③</a:t>
            </a:r>
            <a:r>
              <a:rPr lang="ja-JP" altLang="en-US" sz="2000" dirty="0" smtClean="0">
                <a:solidFill>
                  <a:srgbClr val="000000"/>
                </a:solidFill>
                <a:latin typeface="ＭＳ Ｐゴシック" charset="-128"/>
              </a:rPr>
              <a:t> 看護配置加算引き上げ（１：</a:t>
            </a:r>
            <a:r>
              <a:rPr lang="en-US" altLang="ja-JP" sz="2000" dirty="0" smtClean="0">
                <a:solidFill>
                  <a:srgbClr val="000000"/>
                </a:solidFill>
                <a:latin typeface="ＭＳ Ｐゴシック" charset="-128"/>
              </a:rPr>
              <a:t>25</a:t>
            </a:r>
            <a:r>
              <a:rPr lang="ja-JP" altLang="en-US" sz="2000" dirty="0" smtClean="0">
                <a:solidFill>
                  <a:srgbClr val="000000"/>
                </a:solidFill>
                <a:latin typeface="ＭＳ Ｐゴシック" charset="-128"/>
              </a:rPr>
              <a:t>点→</a:t>
            </a:r>
            <a:r>
              <a:rPr lang="en-US" altLang="ja-JP" sz="2000" dirty="0" smtClean="0">
                <a:solidFill>
                  <a:srgbClr val="000000"/>
                </a:solidFill>
                <a:latin typeface="ＭＳ Ｐゴシック" charset="-128"/>
              </a:rPr>
              <a:t>40</a:t>
            </a:r>
            <a:r>
              <a:rPr lang="ja-JP" altLang="en-US" sz="2000" dirty="0" smtClean="0">
                <a:solidFill>
                  <a:srgbClr val="000000"/>
                </a:solidFill>
                <a:latin typeface="ＭＳ Ｐゴシック" charset="-128"/>
              </a:rPr>
              <a:t>点、２：</a:t>
            </a:r>
            <a:r>
              <a:rPr lang="en-US" altLang="ja-JP" sz="2000" dirty="0" smtClean="0">
                <a:solidFill>
                  <a:srgbClr val="000000"/>
                </a:solidFill>
                <a:latin typeface="ＭＳ Ｐゴシック" charset="-128"/>
              </a:rPr>
              <a:t>10</a:t>
            </a:r>
            <a:r>
              <a:rPr lang="ja-JP" altLang="en-US" sz="2000" dirty="0" smtClean="0">
                <a:solidFill>
                  <a:srgbClr val="000000"/>
                </a:solidFill>
                <a:latin typeface="ＭＳ Ｐゴシック" charset="-128"/>
              </a:rPr>
              <a:t>点→</a:t>
            </a:r>
            <a:r>
              <a:rPr lang="en-US" altLang="ja-JP" sz="2000" dirty="0" smtClean="0">
                <a:solidFill>
                  <a:srgbClr val="000000"/>
                </a:solidFill>
                <a:latin typeface="ＭＳ Ｐゴシック" charset="-128"/>
              </a:rPr>
              <a:t>20</a:t>
            </a:r>
            <a:r>
              <a:rPr lang="ja-JP" altLang="en-US" sz="2000" dirty="0" smtClean="0">
                <a:solidFill>
                  <a:srgbClr val="000000"/>
                </a:solidFill>
                <a:latin typeface="ＭＳ Ｐゴシック" charset="-128"/>
              </a:rPr>
              <a:t>点）</a:t>
            </a:r>
            <a:endParaRPr lang="en-US" altLang="ja-JP" sz="2000" dirty="0" smtClean="0">
              <a:solidFill>
                <a:srgbClr val="000000"/>
              </a:solidFill>
              <a:latin typeface="ＭＳ Ｐゴシック" charset="-128"/>
            </a:endParaRPr>
          </a:p>
          <a:p>
            <a:pPr eaLnBrk="1" fontAlgn="base" hangingPunct="1">
              <a:lnSpc>
                <a:spcPts val="2200"/>
              </a:lnSpc>
              <a:spcBef>
                <a:spcPct val="0"/>
              </a:spcBef>
              <a:spcAft>
                <a:spcPct val="0"/>
              </a:spcAft>
              <a:buFont typeface="Wingdings" pitchFamily="2" charset="2"/>
              <a:buNone/>
            </a:pPr>
            <a:r>
              <a:rPr lang="ja-JP" altLang="en-US" sz="2000" dirty="0">
                <a:solidFill>
                  <a:srgbClr val="000000"/>
                </a:solidFill>
                <a:latin typeface="ＭＳ Ｐゴシック" charset="-128"/>
              </a:rPr>
              <a:t>④</a:t>
            </a:r>
            <a:r>
              <a:rPr lang="ja-JP" altLang="en-US" sz="2000" dirty="0" smtClean="0">
                <a:solidFill>
                  <a:srgbClr val="000000"/>
                </a:solidFill>
                <a:latin typeface="ＭＳ Ｐゴシック" charset="-128"/>
              </a:rPr>
              <a:t> 看護補助配置加算の新設（１：</a:t>
            </a:r>
            <a:r>
              <a:rPr lang="en-US" altLang="ja-JP" sz="2000" dirty="0" smtClean="0">
                <a:solidFill>
                  <a:srgbClr val="000000"/>
                </a:solidFill>
                <a:latin typeface="ＭＳ Ｐゴシック" charset="-128"/>
              </a:rPr>
              <a:t>10</a:t>
            </a:r>
            <a:r>
              <a:rPr lang="ja-JP" altLang="en-US" sz="2000" dirty="0" smtClean="0">
                <a:solidFill>
                  <a:srgbClr val="000000"/>
                </a:solidFill>
                <a:latin typeface="ＭＳ Ｐゴシック" charset="-128"/>
              </a:rPr>
              <a:t>点、２：</a:t>
            </a:r>
            <a:r>
              <a:rPr lang="en-US" altLang="ja-JP" sz="2000" dirty="0" smtClean="0">
                <a:solidFill>
                  <a:srgbClr val="000000"/>
                </a:solidFill>
                <a:latin typeface="ＭＳ Ｐゴシック" charset="-128"/>
              </a:rPr>
              <a:t>5</a:t>
            </a:r>
            <a:r>
              <a:rPr lang="ja-JP" altLang="en-US" sz="2000" dirty="0" smtClean="0">
                <a:solidFill>
                  <a:srgbClr val="000000"/>
                </a:solidFill>
                <a:latin typeface="ＭＳ Ｐゴシック" charset="-128"/>
              </a:rPr>
              <a:t>点）</a:t>
            </a:r>
            <a:endParaRPr lang="en-US" altLang="ja-JP" sz="2000" dirty="0" smtClean="0">
              <a:solidFill>
                <a:srgbClr val="000000"/>
              </a:solidFill>
              <a:latin typeface="ＭＳ Ｐゴシック" charset="-128"/>
            </a:endParaRPr>
          </a:p>
          <a:p>
            <a:pPr eaLnBrk="1" fontAlgn="base" hangingPunct="1">
              <a:lnSpc>
                <a:spcPts val="2200"/>
              </a:lnSpc>
              <a:spcBef>
                <a:spcPct val="0"/>
              </a:spcBef>
              <a:spcAft>
                <a:spcPct val="0"/>
              </a:spcAft>
              <a:buFont typeface="Wingdings" pitchFamily="2" charset="2"/>
              <a:buNone/>
            </a:pPr>
            <a:r>
              <a:rPr lang="ja-JP" altLang="en-US" sz="2000" dirty="0">
                <a:solidFill>
                  <a:srgbClr val="000000"/>
                </a:solidFill>
                <a:latin typeface="ＭＳ Ｐゴシック" charset="-128"/>
              </a:rPr>
              <a:t>⑤</a:t>
            </a:r>
            <a:r>
              <a:rPr lang="ja-JP" altLang="en-US" sz="2000" dirty="0" smtClean="0">
                <a:solidFill>
                  <a:srgbClr val="000000"/>
                </a:solidFill>
                <a:latin typeface="ＭＳ Ｐゴシック" charset="-128"/>
              </a:rPr>
              <a:t> 栄養ケア・ステーションや他医療機関と連携した入院患者の栄養管理指導の新設</a:t>
            </a:r>
            <a:endParaRPr lang="en-US" altLang="ja-JP" sz="2000" dirty="0" smtClean="0">
              <a:solidFill>
                <a:srgbClr val="000000"/>
              </a:solidFill>
              <a:latin typeface="ＭＳ Ｐゴシック" charset="-128"/>
            </a:endParaRPr>
          </a:p>
          <a:p>
            <a:pPr algn="r" eaLnBrk="1" fontAlgn="base" hangingPunct="1">
              <a:lnSpc>
                <a:spcPts val="2200"/>
              </a:lnSpc>
              <a:spcBef>
                <a:spcPct val="0"/>
              </a:spcBef>
              <a:spcAft>
                <a:spcPct val="0"/>
              </a:spcAft>
              <a:buFont typeface="Wingdings" pitchFamily="2" charset="2"/>
              <a:buNone/>
            </a:pPr>
            <a:r>
              <a:rPr lang="ja-JP" altLang="en-US" sz="2000" dirty="0" smtClean="0">
                <a:solidFill>
                  <a:srgbClr val="000000"/>
                </a:solidFill>
                <a:latin typeface="ＭＳ Ｐゴシック" charset="-128"/>
              </a:rPr>
              <a:t>（入院栄養食事指導料２：</a:t>
            </a:r>
            <a:r>
              <a:rPr lang="en-US" altLang="ja-JP" sz="2000" dirty="0" smtClean="0">
                <a:solidFill>
                  <a:srgbClr val="000000"/>
                </a:solidFill>
                <a:latin typeface="ＭＳ Ｐゴシック" charset="-128"/>
              </a:rPr>
              <a:t>125</a:t>
            </a:r>
            <a:r>
              <a:rPr lang="ja-JP" altLang="en-US" sz="2000" dirty="0" smtClean="0">
                <a:solidFill>
                  <a:srgbClr val="000000"/>
                </a:solidFill>
                <a:latin typeface="ＭＳ Ｐゴシック" charset="-128"/>
              </a:rPr>
              <a:t>点）　　　　　　</a:t>
            </a:r>
            <a:r>
              <a:rPr lang="ja-JP" altLang="en-US" sz="2400" dirty="0" smtClean="0">
                <a:solidFill>
                  <a:srgbClr val="000000"/>
                </a:solidFill>
                <a:latin typeface="ＭＳ Ｐゴシック" charset="-128"/>
              </a:rPr>
              <a:t>　　　</a:t>
            </a:r>
          </a:p>
        </p:txBody>
      </p:sp>
      <p:sp>
        <p:nvSpPr>
          <p:cNvPr id="11" name="Rectangle 10"/>
          <p:cNvSpPr>
            <a:spLocks noChangeArrowheads="1"/>
          </p:cNvSpPr>
          <p:nvPr/>
        </p:nvSpPr>
        <p:spPr bwMode="auto">
          <a:xfrm>
            <a:off x="194342" y="5328881"/>
            <a:ext cx="9546565" cy="1198179"/>
          </a:xfrm>
          <a:prstGeom prst="rect">
            <a:avLst/>
          </a:prstGeom>
          <a:solidFill>
            <a:srgbClr val="FF66CC">
              <a:alpha val="50000"/>
            </a:srgbClr>
          </a:solidFill>
          <a:ln w="50800" cmpd="sng">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100"/>
              </a:lnSpc>
              <a:spcBef>
                <a:spcPct val="0"/>
              </a:spcBef>
              <a:spcAft>
                <a:spcPct val="0"/>
              </a:spcAft>
              <a:buFont typeface="Wingdings" pitchFamily="2" charset="2"/>
              <a:buNone/>
            </a:pP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届出上の注意</a:t>
            </a:r>
            <a:r>
              <a:rPr lang="en-US" altLang="ja-JP" sz="2000" dirty="0" smtClean="0">
                <a:solidFill>
                  <a:srgbClr val="000000"/>
                </a:solidFill>
                <a:latin typeface="ＭＳ Ｐゴシック" charset="-128"/>
              </a:rPr>
              <a:t>】</a:t>
            </a:r>
          </a:p>
          <a:p>
            <a:pPr eaLnBrk="1" fontAlgn="base" hangingPunct="1">
              <a:lnSpc>
                <a:spcPts val="2100"/>
              </a:lnSpc>
              <a:spcBef>
                <a:spcPct val="0"/>
              </a:spcBef>
              <a:spcAft>
                <a:spcPct val="0"/>
              </a:spcAft>
              <a:buFont typeface="Wingdings" pitchFamily="2" charset="2"/>
              <a:buNone/>
            </a:pPr>
            <a:r>
              <a:rPr lang="ja-JP" altLang="en-US" sz="2000" dirty="0" smtClean="0">
                <a:solidFill>
                  <a:srgbClr val="000000"/>
                </a:solidFill>
                <a:latin typeface="ＭＳ Ｐゴシック" charset="-128"/>
              </a:rPr>
              <a:t>☆ 従来の入院基本料１～３は、改めて届出することなく、入院基本料４～６が算定できる</a:t>
            </a:r>
            <a:endParaRPr lang="en-US" altLang="ja-JP" sz="2000" dirty="0" smtClean="0">
              <a:solidFill>
                <a:srgbClr val="000000"/>
              </a:solidFill>
              <a:latin typeface="ＭＳ Ｐゴシック" charset="-128"/>
            </a:endParaRPr>
          </a:p>
          <a:p>
            <a:pPr eaLnBrk="1" fontAlgn="base" hangingPunct="1">
              <a:lnSpc>
                <a:spcPts val="2100"/>
              </a:lnSpc>
              <a:spcBef>
                <a:spcPct val="0"/>
              </a:spcBef>
              <a:spcAft>
                <a:spcPct val="0"/>
              </a:spcAft>
              <a:buFont typeface="Wingdings" pitchFamily="2" charset="2"/>
              <a:buNone/>
            </a:pPr>
            <a:r>
              <a:rPr lang="ja-JP" altLang="en-US" sz="2000" dirty="0" smtClean="0">
                <a:solidFill>
                  <a:srgbClr val="000000"/>
                </a:solidFill>
                <a:latin typeface="ＭＳ Ｐゴシック" charset="-128"/>
              </a:rPr>
              <a:t>☆ 今回新設した入院基本料１～３、</a:t>
            </a:r>
            <a:r>
              <a:rPr lang="ja-JP" altLang="en-US" sz="2000" dirty="0">
                <a:solidFill>
                  <a:srgbClr val="000000"/>
                </a:solidFill>
                <a:latin typeface="ＭＳ Ｐゴシック" charset="-128"/>
                <a:ea typeface="ＭＳ Ｐゴシック"/>
              </a:rPr>
              <a:t>栄養管理実施加算、</a:t>
            </a:r>
            <a:r>
              <a:rPr lang="ja-JP" altLang="en-US" sz="2000" dirty="0" smtClean="0">
                <a:solidFill>
                  <a:srgbClr val="000000"/>
                </a:solidFill>
                <a:latin typeface="ＭＳ Ｐゴシック" charset="-128"/>
              </a:rPr>
              <a:t>看護補助配置加算などを算定</a:t>
            </a:r>
            <a:endParaRPr lang="en-US" altLang="ja-JP" sz="2000" dirty="0" smtClean="0">
              <a:solidFill>
                <a:srgbClr val="000000"/>
              </a:solidFill>
              <a:latin typeface="ＭＳ Ｐゴシック" charset="-128"/>
            </a:endParaRPr>
          </a:p>
          <a:p>
            <a:pPr eaLnBrk="1" fontAlgn="base" hangingPunct="1">
              <a:lnSpc>
                <a:spcPts val="2100"/>
              </a:lnSpc>
              <a:spcBef>
                <a:spcPct val="0"/>
              </a:spcBef>
              <a:spcAft>
                <a:spcPct val="0"/>
              </a:spcAft>
              <a:buFont typeface="Wingdings" pitchFamily="2" charset="2"/>
              <a:buNone/>
            </a:pPr>
            <a:r>
              <a:rPr lang="en-US" altLang="ja-JP" sz="2000" dirty="0">
                <a:solidFill>
                  <a:srgbClr val="000000"/>
                </a:solidFill>
                <a:latin typeface="ＭＳ Ｐゴシック" charset="-128"/>
              </a:rPr>
              <a:t> </a:t>
            </a:r>
            <a:r>
              <a:rPr lang="en-US" altLang="ja-JP" sz="2000" dirty="0" smtClean="0">
                <a:solidFill>
                  <a:srgbClr val="000000"/>
                </a:solidFill>
                <a:latin typeface="ＭＳ Ｐゴシック" charset="-128"/>
              </a:rPr>
              <a:t>  </a:t>
            </a:r>
            <a:r>
              <a:rPr lang="ja-JP" altLang="en-US" sz="2000" dirty="0" smtClean="0">
                <a:solidFill>
                  <a:srgbClr val="000000"/>
                </a:solidFill>
                <a:latin typeface="ＭＳ Ｐゴシック" charset="-128"/>
              </a:rPr>
              <a:t>するためには</a:t>
            </a:r>
            <a:r>
              <a:rPr lang="ja-JP" altLang="en-US" sz="2000" u="sng" dirty="0" smtClean="0">
                <a:latin typeface="ＭＳ Ｐゴシック" charset="-128"/>
              </a:rPr>
              <a:t>届出が必要</a:t>
            </a:r>
            <a:r>
              <a:rPr lang="ja-JP" altLang="en-US" sz="2000" dirty="0" smtClean="0">
                <a:solidFill>
                  <a:srgbClr val="000000"/>
                </a:solidFill>
                <a:latin typeface="ＭＳ Ｐゴシック" charset="-128"/>
              </a:rPr>
              <a:t>　　　　　　</a:t>
            </a:r>
            <a:r>
              <a:rPr lang="ja-JP" altLang="en-US" sz="2400" dirty="0" smtClean="0">
                <a:solidFill>
                  <a:srgbClr val="000000"/>
                </a:solidFill>
                <a:latin typeface="ＭＳ Ｐゴシック" charset="-128"/>
              </a:rPr>
              <a:t>　　　</a:t>
            </a:r>
          </a:p>
        </p:txBody>
      </p:sp>
      <p:sp>
        <p:nvSpPr>
          <p:cNvPr id="1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9917930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42823" y="824538"/>
            <a:ext cx="9711661" cy="5963440"/>
          </a:xfrm>
          <a:prstGeom prst="rect">
            <a:avLst/>
          </a:prstGeom>
          <a:solidFill>
            <a:srgbClr val="FFFFAF">
              <a:alpha val="49804"/>
            </a:srgbClr>
          </a:solidFill>
          <a:ln w="9525">
            <a:solidFill>
              <a:schemeClr val="tx1"/>
            </a:solidFill>
            <a:miter lim="800000"/>
            <a:headEnd/>
            <a:tailEnd/>
          </a:ln>
        </p:spPr>
        <p:txBody>
          <a:bodyPr/>
          <a:lstStyle/>
          <a:p>
            <a:r>
              <a:rPr lang="ja-JP" altLang="en-US" sz="2000" dirty="0">
                <a:solidFill>
                  <a:prstClr val="black"/>
                </a:solidFill>
              </a:rPr>
              <a:t>　</a:t>
            </a:r>
            <a:endParaRPr lang="en-US" altLang="ja-JP" sz="2000" dirty="0" smtClean="0">
              <a:solidFill>
                <a:prstClr val="black"/>
              </a:solidFill>
            </a:endParaRPr>
          </a:p>
          <a:p>
            <a:pPr marL="271463" indent="-271463">
              <a:buFont typeface="Wingdings" pitchFamily="2" charset="2"/>
              <a:buChar char="Ø"/>
            </a:pPr>
            <a:r>
              <a:rPr lang="ja-JP" altLang="en-US" sz="2000" dirty="0" smtClean="0">
                <a:solidFill>
                  <a:prstClr val="black"/>
                </a:solidFill>
              </a:rPr>
              <a:t>有床診療所入院基本料について、地域包括ケアの中で複数の機能を担う有床診療所の評価を見直す。</a:t>
            </a:r>
            <a:endParaRPr lang="en-US" altLang="ja-JP" sz="1400" dirty="0" smtClean="0">
              <a:solidFill>
                <a:prstClr val="black"/>
              </a:solidFill>
            </a:endParaRPr>
          </a:p>
          <a:p>
            <a:pPr marL="271463" indent="-271463">
              <a:buFont typeface="Wingdings" pitchFamily="2" charset="2"/>
              <a:buChar char="Ø"/>
            </a:pPr>
            <a:endParaRPr lang="en-US" altLang="ja-JP" sz="1400" dirty="0" smtClean="0">
              <a:solidFill>
                <a:prstClr val="black"/>
              </a:solidFill>
            </a:endParaRPr>
          </a:p>
          <a:p>
            <a:pPr marL="271463" indent="-271463">
              <a:buFont typeface="Wingdings" pitchFamily="2" charset="2"/>
              <a:buChar char="Ø"/>
            </a:pPr>
            <a:endParaRPr lang="en-US" altLang="ja-JP" sz="1400" dirty="0">
              <a:solidFill>
                <a:prstClr val="black"/>
              </a:solidFill>
            </a:endParaRPr>
          </a:p>
          <a:p>
            <a:pPr marL="271463" indent="-271463">
              <a:buFont typeface="Wingdings" pitchFamily="2" charset="2"/>
              <a:buChar char="Ø"/>
            </a:pPr>
            <a:endParaRPr lang="en-US" altLang="ja-JP" sz="1400" dirty="0" smtClean="0">
              <a:solidFill>
                <a:prstClr val="black"/>
              </a:solidFill>
            </a:endParaRPr>
          </a:p>
          <a:p>
            <a:pPr marL="271463" indent="-271463">
              <a:buFont typeface="Wingdings" pitchFamily="2" charset="2"/>
              <a:buChar char="Ø"/>
            </a:pPr>
            <a:endParaRPr lang="en-US" altLang="ja-JP" sz="1400" dirty="0">
              <a:solidFill>
                <a:prstClr val="black"/>
              </a:solidFill>
            </a:endParaRPr>
          </a:p>
          <a:p>
            <a:pPr marL="271463" indent="-271463">
              <a:buFont typeface="Wingdings" pitchFamily="2" charset="2"/>
              <a:buChar char="Ø"/>
            </a:pPr>
            <a:endParaRPr lang="en-US" altLang="ja-JP" sz="1400" dirty="0" smtClean="0">
              <a:solidFill>
                <a:prstClr val="black"/>
              </a:solidFill>
            </a:endParaRPr>
          </a:p>
          <a:p>
            <a:pPr marL="271463" indent="-271463">
              <a:buFont typeface="Wingdings" pitchFamily="2" charset="2"/>
              <a:buChar char="Ø"/>
            </a:pPr>
            <a:endParaRPr lang="en-US" altLang="ja-JP" sz="1400" dirty="0">
              <a:solidFill>
                <a:prstClr val="black"/>
              </a:solidFill>
            </a:endParaRPr>
          </a:p>
          <a:p>
            <a:pPr marL="271463" indent="-271463">
              <a:buFont typeface="Wingdings" pitchFamily="2" charset="2"/>
              <a:buChar char="Ø"/>
            </a:pPr>
            <a:endParaRPr lang="en-US" altLang="ja-JP" sz="1400" dirty="0" smtClean="0">
              <a:solidFill>
                <a:prstClr val="black"/>
              </a:solidFill>
            </a:endParaRPr>
          </a:p>
          <a:p>
            <a:endParaRPr lang="en-US" altLang="ja-JP" sz="1400" dirty="0" smtClean="0">
              <a:solidFill>
                <a:prstClr val="black"/>
              </a:solidFill>
            </a:endParaRPr>
          </a:p>
          <a:p>
            <a:pPr marL="177800" indent="-177800">
              <a:spcBef>
                <a:spcPct val="20000"/>
              </a:spcBef>
              <a:defRPr/>
            </a:pPr>
            <a:endParaRPr lang="en-US" altLang="ja-JP" sz="1600" dirty="0" smtClean="0">
              <a:solidFill>
                <a:prstClr val="black"/>
              </a:solidFill>
              <a:latin typeface="ＭＳ Ｐゴシック" panose="020B0600070205080204" pitchFamily="50" charset="-128"/>
            </a:endParaRPr>
          </a:p>
          <a:p>
            <a:pPr marL="177800" indent="-177800">
              <a:spcBef>
                <a:spcPct val="20000"/>
              </a:spcBef>
              <a:defRPr/>
            </a:pPr>
            <a:r>
              <a:rPr lang="ja-JP" altLang="en-US" sz="1600" dirty="0" smtClean="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算定要件</a:t>
            </a:r>
            <a:r>
              <a:rPr lang="ja-JP" altLang="en-US" sz="1600" dirty="0" smtClean="0">
                <a:solidFill>
                  <a:prstClr val="black"/>
                </a:solidFill>
                <a:latin typeface="ＭＳ Ｐゴシック" panose="020B0600070205080204" pitchFamily="50" charset="-128"/>
              </a:rPr>
              <a:t>］</a:t>
            </a:r>
            <a:endParaRPr lang="en-US" altLang="ja-JP" sz="1600" dirty="0">
              <a:solidFill>
                <a:prstClr val="black"/>
              </a:solidFill>
              <a:latin typeface="ＭＳ Ｐゴシック" panose="020B0600070205080204" pitchFamily="50" charset="-128"/>
            </a:endParaRPr>
          </a:p>
          <a:p>
            <a:pPr marL="177800" indent="-177800">
              <a:spcBef>
                <a:spcPct val="20000"/>
              </a:spcBef>
              <a:defRPr/>
            </a:pPr>
            <a:r>
              <a:rPr lang="ja-JP" altLang="en-US" sz="1100" dirty="0" smtClean="0">
                <a:solidFill>
                  <a:prstClr val="black"/>
                </a:solidFill>
                <a:latin typeface="ＭＳ Ｐゴシック" panose="020B0600070205080204" pitchFamily="50" charset="-128"/>
              </a:rPr>
              <a:t>有床診療所入院基本料１～３については以下の要件のうち</a:t>
            </a:r>
            <a:r>
              <a:rPr lang="ja-JP" altLang="en-US" sz="1100" b="1" dirty="0" smtClean="0">
                <a:solidFill>
                  <a:srgbClr val="FF0000"/>
                </a:solidFill>
                <a:latin typeface="ＭＳ Ｐゴシック" panose="020B0600070205080204" pitchFamily="50" charset="-128"/>
              </a:rPr>
              <a:t>２つ以上</a:t>
            </a:r>
            <a:r>
              <a:rPr lang="ja-JP" altLang="en-US" sz="1100" dirty="0" smtClean="0">
                <a:solidFill>
                  <a:prstClr val="black"/>
                </a:solidFill>
                <a:latin typeface="ＭＳ Ｐゴシック" panose="020B0600070205080204" pitchFamily="50" charset="-128"/>
              </a:rPr>
              <a:t>に該当すること。</a:t>
            </a:r>
            <a:endParaRPr lang="en-US" altLang="ja-JP" sz="1100" dirty="0">
              <a:solidFill>
                <a:prstClr val="black"/>
              </a:solidFill>
              <a:latin typeface="ＭＳ Ｐゴシック" panose="020B0600070205080204" pitchFamily="50" charset="-128"/>
            </a:endParaRPr>
          </a:p>
          <a:p>
            <a:r>
              <a:rPr lang="ja-JP" altLang="en-US" sz="1100" dirty="0" smtClean="0">
                <a:solidFill>
                  <a:prstClr val="black"/>
                </a:solidFill>
                <a:latin typeface="ＭＳ Ｐゴシック" panose="020B0600070205080204" pitchFamily="50" charset="-128"/>
              </a:rPr>
              <a:t>・　</a:t>
            </a:r>
            <a:r>
              <a:rPr lang="ja-JP" altLang="ja-JP" sz="1100" dirty="0" smtClean="0">
                <a:solidFill>
                  <a:prstClr val="black"/>
                </a:solidFill>
              </a:rPr>
              <a:t>在宅</a:t>
            </a:r>
            <a:r>
              <a:rPr lang="ja-JP" altLang="ja-JP" sz="1100" dirty="0">
                <a:solidFill>
                  <a:prstClr val="black"/>
                </a:solidFill>
              </a:rPr>
              <a:t>療養支援診療所であって、過去１年間に訪問診療を実施した実績があること</a:t>
            </a:r>
            <a:r>
              <a:rPr lang="ja-JP" altLang="ja-JP" sz="1100" dirty="0" smtClean="0">
                <a:solidFill>
                  <a:prstClr val="black"/>
                </a:solidFill>
              </a:rPr>
              <a:t>。</a:t>
            </a:r>
            <a:endParaRPr lang="en-US" altLang="ja-JP" sz="1100" dirty="0">
              <a:solidFill>
                <a:prstClr val="black"/>
              </a:solidFill>
            </a:endParaRPr>
          </a:p>
          <a:p>
            <a:r>
              <a:rPr lang="ja-JP" altLang="en-US" sz="1100" dirty="0" smtClean="0">
                <a:solidFill>
                  <a:prstClr val="black"/>
                </a:solidFill>
              </a:rPr>
              <a:t>・　</a:t>
            </a:r>
            <a:r>
              <a:rPr lang="ja-JP" altLang="ja-JP" sz="1100" dirty="0" smtClean="0">
                <a:solidFill>
                  <a:prstClr val="black"/>
                </a:solidFill>
              </a:rPr>
              <a:t>過去</a:t>
            </a:r>
            <a:r>
              <a:rPr lang="ja-JP" altLang="ja-JP" sz="1100" dirty="0">
                <a:solidFill>
                  <a:prstClr val="black"/>
                </a:solidFill>
              </a:rPr>
              <a:t>１年間の急変時の入院件数</a:t>
            </a:r>
            <a:r>
              <a:rPr lang="ja-JP" altLang="ja-JP" sz="1100" dirty="0" smtClean="0">
                <a:solidFill>
                  <a:prstClr val="black"/>
                </a:solidFill>
              </a:rPr>
              <a:t>が</a:t>
            </a:r>
            <a:r>
              <a:rPr lang="ja-JP" altLang="en-US" sz="1100" dirty="0" smtClean="0">
                <a:solidFill>
                  <a:prstClr val="black"/>
                </a:solidFill>
              </a:rPr>
              <a:t>６</a:t>
            </a:r>
            <a:r>
              <a:rPr lang="ja-JP" altLang="ja-JP" sz="1100" dirty="0" smtClean="0">
                <a:solidFill>
                  <a:prstClr val="black"/>
                </a:solidFill>
              </a:rPr>
              <a:t>件</a:t>
            </a:r>
            <a:r>
              <a:rPr lang="ja-JP" altLang="ja-JP" sz="1100" dirty="0">
                <a:solidFill>
                  <a:prstClr val="black"/>
                </a:solidFill>
              </a:rPr>
              <a:t>以上であること</a:t>
            </a:r>
            <a:r>
              <a:rPr lang="ja-JP" altLang="ja-JP" sz="1100" dirty="0" smtClean="0">
                <a:solidFill>
                  <a:prstClr val="black"/>
                </a:solidFill>
              </a:rPr>
              <a:t>。</a:t>
            </a:r>
            <a:endParaRPr lang="en-US" altLang="ja-JP" sz="1100" dirty="0">
              <a:solidFill>
                <a:prstClr val="black"/>
              </a:solidFill>
            </a:endParaRPr>
          </a:p>
          <a:p>
            <a:r>
              <a:rPr lang="ja-JP" altLang="en-US" sz="1100" dirty="0" smtClean="0">
                <a:solidFill>
                  <a:prstClr val="black"/>
                </a:solidFill>
              </a:rPr>
              <a:t>・　</a:t>
            </a:r>
            <a:r>
              <a:rPr lang="ja-JP" altLang="ja-JP" sz="1100" dirty="0" smtClean="0">
                <a:solidFill>
                  <a:prstClr val="black"/>
                </a:solidFill>
              </a:rPr>
              <a:t>夜間</a:t>
            </a:r>
            <a:r>
              <a:rPr lang="ja-JP" altLang="ja-JP" sz="1100" dirty="0">
                <a:solidFill>
                  <a:prstClr val="black"/>
                </a:solidFill>
              </a:rPr>
              <a:t>看護配置加算１または２を届け出ていること</a:t>
            </a:r>
            <a:r>
              <a:rPr lang="ja-JP" altLang="ja-JP" sz="1100" dirty="0" smtClean="0">
                <a:solidFill>
                  <a:prstClr val="black"/>
                </a:solidFill>
              </a:rPr>
              <a:t>。</a:t>
            </a:r>
            <a:r>
              <a:rPr lang="ja-JP" altLang="en-US" sz="1100" dirty="0" smtClean="0">
                <a:solidFill>
                  <a:prstClr val="black"/>
                </a:solidFill>
              </a:rPr>
              <a:t>（加算１：</a:t>
            </a:r>
            <a:r>
              <a:rPr lang="ja-JP" altLang="ja-JP" sz="1100" dirty="0" smtClean="0">
                <a:solidFill>
                  <a:prstClr val="black"/>
                </a:solidFill>
              </a:rPr>
              <a:t>夜間</a:t>
            </a:r>
            <a:r>
              <a:rPr lang="ja-JP" altLang="en-US" sz="1100" dirty="0" smtClean="0">
                <a:solidFill>
                  <a:prstClr val="black"/>
                </a:solidFill>
              </a:rPr>
              <a:t>に</a:t>
            </a:r>
            <a:r>
              <a:rPr lang="ja-JP" altLang="ja-JP" sz="1100" dirty="0">
                <a:solidFill>
                  <a:prstClr val="black"/>
                </a:solidFill>
              </a:rPr>
              <a:t>看護職員</a:t>
            </a:r>
            <a:r>
              <a:rPr lang="en-US" altLang="ja-JP" sz="1100" dirty="0">
                <a:solidFill>
                  <a:prstClr val="black"/>
                </a:solidFill>
              </a:rPr>
              <a:t>1</a:t>
            </a:r>
            <a:r>
              <a:rPr lang="ja-JP" altLang="ja-JP" sz="1100" dirty="0">
                <a:solidFill>
                  <a:prstClr val="black"/>
                </a:solidFill>
              </a:rPr>
              <a:t>人</a:t>
            </a:r>
            <a:r>
              <a:rPr lang="ja-JP" altLang="en-US" sz="1100" dirty="0">
                <a:solidFill>
                  <a:prstClr val="black"/>
                </a:solidFill>
              </a:rPr>
              <a:t>を</a:t>
            </a:r>
            <a:r>
              <a:rPr lang="ja-JP" altLang="en-US" sz="1100" dirty="0" smtClean="0">
                <a:solidFill>
                  <a:prstClr val="black"/>
                </a:solidFill>
              </a:rPr>
              <a:t>含む</a:t>
            </a:r>
            <a:r>
              <a:rPr lang="en-US" altLang="ja-JP" sz="1100" dirty="0" smtClean="0">
                <a:solidFill>
                  <a:prstClr val="black"/>
                </a:solidFill>
              </a:rPr>
              <a:t>2</a:t>
            </a:r>
            <a:r>
              <a:rPr lang="ja-JP" altLang="ja-JP" sz="1100" dirty="0">
                <a:solidFill>
                  <a:prstClr val="black"/>
                </a:solidFill>
              </a:rPr>
              <a:t>人</a:t>
            </a:r>
            <a:r>
              <a:rPr lang="ja-JP" altLang="ja-JP" sz="1100" dirty="0" smtClean="0">
                <a:solidFill>
                  <a:prstClr val="black"/>
                </a:solidFill>
              </a:rPr>
              <a:t>以上</a:t>
            </a:r>
            <a:r>
              <a:rPr lang="ja-JP" altLang="en-US" sz="1100" dirty="0" smtClean="0">
                <a:solidFill>
                  <a:prstClr val="black"/>
                </a:solidFill>
              </a:rPr>
              <a:t>を配置。</a:t>
            </a:r>
            <a:r>
              <a:rPr lang="ja-JP" altLang="en-US" sz="1100" dirty="0">
                <a:solidFill>
                  <a:prstClr val="black"/>
                </a:solidFill>
              </a:rPr>
              <a:t>加算</a:t>
            </a:r>
            <a:r>
              <a:rPr lang="ja-JP" altLang="en-US" sz="1100" dirty="0" smtClean="0">
                <a:solidFill>
                  <a:prstClr val="black"/>
                </a:solidFill>
              </a:rPr>
              <a:t>２：夜間に</a:t>
            </a:r>
            <a:r>
              <a:rPr lang="ja-JP" altLang="ja-JP" sz="1100" dirty="0" smtClean="0">
                <a:solidFill>
                  <a:prstClr val="black"/>
                </a:solidFill>
              </a:rPr>
              <a:t>看護</a:t>
            </a:r>
            <a:r>
              <a:rPr lang="ja-JP" altLang="ja-JP" sz="1100" dirty="0">
                <a:solidFill>
                  <a:prstClr val="black"/>
                </a:solidFill>
              </a:rPr>
              <a:t>職員</a:t>
            </a:r>
            <a:r>
              <a:rPr lang="en-US" altLang="ja-JP" sz="1100" dirty="0">
                <a:solidFill>
                  <a:prstClr val="black"/>
                </a:solidFill>
              </a:rPr>
              <a:t>1</a:t>
            </a:r>
            <a:r>
              <a:rPr lang="ja-JP" altLang="ja-JP" sz="1100" dirty="0">
                <a:solidFill>
                  <a:prstClr val="black"/>
                </a:solidFill>
              </a:rPr>
              <a:t>人</a:t>
            </a:r>
            <a:r>
              <a:rPr lang="ja-JP" altLang="ja-JP" sz="1100" dirty="0" smtClean="0">
                <a:solidFill>
                  <a:prstClr val="black"/>
                </a:solidFill>
              </a:rPr>
              <a:t>以上</a:t>
            </a:r>
            <a:r>
              <a:rPr lang="ja-JP" altLang="en-US" sz="1100" dirty="0" smtClean="0">
                <a:solidFill>
                  <a:prstClr val="black"/>
                </a:solidFill>
              </a:rPr>
              <a:t>を配置。）</a:t>
            </a:r>
            <a:endParaRPr lang="ja-JP" altLang="ja-JP" sz="1100" dirty="0">
              <a:solidFill>
                <a:prstClr val="black"/>
              </a:solidFill>
            </a:endParaRPr>
          </a:p>
          <a:p>
            <a:r>
              <a:rPr lang="ja-JP" altLang="en-US" sz="1100" dirty="0" smtClean="0">
                <a:solidFill>
                  <a:prstClr val="black"/>
                </a:solidFill>
              </a:rPr>
              <a:t>・　</a:t>
            </a:r>
            <a:r>
              <a:rPr lang="ja-JP" altLang="ja-JP" sz="1100" dirty="0" smtClean="0">
                <a:solidFill>
                  <a:prstClr val="black"/>
                </a:solidFill>
              </a:rPr>
              <a:t>時間外</a:t>
            </a:r>
            <a:r>
              <a:rPr lang="ja-JP" altLang="ja-JP" sz="1100" dirty="0">
                <a:solidFill>
                  <a:prstClr val="black"/>
                </a:solidFill>
              </a:rPr>
              <a:t>対応加算１を届け出ていること</a:t>
            </a:r>
            <a:r>
              <a:rPr lang="ja-JP" altLang="ja-JP" sz="1100" dirty="0" smtClean="0">
                <a:solidFill>
                  <a:prstClr val="black"/>
                </a:solidFill>
              </a:rPr>
              <a:t>。</a:t>
            </a:r>
            <a:r>
              <a:rPr lang="ja-JP" altLang="en-US" sz="1100" dirty="0" smtClean="0">
                <a:solidFill>
                  <a:prstClr val="black"/>
                </a:solidFill>
              </a:rPr>
              <a:t>（患者からの電話等による問い合わせに対し、常時対応できる体制がとられていること。）</a:t>
            </a:r>
            <a:endParaRPr lang="ja-JP" altLang="ja-JP" sz="1100" dirty="0">
              <a:solidFill>
                <a:prstClr val="black"/>
              </a:solidFill>
            </a:endParaRPr>
          </a:p>
          <a:p>
            <a:r>
              <a:rPr lang="ja-JP" altLang="en-US" sz="1100" dirty="0" smtClean="0">
                <a:solidFill>
                  <a:prstClr val="black"/>
                </a:solidFill>
              </a:rPr>
              <a:t>・　</a:t>
            </a:r>
            <a:r>
              <a:rPr lang="ja-JP" altLang="ja-JP" sz="1100" dirty="0" smtClean="0">
                <a:solidFill>
                  <a:prstClr val="black"/>
                </a:solidFill>
              </a:rPr>
              <a:t>過去</a:t>
            </a:r>
            <a:r>
              <a:rPr lang="ja-JP" altLang="ja-JP" sz="1100" dirty="0">
                <a:solidFill>
                  <a:prstClr val="black"/>
                </a:solidFill>
              </a:rPr>
              <a:t>１年間の新規入院患者のうち、他の保険医療機関の一般病床からの受入</a:t>
            </a:r>
            <a:r>
              <a:rPr lang="ja-JP" altLang="ja-JP" sz="1100" dirty="0" smtClean="0">
                <a:solidFill>
                  <a:prstClr val="black"/>
                </a:solidFill>
              </a:rPr>
              <a:t>が</a:t>
            </a:r>
            <a:r>
              <a:rPr lang="ja-JP" altLang="en-US" sz="1100" dirty="0" smtClean="0">
                <a:solidFill>
                  <a:prstClr val="black"/>
                </a:solidFill>
              </a:rPr>
              <a:t>１</a:t>
            </a:r>
            <a:r>
              <a:rPr lang="ja-JP" altLang="ja-JP" sz="1100" dirty="0" smtClean="0">
                <a:solidFill>
                  <a:prstClr val="black"/>
                </a:solidFill>
              </a:rPr>
              <a:t>割</a:t>
            </a:r>
            <a:r>
              <a:rPr lang="ja-JP" altLang="ja-JP" sz="1100" dirty="0">
                <a:solidFill>
                  <a:prstClr val="black"/>
                </a:solidFill>
              </a:rPr>
              <a:t>以上であること。</a:t>
            </a:r>
          </a:p>
          <a:p>
            <a:r>
              <a:rPr lang="ja-JP" altLang="en-US" sz="1100" dirty="0" smtClean="0">
                <a:solidFill>
                  <a:prstClr val="black"/>
                </a:solidFill>
              </a:rPr>
              <a:t>・　</a:t>
            </a:r>
            <a:r>
              <a:rPr lang="ja-JP" altLang="ja-JP" sz="1100" dirty="0" smtClean="0">
                <a:solidFill>
                  <a:prstClr val="black"/>
                </a:solidFill>
              </a:rPr>
              <a:t>過去</a:t>
            </a:r>
            <a:r>
              <a:rPr lang="ja-JP" altLang="ja-JP" sz="1100" dirty="0">
                <a:solidFill>
                  <a:prstClr val="black"/>
                </a:solidFill>
              </a:rPr>
              <a:t>１年間の当該保険医療機関内における看取りの実績</a:t>
            </a:r>
            <a:r>
              <a:rPr lang="ja-JP" altLang="ja-JP" sz="1100" dirty="0" smtClean="0">
                <a:solidFill>
                  <a:prstClr val="black"/>
                </a:solidFill>
              </a:rPr>
              <a:t>を</a:t>
            </a:r>
            <a:r>
              <a:rPr lang="ja-JP" altLang="en-US" sz="1100" dirty="0" smtClean="0">
                <a:solidFill>
                  <a:prstClr val="black"/>
                </a:solidFill>
              </a:rPr>
              <a:t>２</a:t>
            </a:r>
            <a:r>
              <a:rPr lang="ja-JP" altLang="ja-JP" sz="1100" dirty="0" smtClean="0">
                <a:solidFill>
                  <a:prstClr val="black"/>
                </a:solidFill>
              </a:rPr>
              <a:t>件</a:t>
            </a:r>
            <a:r>
              <a:rPr lang="ja-JP" altLang="ja-JP" sz="1100" dirty="0">
                <a:solidFill>
                  <a:prstClr val="black"/>
                </a:solidFill>
              </a:rPr>
              <a:t>以上有していること。</a:t>
            </a:r>
          </a:p>
          <a:p>
            <a:r>
              <a:rPr lang="ja-JP" altLang="en-US" sz="1100" dirty="0" smtClean="0">
                <a:solidFill>
                  <a:prstClr val="black"/>
                </a:solidFill>
              </a:rPr>
              <a:t>・　</a:t>
            </a:r>
            <a:r>
              <a:rPr lang="ja-JP" altLang="ja-JP" sz="1100" dirty="0" smtClean="0">
                <a:solidFill>
                  <a:prstClr val="black"/>
                </a:solidFill>
              </a:rPr>
              <a:t>過去</a:t>
            </a:r>
            <a:r>
              <a:rPr lang="ja-JP" altLang="ja-JP" sz="1100" dirty="0">
                <a:solidFill>
                  <a:prstClr val="black"/>
                </a:solidFill>
              </a:rPr>
              <a:t>１年間の全身麻酔、脊椎麻酔又は硬膜外麻酔（手術を実施した場合に限る。）の患者数が</a:t>
            </a:r>
            <a:r>
              <a:rPr lang="ja-JP" altLang="ja-JP" sz="1100" dirty="0" smtClean="0">
                <a:solidFill>
                  <a:prstClr val="black"/>
                </a:solidFill>
              </a:rPr>
              <a:t>あわせて</a:t>
            </a:r>
            <a:r>
              <a:rPr lang="ja-JP" altLang="en-US" sz="1100" dirty="0" smtClean="0">
                <a:solidFill>
                  <a:prstClr val="black"/>
                </a:solidFill>
              </a:rPr>
              <a:t>３０</a:t>
            </a:r>
            <a:r>
              <a:rPr lang="ja-JP" altLang="ja-JP" sz="1100" dirty="0" smtClean="0">
                <a:solidFill>
                  <a:prstClr val="black"/>
                </a:solidFill>
              </a:rPr>
              <a:t>件</a:t>
            </a:r>
            <a:r>
              <a:rPr lang="ja-JP" altLang="ja-JP" sz="1100" dirty="0">
                <a:solidFill>
                  <a:prstClr val="black"/>
                </a:solidFill>
              </a:rPr>
              <a:t>以上であること（分娩を除く）。</a:t>
            </a:r>
          </a:p>
          <a:p>
            <a:r>
              <a:rPr lang="ja-JP" altLang="en-US" sz="1100" dirty="0" smtClean="0">
                <a:solidFill>
                  <a:prstClr val="black"/>
                </a:solidFill>
              </a:rPr>
              <a:t>・</a:t>
            </a:r>
            <a:r>
              <a:rPr lang="ja-JP" altLang="ja-JP" sz="1100" dirty="0">
                <a:solidFill>
                  <a:prstClr val="black"/>
                </a:solidFill>
              </a:rPr>
              <a:t>　医療資源の少ない地域に属する有床診療所であること。</a:t>
            </a:r>
          </a:p>
          <a:p>
            <a:r>
              <a:rPr lang="ja-JP" altLang="en-US" sz="1100" dirty="0" smtClean="0">
                <a:solidFill>
                  <a:prstClr val="black"/>
                </a:solidFill>
              </a:rPr>
              <a:t>・　</a:t>
            </a:r>
            <a:r>
              <a:rPr lang="ja-JP" altLang="ja-JP" sz="1100" dirty="0" smtClean="0">
                <a:solidFill>
                  <a:prstClr val="black"/>
                </a:solidFill>
              </a:rPr>
              <a:t>過去</a:t>
            </a:r>
            <a:r>
              <a:rPr lang="ja-JP" altLang="ja-JP" sz="1100" dirty="0">
                <a:solidFill>
                  <a:prstClr val="black"/>
                </a:solidFill>
              </a:rPr>
              <a:t>１年間に介護保険によるリハビリテーション、居宅療養管理指導又は短期入所療養介護を実施した実績があること、又は居宅介護支援事業所であること。</a:t>
            </a:r>
          </a:p>
          <a:p>
            <a:r>
              <a:rPr lang="ja-JP" altLang="en-US" sz="1100" dirty="0" smtClean="0">
                <a:solidFill>
                  <a:prstClr val="black"/>
                </a:solidFill>
              </a:rPr>
              <a:t>・　</a:t>
            </a:r>
            <a:r>
              <a:rPr lang="ja-JP" altLang="ja-JP" sz="1100" dirty="0" smtClean="0">
                <a:solidFill>
                  <a:prstClr val="black"/>
                </a:solidFill>
              </a:rPr>
              <a:t>過去</a:t>
            </a:r>
            <a:r>
              <a:rPr lang="ja-JP" altLang="ja-JP" sz="1100" dirty="0">
                <a:solidFill>
                  <a:prstClr val="black"/>
                </a:solidFill>
              </a:rPr>
              <a:t>１年間の分娩件数</a:t>
            </a:r>
            <a:r>
              <a:rPr lang="ja-JP" altLang="ja-JP" sz="1100" dirty="0" smtClean="0">
                <a:solidFill>
                  <a:prstClr val="black"/>
                </a:solidFill>
              </a:rPr>
              <a:t>が</a:t>
            </a:r>
            <a:r>
              <a:rPr lang="ja-JP" altLang="en-US" sz="1100" dirty="0" smtClean="0">
                <a:solidFill>
                  <a:prstClr val="black"/>
                </a:solidFill>
              </a:rPr>
              <a:t>３０</a:t>
            </a:r>
            <a:r>
              <a:rPr lang="ja-JP" altLang="ja-JP" sz="1100" dirty="0" smtClean="0">
                <a:solidFill>
                  <a:prstClr val="black"/>
                </a:solidFill>
              </a:rPr>
              <a:t>件</a:t>
            </a:r>
            <a:r>
              <a:rPr lang="ja-JP" altLang="ja-JP" sz="1100" dirty="0">
                <a:solidFill>
                  <a:prstClr val="black"/>
                </a:solidFill>
              </a:rPr>
              <a:t>以上であること。</a:t>
            </a:r>
          </a:p>
          <a:p>
            <a:r>
              <a:rPr lang="ja-JP" altLang="en-US" sz="1100" dirty="0" smtClean="0">
                <a:solidFill>
                  <a:prstClr val="black"/>
                </a:solidFill>
              </a:rPr>
              <a:t>・　</a:t>
            </a:r>
            <a:r>
              <a:rPr lang="ja-JP" altLang="ja-JP" sz="1100" dirty="0" smtClean="0">
                <a:solidFill>
                  <a:prstClr val="black"/>
                </a:solidFill>
              </a:rPr>
              <a:t>過去</a:t>
            </a:r>
            <a:r>
              <a:rPr lang="ja-JP" altLang="ja-JP" sz="1100" dirty="0">
                <a:solidFill>
                  <a:prstClr val="black"/>
                </a:solidFill>
              </a:rPr>
              <a:t>１年間に乳幼児加算・幼児加算、超重症児（者）入院診療加算、準超重症児（者）入院診療加算又は小児療養環境特別加算を算定したことがあること</a:t>
            </a:r>
            <a:r>
              <a:rPr lang="ja-JP" altLang="ja-JP" sz="1100" dirty="0" smtClean="0">
                <a:solidFill>
                  <a:prstClr val="black"/>
                </a:solidFill>
              </a:rPr>
              <a:t>。</a:t>
            </a:r>
            <a:endParaRPr lang="en-US" altLang="ja-JP" sz="1100" dirty="0" smtClean="0">
              <a:solidFill>
                <a:prstClr val="black"/>
              </a:solidFill>
            </a:endParaRPr>
          </a:p>
          <a:p>
            <a:r>
              <a:rPr lang="ja-JP" altLang="en-US" sz="1100" dirty="0" smtClean="0">
                <a:solidFill>
                  <a:prstClr val="black"/>
                </a:solidFill>
              </a:rPr>
              <a:t>看護配置に係る基準については以下を満たすこと。</a:t>
            </a:r>
            <a:endParaRPr lang="en-US" altLang="ja-JP" sz="1100" dirty="0" smtClean="0">
              <a:solidFill>
                <a:prstClr val="black"/>
              </a:solidFill>
            </a:endParaRPr>
          </a:p>
          <a:p>
            <a:r>
              <a:rPr lang="ja-JP" altLang="en-US" sz="1100" dirty="0" smtClean="0">
                <a:solidFill>
                  <a:prstClr val="black"/>
                </a:solidFill>
              </a:rPr>
              <a:t>　有床診療所入院</a:t>
            </a:r>
            <a:r>
              <a:rPr lang="ja-JP" altLang="en-US" sz="1100" dirty="0" smtClean="0">
                <a:solidFill>
                  <a:prstClr val="black"/>
                </a:solidFill>
                <a:latin typeface="ＭＳ Ｐゴシック"/>
              </a:rPr>
              <a:t>基本料１と４は看護</a:t>
            </a:r>
            <a:r>
              <a:rPr lang="ja-JP" altLang="en-US" sz="1100" dirty="0">
                <a:solidFill>
                  <a:prstClr val="black"/>
                </a:solidFill>
                <a:latin typeface="ＭＳ Ｐゴシック"/>
              </a:rPr>
              <a:t>職員配置７人</a:t>
            </a:r>
            <a:r>
              <a:rPr lang="ja-JP" altLang="en-US" sz="1100" dirty="0" smtClean="0">
                <a:solidFill>
                  <a:prstClr val="black"/>
                </a:solidFill>
                <a:latin typeface="ＭＳ Ｐゴシック"/>
              </a:rPr>
              <a:t>以上であること。</a:t>
            </a:r>
            <a:endParaRPr lang="en-US" altLang="ja-JP" sz="1100" dirty="0" smtClean="0">
              <a:solidFill>
                <a:prstClr val="black"/>
              </a:solidFill>
              <a:latin typeface="ＭＳ Ｐゴシック"/>
            </a:endParaRPr>
          </a:p>
          <a:p>
            <a:r>
              <a:rPr lang="ja-JP" altLang="en-US" sz="1100" dirty="0" smtClean="0">
                <a:solidFill>
                  <a:prstClr val="black"/>
                </a:solidFill>
              </a:rPr>
              <a:t>　有床診療所入院基本料２と５は</a:t>
            </a:r>
            <a:r>
              <a:rPr lang="ja-JP" altLang="en-US" sz="1100" dirty="0" smtClean="0">
                <a:solidFill>
                  <a:prstClr val="black"/>
                </a:solidFill>
                <a:latin typeface="ＭＳ Ｐゴシック"/>
              </a:rPr>
              <a:t>看護</a:t>
            </a:r>
            <a:r>
              <a:rPr lang="ja-JP" altLang="en-US" sz="1100" dirty="0">
                <a:solidFill>
                  <a:prstClr val="black"/>
                </a:solidFill>
                <a:latin typeface="ＭＳ Ｐゴシック"/>
              </a:rPr>
              <a:t>職員</a:t>
            </a:r>
            <a:r>
              <a:rPr lang="ja-JP" altLang="en-US" sz="1100" dirty="0" smtClean="0">
                <a:solidFill>
                  <a:prstClr val="black"/>
                </a:solidFill>
                <a:latin typeface="ＭＳ Ｐゴシック"/>
              </a:rPr>
              <a:t>配置４人以上７人未満であること。</a:t>
            </a:r>
            <a:endParaRPr lang="en-US" altLang="ja-JP" sz="1100" dirty="0" smtClean="0">
              <a:solidFill>
                <a:prstClr val="black"/>
              </a:solidFill>
            </a:endParaRPr>
          </a:p>
          <a:p>
            <a:r>
              <a:rPr lang="ja-JP" altLang="en-US" sz="1100" dirty="0" smtClean="0">
                <a:solidFill>
                  <a:prstClr val="black"/>
                </a:solidFill>
              </a:rPr>
              <a:t>　有床診療所入院基本料３と６は</a:t>
            </a:r>
            <a:r>
              <a:rPr lang="ja-JP" altLang="en-US" sz="1100" dirty="0" smtClean="0">
                <a:solidFill>
                  <a:prstClr val="black"/>
                </a:solidFill>
                <a:latin typeface="ＭＳ Ｐゴシック"/>
              </a:rPr>
              <a:t>看護</a:t>
            </a:r>
            <a:r>
              <a:rPr lang="ja-JP" altLang="en-US" sz="1100" dirty="0">
                <a:solidFill>
                  <a:prstClr val="black"/>
                </a:solidFill>
                <a:latin typeface="ＭＳ Ｐゴシック"/>
              </a:rPr>
              <a:t>職員</a:t>
            </a:r>
            <a:r>
              <a:rPr lang="ja-JP" altLang="en-US" sz="1100" dirty="0" smtClean="0">
                <a:solidFill>
                  <a:prstClr val="black"/>
                </a:solidFill>
                <a:latin typeface="ＭＳ Ｐゴシック"/>
              </a:rPr>
              <a:t>配置１人以上４人未満であること。</a:t>
            </a:r>
            <a:endParaRPr lang="en-US" altLang="ja-JP" sz="1100" dirty="0">
              <a:solidFill>
                <a:prstClr val="black"/>
              </a:solidFill>
            </a:endParaRPr>
          </a:p>
          <a:p>
            <a:endParaRPr lang="en-US" altLang="ja-JP" sz="1100" dirty="0" smtClean="0">
              <a:solidFill>
                <a:prstClr val="black"/>
              </a:solidFill>
            </a:endParaRPr>
          </a:p>
          <a:p>
            <a:endParaRPr lang="en-US" altLang="ja-JP" sz="1100" dirty="0">
              <a:solidFill>
                <a:prstClr val="black"/>
              </a:solidFill>
            </a:endParaRPr>
          </a:p>
          <a:p>
            <a:endParaRPr lang="en-US" altLang="ja-JP" sz="1100" dirty="0" smtClean="0">
              <a:solidFill>
                <a:prstClr val="black"/>
              </a:solidFill>
            </a:endParaRPr>
          </a:p>
          <a:p>
            <a:endParaRPr lang="en-US" altLang="ja-JP" sz="1100" dirty="0">
              <a:solidFill>
                <a:prstClr val="black"/>
              </a:solidFill>
            </a:endParaRPr>
          </a:p>
          <a:p>
            <a:endParaRPr lang="en-US" altLang="ja-JP" sz="1100" dirty="0" smtClean="0">
              <a:solidFill>
                <a:prstClr val="black"/>
              </a:solidFill>
            </a:endParaRPr>
          </a:p>
          <a:p>
            <a:endParaRPr lang="en-US" altLang="ja-JP" sz="1100" dirty="0">
              <a:solidFill>
                <a:prstClr val="black"/>
              </a:solidFill>
            </a:endParaRPr>
          </a:p>
          <a:p>
            <a:endParaRPr lang="en-US" altLang="ja-JP" sz="800" dirty="0" smtClean="0">
              <a:solidFill>
                <a:prstClr val="black"/>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3463975264"/>
              </p:ext>
            </p:extLst>
          </p:nvPr>
        </p:nvGraphicFramePr>
        <p:xfrm>
          <a:off x="299887" y="1869505"/>
          <a:ext cx="4524500" cy="1883456"/>
        </p:xfrm>
        <a:graphic>
          <a:graphicData uri="http://schemas.openxmlformats.org/drawingml/2006/table">
            <a:tbl>
              <a:tblPr firstRow="1" bandRow="1">
                <a:tableStyleId>{22838BEF-8BB2-4498-84A7-C5851F593DF1}</a:tableStyleId>
              </a:tblPr>
              <a:tblGrid>
                <a:gridCol w="1725243"/>
                <a:gridCol w="923544"/>
                <a:gridCol w="969264"/>
                <a:gridCol w="906449"/>
              </a:tblGrid>
              <a:tr h="265124">
                <a:tc>
                  <a:txBody>
                    <a:bodyPr/>
                    <a:lstStyle/>
                    <a:p>
                      <a:pPr algn="ctr"/>
                      <a:endParaRPr kumimoji="1" lang="ja-JP" altLang="en-US" sz="1100" b="0" dirty="0"/>
                    </a:p>
                  </a:txBody>
                  <a:tcPr marL="99060" marR="99060" anchor="ctr"/>
                </a:tc>
                <a:tc>
                  <a:txBody>
                    <a:bodyPr/>
                    <a:lstStyle/>
                    <a:p>
                      <a:pPr algn="ctr"/>
                      <a:r>
                        <a:rPr kumimoji="1" lang="ja-JP" altLang="en-US" sz="1100" b="1" dirty="0" smtClean="0"/>
                        <a:t>１４日以内</a:t>
                      </a:r>
                      <a:endParaRPr kumimoji="1" lang="ja-JP" altLang="en-US" sz="1100" b="1" dirty="0"/>
                    </a:p>
                  </a:txBody>
                  <a:tcPr marL="99060" marR="99060" anchor="ctr"/>
                </a:tc>
                <a:tc>
                  <a:txBody>
                    <a:bodyPr/>
                    <a:lstStyle/>
                    <a:p>
                      <a:pPr algn="ctr"/>
                      <a:r>
                        <a:rPr kumimoji="1" lang="ja-JP" altLang="en-US" sz="1100" b="1" dirty="0" smtClean="0"/>
                        <a:t>１５～３０日</a:t>
                      </a:r>
                      <a:endParaRPr kumimoji="1" lang="ja-JP" altLang="en-US" sz="1100" b="1" dirty="0"/>
                    </a:p>
                  </a:txBody>
                  <a:tcPr marL="99060" marR="99060" anchor="ctr"/>
                </a:tc>
                <a:tc>
                  <a:txBody>
                    <a:bodyPr/>
                    <a:lstStyle/>
                    <a:p>
                      <a:pPr algn="ctr"/>
                      <a:r>
                        <a:rPr kumimoji="1" lang="ja-JP" altLang="en-US" sz="1100" b="1" dirty="0" smtClean="0">
                          <a:latin typeface="+mj-ea"/>
                          <a:ea typeface="+mj-ea"/>
                        </a:rPr>
                        <a:t>３１日以上</a:t>
                      </a:r>
                      <a:endParaRPr kumimoji="1" lang="en-US" altLang="ja-JP" sz="1100" b="1" dirty="0" smtClean="0">
                        <a:latin typeface="+mj-ea"/>
                        <a:ea typeface="+mj-ea"/>
                      </a:endParaRPr>
                    </a:p>
                  </a:txBody>
                  <a:tcPr marL="99060" marR="99060" anchor="ctr"/>
                </a:tc>
              </a:tr>
              <a:tr h="265124">
                <a:tc>
                  <a:txBody>
                    <a:bodyPr/>
                    <a:lstStyle/>
                    <a:p>
                      <a:pPr algn="ctr"/>
                      <a:endParaRPr kumimoji="1" lang="ja-JP" altLang="en-US" sz="1100" b="0" dirty="0"/>
                    </a:p>
                  </a:txBody>
                  <a:tcPr marL="99060" marR="99060" anchor="ctr"/>
                </a:tc>
                <a:tc>
                  <a:txBody>
                    <a:bodyPr/>
                    <a:lstStyle/>
                    <a:p>
                      <a:pPr algn="ctr"/>
                      <a:endParaRPr kumimoji="1" lang="ja-JP" altLang="en-US" sz="1100" b="0"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algn="ctr"/>
                      <a:endParaRPr kumimoji="1" lang="ja-JP" altLang="en-US" sz="1100" b="0"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algn="ctr"/>
                      <a:endParaRPr kumimoji="1" lang="en-US" altLang="ja-JP" sz="1100" b="0" dirty="0" smtClean="0">
                        <a:latin typeface="ＭＳ ゴシック" pitchFamily="49" charset="-128"/>
                        <a:ea typeface="ＭＳ ゴシック" pitchFamily="49" charset="-128"/>
                      </a:endParaRPr>
                    </a:p>
                  </a:txBody>
                  <a:tcPr marL="99060" marR="99060" anchor="ctr"/>
                </a:tc>
              </a:tr>
              <a:tr h="265124">
                <a:tc>
                  <a:txBody>
                    <a:bodyPr/>
                    <a:lstStyle/>
                    <a:p>
                      <a:pPr algn="ctr"/>
                      <a:endParaRPr kumimoji="1" lang="ja-JP" altLang="en-US" sz="1100" b="0" dirty="0"/>
                    </a:p>
                  </a:txBody>
                  <a:tcPr marL="99060" marR="99060" anchor="ctr"/>
                </a:tc>
                <a:tc>
                  <a:txBody>
                    <a:bodyPr/>
                    <a:lstStyle/>
                    <a:p>
                      <a:pPr algn="ctr"/>
                      <a:endParaRPr kumimoji="1" lang="ja-JP" altLang="en-US" sz="1100" b="0"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algn="ctr"/>
                      <a:endParaRPr kumimoji="1" lang="ja-JP" altLang="en-US" sz="1100" b="0"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algn="ctr"/>
                      <a:endParaRPr kumimoji="1" lang="en-US" altLang="ja-JP" sz="1100" b="0" dirty="0" smtClean="0">
                        <a:latin typeface="ＭＳ ゴシック" pitchFamily="49" charset="-128"/>
                        <a:ea typeface="ＭＳ ゴシック" pitchFamily="49" charset="-128"/>
                      </a:endParaRPr>
                    </a:p>
                  </a:txBody>
                  <a:tcPr marL="99060" marR="99060" anchor="ctr"/>
                </a:tc>
              </a:tr>
              <a:tr h="265124">
                <a:tc>
                  <a:txBody>
                    <a:bodyPr/>
                    <a:lstStyle/>
                    <a:p>
                      <a:pPr algn="ctr"/>
                      <a:endParaRPr kumimoji="1" lang="ja-JP" altLang="en-US" sz="1100" b="0" dirty="0"/>
                    </a:p>
                  </a:txBody>
                  <a:tcPr marL="99060" marR="99060" anchor="ctr"/>
                </a:tc>
                <a:tc>
                  <a:txBody>
                    <a:bodyPr/>
                    <a:lstStyle/>
                    <a:p>
                      <a:pPr algn="ctr"/>
                      <a:endParaRPr kumimoji="1" lang="ja-JP" altLang="en-US" sz="1100" b="0"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algn="ctr"/>
                      <a:endParaRPr kumimoji="1" lang="ja-JP" altLang="en-US" sz="1100" b="0"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algn="ctr"/>
                      <a:endParaRPr kumimoji="1" lang="en-US" altLang="ja-JP" sz="1100" b="0" dirty="0" smtClean="0">
                        <a:latin typeface="ＭＳ ゴシック" pitchFamily="49" charset="-128"/>
                        <a:ea typeface="ＭＳ ゴシック" pitchFamily="49" charset="-128"/>
                      </a:endParaRPr>
                    </a:p>
                  </a:txBody>
                  <a:tcPr marL="99060" marR="99060" anchor="ctr"/>
                </a:tc>
              </a:tr>
              <a:tr h="265124">
                <a:tc>
                  <a:txBody>
                    <a:bodyPr/>
                    <a:lstStyle/>
                    <a:p>
                      <a:pPr algn="ctr"/>
                      <a:r>
                        <a:rPr kumimoji="1" lang="ja-JP" altLang="en-US" sz="1100" b="1" dirty="0" smtClean="0"/>
                        <a:t>有床診療所入院基本料１</a:t>
                      </a:r>
                      <a:endParaRPr kumimoji="1" lang="ja-JP" altLang="en-US" sz="1100" b="1" dirty="0"/>
                    </a:p>
                  </a:txBody>
                  <a:tcPr marL="99060" marR="99060" anchor="ctr"/>
                </a:tc>
                <a:tc>
                  <a:txBody>
                    <a:bodyPr/>
                    <a:lstStyle/>
                    <a:p>
                      <a:pPr algn="ctr"/>
                      <a:r>
                        <a:rPr kumimoji="1" lang="en-US" altLang="ja-JP" sz="1200" b="1" dirty="0" smtClean="0">
                          <a:latin typeface="ＭＳ ゴシック" panose="020B0609070205080204" pitchFamily="49" charset="-128"/>
                          <a:ea typeface="ＭＳ ゴシック" panose="020B0609070205080204" pitchFamily="49" charset="-128"/>
                        </a:rPr>
                        <a:t>771</a:t>
                      </a:r>
                      <a:r>
                        <a:rPr kumimoji="1" lang="ja-JP" altLang="en-US" sz="1200" b="1" dirty="0" smtClean="0">
                          <a:latin typeface="ＭＳ ゴシック" panose="020B0609070205080204" pitchFamily="49" charset="-128"/>
                          <a:ea typeface="ＭＳ ゴシック" panose="020B0609070205080204" pitchFamily="49" charset="-128"/>
                        </a:rPr>
                        <a:t>点</a:t>
                      </a:r>
                      <a:endParaRPr kumimoji="1" lang="ja-JP" altLang="en-US" sz="1200" b="1"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ＭＳ ゴシック" panose="020B0609070205080204" pitchFamily="49" charset="-128"/>
                          <a:ea typeface="ＭＳ ゴシック" panose="020B0609070205080204" pitchFamily="49" charset="-128"/>
                        </a:rPr>
                        <a:t>601</a:t>
                      </a:r>
                      <a:r>
                        <a:rPr kumimoji="1" lang="ja-JP" altLang="en-US" sz="1200" b="1" dirty="0" smtClean="0">
                          <a:latin typeface="ＭＳ ゴシック" panose="020B0609070205080204" pitchFamily="49" charset="-128"/>
                          <a:ea typeface="ＭＳ ゴシック" panose="020B0609070205080204" pitchFamily="49" charset="-128"/>
                        </a:rPr>
                        <a:t>点</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ＭＳ ゴシック" pitchFamily="49" charset="-128"/>
                          <a:ea typeface="ＭＳ ゴシック" pitchFamily="49" charset="-128"/>
                        </a:rPr>
                        <a:t>511</a:t>
                      </a:r>
                      <a:r>
                        <a:rPr kumimoji="1" lang="ja-JP" altLang="en-US" sz="1200" b="1" dirty="0" smtClean="0">
                          <a:latin typeface="ＭＳ ゴシック" panose="020B0609070205080204" pitchFamily="49" charset="-128"/>
                          <a:ea typeface="ＭＳ ゴシック" panose="020B0609070205080204" pitchFamily="49" charset="-128"/>
                        </a:rPr>
                        <a:t>点</a:t>
                      </a:r>
                    </a:p>
                  </a:txBody>
                  <a:tcPr marL="99060" marR="99060" anchor="ctr"/>
                </a:tc>
              </a:tr>
              <a:tr h="2651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t>有床診療所入院基本料２</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ＭＳ ゴシック" panose="020B0609070205080204" pitchFamily="49" charset="-128"/>
                          <a:ea typeface="ＭＳ ゴシック" panose="020B0609070205080204" pitchFamily="49" charset="-128"/>
                        </a:rPr>
                        <a:t>691</a:t>
                      </a:r>
                      <a:r>
                        <a:rPr kumimoji="1" lang="ja-JP" altLang="en-US" sz="1200" b="1" dirty="0" smtClean="0">
                          <a:latin typeface="ＭＳ ゴシック" panose="020B0609070205080204" pitchFamily="49" charset="-128"/>
                          <a:ea typeface="ＭＳ ゴシック" panose="020B0609070205080204" pitchFamily="49" charset="-128"/>
                        </a:rPr>
                        <a:t>点</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ＭＳ ゴシック" panose="020B0609070205080204" pitchFamily="49" charset="-128"/>
                          <a:ea typeface="ＭＳ ゴシック" panose="020B0609070205080204" pitchFamily="49" charset="-128"/>
                        </a:rPr>
                        <a:t>521</a:t>
                      </a:r>
                      <a:r>
                        <a:rPr kumimoji="1" lang="ja-JP" altLang="en-US" sz="1200" b="1" dirty="0" smtClean="0">
                          <a:latin typeface="ＭＳ ゴシック" panose="020B0609070205080204" pitchFamily="49" charset="-128"/>
                          <a:ea typeface="ＭＳ ゴシック" panose="020B0609070205080204" pitchFamily="49" charset="-128"/>
                        </a:rPr>
                        <a:t>点</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ＭＳ ゴシック" pitchFamily="49" charset="-128"/>
                          <a:ea typeface="ＭＳ ゴシック" pitchFamily="49" charset="-128"/>
                        </a:rPr>
                        <a:t>471</a:t>
                      </a:r>
                      <a:r>
                        <a:rPr kumimoji="1" lang="ja-JP" altLang="en-US" sz="1200" b="1" dirty="0" smtClean="0">
                          <a:latin typeface="ＭＳ ゴシック" panose="020B0609070205080204" pitchFamily="49" charset="-128"/>
                          <a:ea typeface="ＭＳ ゴシック" panose="020B0609070205080204" pitchFamily="49" charset="-128"/>
                        </a:rPr>
                        <a:t>点</a:t>
                      </a:r>
                    </a:p>
                  </a:txBody>
                  <a:tcPr marL="99060" marR="99060" anchor="ctr"/>
                </a:tc>
              </a:tr>
              <a:tr h="2651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t>有床診療所入院基本料３</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ＭＳ ゴシック" panose="020B0609070205080204" pitchFamily="49" charset="-128"/>
                          <a:ea typeface="ＭＳ ゴシック" panose="020B0609070205080204" pitchFamily="49" charset="-128"/>
                        </a:rPr>
                        <a:t>511</a:t>
                      </a:r>
                      <a:r>
                        <a:rPr kumimoji="1" lang="ja-JP" altLang="en-US" sz="1200" b="1" dirty="0" smtClean="0">
                          <a:latin typeface="ＭＳ ゴシック" panose="020B0609070205080204" pitchFamily="49" charset="-128"/>
                          <a:ea typeface="ＭＳ ゴシック" panose="020B0609070205080204" pitchFamily="49" charset="-128"/>
                        </a:rPr>
                        <a:t>点</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ＭＳ ゴシック" panose="020B0609070205080204" pitchFamily="49" charset="-128"/>
                          <a:ea typeface="ＭＳ ゴシック" panose="020B0609070205080204" pitchFamily="49" charset="-128"/>
                        </a:rPr>
                        <a:t>381</a:t>
                      </a:r>
                      <a:r>
                        <a:rPr kumimoji="1" lang="ja-JP" altLang="en-US" sz="1200" b="1" dirty="0" smtClean="0">
                          <a:latin typeface="ＭＳ ゴシック" panose="020B0609070205080204" pitchFamily="49" charset="-128"/>
                          <a:ea typeface="ＭＳ ゴシック" panose="020B0609070205080204" pitchFamily="49" charset="-128"/>
                        </a:rPr>
                        <a:t>点</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ＭＳ ゴシック" pitchFamily="49" charset="-128"/>
                          <a:ea typeface="ＭＳ ゴシック" pitchFamily="49" charset="-128"/>
                        </a:rPr>
                        <a:t>351</a:t>
                      </a:r>
                      <a:r>
                        <a:rPr kumimoji="1" lang="ja-JP" altLang="en-US" sz="1200" b="1" dirty="0" smtClean="0">
                          <a:latin typeface="ＭＳ ゴシック" panose="020B0609070205080204" pitchFamily="49" charset="-128"/>
                          <a:ea typeface="ＭＳ ゴシック" panose="020B0609070205080204" pitchFamily="49" charset="-128"/>
                        </a:rPr>
                        <a:t>点</a:t>
                      </a:r>
                    </a:p>
                  </a:txBody>
                  <a:tcPr marL="99060" marR="99060" anchor="ctr"/>
                </a:tc>
              </a:tr>
            </a:tbl>
          </a:graphicData>
        </a:graphic>
      </p:graphicFrame>
      <p:sp>
        <p:nvSpPr>
          <p:cNvPr id="19" name="テキスト ボックス 18"/>
          <p:cNvSpPr txBox="1"/>
          <p:nvPr/>
        </p:nvSpPr>
        <p:spPr>
          <a:xfrm>
            <a:off x="4162122" y="1530951"/>
            <a:ext cx="800219"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現行</a:t>
            </a:r>
            <a:r>
              <a:rPr lang="en-US" altLang="ja-JP" sz="1600" dirty="0" smtClean="0">
                <a:solidFill>
                  <a:prstClr val="black"/>
                </a:solidFill>
              </a:rPr>
              <a:t>】</a:t>
            </a:r>
            <a:endParaRPr lang="ja-JP" altLang="en-US" sz="1600" dirty="0">
              <a:solidFill>
                <a:prstClr val="black"/>
              </a:solidFill>
            </a:endParaRPr>
          </a:p>
        </p:txBody>
      </p:sp>
      <p:sp>
        <p:nvSpPr>
          <p:cNvPr id="20" name="テキスト ボックス 19"/>
          <p:cNvSpPr txBox="1"/>
          <p:nvPr/>
        </p:nvSpPr>
        <p:spPr>
          <a:xfrm>
            <a:off x="8713572" y="1523166"/>
            <a:ext cx="1005403"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graphicFrame>
        <p:nvGraphicFramePr>
          <p:cNvPr id="23" name="表 22"/>
          <p:cNvGraphicFramePr>
            <a:graphicFrameLocks noGrp="1"/>
          </p:cNvGraphicFramePr>
          <p:nvPr>
            <p:extLst>
              <p:ext uri="{D42A27DB-BD31-4B8C-83A1-F6EECF244321}">
                <p14:modId xmlns:p14="http://schemas.microsoft.com/office/powerpoint/2010/main" val="1898775219"/>
              </p:ext>
            </p:extLst>
          </p:nvPr>
        </p:nvGraphicFramePr>
        <p:xfrm>
          <a:off x="4962337" y="1861720"/>
          <a:ext cx="4524500" cy="1913462"/>
        </p:xfrm>
        <a:graphic>
          <a:graphicData uri="http://schemas.openxmlformats.org/drawingml/2006/table">
            <a:tbl>
              <a:tblPr firstRow="1" bandRow="1">
                <a:tableStyleId>{8A107856-5554-42FB-B03E-39F5DBC370BA}</a:tableStyleId>
              </a:tblPr>
              <a:tblGrid>
                <a:gridCol w="1725243"/>
                <a:gridCol w="923544"/>
                <a:gridCol w="969264"/>
                <a:gridCol w="906449"/>
              </a:tblGrid>
              <a:tr h="267542">
                <a:tc>
                  <a:txBody>
                    <a:bodyPr/>
                    <a:lstStyle/>
                    <a:p>
                      <a:pPr algn="ctr"/>
                      <a:endParaRPr kumimoji="1" lang="ja-JP" altLang="en-US" sz="1100" b="0" dirty="0"/>
                    </a:p>
                  </a:txBody>
                  <a:tcPr marL="99060" marR="99060" anchor="ctr"/>
                </a:tc>
                <a:tc>
                  <a:txBody>
                    <a:bodyPr/>
                    <a:lstStyle/>
                    <a:p>
                      <a:pPr algn="ctr"/>
                      <a:r>
                        <a:rPr kumimoji="1" lang="ja-JP" altLang="en-US" sz="1100" b="1" dirty="0" smtClean="0"/>
                        <a:t>１４日以内</a:t>
                      </a:r>
                      <a:endParaRPr kumimoji="1" lang="ja-JP" altLang="en-US" sz="1100" b="1" dirty="0"/>
                    </a:p>
                  </a:txBody>
                  <a:tcPr marL="99060" marR="99060" anchor="ctr"/>
                </a:tc>
                <a:tc>
                  <a:txBody>
                    <a:bodyPr/>
                    <a:lstStyle/>
                    <a:p>
                      <a:pPr algn="ctr"/>
                      <a:r>
                        <a:rPr kumimoji="1" lang="ja-JP" altLang="en-US" sz="1100" b="1" dirty="0" smtClean="0"/>
                        <a:t>１５～３０日</a:t>
                      </a:r>
                      <a:endParaRPr kumimoji="1" lang="ja-JP" altLang="en-US" sz="1100" b="1" dirty="0"/>
                    </a:p>
                  </a:txBody>
                  <a:tcPr marL="99060" marR="99060" anchor="ctr"/>
                </a:tc>
                <a:tc>
                  <a:txBody>
                    <a:bodyPr/>
                    <a:lstStyle/>
                    <a:p>
                      <a:pPr algn="ctr"/>
                      <a:r>
                        <a:rPr kumimoji="1" lang="ja-JP" altLang="en-US" sz="1100" b="1" dirty="0" smtClean="0"/>
                        <a:t>３１日以上</a:t>
                      </a:r>
                      <a:endParaRPr kumimoji="1" lang="en-US" altLang="ja-JP" sz="1100" b="1" dirty="0" smtClean="0">
                        <a:latin typeface="ＭＳ ゴシック" pitchFamily="49" charset="-128"/>
                        <a:ea typeface="ＭＳ ゴシック" pitchFamily="49" charset="-128"/>
                      </a:endParaRPr>
                    </a:p>
                  </a:txBody>
                  <a:tcPr marL="99060" marR="99060" anchor="ctr"/>
                </a:tc>
              </a:tr>
              <a:tr h="267542">
                <a:tc>
                  <a:txBody>
                    <a:bodyPr/>
                    <a:lstStyle/>
                    <a:p>
                      <a:pPr algn="ctr"/>
                      <a:r>
                        <a:rPr kumimoji="1" lang="ja-JP" altLang="en-US" sz="1100" b="1" dirty="0" smtClean="0"/>
                        <a:t>有床診療所入院基本料１</a:t>
                      </a:r>
                      <a:endParaRPr kumimoji="1" lang="ja-JP" altLang="en-US" sz="1100" b="1" dirty="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861</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669</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567</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r h="2675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t>有床診療所入院基本料２</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770</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ja-JP" altLang="en-US" sz="1200" b="1"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578</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521</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r h="2675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t>有床診療所入院基本料３</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568</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530</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500</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r h="2675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t>有床診療所入院基本料４</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775</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602</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510</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r h="2675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t>有床診療所入院基本料５</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693</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520</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469</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r h="2675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t>有床診療所入院基本料６</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511</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477</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450</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bl>
          </a:graphicData>
        </a:graphic>
      </p:graphicFrame>
      <p:sp>
        <p:nvSpPr>
          <p:cNvPr id="2" name="正方形/長方形 1"/>
          <p:cNvSpPr/>
          <p:nvPr/>
        </p:nvSpPr>
        <p:spPr>
          <a:xfrm>
            <a:off x="5214097" y="3740020"/>
            <a:ext cx="4953000" cy="253916"/>
          </a:xfrm>
          <a:prstGeom prst="rect">
            <a:avLst/>
          </a:prstGeom>
        </p:spPr>
        <p:txBody>
          <a:bodyPr>
            <a:spAutoFit/>
          </a:bodyPr>
          <a:lstStyle/>
          <a:p>
            <a:r>
              <a:rPr lang="en-US" altLang="ja-JP" sz="1050" b="1" u="sng" dirty="0" smtClean="0">
                <a:solidFill>
                  <a:srgbClr val="0070C0"/>
                </a:solidFill>
              </a:rPr>
              <a:t>※</a:t>
            </a:r>
            <a:r>
              <a:rPr lang="ja-JP" altLang="en-US" sz="1050" b="1" u="sng" dirty="0" smtClean="0">
                <a:solidFill>
                  <a:srgbClr val="0070C0"/>
                </a:solidFill>
              </a:rPr>
              <a:t>栄養管理実施加算の包括化</a:t>
            </a:r>
            <a:r>
              <a:rPr lang="ja-JP" altLang="en-US" sz="1050" b="1" u="sng" dirty="0">
                <a:solidFill>
                  <a:srgbClr val="0070C0"/>
                </a:solidFill>
              </a:rPr>
              <a:t>の見直しに伴い入院基本料</a:t>
            </a:r>
            <a:r>
              <a:rPr lang="ja-JP" altLang="en-US" sz="1050" b="1" u="sng" dirty="0" smtClean="0">
                <a:solidFill>
                  <a:srgbClr val="0070C0"/>
                </a:solidFill>
              </a:rPr>
              <a:t>を１１点引き下げ</a:t>
            </a:r>
            <a:r>
              <a:rPr lang="ja-JP" altLang="en-US" sz="1050" b="1" u="sng" dirty="0">
                <a:solidFill>
                  <a:srgbClr val="0070C0"/>
                </a:solidFill>
                <a:latin typeface="ＭＳ Ｐゴシック" pitchFamily="50" charset="-128"/>
              </a:rPr>
              <a:t>　</a:t>
            </a:r>
            <a:endParaRPr lang="ja-JP" altLang="en-US" sz="1050" dirty="0">
              <a:solidFill>
                <a:prstClr val="black"/>
              </a:solidFill>
            </a:endParaRPr>
          </a:p>
        </p:txBody>
      </p:sp>
      <p:sp>
        <p:nvSpPr>
          <p:cNvPr id="11" name="Rectangle 36"/>
          <p:cNvSpPr>
            <a:spLocks noChangeArrowheads="1"/>
          </p:cNvSpPr>
          <p:nvPr/>
        </p:nvSpPr>
        <p:spPr bwMode="auto">
          <a:xfrm>
            <a:off x="194339" y="802707"/>
            <a:ext cx="3812885" cy="3750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smtClean="0">
                <a:solidFill>
                  <a:prstClr val="black"/>
                </a:solidFill>
              </a:rPr>
              <a:t>有床診療所入院基本料の見直し</a:t>
            </a:r>
            <a:endParaRPr lang="ja-JP" altLang="en-US" sz="2000" dirty="0">
              <a:solidFill>
                <a:prstClr val="black"/>
              </a:solidFill>
            </a:endParaRPr>
          </a:p>
        </p:txBody>
      </p:sp>
      <p:sp>
        <p:nvSpPr>
          <p:cNvPr id="13" name="Rectangle 2"/>
          <p:cNvSpPr>
            <a:spLocks noChangeArrowheads="1"/>
          </p:cNvSpPr>
          <p:nvPr/>
        </p:nvSpPr>
        <p:spPr bwMode="auto">
          <a:xfrm>
            <a:off x="19441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３．有床診療所の評価</a:t>
            </a: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pic>
        <p:nvPicPr>
          <p:cNvPr id="16" name="Picture 8" descr="C:\Users\Reiko\AppData\Local\Microsoft\Windows\Temporary Internet Files\Content.IE5\03LBPAZH\MC9002919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123" y="6166824"/>
            <a:ext cx="642935" cy="6061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Reiko\AppData\Local\Microsoft\Windows\Temporary Internet Files\Content.IE5\LUHN5YX2\MC90035905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3007" y="6166824"/>
            <a:ext cx="663116" cy="569221"/>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5424974" y="4113625"/>
            <a:ext cx="4068347" cy="415498"/>
          </a:xfrm>
          <a:prstGeom prst="rect">
            <a:avLst/>
          </a:prstGeom>
          <a:ln w="9525">
            <a:solidFill>
              <a:srgbClr val="FF0000"/>
            </a:solidFill>
            <a:prstDash val="dash"/>
          </a:ln>
        </p:spPr>
        <p:txBody>
          <a:bodyPr wrap="square">
            <a:spAutoFit/>
          </a:bodyPr>
          <a:lstStyle/>
          <a:p>
            <a:r>
              <a:rPr lang="en-US" altLang="ja-JP" sz="1050" b="1" dirty="0" smtClean="0">
                <a:solidFill>
                  <a:srgbClr val="FF0000"/>
                </a:solidFill>
              </a:rPr>
              <a:t>※</a:t>
            </a:r>
            <a:r>
              <a:rPr lang="ja-JP" altLang="en-US" sz="1050" b="1" dirty="0" smtClean="0">
                <a:solidFill>
                  <a:srgbClr val="FF0000"/>
                </a:solidFill>
              </a:rPr>
              <a:t>　従来の１～３が４～６になる場合は届出不要</a:t>
            </a:r>
            <a:endParaRPr lang="en-US" altLang="ja-JP" sz="1050" b="1" dirty="0" smtClean="0">
              <a:solidFill>
                <a:srgbClr val="FF0000"/>
              </a:solidFill>
            </a:endParaRPr>
          </a:p>
          <a:p>
            <a:r>
              <a:rPr lang="en-US" altLang="ja-JP" sz="1050" b="1" dirty="0" smtClean="0">
                <a:solidFill>
                  <a:srgbClr val="FF0000"/>
                </a:solidFill>
              </a:rPr>
              <a:t>※</a:t>
            </a:r>
            <a:r>
              <a:rPr lang="ja-JP" altLang="en-US" sz="1050" b="1" dirty="0" smtClean="0">
                <a:solidFill>
                  <a:srgbClr val="FF0000"/>
                </a:solidFill>
              </a:rPr>
              <a:t>　新設</a:t>
            </a:r>
            <a:r>
              <a:rPr lang="ja-JP" altLang="en-US" sz="1050" b="1" dirty="0">
                <a:solidFill>
                  <a:srgbClr val="FF0000"/>
                </a:solidFill>
              </a:rPr>
              <a:t>の</a:t>
            </a:r>
            <a:r>
              <a:rPr lang="ja-JP" altLang="en-US" sz="1050" b="1" dirty="0" smtClean="0">
                <a:solidFill>
                  <a:srgbClr val="FF0000"/>
                </a:solidFill>
              </a:rPr>
              <a:t>１～３を算定する場合、実績を示す書類と共に届出必要</a:t>
            </a:r>
            <a:endParaRPr lang="en-US" altLang="ja-JP" sz="1050" b="1" dirty="0" smtClean="0">
              <a:solidFill>
                <a:srgbClr val="FF0000"/>
              </a:solidFill>
            </a:endParaRPr>
          </a:p>
        </p:txBody>
      </p:sp>
      <p:pic>
        <p:nvPicPr>
          <p:cNvPr id="15" name="Picture 12"/>
          <p:cNvPicPr>
            <a:picLocks noChangeAspect="1" noChangeArrowheads="1"/>
          </p:cNvPicPr>
          <p:nvPr/>
        </p:nvPicPr>
        <p:blipFill>
          <a:blip r:embed="rId5" cstate="print"/>
          <a:srcRect/>
          <a:stretch>
            <a:fillRect/>
          </a:stretch>
        </p:blipFill>
        <p:spPr bwMode="auto">
          <a:xfrm>
            <a:off x="6339157" y="6205608"/>
            <a:ext cx="893850" cy="569221"/>
          </a:xfrm>
          <a:prstGeom prst="rect">
            <a:avLst/>
          </a:prstGeom>
          <a:noFill/>
          <a:ln w="9525">
            <a:noFill/>
            <a:miter lim="800000"/>
            <a:headEnd/>
            <a:tailEnd/>
          </a:ln>
        </p:spPr>
      </p:pic>
    </p:spTree>
    <p:extLst>
      <p:ext uri="{BB962C8B-B14F-4D97-AF65-F5344CB8AC3E}">
        <p14:creationId xmlns:p14="http://schemas.microsoft.com/office/powerpoint/2010/main" val="425965986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2" y="824538"/>
            <a:ext cx="9511189" cy="5767729"/>
          </a:xfrm>
          <a:prstGeom prst="rect">
            <a:avLst/>
          </a:prstGeom>
          <a:solidFill>
            <a:srgbClr val="FFFFAF">
              <a:alpha val="49804"/>
            </a:srgbClr>
          </a:solidFill>
          <a:ln w="9525">
            <a:solidFill>
              <a:schemeClr val="tx1"/>
            </a:solidFill>
            <a:miter lim="800000"/>
            <a:headEnd/>
            <a:tailEnd/>
          </a:ln>
        </p:spPr>
        <p:txBody>
          <a:bodyPr/>
          <a:lstStyle/>
          <a:p>
            <a:r>
              <a:rPr lang="ja-JP" altLang="en-US" sz="2000" dirty="0" smtClean="0">
                <a:solidFill>
                  <a:prstClr val="black"/>
                </a:solidFill>
              </a:rPr>
              <a:t>　</a:t>
            </a:r>
            <a:endParaRPr lang="en-US" altLang="ja-JP" sz="2000" dirty="0" smtClean="0">
              <a:solidFill>
                <a:prstClr val="black"/>
              </a:solidFill>
            </a:endParaRPr>
          </a:p>
          <a:p>
            <a:pPr marL="271463" indent="-271463">
              <a:lnSpc>
                <a:spcPts val="2200"/>
              </a:lnSpc>
              <a:buFont typeface="Wingdings" pitchFamily="2" charset="2"/>
              <a:buChar char="Ø"/>
            </a:pPr>
            <a:r>
              <a:rPr lang="ja-JP" altLang="en-US" sz="2000" dirty="0" smtClean="0">
                <a:solidFill>
                  <a:prstClr val="black"/>
                </a:solidFill>
              </a:rPr>
              <a:t>　医療従事者の配置に係る加算を有床診療所入院基本料３・６に拡大するとともに、看護職員の配置をさらに評価し、看護補助者の配置の評価を新設する。</a:t>
            </a:r>
            <a:r>
              <a:rPr lang="ja-JP" altLang="en-US" sz="2200" b="1" u="sng" dirty="0" smtClean="0">
                <a:solidFill>
                  <a:srgbClr val="0070C0"/>
                </a:solidFill>
                <a:latin typeface="ＭＳ Ｐゴシック" pitchFamily="50" charset="-128"/>
              </a:rPr>
              <a:t>　　</a:t>
            </a:r>
            <a:r>
              <a:rPr lang="ja-JP" altLang="en-US" sz="2600" b="1" u="sng" dirty="0" smtClean="0">
                <a:solidFill>
                  <a:srgbClr val="0070C0"/>
                </a:solidFill>
                <a:latin typeface="ＭＳ Ｐゴシック" pitchFamily="50" charset="-128"/>
              </a:rPr>
              <a:t>　　　　　　　　</a:t>
            </a:r>
            <a:r>
              <a:rPr lang="ja-JP" altLang="en-US" sz="1600" dirty="0" smtClean="0">
                <a:solidFill>
                  <a:prstClr val="black"/>
                </a:solidFill>
                <a:latin typeface="ＭＳ Ｐゴシック"/>
              </a:rPr>
              <a:t>　　　　　　　　　　　　　　</a:t>
            </a:r>
            <a:endParaRPr lang="en-US" altLang="ja-JP" sz="1000" dirty="0" smtClean="0">
              <a:solidFill>
                <a:prstClr val="black"/>
              </a:solidFill>
              <a:latin typeface="ＭＳ Ｐゴシック"/>
            </a:endParaRPr>
          </a:p>
          <a:p>
            <a:pPr marL="177800" indent="-177800">
              <a:spcBef>
                <a:spcPct val="20000"/>
              </a:spcBef>
              <a:defRPr/>
            </a:pPr>
            <a:endParaRPr lang="en-US" altLang="ja-JP" sz="1600" dirty="0" smtClean="0">
              <a:solidFill>
                <a:prstClr val="black"/>
              </a:solidFill>
              <a:latin typeface="ＭＳ Ｐゴシック"/>
            </a:endParaRPr>
          </a:p>
          <a:p>
            <a:pPr marL="177800" indent="-177800">
              <a:spcBef>
                <a:spcPct val="20000"/>
              </a:spcBef>
              <a:defRPr/>
            </a:pPr>
            <a:endParaRPr lang="en-US" altLang="ja-JP" sz="1600" dirty="0">
              <a:solidFill>
                <a:prstClr val="black"/>
              </a:solidFill>
              <a:latin typeface="ＭＳ Ｐゴシック"/>
            </a:endParaRPr>
          </a:p>
          <a:p>
            <a:pPr marL="177800" indent="-177800">
              <a:spcBef>
                <a:spcPct val="20000"/>
              </a:spcBef>
              <a:defRPr/>
            </a:pPr>
            <a:endParaRPr lang="en-US" altLang="ja-JP" sz="1600" dirty="0" smtClean="0">
              <a:solidFill>
                <a:prstClr val="black"/>
              </a:solidFill>
              <a:latin typeface="ＭＳ Ｐゴシック"/>
            </a:endParaRPr>
          </a:p>
          <a:p>
            <a:pPr marL="177800" indent="-177800">
              <a:spcBef>
                <a:spcPct val="20000"/>
              </a:spcBef>
              <a:defRPr/>
            </a:pPr>
            <a:endParaRPr lang="en-US" altLang="ja-JP" sz="1600" dirty="0">
              <a:solidFill>
                <a:prstClr val="black"/>
              </a:solidFill>
              <a:latin typeface="ＭＳ Ｐゴシック"/>
            </a:endParaRPr>
          </a:p>
          <a:p>
            <a:pPr marL="177800" indent="-177800">
              <a:spcBef>
                <a:spcPct val="20000"/>
              </a:spcBef>
              <a:defRPr/>
            </a:pPr>
            <a:endParaRPr lang="en-US" altLang="ja-JP" sz="1000" dirty="0" smtClean="0">
              <a:solidFill>
                <a:prstClr val="black"/>
              </a:solidFill>
              <a:latin typeface="ＭＳ Ｐゴシック"/>
            </a:endParaRPr>
          </a:p>
          <a:p>
            <a:endParaRPr lang="en-US" altLang="ja-JP" sz="800" dirty="0" smtClean="0">
              <a:solidFill>
                <a:prstClr val="black"/>
              </a:solidFill>
            </a:endParaRPr>
          </a:p>
          <a:p>
            <a:endParaRPr lang="en-US" altLang="ja-JP" sz="800" dirty="0">
              <a:solidFill>
                <a:prstClr val="black"/>
              </a:solidFill>
            </a:endParaRPr>
          </a:p>
          <a:p>
            <a:pPr>
              <a:lnSpc>
                <a:spcPts val="2700"/>
              </a:lnSpc>
            </a:pPr>
            <a:endParaRPr lang="en-US" altLang="ja-JP" sz="800" dirty="0" smtClean="0">
              <a:solidFill>
                <a:prstClr val="black"/>
              </a:solidFill>
            </a:endParaRPr>
          </a:p>
          <a:p>
            <a:pPr>
              <a:lnSpc>
                <a:spcPts val="2700"/>
              </a:lnSpc>
            </a:pPr>
            <a:endParaRPr lang="en-US" altLang="ja-JP" sz="800" dirty="0" smtClean="0">
              <a:solidFill>
                <a:prstClr val="black"/>
              </a:solidFill>
            </a:endParaRPr>
          </a:p>
          <a:p>
            <a:pPr marL="271463" indent="-271463">
              <a:lnSpc>
                <a:spcPts val="2200"/>
              </a:lnSpc>
              <a:buFont typeface="Wingdings" pitchFamily="2" charset="2"/>
              <a:buChar char="Ø"/>
            </a:pPr>
            <a:r>
              <a:rPr lang="ja-JP" altLang="en-US" sz="2000" dirty="0" smtClean="0">
                <a:solidFill>
                  <a:prstClr val="black"/>
                </a:solidFill>
              </a:rPr>
              <a:t>　管理栄養士の確保が難しい実態を踏まえ、栄養管理について、入院料への包括化を見直し、栄養管理に関する評価を再度設ける。</a:t>
            </a:r>
            <a:endParaRPr lang="en-US" altLang="ja-JP" sz="2000" dirty="0">
              <a:solidFill>
                <a:prstClr val="black"/>
              </a:solidFill>
            </a:endParaRPr>
          </a:p>
          <a:p>
            <a:pPr marL="177800" indent="-177800">
              <a:defRPr/>
            </a:pPr>
            <a:r>
              <a:rPr lang="ja-JP" altLang="en-US" sz="2000" b="1" dirty="0" smtClean="0">
                <a:solidFill>
                  <a:srgbClr val="0070C0"/>
                </a:solidFill>
              </a:rPr>
              <a:t>　（</a:t>
            </a:r>
            <a:r>
              <a:rPr lang="ja-JP" altLang="en-US" sz="2000" b="1" dirty="0">
                <a:solidFill>
                  <a:srgbClr val="0070C0"/>
                </a:solidFill>
              </a:rPr>
              <a:t>新）　　</a:t>
            </a:r>
            <a:r>
              <a:rPr lang="ja-JP" altLang="en-US" sz="2000" b="1" u="sng" dirty="0" smtClean="0">
                <a:solidFill>
                  <a:srgbClr val="0070C0"/>
                </a:solidFill>
              </a:rPr>
              <a:t>栄養管理実施加算</a:t>
            </a:r>
            <a:r>
              <a:rPr lang="ja-JP" altLang="en-US" sz="2000" b="1" u="sng" dirty="0">
                <a:solidFill>
                  <a:srgbClr val="0070C0"/>
                </a:solidFill>
              </a:rPr>
              <a:t>　</a:t>
            </a:r>
            <a:r>
              <a:rPr lang="ja-JP" altLang="en-US" sz="2000" b="1" u="sng" dirty="0" smtClean="0">
                <a:solidFill>
                  <a:srgbClr val="0070C0"/>
                </a:solidFill>
              </a:rPr>
              <a:t>１２点</a:t>
            </a:r>
            <a:r>
              <a:rPr lang="ja-JP" altLang="en-US" sz="2000" b="1" u="sng" dirty="0">
                <a:solidFill>
                  <a:srgbClr val="0070C0"/>
                </a:solidFill>
              </a:rPr>
              <a:t>（１日につき</a:t>
            </a:r>
            <a:r>
              <a:rPr lang="ja-JP" altLang="en-US" sz="2000" b="1" u="sng" dirty="0" smtClean="0">
                <a:solidFill>
                  <a:srgbClr val="0070C0"/>
                </a:solidFill>
              </a:rPr>
              <a:t>）　</a:t>
            </a:r>
            <a:r>
              <a:rPr lang="ja-JP" altLang="en-US" sz="1200" b="1" u="sng" dirty="0">
                <a:solidFill>
                  <a:srgbClr val="0070C0"/>
                </a:solidFill>
                <a:latin typeface="ＭＳ Ｐゴシック" pitchFamily="50" charset="-128"/>
              </a:rPr>
              <a:t>　</a:t>
            </a:r>
            <a:endParaRPr lang="en-US" altLang="ja-JP" sz="800" b="1" u="sng" dirty="0" smtClean="0">
              <a:solidFill>
                <a:srgbClr val="0070C0"/>
              </a:solidFill>
              <a:latin typeface="ＭＳ Ｐゴシック" pitchFamily="50" charset="-128"/>
            </a:endParaRPr>
          </a:p>
          <a:p>
            <a:pPr marL="177800" indent="-177800">
              <a:defRPr/>
            </a:pPr>
            <a:r>
              <a:rPr lang="ja-JP" altLang="en-US" sz="1600" dirty="0" smtClean="0">
                <a:solidFill>
                  <a:prstClr val="black"/>
                </a:solidFill>
                <a:latin typeface="ＭＳ Ｐゴシック" panose="020B0600070205080204" pitchFamily="50" charset="-128"/>
              </a:rPr>
              <a:t>　［</a:t>
            </a:r>
            <a:r>
              <a:rPr lang="ja-JP" altLang="en-US" sz="1600" dirty="0">
                <a:solidFill>
                  <a:prstClr val="black"/>
                </a:solidFill>
                <a:latin typeface="ＭＳ Ｐゴシック" panose="020B0600070205080204" pitchFamily="50" charset="-128"/>
              </a:rPr>
              <a:t>算定要件］</a:t>
            </a:r>
            <a:endParaRPr lang="en-US" altLang="ja-JP" sz="1600" dirty="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・常勤の管理栄養士が１名以上配置されていること。等</a:t>
            </a:r>
            <a:endParaRPr lang="en-US" altLang="ja-JP" sz="800" dirty="0">
              <a:solidFill>
                <a:prstClr val="black"/>
              </a:solidFill>
            </a:endParaRPr>
          </a:p>
          <a:p>
            <a:pPr marL="271463" lvl="0" indent="-271463">
              <a:lnSpc>
                <a:spcPts val="2200"/>
              </a:lnSpc>
              <a:spcBef>
                <a:spcPts val="600"/>
              </a:spcBef>
              <a:buFont typeface="Wingdings" pitchFamily="2" charset="2"/>
              <a:buChar char="Ø"/>
            </a:pPr>
            <a:r>
              <a:rPr lang="ja-JP" altLang="en-US" sz="2000" dirty="0">
                <a:solidFill>
                  <a:prstClr val="black"/>
                </a:solidFill>
              </a:rPr>
              <a:t>　</a:t>
            </a:r>
            <a:r>
              <a:rPr lang="ja-JP" altLang="en-US" sz="2000" dirty="0" smtClean="0">
                <a:solidFill>
                  <a:srgbClr val="000000"/>
                </a:solidFill>
                <a:latin typeface="ＭＳ Ｐゴシック" charset="-128"/>
              </a:rPr>
              <a:t>栄養</a:t>
            </a:r>
            <a:r>
              <a:rPr lang="ja-JP" altLang="en-US" sz="2000" dirty="0">
                <a:solidFill>
                  <a:srgbClr val="000000"/>
                </a:solidFill>
                <a:latin typeface="ＭＳ Ｐゴシック" charset="-128"/>
              </a:rPr>
              <a:t>ケア・ステーションや他医療機関と連携した入院患者の栄養管理指導の新設</a:t>
            </a:r>
            <a:endParaRPr lang="en-US" altLang="ja-JP" sz="2000" dirty="0">
              <a:solidFill>
                <a:srgbClr val="000000"/>
              </a:solidFill>
              <a:latin typeface="ＭＳ Ｐゴシック" charset="-128"/>
            </a:endParaRPr>
          </a:p>
          <a:p>
            <a:pPr marL="177800" lvl="0" indent="-177800">
              <a:defRPr/>
            </a:pPr>
            <a:r>
              <a:rPr lang="ja-JP" altLang="en-US" sz="2000" b="1" dirty="0" smtClean="0">
                <a:solidFill>
                  <a:srgbClr val="0070C0"/>
                </a:solidFill>
              </a:rPr>
              <a:t>   （</a:t>
            </a:r>
            <a:r>
              <a:rPr lang="ja-JP" altLang="en-US" sz="2000" b="1" dirty="0">
                <a:solidFill>
                  <a:srgbClr val="0070C0"/>
                </a:solidFill>
              </a:rPr>
              <a:t>新）　　</a:t>
            </a:r>
            <a:r>
              <a:rPr lang="ja-JP" altLang="en-US" sz="2000" b="1" u="sng" dirty="0" smtClean="0">
                <a:solidFill>
                  <a:srgbClr val="0070C0"/>
                </a:solidFill>
              </a:rPr>
              <a:t>入院栄養食事指導料２</a:t>
            </a:r>
            <a:r>
              <a:rPr lang="ja-JP" altLang="en-US" sz="2000" b="1" u="sng" dirty="0">
                <a:solidFill>
                  <a:srgbClr val="0070C0"/>
                </a:solidFill>
              </a:rPr>
              <a:t>　</a:t>
            </a:r>
            <a:r>
              <a:rPr lang="ja-JP" altLang="en-US" sz="2000" b="1" u="sng" dirty="0" smtClean="0">
                <a:solidFill>
                  <a:srgbClr val="0070C0"/>
                </a:solidFill>
              </a:rPr>
              <a:t>１２５点（入院中２回）</a:t>
            </a:r>
            <a:endParaRPr lang="en-US" altLang="ja-JP" sz="1600" b="1" dirty="0" smtClean="0">
              <a:solidFill>
                <a:srgbClr val="0070C0"/>
              </a:solidFill>
            </a:endParaRPr>
          </a:p>
          <a:p>
            <a:pPr marL="177800" lvl="0" indent="-177800">
              <a:defRPr/>
            </a:pPr>
            <a:r>
              <a:rPr lang="ja-JP" altLang="en-US" sz="1600" b="1" dirty="0">
                <a:solidFill>
                  <a:srgbClr val="0070C0"/>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算定要件］</a:t>
            </a:r>
            <a:endParaRPr lang="en-US" altLang="ja-JP" sz="1600" dirty="0">
              <a:solidFill>
                <a:prstClr val="black"/>
              </a:solidFill>
              <a:latin typeface="ＭＳ Ｐゴシック" panose="020B0600070205080204" pitchFamily="50" charset="-128"/>
            </a:endParaRPr>
          </a:p>
          <a:p>
            <a:pPr marL="177800" lvl="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・特別食が必要な患者に対し、当該医療機関以外の管理栄養士が対面で必要な栄養指導を行う　等</a:t>
            </a:r>
            <a:endParaRPr lang="en-US" altLang="ja-JP" sz="1600"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996920653"/>
              </p:ext>
            </p:extLst>
          </p:nvPr>
        </p:nvGraphicFramePr>
        <p:xfrm>
          <a:off x="296714" y="2010520"/>
          <a:ext cx="4524502" cy="822960"/>
        </p:xfrm>
        <a:graphic>
          <a:graphicData uri="http://schemas.openxmlformats.org/drawingml/2006/table">
            <a:tbl>
              <a:tblPr firstRow="1" bandRow="1">
                <a:tableStyleId>{22838BEF-8BB2-4498-84A7-C5851F593DF1}</a:tableStyleId>
              </a:tblPr>
              <a:tblGrid>
                <a:gridCol w="3666407"/>
                <a:gridCol w="858095"/>
              </a:tblGrid>
              <a:tr h="2689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　　看護配置加算１</a:t>
                      </a:r>
                      <a:endParaRPr kumimoji="1" lang="en-US" altLang="ja-JP" sz="14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a:t>
                      </a:r>
                      <a:r>
                        <a:rPr lang="ja-JP" altLang="ja-JP" sz="1400" b="0" kern="100" dirty="0" smtClean="0">
                          <a:effectLst/>
                        </a:rPr>
                        <a:t>看護職員数が看護師３を含む１０以上</a:t>
                      </a:r>
                      <a:r>
                        <a:rPr lang="ja-JP" altLang="en-US" sz="1400" b="0" kern="100" dirty="0" smtClean="0">
                          <a:effectLst/>
                        </a:rPr>
                        <a:t>）</a:t>
                      </a:r>
                      <a:endParaRPr kumimoji="1" lang="ja-JP" altLang="en-US" sz="1400" b="0" dirty="0"/>
                    </a:p>
                  </a:txBody>
                  <a:tcPr marL="99060" marR="99060" anchor="ctr"/>
                </a:tc>
                <a:tc>
                  <a:txBody>
                    <a:bodyPr/>
                    <a:lstStyle/>
                    <a:p>
                      <a:pPr algn="ctr"/>
                      <a:r>
                        <a:rPr kumimoji="1" lang="ja-JP" altLang="en-US" sz="1400" b="0" dirty="0" smtClean="0"/>
                        <a:t>２５点</a:t>
                      </a:r>
                      <a:endParaRPr kumimoji="1" lang="en-US" altLang="ja-JP" sz="1400" b="0" dirty="0" smtClean="0">
                        <a:latin typeface="ＭＳ ゴシック" pitchFamily="49" charset="-128"/>
                        <a:ea typeface="ＭＳ ゴシック" pitchFamily="49" charset="-128"/>
                      </a:endParaRPr>
                    </a:p>
                  </a:txBody>
                  <a:tcPr marL="99060" marR="99060" anchor="ctr"/>
                </a:tc>
              </a:tr>
              <a:tr h="1693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看護配置加算２（</a:t>
                      </a:r>
                      <a:r>
                        <a:rPr lang="ja-JP" altLang="ja-JP" sz="1400" kern="100" dirty="0" smtClean="0">
                          <a:effectLst/>
                        </a:rPr>
                        <a:t>看護職員数が１０以上</a:t>
                      </a:r>
                      <a:r>
                        <a:rPr lang="ja-JP" altLang="en-US" sz="1400" kern="100" dirty="0" smtClean="0">
                          <a:effectLst/>
                        </a:rPr>
                        <a:t>）</a:t>
                      </a:r>
                      <a:endParaRPr kumimoji="1" lang="ja-JP" altLang="en-US" sz="1400" b="0" dirty="0" smtClean="0"/>
                    </a:p>
                  </a:txBody>
                  <a:tcPr marL="99060" marR="99060" anchor="ctr"/>
                </a:tc>
                <a:tc>
                  <a:txBody>
                    <a:bodyPr/>
                    <a:lstStyle/>
                    <a:p>
                      <a:pPr algn="ctr"/>
                      <a:r>
                        <a:rPr kumimoji="1" lang="ja-JP" altLang="en-US" sz="1400" dirty="0" smtClean="0"/>
                        <a:t>１０点</a:t>
                      </a:r>
                      <a:endParaRPr kumimoji="1" lang="en-US" altLang="ja-JP" sz="1400" b="0" dirty="0" smtClean="0">
                        <a:latin typeface="ＭＳ ゴシック" pitchFamily="49" charset="-128"/>
                        <a:ea typeface="ＭＳ ゴシック" pitchFamily="49" charset="-128"/>
                      </a:endParaRPr>
                    </a:p>
                  </a:txBody>
                  <a:tcPr marL="99060" marR="99060" anchor="ctr"/>
                </a:tc>
              </a:tr>
            </a:tbl>
          </a:graphicData>
        </a:graphic>
      </p:graphicFrame>
      <p:sp>
        <p:nvSpPr>
          <p:cNvPr id="13" name="テキスト ボックス 12"/>
          <p:cNvSpPr txBox="1"/>
          <p:nvPr/>
        </p:nvSpPr>
        <p:spPr>
          <a:xfrm>
            <a:off x="4152858" y="1657294"/>
            <a:ext cx="800219"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現行</a:t>
            </a:r>
            <a:r>
              <a:rPr lang="en-US" altLang="ja-JP" sz="1600" dirty="0" smtClean="0">
                <a:solidFill>
                  <a:prstClr val="black"/>
                </a:solidFill>
              </a:rPr>
              <a:t>】</a:t>
            </a:r>
            <a:endParaRPr lang="ja-JP" altLang="en-US" sz="1600" dirty="0">
              <a:solidFill>
                <a:prstClr val="black"/>
              </a:solidFill>
            </a:endParaRPr>
          </a:p>
        </p:txBody>
      </p:sp>
      <p:sp>
        <p:nvSpPr>
          <p:cNvPr id="14" name="テキスト ボックス 13"/>
          <p:cNvSpPr txBox="1"/>
          <p:nvPr/>
        </p:nvSpPr>
        <p:spPr>
          <a:xfrm>
            <a:off x="8700124" y="1622449"/>
            <a:ext cx="1005403"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2391388570"/>
              </p:ext>
            </p:extLst>
          </p:nvPr>
        </p:nvGraphicFramePr>
        <p:xfrm>
          <a:off x="5037666" y="1961003"/>
          <a:ext cx="4524502" cy="1661021"/>
        </p:xfrm>
        <a:graphic>
          <a:graphicData uri="http://schemas.openxmlformats.org/drawingml/2006/table">
            <a:tbl>
              <a:tblPr firstRow="1" bandRow="1">
                <a:tableStyleId>{8A107856-5554-42FB-B03E-39F5DBC370BA}</a:tableStyleId>
              </a:tblPr>
              <a:tblGrid>
                <a:gridCol w="3666407"/>
                <a:gridCol w="858095"/>
              </a:tblGrid>
              <a:tr h="538088">
                <a:tc>
                  <a:txBody>
                    <a:bodyPr/>
                    <a:lstStyle/>
                    <a:p>
                      <a:pPr algn="ctr"/>
                      <a:r>
                        <a:rPr kumimoji="1" lang="ja-JP" altLang="en-US" sz="1400" b="0" dirty="0" smtClean="0"/>
                        <a:t>看護配置加算１</a:t>
                      </a:r>
                      <a:endParaRPr kumimoji="1" lang="ja-JP" altLang="en-US" sz="1400" b="0" dirty="0"/>
                    </a:p>
                  </a:txBody>
                  <a:tcPr marL="99060" marR="99060" anchor="ctr"/>
                </a:tc>
                <a:tc>
                  <a:txBody>
                    <a:bodyPr/>
                    <a:lstStyle/>
                    <a:p>
                      <a:pPr algn="ctr"/>
                      <a:r>
                        <a:rPr kumimoji="1" lang="ja-JP" altLang="en-US" sz="1400" b="1" u="sng" dirty="0" smtClean="0">
                          <a:solidFill>
                            <a:srgbClr val="0070C0"/>
                          </a:solidFill>
                        </a:rPr>
                        <a:t>４０点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r h="3092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看護配置加算２</a:t>
                      </a:r>
                    </a:p>
                  </a:txBody>
                  <a:tcPr marL="99060" marR="99060" anchor="ctr"/>
                </a:tc>
                <a:tc>
                  <a:txBody>
                    <a:bodyPr/>
                    <a:lstStyle/>
                    <a:p>
                      <a:pPr algn="ctr"/>
                      <a:r>
                        <a:rPr kumimoji="1" lang="ja-JP" altLang="en-US" sz="1400" b="1" u="sng" dirty="0" smtClean="0">
                          <a:solidFill>
                            <a:srgbClr val="0070C0"/>
                          </a:solidFill>
                        </a:rPr>
                        <a:t>２０点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r h="406825">
                <a:tc>
                  <a:txBody>
                    <a:bodyPr/>
                    <a:lstStyle/>
                    <a:p>
                      <a:pPr algn="ctr"/>
                      <a:r>
                        <a:rPr kumimoji="1" lang="ja-JP" altLang="en-US" sz="1400" dirty="0" smtClean="0"/>
                        <a:t>看護補助配置加算１（看護補助者２名以上）</a:t>
                      </a:r>
                      <a:endParaRPr kumimoji="1" lang="ja-JP" altLang="en-US" sz="1400" b="0" dirty="0"/>
                    </a:p>
                  </a:txBody>
                  <a:tcPr marL="99060" marR="99060" anchor="ctr"/>
                </a:tc>
                <a:tc>
                  <a:txBody>
                    <a:bodyPr/>
                    <a:lstStyle/>
                    <a:p>
                      <a:pPr algn="ctr"/>
                      <a:r>
                        <a:rPr kumimoji="1" lang="ja-JP" altLang="en-US" sz="1400" b="1" u="sng" dirty="0" smtClean="0">
                          <a:solidFill>
                            <a:srgbClr val="0070C0"/>
                          </a:solidFill>
                        </a:rPr>
                        <a:t>１０点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r h="4068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看護補助配置加算２（看護補助者１名）</a:t>
                      </a:r>
                      <a:endParaRPr kumimoji="1" lang="en-US" altLang="ja-JP" sz="1400" dirty="0" smtClean="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dirty="0" smtClean="0">
                          <a:solidFill>
                            <a:srgbClr val="0070C0"/>
                          </a:solidFill>
                        </a:rPr>
                        <a:t>５点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bl>
          </a:graphicData>
        </a:graphic>
      </p:graphicFrame>
      <p:sp>
        <p:nvSpPr>
          <p:cNvPr id="10" name="Rectangle 36"/>
          <p:cNvSpPr>
            <a:spLocks noChangeArrowheads="1"/>
          </p:cNvSpPr>
          <p:nvPr/>
        </p:nvSpPr>
        <p:spPr bwMode="auto">
          <a:xfrm>
            <a:off x="194339" y="802707"/>
            <a:ext cx="3812885" cy="3750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smtClean="0">
                <a:solidFill>
                  <a:prstClr val="black"/>
                </a:solidFill>
              </a:rPr>
              <a:t>有床診療所入院基本料の見直し</a:t>
            </a:r>
            <a:endParaRPr lang="ja-JP" altLang="en-US" sz="2000" dirty="0">
              <a:solidFill>
                <a:prstClr val="black"/>
              </a:solidFill>
            </a:endParaRPr>
          </a:p>
        </p:txBody>
      </p:sp>
      <p:sp>
        <p:nvSpPr>
          <p:cNvPr id="11" name="Rectangle 36"/>
          <p:cNvSpPr>
            <a:spLocks noChangeArrowheads="1"/>
          </p:cNvSpPr>
          <p:nvPr/>
        </p:nvSpPr>
        <p:spPr bwMode="auto">
          <a:xfrm>
            <a:off x="194414" y="3619488"/>
            <a:ext cx="3812885" cy="3750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smtClean="0">
                <a:solidFill>
                  <a:prstClr val="black"/>
                </a:solidFill>
              </a:rPr>
              <a:t>有床診療所入院基本料の見直し</a:t>
            </a:r>
            <a:endParaRPr lang="ja-JP" altLang="en-US" sz="2000" dirty="0">
              <a:solidFill>
                <a:prstClr val="black"/>
              </a:solidFill>
            </a:endParaRPr>
          </a:p>
        </p:txBody>
      </p:sp>
      <p:sp>
        <p:nvSpPr>
          <p:cNvPr id="16" name="Rectangle 2"/>
          <p:cNvSpPr>
            <a:spLocks noChangeArrowheads="1"/>
          </p:cNvSpPr>
          <p:nvPr/>
        </p:nvSpPr>
        <p:spPr bwMode="auto">
          <a:xfrm>
            <a:off x="19441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３．有床診療所の評価</a:t>
            </a:r>
          </a:p>
        </p:txBody>
      </p:sp>
      <p:sp>
        <p:nvSpPr>
          <p:cNvPr id="1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
        <p:nvSpPr>
          <p:cNvPr id="18" name="正方形/長方形 17"/>
          <p:cNvSpPr/>
          <p:nvPr/>
        </p:nvSpPr>
        <p:spPr>
          <a:xfrm>
            <a:off x="5825447" y="4323565"/>
            <a:ext cx="3780889" cy="553998"/>
          </a:xfrm>
          <a:prstGeom prst="rect">
            <a:avLst/>
          </a:prstGeom>
          <a:ln w="9525">
            <a:solidFill>
              <a:srgbClr val="FF0000"/>
            </a:solidFill>
            <a:prstDash val="dash"/>
          </a:ln>
        </p:spPr>
        <p:txBody>
          <a:bodyPr wrap="square">
            <a:spAutoFit/>
          </a:bodyPr>
          <a:lstStyle/>
          <a:p>
            <a:pPr>
              <a:lnSpc>
                <a:spcPts val="1200"/>
              </a:lnSpc>
            </a:pPr>
            <a:r>
              <a:rPr lang="en-US" altLang="ja-JP" sz="1050" b="1" dirty="0" smtClean="0">
                <a:solidFill>
                  <a:srgbClr val="FF0000"/>
                </a:solidFill>
                <a:latin typeface="+mn-ea"/>
              </a:rPr>
              <a:t>※</a:t>
            </a:r>
            <a:r>
              <a:rPr lang="ja-JP" altLang="en-US" sz="1050" b="1" dirty="0" smtClean="0">
                <a:solidFill>
                  <a:srgbClr val="FF0000"/>
                </a:solidFill>
                <a:latin typeface="+mn-ea"/>
              </a:rPr>
              <a:t>　加算を算定するためには</a:t>
            </a:r>
            <a:r>
              <a:rPr lang="ja-JP" altLang="ja-JP" sz="1050" b="1" kern="100" dirty="0" smtClean="0">
                <a:solidFill>
                  <a:srgbClr val="FF0000"/>
                </a:solidFill>
                <a:latin typeface="+mn-ea"/>
                <a:cs typeface="Times New Roman"/>
              </a:rPr>
              <a:t>栄養</a:t>
            </a:r>
            <a:r>
              <a:rPr lang="ja-JP" altLang="ja-JP" sz="1050" b="1" kern="100" dirty="0">
                <a:solidFill>
                  <a:srgbClr val="FF0000"/>
                </a:solidFill>
                <a:latin typeface="+mn-ea"/>
                <a:cs typeface="Times New Roman"/>
              </a:rPr>
              <a:t>管理計画に基づき入院患者</a:t>
            </a:r>
            <a:r>
              <a:rPr lang="ja-JP" altLang="ja-JP" sz="1050" b="1" kern="100" dirty="0" smtClean="0">
                <a:solidFill>
                  <a:srgbClr val="FF0000"/>
                </a:solidFill>
                <a:latin typeface="+mn-ea"/>
                <a:cs typeface="Times New Roman"/>
              </a:rPr>
              <a:t>の</a:t>
            </a:r>
            <a:endParaRPr lang="en-US" altLang="ja-JP" sz="1050" b="1" kern="100" dirty="0" smtClean="0">
              <a:solidFill>
                <a:srgbClr val="FF0000"/>
              </a:solidFill>
              <a:latin typeface="+mn-ea"/>
              <a:cs typeface="Times New Roman"/>
            </a:endParaRPr>
          </a:p>
          <a:p>
            <a:pPr>
              <a:lnSpc>
                <a:spcPts val="1200"/>
              </a:lnSpc>
            </a:pPr>
            <a:r>
              <a:rPr lang="en-US" altLang="ja-JP" sz="1050" b="1" kern="100" dirty="0">
                <a:solidFill>
                  <a:srgbClr val="FF0000"/>
                </a:solidFill>
                <a:latin typeface="+mn-ea"/>
                <a:cs typeface="Times New Roman"/>
              </a:rPr>
              <a:t> </a:t>
            </a:r>
            <a:r>
              <a:rPr lang="en-US" altLang="ja-JP" sz="1050" b="1" kern="100" dirty="0" smtClean="0">
                <a:solidFill>
                  <a:srgbClr val="FF0000"/>
                </a:solidFill>
                <a:latin typeface="+mn-ea"/>
                <a:cs typeface="Times New Roman"/>
              </a:rPr>
              <a:t>  </a:t>
            </a:r>
            <a:r>
              <a:rPr lang="ja-JP" altLang="ja-JP" sz="1050" b="1" kern="100" dirty="0" smtClean="0">
                <a:solidFill>
                  <a:srgbClr val="FF0000"/>
                </a:solidFill>
                <a:latin typeface="+mn-ea"/>
                <a:cs typeface="Times New Roman"/>
              </a:rPr>
              <a:t>栄養</a:t>
            </a:r>
            <a:r>
              <a:rPr lang="ja-JP" altLang="ja-JP" sz="1050" b="1" kern="100" dirty="0">
                <a:solidFill>
                  <a:srgbClr val="FF0000"/>
                </a:solidFill>
                <a:latin typeface="+mn-ea"/>
                <a:cs typeface="Times New Roman"/>
              </a:rPr>
              <a:t>管理の実施内容が確認できる文書を</a:t>
            </a:r>
            <a:r>
              <a:rPr lang="ja-JP" altLang="ja-JP" sz="1050" b="1" kern="100" dirty="0" smtClean="0">
                <a:solidFill>
                  <a:srgbClr val="FF0000"/>
                </a:solidFill>
                <a:latin typeface="+mn-ea"/>
                <a:cs typeface="Times New Roman"/>
              </a:rPr>
              <a:t>添付</a:t>
            </a:r>
            <a:r>
              <a:rPr lang="ja-JP" altLang="en-US" sz="1050" b="1" kern="100" dirty="0" smtClean="0">
                <a:solidFill>
                  <a:srgbClr val="FF0000"/>
                </a:solidFill>
                <a:latin typeface="+mn-ea"/>
                <a:cs typeface="Times New Roman"/>
              </a:rPr>
              <a:t>した上で、</a:t>
            </a:r>
            <a:endParaRPr lang="en-US" altLang="ja-JP" sz="1050" b="1" kern="100" dirty="0" smtClean="0">
              <a:solidFill>
                <a:srgbClr val="FF0000"/>
              </a:solidFill>
              <a:latin typeface="+mn-ea"/>
              <a:cs typeface="Times New Roman"/>
            </a:endParaRPr>
          </a:p>
          <a:p>
            <a:pPr>
              <a:lnSpc>
                <a:spcPts val="1200"/>
              </a:lnSpc>
            </a:pPr>
            <a:r>
              <a:rPr lang="en-US" altLang="ja-JP" sz="1050" b="1" kern="100" dirty="0">
                <a:solidFill>
                  <a:srgbClr val="FF0000"/>
                </a:solidFill>
                <a:latin typeface="+mn-ea"/>
                <a:cs typeface="Times New Roman"/>
              </a:rPr>
              <a:t> </a:t>
            </a:r>
            <a:r>
              <a:rPr lang="en-US" altLang="ja-JP" sz="1050" b="1" kern="100" dirty="0" smtClean="0">
                <a:solidFill>
                  <a:srgbClr val="FF0000"/>
                </a:solidFill>
                <a:latin typeface="+mn-ea"/>
                <a:cs typeface="Times New Roman"/>
              </a:rPr>
              <a:t>  </a:t>
            </a:r>
            <a:r>
              <a:rPr lang="ja-JP" altLang="en-US" sz="1050" b="1" kern="100" dirty="0" smtClean="0">
                <a:solidFill>
                  <a:srgbClr val="FF0000"/>
                </a:solidFill>
                <a:latin typeface="+mn-ea"/>
                <a:cs typeface="Times New Roman"/>
              </a:rPr>
              <a:t>改めて届出必要</a:t>
            </a:r>
            <a:endParaRPr lang="en-US" altLang="ja-JP" sz="1050" b="1" dirty="0" smtClean="0">
              <a:solidFill>
                <a:srgbClr val="FF0000"/>
              </a:solidFill>
              <a:latin typeface="+mn-ea"/>
            </a:endParaRPr>
          </a:p>
        </p:txBody>
      </p:sp>
      <p:sp>
        <p:nvSpPr>
          <p:cNvPr id="19" name="正方形/長方形 18"/>
          <p:cNvSpPr/>
          <p:nvPr/>
        </p:nvSpPr>
        <p:spPr>
          <a:xfrm>
            <a:off x="6615731" y="3617438"/>
            <a:ext cx="2437885" cy="246221"/>
          </a:xfrm>
          <a:prstGeom prst="rect">
            <a:avLst/>
          </a:prstGeom>
          <a:ln w="9525">
            <a:solidFill>
              <a:srgbClr val="FF0000"/>
            </a:solidFill>
            <a:prstDash val="dash"/>
          </a:ln>
        </p:spPr>
        <p:txBody>
          <a:bodyPr wrap="square">
            <a:spAutoFit/>
          </a:bodyPr>
          <a:lstStyle/>
          <a:p>
            <a:pPr>
              <a:lnSpc>
                <a:spcPts val="1200"/>
              </a:lnSpc>
            </a:pPr>
            <a:r>
              <a:rPr lang="en-US" altLang="ja-JP" sz="1050" b="1" dirty="0" smtClean="0">
                <a:solidFill>
                  <a:srgbClr val="FF0000"/>
                </a:solidFill>
                <a:latin typeface="+mn-ea"/>
              </a:rPr>
              <a:t>※</a:t>
            </a:r>
            <a:r>
              <a:rPr lang="ja-JP" altLang="en-US" sz="1050" b="1" dirty="0" smtClean="0">
                <a:solidFill>
                  <a:srgbClr val="FF0000"/>
                </a:solidFill>
                <a:latin typeface="+mn-ea"/>
              </a:rPr>
              <a:t>　加算を算定するためには</a:t>
            </a:r>
            <a:r>
              <a:rPr lang="ja-JP" altLang="en-US" sz="1050" b="1" kern="100" dirty="0" smtClean="0">
                <a:solidFill>
                  <a:srgbClr val="FF0000"/>
                </a:solidFill>
                <a:latin typeface="+mn-ea"/>
                <a:cs typeface="Times New Roman"/>
              </a:rPr>
              <a:t>届出</a:t>
            </a:r>
            <a:r>
              <a:rPr lang="ja-JP" altLang="en-US" sz="1050" b="1" kern="100" dirty="0">
                <a:solidFill>
                  <a:srgbClr val="FF0000"/>
                </a:solidFill>
                <a:latin typeface="+mn-ea"/>
                <a:cs typeface="Times New Roman"/>
              </a:rPr>
              <a:t>必要</a:t>
            </a:r>
            <a:endParaRPr lang="en-US" altLang="ja-JP" sz="1050" b="1" kern="100" dirty="0" smtClean="0">
              <a:solidFill>
                <a:srgbClr val="FF0000"/>
              </a:solidFill>
              <a:latin typeface="+mn-ea"/>
              <a:cs typeface="Times New Roman"/>
            </a:endParaRPr>
          </a:p>
        </p:txBody>
      </p:sp>
    </p:spTree>
    <p:extLst>
      <p:ext uri="{BB962C8B-B14F-4D97-AF65-F5344CB8AC3E}">
        <p14:creationId xmlns:p14="http://schemas.microsoft.com/office/powerpoint/2010/main" val="102185195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smtClean="0">
                <a:solidFill>
                  <a:srgbClr val="000000"/>
                </a:solidFill>
              </a:rPr>
              <a:t>４．</a:t>
            </a:r>
            <a:r>
              <a:rPr lang="ja-JP" altLang="en-US" dirty="0">
                <a:solidFill>
                  <a:srgbClr val="000000"/>
                </a:solidFill>
              </a:rPr>
              <a:t>適切</a:t>
            </a:r>
            <a:r>
              <a:rPr lang="ja-JP" altLang="en-US" dirty="0" smtClean="0">
                <a:solidFill>
                  <a:srgbClr val="000000"/>
                </a:solidFill>
              </a:rPr>
              <a:t>な在宅</a:t>
            </a:r>
            <a:r>
              <a:rPr lang="ja-JP" altLang="en-US" dirty="0">
                <a:solidFill>
                  <a:srgbClr val="000000"/>
                </a:solidFill>
              </a:rPr>
              <a:t>医療</a:t>
            </a:r>
            <a:r>
              <a:rPr lang="ja-JP" altLang="en-US" dirty="0" smtClean="0">
                <a:solidFill>
                  <a:srgbClr val="000000"/>
                </a:solidFill>
              </a:rPr>
              <a:t>の</a:t>
            </a:r>
            <a:r>
              <a:rPr lang="ja-JP" altLang="en-US" dirty="0">
                <a:solidFill>
                  <a:srgbClr val="000000"/>
                </a:solidFill>
              </a:rPr>
              <a:t>推進</a:t>
            </a:r>
            <a:endParaRPr lang="ja-JP" altLang="en-US" dirty="0" smtClean="0">
              <a:solidFill>
                <a:srgbClr val="000000"/>
              </a:solidFill>
            </a:endParaRPr>
          </a:p>
        </p:txBody>
      </p:sp>
      <p:sp>
        <p:nvSpPr>
          <p:cNvPr id="7" name="正方形/長方形 6"/>
          <p:cNvSpPr/>
          <p:nvPr/>
        </p:nvSpPr>
        <p:spPr>
          <a:xfrm>
            <a:off x="165098" y="5246352"/>
            <a:ext cx="9546565" cy="122084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今回は集合住宅は一律減額という措置によって不適切事例に対応することとされた</a:t>
            </a:r>
            <a:endParaRPr lang="en-US" altLang="ja-JP" sz="2000" kern="0" dirty="0" smtClean="0">
              <a:solidFill>
                <a:prstClr val="black"/>
              </a:solidFill>
              <a:latin typeface="ＭＳ Ｐゴシック"/>
              <a:ea typeface="ＭＳ Ｐゴシック"/>
              <a:cs typeface="ＭＳ ゴシック"/>
            </a:endParaRPr>
          </a:p>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en-US" sz="2000" kern="0" dirty="0" smtClean="0">
                <a:solidFill>
                  <a:prstClr val="black"/>
                </a:solidFill>
                <a:latin typeface="ＭＳ Ｐゴシック"/>
                <a:ea typeface="ＭＳ Ｐゴシック"/>
                <a:cs typeface="ＭＳ ゴシック"/>
              </a:rPr>
              <a:t>が、中医協「答申書」附帯意見に、不適切事例の適正化の影響を調査・検証することが</a:t>
            </a:r>
            <a:endParaRPr lang="en-US" altLang="ja-JP" sz="2000" kern="0" dirty="0" smtClean="0">
              <a:solidFill>
                <a:prstClr val="black"/>
              </a:solidFill>
              <a:latin typeface="ＭＳ Ｐゴシック"/>
              <a:ea typeface="ＭＳ Ｐゴシック"/>
              <a:cs typeface="ＭＳ ゴシック"/>
            </a:endParaRPr>
          </a:p>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en-US" sz="2000" kern="0" dirty="0" smtClean="0">
                <a:solidFill>
                  <a:prstClr val="black"/>
                </a:solidFill>
                <a:latin typeface="ＭＳ Ｐゴシック"/>
                <a:ea typeface="ＭＳ Ｐゴシック"/>
                <a:cs typeface="ＭＳ ゴシック"/>
              </a:rPr>
              <a:t>明記されているので、今後、改定後の動向も見ながら、次回改定に向けて、検証しつつ</a:t>
            </a:r>
            <a:endParaRPr lang="en-US" altLang="ja-JP" sz="2000" kern="0" dirty="0" smtClean="0">
              <a:solidFill>
                <a:prstClr val="black"/>
              </a:solidFill>
              <a:latin typeface="ＭＳ Ｐゴシック"/>
              <a:ea typeface="ＭＳ Ｐゴシック"/>
              <a:cs typeface="ＭＳ ゴシック"/>
            </a:endParaRPr>
          </a:p>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en-US" sz="2000" kern="0" dirty="0" smtClean="0">
                <a:solidFill>
                  <a:prstClr val="black"/>
                </a:solidFill>
                <a:latin typeface="ＭＳ Ｐゴシック"/>
                <a:ea typeface="ＭＳ Ｐゴシック"/>
                <a:cs typeface="ＭＳ ゴシック"/>
              </a:rPr>
              <a:t>日医としても必要</a:t>
            </a:r>
            <a:r>
              <a:rPr lang="ja-JP" altLang="en-US" sz="2000" kern="0" dirty="0">
                <a:solidFill>
                  <a:prstClr val="black"/>
                </a:solidFill>
                <a:latin typeface="ＭＳ Ｐゴシック"/>
                <a:ea typeface="ＭＳ Ｐゴシック"/>
                <a:cs typeface="ＭＳ ゴシック"/>
              </a:rPr>
              <a:t>な</a:t>
            </a:r>
            <a:r>
              <a:rPr lang="ja-JP" altLang="en-US" sz="2000" kern="0" dirty="0" smtClean="0">
                <a:solidFill>
                  <a:prstClr val="black"/>
                </a:solidFill>
                <a:latin typeface="ＭＳ Ｐゴシック"/>
                <a:ea typeface="ＭＳ Ｐゴシック"/>
                <a:cs typeface="ＭＳ ゴシック"/>
              </a:rPr>
              <a:t>意見を主張していきたい。</a:t>
            </a:r>
            <a:endParaRPr lang="ja-JP" altLang="ja-JP" sz="2000" kern="100" dirty="0">
              <a:solidFill>
                <a:prstClr val="black"/>
              </a:solidFill>
              <a:latin typeface="ＭＳ Ｐゴシック"/>
              <a:ea typeface="ＭＳ Ｐゴシック"/>
              <a:cs typeface="Times New Roman"/>
            </a:endParaRPr>
          </a:p>
        </p:txBody>
      </p:sp>
      <p:sp>
        <p:nvSpPr>
          <p:cNvPr id="9" name="Rectangle 7"/>
          <p:cNvSpPr>
            <a:spLocks noChangeArrowheads="1"/>
          </p:cNvSpPr>
          <p:nvPr/>
        </p:nvSpPr>
        <p:spPr bwMode="auto">
          <a:xfrm>
            <a:off x="165101" y="693738"/>
            <a:ext cx="9546565" cy="1822869"/>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400"/>
              </a:lnSpc>
              <a:spcBef>
                <a:spcPts val="0"/>
              </a:spcBef>
              <a:spcAft>
                <a:spcPct val="0"/>
              </a:spcAft>
              <a:buFontTx/>
              <a:buNone/>
            </a:pPr>
            <a:r>
              <a:rPr lang="ja-JP" altLang="en-US" sz="2200" dirty="0" smtClean="0">
                <a:solidFill>
                  <a:srgbClr val="000000"/>
                </a:solidFill>
                <a:latin typeface="ＭＳ Ｐゴシック"/>
                <a:ea typeface="ＭＳ Ｐゴシック"/>
              </a:rPr>
              <a:t>在宅医療を担う医療機関を確保するとともに、質の高い在宅医療を推進</a:t>
            </a:r>
            <a:endParaRPr lang="en-US" altLang="ja-JP" sz="2000" dirty="0" smtClean="0">
              <a:solidFill>
                <a:srgbClr val="000000"/>
              </a:solidFill>
              <a:latin typeface="ＭＳ Ｐゴシック"/>
              <a:ea typeface="ＭＳ Ｐゴシック"/>
            </a:endParaRPr>
          </a:p>
          <a:p>
            <a:pPr eaLnBrk="1" fontAlgn="base" hangingPunct="1">
              <a:lnSpc>
                <a:spcPts val="2000"/>
              </a:lnSpc>
              <a:spcBef>
                <a:spcPts val="0"/>
              </a:spcBef>
              <a:spcAft>
                <a:spcPct val="0"/>
              </a:spcAft>
              <a:buFontTx/>
              <a:buNone/>
            </a:pPr>
            <a:r>
              <a:rPr lang="ja-JP" altLang="en-US" sz="2000" dirty="0" smtClean="0">
                <a:solidFill>
                  <a:srgbClr val="000000"/>
                </a:solidFill>
                <a:latin typeface="ＭＳ Ｐゴシック"/>
                <a:ea typeface="ＭＳ Ｐゴシック"/>
              </a:rPr>
              <a:t>　</a:t>
            </a:r>
            <a:r>
              <a:rPr lang="en-US" altLang="ja-JP" sz="2000" dirty="0" smtClean="0">
                <a:solidFill>
                  <a:srgbClr val="000000"/>
                </a:solidFill>
                <a:latin typeface="ＭＳ Ｐゴシック"/>
                <a:ea typeface="ＭＳ Ｐゴシック"/>
              </a:rPr>
              <a:t>(1) </a:t>
            </a:r>
            <a:r>
              <a:rPr lang="ja-JP" altLang="en-US" sz="2000" dirty="0" smtClean="0">
                <a:solidFill>
                  <a:srgbClr val="000000"/>
                </a:solidFill>
                <a:latin typeface="ＭＳ Ｐゴシック"/>
                <a:ea typeface="ＭＳ Ｐゴシック"/>
              </a:rPr>
              <a:t>在支診・在支病以外の評価引き上げ</a:t>
            </a:r>
            <a:endParaRPr lang="en-US" altLang="ja-JP" sz="2000" dirty="0" smtClean="0">
              <a:solidFill>
                <a:srgbClr val="000000"/>
              </a:solidFill>
              <a:latin typeface="ＭＳ Ｐゴシック"/>
              <a:ea typeface="ＭＳ Ｐゴシック"/>
            </a:endParaRPr>
          </a:p>
          <a:p>
            <a:pPr eaLnBrk="1" fontAlgn="base" hangingPunct="1">
              <a:lnSpc>
                <a:spcPts val="2000"/>
              </a:lnSpc>
              <a:spcBef>
                <a:spcPts val="0"/>
              </a:spcBef>
              <a:spcAft>
                <a:spcPct val="0"/>
              </a:spcAft>
              <a:buFontTx/>
              <a:buNone/>
            </a:pPr>
            <a:r>
              <a:rPr lang="ja-JP" altLang="en-US" sz="2000" dirty="0" smtClean="0">
                <a:solidFill>
                  <a:srgbClr val="000000"/>
                </a:solidFill>
                <a:latin typeface="ＭＳ Ｐゴシック"/>
                <a:ea typeface="ＭＳ Ｐゴシック"/>
              </a:rPr>
              <a:t>　</a:t>
            </a:r>
            <a:r>
              <a:rPr lang="en-US" altLang="ja-JP" sz="2000" dirty="0" smtClean="0">
                <a:solidFill>
                  <a:srgbClr val="000000"/>
                </a:solidFill>
                <a:latin typeface="ＭＳ Ｐゴシック"/>
                <a:ea typeface="ＭＳ Ｐゴシック"/>
              </a:rPr>
              <a:t>(</a:t>
            </a:r>
            <a:r>
              <a:rPr lang="en-US" altLang="ja-JP" sz="2000" dirty="0">
                <a:solidFill>
                  <a:srgbClr val="000000"/>
                </a:solidFill>
                <a:latin typeface="ＭＳ Ｐゴシック"/>
                <a:ea typeface="ＭＳ Ｐゴシック"/>
              </a:rPr>
              <a:t>2</a:t>
            </a:r>
            <a:r>
              <a:rPr lang="en-US" altLang="ja-JP" sz="2000" dirty="0" smtClean="0">
                <a:solidFill>
                  <a:srgbClr val="000000"/>
                </a:solidFill>
                <a:latin typeface="ＭＳ Ｐゴシック"/>
                <a:ea typeface="ＭＳ Ｐゴシック"/>
              </a:rPr>
              <a:t>) </a:t>
            </a:r>
            <a:r>
              <a:rPr lang="ja-JP" altLang="en-US" sz="2000" dirty="0" smtClean="0">
                <a:solidFill>
                  <a:srgbClr val="000000"/>
                </a:solidFill>
                <a:latin typeface="ＭＳ Ｐゴシック"/>
                <a:ea typeface="ＭＳ Ｐゴシック"/>
              </a:rPr>
              <a:t>在支診・在支病の実績に応じた評価</a:t>
            </a:r>
            <a:endParaRPr lang="en-US" altLang="ja-JP" sz="2000" dirty="0" smtClean="0">
              <a:solidFill>
                <a:srgbClr val="000000"/>
              </a:solidFill>
              <a:latin typeface="ＭＳ Ｐゴシック"/>
              <a:ea typeface="ＭＳ Ｐゴシック"/>
            </a:endParaRPr>
          </a:p>
          <a:p>
            <a:pPr eaLnBrk="1" fontAlgn="base" hangingPunct="1">
              <a:lnSpc>
                <a:spcPts val="2000"/>
              </a:lnSpc>
              <a:spcBef>
                <a:spcPts val="0"/>
              </a:spcBef>
              <a:spcAft>
                <a:spcPct val="0"/>
              </a:spcAft>
              <a:buFontTx/>
              <a:buNone/>
            </a:pPr>
            <a:r>
              <a:rPr lang="ja-JP" altLang="en-US" sz="2000" dirty="0" smtClean="0">
                <a:solidFill>
                  <a:srgbClr val="000000"/>
                </a:solidFill>
                <a:latin typeface="ＭＳ Ｐゴシック"/>
                <a:ea typeface="ＭＳ Ｐゴシック"/>
              </a:rPr>
              <a:t>　</a:t>
            </a:r>
            <a:r>
              <a:rPr lang="en-US" altLang="ja-JP" sz="2000" dirty="0" smtClean="0">
                <a:solidFill>
                  <a:srgbClr val="000000"/>
                </a:solidFill>
                <a:latin typeface="ＭＳ Ｐゴシック"/>
                <a:ea typeface="ＭＳ Ｐゴシック"/>
              </a:rPr>
              <a:t>(</a:t>
            </a:r>
            <a:r>
              <a:rPr lang="en-US" altLang="ja-JP" sz="2000" dirty="0">
                <a:solidFill>
                  <a:srgbClr val="000000"/>
                </a:solidFill>
                <a:latin typeface="ＭＳ Ｐゴシック"/>
                <a:ea typeface="ＭＳ Ｐゴシック"/>
              </a:rPr>
              <a:t>3</a:t>
            </a:r>
            <a:r>
              <a:rPr lang="en-US" altLang="ja-JP" sz="2000" dirty="0" smtClean="0">
                <a:solidFill>
                  <a:srgbClr val="000000"/>
                </a:solidFill>
                <a:latin typeface="ＭＳ Ｐゴシック"/>
                <a:ea typeface="ＭＳ Ｐゴシック"/>
              </a:rPr>
              <a:t>) </a:t>
            </a:r>
            <a:r>
              <a:rPr lang="ja-JP" altLang="en-US" sz="2000" dirty="0" smtClean="0">
                <a:solidFill>
                  <a:srgbClr val="000000"/>
                </a:solidFill>
                <a:latin typeface="ＭＳ Ｐゴシック"/>
                <a:ea typeface="ＭＳ Ｐゴシック"/>
              </a:rPr>
              <a:t>機能強化型在支診・在支病の評価</a:t>
            </a:r>
            <a:endParaRPr lang="en-US" altLang="ja-JP" sz="2000" dirty="0" smtClean="0">
              <a:solidFill>
                <a:srgbClr val="000000"/>
              </a:solidFill>
              <a:latin typeface="ＭＳ Ｐゴシック"/>
              <a:ea typeface="ＭＳ Ｐゴシック"/>
            </a:endParaRPr>
          </a:p>
          <a:p>
            <a:pPr eaLnBrk="1" fontAlgn="base" hangingPunct="1">
              <a:lnSpc>
                <a:spcPts val="2000"/>
              </a:lnSpc>
              <a:spcBef>
                <a:spcPts val="0"/>
              </a:spcBef>
              <a:spcAft>
                <a:spcPct val="0"/>
              </a:spcAft>
              <a:buFontTx/>
              <a:buNone/>
            </a:pPr>
            <a:r>
              <a:rPr lang="en-US" altLang="ja-JP" sz="2000" dirty="0" smtClean="0">
                <a:solidFill>
                  <a:srgbClr val="000000"/>
                </a:solidFill>
                <a:latin typeface="ＭＳ Ｐゴシック"/>
                <a:ea typeface="ＭＳ Ｐゴシック"/>
              </a:rPr>
              <a:t>  (4) </a:t>
            </a:r>
            <a:r>
              <a:rPr lang="ja-JP" altLang="en-US" sz="2000" dirty="0" smtClean="0">
                <a:solidFill>
                  <a:srgbClr val="000000"/>
                </a:solidFill>
                <a:latin typeface="ＭＳ Ｐゴシック"/>
                <a:ea typeface="ＭＳ Ｐゴシック"/>
              </a:rPr>
              <a:t>在宅療養後方支援病院の新設</a:t>
            </a:r>
            <a:endParaRPr lang="en-US" altLang="ja-JP" sz="2000" dirty="0" smtClean="0">
              <a:solidFill>
                <a:srgbClr val="000000"/>
              </a:solidFill>
              <a:latin typeface="ＭＳ Ｐゴシック"/>
              <a:ea typeface="ＭＳ Ｐゴシック"/>
            </a:endParaRPr>
          </a:p>
          <a:p>
            <a:pPr eaLnBrk="1" fontAlgn="base" hangingPunct="1">
              <a:lnSpc>
                <a:spcPts val="2000"/>
              </a:lnSpc>
              <a:spcBef>
                <a:spcPts val="0"/>
              </a:spcBef>
              <a:spcAft>
                <a:spcPct val="0"/>
              </a:spcAft>
              <a:buFontTx/>
              <a:buNone/>
            </a:pPr>
            <a:r>
              <a:rPr lang="ja-JP" altLang="en-US" sz="2000" dirty="0" smtClean="0">
                <a:solidFill>
                  <a:srgbClr val="000000"/>
                </a:solidFill>
                <a:latin typeface="ＭＳ Ｐゴシック"/>
                <a:ea typeface="ＭＳ Ｐゴシック"/>
              </a:rPr>
              <a:t>　</a:t>
            </a:r>
            <a:r>
              <a:rPr lang="en-US" altLang="ja-JP" sz="2000" dirty="0" smtClean="0">
                <a:solidFill>
                  <a:srgbClr val="000000"/>
                </a:solidFill>
                <a:latin typeface="ＭＳ Ｐゴシック"/>
                <a:ea typeface="ＭＳ Ｐゴシック"/>
              </a:rPr>
              <a:t>(</a:t>
            </a:r>
            <a:r>
              <a:rPr lang="en-US" altLang="ja-JP" sz="2000" dirty="0">
                <a:solidFill>
                  <a:srgbClr val="000000"/>
                </a:solidFill>
                <a:latin typeface="ＭＳ Ｐゴシック"/>
                <a:ea typeface="ＭＳ Ｐゴシック"/>
              </a:rPr>
              <a:t>5</a:t>
            </a:r>
            <a:r>
              <a:rPr lang="en-US" altLang="ja-JP" sz="2000" dirty="0" smtClean="0">
                <a:solidFill>
                  <a:srgbClr val="000000"/>
                </a:solidFill>
                <a:latin typeface="ＭＳ Ｐゴシック"/>
                <a:ea typeface="ＭＳ Ｐゴシック"/>
              </a:rPr>
              <a:t>) </a:t>
            </a:r>
            <a:r>
              <a:rPr lang="ja-JP" altLang="en-US" sz="2000" dirty="0" smtClean="0">
                <a:solidFill>
                  <a:srgbClr val="000000"/>
                </a:solidFill>
                <a:latin typeface="ＭＳ Ｐゴシック"/>
                <a:ea typeface="ＭＳ Ｐゴシック"/>
              </a:rPr>
              <a:t>在宅医療に関する適正化</a:t>
            </a:r>
            <a:endParaRPr lang="en-US" altLang="ja-JP" sz="2000" dirty="0" smtClean="0">
              <a:solidFill>
                <a:srgbClr val="000000"/>
              </a:solidFill>
              <a:latin typeface="ＭＳ Ｐゴシック"/>
              <a:ea typeface="ＭＳ Ｐゴシック"/>
            </a:endParaRPr>
          </a:p>
        </p:txBody>
      </p:sp>
      <p:sp>
        <p:nvSpPr>
          <p:cNvPr id="10" name="Rectangle 10"/>
          <p:cNvSpPr>
            <a:spLocks noChangeArrowheads="1"/>
          </p:cNvSpPr>
          <p:nvPr/>
        </p:nvSpPr>
        <p:spPr bwMode="auto">
          <a:xfrm>
            <a:off x="165099" y="2516607"/>
            <a:ext cx="9546565" cy="2733487"/>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300"/>
              </a:lnSpc>
              <a:spcBef>
                <a:spcPct val="0"/>
              </a:spcBef>
              <a:spcAft>
                <a:spcPct val="0"/>
              </a:spcAft>
              <a:buFont typeface="Wingdings" pitchFamily="2" charset="2"/>
              <a:buNone/>
            </a:pPr>
            <a:r>
              <a:rPr lang="ja-JP" altLang="en-US" sz="1900" dirty="0" smtClean="0">
                <a:solidFill>
                  <a:srgbClr val="000000"/>
                </a:solidFill>
                <a:latin typeface="ＭＳ Ｐゴシック" charset="-128"/>
              </a:rPr>
              <a:t>① </a:t>
            </a:r>
            <a:r>
              <a:rPr lang="ja-JP" altLang="en-US" sz="1900" spc="-20" dirty="0" smtClean="0">
                <a:solidFill>
                  <a:srgbClr val="000000"/>
                </a:solidFill>
                <a:latin typeface="ＭＳ Ｐゴシック" charset="-128"/>
              </a:rPr>
              <a:t>強化型在支診・在支病、在支診・在支病</a:t>
            </a:r>
            <a:r>
              <a:rPr lang="ja-JP" altLang="en-US" sz="1900" spc="-20" dirty="0" smtClean="0">
                <a:solidFill>
                  <a:srgbClr val="FF0000"/>
                </a:solidFill>
                <a:latin typeface="ＭＳ Ｐゴシック" charset="-128"/>
              </a:rPr>
              <a:t>以外</a:t>
            </a:r>
            <a:r>
              <a:rPr lang="ja-JP" altLang="en-US" sz="1900" spc="-20" dirty="0" smtClean="0">
                <a:solidFill>
                  <a:srgbClr val="000000"/>
                </a:solidFill>
                <a:latin typeface="ＭＳ Ｐゴシック" charset="-128"/>
              </a:rPr>
              <a:t>の医療機関の在医総管、特</a:t>
            </a:r>
            <a:r>
              <a:rPr lang="ja-JP" altLang="en-US" sz="1900" spc="-20" dirty="0" smtClean="0">
                <a:solidFill>
                  <a:srgbClr val="000000"/>
                </a:solidFill>
                <a:latin typeface="ＭＳ Ｐゴシック" charset="-128"/>
                <a:ea typeface="ＭＳ Ｐゴシック"/>
              </a:rPr>
              <a:t>医総管の引上げ</a:t>
            </a:r>
            <a:endParaRPr lang="en-US" altLang="ja-JP" sz="1900" spc="-20" dirty="0" smtClean="0">
              <a:solidFill>
                <a:srgbClr val="000000"/>
              </a:solidFill>
              <a:latin typeface="ＭＳ Ｐゴシック" charset="-128"/>
            </a:endParaRPr>
          </a:p>
          <a:p>
            <a:pPr eaLnBrk="1" fontAlgn="base" hangingPunct="1">
              <a:lnSpc>
                <a:spcPts val="2300"/>
              </a:lnSpc>
              <a:spcBef>
                <a:spcPct val="0"/>
              </a:spcBef>
              <a:spcAft>
                <a:spcPct val="0"/>
              </a:spcAft>
              <a:buFont typeface="Wingdings" pitchFamily="2" charset="2"/>
              <a:buNone/>
            </a:pPr>
            <a:r>
              <a:rPr lang="en-US" altLang="ja-JP" sz="1900" dirty="0" smtClean="0">
                <a:solidFill>
                  <a:srgbClr val="000000"/>
                </a:solidFill>
                <a:latin typeface="ＭＳ Ｐゴシック" charset="-128"/>
              </a:rPr>
              <a:t>        </a:t>
            </a:r>
            <a:r>
              <a:rPr lang="ja-JP" altLang="en-US" sz="1900" dirty="0" smtClean="0">
                <a:solidFill>
                  <a:srgbClr val="000000"/>
                </a:solidFill>
                <a:latin typeface="ＭＳ Ｐゴシック" charset="-128"/>
                <a:ea typeface="ＭＳ Ｐゴシック"/>
              </a:rPr>
              <a:t>在医総管　処方せん交付：</a:t>
            </a:r>
            <a:r>
              <a:rPr lang="en-US" altLang="ja-JP" sz="1900" dirty="0" smtClean="0">
                <a:solidFill>
                  <a:srgbClr val="000000"/>
                </a:solidFill>
                <a:latin typeface="ＭＳ Ｐゴシック" charset="-128"/>
                <a:ea typeface="ＭＳ Ｐゴシック"/>
              </a:rPr>
              <a:t>2,200</a:t>
            </a:r>
            <a:r>
              <a:rPr lang="ja-JP" altLang="en-US" sz="1900" dirty="0" smtClean="0">
                <a:solidFill>
                  <a:srgbClr val="000000"/>
                </a:solidFill>
                <a:latin typeface="ＭＳ Ｐゴシック" charset="-128"/>
                <a:ea typeface="ＭＳ Ｐゴシック"/>
              </a:rPr>
              <a:t>点→</a:t>
            </a:r>
            <a:r>
              <a:rPr lang="en-US" altLang="ja-JP" sz="1900" dirty="0" smtClean="0">
                <a:solidFill>
                  <a:srgbClr val="000000"/>
                </a:solidFill>
                <a:latin typeface="ＭＳ Ｐゴシック" charset="-128"/>
                <a:ea typeface="ＭＳ Ｐゴシック"/>
              </a:rPr>
              <a:t>3,150</a:t>
            </a:r>
            <a:r>
              <a:rPr lang="ja-JP" altLang="en-US" sz="1900" dirty="0" smtClean="0">
                <a:solidFill>
                  <a:srgbClr val="000000"/>
                </a:solidFill>
                <a:latin typeface="ＭＳ Ｐゴシック" charset="-128"/>
                <a:ea typeface="ＭＳ Ｐゴシック"/>
              </a:rPr>
              <a:t>点　院内処方：</a:t>
            </a:r>
            <a:r>
              <a:rPr lang="en-US" altLang="ja-JP" sz="1900" dirty="0" smtClean="0">
                <a:solidFill>
                  <a:srgbClr val="000000"/>
                </a:solidFill>
                <a:latin typeface="ＭＳ Ｐゴシック" charset="-128"/>
                <a:ea typeface="ＭＳ Ｐゴシック"/>
              </a:rPr>
              <a:t>2,500</a:t>
            </a:r>
            <a:r>
              <a:rPr lang="ja-JP" altLang="en-US" sz="1900" dirty="0" smtClean="0">
                <a:solidFill>
                  <a:srgbClr val="000000"/>
                </a:solidFill>
                <a:latin typeface="ＭＳ Ｐゴシック" charset="-128"/>
                <a:ea typeface="ＭＳ Ｐゴシック"/>
              </a:rPr>
              <a:t>点→</a:t>
            </a:r>
            <a:r>
              <a:rPr lang="en-US" altLang="ja-JP" sz="1900" dirty="0" smtClean="0">
                <a:solidFill>
                  <a:srgbClr val="000000"/>
                </a:solidFill>
                <a:latin typeface="ＭＳ Ｐゴシック" charset="-128"/>
                <a:ea typeface="ＭＳ Ｐゴシック"/>
              </a:rPr>
              <a:t>3,450</a:t>
            </a:r>
            <a:r>
              <a:rPr lang="ja-JP" altLang="en-US" sz="1900" dirty="0" smtClean="0">
                <a:solidFill>
                  <a:srgbClr val="000000"/>
                </a:solidFill>
                <a:latin typeface="ＭＳ Ｐゴシック" charset="-128"/>
                <a:ea typeface="ＭＳ Ｐゴシック"/>
              </a:rPr>
              <a:t>点</a:t>
            </a:r>
            <a:endParaRPr lang="en-US" altLang="ja-JP" sz="1900" dirty="0">
              <a:solidFill>
                <a:srgbClr val="000000"/>
              </a:solidFill>
              <a:latin typeface="ＭＳ Ｐゴシック" charset="-128"/>
              <a:ea typeface="ＭＳ Ｐゴシック"/>
            </a:endParaRPr>
          </a:p>
          <a:p>
            <a:pPr eaLnBrk="1" fontAlgn="base" hangingPunct="1">
              <a:lnSpc>
                <a:spcPts val="2300"/>
              </a:lnSpc>
              <a:spcBef>
                <a:spcPct val="0"/>
              </a:spcBef>
              <a:spcAft>
                <a:spcPct val="0"/>
              </a:spcAft>
              <a:buFont typeface="Arial" charset="0"/>
              <a:buNone/>
            </a:pPr>
            <a:r>
              <a:rPr lang="en-US" altLang="ja-JP" sz="1900" dirty="0" smtClean="0">
                <a:solidFill>
                  <a:srgbClr val="000000"/>
                </a:solidFill>
                <a:latin typeface="ＭＳ Ｐゴシック" charset="-128"/>
                <a:ea typeface="ＭＳ Ｐゴシック"/>
              </a:rPr>
              <a:t>        </a:t>
            </a:r>
            <a:r>
              <a:rPr lang="ja-JP" altLang="en-US" sz="1900" dirty="0" smtClean="0">
                <a:solidFill>
                  <a:srgbClr val="000000"/>
                </a:solidFill>
                <a:latin typeface="ＭＳ Ｐゴシック" charset="-128"/>
                <a:ea typeface="ＭＳ Ｐゴシック"/>
              </a:rPr>
              <a:t>特医総管</a:t>
            </a:r>
            <a:r>
              <a:rPr lang="ja-JP" altLang="en-US" sz="1900" dirty="0">
                <a:solidFill>
                  <a:srgbClr val="000000"/>
                </a:solidFill>
                <a:latin typeface="ＭＳ Ｐゴシック" charset="-128"/>
                <a:ea typeface="ＭＳ Ｐゴシック"/>
              </a:rPr>
              <a:t>　処方せん交付</a:t>
            </a:r>
            <a:r>
              <a:rPr lang="ja-JP" altLang="en-US" sz="1900" dirty="0" smtClean="0">
                <a:solidFill>
                  <a:srgbClr val="000000"/>
                </a:solidFill>
                <a:latin typeface="ＭＳ Ｐゴシック" charset="-128"/>
                <a:ea typeface="ＭＳ Ｐゴシック"/>
              </a:rPr>
              <a:t>：</a:t>
            </a:r>
            <a:r>
              <a:rPr lang="en-US" altLang="ja-JP" sz="1900" dirty="0" smtClean="0">
                <a:solidFill>
                  <a:srgbClr val="000000"/>
                </a:solidFill>
                <a:latin typeface="ＭＳ Ｐゴシック" charset="-128"/>
                <a:ea typeface="ＭＳ Ｐゴシック"/>
              </a:rPr>
              <a:t>1,500</a:t>
            </a:r>
            <a:r>
              <a:rPr lang="ja-JP" altLang="en-US" sz="1900" dirty="0">
                <a:solidFill>
                  <a:srgbClr val="000000"/>
                </a:solidFill>
                <a:latin typeface="ＭＳ Ｐゴシック" charset="-128"/>
                <a:ea typeface="ＭＳ Ｐゴシック"/>
              </a:rPr>
              <a:t>点</a:t>
            </a:r>
            <a:r>
              <a:rPr lang="ja-JP" altLang="en-US" sz="1900" dirty="0" smtClean="0">
                <a:solidFill>
                  <a:srgbClr val="000000"/>
                </a:solidFill>
                <a:latin typeface="ＭＳ Ｐゴシック" charset="-128"/>
                <a:ea typeface="ＭＳ Ｐゴシック"/>
              </a:rPr>
              <a:t>→</a:t>
            </a:r>
            <a:r>
              <a:rPr lang="en-US" altLang="ja-JP" sz="1900" dirty="0" smtClean="0">
                <a:solidFill>
                  <a:srgbClr val="000000"/>
                </a:solidFill>
                <a:latin typeface="ＭＳ Ｐゴシック" charset="-128"/>
                <a:ea typeface="ＭＳ Ｐゴシック"/>
              </a:rPr>
              <a:t>2,250</a:t>
            </a:r>
            <a:r>
              <a:rPr lang="ja-JP" altLang="en-US" sz="1900" dirty="0">
                <a:solidFill>
                  <a:srgbClr val="000000"/>
                </a:solidFill>
                <a:latin typeface="ＭＳ Ｐゴシック" charset="-128"/>
                <a:ea typeface="ＭＳ Ｐゴシック"/>
              </a:rPr>
              <a:t>点　院内処方</a:t>
            </a:r>
            <a:r>
              <a:rPr lang="ja-JP" altLang="en-US" sz="1900" dirty="0" smtClean="0">
                <a:solidFill>
                  <a:srgbClr val="000000"/>
                </a:solidFill>
                <a:latin typeface="ＭＳ Ｐゴシック" charset="-128"/>
                <a:ea typeface="ＭＳ Ｐゴシック"/>
              </a:rPr>
              <a:t>：</a:t>
            </a:r>
            <a:r>
              <a:rPr lang="en-US" altLang="ja-JP" sz="1900" dirty="0" smtClean="0">
                <a:solidFill>
                  <a:srgbClr val="000000"/>
                </a:solidFill>
                <a:latin typeface="ＭＳ Ｐゴシック" charset="-128"/>
                <a:ea typeface="ＭＳ Ｐゴシック"/>
              </a:rPr>
              <a:t>1,800</a:t>
            </a:r>
            <a:r>
              <a:rPr lang="ja-JP" altLang="en-US" sz="1900" dirty="0">
                <a:solidFill>
                  <a:srgbClr val="000000"/>
                </a:solidFill>
                <a:latin typeface="ＭＳ Ｐゴシック" charset="-128"/>
                <a:ea typeface="ＭＳ Ｐゴシック"/>
              </a:rPr>
              <a:t>点</a:t>
            </a:r>
            <a:r>
              <a:rPr lang="ja-JP" altLang="en-US" sz="1900" dirty="0" smtClean="0">
                <a:solidFill>
                  <a:srgbClr val="000000"/>
                </a:solidFill>
                <a:latin typeface="ＭＳ Ｐゴシック" charset="-128"/>
                <a:ea typeface="ＭＳ Ｐゴシック"/>
              </a:rPr>
              <a:t>→</a:t>
            </a:r>
            <a:r>
              <a:rPr lang="en-US" altLang="ja-JP" sz="1900" dirty="0" smtClean="0">
                <a:solidFill>
                  <a:srgbClr val="000000"/>
                </a:solidFill>
                <a:latin typeface="ＭＳ Ｐゴシック" charset="-128"/>
                <a:ea typeface="ＭＳ Ｐゴシック"/>
              </a:rPr>
              <a:t>2,550</a:t>
            </a:r>
            <a:r>
              <a:rPr lang="ja-JP" altLang="en-US" sz="1900" dirty="0">
                <a:solidFill>
                  <a:srgbClr val="000000"/>
                </a:solidFill>
                <a:latin typeface="ＭＳ Ｐゴシック" charset="-128"/>
                <a:ea typeface="ＭＳ Ｐゴシック"/>
              </a:rPr>
              <a:t>点</a:t>
            </a:r>
            <a:endParaRPr lang="en-US" altLang="ja-JP" sz="1900" dirty="0">
              <a:solidFill>
                <a:srgbClr val="000000"/>
              </a:solidFill>
              <a:latin typeface="ＭＳ Ｐゴシック" charset="-128"/>
              <a:ea typeface="ＭＳ Ｐゴシック"/>
            </a:endParaRPr>
          </a:p>
          <a:p>
            <a:pPr eaLnBrk="1" fontAlgn="base" hangingPunct="1">
              <a:lnSpc>
                <a:spcPts val="2300"/>
              </a:lnSpc>
              <a:spcBef>
                <a:spcPct val="0"/>
              </a:spcBef>
              <a:spcAft>
                <a:spcPct val="0"/>
              </a:spcAft>
              <a:buFont typeface="Wingdings" pitchFamily="2" charset="2"/>
              <a:buNone/>
            </a:pPr>
            <a:r>
              <a:rPr lang="ja-JP" altLang="en-US" sz="1900" dirty="0" smtClean="0">
                <a:solidFill>
                  <a:srgbClr val="000000"/>
                </a:solidFill>
                <a:latin typeface="ＭＳ Ｐゴシック" charset="-128"/>
              </a:rPr>
              <a:t>② </a:t>
            </a:r>
            <a:r>
              <a:rPr lang="ja-JP" altLang="en-US" sz="1900" dirty="0">
                <a:solidFill>
                  <a:srgbClr val="000000"/>
                </a:solidFill>
                <a:latin typeface="ＭＳ Ｐゴシック" charset="-128"/>
              </a:rPr>
              <a:t>常勤</a:t>
            </a:r>
            <a:r>
              <a:rPr lang="ja-JP" altLang="en-US" sz="1900" dirty="0" smtClean="0">
                <a:solidFill>
                  <a:srgbClr val="000000"/>
                </a:solidFill>
                <a:latin typeface="ＭＳ Ｐゴシック" charset="-128"/>
              </a:rPr>
              <a:t>医師３名以上確保されていないが、実績</a:t>
            </a:r>
            <a:r>
              <a:rPr lang="en-US" altLang="ja-JP" sz="1900" dirty="0" smtClean="0">
                <a:solidFill>
                  <a:srgbClr val="000000"/>
                </a:solidFill>
                <a:latin typeface="ＭＳ Ｐゴシック" charset="-128"/>
              </a:rPr>
              <a:t>(</a:t>
            </a:r>
            <a:r>
              <a:rPr lang="ja-JP" altLang="en-US" sz="1900" dirty="0" smtClean="0">
                <a:solidFill>
                  <a:srgbClr val="000000"/>
                </a:solidFill>
                <a:latin typeface="ＭＳ Ｐゴシック" charset="-128"/>
              </a:rPr>
              <a:t>往診</a:t>
            </a:r>
            <a:r>
              <a:rPr lang="en-US" altLang="ja-JP" sz="1900" dirty="0" smtClean="0">
                <a:solidFill>
                  <a:srgbClr val="000000"/>
                </a:solidFill>
                <a:latin typeface="ＭＳ Ｐゴシック" charset="-128"/>
              </a:rPr>
              <a:t>10</a:t>
            </a:r>
            <a:r>
              <a:rPr lang="ja-JP" altLang="en-US" sz="1900" dirty="0" smtClean="0">
                <a:solidFill>
                  <a:srgbClr val="000000"/>
                </a:solidFill>
                <a:latin typeface="ＭＳ Ｐゴシック" charset="-128"/>
              </a:rPr>
              <a:t>件、看取り</a:t>
            </a:r>
            <a:r>
              <a:rPr lang="en-US" altLang="ja-JP" sz="1900" dirty="0" smtClean="0">
                <a:solidFill>
                  <a:srgbClr val="000000"/>
                </a:solidFill>
                <a:latin typeface="ＭＳ Ｐゴシック" charset="-128"/>
              </a:rPr>
              <a:t>4</a:t>
            </a:r>
            <a:r>
              <a:rPr lang="ja-JP" altLang="en-US" sz="1900" dirty="0" smtClean="0">
                <a:solidFill>
                  <a:srgbClr val="000000"/>
                </a:solidFill>
                <a:latin typeface="ＭＳ Ｐゴシック" charset="-128"/>
              </a:rPr>
              <a:t>件）の</a:t>
            </a:r>
            <a:r>
              <a:rPr lang="ja-JP" altLang="en-US" sz="1900" dirty="0">
                <a:solidFill>
                  <a:srgbClr val="000000"/>
                </a:solidFill>
                <a:latin typeface="ＭＳ Ｐゴシック" charset="-128"/>
              </a:rPr>
              <a:t>ある</a:t>
            </a:r>
            <a:r>
              <a:rPr lang="ja-JP" altLang="en-US" sz="1900" dirty="0" smtClean="0">
                <a:solidFill>
                  <a:srgbClr val="000000"/>
                </a:solidFill>
                <a:latin typeface="ＭＳ Ｐゴシック" charset="-128"/>
              </a:rPr>
              <a:t>在支診・在支</a:t>
            </a:r>
            <a:endParaRPr lang="en-US" altLang="ja-JP" sz="1900" dirty="0" smtClean="0">
              <a:solidFill>
                <a:srgbClr val="000000"/>
              </a:solidFill>
              <a:latin typeface="ＭＳ Ｐゴシック" charset="-128"/>
            </a:endParaRPr>
          </a:p>
          <a:p>
            <a:pPr eaLnBrk="1" fontAlgn="base" hangingPunct="1">
              <a:lnSpc>
                <a:spcPts val="2300"/>
              </a:lnSpc>
              <a:spcBef>
                <a:spcPct val="0"/>
              </a:spcBef>
              <a:spcAft>
                <a:spcPct val="0"/>
              </a:spcAft>
              <a:buFont typeface="Wingdings" pitchFamily="2" charset="2"/>
              <a:buNone/>
            </a:pPr>
            <a:r>
              <a:rPr lang="en-US" altLang="ja-JP" sz="1900" dirty="0">
                <a:solidFill>
                  <a:srgbClr val="000000"/>
                </a:solidFill>
                <a:latin typeface="ＭＳ Ｐゴシック" charset="-128"/>
              </a:rPr>
              <a:t> </a:t>
            </a:r>
            <a:r>
              <a:rPr lang="en-US" altLang="ja-JP" sz="1900" dirty="0" smtClean="0">
                <a:solidFill>
                  <a:srgbClr val="000000"/>
                </a:solidFill>
                <a:latin typeface="ＭＳ Ｐゴシック" charset="-128"/>
              </a:rPr>
              <a:t>  </a:t>
            </a:r>
            <a:r>
              <a:rPr lang="ja-JP" altLang="en-US" sz="1900" dirty="0" smtClean="0">
                <a:solidFill>
                  <a:srgbClr val="000000"/>
                </a:solidFill>
                <a:latin typeface="ＭＳ Ｐゴシック" charset="-128"/>
              </a:rPr>
              <a:t>病に在宅療養実績加算を新設</a:t>
            </a:r>
            <a:endParaRPr lang="en-US" altLang="ja-JP" sz="1900" dirty="0" smtClean="0">
              <a:solidFill>
                <a:srgbClr val="000000"/>
              </a:solidFill>
              <a:latin typeface="ＭＳ Ｐゴシック" charset="-128"/>
            </a:endParaRPr>
          </a:p>
          <a:p>
            <a:pPr eaLnBrk="1" fontAlgn="base" hangingPunct="1">
              <a:lnSpc>
                <a:spcPts val="2300"/>
              </a:lnSpc>
              <a:spcBef>
                <a:spcPct val="0"/>
              </a:spcBef>
              <a:spcAft>
                <a:spcPct val="0"/>
              </a:spcAft>
              <a:buFont typeface="Wingdings" pitchFamily="2" charset="2"/>
              <a:buNone/>
            </a:pPr>
            <a:r>
              <a:rPr lang="ja-JP" altLang="en-US" sz="1900" dirty="0" smtClean="0">
                <a:solidFill>
                  <a:srgbClr val="000000"/>
                </a:solidFill>
                <a:latin typeface="ＭＳ Ｐゴシック" charset="-128"/>
              </a:rPr>
              <a:t>③ </a:t>
            </a:r>
            <a:r>
              <a:rPr lang="ja-JP" altLang="en-US" sz="1900" dirty="0">
                <a:solidFill>
                  <a:srgbClr val="000000"/>
                </a:solidFill>
                <a:latin typeface="ＭＳ Ｐゴシック" charset="-128"/>
              </a:rPr>
              <a:t>機能強化型在支診・</a:t>
            </a:r>
            <a:r>
              <a:rPr lang="ja-JP" altLang="en-US" sz="1900" dirty="0" smtClean="0">
                <a:solidFill>
                  <a:srgbClr val="000000"/>
                </a:solidFill>
                <a:latin typeface="ＭＳ Ｐゴシック" charset="-128"/>
              </a:rPr>
              <a:t>在支病の実績要件引上げ</a:t>
            </a:r>
            <a:endParaRPr lang="en-US" altLang="ja-JP" sz="1900" dirty="0" smtClean="0">
              <a:solidFill>
                <a:srgbClr val="000000"/>
              </a:solidFill>
              <a:latin typeface="ＭＳ Ｐゴシック" charset="-128"/>
            </a:endParaRPr>
          </a:p>
          <a:p>
            <a:pPr eaLnBrk="1" fontAlgn="base" hangingPunct="1">
              <a:lnSpc>
                <a:spcPts val="2300"/>
              </a:lnSpc>
              <a:spcBef>
                <a:spcPct val="0"/>
              </a:spcBef>
              <a:spcAft>
                <a:spcPct val="0"/>
              </a:spcAft>
              <a:buFont typeface="Wingdings" pitchFamily="2" charset="2"/>
              <a:buNone/>
            </a:pPr>
            <a:r>
              <a:rPr lang="ja-JP" altLang="en-US" sz="1900" dirty="0" smtClean="0">
                <a:solidFill>
                  <a:srgbClr val="000000"/>
                </a:solidFill>
                <a:latin typeface="ＭＳ Ｐゴシック" charset="-128"/>
              </a:rPr>
              <a:t>④ </a:t>
            </a:r>
            <a:r>
              <a:rPr lang="ja-JP" altLang="en-US" sz="1900" dirty="0">
                <a:solidFill>
                  <a:srgbClr val="000000"/>
                </a:solidFill>
                <a:latin typeface="ＭＳ Ｐゴシック" charset="-128"/>
              </a:rPr>
              <a:t>複数</a:t>
            </a:r>
            <a:r>
              <a:rPr lang="ja-JP" altLang="en-US" sz="1900" dirty="0" smtClean="0">
                <a:solidFill>
                  <a:srgbClr val="000000"/>
                </a:solidFill>
                <a:latin typeface="ＭＳ Ｐゴシック" charset="-128"/>
              </a:rPr>
              <a:t>の</a:t>
            </a:r>
            <a:r>
              <a:rPr lang="ja-JP" altLang="en-US" sz="1900" dirty="0">
                <a:solidFill>
                  <a:srgbClr val="000000"/>
                </a:solidFill>
                <a:latin typeface="ＭＳ Ｐゴシック" charset="-128"/>
              </a:rPr>
              <a:t>医療機関が連携</a:t>
            </a:r>
            <a:r>
              <a:rPr lang="ja-JP" altLang="en-US" sz="1900" dirty="0" smtClean="0">
                <a:solidFill>
                  <a:srgbClr val="000000"/>
                </a:solidFill>
                <a:latin typeface="ＭＳ Ｐゴシック" charset="-128"/>
              </a:rPr>
              <a:t>して機能強化型在支診・在支病の基準を満たしている場合に、</a:t>
            </a:r>
            <a:endParaRPr lang="en-US" altLang="ja-JP" sz="1900" dirty="0" smtClean="0">
              <a:solidFill>
                <a:srgbClr val="000000"/>
              </a:solidFill>
              <a:latin typeface="ＭＳ Ｐゴシック" charset="-128"/>
            </a:endParaRPr>
          </a:p>
          <a:p>
            <a:pPr eaLnBrk="1" fontAlgn="base" hangingPunct="1">
              <a:lnSpc>
                <a:spcPts val="2300"/>
              </a:lnSpc>
              <a:spcBef>
                <a:spcPct val="0"/>
              </a:spcBef>
              <a:spcAft>
                <a:spcPct val="0"/>
              </a:spcAft>
              <a:buFont typeface="Wingdings" pitchFamily="2" charset="2"/>
              <a:buNone/>
            </a:pPr>
            <a:r>
              <a:rPr lang="en-US" altLang="ja-JP" sz="1900" dirty="0">
                <a:solidFill>
                  <a:srgbClr val="000000"/>
                </a:solidFill>
                <a:latin typeface="ＭＳ Ｐゴシック" charset="-128"/>
              </a:rPr>
              <a:t> </a:t>
            </a:r>
            <a:r>
              <a:rPr lang="en-US" altLang="ja-JP" sz="1900" dirty="0" smtClean="0">
                <a:solidFill>
                  <a:srgbClr val="000000"/>
                </a:solidFill>
                <a:latin typeface="ＭＳ Ｐゴシック" charset="-128"/>
              </a:rPr>
              <a:t> </a:t>
            </a:r>
            <a:r>
              <a:rPr lang="ja-JP" altLang="en-US" sz="1900" dirty="0" smtClean="0">
                <a:solidFill>
                  <a:srgbClr val="000000"/>
                </a:solidFill>
                <a:latin typeface="ＭＳ Ｐゴシック" charset="-128"/>
              </a:rPr>
              <a:t>連携医療機関にも一定実績（</a:t>
            </a:r>
            <a:r>
              <a:rPr lang="ja-JP" altLang="en-US" sz="1900" dirty="0" smtClean="0">
                <a:solidFill>
                  <a:srgbClr val="000000"/>
                </a:solidFill>
                <a:latin typeface="ＭＳ Ｐゴシック" charset="-128"/>
                <a:ea typeface="ＭＳ Ｐゴシック"/>
              </a:rPr>
              <a:t>往診</a:t>
            </a:r>
            <a:r>
              <a:rPr lang="en-US" altLang="ja-JP" sz="1900" dirty="0">
                <a:solidFill>
                  <a:srgbClr val="000000"/>
                </a:solidFill>
                <a:latin typeface="ＭＳ Ｐゴシック" charset="-128"/>
                <a:ea typeface="ＭＳ Ｐゴシック"/>
              </a:rPr>
              <a:t>4</a:t>
            </a:r>
            <a:r>
              <a:rPr lang="ja-JP" altLang="en-US" sz="1900" dirty="0" smtClean="0">
                <a:solidFill>
                  <a:srgbClr val="000000"/>
                </a:solidFill>
                <a:latin typeface="ＭＳ Ｐゴシック" charset="-128"/>
                <a:ea typeface="ＭＳ Ｐゴシック"/>
              </a:rPr>
              <a:t>件</a:t>
            </a:r>
            <a:r>
              <a:rPr lang="ja-JP" altLang="en-US" sz="1900" dirty="0">
                <a:solidFill>
                  <a:srgbClr val="000000"/>
                </a:solidFill>
                <a:latin typeface="ＭＳ Ｐゴシック" charset="-128"/>
                <a:ea typeface="ＭＳ Ｐゴシック"/>
              </a:rPr>
              <a:t>、</a:t>
            </a:r>
            <a:r>
              <a:rPr lang="ja-JP" altLang="en-US" sz="1900" dirty="0" smtClean="0">
                <a:solidFill>
                  <a:srgbClr val="000000"/>
                </a:solidFill>
                <a:latin typeface="ＭＳ Ｐゴシック" charset="-128"/>
                <a:ea typeface="ＭＳ Ｐゴシック"/>
              </a:rPr>
              <a:t>看取り</a:t>
            </a:r>
            <a:r>
              <a:rPr lang="en-US" altLang="ja-JP" sz="1900" dirty="0" smtClean="0">
                <a:solidFill>
                  <a:srgbClr val="000000"/>
                </a:solidFill>
                <a:latin typeface="ＭＳ Ｐゴシック" charset="-128"/>
                <a:ea typeface="ＭＳ Ｐゴシック"/>
              </a:rPr>
              <a:t>2</a:t>
            </a:r>
            <a:r>
              <a:rPr lang="ja-JP" altLang="en-US" sz="1900" dirty="0" smtClean="0">
                <a:solidFill>
                  <a:srgbClr val="000000"/>
                </a:solidFill>
                <a:latin typeface="ＭＳ Ｐゴシック" charset="-128"/>
                <a:ea typeface="ＭＳ Ｐゴシック"/>
              </a:rPr>
              <a:t>件）を求める</a:t>
            </a:r>
            <a:endParaRPr lang="en-US" altLang="ja-JP" sz="1900" dirty="0" smtClean="0">
              <a:solidFill>
                <a:srgbClr val="000000"/>
              </a:solidFill>
              <a:latin typeface="ＭＳ Ｐゴシック" charset="-128"/>
              <a:ea typeface="ＭＳ Ｐゴシック"/>
            </a:endParaRPr>
          </a:p>
          <a:p>
            <a:pPr eaLnBrk="1" fontAlgn="base" hangingPunct="1">
              <a:lnSpc>
                <a:spcPts val="2300"/>
              </a:lnSpc>
              <a:spcBef>
                <a:spcPct val="0"/>
              </a:spcBef>
              <a:spcAft>
                <a:spcPct val="0"/>
              </a:spcAft>
              <a:buFont typeface="Wingdings" pitchFamily="2" charset="2"/>
              <a:buNone/>
            </a:pPr>
            <a:r>
              <a:rPr lang="ja-JP" altLang="en-US" sz="1900" dirty="0" smtClean="0">
                <a:solidFill>
                  <a:srgbClr val="000000"/>
                </a:solidFill>
                <a:latin typeface="ＭＳ Ｐゴシック" charset="-128"/>
                <a:ea typeface="ＭＳ Ｐゴシック"/>
              </a:rPr>
              <a:t>⑤ 在宅療養後方支援病院の新設　など</a:t>
            </a:r>
            <a:r>
              <a:rPr lang="ja-JP" altLang="en-US" sz="1900" dirty="0" smtClean="0">
                <a:solidFill>
                  <a:srgbClr val="000000"/>
                </a:solidFill>
                <a:latin typeface="ＭＳ Ｐゴシック" charset="-128"/>
              </a:rPr>
              <a:t> 　　</a:t>
            </a:r>
            <a:r>
              <a:rPr lang="ja-JP" altLang="en-US" sz="2000" dirty="0" smtClean="0">
                <a:solidFill>
                  <a:srgbClr val="000000"/>
                </a:solidFill>
                <a:latin typeface="ＭＳ Ｐゴシック" charset="-128"/>
              </a:rPr>
              <a:t>　　　</a:t>
            </a:r>
            <a:r>
              <a:rPr lang="ja-JP" altLang="en-US" sz="2400" dirty="0" smtClean="0">
                <a:solidFill>
                  <a:srgbClr val="000000"/>
                </a:solidFill>
                <a:latin typeface="ＭＳ Ｐゴシック" charset="-128"/>
              </a:rPr>
              <a:t>　　　</a:t>
            </a: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a:endParaRPr>
          </a:p>
        </p:txBody>
      </p:sp>
      <p:grpSp>
        <p:nvGrpSpPr>
          <p:cNvPr id="14" name="グループ化 13"/>
          <p:cNvGrpSpPr/>
          <p:nvPr/>
        </p:nvGrpSpPr>
        <p:grpSpPr>
          <a:xfrm>
            <a:off x="8533110" y="1321041"/>
            <a:ext cx="1082484" cy="991579"/>
            <a:chOff x="214760" y="2302647"/>
            <a:chExt cx="1850884" cy="1993819"/>
          </a:xfrm>
        </p:grpSpPr>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60" y="2302647"/>
              <a:ext cx="1536800" cy="954976"/>
            </a:xfrm>
            <a:prstGeom prst="rect">
              <a:avLst/>
            </a:prstGeom>
          </p:spPr>
        </p:pic>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544" y="2848351"/>
              <a:ext cx="1588100" cy="1448115"/>
            </a:xfrm>
            <a:prstGeom prst="rect">
              <a:avLst/>
            </a:prstGeom>
          </p:spPr>
        </p:pic>
      </p:grpSp>
    </p:spTree>
    <p:extLst>
      <p:ext uri="{BB962C8B-B14F-4D97-AF65-F5344CB8AC3E}">
        <p14:creationId xmlns:p14="http://schemas.microsoft.com/office/powerpoint/2010/main" val="27506865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32519" y="994376"/>
            <a:ext cx="8856985" cy="5580477"/>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solidFill>
                  <a:prstClr val="black"/>
                </a:solidFill>
              </a:rPr>
              <a:t>地方厚生（支）局医療課　御中</a:t>
            </a:r>
            <a:endParaRPr lang="en-US" altLang="ja-JP" dirty="0" smtClean="0">
              <a:solidFill>
                <a:prstClr val="black"/>
              </a:solidFill>
            </a:endParaRPr>
          </a:p>
          <a:p>
            <a:pPr algn="r"/>
            <a:r>
              <a:rPr lang="ja-JP" altLang="en-US" dirty="0" smtClean="0">
                <a:solidFill>
                  <a:prstClr val="black"/>
                </a:solidFill>
              </a:rPr>
              <a:t>厚生労働省保険局医療課</a:t>
            </a:r>
            <a:endParaRPr lang="en-US" altLang="ja-JP" dirty="0" smtClean="0">
              <a:solidFill>
                <a:prstClr val="black"/>
              </a:solidFill>
            </a:endParaRPr>
          </a:p>
          <a:p>
            <a:pPr algn="r"/>
            <a:endParaRPr lang="en-US" altLang="ja-JP" dirty="0" smtClean="0">
              <a:solidFill>
                <a:prstClr val="black"/>
              </a:solidFill>
            </a:endParaRPr>
          </a:p>
          <a:p>
            <a:pPr algn="ctr"/>
            <a:r>
              <a:rPr lang="ja-JP" altLang="en-US" dirty="0" smtClean="0">
                <a:solidFill>
                  <a:prstClr val="black"/>
                </a:solidFill>
              </a:rPr>
              <a:t>在宅医療における患者紹介等について</a:t>
            </a:r>
            <a:endParaRPr lang="en-US" altLang="ja-JP" dirty="0" smtClean="0">
              <a:solidFill>
                <a:prstClr val="black"/>
              </a:solidFill>
            </a:endParaRPr>
          </a:p>
          <a:p>
            <a:pPr algn="ctr"/>
            <a:r>
              <a:rPr lang="ja-JP" altLang="en-US" dirty="0" smtClean="0">
                <a:solidFill>
                  <a:prstClr val="black"/>
                </a:solidFill>
              </a:rPr>
              <a:t>　</a:t>
            </a:r>
            <a:endParaRPr lang="en-US" altLang="ja-JP" dirty="0" smtClean="0">
              <a:solidFill>
                <a:prstClr val="black"/>
              </a:solidFill>
            </a:endParaRPr>
          </a:p>
          <a:p>
            <a:r>
              <a:rPr lang="ja-JP" altLang="en-US" dirty="0" smtClean="0">
                <a:solidFill>
                  <a:prstClr val="black"/>
                </a:solidFill>
              </a:rPr>
              <a:t>　最近、在宅医療を行う保険医療機関が、在宅医療を要すると考えられる者が多く入居する集合住宅等を所有又は管理している民間事業者及び当該事業者と特定の関係のある事業者との間で、</a:t>
            </a:r>
            <a:r>
              <a:rPr lang="ja-JP" altLang="en-US" b="1" u="sng" dirty="0" smtClean="0">
                <a:solidFill>
                  <a:prstClr val="black"/>
                </a:solidFill>
              </a:rPr>
              <a:t>患者の紹介に係る有償契約を結び、当該事業所から集中的に患者の紹介を受けている</a:t>
            </a:r>
            <a:r>
              <a:rPr lang="ja-JP" altLang="en-US" dirty="0" smtClean="0">
                <a:solidFill>
                  <a:prstClr val="black"/>
                </a:solidFill>
              </a:rPr>
              <a:t>との情報が寄せられているところです。</a:t>
            </a:r>
            <a:r>
              <a:rPr lang="en-US" altLang="ja-JP" dirty="0" smtClean="0">
                <a:solidFill>
                  <a:prstClr val="black"/>
                </a:solidFill>
              </a:rPr>
              <a:t>        </a:t>
            </a:r>
          </a:p>
          <a:p>
            <a:pPr>
              <a:spcBef>
                <a:spcPts val="600"/>
              </a:spcBef>
            </a:pPr>
            <a:r>
              <a:rPr lang="ja-JP" altLang="en-US" dirty="0" smtClean="0">
                <a:solidFill>
                  <a:prstClr val="black"/>
                </a:solidFill>
              </a:rPr>
              <a:t>　こうした行為については、</a:t>
            </a:r>
            <a:r>
              <a:rPr lang="ja-JP" altLang="en-US" b="1" u="sng" dirty="0" smtClean="0">
                <a:solidFill>
                  <a:prstClr val="black"/>
                </a:solidFill>
              </a:rPr>
              <a:t>患者が保険医療機関を選択する際に、当該事業者により一定の制限が行われるおそれがあり、また、不必要な往診を行う等の過剰な診療を惹起する原因となる可能性がある</a:t>
            </a:r>
            <a:r>
              <a:rPr lang="ja-JP" altLang="en-US" dirty="0" smtClean="0">
                <a:solidFill>
                  <a:prstClr val="black"/>
                </a:solidFill>
              </a:rPr>
              <a:t>こと等から、望ましくない場合があると考えております。</a:t>
            </a:r>
            <a:endParaRPr lang="en-US" altLang="ja-JP" dirty="0" smtClean="0">
              <a:solidFill>
                <a:prstClr val="black"/>
              </a:solidFill>
            </a:endParaRPr>
          </a:p>
          <a:p>
            <a:pPr>
              <a:spcBef>
                <a:spcPts val="600"/>
              </a:spcBef>
            </a:pPr>
            <a:r>
              <a:rPr lang="ja-JP" altLang="en-US" dirty="0" smtClean="0">
                <a:solidFill>
                  <a:prstClr val="black"/>
                </a:solidFill>
              </a:rPr>
              <a:t>　各地方厚生（支）局におかれましては、</a:t>
            </a:r>
            <a:r>
              <a:rPr lang="ja-JP" altLang="en-US" b="1" u="sng" dirty="0" smtClean="0">
                <a:solidFill>
                  <a:prstClr val="black"/>
                </a:solidFill>
              </a:rPr>
              <a:t>患者の選択を制限するおそれがあると考えられる事案、又は過剰な診療を惹起するおそれがあると考えられる事案を把握されました場合には本省医療課企画法令第一係までご連絡</a:t>
            </a:r>
            <a:r>
              <a:rPr lang="ja-JP" altLang="en-US" dirty="0" smtClean="0">
                <a:solidFill>
                  <a:prstClr val="black"/>
                </a:solidFill>
              </a:rPr>
              <a:t>いただくとともに、本事務連絡の内容を保険医療機関へ周知する等の対応をよろしくお願い致します。</a:t>
            </a:r>
            <a:endParaRPr lang="en-US" altLang="ja-JP" dirty="0" smtClean="0">
              <a:solidFill>
                <a:prstClr val="black"/>
              </a:solidFill>
            </a:endParaRPr>
          </a:p>
          <a:p>
            <a:pPr>
              <a:spcBef>
                <a:spcPts val="600"/>
              </a:spcBef>
            </a:pPr>
            <a:r>
              <a:rPr lang="ja-JP" altLang="en-US" dirty="0" smtClean="0">
                <a:solidFill>
                  <a:prstClr val="black"/>
                </a:solidFill>
              </a:rPr>
              <a:t>　なお、本事務連絡については、（社）日本医師会、（社）日本歯科医師会及び（社）日本薬剤師会にも送付済みであることを念のため申し添えます。</a:t>
            </a:r>
            <a:endParaRPr lang="ja-JP" altLang="en-US" dirty="0">
              <a:solidFill>
                <a:prstClr val="black"/>
              </a:solidFill>
            </a:endParaRPr>
          </a:p>
        </p:txBody>
      </p:sp>
      <p:sp>
        <p:nvSpPr>
          <p:cNvPr id="2" name="タイトル 1"/>
          <p:cNvSpPr>
            <a:spLocks noGrp="1"/>
          </p:cNvSpPr>
          <p:nvPr>
            <p:ph type="title"/>
          </p:nvPr>
        </p:nvSpPr>
        <p:spPr>
          <a:xfrm>
            <a:off x="200472" y="72008"/>
            <a:ext cx="8915400" cy="548680"/>
          </a:xfrm>
        </p:spPr>
        <p:style>
          <a:lnRef idx="2">
            <a:schemeClr val="accent6"/>
          </a:lnRef>
          <a:fillRef idx="1">
            <a:schemeClr val="lt1"/>
          </a:fillRef>
          <a:effectRef idx="0">
            <a:schemeClr val="accent6"/>
          </a:effectRef>
          <a:fontRef idx="minor">
            <a:schemeClr val="dk1"/>
          </a:fontRef>
        </p:style>
        <p:txBody>
          <a:bodyPr>
            <a:normAutofit fontScale="90000"/>
          </a:bodyPr>
          <a:lstStyle/>
          <a:p>
            <a:r>
              <a:rPr kumimoji="1" lang="ja-JP" altLang="en-US" sz="3200" dirty="0" smtClean="0"/>
              <a:t>在宅医療における患者紹介等について①</a:t>
            </a:r>
            <a:endParaRPr kumimoji="1" lang="ja-JP" altLang="en-US" sz="3200" dirty="0"/>
          </a:p>
        </p:txBody>
      </p:sp>
      <p:sp>
        <p:nvSpPr>
          <p:cNvPr id="5" name="正方形/長方形 4"/>
          <p:cNvSpPr/>
          <p:nvPr/>
        </p:nvSpPr>
        <p:spPr>
          <a:xfrm>
            <a:off x="1496615" y="594266"/>
            <a:ext cx="6984777" cy="400110"/>
          </a:xfrm>
          <a:prstGeom prst="rect">
            <a:avLst/>
          </a:prstGeom>
          <a:noFill/>
        </p:spPr>
        <p:txBody>
          <a:bodyPr wrap="square">
            <a:spAutoFit/>
          </a:bodyPr>
          <a:lstStyle/>
          <a:p>
            <a:r>
              <a:rPr lang="ja-JP" altLang="en-US" sz="2000" dirty="0" smtClean="0">
                <a:solidFill>
                  <a:prstClr val="black"/>
                </a:solidFill>
              </a:rPr>
              <a:t>＜厚生労働省保険局医療課事務連絡（平成</a:t>
            </a:r>
            <a:r>
              <a:rPr lang="en-US" altLang="ja-JP" sz="2000" dirty="0" smtClean="0">
                <a:solidFill>
                  <a:prstClr val="black"/>
                </a:solidFill>
              </a:rPr>
              <a:t>23</a:t>
            </a:r>
            <a:r>
              <a:rPr lang="ja-JP" altLang="en-US" sz="2000" dirty="0" smtClean="0">
                <a:solidFill>
                  <a:prstClr val="black"/>
                </a:solidFill>
              </a:rPr>
              <a:t>年</a:t>
            </a:r>
            <a:r>
              <a:rPr lang="en-US" altLang="ja-JP" sz="2000" dirty="0" smtClean="0">
                <a:solidFill>
                  <a:prstClr val="black"/>
                </a:solidFill>
              </a:rPr>
              <a:t>2</a:t>
            </a:r>
            <a:r>
              <a:rPr lang="ja-JP" altLang="en-US" sz="2000" dirty="0" smtClean="0">
                <a:solidFill>
                  <a:prstClr val="black"/>
                </a:solidFill>
              </a:rPr>
              <a:t>月</a:t>
            </a:r>
            <a:r>
              <a:rPr lang="en-US" altLang="ja-JP" sz="2000" dirty="0" smtClean="0">
                <a:solidFill>
                  <a:prstClr val="black"/>
                </a:solidFill>
              </a:rPr>
              <a:t>15</a:t>
            </a:r>
            <a:r>
              <a:rPr lang="ja-JP" altLang="en-US" sz="2000" dirty="0" smtClean="0">
                <a:solidFill>
                  <a:prstClr val="black"/>
                </a:solidFill>
              </a:rPr>
              <a:t>日）＞</a:t>
            </a:r>
            <a:endParaRPr lang="en-US" altLang="ja-JP" sz="2000" dirty="0" smtClean="0">
              <a:solidFill>
                <a:prstClr val="black"/>
              </a:solidFill>
            </a:endParaRPr>
          </a:p>
        </p:txBody>
      </p:sp>
      <p:sp>
        <p:nvSpPr>
          <p:cNvPr id="7" name="Text Box 2"/>
          <p:cNvSpPr txBox="1">
            <a:spLocks noChangeArrowheads="1"/>
          </p:cNvSpPr>
          <p:nvPr/>
        </p:nvSpPr>
        <p:spPr bwMode="auto">
          <a:xfrm>
            <a:off x="7905328" y="87288"/>
            <a:ext cx="1944216" cy="53340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中医協 総－５</a:t>
            </a:r>
          </a:p>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２５．２．</a:t>
            </a:r>
            <a:r>
              <a:rPr lang="ja-JP" altLang="en-US" sz="1200" dirty="0">
                <a:solidFill>
                  <a:prstClr val="black"/>
                </a:solidFill>
                <a:latin typeface="ＭＳ 明朝" pitchFamily="17" charset="-128"/>
                <a:ea typeface="ＭＳ 明朝" pitchFamily="17" charset="-128"/>
                <a:cs typeface="ＭＳ Ｐゴシック" pitchFamily="50" charset="-128"/>
              </a:rPr>
              <a:t>１３</a:t>
            </a:r>
            <a:endParaRPr lang="ja-JP" altLang="en-US" sz="1200" dirty="0" smtClean="0">
              <a:solidFill>
                <a:prstClr val="black"/>
              </a:solidFill>
              <a:latin typeface="ＭＳ 明朝" pitchFamily="17" charset="-128"/>
              <a:ea typeface="ＭＳ 明朝" pitchFamily="17" charset="-128"/>
              <a:cs typeface="ＭＳ Ｐゴシック" pitchFamily="50" charset="-128"/>
            </a:endParaRPr>
          </a:p>
          <a:p>
            <a:pPr fontAlgn="base">
              <a:spcBef>
                <a:spcPct val="0"/>
              </a:spcBef>
              <a:spcAft>
                <a:spcPct val="0"/>
              </a:spcAft>
            </a:pPr>
            <a:endParaRPr lang="ja-JP" altLang="en-US" dirty="0" smtClean="0">
              <a:solidFill>
                <a:prstClr val="black"/>
              </a:solidFill>
              <a:latin typeface="Arial" pitchFamily="34" charset="0"/>
              <a:cs typeface="ＭＳ Ｐゴシック" pitchFamily="50" charset="-128"/>
            </a:endParaRPr>
          </a:p>
        </p:txBody>
      </p:sp>
      <p:sp>
        <p:nvSpPr>
          <p:cNvPr id="8" name="スライド番号プレースホルダー 3"/>
          <p:cNvSpPr>
            <a:spLocks noGrp="1"/>
          </p:cNvSpPr>
          <p:nvPr>
            <p:ph type="sldNum" sz="quarter" idx="12"/>
          </p:nvPr>
        </p:nvSpPr>
        <p:spPr>
          <a:xfrm>
            <a:off x="7689304" y="6597352"/>
            <a:ext cx="2311400" cy="365125"/>
          </a:xfrm>
        </p:spPr>
        <p:txBody>
          <a:bodyPr/>
          <a:lstStyle/>
          <a:p>
            <a:pPr algn="r"/>
            <a:fld id="{32927FFD-3D24-4EC2-AEC8-E83A8D96C0AC}" type="slidenum">
              <a:rPr lang="ja-JP" altLang="en-US" smtClean="0">
                <a:solidFill>
                  <a:prstClr val="black"/>
                </a:solidFill>
              </a:rPr>
              <a:pPr algn="r"/>
              <a:t>106</a:t>
            </a:fld>
            <a:endParaRPr lang="ja-JP" altLang="en-US" dirty="0">
              <a:solidFill>
                <a:prstClr val="black"/>
              </a:solidFill>
            </a:endParaRPr>
          </a:p>
        </p:txBody>
      </p:sp>
    </p:spTree>
    <p:extLst>
      <p:ext uri="{BB962C8B-B14F-4D97-AF65-F5344CB8AC3E}">
        <p14:creationId xmlns:p14="http://schemas.microsoft.com/office/powerpoint/2010/main" val="29858403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88504" y="692695"/>
            <a:ext cx="9205023" cy="4958091"/>
          </a:xfrm>
          <a:blipFill>
            <a:blip r:embed="rId2" cstate="print"/>
            <a:tile tx="0" ty="0" sx="100000" sy="100000" flip="none" algn="tl"/>
          </a:blipFill>
          <a:ln>
            <a:solidFill>
              <a:schemeClr val="tx1"/>
            </a:solidFill>
            <a:prstDash val="dash"/>
          </a:ln>
        </p:spPr>
        <p:txBody>
          <a:bodyPr>
            <a:normAutofit fontScale="40000" lnSpcReduction="20000"/>
          </a:bodyPr>
          <a:lstStyle/>
          <a:p>
            <a:pPr algn="l">
              <a:lnSpc>
                <a:spcPct val="120000"/>
              </a:lnSpc>
            </a:pPr>
            <a:r>
              <a:rPr kumimoji="1" lang="ja-JP" altLang="en-US" sz="4000" b="1" dirty="0" smtClean="0">
                <a:solidFill>
                  <a:schemeClr val="tx1"/>
                </a:solidFill>
              </a:rPr>
              <a:t>看取りビジネス　「在宅」扱い　暴利生む</a:t>
            </a:r>
            <a:endParaRPr kumimoji="1" lang="en-US" altLang="ja-JP" sz="4000" b="1" dirty="0" smtClean="0">
              <a:solidFill>
                <a:schemeClr val="tx1"/>
              </a:solidFill>
            </a:endParaRPr>
          </a:p>
          <a:p>
            <a:pPr algn="l">
              <a:lnSpc>
                <a:spcPct val="120000"/>
              </a:lnSpc>
            </a:pPr>
            <a:r>
              <a:rPr lang="ja-JP" altLang="en-US" sz="4000" dirty="0" smtClean="0">
                <a:solidFill>
                  <a:schemeClr val="tx1"/>
                </a:solidFill>
              </a:rPr>
              <a:t>　「先生、五年で二億になりますよ」　五年前、岐阜県多治見市のファミリーレストランでのこと。医師は「寝たきり専用賃貸住宅」の創設者を名乗る男性からビジネスに加わるよう誘われた。（略）</a:t>
            </a:r>
            <a:endParaRPr lang="en-US" altLang="ja-JP" sz="4000" dirty="0" smtClean="0">
              <a:solidFill>
                <a:schemeClr val="tx1"/>
              </a:solidFill>
            </a:endParaRPr>
          </a:p>
          <a:p>
            <a:pPr algn="l">
              <a:lnSpc>
                <a:spcPct val="120000"/>
              </a:lnSpc>
            </a:pPr>
            <a:endParaRPr lang="en-US" altLang="ja-JP" sz="4000" dirty="0" smtClean="0">
              <a:solidFill>
                <a:schemeClr val="tx1"/>
              </a:solidFill>
            </a:endParaRPr>
          </a:p>
          <a:p>
            <a:pPr algn="l">
              <a:lnSpc>
                <a:spcPct val="120000"/>
              </a:lnSpc>
            </a:pPr>
            <a:r>
              <a:rPr lang="ja-JP" altLang="en-US" sz="4000" dirty="0" smtClean="0">
                <a:solidFill>
                  <a:schemeClr val="tx1"/>
                </a:solidFill>
              </a:rPr>
              <a:t>　医師は三年前まで、施設の訪問診療を担当していた。開設した診療所で五十人の入居者を受け持ち、年間の売り上げは一億円をゆうに超えたという。入居者一人に月額二十万近い医療費がかかった計算（略）</a:t>
            </a:r>
            <a:r>
              <a:rPr lang="ja-JP" altLang="en-US" sz="4000" b="1" u="sng" dirty="0" smtClean="0">
                <a:solidFill>
                  <a:schemeClr val="tx1"/>
                </a:solidFill>
              </a:rPr>
              <a:t>その費用の半分以上を占めていたのが、週３回行っていたという訪問診療</a:t>
            </a:r>
            <a:r>
              <a:rPr lang="ja-JP" altLang="en-US" sz="4000" dirty="0" smtClean="0">
                <a:solidFill>
                  <a:schemeClr val="tx1"/>
                </a:solidFill>
              </a:rPr>
              <a:t>だった。</a:t>
            </a:r>
            <a:endParaRPr lang="en-US" altLang="ja-JP" sz="4000" dirty="0" smtClean="0">
              <a:solidFill>
                <a:schemeClr val="tx1"/>
              </a:solidFill>
            </a:endParaRPr>
          </a:p>
          <a:p>
            <a:pPr algn="l">
              <a:lnSpc>
                <a:spcPct val="120000"/>
              </a:lnSpc>
            </a:pPr>
            <a:endParaRPr lang="en-US" altLang="ja-JP" sz="4000" dirty="0" smtClean="0">
              <a:solidFill>
                <a:schemeClr val="tx1"/>
              </a:solidFill>
            </a:endParaRPr>
          </a:p>
          <a:p>
            <a:pPr algn="l">
              <a:lnSpc>
                <a:spcPct val="120000"/>
              </a:lnSpc>
            </a:pPr>
            <a:r>
              <a:rPr lang="ja-JP" altLang="en-US" sz="4000" dirty="0" smtClean="0">
                <a:solidFill>
                  <a:schemeClr val="tx1"/>
                </a:solidFill>
              </a:rPr>
              <a:t>　</a:t>
            </a:r>
            <a:r>
              <a:rPr lang="ja-JP" altLang="en-US" sz="4000" b="1" u="sng" dirty="0" smtClean="0">
                <a:solidFill>
                  <a:schemeClr val="tx1"/>
                </a:solidFill>
              </a:rPr>
              <a:t>一回の訪問で、医師は診療報酬として八千三百円を請求</a:t>
            </a:r>
            <a:r>
              <a:rPr lang="ja-JP" altLang="en-US" sz="4000" dirty="0" smtClean="0">
                <a:solidFill>
                  <a:schemeClr val="tx1"/>
                </a:solidFill>
              </a:rPr>
              <a:t>していたという。一カ月平均で十三回とした場合、患者一人で十万円を超える計算だ。五十人なら五百万円になる。ただし、八千三百円は本来、在宅で療養する患者を一軒ずつ訪ねた場合を想定した金額だ。</a:t>
            </a:r>
            <a:r>
              <a:rPr lang="ja-JP" altLang="en-US" sz="4000" b="1" u="sng" dirty="0" smtClean="0">
                <a:solidFill>
                  <a:schemeClr val="tx1"/>
                </a:solidFill>
              </a:rPr>
              <a:t>有料老人ホームのように患者が一カ所に集まっている場合、移動の負担が省かれるため、金額は四分の一以下の二千円に抑えられている</a:t>
            </a:r>
            <a:r>
              <a:rPr lang="ja-JP" altLang="en-US" sz="4000" dirty="0" smtClean="0">
                <a:solidFill>
                  <a:schemeClr val="tx1"/>
                </a:solidFill>
              </a:rPr>
              <a:t>。国も四月の診療報酬改定でその区別を明確化し、「同一建物」</a:t>
            </a:r>
            <a:r>
              <a:rPr lang="ja-JP" altLang="en-US" sz="4000" dirty="0" err="1" smtClean="0">
                <a:solidFill>
                  <a:schemeClr val="tx1"/>
                </a:solidFill>
              </a:rPr>
              <a:t>か</a:t>
            </a:r>
            <a:r>
              <a:rPr lang="ja-JP" altLang="en-US" sz="4000" dirty="0" smtClean="0">
                <a:solidFill>
                  <a:schemeClr val="tx1"/>
                </a:solidFill>
              </a:rPr>
              <a:t>否かを判断基準に明示した。（略）</a:t>
            </a:r>
            <a:endParaRPr lang="en-US" altLang="ja-JP" sz="4000" dirty="0" smtClean="0">
              <a:solidFill>
                <a:schemeClr val="tx1"/>
              </a:solidFill>
            </a:endParaRPr>
          </a:p>
          <a:p>
            <a:pPr algn="l">
              <a:lnSpc>
                <a:spcPct val="120000"/>
              </a:lnSpc>
            </a:pPr>
            <a:endParaRPr lang="en-US" altLang="ja-JP" sz="4000" dirty="0" smtClean="0">
              <a:solidFill>
                <a:schemeClr val="tx1"/>
              </a:solidFill>
            </a:endParaRPr>
          </a:p>
          <a:p>
            <a:pPr algn="l">
              <a:lnSpc>
                <a:spcPct val="120000"/>
              </a:lnSpc>
            </a:pPr>
            <a:r>
              <a:rPr lang="ja-JP" altLang="en-US" sz="4000" dirty="0" smtClean="0">
                <a:solidFill>
                  <a:schemeClr val="tx1"/>
                </a:solidFill>
              </a:rPr>
              <a:t> 重度の要介護者が同じ建物に集まる寝たきり専用賃貸住宅も、有料老人ホームと同じ扱いと考えるのが当然だ。</a:t>
            </a:r>
            <a:r>
              <a:rPr lang="ja-JP" altLang="en-US" sz="4000" b="1" u="sng" dirty="0" smtClean="0">
                <a:solidFill>
                  <a:schemeClr val="tx1"/>
                </a:solidFill>
              </a:rPr>
              <a:t>ところが、有料老人ホームの届け出がないことを理由に、施設を担当する診療所は「在宅」同様の高額請求を続けていた。</a:t>
            </a:r>
            <a:r>
              <a:rPr lang="ja-JP" altLang="en-US" sz="4000" u="sng" dirty="0" smtClean="0">
                <a:solidFill>
                  <a:schemeClr val="tx1"/>
                </a:solidFill>
              </a:rPr>
              <a:t>（略）</a:t>
            </a:r>
            <a:endParaRPr lang="en-US" altLang="ja-JP" sz="4000" u="sng" dirty="0" smtClean="0">
              <a:solidFill>
                <a:schemeClr val="tx1"/>
              </a:solidFill>
            </a:endParaRPr>
          </a:p>
        </p:txBody>
      </p:sp>
      <p:sp>
        <p:nvSpPr>
          <p:cNvPr id="8" name="正方形/長方形 7"/>
          <p:cNvSpPr/>
          <p:nvPr/>
        </p:nvSpPr>
        <p:spPr>
          <a:xfrm>
            <a:off x="6139046" y="5279995"/>
            <a:ext cx="3528392" cy="364074"/>
          </a:xfrm>
          <a:prstGeom prst="rect">
            <a:avLst/>
          </a:prstGeom>
        </p:spPr>
        <p:txBody>
          <a:bodyPr wrap="square">
            <a:spAutoFit/>
          </a:bodyPr>
          <a:lstStyle/>
          <a:p>
            <a:pPr>
              <a:lnSpc>
                <a:spcPct val="120000"/>
              </a:lnSpc>
            </a:pPr>
            <a:r>
              <a:rPr lang="ja-JP" altLang="en-US" sz="1600" b="1" dirty="0" smtClean="0">
                <a:solidFill>
                  <a:prstClr val="black"/>
                </a:solidFill>
              </a:rPr>
              <a:t>出典：平成</a:t>
            </a:r>
            <a:r>
              <a:rPr lang="en-US" altLang="ja-JP" sz="1600" b="1" dirty="0" smtClean="0">
                <a:solidFill>
                  <a:prstClr val="black"/>
                </a:solidFill>
              </a:rPr>
              <a:t>22</a:t>
            </a:r>
            <a:r>
              <a:rPr lang="ja-JP" altLang="en-US" sz="1600" b="1" dirty="0" smtClean="0">
                <a:solidFill>
                  <a:prstClr val="black"/>
                </a:solidFill>
              </a:rPr>
              <a:t>年</a:t>
            </a:r>
            <a:r>
              <a:rPr lang="en-US" altLang="ja-JP" sz="1600" b="1" dirty="0" smtClean="0">
                <a:solidFill>
                  <a:prstClr val="black"/>
                </a:solidFill>
              </a:rPr>
              <a:t>5</a:t>
            </a:r>
            <a:r>
              <a:rPr lang="ja-JP" altLang="en-US" sz="1600" b="1" dirty="0" smtClean="0">
                <a:solidFill>
                  <a:prstClr val="black"/>
                </a:solidFill>
              </a:rPr>
              <a:t>月</a:t>
            </a:r>
            <a:r>
              <a:rPr lang="en-US" altLang="ja-JP" sz="1600" b="1" dirty="0" smtClean="0">
                <a:solidFill>
                  <a:prstClr val="black"/>
                </a:solidFill>
              </a:rPr>
              <a:t>10</a:t>
            </a:r>
            <a:r>
              <a:rPr lang="ja-JP" altLang="en-US" sz="1600" b="1" dirty="0" smtClean="0">
                <a:solidFill>
                  <a:prstClr val="black"/>
                </a:solidFill>
              </a:rPr>
              <a:t>日東京新聞抜粋</a:t>
            </a:r>
            <a:endParaRPr lang="en-US" altLang="ja-JP" sz="1600" b="1" dirty="0" smtClean="0">
              <a:solidFill>
                <a:prstClr val="black"/>
              </a:solidFill>
            </a:endParaRPr>
          </a:p>
        </p:txBody>
      </p:sp>
      <p:sp>
        <p:nvSpPr>
          <p:cNvPr id="7" name="正方形/長方形 6"/>
          <p:cNvSpPr/>
          <p:nvPr/>
        </p:nvSpPr>
        <p:spPr>
          <a:xfrm>
            <a:off x="488505" y="332656"/>
            <a:ext cx="877163" cy="369332"/>
          </a:xfrm>
          <a:prstGeom prst="rect">
            <a:avLst/>
          </a:prstGeom>
        </p:spPr>
        <p:txBody>
          <a:bodyPr wrap="none">
            <a:spAutoFit/>
          </a:bodyPr>
          <a:lstStyle/>
          <a:p>
            <a:pPr algn="ctr">
              <a:spcBef>
                <a:spcPct val="0"/>
              </a:spcBef>
              <a:defRPr/>
            </a:pPr>
            <a:r>
              <a:rPr lang="ja-JP" altLang="en-US" b="1" dirty="0" smtClean="0">
                <a:solidFill>
                  <a:prstClr val="black"/>
                </a:solidFill>
              </a:rPr>
              <a:t>（参考）</a:t>
            </a:r>
            <a:endParaRPr lang="ja-JP" altLang="en-US" b="1" dirty="0">
              <a:solidFill>
                <a:prstClr val="black"/>
              </a:solidFill>
            </a:endParaRPr>
          </a:p>
        </p:txBody>
      </p:sp>
      <p:sp>
        <p:nvSpPr>
          <p:cNvPr id="6" name="Text Box 2"/>
          <p:cNvSpPr txBox="1">
            <a:spLocks noChangeArrowheads="1"/>
          </p:cNvSpPr>
          <p:nvPr/>
        </p:nvSpPr>
        <p:spPr bwMode="auto">
          <a:xfrm>
            <a:off x="7985436" y="182522"/>
            <a:ext cx="1800200" cy="519466"/>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中医協 総－５</a:t>
            </a:r>
          </a:p>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２５．２．</a:t>
            </a:r>
            <a:r>
              <a:rPr lang="ja-JP" altLang="en-US" sz="1200" dirty="0">
                <a:solidFill>
                  <a:prstClr val="black"/>
                </a:solidFill>
                <a:latin typeface="ＭＳ 明朝" pitchFamily="17" charset="-128"/>
                <a:ea typeface="ＭＳ 明朝" pitchFamily="17" charset="-128"/>
                <a:cs typeface="ＭＳ Ｐゴシック" pitchFamily="50" charset="-128"/>
              </a:rPr>
              <a:t>１３</a:t>
            </a:r>
            <a:endParaRPr lang="ja-JP" altLang="en-US" sz="1200" dirty="0" smtClean="0">
              <a:solidFill>
                <a:prstClr val="black"/>
              </a:solidFill>
              <a:latin typeface="ＭＳ 明朝" pitchFamily="17" charset="-128"/>
              <a:ea typeface="ＭＳ 明朝" pitchFamily="17" charset="-128"/>
              <a:cs typeface="ＭＳ Ｐゴシック" pitchFamily="50" charset="-128"/>
            </a:endParaRPr>
          </a:p>
          <a:p>
            <a:pPr fontAlgn="base">
              <a:spcBef>
                <a:spcPct val="0"/>
              </a:spcBef>
              <a:spcAft>
                <a:spcPct val="0"/>
              </a:spcAft>
            </a:pPr>
            <a:endParaRPr lang="ja-JP" altLang="en-US" dirty="0" smtClean="0">
              <a:solidFill>
                <a:prstClr val="black"/>
              </a:solidFill>
              <a:latin typeface="Arial" pitchFamily="34" charset="0"/>
              <a:cs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lgn="r"/>
            <a:fld id="{32927FFD-3D24-4EC2-AEC8-E83A8D96C0AC}" type="slidenum">
              <a:rPr lang="ja-JP" altLang="en-US" smtClean="0">
                <a:solidFill>
                  <a:prstClr val="black"/>
                </a:solidFill>
              </a:rPr>
              <a:pPr algn="r"/>
              <a:t>107</a:t>
            </a:fld>
            <a:endParaRPr lang="ja-JP" altLang="en-US" dirty="0">
              <a:solidFill>
                <a:prstClr val="black"/>
              </a:solidFill>
            </a:endParaRPr>
          </a:p>
        </p:txBody>
      </p:sp>
    </p:spTree>
    <p:extLst>
      <p:ext uri="{BB962C8B-B14F-4D97-AF65-F5344CB8AC3E}">
        <p14:creationId xmlns:p14="http://schemas.microsoft.com/office/powerpoint/2010/main" val="362256971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456" y="138666"/>
            <a:ext cx="8640960" cy="634082"/>
          </a:xfrm>
        </p:spPr>
        <p:style>
          <a:lnRef idx="2">
            <a:schemeClr val="accent6"/>
          </a:lnRef>
          <a:fillRef idx="1">
            <a:schemeClr val="lt1"/>
          </a:fillRef>
          <a:effectRef idx="0">
            <a:schemeClr val="accent6"/>
          </a:effectRef>
          <a:fontRef idx="minor">
            <a:schemeClr val="dk1"/>
          </a:fontRef>
        </p:style>
        <p:txBody>
          <a:bodyPr>
            <a:normAutofit/>
          </a:bodyPr>
          <a:lstStyle/>
          <a:p>
            <a:r>
              <a:rPr lang="ja-JP" altLang="en-US" sz="2800" dirty="0" smtClean="0"/>
              <a:t>在宅医療における患者紹介等の不適切な</a:t>
            </a:r>
            <a:r>
              <a:rPr kumimoji="1" lang="ja-JP" altLang="en-US" sz="2800" dirty="0" smtClean="0">
                <a:solidFill>
                  <a:sysClr val="windowText" lastClr="000000"/>
                </a:solidFill>
              </a:rPr>
              <a:t>事例</a:t>
            </a:r>
            <a:endParaRPr kumimoji="1" lang="ja-JP" altLang="en-US" sz="2800" dirty="0">
              <a:solidFill>
                <a:sysClr val="windowText" lastClr="000000"/>
              </a:solidFill>
            </a:endParaRPr>
          </a:p>
        </p:txBody>
      </p:sp>
      <p:sp>
        <p:nvSpPr>
          <p:cNvPr id="3" name="コンテンツ プレースホルダ 2"/>
          <p:cNvSpPr>
            <a:spLocks noGrp="1"/>
          </p:cNvSpPr>
          <p:nvPr>
            <p:ph idx="1"/>
          </p:nvPr>
        </p:nvSpPr>
        <p:spPr>
          <a:xfrm>
            <a:off x="495300" y="1241618"/>
            <a:ext cx="8994204" cy="628905"/>
          </a:xfrm>
        </p:spPr>
        <p:style>
          <a:lnRef idx="2">
            <a:schemeClr val="accent2"/>
          </a:lnRef>
          <a:fillRef idx="1">
            <a:schemeClr val="lt1"/>
          </a:fillRef>
          <a:effectRef idx="0">
            <a:schemeClr val="accent2"/>
          </a:effectRef>
          <a:fontRef idx="minor">
            <a:schemeClr val="dk1"/>
          </a:fontRef>
        </p:style>
        <p:txBody>
          <a:bodyPr>
            <a:noAutofit/>
          </a:bodyPr>
          <a:lstStyle/>
          <a:p>
            <a:pPr marL="177800" indent="-177800">
              <a:buNone/>
            </a:pPr>
            <a:r>
              <a:rPr lang="ja-JP" altLang="en-US" sz="1800" dirty="0" smtClean="0"/>
              <a:t>○高齢者用施設</a:t>
            </a:r>
            <a:r>
              <a:rPr lang="ja-JP" altLang="ja-JP" sz="1800" dirty="0" smtClean="0"/>
              <a:t>を新設するにあたり、</a:t>
            </a:r>
            <a:r>
              <a:rPr lang="ja-JP" altLang="en-US" sz="1800" dirty="0" smtClean="0"/>
              <a:t>特定の</a:t>
            </a:r>
            <a:r>
              <a:rPr lang="ja-JP" altLang="ja-JP" sz="1800" dirty="0" smtClean="0"/>
              <a:t>医師</a:t>
            </a:r>
            <a:r>
              <a:rPr lang="ja-JP" altLang="en-US" sz="1800" dirty="0" smtClean="0"/>
              <a:t>に</a:t>
            </a:r>
            <a:r>
              <a:rPr lang="ja-JP" altLang="ja-JP" sz="1800" dirty="0" smtClean="0"/>
              <a:t>入所者を優先的に</a:t>
            </a:r>
            <a:r>
              <a:rPr lang="ja-JP" altLang="en-US" sz="1800" dirty="0" smtClean="0"/>
              <a:t>紹介</a:t>
            </a:r>
            <a:r>
              <a:rPr lang="ja-JP" altLang="ja-JP" sz="1800" dirty="0" smtClean="0"/>
              <a:t>することの見返りとして、診療報酬の２０％のキックバックを要求して</a:t>
            </a:r>
            <a:r>
              <a:rPr lang="ja-JP" altLang="en-US" sz="1800" dirty="0" smtClean="0"/>
              <a:t>いるもの。</a:t>
            </a:r>
            <a:endParaRPr lang="en-US" altLang="ja-JP" sz="1800" dirty="0" smtClean="0"/>
          </a:p>
        </p:txBody>
      </p:sp>
      <p:sp>
        <p:nvSpPr>
          <p:cNvPr id="5" name="正方形/長方形 4"/>
          <p:cNvSpPr/>
          <p:nvPr/>
        </p:nvSpPr>
        <p:spPr>
          <a:xfrm>
            <a:off x="200472" y="881575"/>
            <a:ext cx="5544616"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b="1" dirty="0" smtClean="0">
                <a:solidFill>
                  <a:prstClr val="white"/>
                </a:solidFill>
              </a:rPr>
              <a:t>患者の選択を制限するおそれがあると考えられる事例</a:t>
            </a:r>
            <a:endParaRPr lang="en-US" altLang="ja-JP" b="1" dirty="0" smtClean="0">
              <a:solidFill>
                <a:prstClr val="white"/>
              </a:solidFill>
            </a:endParaRPr>
          </a:p>
        </p:txBody>
      </p:sp>
      <p:sp>
        <p:nvSpPr>
          <p:cNvPr id="8" name="正方形/長方形 7"/>
          <p:cNvSpPr/>
          <p:nvPr/>
        </p:nvSpPr>
        <p:spPr>
          <a:xfrm>
            <a:off x="7794070" y="6608385"/>
            <a:ext cx="1800493" cy="276999"/>
          </a:xfrm>
          <a:prstGeom prst="rect">
            <a:avLst/>
          </a:prstGeom>
        </p:spPr>
        <p:txBody>
          <a:bodyPr wrap="none">
            <a:spAutoFit/>
          </a:bodyPr>
          <a:lstStyle/>
          <a:p>
            <a:r>
              <a:rPr lang="ja-JP" altLang="en-US" sz="1200" dirty="0" smtClean="0">
                <a:solidFill>
                  <a:prstClr val="black"/>
                </a:solidFill>
              </a:rPr>
              <a:t>出典：保険局医療課調べ</a:t>
            </a:r>
            <a:endParaRPr lang="ja-JP" altLang="en-US" sz="1200" dirty="0">
              <a:solidFill>
                <a:prstClr val="black"/>
              </a:solidFill>
            </a:endParaRPr>
          </a:p>
        </p:txBody>
      </p:sp>
      <p:sp>
        <p:nvSpPr>
          <p:cNvPr id="53" name="正方形/長方形 52"/>
          <p:cNvSpPr/>
          <p:nvPr/>
        </p:nvSpPr>
        <p:spPr>
          <a:xfrm>
            <a:off x="488505" y="2947354"/>
            <a:ext cx="9145016"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177800" indent="-177800"/>
            <a:r>
              <a:rPr lang="ja-JP" altLang="en-US" dirty="0" smtClean="0">
                <a:solidFill>
                  <a:prstClr val="black"/>
                </a:solidFill>
              </a:rPr>
              <a:t>○　</a:t>
            </a:r>
            <a:r>
              <a:rPr lang="ja-JP" altLang="ja-JP" dirty="0" smtClean="0">
                <a:solidFill>
                  <a:prstClr val="black"/>
                </a:solidFill>
              </a:rPr>
              <a:t>診療所の開設者の</a:t>
            </a:r>
            <a:r>
              <a:rPr lang="ja-JP" altLang="en-US" dirty="0" smtClean="0">
                <a:solidFill>
                  <a:prstClr val="black"/>
                </a:solidFill>
              </a:rPr>
              <a:t>親族</a:t>
            </a:r>
            <a:r>
              <a:rPr lang="ja-JP" altLang="ja-JP" dirty="0" smtClean="0">
                <a:solidFill>
                  <a:prstClr val="black"/>
                </a:solidFill>
              </a:rPr>
              <a:t>が経営する</a:t>
            </a:r>
            <a:r>
              <a:rPr lang="ja-JP" altLang="en-US" dirty="0" smtClean="0">
                <a:solidFill>
                  <a:prstClr val="black"/>
                </a:solidFill>
              </a:rPr>
              <a:t>高齢者用施設</a:t>
            </a:r>
            <a:r>
              <a:rPr lang="ja-JP" altLang="ja-JP" dirty="0" smtClean="0">
                <a:solidFill>
                  <a:prstClr val="black"/>
                </a:solidFill>
              </a:rPr>
              <a:t>の</a:t>
            </a:r>
            <a:r>
              <a:rPr lang="ja-JP" altLang="en-US" dirty="0" smtClean="0">
                <a:solidFill>
                  <a:prstClr val="black"/>
                </a:solidFill>
              </a:rPr>
              <a:t>入居者約</a:t>
            </a:r>
            <a:r>
              <a:rPr lang="en-US" altLang="ja-JP" dirty="0" smtClean="0">
                <a:solidFill>
                  <a:prstClr val="black"/>
                </a:solidFill>
              </a:rPr>
              <a:t>300</a:t>
            </a:r>
            <a:r>
              <a:rPr lang="ja-JP" altLang="ja-JP" dirty="0" smtClean="0">
                <a:solidFill>
                  <a:prstClr val="black"/>
                </a:solidFill>
              </a:rPr>
              <a:t>名のみを対象に訪問診療を行っている</a:t>
            </a:r>
            <a:r>
              <a:rPr lang="ja-JP" altLang="en-US" dirty="0" smtClean="0">
                <a:solidFill>
                  <a:prstClr val="black"/>
                </a:solidFill>
              </a:rPr>
              <a:t>もの</a:t>
            </a:r>
            <a:r>
              <a:rPr lang="ja-JP" altLang="ja-JP" dirty="0" smtClean="0">
                <a:solidFill>
                  <a:prstClr val="black"/>
                </a:solidFill>
              </a:rPr>
              <a:t>。</a:t>
            </a:r>
            <a:endParaRPr lang="en-US" altLang="ja-JP" dirty="0" smtClean="0">
              <a:solidFill>
                <a:prstClr val="black"/>
              </a:solidFill>
            </a:endParaRPr>
          </a:p>
          <a:p>
            <a:pPr marL="177800" indent="-177800"/>
            <a:r>
              <a:rPr lang="ja-JP" altLang="en-US" dirty="0" smtClean="0">
                <a:solidFill>
                  <a:prstClr val="black"/>
                </a:solidFill>
              </a:rPr>
              <a:t>（</a:t>
            </a:r>
            <a:r>
              <a:rPr lang="ja-JP" altLang="ja-JP" dirty="0" smtClean="0">
                <a:solidFill>
                  <a:prstClr val="black"/>
                </a:solidFill>
              </a:rPr>
              <a:t>一日当たりの訪問患者数３６．９人</a:t>
            </a:r>
            <a:r>
              <a:rPr lang="ja-JP" altLang="en-US" dirty="0" smtClean="0">
                <a:solidFill>
                  <a:prstClr val="black"/>
                </a:solidFill>
              </a:rPr>
              <a:t>、</a:t>
            </a:r>
            <a:r>
              <a:rPr lang="ja-JP" altLang="ja-JP" dirty="0" smtClean="0">
                <a:solidFill>
                  <a:prstClr val="black"/>
                </a:solidFill>
              </a:rPr>
              <a:t>一人当たりの平均訪問診療時間　</a:t>
            </a:r>
            <a:r>
              <a:rPr lang="en-US" altLang="ja-JP" dirty="0" smtClean="0">
                <a:solidFill>
                  <a:prstClr val="black"/>
                </a:solidFill>
              </a:rPr>
              <a:t>5</a:t>
            </a:r>
            <a:r>
              <a:rPr lang="ja-JP" altLang="ja-JP" dirty="0" smtClean="0">
                <a:solidFill>
                  <a:prstClr val="black"/>
                </a:solidFill>
              </a:rPr>
              <a:t>分</a:t>
            </a:r>
            <a:r>
              <a:rPr lang="en-US" altLang="ja-JP" dirty="0" smtClean="0">
                <a:solidFill>
                  <a:prstClr val="black"/>
                </a:solidFill>
              </a:rPr>
              <a:t>22</a:t>
            </a:r>
            <a:r>
              <a:rPr lang="ja-JP" altLang="ja-JP" dirty="0" smtClean="0">
                <a:solidFill>
                  <a:prstClr val="black"/>
                </a:solidFill>
              </a:rPr>
              <a:t>秒～</a:t>
            </a:r>
            <a:r>
              <a:rPr lang="en-US" altLang="ja-JP" dirty="0" smtClean="0">
                <a:solidFill>
                  <a:prstClr val="black"/>
                </a:solidFill>
              </a:rPr>
              <a:t>10</a:t>
            </a:r>
            <a:r>
              <a:rPr lang="ja-JP" altLang="ja-JP" dirty="0" smtClean="0">
                <a:solidFill>
                  <a:prstClr val="black"/>
                </a:solidFill>
              </a:rPr>
              <a:t>分</a:t>
            </a:r>
            <a:r>
              <a:rPr lang="ja-JP" altLang="en-US" dirty="0" smtClean="0">
                <a:solidFill>
                  <a:prstClr val="black"/>
                </a:solidFill>
              </a:rPr>
              <a:t>、</a:t>
            </a:r>
            <a:r>
              <a:rPr lang="ja-JP" altLang="ja-JP" dirty="0" smtClean="0">
                <a:solidFill>
                  <a:prstClr val="black"/>
                </a:solidFill>
              </a:rPr>
              <a:t>一ヵ月当たりの訪問診療回数　ほとんど４～５回／月</a:t>
            </a:r>
            <a:r>
              <a:rPr lang="ja-JP" altLang="en-US" dirty="0" smtClean="0">
                <a:solidFill>
                  <a:prstClr val="black"/>
                </a:solidFill>
              </a:rPr>
              <a:t>）</a:t>
            </a:r>
            <a:endParaRPr lang="en-US" altLang="ja-JP" dirty="0" smtClean="0">
              <a:solidFill>
                <a:prstClr val="black"/>
              </a:solidFill>
            </a:endParaRPr>
          </a:p>
        </p:txBody>
      </p:sp>
      <p:sp>
        <p:nvSpPr>
          <p:cNvPr id="56" name="正方形/長方形 55"/>
          <p:cNvSpPr/>
          <p:nvPr/>
        </p:nvSpPr>
        <p:spPr>
          <a:xfrm>
            <a:off x="220295" y="2588278"/>
            <a:ext cx="5529064"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b="1" dirty="0" smtClean="0">
                <a:solidFill>
                  <a:prstClr val="white"/>
                </a:solidFill>
              </a:rPr>
              <a:t>過剰な診療を惹起するおそれがあると考えられる事例</a:t>
            </a:r>
            <a:endParaRPr lang="en-US" altLang="ja-JP" b="1" dirty="0" smtClean="0">
              <a:solidFill>
                <a:prstClr val="white"/>
              </a:solidFill>
            </a:endParaRPr>
          </a:p>
        </p:txBody>
      </p:sp>
      <p:sp>
        <p:nvSpPr>
          <p:cNvPr id="57" name="正方形/長方形 56"/>
          <p:cNvSpPr/>
          <p:nvPr/>
        </p:nvSpPr>
        <p:spPr>
          <a:xfrm>
            <a:off x="848545" y="2146938"/>
            <a:ext cx="8928992" cy="369332"/>
          </a:xfrm>
          <a:prstGeom prst="rect">
            <a:avLst/>
          </a:prstGeom>
        </p:spPr>
        <p:txBody>
          <a:bodyPr wrap="square">
            <a:spAutoFit/>
          </a:bodyPr>
          <a:lstStyle/>
          <a:p>
            <a:pPr marL="177800" indent="-177800"/>
            <a:r>
              <a:rPr lang="ja-JP" altLang="en-US" dirty="0" smtClean="0">
                <a:solidFill>
                  <a:prstClr val="black"/>
                </a:solidFill>
              </a:rPr>
              <a:t>診療報酬を用いた経済的誘因により、</a:t>
            </a:r>
            <a:r>
              <a:rPr lang="ja-JP" altLang="en-US" b="1" u="sng" dirty="0" smtClean="0">
                <a:solidFill>
                  <a:prstClr val="black"/>
                </a:solidFill>
              </a:rPr>
              <a:t>診療の独占契約を結んでいるおそれがある</a:t>
            </a:r>
            <a:endParaRPr lang="en-US" altLang="ja-JP" dirty="0" smtClean="0">
              <a:solidFill>
                <a:prstClr val="black"/>
              </a:solidFill>
            </a:endParaRPr>
          </a:p>
        </p:txBody>
      </p:sp>
      <p:sp>
        <p:nvSpPr>
          <p:cNvPr id="58" name="正方形/長方形 57"/>
          <p:cNvSpPr/>
          <p:nvPr/>
        </p:nvSpPr>
        <p:spPr>
          <a:xfrm>
            <a:off x="416496" y="4476864"/>
            <a:ext cx="9433048" cy="369332"/>
          </a:xfrm>
          <a:prstGeom prst="rect">
            <a:avLst/>
          </a:prstGeom>
        </p:spPr>
        <p:txBody>
          <a:bodyPr wrap="square">
            <a:spAutoFit/>
          </a:bodyPr>
          <a:lstStyle/>
          <a:p>
            <a:pPr marL="177800" indent="-177800"/>
            <a:r>
              <a:rPr lang="ja-JP" altLang="en-US" dirty="0" smtClean="0">
                <a:solidFill>
                  <a:prstClr val="black"/>
                </a:solidFill>
              </a:rPr>
              <a:t>　患者の選択を制限しているおそれがあることに加え、</a:t>
            </a:r>
            <a:r>
              <a:rPr lang="ja-JP" altLang="en-US" b="1" u="sng" dirty="0" smtClean="0">
                <a:solidFill>
                  <a:prstClr val="black"/>
                </a:solidFill>
              </a:rPr>
              <a:t>過剰な診療を行っている可能性</a:t>
            </a:r>
            <a:r>
              <a:rPr lang="ja-JP" altLang="en-US" dirty="0" smtClean="0">
                <a:solidFill>
                  <a:prstClr val="black"/>
                </a:solidFill>
              </a:rPr>
              <a:t>がある。</a:t>
            </a:r>
          </a:p>
        </p:txBody>
      </p:sp>
      <p:sp>
        <p:nvSpPr>
          <p:cNvPr id="59" name="下矢印 58"/>
          <p:cNvSpPr/>
          <p:nvPr/>
        </p:nvSpPr>
        <p:spPr>
          <a:xfrm>
            <a:off x="4586775" y="1965761"/>
            <a:ext cx="432049"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下矢印 59"/>
          <p:cNvSpPr/>
          <p:nvPr/>
        </p:nvSpPr>
        <p:spPr>
          <a:xfrm>
            <a:off x="4560353" y="4294981"/>
            <a:ext cx="432049"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472376" y="6434736"/>
            <a:ext cx="8136904" cy="461665"/>
          </a:xfrm>
          <a:prstGeom prst="rect">
            <a:avLst/>
          </a:prstGeom>
        </p:spPr>
        <p:txBody>
          <a:bodyPr wrap="square">
            <a:spAutoFit/>
          </a:bodyPr>
          <a:lstStyle/>
          <a:p>
            <a:r>
              <a:rPr lang="ja-JP" altLang="en-US" sz="1200" dirty="0" smtClean="0">
                <a:solidFill>
                  <a:prstClr val="black"/>
                </a:solidFill>
              </a:rPr>
              <a:t>（注）厚生労働省保険局医療課事務連絡（平成</a:t>
            </a:r>
            <a:r>
              <a:rPr lang="en-US" altLang="ja-JP" sz="1200" dirty="0" smtClean="0">
                <a:solidFill>
                  <a:prstClr val="black"/>
                </a:solidFill>
              </a:rPr>
              <a:t>23</a:t>
            </a:r>
            <a:r>
              <a:rPr lang="ja-JP" altLang="en-US" sz="1200" dirty="0" smtClean="0">
                <a:solidFill>
                  <a:prstClr val="black"/>
                </a:solidFill>
              </a:rPr>
              <a:t>年</a:t>
            </a:r>
            <a:r>
              <a:rPr lang="en-US" altLang="ja-JP" sz="1200" dirty="0" smtClean="0">
                <a:solidFill>
                  <a:prstClr val="black"/>
                </a:solidFill>
              </a:rPr>
              <a:t>2</a:t>
            </a:r>
            <a:r>
              <a:rPr lang="ja-JP" altLang="en-US" sz="1200" dirty="0" smtClean="0">
                <a:solidFill>
                  <a:prstClr val="black"/>
                </a:solidFill>
              </a:rPr>
              <a:t>月</a:t>
            </a:r>
            <a:r>
              <a:rPr lang="en-US" altLang="ja-JP" sz="1200" dirty="0" smtClean="0">
                <a:solidFill>
                  <a:prstClr val="black"/>
                </a:solidFill>
              </a:rPr>
              <a:t>15</a:t>
            </a:r>
            <a:r>
              <a:rPr lang="ja-JP" altLang="en-US" sz="1200" dirty="0" smtClean="0">
                <a:solidFill>
                  <a:prstClr val="black"/>
                </a:solidFill>
              </a:rPr>
              <a:t>日）に基づき、各地方厚生（支）局から報告された事例であり、</a:t>
            </a:r>
            <a:endParaRPr lang="en-US" altLang="ja-JP" sz="1200" dirty="0" smtClean="0">
              <a:solidFill>
                <a:prstClr val="black"/>
              </a:solidFill>
            </a:endParaRPr>
          </a:p>
          <a:p>
            <a:r>
              <a:rPr lang="ja-JP" altLang="en-US" sz="1200" dirty="0" smtClean="0">
                <a:solidFill>
                  <a:prstClr val="black"/>
                </a:solidFill>
              </a:rPr>
              <a:t>　　　一般的な状況を示すものではない。</a:t>
            </a:r>
            <a:endParaRPr lang="ja-JP" altLang="en-US" sz="1200" dirty="0">
              <a:solidFill>
                <a:prstClr val="black"/>
              </a:solidFill>
            </a:endParaRPr>
          </a:p>
        </p:txBody>
      </p:sp>
      <p:sp>
        <p:nvSpPr>
          <p:cNvPr id="14" name="Text Box 2"/>
          <p:cNvSpPr txBox="1">
            <a:spLocks noChangeArrowheads="1"/>
          </p:cNvSpPr>
          <p:nvPr/>
        </p:nvSpPr>
        <p:spPr bwMode="auto">
          <a:xfrm>
            <a:off x="7905328" y="87288"/>
            <a:ext cx="1944216" cy="53340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（改）中医協 総－５</a:t>
            </a:r>
          </a:p>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２５．２．</a:t>
            </a:r>
            <a:r>
              <a:rPr lang="ja-JP" altLang="en-US" sz="1200" dirty="0">
                <a:solidFill>
                  <a:prstClr val="black"/>
                </a:solidFill>
                <a:latin typeface="ＭＳ 明朝" pitchFamily="17" charset="-128"/>
                <a:ea typeface="ＭＳ 明朝" pitchFamily="17" charset="-128"/>
                <a:cs typeface="ＭＳ Ｐゴシック" pitchFamily="50" charset="-128"/>
              </a:rPr>
              <a:t>１３</a:t>
            </a:r>
            <a:endParaRPr lang="ja-JP" altLang="en-US" sz="1200" dirty="0" smtClean="0">
              <a:solidFill>
                <a:prstClr val="black"/>
              </a:solidFill>
              <a:latin typeface="ＭＳ 明朝" pitchFamily="17" charset="-128"/>
              <a:ea typeface="ＭＳ 明朝" pitchFamily="17" charset="-128"/>
              <a:cs typeface="ＭＳ Ｐゴシック" pitchFamily="50" charset="-128"/>
            </a:endParaRPr>
          </a:p>
          <a:p>
            <a:pPr fontAlgn="base">
              <a:spcBef>
                <a:spcPct val="0"/>
              </a:spcBef>
              <a:spcAft>
                <a:spcPct val="0"/>
              </a:spcAft>
            </a:pPr>
            <a:endParaRPr lang="ja-JP" altLang="en-US" dirty="0" smtClean="0">
              <a:solidFill>
                <a:prstClr val="black"/>
              </a:solidFill>
              <a:latin typeface="Arial" pitchFamily="34" charset="0"/>
              <a:cs typeface="ＭＳ Ｐゴシック" pitchFamily="50" charset="-128"/>
            </a:endParaRPr>
          </a:p>
        </p:txBody>
      </p:sp>
      <p:sp>
        <p:nvSpPr>
          <p:cNvPr id="15" name="正方形/長方形 14"/>
          <p:cNvSpPr/>
          <p:nvPr/>
        </p:nvSpPr>
        <p:spPr>
          <a:xfrm>
            <a:off x="1466886" y="4988190"/>
            <a:ext cx="6300123" cy="1384995"/>
          </a:xfrm>
          <a:prstGeom prst="rect">
            <a:avLst/>
          </a:prstGeom>
        </p:spPr>
        <p:txBody>
          <a:bodyPr wrap="none">
            <a:spAutoFit/>
          </a:bodyPr>
          <a:lstStyle/>
          <a:p>
            <a:r>
              <a:rPr lang="ja-JP" altLang="en-US" sz="1200" dirty="0">
                <a:solidFill>
                  <a:prstClr val="black"/>
                </a:solidFill>
              </a:rPr>
              <a:t>＜</a:t>
            </a:r>
            <a:r>
              <a:rPr lang="ja-JP" altLang="en-US" sz="1200" dirty="0" smtClean="0">
                <a:solidFill>
                  <a:prstClr val="black"/>
                </a:solidFill>
              </a:rPr>
              <a:t>例＞強化型在支診・病院（病床有）が、集合住宅に月２回訪問診療を行った場合</a:t>
            </a:r>
            <a:endParaRPr lang="en-US" altLang="ja-JP" sz="1200" dirty="0" smtClean="0">
              <a:solidFill>
                <a:prstClr val="black"/>
              </a:solidFill>
            </a:endParaRPr>
          </a:p>
          <a:p>
            <a:r>
              <a:rPr lang="ja-JP" altLang="en-US" sz="1200" dirty="0" smtClean="0">
                <a:solidFill>
                  <a:prstClr val="black"/>
                </a:solidFill>
              </a:rPr>
              <a:t>　　　　訪問診療料　　　　　　　　　　２００点　</a:t>
            </a:r>
            <a:r>
              <a:rPr lang="en-US" altLang="ja-JP" sz="1200" dirty="0" smtClean="0">
                <a:solidFill>
                  <a:prstClr val="black"/>
                </a:solidFill>
              </a:rPr>
              <a:t>×</a:t>
            </a:r>
            <a:r>
              <a:rPr lang="ja-JP" altLang="en-US" sz="1200" dirty="0" smtClean="0">
                <a:solidFill>
                  <a:prstClr val="black"/>
                </a:solidFill>
              </a:rPr>
              <a:t>　２回</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　　　</a:t>
            </a:r>
            <a:r>
              <a:rPr lang="ja-JP" altLang="en-US" sz="1200" u="sng" dirty="0">
                <a:solidFill>
                  <a:prstClr val="black"/>
                </a:solidFill>
              </a:rPr>
              <a:t>在宅時医学総合</a:t>
            </a:r>
            <a:r>
              <a:rPr lang="ja-JP" altLang="en-US" sz="1200" u="sng" dirty="0" smtClean="0">
                <a:solidFill>
                  <a:prstClr val="black"/>
                </a:solidFill>
              </a:rPr>
              <a:t>管理料　５</a:t>
            </a:r>
            <a:r>
              <a:rPr lang="en-US" altLang="ja-JP" sz="1200" u="sng" dirty="0" smtClean="0">
                <a:solidFill>
                  <a:prstClr val="black"/>
                </a:solidFill>
              </a:rPr>
              <a:t>,</a:t>
            </a:r>
            <a:r>
              <a:rPr lang="ja-JP" altLang="en-US" sz="1200" u="sng" dirty="0" smtClean="0">
                <a:solidFill>
                  <a:prstClr val="black"/>
                </a:solidFill>
              </a:rPr>
              <a:t>０００点　</a:t>
            </a:r>
            <a:r>
              <a:rPr lang="en-US" altLang="ja-JP" sz="1200" u="sng" dirty="0">
                <a:solidFill>
                  <a:prstClr val="black"/>
                </a:solidFill>
              </a:rPr>
              <a:t> ×</a:t>
            </a:r>
            <a:r>
              <a:rPr lang="ja-JP" altLang="en-US" sz="1200" u="sng" dirty="0">
                <a:solidFill>
                  <a:prstClr val="black"/>
                </a:solidFill>
              </a:rPr>
              <a:t>　</a:t>
            </a:r>
            <a:r>
              <a:rPr lang="ja-JP" altLang="en-US" sz="1200" u="sng" dirty="0" smtClean="0">
                <a:solidFill>
                  <a:prstClr val="black"/>
                </a:solidFill>
              </a:rPr>
              <a:t>１回</a:t>
            </a:r>
            <a:r>
              <a:rPr lang="ja-JP" altLang="en-US" sz="1200" dirty="0" smtClean="0">
                <a:solidFill>
                  <a:prstClr val="black"/>
                </a:solidFill>
              </a:rPr>
              <a:t>　　　　　　　＝　</a:t>
            </a:r>
            <a:r>
              <a:rPr lang="ja-JP" altLang="en-US" sz="1200" b="1" u="sng" dirty="0" smtClean="0">
                <a:solidFill>
                  <a:prstClr val="black"/>
                </a:solidFill>
              </a:rPr>
              <a:t>５</a:t>
            </a:r>
            <a:r>
              <a:rPr lang="en-US" altLang="ja-JP" sz="1200" b="1" u="sng" dirty="0" smtClean="0">
                <a:solidFill>
                  <a:prstClr val="black"/>
                </a:solidFill>
              </a:rPr>
              <a:t>,</a:t>
            </a:r>
            <a:r>
              <a:rPr lang="ja-JP" altLang="en-US" sz="1200" b="1" u="sng" dirty="0" smtClean="0">
                <a:solidFill>
                  <a:prstClr val="black"/>
                </a:solidFill>
              </a:rPr>
              <a:t>４００点　＋　処置料等</a:t>
            </a:r>
            <a:endParaRPr lang="en-US" altLang="ja-JP" sz="1200" b="1" u="sng" dirty="0" smtClean="0">
              <a:solidFill>
                <a:prstClr val="black"/>
              </a:solidFill>
            </a:endParaRPr>
          </a:p>
          <a:p>
            <a:endParaRPr lang="en-US" altLang="ja-JP" sz="1200" dirty="0" smtClean="0">
              <a:solidFill>
                <a:prstClr val="black"/>
              </a:solidFill>
            </a:endParaRPr>
          </a:p>
          <a:p>
            <a:r>
              <a:rPr lang="ja-JP" altLang="en-US" sz="1200" dirty="0" smtClean="0">
                <a:solidFill>
                  <a:prstClr val="black"/>
                </a:solidFill>
              </a:rPr>
              <a:t>（参考）＜特定施設等の場合＞</a:t>
            </a:r>
            <a:endParaRPr lang="en-US" altLang="ja-JP" sz="1200" dirty="0" smtClean="0">
              <a:solidFill>
                <a:prstClr val="black"/>
              </a:solidFill>
            </a:endParaRPr>
          </a:p>
          <a:p>
            <a:r>
              <a:rPr lang="ja-JP" altLang="en-US" sz="1200" dirty="0" smtClean="0">
                <a:solidFill>
                  <a:prstClr val="black"/>
                </a:solidFill>
              </a:rPr>
              <a:t>　　　　訪問</a:t>
            </a:r>
            <a:r>
              <a:rPr lang="ja-JP" altLang="en-US" sz="1200" dirty="0">
                <a:solidFill>
                  <a:prstClr val="black"/>
                </a:solidFill>
              </a:rPr>
              <a:t>診療料　　</a:t>
            </a:r>
            <a:r>
              <a:rPr lang="ja-JP" altLang="en-US" sz="1200" dirty="0" smtClean="0">
                <a:solidFill>
                  <a:prstClr val="black"/>
                </a:solidFill>
              </a:rPr>
              <a:t>　 </a:t>
            </a:r>
            <a:r>
              <a:rPr lang="ja-JP" altLang="en-US" sz="1200" dirty="0">
                <a:solidFill>
                  <a:prstClr val="black"/>
                </a:solidFill>
              </a:rPr>
              <a:t>　　　　　　　　</a:t>
            </a:r>
            <a:r>
              <a:rPr lang="ja-JP" altLang="en-US" sz="1200" dirty="0" smtClean="0">
                <a:solidFill>
                  <a:prstClr val="black"/>
                </a:solidFill>
              </a:rPr>
              <a:t>　　　　　　４００点</a:t>
            </a:r>
            <a:r>
              <a:rPr lang="ja-JP" altLang="en-US" sz="1200" dirty="0">
                <a:solidFill>
                  <a:prstClr val="black"/>
                </a:solidFill>
              </a:rPr>
              <a:t>　</a:t>
            </a:r>
            <a:r>
              <a:rPr lang="ja-JP" altLang="en-US" sz="1200" dirty="0" smtClean="0">
                <a:solidFill>
                  <a:prstClr val="black"/>
                </a:solidFill>
              </a:rPr>
              <a:t> </a:t>
            </a:r>
            <a:r>
              <a:rPr lang="en-US" altLang="ja-JP" sz="1200" dirty="0" smtClean="0">
                <a:solidFill>
                  <a:prstClr val="black"/>
                </a:solidFill>
              </a:rPr>
              <a:t>×</a:t>
            </a:r>
            <a:r>
              <a:rPr lang="ja-JP" altLang="en-US" sz="1200" dirty="0">
                <a:solidFill>
                  <a:prstClr val="black"/>
                </a:solidFill>
              </a:rPr>
              <a:t>　２回</a:t>
            </a:r>
            <a:endParaRPr lang="en-US" altLang="ja-JP" sz="1200" dirty="0">
              <a:solidFill>
                <a:prstClr val="black"/>
              </a:solidFill>
            </a:endParaRPr>
          </a:p>
          <a:p>
            <a:r>
              <a:rPr lang="ja-JP" altLang="en-US" sz="1200" dirty="0">
                <a:solidFill>
                  <a:prstClr val="black"/>
                </a:solidFill>
              </a:rPr>
              <a:t>　　　　</a:t>
            </a:r>
            <a:r>
              <a:rPr lang="ja-JP" altLang="en-US" sz="1200" u="sng" dirty="0">
                <a:solidFill>
                  <a:prstClr val="black"/>
                </a:solidFill>
              </a:rPr>
              <a:t>特定施設入居</a:t>
            </a:r>
            <a:r>
              <a:rPr lang="ja-JP" altLang="en-US" sz="1200" u="sng" dirty="0" smtClean="0">
                <a:solidFill>
                  <a:prstClr val="black"/>
                </a:solidFill>
              </a:rPr>
              <a:t>時等医学</a:t>
            </a:r>
            <a:r>
              <a:rPr lang="ja-JP" altLang="en-US" sz="1200" u="sng" dirty="0">
                <a:solidFill>
                  <a:prstClr val="black"/>
                </a:solidFill>
              </a:rPr>
              <a:t>総合管理料　</a:t>
            </a:r>
            <a:r>
              <a:rPr lang="ja-JP" altLang="en-US" sz="1200" u="sng" dirty="0" smtClean="0">
                <a:solidFill>
                  <a:prstClr val="black"/>
                </a:solidFill>
              </a:rPr>
              <a:t>３</a:t>
            </a:r>
            <a:r>
              <a:rPr lang="en-US" altLang="ja-JP" sz="1200" u="sng" dirty="0" smtClean="0">
                <a:solidFill>
                  <a:prstClr val="black"/>
                </a:solidFill>
              </a:rPr>
              <a:t>,</a:t>
            </a:r>
            <a:r>
              <a:rPr lang="ja-JP" altLang="en-US" sz="1200" u="sng" dirty="0" smtClean="0">
                <a:solidFill>
                  <a:prstClr val="black"/>
                </a:solidFill>
              </a:rPr>
              <a:t>６００点</a:t>
            </a:r>
            <a:r>
              <a:rPr lang="ja-JP" altLang="en-US" sz="1200" u="sng" dirty="0">
                <a:solidFill>
                  <a:prstClr val="black"/>
                </a:solidFill>
              </a:rPr>
              <a:t>　</a:t>
            </a:r>
            <a:r>
              <a:rPr lang="en-US" altLang="ja-JP" sz="1200" u="sng" dirty="0">
                <a:solidFill>
                  <a:prstClr val="black"/>
                </a:solidFill>
              </a:rPr>
              <a:t> ×</a:t>
            </a:r>
            <a:r>
              <a:rPr lang="ja-JP" altLang="en-US" sz="1200" u="sng" dirty="0">
                <a:solidFill>
                  <a:prstClr val="black"/>
                </a:solidFill>
              </a:rPr>
              <a:t>　１回</a:t>
            </a:r>
            <a:r>
              <a:rPr lang="ja-JP" altLang="en-US" sz="1200" dirty="0">
                <a:solidFill>
                  <a:prstClr val="black"/>
                </a:solidFill>
              </a:rPr>
              <a:t>　＝　</a:t>
            </a:r>
            <a:r>
              <a:rPr lang="ja-JP" altLang="en-US" sz="1200" b="1" u="sng" dirty="0" smtClean="0">
                <a:solidFill>
                  <a:prstClr val="black"/>
                </a:solidFill>
              </a:rPr>
              <a:t>４</a:t>
            </a:r>
            <a:r>
              <a:rPr lang="en-US" altLang="ja-JP" sz="1200" b="1" u="sng" dirty="0" smtClean="0">
                <a:solidFill>
                  <a:prstClr val="black"/>
                </a:solidFill>
              </a:rPr>
              <a:t>,</a:t>
            </a:r>
            <a:r>
              <a:rPr lang="ja-JP" altLang="en-US" sz="1200" b="1" u="sng" dirty="0">
                <a:solidFill>
                  <a:prstClr val="black"/>
                </a:solidFill>
              </a:rPr>
              <a:t>４００点　＋　処置料</a:t>
            </a:r>
            <a:r>
              <a:rPr lang="ja-JP" altLang="en-US" sz="1200" b="1" u="sng" dirty="0" smtClean="0">
                <a:solidFill>
                  <a:prstClr val="black"/>
                </a:solidFill>
              </a:rPr>
              <a:t>等</a:t>
            </a:r>
            <a:endParaRPr lang="en-US" altLang="ja-JP" sz="1200" b="1" u="sng" dirty="0">
              <a:solidFill>
                <a:prstClr val="black"/>
              </a:solidFill>
            </a:endParaRPr>
          </a:p>
        </p:txBody>
      </p:sp>
      <p:sp>
        <p:nvSpPr>
          <p:cNvPr id="16" name="大かっこ 15"/>
          <p:cNvSpPr/>
          <p:nvPr/>
        </p:nvSpPr>
        <p:spPr>
          <a:xfrm>
            <a:off x="1316595" y="4976673"/>
            <a:ext cx="6372709" cy="1352066"/>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17" name="正方形/長方形 16"/>
          <p:cNvSpPr/>
          <p:nvPr/>
        </p:nvSpPr>
        <p:spPr>
          <a:xfrm>
            <a:off x="525379" y="5097791"/>
            <a:ext cx="646331"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sz="1200" b="1" dirty="0" smtClean="0">
                <a:solidFill>
                  <a:prstClr val="black"/>
                </a:solidFill>
              </a:rPr>
              <a:t>算定例</a:t>
            </a:r>
            <a:endParaRPr lang="ja-JP" altLang="en-US" sz="1200" b="1" dirty="0">
              <a:solidFill>
                <a:prstClr val="black"/>
              </a:solidFill>
            </a:endParaRPr>
          </a:p>
        </p:txBody>
      </p:sp>
      <p:sp>
        <p:nvSpPr>
          <p:cNvPr id="6" name="スライド番号プレースホルダー 5"/>
          <p:cNvSpPr>
            <a:spLocks noGrp="1"/>
          </p:cNvSpPr>
          <p:nvPr>
            <p:ph type="sldNum" sz="quarter" idx="12"/>
          </p:nvPr>
        </p:nvSpPr>
        <p:spPr/>
        <p:txBody>
          <a:bodyPr/>
          <a:lstStyle/>
          <a:p>
            <a:pPr algn="r"/>
            <a:fld id="{32927FFD-3D24-4EC2-AEC8-E83A8D96C0AC}" type="slidenum">
              <a:rPr lang="ja-JP" altLang="en-US" smtClean="0">
                <a:solidFill>
                  <a:prstClr val="black"/>
                </a:solidFill>
              </a:rPr>
              <a:pPr algn="r"/>
              <a:t>108</a:t>
            </a:fld>
            <a:endParaRPr lang="ja-JP" altLang="en-US" dirty="0">
              <a:solidFill>
                <a:prstClr val="black"/>
              </a:solidFill>
            </a:endParaRPr>
          </a:p>
        </p:txBody>
      </p:sp>
    </p:spTree>
    <p:extLst>
      <p:ext uri="{BB962C8B-B14F-4D97-AF65-F5344CB8AC3E}">
        <p14:creationId xmlns:p14="http://schemas.microsoft.com/office/powerpoint/2010/main" val="312169514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87561" y="908720"/>
            <a:ext cx="9689976" cy="2952328"/>
          </a:xfrm>
          <a:prstGeom prst="roundRect">
            <a:avLst/>
          </a:prstGeom>
          <a:solidFill>
            <a:schemeClr val="accent1">
              <a:alpha val="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タイトル 4"/>
          <p:cNvSpPr>
            <a:spLocks noGrp="1"/>
          </p:cNvSpPr>
          <p:nvPr>
            <p:ph type="title"/>
          </p:nvPr>
        </p:nvSpPr>
        <p:spPr>
          <a:xfrm>
            <a:off x="495300" y="58614"/>
            <a:ext cx="8922196" cy="562074"/>
          </a:xfrm>
        </p:spPr>
        <p:style>
          <a:lnRef idx="2">
            <a:schemeClr val="dk1"/>
          </a:lnRef>
          <a:fillRef idx="1">
            <a:schemeClr val="lt1"/>
          </a:fillRef>
          <a:effectRef idx="0">
            <a:schemeClr val="dk1"/>
          </a:effectRef>
          <a:fontRef idx="minor">
            <a:schemeClr val="dk1"/>
          </a:fontRef>
        </p:style>
        <p:txBody>
          <a:bodyPr>
            <a:normAutofit fontScale="90000"/>
          </a:bodyPr>
          <a:lstStyle/>
          <a:p>
            <a:r>
              <a:rPr kumimoji="1" lang="ja-JP" altLang="en-US" sz="3200" dirty="0" smtClean="0"/>
              <a:t>在宅医療</a:t>
            </a:r>
            <a:r>
              <a:rPr lang="ja-JP" altLang="en-US" sz="3200" dirty="0" smtClean="0"/>
              <a:t>の課題について</a:t>
            </a:r>
            <a:endParaRPr kumimoji="1" lang="ja-JP" altLang="en-US" sz="3200" dirty="0"/>
          </a:p>
        </p:txBody>
      </p:sp>
      <p:sp>
        <p:nvSpPr>
          <p:cNvPr id="10" name="正方形/長方形 9"/>
          <p:cNvSpPr/>
          <p:nvPr/>
        </p:nvSpPr>
        <p:spPr>
          <a:xfrm>
            <a:off x="56456" y="4616088"/>
            <a:ext cx="9705528" cy="10895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7800" indent="-177800">
              <a:lnSpc>
                <a:spcPct val="120000"/>
              </a:lnSpc>
            </a:pPr>
            <a:r>
              <a:rPr lang="ja-JP" altLang="en-US" dirty="0" smtClean="0">
                <a:solidFill>
                  <a:prstClr val="black"/>
                </a:solidFill>
                <a:latin typeface="ＭＳ Ｐゴシック" pitchFamily="50" charset="-128"/>
              </a:rPr>
              <a:t>　　</a:t>
            </a:r>
            <a:r>
              <a:rPr lang="ja-JP" altLang="en-US" dirty="0" smtClean="0">
                <a:solidFill>
                  <a:prstClr val="black"/>
                </a:solidFill>
              </a:rPr>
              <a:t>診療報酬を用いた経済的誘因により診療の独占契約を結ぶことで、患者の選択を制限するおそれがあると考えられる事例や、過剰な診療を惹起するおそれがあると考えられる事例等、保険診療の運用上、不適切と考えられる事例が</a:t>
            </a:r>
            <a:r>
              <a:rPr lang="ja-JP" altLang="ja-JP" dirty="0" smtClean="0">
                <a:solidFill>
                  <a:prstClr val="black"/>
                </a:solidFill>
              </a:rPr>
              <a:t>指摘されている。</a:t>
            </a:r>
            <a:endParaRPr lang="en-US" altLang="ja-JP" dirty="0" smtClean="0">
              <a:solidFill>
                <a:prstClr val="black"/>
              </a:solidFill>
              <a:latin typeface="ＭＳ Ｐゴシック" pitchFamily="50" charset="-128"/>
            </a:endParaRPr>
          </a:p>
        </p:txBody>
      </p:sp>
      <p:sp>
        <p:nvSpPr>
          <p:cNvPr id="13" name="正方形/長方形 12"/>
          <p:cNvSpPr/>
          <p:nvPr/>
        </p:nvSpPr>
        <p:spPr>
          <a:xfrm>
            <a:off x="416497" y="3068962"/>
            <a:ext cx="9001000" cy="646331"/>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a:spAutoFit/>
          </a:bodyPr>
          <a:lstStyle/>
          <a:p>
            <a:pPr marL="177800" indent="-177800"/>
            <a:r>
              <a:rPr lang="ja-JP" altLang="en-US" dirty="0" smtClean="0">
                <a:solidFill>
                  <a:prstClr val="black"/>
                </a:solidFill>
                <a:latin typeface="ＭＳ Ｐゴシック" pitchFamily="50" charset="-128"/>
              </a:rPr>
              <a:t>○　医療機関が、</a:t>
            </a:r>
            <a:r>
              <a:rPr lang="ja-JP" altLang="en-US" b="1" u="sng" dirty="0" smtClean="0">
                <a:solidFill>
                  <a:prstClr val="black"/>
                </a:solidFill>
                <a:latin typeface="ＭＳ Ｐゴシック" pitchFamily="50" charset="-128"/>
              </a:rPr>
              <a:t>特別の関係の施設等に対して、短時間に多数の患者に対して訪問診療を行う</a:t>
            </a:r>
            <a:r>
              <a:rPr lang="ja-JP" altLang="en-US" dirty="0" smtClean="0">
                <a:solidFill>
                  <a:prstClr val="black"/>
                </a:solidFill>
                <a:latin typeface="ＭＳ Ｐゴシック" pitchFamily="50" charset="-128"/>
              </a:rPr>
              <a:t>といった事例が見られる。</a:t>
            </a:r>
            <a:endParaRPr lang="ja-JP" altLang="ja-JP" dirty="0" smtClean="0">
              <a:solidFill>
                <a:prstClr val="black"/>
              </a:solidFill>
            </a:endParaRPr>
          </a:p>
        </p:txBody>
      </p:sp>
      <p:sp>
        <p:nvSpPr>
          <p:cNvPr id="21" name="正方形/長方形 20"/>
          <p:cNvSpPr/>
          <p:nvPr/>
        </p:nvSpPr>
        <p:spPr>
          <a:xfrm>
            <a:off x="416496" y="1484784"/>
            <a:ext cx="8928992" cy="792088"/>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spcBef>
                <a:spcPct val="20000"/>
              </a:spcBef>
              <a:defRPr/>
            </a:pPr>
            <a:r>
              <a:rPr lang="ja-JP" altLang="en-US" dirty="0" smtClean="0">
                <a:solidFill>
                  <a:prstClr val="black"/>
                </a:solidFill>
              </a:rPr>
              <a:t>○　マンション業者が医療機関と当該マンションに居住する者の</a:t>
            </a:r>
            <a:r>
              <a:rPr lang="ja-JP" altLang="en-US" b="1" u="sng" dirty="0" smtClean="0">
                <a:solidFill>
                  <a:prstClr val="black"/>
                </a:solidFill>
              </a:rPr>
              <a:t>診療の独占契約</a:t>
            </a:r>
            <a:r>
              <a:rPr lang="ja-JP" altLang="en-US" dirty="0" smtClean="0">
                <a:solidFill>
                  <a:prstClr val="black"/>
                </a:solidFill>
              </a:rPr>
              <a:t>を結ぶ見返りとして、診療による収益の一定割合を報酬として要求するといった事例が見られる。</a:t>
            </a:r>
            <a:endParaRPr lang="en-US" altLang="ja-JP" dirty="0" smtClean="0">
              <a:solidFill>
                <a:prstClr val="black"/>
              </a:solidFill>
            </a:endParaRPr>
          </a:p>
        </p:txBody>
      </p:sp>
      <p:sp>
        <p:nvSpPr>
          <p:cNvPr id="20" name="正方形/長方形 19"/>
          <p:cNvSpPr/>
          <p:nvPr/>
        </p:nvSpPr>
        <p:spPr>
          <a:xfrm>
            <a:off x="144017" y="1124744"/>
            <a:ext cx="689721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ja-JP" altLang="en-US" b="1" dirty="0" smtClean="0">
                <a:solidFill>
                  <a:prstClr val="white"/>
                </a:solidFill>
              </a:rPr>
              <a:t>患者の選択を制限するおそれがあると考えられる事例</a:t>
            </a:r>
            <a:endParaRPr lang="en-US" altLang="ja-JP" b="1" dirty="0" smtClean="0">
              <a:solidFill>
                <a:prstClr val="white"/>
              </a:solidFill>
            </a:endParaRPr>
          </a:p>
        </p:txBody>
      </p:sp>
      <p:sp>
        <p:nvSpPr>
          <p:cNvPr id="22" name="正方形/長方形 21"/>
          <p:cNvSpPr/>
          <p:nvPr/>
        </p:nvSpPr>
        <p:spPr>
          <a:xfrm>
            <a:off x="142112" y="2708921"/>
            <a:ext cx="55309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ja-JP" altLang="en-US" b="1" dirty="0" smtClean="0">
                <a:solidFill>
                  <a:prstClr val="white"/>
                </a:solidFill>
              </a:rPr>
              <a:t>過剰な診療を惹起するおそれがあると考えられる事例</a:t>
            </a:r>
            <a:endParaRPr lang="en-US" altLang="ja-JP" b="1" dirty="0" smtClean="0">
              <a:solidFill>
                <a:prstClr val="white"/>
              </a:solidFill>
            </a:endParaRPr>
          </a:p>
        </p:txBody>
      </p:sp>
      <p:sp>
        <p:nvSpPr>
          <p:cNvPr id="24" name="下矢印 23"/>
          <p:cNvSpPr/>
          <p:nvPr/>
        </p:nvSpPr>
        <p:spPr>
          <a:xfrm>
            <a:off x="4232920" y="4077072"/>
            <a:ext cx="1080120" cy="36004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solidFill>
                <a:prstClr val="white"/>
              </a:solidFill>
            </a:endParaRPr>
          </a:p>
        </p:txBody>
      </p:sp>
      <p:sp>
        <p:nvSpPr>
          <p:cNvPr id="11" name="Text Box 2"/>
          <p:cNvSpPr txBox="1">
            <a:spLocks noChangeArrowheads="1"/>
          </p:cNvSpPr>
          <p:nvPr/>
        </p:nvSpPr>
        <p:spPr bwMode="auto">
          <a:xfrm>
            <a:off x="7905328" y="87288"/>
            <a:ext cx="1944216" cy="53340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中医協 総－５</a:t>
            </a:r>
          </a:p>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２５．２．</a:t>
            </a:r>
            <a:r>
              <a:rPr lang="ja-JP" altLang="en-US" sz="1200" dirty="0">
                <a:solidFill>
                  <a:prstClr val="black"/>
                </a:solidFill>
                <a:latin typeface="ＭＳ 明朝" pitchFamily="17" charset="-128"/>
                <a:ea typeface="ＭＳ 明朝" pitchFamily="17" charset="-128"/>
                <a:cs typeface="ＭＳ Ｐゴシック" pitchFamily="50" charset="-128"/>
              </a:rPr>
              <a:t>１３</a:t>
            </a:r>
            <a:endParaRPr lang="ja-JP" altLang="en-US" sz="1200" dirty="0" smtClean="0">
              <a:solidFill>
                <a:prstClr val="black"/>
              </a:solidFill>
              <a:latin typeface="ＭＳ 明朝" pitchFamily="17" charset="-128"/>
              <a:ea typeface="ＭＳ 明朝" pitchFamily="17" charset="-128"/>
              <a:cs typeface="ＭＳ Ｐゴシック" pitchFamily="50" charset="-128"/>
            </a:endParaRPr>
          </a:p>
          <a:p>
            <a:pPr fontAlgn="base">
              <a:spcBef>
                <a:spcPct val="0"/>
              </a:spcBef>
              <a:spcAft>
                <a:spcPct val="0"/>
              </a:spcAft>
            </a:pPr>
            <a:endParaRPr lang="ja-JP" altLang="en-US" dirty="0" smtClean="0">
              <a:solidFill>
                <a:prstClr val="black"/>
              </a:solidFill>
              <a:latin typeface="Arial" pitchFamily="34" charset="0"/>
              <a:cs typeface="ＭＳ Ｐゴシック" pitchFamily="50" charset="-128"/>
            </a:endParaRPr>
          </a:p>
        </p:txBody>
      </p:sp>
      <p:sp>
        <p:nvSpPr>
          <p:cNvPr id="3" name="スライド番号プレースホルダー 2"/>
          <p:cNvSpPr>
            <a:spLocks noGrp="1"/>
          </p:cNvSpPr>
          <p:nvPr>
            <p:ph type="sldNum" sz="quarter" idx="12"/>
          </p:nvPr>
        </p:nvSpPr>
        <p:spPr/>
        <p:txBody>
          <a:bodyPr/>
          <a:lstStyle/>
          <a:p>
            <a:pPr algn="r"/>
            <a:fld id="{32927FFD-3D24-4EC2-AEC8-E83A8D96C0AC}" type="slidenum">
              <a:rPr lang="ja-JP" altLang="en-US" smtClean="0">
                <a:solidFill>
                  <a:prstClr val="black"/>
                </a:solidFill>
              </a:rPr>
              <a:pPr algn="r"/>
              <a:t>109</a:t>
            </a:fld>
            <a:endParaRPr lang="ja-JP" altLang="en-US" dirty="0">
              <a:solidFill>
                <a:prstClr val="black"/>
              </a:solidFill>
            </a:endParaRPr>
          </a:p>
        </p:txBody>
      </p:sp>
    </p:spTree>
    <p:extLst>
      <p:ext uri="{BB962C8B-B14F-4D97-AF65-F5344CB8AC3E}">
        <p14:creationId xmlns:p14="http://schemas.microsoft.com/office/powerpoint/2010/main" val="1193646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19125" y="1585913"/>
            <a:ext cx="8502650" cy="1828800"/>
          </a:xfrm>
          <a:prstGeom prst="rect">
            <a:avLst/>
          </a:prstGeom>
          <a:noFill/>
          <a:ln w="9525">
            <a:noFill/>
            <a:miter lim="800000"/>
            <a:headEnd/>
            <a:tailEnd/>
          </a:ln>
          <a:effectLst/>
        </p:spPr>
        <p:txBody>
          <a:bodyPr anchor="ctr"/>
          <a:lstStyle/>
          <a:p>
            <a:pPr fontAlgn="base">
              <a:spcBef>
                <a:spcPct val="0"/>
              </a:spcBef>
              <a:spcAft>
                <a:spcPct val="0"/>
              </a:spcAft>
              <a:defRPr/>
            </a:pPr>
            <a:endParaRPr lang="ja-JP" altLang="en-US" sz="3600" b="1">
              <a:solidFill>
                <a:prstClr val="white"/>
              </a:solidFill>
              <a:effectLst>
                <a:outerShdw blurRad="38100" dist="38100" dir="2700000" algn="tl">
                  <a:srgbClr val="C0C0C0"/>
                </a:outerShdw>
              </a:effectLst>
              <a:latin typeface="Times New Roman" pitchFamily="18" charset="0"/>
            </a:endParaRPr>
          </a:p>
        </p:txBody>
      </p:sp>
      <p:sp>
        <p:nvSpPr>
          <p:cNvPr id="166916" name="テキスト ボックス 5"/>
          <p:cNvSpPr txBox="1">
            <a:spLocks noChangeArrowheads="1"/>
          </p:cNvSpPr>
          <p:nvPr/>
        </p:nvSpPr>
        <p:spPr bwMode="auto">
          <a:xfrm>
            <a:off x="748112" y="260354"/>
            <a:ext cx="8590359" cy="523875"/>
          </a:xfrm>
          <a:prstGeom prst="rect">
            <a:avLst/>
          </a:prstGeom>
          <a:solidFill>
            <a:srgbClr val="FF00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2800" smtClean="0">
                <a:solidFill>
                  <a:srgbClr val="000000"/>
                </a:solidFill>
                <a:latin typeface="HG創英角ｺﾞｼｯｸUB" pitchFamily="49" charset="-128"/>
                <a:ea typeface="HG創英角ｺﾞｼｯｸUB" pitchFamily="49" charset="-128"/>
              </a:rPr>
              <a:t>平成２６年度診療報酬改定のポイント①</a:t>
            </a:r>
            <a:endParaRPr lang="en-US" altLang="ja-JP" sz="2800" smtClean="0">
              <a:solidFill>
                <a:srgbClr val="000000"/>
              </a:solidFill>
              <a:latin typeface="HG創英角ｺﾞｼｯｸUB" pitchFamily="49" charset="-128"/>
              <a:ea typeface="HG創英角ｺﾞｼｯｸUB" pitchFamily="49" charset="-128"/>
            </a:endParaRPr>
          </a:p>
        </p:txBody>
      </p:sp>
      <p:sp>
        <p:nvSpPr>
          <p:cNvPr id="7" name="Text Box 5"/>
          <p:cNvSpPr txBox="1">
            <a:spLocks noChangeArrowheads="1"/>
          </p:cNvSpPr>
          <p:nvPr/>
        </p:nvSpPr>
        <p:spPr bwMode="auto">
          <a:xfrm>
            <a:off x="546898" y="1281944"/>
            <a:ext cx="8963554" cy="3170099"/>
          </a:xfrm>
          <a:prstGeom prst="rect">
            <a:avLst/>
          </a:prstGeom>
          <a:solidFill>
            <a:srgbClr val="FF0000">
              <a:alpha val="10000"/>
            </a:srgbClr>
          </a:solidFill>
          <a:ln w="22225">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fontAlgn="base" hangingPunct="1">
              <a:lnSpc>
                <a:spcPts val="2400"/>
              </a:lnSpc>
              <a:spcBef>
                <a:spcPct val="0"/>
              </a:spcBef>
              <a:spcAft>
                <a:spcPct val="0"/>
              </a:spcAft>
              <a:defRPr/>
            </a:pPr>
            <a:r>
              <a:rPr lang="ja-JP" altLang="en-US" sz="2000" dirty="0" smtClean="0">
                <a:solidFill>
                  <a:srgbClr val="000000"/>
                </a:solidFill>
                <a:latin typeface="Calibri" pitchFamily="34" charset="0"/>
                <a:ea typeface="ＭＳ ゴシック" pitchFamily="49" charset="-128"/>
                <a:cs typeface="Times New Roman" pitchFamily="18" charset="0"/>
              </a:rPr>
              <a:t>○  </a:t>
            </a:r>
            <a:r>
              <a:rPr lang="ja-JP" altLang="ja-JP" sz="2000" dirty="0" smtClean="0">
                <a:solidFill>
                  <a:srgbClr val="000000"/>
                </a:solidFill>
                <a:latin typeface="Calibri" pitchFamily="34" charset="0"/>
                <a:ea typeface="ＭＳ ゴシック" pitchFamily="49" charset="-128"/>
                <a:cs typeface="Times New Roman" pitchFamily="18" charset="0"/>
              </a:rPr>
              <a:t>また、診療報酬以外の対応に</a:t>
            </a:r>
            <a:r>
              <a:rPr lang="ja-JP" altLang="en-US" sz="2000" dirty="0">
                <a:solidFill>
                  <a:srgbClr val="000000"/>
                </a:solidFill>
                <a:latin typeface="Calibri" pitchFamily="34" charset="0"/>
                <a:ea typeface="ＭＳ ゴシック" pitchFamily="49" charset="-128"/>
                <a:cs typeface="Times New Roman" pitchFamily="18" charset="0"/>
              </a:rPr>
              <a:t>つ</a:t>
            </a:r>
            <a:r>
              <a:rPr lang="ja-JP" altLang="ja-JP" sz="2000" dirty="0" smtClean="0">
                <a:solidFill>
                  <a:srgbClr val="000000"/>
                </a:solidFill>
                <a:latin typeface="Calibri" pitchFamily="34" charset="0"/>
                <a:ea typeface="ＭＳ ゴシック" pitchFamily="49" charset="-128"/>
                <a:cs typeface="Times New Roman" pitchFamily="18" charset="0"/>
              </a:rPr>
              <a:t>いて、医療・介護サービスの提供体制改革</a:t>
            </a:r>
            <a:endParaRPr lang="en-US" altLang="ja-JP" sz="2000" dirty="0" smtClean="0">
              <a:solidFill>
                <a:srgbClr val="000000"/>
              </a:solidFill>
              <a:latin typeface="Calibri" pitchFamily="34" charset="0"/>
              <a:ea typeface="ＭＳ ゴシック" pitchFamily="49" charset="-128"/>
              <a:cs typeface="Times New Roman" pitchFamily="18" charset="0"/>
            </a:endParaRPr>
          </a:p>
          <a:p>
            <a:pPr algn="just" eaLnBrk="1" fontAlgn="base" hangingPunct="1">
              <a:lnSpc>
                <a:spcPts val="2400"/>
              </a:lnSpc>
              <a:spcBef>
                <a:spcPct val="0"/>
              </a:spcBef>
              <a:spcAft>
                <a:spcPct val="0"/>
              </a:spcAft>
              <a:defRPr/>
            </a:pPr>
            <a:r>
              <a:rPr lang="en-US" altLang="ja-JP" sz="2000" dirty="0">
                <a:solidFill>
                  <a:srgbClr val="000000"/>
                </a:solidFill>
                <a:latin typeface="Calibri" pitchFamily="34" charset="0"/>
                <a:ea typeface="ＭＳ ゴシック" pitchFamily="49" charset="-128"/>
                <a:cs typeface="Times New Roman" pitchFamily="18" charset="0"/>
              </a:rPr>
              <a:t> </a:t>
            </a:r>
            <a:r>
              <a:rPr lang="en-US" altLang="ja-JP" sz="2000" dirty="0" smtClean="0">
                <a:solidFill>
                  <a:srgbClr val="000000"/>
                </a:solidFill>
                <a:latin typeface="Calibri" pitchFamily="34" charset="0"/>
                <a:ea typeface="ＭＳ ゴシック" pitchFamily="49" charset="-128"/>
                <a:cs typeface="Times New Roman" pitchFamily="18" charset="0"/>
              </a:rPr>
              <a:t>  </a:t>
            </a:r>
            <a:r>
              <a:rPr lang="ja-JP" altLang="ja-JP" sz="2000" dirty="0" smtClean="0">
                <a:solidFill>
                  <a:srgbClr val="000000"/>
                </a:solidFill>
                <a:latin typeface="Calibri" pitchFamily="34" charset="0"/>
                <a:ea typeface="ＭＳ ゴシック" pitchFamily="49" charset="-128"/>
                <a:cs typeface="Times New Roman" pitchFamily="18" charset="0"/>
              </a:rPr>
              <a:t>を推進するための新たな財政支援制度として、消費税増収分とその他上乗</a:t>
            </a:r>
            <a:endParaRPr lang="en-US" altLang="ja-JP" sz="2000" dirty="0" smtClean="0">
              <a:solidFill>
                <a:srgbClr val="000000"/>
              </a:solidFill>
              <a:latin typeface="Calibri" pitchFamily="34" charset="0"/>
              <a:ea typeface="ＭＳ ゴシック" pitchFamily="49" charset="-128"/>
              <a:cs typeface="Times New Roman" pitchFamily="18" charset="0"/>
            </a:endParaRPr>
          </a:p>
          <a:p>
            <a:pPr algn="just" eaLnBrk="1" fontAlgn="base" hangingPunct="1">
              <a:lnSpc>
                <a:spcPts val="2400"/>
              </a:lnSpc>
              <a:spcBef>
                <a:spcPct val="0"/>
              </a:spcBef>
              <a:spcAft>
                <a:spcPct val="0"/>
              </a:spcAft>
              <a:defRPr/>
            </a:pPr>
            <a:r>
              <a:rPr lang="en-US" altLang="ja-JP" sz="2000" dirty="0">
                <a:solidFill>
                  <a:srgbClr val="000000"/>
                </a:solidFill>
                <a:latin typeface="Calibri" pitchFamily="34" charset="0"/>
                <a:ea typeface="ＭＳ ゴシック" pitchFamily="49" charset="-128"/>
                <a:cs typeface="Times New Roman" pitchFamily="18" charset="0"/>
              </a:rPr>
              <a:t> </a:t>
            </a:r>
            <a:r>
              <a:rPr lang="en-US" altLang="ja-JP" sz="2000" dirty="0" smtClean="0">
                <a:solidFill>
                  <a:srgbClr val="000000"/>
                </a:solidFill>
                <a:latin typeface="Calibri" pitchFamily="34" charset="0"/>
                <a:ea typeface="ＭＳ ゴシック" pitchFamily="49" charset="-128"/>
                <a:cs typeface="Times New Roman" pitchFamily="18" charset="0"/>
              </a:rPr>
              <a:t>  </a:t>
            </a:r>
            <a:r>
              <a:rPr lang="ja-JP" altLang="ja-JP" sz="2000" dirty="0" smtClean="0">
                <a:solidFill>
                  <a:srgbClr val="000000"/>
                </a:solidFill>
                <a:latin typeface="Calibri" pitchFamily="34" charset="0"/>
                <a:ea typeface="ＭＳ ゴシック" pitchFamily="49" charset="-128"/>
                <a:cs typeface="Times New Roman" pitchFamily="18" charset="0"/>
              </a:rPr>
              <a:t>せ措置を含め、全体で約９００億円の基金</a:t>
            </a:r>
            <a:r>
              <a:rPr lang="ja-JP" altLang="en-US" sz="2000" dirty="0" smtClean="0">
                <a:solidFill>
                  <a:srgbClr val="000000"/>
                </a:solidFill>
                <a:latin typeface="Calibri" pitchFamily="34" charset="0"/>
                <a:ea typeface="ＭＳ ゴシック" pitchFamily="49" charset="-128"/>
                <a:cs typeface="Times New Roman" pitchFamily="18" charset="0"/>
              </a:rPr>
              <a:t>が</a:t>
            </a:r>
            <a:r>
              <a:rPr lang="ja-JP" altLang="ja-JP" sz="2000" dirty="0" smtClean="0">
                <a:solidFill>
                  <a:srgbClr val="000000"/>
                </a:solidFill>
                <a:latin typeface="Calibri" pitchFamily="34" charset="0"/>
                <a:ea typeface="ＭＳ ゴシック" pitchFamily="49" charset="-128"/>
                <a:cs typeface="Times New Roman" pitchFamily="18" charset="0"/>
              </a:rPr>
              <a:t>創設</a:t>
            </a:r>
            <a:r>
              <a:rPr lang="ja-JP" altLang="en-US" sz="2000" dirty="0" smtClean="0">
                <a:solidFill>
                  <a:srgbClr val="000000"/>
                </a:solidFill>
                <a:latin typeface="Calibri" pitchFamily="34" charset="0"/>
                <a:ea typeface="ＭＳ ゴシック" pitchFamily="49" charset="-128"/>
                <a:cs typeface="Times New Roman" pitchFamily="18" charset="0"/>
              </a:rPr>
              <a:t>され</a:t>
            </a:r>
            <a:r>
              <a:rPr lang="ja-JP" altLang="ja-JP" sz="2000" dirty="0" smtClean="0">
                <a:solidFill>
                  <a:srgbClr val="000000"/>
                </a:solidFill>
                <a:latin typeface="Calibri" pitchFamily="34" charset="0"/>
                <a:ea typeface="ＭＳ ゴシック" pitchFamily="49" charset="-128"/>
                <a:cs typeface="Times New Roman" pitchFamily="18" charset="0"/>
              </a:rPr>
              <a:t>ることにな</a:t>
            </a:r>
            <a:r>
              <a:rPr lang="ja-JP" altLang="en-US" sz="2000" dirty="0" smtClean="0">
                <a:solidFill>
                  <a:srgbClr val="000000"/>
                </a:solidFill>
                <a:latin typeface="Calibri" pitchFamily="34" charset="0"/>
                <a:ea typeface="ＭＳ ゴシック" pitchFamily="49" charset="-128"/>
                <a:cs typeface="Times New Roman" pitchFamily="18" charset="0"/>
              </a:rPr>
              <a:t>っ</a:t>
            </a:r>
            <a:r>
              <a:rPr lang="ja-JP" altLang="ja-JP" sz="2000" dirty="0" smtClean="0">
                <a:solidFill>
                  <a:srgbClr val="000000"/>
                </a:solidFill>
                <a:latin typeface="Calibri" pitchFamily="34" charset="0"/>
                <a:ea typeface="ＭＳ ゴシック" pitchFamily="49" charset="-128"/>
                <a:cs typeface="Times New Roman" pitchFamily="18" charset="0"/>
              </a:rPr>
              <a:t>た。</a:t>
            </a:r>
            <a:endParaRPr lang="en-US" altLang="ja-JP" sz="2000" dirty="0" smtClean="0">
              <a:solidFill>
                <a:srgbClr val="000000"/>
              </a:solidFill>
              <a:latin typeface="Calibri" pitchFamily="34" charset="0"/>
              <a:ea typeface="ＭＳ ゴシック" pitchFamily="49" charset="-128"/>
              <a:cs typeface="Times New Roman" pitchFamily="18" charset="0"/>
            </a:endParaRPr>
          </a:p>
          <a:p>
            <a:pPr algn="just" eaLnBrk="1" fontAlgn="base" hangingPunct="1">
              <a:lnSpc>
                <a:spcPts val="2400"/>
              </a:lnSpc>
              <a:spcBef>
                <a:spcPct val="0"/>
              </a:spcBef>
              <a:spcAft>
                <a:spcPct val="0"/>
              </a:spcAft>
              <a:defRPr/>
            </a:pPr>
            <a:r>
              <a:rPr lang="en-US" altLang="ja-JP" sz="2000" dirty="0" smtClean="0">
                <a:solidFill>
                  <a:srgbClr val="000000"/>
                </a:solidFill>
                <a:latin typeface="Calibri" pitchFamily="34" charset="0"/>
                <a:ea typeface="ＭＳ ゴシック" pitchFamily="49" charset="-128"/>
                <a:cs typeface="Times New Roman" pitchFamily="18" charset="0"/>
              </a:rPr>
              <a:t>      </a:t>
            </a:r>
            <a:r>
              <a:rPr lang="ja-JP" altLang="ja-JP" sz="2000" dirty="0" smtClean="0">
                <a:solidFill>
                  <a:srgbClr val="000000"/>
                </a:solidFill>
                <a:latin typeface="Calibri" pitchFamily="34" charset="0"/>
                <a:ea typeface="ＭＳ ゴシック" pitchFamily="49" charset="-128"/>
                <a:cs typeface="Times New Roman" pitchFamily="18" charset="0"/>
              </a:rPr>
              <a:t>対象事業等の詳細は今後決定されることになってい</a:t>
            </a:r>
            <a:r>
              <a:rPr lang="ja-JP" altLang="en-US" sz="2000" dirty="0" smtClean="0">
                <a:solidFill>
                  <a:srgbClr val="000000"/>
                </a:solidFill>
                <a:latin typeface="Calibri" pitchFamily="34" charset="0"/>
                <a:ea typeface="ＭＳ ゴシック" pitchFamily="49" charset="-128"/>
                <a:cs typeface="Times New Roman" pitchFamily="18" charset="0"/>
              </a:rPr>
              <a:t>る</a:t>
            </a:r>
            <a:r>
              <a:rPr lang="ja-JP" altLang="ja-JP" sz="2000" dirty="0" smtClean="0">
                <a:solidFill>
                  <a:srgbClr val="000000"/>
                </a:solidFill>
                <a:latin typeface="Calibri" pitchFamily="34" charset="0"/>
                <a:ea typeface="ＭＳ ゴシック" pitchFamily="49" charset="-128"/>
                <a:cs typeface="Times New Roman" pitchFamily="18" charset="0"/>
              </a:rPr>
              <a:t>が、地域包括ケア</a:t>
            </a:r>
            <a:endParaRPr lang="en-US" altLang="ja-JP" sz="2000" dirty="0" smtClean="0">
              <a:solidFill>
                <a:srgbClr val="000000"/>
              </a:solidFill>
              <a:latin typeface="Calibri" pitchFamily="34" charset="0"/>
              <a:ea typeface="ＭＳ ゴシック" pitchFamily="49" charset="-128"/>
              <a:cs typeface="Times New Roman" pitchFamily="18" charset="0"/>
            </a:endParaRPr>
          </a:p>
          <a:p>
            <a:pPr algn="just" eaLnBrk="1" fontAlgn="base" hangingPunct="1">
              <a:lnSpc>
                <a:spcPts val="2400"/>
              </a:lnSpc>
              <a:spcBef>
                <a:spcPct val="0"/>
              </a:spcBef>
              <a:spcAft>
                <a:spcPct val="0"/>
              </a:spcAft>
              <a:defRPr/>
            </a:pPr>
            <a:r>
              <a:rPr lang="en-US" altLang="ja-JP" sz="2000" dirty="0">
                <a:solidFill>
                  <a:srgbClr val="000000"/>
                </a:solidFill>
                <a:latin typeface="Calibri" pitchFamily="34" charset="0"/>
                <a:ea typeface="ＭＳ ゴシック" pitchFamily="49" charset="-128"/>
                <a:cs typeface="Times New Roman" pitchFamily="18" charset="0"/>
              </a:rPr>
              <a:t> </a:t>
            </a:r>
            <a:r>
              <a:rPr lang="en-US" altLang="ja-JP" sz="2000" dirty="0" smtClean="0">
                <a:solidFill>
                  <a:srgbClr val="000000"/>
                </a:solidFill>
                <a:latin typeface="Calibri" pitchFamily="34" charset="0"/>
                <a:ea typeface="ＭＳ ゴシック" pitchFamily="49" charset="-128"/>
                <a:cs typeface="Times New Roman" pitchFamily="18" charset="0"/>
              </a:rPr>
              <a:t>  </a:t>
            </a:r>
            <a:r>
              <a:rPr lang="ja-JP" altLang="ja-JP" sz="2000" dirty="0" smtClean="0">
                <a:solidFill>
                  <a:srgbClr val="000000"/>
                </a:solidFill>
                <a:latin typeface="Calibri" pitchFamily="34" charset="0"/>
                <a:ea typeface="ＭＳ ゴシック" pitchFamily="49" charset="-128"/>
                <a:cs typeface="Times New Roman" pitchFamily="18" charset="0"/>
              </a:rPr>
              <a:t>システムの中心を</a:t>
            </a:r>
            <a:r>
              <a:rPr lang="ja-JP" altLang="ja-JP" sz="2000" dirty="0" err="1" smtClean="0">
                <a:solidFill>
                  <a:srgbClr val="000000"/>
                </a:solidFill>
                <a:latin typeface="Calibri" pitchFamily="34" charset="0"/>
                <a:ea typeface="ＭＳ ゴシック" pitchFamily="49" charset="-128"/>
                <a:cs typeface="Times New Roman" pitchFamily="18" charset="0"/>
              </a:rPr>
              <a:t>担う</a:t>
            </a:r>
            <a:r>
              <a:rPr lang="ja-JP" altLang="ja-JP" sz="2000" dirty="0" err="1" smtClean="0">
                <a:solidFill>
                  <a:srgbClr val="FF0000"/>
                </a:solidFill>
                <a:latin typeface="Calibri" pitchFamily="34" charset="0"/>
                <a:ea typeface="ＭＳ ゴシック" pitchFamily="49" charset="-128"/>
                <a:cs typeface="Times New Roman" pitchFamily="18" charset="0"/>
              </a:rPr>
              <a:t>かかりつけ</a:t>
            </a:r>
            <a:r>
              <a:rPr lang="ja-JP" altLang="ja-JP" sz="2000" dirty="0" smtClean="0">
                <a:solidFill>
                  <a:srgbClr val="FF0000"/>
                </a:solidFill>
                <a:latin typeface="Calibri" pitchFamily="34" charset="0"/>
                <a:ea typeface="ＭＳ ゴシック" pitchFamily="49" charset="-128"/>
                <a:cs typeface="Times New Roman" pitchFamily="18" charset="0"/>
              </a:rPr>
              <a:t>医機能</a:t>
            </a:r>
            <a:r>
              <a:rPr lang="ja-JP" altLang="ja-JP" sz="2000" dirty="0" smtClean="0">
                <a:solidFill>
                  <a:srgbClr val="000000"/>
                </a:solidFill>
                <a:latin typeface="Calibri" pitchFamily="34" charset="0"/>
                <a:ea typeface="ＭＳ ゴシック" pitchFamily="49" charset="-128"/>
                <a:cs typeface="Times New Roman" pitchFamily="18" charset="0"/>
              </a:rPr>
              <a:t>を持つ医療機関への配分など、</a:t>
            </a:r>
            <a:endParaRPr lang="en-US" altLang="ja-JP" sz="2000" dirty="0" smtClean="0">
              <a:solidFill>
                <a:srgbClr val="000000"/>
              </a:solidFill>
              <a:latin typeface="Calibri" pitchFamily="34" charset="0"/>
              <a:ea typeface="ＭＳ ゴシック" pitchFamily="49" charset="-128"/>
              <a:cs typeface="Times New Roman" pitchFamily="18" charset="0"/>
            </a:endParaRPr>
          </a:p>
          <a:p>
            <a:pPr algn="just" eaLnBrk="1" fontAlgn="base" hangingPunct="1">
              <a:lnSpc>
                <a:spcPts val="2400"/>
              </a:lnSpc>
              <a:spcBef>
                <a:spcPct val="0"/>
              </a:spcBef>
              <a:spcAft>
                <a:spcPct val="0"/>
              </a:spcAft>
              <a:defRPr/>
            </a:pPr>
            <a:r>
              <a:rPr lang="en-US" altLang="ja-JP" sz="2000" dirty="0">
                <a:solidFill>
                  <a:srgbClr val="000000"/>
                </a:solidFill>
                <a:latin typeface="Calibri" pitchFamily="34" charset="0"/>
                <a:ea typeface="ＭＳ ゴシック" pitchFamily="49" charset="-128"/>
                <a:cs typeface="Times New Roman" pitchFamily="18" charset="0"/>
              </a:rPr>
              <a:t> </a:t>
            </a:r>
            <a:r>
              <a:rPr lang="en-US" altLang="ja-JP" sz="2000" dirty="0" smtClean="0">
                <a:solidFill>
                  <a:srgbClr val="000000"/>
                </a:solidFill>
                <a:latin typeface="Calibri" pitchFamily="34" charset="0"/>
                <a:ea typeface="ＭＳ ゴシック" pitchFamily="49" charset="-128"/>
                <a:cs typeface="Times New Roman" pitchFamily="18" charset="0"/>
              </a:rPr>
              <a:t>  </a:t>
            </a:r>
            <a:r>
              <a:rPr lang="ja-JP" altLang="ja-JP" sz="2000" dirty="0" smtClean="0">
                <a:solidFill>
                  <a:srgbClr val="000000"/>
                </a:solidFill>
                <a:latin typeface="Calibri" pitchFamily="34" charset="0"/>
                <a:ea typeface="ＭＳ ゴシック" pitchFamily="49" charset="-128"/>
                <a:cs typeface="Times New Roman" pitchFamily="18" charset="0"/>
              </a:rPr>
              <a:t>この基金の使われ方にも合わせて注目していく必要がある</a:t>
            </a:r>
            <a:r>
              <a:rPr lang="ja-JP" altLang="en-US" sz="2000" dirty="0" smtClean="0">
                <a:solidFill>
                  <a:srgbClr val="000000"/>
                </a:solidFill>
                <a:latin typeface="Calibri" pitchFamily="34" charset="0"/>
                <a:ea typeface="ＭＳ ゴシック" pitchFamily="49" charset="-128"/>
                <a:cs typeface="Times New Roman" pitchFamily="18" charset="0"/>
              </a:rPr>
              <a:t>。</a:t>
            </a:r>
            <a:endParaRPr lang="en-US" altLang="ja-JP" sz="2000" dirty="0" smtClean="0">
              <a:solidFill>
                <a:srgbClr val="000000"/>
              </a:solidFill>
              <a:latin typeface="Calibri" pitchFamily="34" charset="0"/>
              <a:ea typeface="ＭＳ ゴシック" pitchFamily="49" charset="-128"/>
              <a:cs typeface="Times New Roman" pitchFamily="18" charset="0"/>
            </a:endParaRPr>
          </a:p>
          <a:p>
            <a:pPr algn="just" eaLnBrk="1" fontAlgn="base" hangingPunct="1">
              <a:lnSpc>
                <a:spcPts val="2400"/>
              </a:lnSpc>
              <a:spcBef>
                <a:spcPct val="0"/>
              </a:spcBef>
              <a:spcAft>
                <a:spcPct val="0"/>
              </a:spcAft>
              <a:defRPr/>
            </a:pPr>
            <a:r>
              <a:rPr lang="ja-JP" altLang="en-US" sz="2000" kern="100" dirty="0" smtClean="0">
                <a:solidFill>
                  <a:srgbClr val="000000"/>
                </a:solidFill>
                <a:latin typeface="Calibri" pitchFamily="34" charset="0"/>
                <a:ea typeface="ＭＳ ゴシック" pitchFamily="49" charset="-128"/>
                <a:cs typeface="Times New Roman" pitchFamily="18" charset="0"/>
              </a:rPr>
              <a:t>○ </a:t>
            </a:r>
            <a:r>
              <a:rPr lang="ja-JP" altLang="ja-JP" sz="2000" kern="100" dirty="0" smtClean="0">
                <a:solidFill>
                  <a:prstClr val="black"/>
                </a:solidFill>
                <a:latin typeface="ＭＳ Ｐゴシック"/>
                <a:ea typeface="ＭＳ Ｐゴシック"/>
                <a:cs typeface="Times New Roman"/>
              </a:rPr>
              <a:t>地域</a:t>
            </a:r>
            <a:r>
              <a:rPr lang="ja-JP" altLang="ja-JP" sz="2000" kern="100" dirty="0">
                <a:solidFill>
                  <a:prstClr val="black"/>
                </a:solidFill>
                <a:latin typeface="ＭＳ Ｐゴシック"/>
                <a:ea typeface="ＭＳ Ｐゴシック"/>
                <a:cs typeface="Times New Roman"/>
              </a:rPr>
              <a:t>で必要な医療・介護は、都道府県が作成したビジョンに基づき実施</a:t>
            </a:r>
            <a:r>
              <a:rPr lang="ja-JP" altLang="ja-JP" sz="2000" kern="100" dirty="0" smtClean="0">
                <a:solidFill>
                  <a:prstClr val="black"/>
                </a:solidFill>
                <a:latin typeface="ＭＳ Ｐゴシック"/>
                <a:ea typeface="ＭＳ Ｐゴシック"/>
                <a:cs typeface="Times New Roman"/>
              </a:rPr>
              <a:t>される</a:t>
            </a:r>
            <a:endParaRPr lang="en-US" altLang="ja-JP" sz="2000" kern="100" dirty="0" smtClean="0">
              <a:solidFill>
                <a:prstClr val="black"/>
              </a:solidFill>
              <a:latin typeface="ＭＳ Ｐゴシック"/>
              <a:ea typeface="ＭＳ Ｐゴシック"/>
              <a:cs typeface="Times New Roman"/>
            </a:endParaRPr>
          </a:p>
          <a:p>
            <a:pPr algn="just" eaLnBrk="1" fontAlgn="base" hangingPunct="1">
              <a:lnSpc>
                <a:spcPts val="2400"/>
              </a:lnSpc>
              <a:spcBef>
                <a:spcPct val="0"/>
              </a:spcBef>
              <a:spcAft>
                <a:spcPct val="0"/>
              </a:spcAft>
              <a:defRPr/>
            </a:pPr>
            <a:r>
              <a:rPr lang="en-US" altLang="ja-JP" sz="2000" kern="100" dirty="0">
                <a:solidFill>
                  <a:prstClr val="black"/>
                </a:solidFill>
                <a:latin typeface="ＭＳ Ｐゴシック"/>
                <a:ea typeface="ＭＳ Ｐゴシック"/>
                <a:cs typeface="Times New Roman"/>
              </a:rPr>
              <a:t> </a:t>
            </a:r>
            <a:r>
              <a:rPr lang="en-US" altLang="ja-JP" sz="2000" kern="100" dirty="0" smtClean="0">
                <a:solidFill>
                  <a:prstClr val="black"/>
                </a:solidFill>
                <a:latin typeface="ＭＳ Ｐゴシック"/>
                <a:ea typeface="ＭＳ Ｐゴシック"/>
                <a:cs typeface="Times New Roman"/>
              </a:rPr>
              <a:t>  </a:t>
            </a:r>
            <a:r>
              <a:rPr lang="ja-JP" altLang="ja-JP" sz="2000" kern="100" dirty="0" smtClean="0">
                <a:solidFill>
                  <a:prstClr val="black"/>
                </a:solidFill>
                <a:latin typeface="ＭＳ Ｐゴシック"/>
                <a:ea typeface="ＭＳ Ｐゴシック"/>
                <a:cs typeface="Times New Roman"/>
              </a:rPr>
              <a:t>ことか</a:t>
            </a:r>
            <a:r>
              <a:rPr lang="ja-JP" altLang="ja-JP" sz="2000" kern="100" dirty="0">
                <a:solidFill>
                  <a:prstClr val="black"/>
                </a:solidFill>
                <a:latin typeface="ＭＳ Ｐゴシック"/>
                <a:ea typeface="ＭＳ Ｐゴシック"/>
                <a:cs typeface="Times New Roman"/>
              </a:rPr>
              <a:t>ら、都道府県と都道府県医師会との密接な連携が重要</a:t>
            </a:r>
            <a:r>
              <a:rPr lang="ja-JP" altLang="ja-JP" sz="2000" kern="100" dirty="0" smtClean="0">
                <a:solidFill>
                  <a:prstClr val="black"/>
                </a:solidFill>
                <a:latin typeface="ＭＳ Ｐゴシック"/>
                <a:ea typeface="ＭＳ Ｐゴシック"/>
                <a:cs typeface="Times New Roman"/>
              </a:rPr>
              <a:t>で</a:t>
            </a:r>
            <a:r>
              <a:rPr lang="ja-JP" altLang="en-US" sz="2000" kern="100" dirty="0" smtClean="0">
                <a:solidFill>
                  <a:prstClr val="black"/>
                </a:solidFill>
                <a:latin typeface="ＭＳ Ｐゴシック"/>
                <a:ea typeface="ＭＳ Ｐゴシック"/>
                <a:cs typeface="Times New Roman"/>
              </a:rPr>
              <a:t>あり、</a:t>
            </a:r>
            <a:r>
              <a:rPr lang="ja-JP" altLang="ja-JP" sz="2000" kern="100" dirty="0" smtClean="0">
                <a:solidFill>
                  <a:prstClr val="black"/>
                </a:solidFill>
                <a:latin typeface="ＭＳ Ｐゴシック"/>
                <a:ea typeface="ＭＳ Ｐゴシック"/>
                <a:cs typeface="Times New Roman"/>
              </a:rPr>
              <a:t>この</a:t>
            </a:r>
            <a:r>
              <a:rPr lang="ja-JP" altLang="ja-JP" sz="2000" kern="100" dirty="0">
                <a:solidFill>
                  <a:prstClr val="black"/>
                </a:solidFill>
                <a:latin typeface="ＭＳ Ｐゴシック"/>
                <a:ea typeface="ＭＳ Ｐゴシック"/>
                <a:cs typeface="Times New Roman"/>
              </a:rPr>
              <a:t>連携</a:t>
            </a:r>
            <a:r>
              <a:rPr lang="ja-JP" altLang="ja-JP" sz="2000" kern="100" dirty="0" smtClean="0">
                <a:solidFill>
                  <a:prstClr val="black"/>
                </a:solidFill>
                <a:latin typeface="ＭＳ Ｐゴシック"/>
                <a:ea typeface="ＭＳ Ｐゴシック"/>
                <a:cs typeface="Times New Roman"/>
              </a:rPr>
              <a:t>が</a:t>
            </a:r>
            <a:endParaRPr lang="en-US" altLang="ja-JP" sz="2000" kern="100" dirty="0" smtClean="0">
              <a:solidFill>
                <a:prstClr val="black"/>
              </a:solidFill>
              <a:latin typeface="ＭＳ Ｐゴシック"/>
              <a:ea typeface="ＭＳ Ｐゴシック"/>
              <a:cs typeface="Times New Roman"/>
            </a:endParaRPr>
          </a:p>
          <a:p>
            <a:pPr algn="just" eaLnBrk="1" fontAlgn="base" hangingPunct="1">
              <a:lnSpc>
                <a:spcPts val="2400"/>
              </a:lnSpc>
              <a:spcBef>
                <a:spcPct val="0"/>
              </a:spcBef>
              <a:spcAft>
                <a:spcPct val="0"/>
              </a:spcAft>
              <a:defRPr/>
            </a:pPr>
            <a:r>
              <a:rPr lang="en-US" altLang="ja-JP" sz="2000" kern="100" dirty="0">
                <a:solidFill>
                  <a:prstClr val="black"/>
                </a:solidFill>
                <a:latin typeface="ＭＳ Ｐゴシック"/>
                <a:ea typeface="ＭＳ Ｐゴシック"/>
                <a:cs typeface="Times New Roman"/>
              </a:rPr>
              <a:t> </a:t>
            </a:r>
            <a:r>
              <a:rPr lang="en-US" altLang="ja-JP" sz="2000" kern="100" dirty="0" smtClean="0">
                <a:solidFill>
                  <a:prstClr val="black"/>
                </a:solidFill>
                <a:latin typeface="ＭＳ Ｐゴシック"/>
                <a:ea typeface="ＭＳ Ｐゴシック"/>
                <a:cs typeface="Times New Roman"/>
              </a:rPr>
              <a:t>  </a:t>
            </a:r>
            <a:r>
              <a:rPr lang="ja-JP" altLang="ja-JP" sz="2000" kern="100" dirty="0" smtClean="0">
                <a:solidFill>
                  <a:prstClr val="black"/>
                </a:solidFill>
                <a:latin typeface="ＭＳ Ｐゴシック"/>
                <a:ea typeface="ＭＳ Ｐゴシック"/>
                <a:cs typeface="Times New Roman"/>
              </a:rPr>
              <a:t>円滑</a:t>
            </a:r>
            <a:r>
              <a:rPr lang="ja-JP" altLang="ja-JP" sz="2000" kern="100" dirty="0">
                <a:solidFill>
                  <a:prstClr val="black"/>
                </a:solidFill>
                <a:latin typeface="ＭＳ Ｐゴシック"/>
                <a:ea typeface="ＭＳ Ｐゴシック"/>
                <a:cs typeface="Times New Roman"/>
              </a:rPr>
              <a:t>に進むよう</a:t>
            </a:r>
            <a:r>
              <a:rPr lang="ja-JP" altLang="ja-JP" sz="2000" kern="100" dirty="0" smtClean="0">
                <a:solidFill>
                  <a:prstClr val="black"/>
                </a:solidFill>
                <a:latin typeface="ＭＳ Ｐゴシック"/>
                <a:ea typeface="ＭＳ Ｐゴシック"/>
                <a:cs typeface="Times New Roman"/>
              </a:rPr>
              <a:t>、</a:t>
            </a:r>
            <a:r>
              <a:rPr lang="ja-JP" altLang="en-US" sz="2000" kern="100" dirty="0" smtClean="0">
                <a:solidFill>
                  <a:prstClr val="black"/>
                </a:solidFill>
                <a:latin typeface="ＭＳ Ｐゴシック"/>
                <a:ea typeface="ＭＳ Ｐゴシック"/>
                <a:cs typeface="Times New Roman"/>
              </a:rPr>
              <a:t>日本医師会では</a:t>
            </a:r>
            <a:r>
              <a:rPr lang="ja-JP" altLang="ja-JP" sz="2000" kern="100" dirty="0" smtClean="0">
                <a:solidFill>
                  <a:prstClr val="black"/>
                </a:solidFill>
                <a:latin typeface="ＭＳ Ｐゴシック"/>
                <a:ea typeface="ＭＳ Ｐゴシック"/>
                <a:cs typeface="Times New Roman"/>
              </a:rPr>
              <a:t>実務的</a:t>
            </a:r>
            <a:r>
              <a:rPr lang="ja-JP" altLang="ja-JP" sz="2000" kern="100" dirty="0">
                <a:solidFill>
                  <a:prstClr val="black"/>
                </a:solidFill>
                <a:latin typeface="ＭＳ Ｐゴシック"/>
                <a:ea typeface="ＭＳ Ｐゴシック"/>
                <a:cs typeface="Times New Roman"/>
              </a:rPr>
              <a:t>な支援・指導を</a:t>
            </a:r>
            <a:r>
              <a:rPr lang="ja-JP" altLang="ja-JP" sz="2000" kern="100" dirty="0" smtClean="0">
                <a:solidFill>
                  <a:prstClr val="black"/>
                </a:solidFill>
                <a:latin typeface="ＭＳ Ｐゴシック"/>
                <a:ea typeface="ＭＳ Ｐゴシック"/>
                <a:cs typeface="Times New Roman"/>
              </a:rPr>
              <a:t>行う</a:t>
            </a:r>
            <a:r>
              <a:rPr lang="ja-JP" altLang="ja-JP" sz="2000" kern="100" spc="-100" dirty="0" smtClean="0">
                <a:solidFill>
                  <a:srgbClr val="00B0F0"/>
                </a:solidFill>
                <a:latin typeface="ＭＳ Ｐゴシック"/>
                <a:ea typeface="ＭＳ Ｐゴシック"/>
                <a:cs typeface="Times New Roman"/>
              </a:rPr>
              <a:t>地域</a:t>
            </a:r>
            <a:r>
              <a:rPr lang="ja-JP" altLang="ja-JP" sz="2000" kern="100" spc="-100" dirty="0">
                <a:solidFill>
                  <a:srgbClr val="00B0F0"/>
                </a:solidFill>
                <a:latin typeface="ＭＳ Ｐゴシック"/>
                <a:ea typeface="ＭＳ Ｐゴシック"/>
                <a:cs typeface="Times New Roman"/>
              </a:rPr>
              <a:t>包括ケア</a:t>
            </a:r>
            <a:r>
              <a:rPr lang="ja-JP" altLang="ja-JP" sz="2000" kern="100" spc="-100" dirty="0" smtClean="0">
                <a:solidFill>
                  <a:srgbClr val="00B0F0"/>
                </a:solidFill>
                <a:latin typeface="ＭＳ Ｐゴシック"/>
                <a:ea typeface="ＭＳ Ｐゴシック"/>
                <a:cs typeface="Times New Roman"/>
              </a:rPr>
              <a:t>推進室</a:t>
            </a:r>
            <a:endParaRPr lang="en-US" altLang="ja-JP" sz="2000" kern="100" spc="-100" dirty="0">
              <a:solidFill>
                <a:srgbClr val="00B0F0"/>
              </a:solidFill>
              <a:latin typeface="ＭＳ Ｐゴシック"/>
              <a:ea typeface="ＭＳ Ｐゴシック"/>
              <a:cs typeface="Times New Roman"/>
            </a:endParaRPr>
          </a:p>
          <a:p>
            <a:pPr algn="just" eaLnBrk="1" fontAlgn="base" hangingPunct="1">
              <a:lnSpc>
                <a:spcPts val="2400"/>
              </a:lnSpc>
              <a:spcBef>
                <a:spcPct val="0"/>
              </a:spcBef>
              <a:spcAft>
                <a:spcPct val="0"/>
              </a:spcAft>
              <a:defRPr/>
            </a:pPr>
            <a:r>
              <a:rPr lang="en-US" altLang="ja-JP" sz="2000" kern="100" spc="-100" dirty="0" smtClean="0">
                <a:solidFill>
                  <a:prstClr val="black"/>
                </a:solidFill>
                <a:latin typeface="ＭＳ Ｐゴシック"/>
                <a:ea typeface="ＭＳ Ｐゴシック"/>
                <a:cs typeface="Times New Roman"/>
              </a:rPr>
              <a:t>   </a:t>
            </a:r>
            <a:r>
              <a:rPr lang="ja-JP" altLang="ja-JP" sz="2000" kern="100" dirty="0" smtClean="0">
                <a:solidFill>
                  <a:prstClr val="black"/>
                </a:solidFill>
                <a:latin typeface="ＭＳ Ｐゴシック"/>
                <a:ea typeface="ＭＳ Ｐゴシック"/>
                <a:cs typeface="Times New Roman"/>
              </a:rPr>
              <a:t>を</a:t>
            </a:r>
            <a:r>
              <a:rPr lang="ja-JP" altLang="ja-JP" sz="2000" kern="100" dirty="0">
                <a:solidFill>
                  <a:prstClr val="black"/>
                </a:solidFill>
                <a:latin typeface="ＭＳ Ｐゴシック"/>
                <a:ea typeface="ＭＳ Ｐゴシック"/>
                <a:cs typeface="Times New Roman"/>
              </a:rPr>
              <a:t>設置し、体制を整える</a:t>
            </a:r>
            <a:endParaRPr lang="ja-JP" altLang="ja-JP" sz="2000" dirty="0" smtClean="0">
              <a:solidFill>
                <a:prstClr val="black"/>
              </a:solidFill>
              <a:latin typeface="ＭＳ Ｐゴシック"/>
              <a:ea typeface="ＭＳ Ｐゴシック"/>
              <a:cs typeface="Times New Roman" pitchFamily="18" charset="0"/>
            </a:endParaRPr>
          </a:p>
        </p:txBody>
      </p:sp>
      <p:sp>
        <p:nvSpPr>
          <p:cNvPr id="9" name="Rectangle 4"/>
          <p:cNvSpPr>
            <a:spLocks noChangeArrowheads="1"/>
          </p:cNvSpPr>
          <p:nvPr/>
        </p:nvSpPr>
        <p:spPr bwMode="auto">
          <a:xfrm>
            <a:off x="546898" y="908050"/>
            <a:ext cx="2221971" cy="374650"/>
          </a:xfrm>
          <a:prstGeom prst="rect">
            <a:avLst/>
          </a:prstGeom>
          <a:solidFill>
            <a:srgbClr val="FFFF00">
              <a:alpha val="45097"/>
            </a:srgbClr>
          </a:solidFill>
          <a:ln w="222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200"/>
              </a:lnSpc>
              <a:spcBef>
                <a:spcPct val="0"/>
              </a:spcBef>
              <a:buFontTx/>
              <a:buNone/>
              <a:defRPr/>
            </a:pPr>
            <a:r>
              <a:rPr lang="ja-JP" altLang="en-US" sz="2200" b="1" kern="0" dirty="0" smtClean="0">
                <a:solidFill>
                  <a:srgbClr val="000000"/>
                </a:solidFill>
              </a:rPr>
              <a:t>平成２６度改定</a:t>
            </a:r>
            <a:endParaRPr lang="en-US" altLang="ja-JP" sz="2200" b="1" kern="0" dirty="0" smtClean="0">
              <a:solidFill>
                <a:srgbClr val="000000"/>
              </a:solidFill>
            </a:endParaRPr>
          </a:p>
        </p:txBody>
      </p:sp>
      <p:sp>
        <p:nvSpPr>
          <p:cNvPr id="8" name="Text Box 5"/>
          <p:cNvSpPr txBox="1">
            <a:spLocks noChangeArrowheads="1"/>
          </p:cNvSpPr>
          <p:nvPr/>
        </p:nvSpPr>
        <p:spPr bwMode="auto">
          <a:xfrm>
            <a:off x="562375" y="4616725"/>
            <a:ext cx="8961834" cy="1887538"/>
          </a:xfrm>
          <a:prstGeom prst="rect">
            <a:avLst/>
          </a:prstGeom>
          <a:solidFill>
            <a:srgbClr val="FF0000">
              <a:alpha val="50000"/>
            </a:srgbClr>
          </a:solidFill>
          <a:ln w="31750" cmpd="dbl">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just" fontAlgn="base">
              <a:lnSpc>
                <a:spcPts val="2800"/>
              </a:lnSpc>
              <a:defRPr/>
            </a:pPr>
            <a:r>
              <a:rPr lang="ja-JP" altLang="en-US" sz="2200" kern="100" dirty="0">
                <a:solidFill>
                  <a:prstClr val="black"/>
                </a:solidFill>
                <a:latin typeface="ＭＳ Ｐゴシック"/>
                <a:cs typeface="Times New Roman"/>
              </a:rPr>
              <a:t>  わ</a:t>
            </a:r>
            <a:r>
              <a:rPr lang="ja-JP" altLang="ja-JP" sz="2200" kern="100" dirty="0">
                <a:solidFill>
                  <a:prstClr val="black"/>
                </a:solidFill>
                <a:latin typeface="ＭＳ Ｐゴシック"/>
                <a:cs typeface="Times New Roman"/>
              </a:rPr>
              <a:t>が国は「高齢化先進国」として、世界に</a:t>
            </a:r>
            <a:r>
              <a:rPr lang="ja-JP" altLang="en-US" sz="2200" kern="100" dirty="0">
                <a:solidFill>
                  <a:prstClr val="black"/>
                </a:solidFill>
                <a:latin typeface="ＭＳ Ｐゴシック"/>
                <a:cs typeface="Times New Roman"/>
              </a:rPr>
              <a:t>先駆けて、</a:t>
            </a:r>
            <a:r>
              <a:rPr lang="ja-JP" altLang="ja-JP" sz="2200" kern="100" dirty="0">
                <a:solidFill>
                  <a:prstClr val="black"/>
                </a:solidFill>
                <a:latin typeface="ＭＳ Ｐゴシック"/>
                <a:cs typeface="Times New Roman"/>
              </a:rPr>
              <a:t>高齢化に対応した医療提供体制を構築するための改革を進めなければ</a:t>
            </a:r>
            <a:r>
              <a:rPr lang="ja-JP" altLang="en-US" sz="2200" kern="100" dirty="0">
                <a:solidFill>
                  <a:prstClr val="black"/>
                </a:solidFill>
                <a:latin typeface="ＭＳ Ｐゴシック"/>
                <a:cs typeface="Times New Roman"/>
              </a:rPr>
              <a:t>ならない</a:t>
            </a:r>
            <a:r>
              <a:rPr lang="ja-JP" altLang="ja-JP" sz="2200" kern="100" dirty="0">
                <a:solidFill>
                  <a:prstClr val="black"/>
                </a:solidFill>
                <a:latin typeface="ＭＳ Ｐゴシック"/>
                <a:cs typeface="Times New Roman"/>
              </a:rPr>
              <a:t>。</a:t>
            </a:r>
            <a:endParaRPr lang="en-US" altLang="ja-JP" sz="2200" kern="100" dirty="0">
              <a:solidFill>
                <a:prstClr val="black"/>
              </a:solidFill>
              <a:latin typeface="ＭＳ Ｐゴシック"/>
              <a:cs typeface="Times New Roman"/>
            </a:endParaRPr>
          </a:p>
          <a:p>
            <a:pPr algn="just" fontAlgn="base">
              <a:lnSpc>
                <a:spcPts val="2800"/>
              </a:lnSpc>
              <a:defRPr/>
            </a:pPr>
            <a:r>
              <a:rPr lang="ja-JP" altLang="en-US" sz="2200" kern="100" dirty="0">
                <a:solidFill>
                  <a:prstClr val="black"/>
                </a:solidFill>
                <a:latin typeface="ＭＳ Ｐゴシック"/>
                <a:cs typeface="Times New Roman"/>
              </a:rPr>
              <a:t>  日本医師会は、</a:t>
            </a:r>
            <a:r>
              <a:rPr lang="ja-JP" altLang="ja-JP" sz="2200" kern="100" dirty="0">
                <a:solidFill>
                  <a:prstClr val="black"/>
                </a:solidFill>
                <a:latin typeface="ＭＳ Ｐゴシック"/>
                <a:cs typeface="Times New Roman"/>
              </a:rPr>
              <a:t>国民が安心して生活しながら、適切な医療を受けられる地域医療の体制を再構築していけるよう、今回の改定も踏まえつつ、今後とも全力で取り組む決意で</a:t>
            </a:r>
            <a:r>
              <a:rPr lang="ja-JP" altLang="en-US" sz="2200" kern="100" dirty="0">
                <a:solidFill>
                  <a:prstClr val="black"/>
                </a:solidFill>
                <a:latin typeface="ＭＳ Ｐゴシック"/>
                <a:cs typeface="Times New Roman"/>
              </a:rPr>
              <a:t>いる</a:t>
            </a:r>
            <a:r>
              <a:rPr lang="ja-JP" altLang="ja-JP" sz="2200" kern="100" dirty="0">
                <a:solidFill>
                  <a:prstClr val="black"/>
                </a:solidFill>
                <a:latin typeface="ＭＳ Ｐゴシック"/>
                <a:cs typeface="Times New Roman"/>
              </a:rPr>
              <a:t>。</a:t>
            </a:r>
            <a:endParaRPr lang="en-US" altLang="ja-JP" sz="2200" dirty="0">
              <a:solidFill>
                <a:srgbClr val="000000"/>
              </a:solidFill>
              <a:latin typeface="ＭＳ Ｐゴシック"/>
            </a:endParaRPr>
          </a:p>
        </p:txBody>
      </p:sp>
      <p:sp>
        <p:nvSpPr>
          <p:cNvPr id="1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131882474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55760" y="499069"/>
            <a:ext cx="9575140" cy="2608570"/>
            <a:chOff x="155760" y="4558297"/>
            <a:chExt cx="9575140" cy="4867916"/>
          </a:xfrm>
        </p:grpSpPr>
        <p:sp>
          <p:nvSpPr>
            <p:cNvPr id="11" name="サブタイトル 2"/>
            <p:cNvSpPr txBox="1">
              <a:spLocks/>
            </p:cNvSpPr>
            <p:nvPr/>
          </p:nvSpPr>
          <p:spPr>
            <a:xfrm>
              <a:off x="155760" y="4558297"/>
              <a:ext cx="9575140" cy="4867916"/>
            </a:xfrm>
            <a:prstGeom prst="rect">
              <a:avLst/>
            </a:prstGeom>
            <a:blipFill>
              <a:blip r:embed="rId2" cstate="print"/>
              <a:tile tx="0" ty="0" sx="100000" sy="100000" flip="none" algn="tl"/>
            </a:blipFill>
            <a:ln>
              <a:solidFill>
                <a:schemeClr val="tx1"/>
              </a:solidFill>
              <a:prstDash val="dash"/>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lnSpc>
                  <a:spcPts val="2000"/>
                </a:lnSpc>
                <a:spcBef>
                  <a:spcPts val="0"/>
                </a:spcBef>
              </a:pPr>
              <a:r>
                <a:rPr lang="ja-JP" altLang="en-US" sz="1600" b="1" u="sng" dirty="0" smtClean="0">
                  <a:solidFill>
                    <a:prstClr val="black"/>
                  </a:solidFill>
                </a:rPr>
                <a:t>患者紹介ビジネス横行</a:t>
              </a:r>
              <a:endParaRPr lang="en-US" altLang="ja-JP" sz="1600" b="1" u="sng" dirty="0" smtClean="0">
                <a:solidFill>
                  <a:prstClr val="black"/>
                </a:solidFill>
              </a:endParaRPr>
            </a:p>
            <a:p>
              <a:pPr algn="l">
                <a:lnSpc>
                  <a:spcPts val="2000"/>
                </a:lnSpc>
                <a:spcBef>
                  <a:spcPts val="0"/>
                </a:spcBef>
              </a:pPr>
              <a:r>
                <a:rPr lang="ja-JP" altLang="en-US" sz="1600" dirty="0" smtClean="0">
                  <a:solidFill>
                    <a:prstClr val="black"/>
                  </a:solidFill>
                </a:rPr>
                <a:t>　兵庫の診療所。「先生にいい話を持ってきました。喜んでもらえると思います」高齢者施設で暮らす患者を紹介するから訪問診療をしてほしいと提案した。</a:t>
              </a:r>
              <a:r>
                <a:rPr lang="ja-JP" altLang="en-US" sz="1600" b="1" u="sng" dirty="0" smtClean="0">
                  <a:solidFill>
                    <a:prstClr val="black"/>
                  </a:solidFill>
                </a:rPr>
                <a:t>「収入（診療報酬）が入ったら、２割をコンサルタント料として頂きます。</a:t>
              </a:r>
              <a:r>
                <a:rPr lang="ja-JP" altLang="en-US" sz="1600" dirty="0" smtClean="0">
                  <a:solidFill>
                    <a:prstClr val="black"/>
                  </a:solidFill>
                </a:rPr>
                <a:t>」</a:t>
              </a:r>
              <a:endParaRPr lang="en-US" altLang="ja-JP" sz="1600" dirty="0" smtClean="0">
                <a:solidFill>
                  <a:prstClr val="black"/>
                </a:solidFill>
              </a:endParaRPr>
            </a:p>
            <a:p>
              <a:pPr algn="l">
                <a:lnSpc>
                  <a:spcPts val="2000"/>
                </a:lnSpc>
                <a:spcBef>
                  <a:spcPts val="0"/>
                </a:spcBef>
              </a:pPr>
              <a:r>
                <a:rPr lang="ja-JP" altLang="en-US" sz="1600" dirty="0" smtClean="0">
                  <a:solidFill>
                    <a:prstClr val="black"/>
                  </a:solidFill>
                </a:rPr>
                <a:t>　さらに診療所のリストを見せ、「たくさんのお医者様にも契約して頂いています」と続けた。１時間粘ったが、医師は断った。</a:t>
              </a:r>
              <a:endParaRPr lang="en-US" altLang="ja-JP" sz="1600" dirty="0" smtClean="0">
                <a:solidFill>
                  <a:prstClr val="black"/>
                </a:solidFill>
              </a:endParaRPr>
            </a:p>
            <a:p>
              <a:pPr algn="l">
                <a:lnSpc>
                  <a:spcPts val="2000"/>
                </a:lnSpc>
                <a:spcBef>
                  <a:spcPts val="0"/>
                </a:spcBef>
              </a:pPr>
              <a:r>
                <a:rPr lang="ja-JP" altLang="en-US" sz="1600" dirty="0" smtClean="0">
                  <a:solidFill>
                    <a:prstClr val="black"/>
                  </a:solidFill>
                </a:rPr>
                <a:t>　福岡県の診療所にも別の業者が来た。</a:t>
              </a:r>
              <a:r>
                <a:rPr lang="ja-JP" altLang="en-US" sz="1600" b="1" dirty="0" smtClean="0">
                  <a:solidFill>
                    <a:prstClr val="black"/>
                  </a:solidFill>
                </a:rPr>
                <a:t>「</a:t>
              </a:r>
              <a:r>
                <a:rPr lang="ja-JP" altLang="en-US" sz="1600" b="1" u="sng" dirty="0" smtClean="0">
                  <a:solidFill>
                    <a:prstClr val="black"/>
                  </a:solidFill>
                </a:rPr>
                <a:t>この市場はちょっとしたバブルでして。いろんな業者が参入してきて大変なんですよ</a:t>
              </a:r>
              <a:r>
                <a:rPr lang="ja-JP" altLang="en-US" sz="1600" b="1" dirty="0" smtClean="0">
                  <a:solidFill>
                    <a:prstClr val="black"/>
                  </a:solidFill>
                </a:rPr>
                <a:t>」</a:t>
              </a:r>
              <a:r>
                <a:rPr lang="ja-JP" altLang="en-US" sz="1600" dirty="0" smtClean="0">
                  <a:solidFill>
                    <a:prstClr val="black"/>
                  </a:solidFill>
                </a:rPr>
                <a:t>営業マンは「今のところグレーゾーン。規制が入るかもしれない」と危機感を見せる一方、「いくらなら折り合えますか」と食い下がった。断る医師に「あきらめてません。またうかがいますので」というところで録音は終わっている。</a:t>
              </a:r>
              <a:endParaRPr lang="en-US" altLang="ja-JP" sz="1600" dirty="0" smtClean="0">
                <a:solidFill>
                  <a:prstClr val="black"/>
                </a:solidFill>
              </a:endParaRPr>
            </a:p>
          </p:txBody>
        </p:sp>
        <p:sp>
          <p:nvSpPr>
            <p:cNvPr id="12" name="正方形/長方形 11"/>
            <p:cNvSpPr/>
            <p:nvPr/>
          </p:nvSpPr>
          <p:spPr>
            <a:xfrm>
              <a:off x="5770459" y="8774475"/>
              <a:ext cx="3960441" cy="631075"/>
            </a:xfrm>
            <a:prstGeom prst="rect">
              <a:avLst/>
            </a:prstGeom>
          </p:spPr>
          <p:txBody>
            <a:bodyPr wrap="square">
              <a:spAutoFit/>
            </a:bodyPr>
            <a:lstStyle/>
            <a:p>
              <a:pPr algn="r">
                <a:lnSpc>
                  <a:spcPct val="120000"/>
                </a:lnSpc>
              </a:pPr>
              <a:r>
                <a:rPr lang="ja-JP" altLang="en-US" sz="1400" b="1" dirty="0" smtClean="0">
                  <a:solidFill>
                    <a:prstClr val="black"/>
                  </a:solidFill>
                </a:rPr>
                <a:t>出典：平成</a:t>
              </a:r>
              <a:r>
                <a:rPr lang="en-US" altLang="ja-JP" sz="1400" b="1" dirty="0" smtClean="0">
                  <a:solidFill>
                    <a:prstClr val="black"/>
                  </a:solidFill>
                </a:rPr>
                <a:t>25</a:t>
              </a:r>
              <a:r>
                <a:rPr lang="ja-JP" altLang="en-US" sz="1400" b="1" dirty="0" smtClean="0">
                  <a:solidFill>
                    <a:prstClr val="black"/>
                  </a:solidFill>
                </a:rPr>
                <a:t>年</a:t>
              </a:r>
              <a:r>
                <a:rPr lang="en-US" altLang="ja-JP" sz="1400" b="1" dirty="0">
                  <a:solidFill>
                    <a:prstClr val="black"/>
                  </a:solidFill>
                </a:rPr>
                <a:t>8</a:t>
              </a:r>
              <a:r>
                <a:rPr lang="ja-JP" altLang="en-US" sz="1400" b="1" dirty="0" smtClean="0">
                  <a:solidFill>
                    <a:prstClr val="black"/>
                  </a:solidFill>
                </a:rPr>
                <a:t>月</a:t>
              </a:r>
              <a:r>
                <a:rPr lang="en-US" altLang="ja-JP" sz="1400" b="1" dirty="0" smtClean="0">
                  <a:solidFill>
                    <a:prstClr val="black"/>
                  </a:solidFill>
                </a:rPr>
                <a:t>25</a:t>
              </a:r>
              <a:r>
                <a:rPr lang="ja-JP" altLang="en-US" sz="1400" b="1" dirty="0" smtClean="0">
                  <a:solidFill>
                    <a:prstClr val="black"/>
                  </a:solidFill>
                </a:rPr>
                <a:t>日朝日新聞要約</a:t>
              </a:r>
              <a:endParaRPr lang="en-US" altLang="ja-JP" sz="1400" b="1" dirty="0" smtClean="0">
                <a:solidFill>
                  <a:prstClr val="black"/>
                </a:solidFill>
              </a:endParaRPr>
            </a:p>
          </p:txBody>
        </p:sp>
      </p:grpSp>
      <p:sp>
        <p:nvSpPr>
          <p:cNvPr id="16" name="サブタイトル 2"/>
          <p:cNvSpPr txBox="1">
            <a:spLocks/>
          </p:cNvSpPr>
          <p:nvPr/>
        </p:nvSpPr>
        <p:spPr>
          <a:xfrm>
            <a:off x="128464" y="3226085"/>
            <a:ext cx="9602436" cy="3133190"/>
          </a:xfrm>
          <a:prstGeom prst="rect">
            <a:avLst/>
          </a:prstGeom>
          <a:blipFill>
            <a:blip r:embed="rId2" cstate="print"/>
            <a:tile tx="0" ty="0" sx="100000" sy="100000" flip="none" algn="tl"/>
          </a:blipFill>
          <a:ln>
            <a:solidFill>
              <a:schemeClr val="tx1"/>
            </a:solidFill>
            <a:prstDash val="dash"/>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lnSpc>
                <a:spcPts val="2000"/>
              </a:lnSpc>
              <a:spcBef>
                <a:spcPts val="0"/>
              </a:spcBef>
            </a:pPr>
            <a:r>
              <a:rPr lang="ja-JP" altLang="en-US" sz="1600" b="1" u="sng" dirty="0" smtClean="0">
                <a:solidFill>
                  <a:prstClr val="black"/>
                </a:solidFill>
              </a:rPr>
              <a:t>「鍼灸院で訪問診療偽装」</a:t>
            </a:r>
            <a:endParaRPr lang="en-US" altLang="ja-JP" sz="1600" b="1" u="sng" dirty="0" smtClean="0">
              <a:solidFill>
                <a:prstClr val="black"/>
              </a:solidFill>
            </a:endParaRPr>
          </a:p>
          <a:p>
            <a:pPr algn="l">
              <a:lnSpc>
                <a:spcPts val="2000"/>
              </a:lnSpc>
              <a:spcBef>
                <a:spcPts val="0"/>
              </a:spcBef>
            </a:pPr>
            <a:r>
              <a:rPr lang="ja-JP" altLang="en-US" sz="1600" dirty="0" smtClean="0">
                <a:solidFill>
                  <a:prstClr val="black"/>
                </a:solidFill>
              </a:rPr>
              <a:t>　患者紹介ビジネスを手がける大阪市の業者が鍼灸院に患者を集め、医師の診療を受けさせていたことが分かった。患者の居住場所以外で診ても、訪問診療として診療報酬を請求することはできないが、</a:t>
            </a:r>
            <a:r>
              <a:rPr lang="ja-JP" altLang="en-US" sz="1600" b="1" u="sng" dirty="0" smtClean="0">
                <a:solidFill>
                  <a:prstClr val="black"/>
                </a:solidFill>
              </a:rPr>
              <a:t>医師は自宅で診たように装って不正請求した疑い</a:t>
            </a:r>
            <a:r>
              <a:rPr lang="ja-JP" altLang="en-US" sz="1600" dirty="0" smtClean="0">
                <a:solidFill>
                  <a:prstClr val="black"/>
                </a:solidFill>
              </a:rPr>
              <a:t>が強い。</a:t>
            </a:r>
            <a:endParaRPr lang="en-US" altLang="ja-JP" sz="1600" dirty="0" smtClean="0">
              <a:solidFill>
                <a:prstClr val="black"/>
              </a:solidFill>
            </a:endParaRPr>
          </a:p>
          <a:p>
            <a:pPr algn="l">
              <a:lnSpc>
                <a:spcPts val="2000"/>
              </a:lnSpc>
              <a:spcBef>
                <a:spcPts val="0"/>
              </a:spcBef>
            </a:pPr>
            <a:r>
              <a:rPr lang="ja-JP" altLang="en-US" sz="1600" dirty="0" smtClean="0">
                <a:solidFill>
                  <a:prstClr val="black"/>
                </a:solidFill>
              </a:rPr>
              <a:t>　この業者は近畿で３５０以上の鍼灸院や医師約５０人と契約を結んでおり、「鍼灸院に患者を集める業者は全国にある」と話している。</a:t>
            </a:r>
            <a:r>
              <a:rPr lang="ja-JP" altLang="en-US" sz="1600" b="1" u="sng" dirty="0" smtClean="0">
                <a:solidFill>
                  <a:prstClr val="black"/>
                </a:solidFill>
              </a:rPr>
              <a:t>医師は診療報酬の２割を紹介料として業者に支払う</a:t>
            </a:r>
            <a:r>
              <a:rPr lang="ja-JP" altLang="en-US" sz="1600" dirty="0" smtClean="0">
                <a:solidFill>
                  <a:prstClr val="black"/>
                </a:solidFill>
              </a:rPr>
              <a:t>。</a:t>
            </a:r>
            <a:endParaRPr lang="en-US" altLang="ja-JP" sz="1600" dirty="0" smtClean="0">
              <a:solidFill>
                <a:prstClr val="black"/>
              </a:solidFill>
            </a:endParaRPr>
          </a:p>
          <a:p>
            <a:pPr algn="l">
              <a:lnSpc>
                <a:spcPts val="2000"/>
              </a:lnSpc>
              <a:spcBef>
                <a:spcPts val="0"/>
              </a:spcBef>
            </a:pPr>
            <a:r>
              <a:rPr lang="ja-JP" altLang="en-US" sz="1600" dirty="0" smtClean="0">
                <a:solidFill>
                  <a:prstClr val="black"/>
                </a:solidFill>
              </a:rPr>
              <a:t>　医師が訪問診療として請求できるのは自宅や施設などに限られ、鍼灸院で診ても請求できない。だが、患者への医療費通知等によると、</a:t>
            </a:r>
            <a:r>
              <a:rPr lang="ja-JP" altLang="en-US" sz="1600" b="1" u="sng" dirty="0" smtClean="0">
                <a:solidFill>
                  <a:prstClr val="black"/>
                </a:solidFill>
              </a:rPr>
              <a:t>医師は鍼灸院でしか診ていないのに訪問診療として請求した</a:t>
            </a:r>
            <a:r>
              <a:rPr lang="ja-JP" altLang="en-US" sz="1600" dirty="0" smtClean="0">
                <a:solidFill>
                  <a:prstClr val="black"/>
                </a:solidFill>
              </a:rPr>
              <a:t>。請求時に診察場所を記す必要はなく、業者は営業で「どこで診ているかはわからないから大丈夫」と説明していた。</a:t>
            </a:r>
            <a:endParaRPr lang="en-US" altLang="ja-JP" sz="1600" dirty="0" smtClean="0">
              <a:solidFill>
                <a:prstClr val="black"/>
              </a:solidFill>
            </a:endParaRPr>
          </a:p>
          <a:p>
            <a:pPr algn="l">
              <a:lnSpc>
                <a:spcPts val="2000"/>
              </a:lnSpc>
              <a:spcBef>
                <a:spcPts val="0"/>
              </a:spcBef>
            </a:pPr>
            <a:r>
              <a:rPr lang="ja-JP" altLang="en-US" sz="1600" dirty="0" smtClean="0">
                <a:solidFill>
                  <a:prstClr val="black"/>
                </a:solidFill>
              </a:rPr>
              <a:t>　鍼灸院にも利点がある。はり師やきゅう師の治療の保険適用には、医師の診断と同意書が必要。医師が鍼灸院に来て同意書を書いてくれれば、患者の自己負担は１～３割になり、「客」を呼び込みやすい。このため鍼灸院も、同意書発行料を業者に支払う仕組みだ。</a:t>
            </a:r>
            <a:endParaRPr lang="en-US" altLang="ja-JP" sz="1600" dirty="0" smtClean="0">
              <a:solidFill>
                <a:prstClr val="black"/>
              </a:solidFill>
            </a:endParaRPr>
          </a:p>
        </p:txBody>
      </p:sp>
      <p:sp>
        <p:nvSpPr>
          <p:cNvPr id="17" name="正方形/長方形 16"/>
          <p:cNvSpPr/>
          <p:nvPr/>
        </p:nvSpPr>
        <p:spPr>
          <a:xfrm>
            <a:off x="6703643" y="6045343"/>
            <a:ext cx="3096345" cy="330155"/>
          </a:xfrm>
          <a:prstGeom prst="rect">
            <a:avLst/>
          </a:prstGeom>
        </p:spPr>
        <p:txBody>
          <a:bodyPr wrap="square">
            <a:spAutoFit/>
          </a:bodyPr>
          <a:lstStyle/>
          <a:p>
            <a:pPr algn="ctr">
              <a:lnSpc>
                <a:spcPct val="120000"/>
              </a:lnSpc>
            </a:pPr>
            <a:r>
              <a:rPr lang="ja-JP" altLang="en-US" sz="1400" b="1" dirty="0" smtClean="0">
                <a:solidFill>
                  <a:prstClr val="black"/>
                </a:solidFill>
              </a:rPr>
              <a:t>出典：平成</a:t>
            </a:r>
            <a:r>
              <a:rPr lang="en-US" altLang="ja-JP" sz="1400" b="1" dirty="0" smtClean="0">
                <a:solidFill>
                  <a:prstClr val="black"/>
                </a:solidFill>
              </a:rPr>
              <a:t>25</a:t>
            </a:r>
            <a:r>
              <a:rPr lang="ja-JP" altLang="en-US" sz="1400" b="1" dirty="0" smtClean="0">
                <a:solidFill>
                  <a:prstClr val="black"/>
                </a:solidFill>
              </a:rPr>
              <a:t>年</a:t>
            </a:r>
            <a:r>
              <a:rPr lang="en-US" altLang="ja-JP" sz="1400" b="1" dirty="0" smtClean="0">
                <a:solidFill>
                  <a:prstClr val="black"/>
                </a:solidFill>
              </a:rPr>
              <a:t>8</a:t>
            </a:r>
            <a:r>
              <a:rPr lang="ja-JP" altLang="en-US" sz="1400" b="1" dirty="0" smtClean="0">
                <a:solidFill>
                  <a:prstClr val="black"/>
                </a:solidFill>
              </a:rPr>
              <a:t>月</a:t>
            </a:r>
            <a:r>
              <a:rPr lang="en-US" altLang="ja-JP" sz="1400" b="1" dirty="0" smtClean="0">
                <a:solidFill>
                  <a:prstClr val="black"/>
                </a:solidFill>
              </a:rPr>
              <a:t>26</a:t>
            </a:r>
            <a:r>
              <a:rPr lang="ja-JP" altLang="en-US" sz="1400" b="1" dirty="0" smtClean="0">
                <a:solidFill>
                  <a:prstClr val="black"/>
                </a:solidFill>
              </a:rPr>
              <a:t>日朝日新聞要約</a:t>
            </a:r>
            <a:endParaRPr lang="en-US" altLang="ja-JP" sz="1400" b="1" dirty="0" smtClean="0">
              <a:solidFill>
                <a:prstClr val="black"/>
              </a:solidFill>
            </a:endParaRPr>
          </a:p>
        </p:txBody>
      </p:sp>
      <p:sp>
        <p:nvSpPr>
          <p:cNvPr id="7" name="正方形/長方形 6"/>
          <p:cNvSpPr/>
          <p:nvPr/>
        </p:nvSpPr>
        <p:spPr>
          <a:xfrm>
            <a:off x="8835188" y="125373"/>
            <a:ext cx="64633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spcBef>
                <a:spcPct val="0"/>
              </a:spcBef>
              <a:defRPr/>
            </a:pPr>
            <a:r>
              <a:rPr lang="ja-JP" altLang="en-US" b="1" dirty="0" smtClean="0">
                <a:solidFill>
                  <a:prstClr val="black"/>
                </a:solidFill>
              </a:rPr>
              <a:t>参考</a:t>
            </a:r>
            <a:endParaRPr lang="ja-JP" altLang="en-US" b="1" dirty="0">
              <a:solidFill>
                <a:prstClr val="black"/>
              </a:solidFill>
            </a:endParaRPr>
          </a:p>
        </p:txBody>
      </p:sp>
      <p:sp>
        <p:nvSpPr>
          <p:cNvPr id="8" name="スライド番号プレースホルダー 2"/>
          <p:cNvSpPr>
            <a:spLocks noGrp="1"/>
          </p:cNvSpPr>
          <p:nvPr>
            <p:ph type="sldNum" sz="quarter" idx="12"/>
          </p:nvPr>
        </p:nvSpPr>
        <p:spPr>
          <a:xfrm>
            <a:off x="7682160" y="6592267"/>
            <a:ext cx="2311400" cy="365125"/>
          </a:xfrm>
        </p:spPr>
        <p:txBody>
          <a:bodyPr/>
          <a:lstStyle/>
          <a:p>
            <a:pPr algn="r"/>
            <a:fld id="{32927FFD-3D24-4EC2-AEC8-E83A8D96C0AC}" type="slidenum">
              <a:rPr lang="ja-JP" altLang="en-US" smtClean="0">
                <a:solidFill>
                  <a:prstClr val="black"/>
                </a:solidFill>
              </a:rPr>
              <a:pPr algn="r"/>
              <a:t>110</a:t>
            </a:fld>
            <a:endParaRPr lang="ja-JP" altLang="en-US" dirty="0">
              <a:solidFill>
                <a:prstClr val="black"/>
              </a:solidFill>
            </a:endParaRPr>
          </a:p>
        </p:txBody>
      </p:sp>
    </p:spTree>
    <p:extLst>
      <p:ext uri="{BB962C8B-B14F-4D97-AF65-F5344CB8AC3E}">
        <p14:creationId xmlns:p14="http://schemas.microsoft.com/office/powerpoint/2010/main" val="164549060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サブタイトル 2"/>
          <p:cNvSpPr txBox="1">
            <a:spLocks/>
          </p:cNvSpPr>
          <p:nvPr/>
        </p:nvSpPr>
        <p:spPr>
          <a:xfrm>
            <a:off x="162105" y="2297222"/>
            <a:ext cx="9577064" cy="2850131"/>
          </a:xfrm>
          <a:prstGeom prst="rect">
            <a:avLst/>
          </a:prstGeom>
          <a:blipFill>
            <a:blip r:embed="rId2" cstate="print"/>
            <a:tile tx="0" ty="0" sx="100000" sy="100000" flip="none" algn="tl"/>
          </a:blipFill>
          <a:ln>
            <a:solidFill>
              <a:schemeClr val="tx1"/>
            </a:solidFill>
            <a:prstDash val="dash"/>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lnSpc>
                <a:spcPct val="120000"/>
              </a:lnSpc>
            </a:pPr>
            <a:r>
              <a:rPr lang="ja-JP" altLang="en-US" sz="1600" b="1" u="sng" dirty="0" smtClean="0">
                <a:solidFill>
                  <a:prstClr val="black"/>
                </a:solidFill>
              </a:rPr>
              <a:t>認知症入居者に過剰診療か</a:t>
            </a:r>
            <a:endParaRPr lang="en-US" altLang="ja-JP" sz="1600" b="1" u="sng" dirty="0" smtClean="0">
              <a:solidFill>
                <a:prstClr val="black"/>
              </a:solidFill>
            </a:endParaRPr>
          </a:p>
          <a:p>
            <a:pPr algn="l">
              <a:lnSpc>
                <a:spcPct val="120000"/>
              </a:lnSpc>
            </a:pPr>
            <a:r>
              <a:rPr lang="ja-JP" altLang="en-US" sz="1600" dirty="0" smtClean="0">
                <a:solidFill>
                  <a:prstClr val="black"/>
                </a:solidFill>
              </a:rPr>
              <a:t>　高齢者施設と診療所を運営する岐阜県の社会福祉法人が、</a:t>
            </a:r>
            <a:r>
              <a:rPr lang="ja-JP" altLang="en-US" sz="1600" b="1" u="sng" dirty="0" smtClean="0">
                <a:solidFill>
                  <a:prstClr val="black"/>
                </a:solidFill>
              </a:rPr>
              <a:t>認知症の入居者に対し、家族の了解を得ずに毎日のように訪問診療するなど過剰とみられる治療を受けさせていた</a:t>
            </a:r>
            <a:r>
              <a:rPr lang="ja-JP" altLang="en-US" sz="1600" dirty="0" smtClean="0">
                <a:solidFill>
                  <a:prstClr val="black"/>
                </a:solidFill>
              </a:rPr>
              <a:t>ことがわかった。一部には架空診療の疑いもある。</a:t>
            </a:r>
            <a:endParaRPr lang="en-US" altLang="ja-JP" sz="1600" dirty="0" smtClean="0">
              <a:solidFill>
                <a:prstClr val="black"/>
              </a:solidFill>
            </a:endParaRPr>
          </a:p>
          <a:p>
            <a:pPr algn="l">
              <a:lnSpc>
                <a:spcPct val="120000"/>
              </a:lnSpc>
              <a:spcBef>
                <a:spcPts val="0"/>
              </a:spcBef>
            </a:pPr>
            <a:r>
              <a:rPr lang="ja-JP" altLang="en-US" sz="1600" dirty="0" smtClean="0">
                <a:solidFill>
                  <a:prstClr val="black"/>
                </a:solidFill>
              </a:rPr>
              <a:t>　この法人が運営するケアハウスに、同市の女性（</a:t>
            </a:r>
            <a:r>
              <a:rPr lang="en-US" altLang="ja-JP" sz="1600" dirty="0" smtClean="0">
                <a:solidFill>
                  <a:prstClr val="black"/>
                </a:solidFill>
              </a:rPr>
              <a:t>66</a:t>
            </a:r>
            <a:r>
              <a:rPr lang="ja-JP" altLang="en-US" sz="1600" dirty="0" smtClean="0">
                <a:solidFill>
                  <a:prstClr val="black"/>
                </a:solidFill>
              </a:rPr>
              <a:t>）が入居した。隣接の診療所から医師が入居者を訪問診療している。女性は認知症で、医療費通知等によれば、ハウスでは大</a:t>
            </a:r>
            <a:r>
              <a:rPr lang="ja-JP" altLang="en-US" sz="1600" dirty="0" err="1" smtClean="0">
                <a:solidFill>
                  <a:prstClr val="black"/>
                </a:solidFill>
              </a:rPr>
              <a:t>みそかや</a:t>
            </a:r>
            <a:r>
              <a:rPr lang="ja-JP" altLang="en-US" sz="1600" dirty="0" smtClean="0">
                <a:solidFill>
                  <a:prstClr val="black"/>
                </a:solidFill>
              </a:rPr>
              <a:t>元日を含めほぼ毎日、訪問診療等を受けたことになっていた。自己負担分を含む医療費の総額は月</a:t>
            </a:r>
            <a:r>
              <a:rPr lang="en-US" altLang="ja-JP" sz="1600" dirty="0" smtClean="0">
                <a:solidFill>
                  <a:prstClr val="black"/>
                </a:solidFill>
              </a:rPr>
              <a:t>20</a:t>
            </a:r>
            <a:r>
              <a:rPr lang="ja-JP" altLang="en-US" sz="1600" dirty="0" smtClean="0">
                <a:solidFill>
                  <a:prstClr val="black"/>
                </a:solidFill>
              </a:rPr>
              <a:t>万円超にのぼった。また、昨年</a:t>
            </a:r>
            <a:r>
              <a:rPr lang="en-US" altLang="ja-JP" sz="1600" dirty="0" smtClean="0">
                <a:solidFill>
                  <a:prstClr val="black"/>
                </a:solidFill>
              </a:rPr>
              <a:t>9</a:t>
            </a:r>
            <a:r>
              <a:rPr lang="ja-JP" altLang="en-US" sz="1600" dirty="0" smtClean="0">
                <a:solidFill>
                  <a:prstClr val="black"/>
                </a:solidFill>
              </a:rPr>
              <a:t>月半ばから別の病院に入院したが、その期間もハウスで訪問診療等を受けたと記されていた。</a:t>
            </a:r>
            <a:endParaRPr lang="en-US" altLang="ja-JP" sz="1600" dirty="0" smtClean="0">
              <a:solidFill>
                <a:prstClr val="black"/>
              </a:solidFill>
            </a:endParaRPr>
          </a:p>
        </p:txBody>
      </p:sp>
      <p:sp>
        <p:nvSpPr>
          <p:cNvPr id="14" name="正方形/長方形 13"/>
          <p:cNvSpPr/>
          <p:nvPr/>
        </p:nvSpPr>
        <p:spPr>
          <a:xfrm>
            <a:off x="6532553" y="4796487"/>
            <a:ext cx="3320707" cy="330155"/>
          </a:xfrm>
          <a:prstGeom prst="rect">
            <a:avLst/>
          </a:prstGeom>
        </p:spPr>
        <p:txBody>
          <a:bodyPr wrap="square">
            <a:spAutoFit/>
          </a:bodyPr>
          <a:lstStyle/>
          <a:p>
            <a:pPr algn="ctr">
              <a:lnSpc>
                <a:spcPct val="120000"/>
              </a:lnSpc>
            </a:pPr>
            <a:r>
              <a:rPr lang="ja-JP" altLang="en-US" sz="1400" b="1" dirty="0" smtClean="0">
                <a:solidFill>
                  <a:prstClr val="black"/>
                </a:solidFill>
              </a:rPr>
              <a:t>出典：平成</a:t>
            </a:r>
            <a:r>
              <a:rPr lang="en-US" altLang="ja-JP" sz="1400" b="1" dirty="0" smtClean="0">
                <a:solidFill>
                  <a:prstClr val="black"/>
                </a:solidFill>
              </a:rPr>
              <a:t>25</a:t>
            </a:r>
            <a:r>
              <a:rPr lang="ja-JP" altLang="en-US" sz="1400" b="1" dirty="0" smtClean="0">
                <a:solidFill>
                  <a:prstClr val="black"/>
                </a:solidFill>
              </a:rPr>
              <a:t>年</a:t>
            </a:r>
            <a:r>
              <a:rPr lang="en-US" altLang="ja-JP" sz="1400" b="1" dirty="0" smtClean="0">
                <a:solidFill>
                  <a:prstClr val="black"/>
                </a:solidFill>
              </a:rPr>
              <a:t>10</a:t>
            </a:r>
            <a:r>
              <a:rPr lang="ja-JP" altLang="en-US" sz="1400" b="1" dirty="0" smtClean="0">
                <a:solidFill>
                  <a:prstClr val="black"/>
                </a:solidFill>
              </a:rPr>
              <a:t>月</a:t>
            </a:r>
            <a:r>
              <a:rPr lang="en-US" altLang="ja-JP" sz="1400" b="1" dirty="0" smtClean="0">
                <a:solidFill>
                  <a:prstClr val="black"/>
                </a:solidFill>
              </a:rPr>
              <a:t>6</a:t>
            </a:r>
            <a:r>
              <a:rPr lang="ja-JP" altLang="en-US" sz="1400" b="1" dirty="0" smtClean="0">
                <a:solidFill>
                  <a:prstClr val="black"/>
                </a:solidFill>
              </a:rPr>
              <a:t>日朝日新聞要約</a:t>
            </a:r>
            <a:endParaRPr lang="en-US" altLang="ja-JP" sz="1400" b="1" dirty="0" smtClean="0">
              <a:solidFill>
                <a:prstClr val="black"/>
              </a:solidFill>
            </a:endParaRPr>
          </a:p>
        </p:txBody>
      </p:sp>
      <p:sp>
        <p:nvSpPr>
          <p:cNvPr id="15" name="サブタイトル 2"/>
          <p:cNvSpPr txBox="1">
            <a:spLocks/>
          </p:cNvSpPr>
          <p:nvPr/>
        </p:nvSpPr>
        <p:spPr>
          <a:xfrm>
            <a:off x="162105" y="539896"/>
            <a:ext cx="9548596" cy="1432742"/>
          </a:xfrm>
          <a:prstGeom prst="rect">
            <a:avLst/>
          </a:prstGeom>
          <a:blipFill>
            <a:blip r:embed="rId2" cstate="print"/>
            <a:tile tx="0" ty="0" sx="100000" sy="100000" flip="none" algn="tl"/>
          </a:blipFill>
          <a:ln>
            <a:solidFill>
              <a:schemeClr val="tx1"/>
            </a:solidFill>
            <a:prstDash val="dash"/>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lnSpc>
                <a:spcPct val="120000"/>
              </a:lnSpc>
            </a:pPr>
            <a:r>
              <a:rPr lang="ja-JP" altLang="en-US" sz="1600" b="1" u="sng" dirty="0" smtClean="0">
                <a:solidFill>
                  <a:prstClr val="black"/>
                </a:solidFill>
              </a:rPr>
              <a:t>「架空診療所設け訪問報酬」</a:t>
            </a:r>
            <a:endParaRPr lang="en-US" altLang="ja-JP" sz="1600" b="1" u="sng" dirty="0" smtClean="0">
              <a:solidFill>
                <a:prstClr val="black"/>
              </a:solidFill>
            </a:endParaRPr>
          </a:p>
          <a:p>
            <a:pPr algn="l">
              <a:lnSpc>
                <a:spcPct val="120000"/>
              </a:lnSpc>
            </a:pPr>
            <a:r>
              <a:rPr lang="ja-JP" altLang="en-US" sz="1600" dirty="0" smtClean="0">
                <a:solidFill>
                  <a:prstClr val="black"/>
                </a:solidFill>
              </a:rPr>
              <a:t>　東京都の医療法人が</a:t>
            </a:r>
            <a:r>
              <a:rPr lang="ja-JP" altLang="en-US" sz="1600" b="1" u="sng" dirty="0" smtClean="0">
                <a:solidFill>
                  <a:prstClr val="black"/>
                </a:solidFill>
              </a:rPr>
              <a:t>架空の歯科診療所を設け</a:t>
            </a:r>
            <a:r>
              <a:rPr lang="ja-JP" altLang="en-US" sz="1600" dirty="0" smtClean="0">
                <a:solidFill>
                  <a:prstClr val="black"/>
                </a:solidFill>
              </a:rPr>
              <a:t>、そこから訪問診療しているように装って診療報酬の請求をしていたことが分かった。訪問診療は診療所から１６キロ内しか認められておらず、さらに遠い場所を訪問するための偽装工作だ。</a:t>
            </a:r>
            <a:r>
              <a:rPr lang="ja-JP" altLang="en-US" sz="1600" b="1" u="sng" dirty="0" smtClean="0">
                <a:solidFill>
                  <a:prstClr val="black"/>
                </a:solidFill>
              </a:rPr>
              <a:t>診療所には治療台もなく、パイプいすだけがあった。</a:t>
            </a:r>
            <a:endParaRPr lang="en-US" altLang="ja-JP" sz="1600" b="1" dirty="0" smtClean="0">
              <a:solidFill>
                <a:prstClr val="black"/>
              </a:solidFill>
            </a:endParaRPr>
          </a:p>
        </p:txBody>
      </p:sp>
      <p:sp>
        <p:nvSpPr>
          <p:cNvPr id="7" name="正方形/長方形 6"/>
          <p:cNvSpPr/>
          <p:nvPr/>
        </p:nvSpPr>
        <p:spPr>
          <a:xfrm>
            <a:off x="8835188" y="155926"/>
            <a:ext cx="64633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spcBef>
                <a:spcPct val="0"/>
              </a:spcBef>
              <a:defRPr/>
            </a:pPr>
            <a:r>
              <a:rPr lang="ja-JP" altLang="en-US" b="1" dirty="0" smtClean="0">
                <a:solidFill>
                  <a:prstClr val="black"/>
                </a:solidFill>
              </a:rPr>
              <a:t>参考</a:t>
            </a:r>
            <a:endParaRPr lang="ja-JP" altLang="en-US" b="1" dirty="0">
              <a:solidFill>
                <a:prstClr val="black"/>
              </a:solidFill>
            </a:endParaRPr>
          </a:p>
        </p:txBody>
      </p:sp>
      <p:sp>
        <p:nvSpPr>
          <p:cNvPr id="18" name="正方形/長方形 17"/>
          <p:cNvSpPr/>
          <p:nvPr/>
        </p:nvSpPr>
        <p:spPr>
          <a:xfrm>
            <a:off x="6212687" y="1612696"/>
            <a:ext cx="3960441" cy="330155"/>
          </a:xfrm>
          <a:prstGeom prst="rect">
            <a:avLst/>
          </a:prstGeom>
        </p:spPr>
        <p:txBody>
          <a:bodyPr wrap="square">
            <a:spAutoFit/>
          </a:bodyPr>
          <a:lstStyle/>
          <a:p>
            <a:pPr algn="ctr">
              <a:lnSpc>
                <a:spcPct val="120000"/>
              </a:lnSpc>
            </a:pPr>
            <a:r>
              <a:rPr lang="ja-JP" altLang="en-US" sz="1400" b="1" dirty="0" smtClean="0">
                <a:solidFill>
                  <a:prstClr val="black"/>
                </a:solidFill>
              </a:rPr>
              <a:t>出典：平成</a:t>
            </a:r>
            <a:r>
              <a:rPr lang="en-US" altLang="ja-JP" sz="1400" b="1" dirty="0" smtClean="0">
                <a:solidFill>
                  <a:prstClr val="black"/>
                </a:solidFill>
              </a:rPr>
              <a:t>25</a:t>
            </a:r>
            <a:r>
              <a:rPr lang="ja-JP" altLang="en-US" sz="1400" b="1" dirty="0" smtClean="0">
                <a:solidFill>
                  <a:prstClr val="black"/>
                </a:solidFill>
              </a:rPr>
              <a:t>年</a:t>
            </a:r>
            <a:r>
              <a:rPr lang="en-US" altLang="ja-JP" sz="1400" b="1" dirty="0" smtClean="0">
                <a:solidFill>
                  <a:prstClr val="black"/>
                </a:solidFill>
              </a:rPr>
              <a:t>9</a:t>
            </a:r>
            <a:r>
              <a:rPr lang="ja-JP" altLang="en-US" sz="1400" b="1" dirty="0" smtClean="0">
                <a:solidFill>
                  <a:prstClr val="black"/>
                </a:solidFill>
              </a:rPr>
              <a:t>月</a:t>
            </a:r>
            <a:r>
              <a:rPr lang="en-US" altLang="ja-JP" sz="1400" b="1" dirty="0" smtClean="0">
                <a:solidFill>
                  <a:prstClr val="black"/>
                </a:solidFill>
              </a:rPr>
              <a:t>2</a:t>
            </a:r>
            <a:r>
              <a:rPr lang="ja-JP" altLang="en-US" sz="1400" b="1" dirty="0" smtClean="0">
                <a:solidFill>
                  <a:prstClr val="black"/>
                </a:solidFill>
              </a:rPr>
              <a:t>日朝日新聞要約</a:t>
            </a:r>
            <a:endParaRPr lang="en-US" altLang="ja-JP" sz="1400" b="1" dirty="0" smtClean="0">
              <a:solidFill>
                <a:prstClr val="black"/>
              </a:solidFill>
            </a:endParaRPr>
          </a:p>
        </p:txBody>
      </p:sp>
      <p:sp>
        <p:nvSpPr>
          <p:cNvPr id="8" name="スライド番号プレースホルダー 2"/>
          <p:cNvSpPr>
            <a:spLocks noGrp="1"/>
          </p:cNvSpPr>
          <p:nvPr>
            <p:ph type="sldNum" sz="quarter" idx="12"/>
          </p:nvPr>
        </p:nvSpPr>
        <p:spPr>
          <a:xfrm>
            <a:off x="7682160" y="6592267"/>
            <a:ext cx="2311400" cy="365125"/>
          </a:xfrm>
        </p:spPr>
        <p:txBody>
          <a:bodyPr/>
          <a:lstStyle/>
          <a:p>
            <a:pPr algn="r"/>
            <a:fld id="{32927FFD-3D24-4EC2-AEC8-E83A8D96C0AC}" type="slidenum">
              <a:rPr lang="ja-JP" altLang="en-US" smtClean="0">
                <a:solidFill>
                  <a:prstClr val="black"/>
                </a:solidFill>
              </a:rPr>
              <a:pPr algn="r"/>
              <a:t>111</a:t>
            </a:fld>
            <a:endParaRPr lang="ja-JP" altLang="en-US" dirty="0">
              <a:solidFill>
                <a:prstClr val="black"/>
              </a:solidFill>
            </a:endParaRPr>
          </a:p>
        </p:txBody>
      </p:sp>
    </p:spTree>
    <p:extLst>
      <p:ext uri="{BB962C8B-B14F-4D97-AF65-F5344CB8AC3E}">
        <p14:creationId xmlns:p14="http://schemas.microsoft.com/office/powerpoint/2010/main" val="7837334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8024" y="29029"/>
            <a:ext cx="8640960" cy="807683"/>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tIns="0" bIns="0">
            <a:normAutofit/>
          </a:bodyPr>
          <a:lstStyle/>
          <a:p>
            <a:r>
              <a:rPr lang="ja-JP" altLang="en-US" sz="2400" dirty="0" smtClean="0">
                <a:latin typeface="+mn-ea"/>
              </a:rPr>
              <a:t>在宅医療における患者紹介等の</a:t>
            </a:r>
            <a:r>
              <a:rPr kumimoji="1" lang="ja-JP" altLang="en-US" sz="2400" dirty="0" smtClean="0">
                <a:solidFill>
                  <a:sysClr val="windowText" lastClr="000000"/>
                </a:solidFill>
                <a:latin typeface="+mn-ea"/>
              </a:rPr>
              <a:t>事例①</a:t>
            </a:r>
            <a:r>
              <a:rPr kumimoji="1" lang="en-US" altLang="ja-JP" sz="2400" dirty="0" smtClean="0">
                <a:solidFill>
                  <a:sysClr val="windowText" lastClr="000000"/>
                </a:solidFill>
                <a:latin typeface="+mn-ea"/>
              </a:rPr>
              <a:t/>
            </a:r>
            <a:br>
              <a:rPr kumimoji="1" lang="en-US" altLang="ja-JP" sz="2400" dirty="0" smtClean="0">
                <a:solidFill>
                  <a:sysClr val="windowText" lastClr="000000"/>
                </a:solidFill>
                <a:latin typeface="+mn-ea"/>
              </a:rPr>
            </a:br>
            <a:r>
              <a:rPr lang="ja-JP" altLang="en-US" sz="2000" dirty="0" smtClean="0">
                <a:solidFill>
                  <a:sysClr val="windowText" lastClr="000000"/>
                </a:solidFill>
                <a:latin typeface="+mn-ea"/>
              </a:rPr>
              <a:t>＜</a:t>
            </a:r>
            <a:r>
              <a:rPr lang="ja-JP" altLang="en-US" sz="2000" dirty="0" smtClean="0">
                <a:latin typeface="+mn-ea"/>
              </a:rPr>
              <a:t>平成</a:t>
            </a:r>
            <a:r>
              <a:rPr lang="en-US" altLang="ja-JP" sz="2000" dirty="0" smtClean="0">
                <a:latin typeface="+mn-ea"/>
              </a:rPr>
              <a:t>25</a:t>
            </a:r>
            <a:r>
              <a:rPr lang="ja-JP" altLang="en-US" sz="2000" dirty="0" smtClean="0">
                <a:latin typeface="+mn-ea"/>
              </a:rPr>
              <a:t>年</a:t>
            </a:r>
            <a:r>
              <a:rPr lang="en-US" altLang="ja-JP" sz="2000" dirty="0">
                <a:latin typeface="+mn-ea"/>
              </a:rPr>
              <a:t>8</a:t>
            </a:r>
            <a:r>
              <a:rPr lang="ja-JP" altLang="en-US" sz="2000" dirty="0" smtClean="0">
                <a:latin typeface="+mn-ea"/>
              </a:rPr>
              <a:t>月</a:t>
            </a:r>
            <a:r>
              <a:rPr lang="en-US" altLang="ja-JP" sz="2000" dirty="0" smtClean="0">
                <a:latin typeface="+mn-ea"/>
              </a:rPr>
              <a:t>28</a:t>
            </a:r>
            <a:r>
              <a:rPr lang="ja-JP" altLang="en-US" sz="2000" dirty="0" smtClean="0">
                <a:latin typeface="+mn-ea"/>
              </a:rPr>
              <a:t>日</a:t>
            </a:r>
            <a:r>
              <a:rPr lang="ja-JP" altLang="en-US" sz="2000" dirty="0">
                <a:latin typeface="+mn-ea"/>
              </a:rPr>
              <a:t>以後の報告</a:t>
            </a:r>
            <a:r>
              <a:rPr lang="ja-JP" altLang="en-US" sz="2000" dirty="0">
                <a:solidFill>
                  <a:sysClr val="windowText" lastClr="000000"/>
                </a:solidFill>
                <a:latin typeface="+mn-ea"/>
              </a:rPr>
              <a:t>＞</a:t>
            </a:r>
            <a:endParaRPr kumimoji="1" lang="ja-JP" altLang="en-US" sz="2000" dirty="0">
              <a:solidFill>
                <a:sysClr val="windowText" lastClr="000000"/>
              </a:solidFill>
              <a:latin typeface="+mn-ea"/>
            </a:endParaRPr>
          </a:p>
        </p:txBody>
      </p:sp>
      <p:sp>
        <p:nvSpPr>
          <p:cNvPr id="3" name="コンテンツ プレースホルダ 2"/>
          <p:cNvSpPr>
            <a:spLocks noGrp="1"/>
          </p:cNvSpPr>
          <p:nvPr>
            <p:ph idx="1"/>
          </p:nvPr>
        </p:nvSpPr>
        <p:spPr>
          <a:xfrm>
            <a:off x="93318" y="980728"/>
            <a:ext cx="9770740" cy="2258814"/>
          </a:xfrm>
        </p:spPr>
        <p:style>
          <a:lnRef idx="2">
            <a:schemeClr val="accent2"/>
          </a:lnRef>
          <a:fillRef idx="1">
            <a:schemeClr val="lt1"/>
          </a:fillRef>
          <a:effectRef idx="0">
            <a:schemeClr val="accent2"/>
          </a:effectRef>
          <a:fontRef idx="minor">
            <a:schemeClr val="dk1"/>
          </a:fontRef>
        </p:style>
        <p:txBody>
          <a:bodyPr lIns="36000" tIns="180000" rIns="36000" bIns="0">
            <a:noAutofit/>
          </a:bodyPr>
          <a:lstStyle/>
          <a:p>
            <a:pPr marL="177800" indent="-177800">
              <a:lnSpc>
                <a:spcPts val="2500"/>
              </a:lnSpc>
              <a:spcBef>
                <a:spcPts val="1200"/>
              </a:spcBef>
              <a:buNone/>
            </a:pPr>
            <a:r>
              <a:rPr lang="ja-JP" altLang="en-US" sz="1800" dirty="0" smtClean="0">
                <a:latin typeface="+mn-ea"/>
              </a:rPr>
              <a:t>○「</a:t>
            </a:r>
            <a:r>
              <a:rPr lang="ja-JP" altLang="en-US" sz="1800" b="1" u="sng" dirty="0" smtClean="0">
                <a:latin typeface="+mn-ea"/>
              </a:rPr>
              <a:t>在宅医療において患者紹介等が行われ、患者の選択を制限するおそれがあると考えられる事案や、過剰な診療を惹起するおそれがあると考えられる事案</a:t>
            </a:r>
            <a:r>
              <a:rPr lang="ja-JP" altLang="en-US" sz="1800" dirty="0" smtClean="0">
                <a:latin typeface="+mn-ea"/>
              </a:rPr>
              <a:t>」に</a:t>
            </a:r>
            <a:r>
              <a:rPr lang="ja-JP" altLang="en-US" sz="1800" dirty="0">
                <a:latin typeface="+mn-ea"/>
              </a:rPr>
              <a:t>ついて、平成</a:t>
            </a:r>
            <a:r>
              <a:rPr lang="en-US" altLang="ja-JP" sz="1800" dirty="0">
                <a:latin typeface="+mn-ea"/>
              </a:rPr>
              <a:t>25</a:t>
            </a:r>
            <a:r>
              <a:rPr lang="ja-JP" altLang="en-US" sz="1800" dirty="0" smtClean="0">
                <a:latin typeface="+mn-ea"/>
              </a:rPr>
              <a:t>年</a:t>
            </a:r>
            <a:r>
              <a:rPr lang="en-US" altLang="ja-JP" sz="1800" dirty="0" smtClean="0">
                <a:latin typeface="+mn-ea"/>
              </a:rPr>
              <a:t>8</a:t>
            </a:r>
            <a:r>
              <a:rPr lang="ja-JP" altLang="en-US" sz="1800" dirty="0" smtClean="0">
                <a:latin typeface="+mn-ea"/>
              </a:rPr>
              <a:t>月</a:t>
            </a:r>
            <a:r>
              <a:rPr lang="en-US" altLang="ja-JP" sz="1800" dirty="0">
                <a:latin typeface="+mn-ea"/>
              </a:rPr>
              <a:t>28</a:t>
            </a:r>
            <a:r>
              <a:rPr lang="ja-JP" altLang="en-US" sz="1800" dirty="0" smtClean="0">
                <a:latin typeface="+mn-ea"/>
              </a:rPr>
              <a:t>日付け事務連絡により</a:t>
            </a:r>
            <a:r>
              <a:rPr lang="ja-JP" altLang="en-US" sz="1800" b="1" u="sng" dirty="0" smtClean="0">
                <a:latin typeface="+mn-ea"/>
              </a:rPr>
              <a:t>厚生局や都道府県等に報告を依頼</a:t>
            </a:r>
            <a:r>
              <a:rPr lang="ja-JP" altLang="en-US" sz="1800" dirty="0" smtClean="0">
                <a:latin typeface="+mn-ea"/>
              </a:rPr>
              <a:t>したところ、</a:t>
            </a:r>
            <a:r>
              <a:rPr lang="en-US" altLang="ja-JP" sz="1800" b="1" u="sng" dirty="0" smtClean="0">
                <a:solidFill>
                  <a:schemeClr val="tx1"/>
                </a:solidFill>
                <a:latin typeface="+mn-ea"/>
              </a:rPr>
              <a:t>20</a:t>
            </a:r>
            <a:r>
              <a:rPr lang="ja-JP" altLang="en-US" sz="1800" b="1" u="sng" dirty="0" smtClean="0">
                <a:solidFill>
                  <a:schemeClr val="tx1"/>
                </a:solidFill>
                <a:latin typeface="+mn-ea"/>
              </a:rPr>
              <a:t>件</a:t>
            </a:r>
            <a:r>
              <a:rPr lang="ja-JP" altLang="en-US" sz="1800" b="1" u="sng" dirty="0" smtClean="0">
                <a:latin typeface="+mn-ea"/>
              </a:rPr>
              <a:t>の報告</a:t>
            </a:r>
            <a:r>
              <a:rPr lang="en-US" altLang="ja-JP" sz="1400" b="1" u="sng" dirty="0" smtClean="0">
                <a:latin typeface="+mn-ea"/>
              </a:rPr>
              <a:t>(</a:t>
            </a:r>
            <a:r>
              <a:rPr lang="ja-JP" altLang="en-US" sz="1400" b="1" u="sng" dirty="0" smtClean="0">
                <a:latin typeface="+mn-ea"/>
              </a:rPr>
              <a:t>患者の入居施設･住宅数ベース</a:t>
            </a:r>
            <a:r>
              <a:rPr lang="en-US" altLang="ja-JP" sz="1400" b="1" u="sng" dirty="0" smtClean="0">
                <a:latin typeface="+mn-ea"/>
              </a:rPr>
              <a:t>)</a:t>
            </a:r>
            <a:r>
              <a:rPr lang="ja-JP" altLang="en-US" sz="1800" dirty="0" smtClean="0">
                <a:latin typeface="+mn-ea"/>
              </a:rPr>
              <a:t>が</a:t>
            </a:r>
            <a:r>
              <a:rPr lang="ja-JP" altLang="en-US" sz="1800" dirty="0">
                <a:latin typeface="+mn-ea"/>
              </a:rPr>
              <a:t>あった</a:t>
            </a:r>
            <a:r>
              <a:rPr lang="ja-JP" altLang="en-US" sz="1800" dirty="0" smtClean="0">
                <a:latin typeface="+mn-ea"/>
              </a:rPr>
              <a:t>。</a:t>
            </a:r>
            <a:endParaRPr lang="en-US" altLang="ja-JP" sz="1800" dirty="0" smtClean="0">
              <a:latin typeface="+mn-ea"/>
            </a:endParaRPr>
          </a:p>
          <a:p>
            <a:pPr marL="536575" indent="-173038">
              <a:spcBef>
                <a:spcPts val="1200"/>
              </a:spcBef>
              <a:buNone/>
            </a:pPr>
            <a:r>
              <a:rPr lang="en-US" altLang="ja-JP" sz="1600" dirty="0" smtClean="0">
                <a:latin typeface="+mn-ea"/>
              </a:rPr>
              <a:t>※</a:t>
            </a:r>
            <a:r>
              <a:rPr lang="ja-JP" altLang="en-US" sz="1600" dirty="0" smtClean="0">
                <a:latin typeface="+mn-ea"/>
              </a:rPr>
              <a:t>　厚生局等が把握している事案について、把握している範囲での報告を依頼したものであり、網羅的な調査ではなく、また、報告の精度も区々である。</a:t>
            </a:r>
            <a:endParaRPr lang="en-US" altLang="ja-JP" sz="1600" dirty="0" smtClean="0">
              <a:latin typeface="+mn-ea"/>
            </a:endParaRPr>
          </a:p>
        </p:txBody>
      </p:sp>
      <p:sp>
        <p:nvSpPr>
          <p:cNvPr id="12" name="テキスト ボックス 11"/>
          <p:cNvSpPr txBox="1"/>
          <p:nvPr/>
        </p:nvSpPr>
        <p:spPr>
          <a:xfrm>
            <a:off x="1064568" y="4653136"/>
            <a:ext cx="3744416" cy="338554"/>
          </a:xfrm>
          <a:prstGeom prst="rect">
            <a:avLst/>
          </a:prstGeom>
          <a:noFill/>
        </p:spPr>
        <p:txBody>
          <a:bodyPr wrap="square" rtlCol="0">
            <a:spAutoFit/>
          </a:bodyPr>
          <a:lstStyle/>
          <a:p>
            <a:pPr marL="177800" indent="-177800"/>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紹介</a:t>
            </a:r>
            <a:r>
              <a:rPr lang="ja-JP" altLang="en-US" sz="1600" dirty="0">
                <a:solidFill>
                  <a:prstClr val="black"/>
                </a:solidFill>
                <a:latin typeface="ＭＳ Ｐゴシック"/>
              </a:rPr>
              <a:t>患者</a:t>
            </a:r>
            <a:r>
              <a:rPr lang="ja-JP" altLang="en-US" sz="1600" dirty="0" smtClean="0">
                <a:solidFill>
                  <a:prstClr val="black"/>
                </a:solidFill>
                <a:latin typeface="ＭＳ Ｐゴシック"/>
              </a:rPr>
              <a:t>の入居施設・住宅の内訳</a:t>
            </a:r>
            <a:r>
              <a:rPr lang="en-US" altLang="ja-JP" sz="1600" dirty="0" smtClean="0">
                <a:solidFill>
                  <a:prstClr val="black"/>
                </a:solidFill>
                <a:latin typeface="ＭＳ Ｐゴシック"/>
              </a:rPr>
              <a:t>】</a:t>
            </a:r>
          </a:p>
        </p:txBody>
      </p:sp>
      <p:sp>
        <p:nvSpPr>
          <p:cNvPr id="7" name="テキスト ボックス 6"/>
          <p:cNvSpPr txBox="1"/>
          <p:nvPr/>
        </p:nvSpPr>
        <p:spPr>
          <a:xfrm>
            <a:off x="0" y="3311550"/>
            <a:ext cx="9906000" cy="1338828"/>
          </a:xfrm>
          <a:prstGeom prst="rect">
            <a:avLst/>
          </a:prstGeom>
          <a:noFill/>
        </p:spPr>
        <p:txBody>
          <a:bodyPr wrap="square" rtlCol="0">
            <a:spAutoFit/>
          </a:bodyPr>
          <a:lstStyle/>
          <a:p>
            <a:r>
              <a:rPr lang="ja-JP" altLang="en-US" b="1" dirty="0" smtClean="0">
                <a:solidFill>
                  <a:prstClr val="black"/>
                </a:solidFill>
                <a:latin typeface="ＭＳ Ｐゴシック"/>
              </a:rPr>
              <a:t>１．報告された事例の概要</a:t>
            </a:r>
            <a:endParaRPr lang="en-US" altLang="ja-JP" b="1" dirty="0">
              <a:solidFill>
                <a:prstClr val="black"/>
              </a:solidFill>
              <a:latin typeface="ＭＳ Ｐゴシック"/>
            </a:endParaRPr>
          </a:p>
          <a:p>
            <a:pPr indent="174625">
              <a:spcBef>
                <a:spcPts val="1200"/>
              </a:spcBef>
            </a:pPr>
            <a:r>
              <a:rPr lang="en-US" altLang="ja-JP" sz="1600" b="1" u="sng" dirty="0" smtClean="0">
                <a:solidFill>
                  <a:prstClr val="black"/>
                </a:solidFill>
                <a:latin typeface="ＭＳ Ｐゴシック"/>
              </a:rPr>
              <a:t>(1)</a:t>
            </a:r>
            <a:r>
              <a:rPr lang="ja-JP" altLang="en-US" sz="1600" b="1" u="sng" dirty="0" smtClean="0">
                <a:solidFill>
                  <a:prstClr val="black"/>
                </a:solidFill>
                <a:latin typeface="ＭＳ Ｐゴシック"/>
              </a:rPr>
              <a:t>　紹介患者の入居施設・住宅</a:t>
            </a:r>
            <a:endParaRPr lang="en-US" altLang="ja-JP" sz="1600" b="1" u="sng" dirty="0" smtClean="0">
              <a:solidFill>
                <a:prstClr val="black"/>
              </a:solidFill>
              <a:latin typeface="ＭＳ Ｐゴシック"/>
            </a:endParaRPr>
          </a:p>
          <a:p>
            <a:pPr marL="623888" indent="-174625">
              <a:spcBef>
                <a:spcPts val="300"/>
              </a:spcBef>
            </a:pPr>
            <a:r>
              <a:rPr lang="ja-JP" altLang="en-US" sz="1600" dirty="0" smtClean="0">
                <a:solidFill>
                  <a:prstClr val="black"/>
                </a:solidFill>
                <a:latin typeface="ＭＳ Ｐゴシック"/>
              </a:rPr>
              <a:t>○紹介患者の入居施設・住宅については、「有料老人ホーム」</a:t>
            </a:r>
            <a:r>
              <a:rPr lang="ja-JP" altLang="en-US" sz="1600" dirty="0">
                <a:solidFill>
                  <a:prstClr val="black"/>
                </a:solidFill>
                <a:latin typeface="ＭＳ Ｐゴシック"/>
              </a:rPr>
              <a:t>９</a:t>
            </a:r>
            <a:r>
              <a:rPr lang="ja-JP" altLang="en-US" sz="1600" dirty="0" smtClean="0">
                <a:solidFill>
                  <a:prstClr val="black"/>
                </a:solidFill>
                <a:latin typeface="ＭＳ Ｐゴシック"/>
              </a:rPr>
              <a:t>か所、「認知症高齢者グループホーム」４か所、「サービス付き高齢者向け住宅」３か所などであった。</a:t>
            </a:r>
            <a:endParaRPr lang="ja-JP" altLang="en-US" sz="1600" dirty="0">
              <a:solidFill>
                <a:prstClr val="black"/>
              </a:solidFill>
              <a:latin typeface="ＭＳ Ｐゴシック"/>
            </a:endParaRPr>
          </a:p>
        </p:txBody>
      </p:sp>
      <p:graphicFrame>
        <p:nvGraphicFramePr>
          <p:cNvPr id="10" name="表 9"/>
          <p:cNvGraphicFramePr>
            <a:graphicFrameLocks noGrp="1"/>
          </p:cNvGraphicFramePr>
          <p:nvPr>
            <p:extLst>
              <p:ext uri="{D42A27DB-BD31-4B8C-83A1-F6EECF244321}">
                <p14:modId xmlns:p14="http://schemas.microsoft.com/office/powerpoint/2010/main" val="1487098213"/>
              </p:ext>
            </p:extLst>
          </p:nvPr>
        </p:nvGraphicFramePr>
        <p:xfrm>
          <a:off x="1280592" y="5013176"/>
          <a:ext cx="4464496" cy="1463040"/>
        </p:xfrm>
        <a:graphic>
          <a:graphicData uri="http://schemas.openxmlformats.org/drawingml/2006/table">
            <a:tbl>
              <a:tblPr firstRow="1" bandRow="1">
                <a:tableStyleId>{5C22544A-7EE6-4342-B048-85BDC9FD1C3A}</a:tableStyleId>
              </a:tblPr>
              <a:tblGrid>
                <a:gridCol w="3097814"/>
                <a:gridCol w="1366682"/>
              </a:tblGrid>
              <a:tr h="50909">
                <a:tc>
                  <a:txBody>
                    <a:bodyPr/>
                    <a:lstStyle/>
                    <a:p>
                      <a:r>
                        <a:rPr lang="ja-JP" altLang="en-US" sz="1600" b="0" dirty="0" smtClean="0">
                          <a:solidFill>
                            <a:schemeClr val="tx1"/>
                          </a:solidFill>
                          <a:latin typeface="+mn-ea"/>
                          <a:ea typeface="+mn-ea"/>
                        </a:rPr>
                        <a:t>有料老人ホーム</a:t>
                      </a:r>
                      <a:endParaRPr kumimoji="1" lang="ja-JP" altLang="en-US" sz="1600" b="0" dirty="0">
                        <a:solidFill>
                          <a:schemeClr val="tx1"/>
                        </a:solidFill>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latin typeface="+mn-ea"/>
                          <a:ea typeface="+mn-ea"/>
                        </a:rPr>
                        <a:t>９か所</a:t>
                      </a:r>
                      <a:endParaRPr kumimoji="1" lang="ja-JP" altLang="en-US" sz="1600" b="0" dirty="0">
                        <a:solidFill>
                          <a:schemeClr val="tx1"/>
                        </a:solidFill>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909">
                <a:tc>
                  <a:txBody>
                    <a:bodyPr/>
                    <a:lstStyle/>
                    <a:p>
                      <a:r>
                        <a:rPr lang="ja-JP" altLang="en-US" sz="1600" b="0" dirty="0" smtClean="0">
                          <a:latin typeface="+mn-ea"/>
                          <a:ea typeface="+mn-ea"/>
                        </a:rPr>
                        <a:t>認知症高齢者グループホーム</a:t>
                      </a:r>
                      <a:endParaRPr lang="ja-JP" altLang="en-US" sz="1600" b="0" dirty="0">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latin typeface="+mn-ea"/>
                          <a:ea typeface="+mn-ea"/>
                        </a:rPr>
                        <a:t>４か所</a:t>
                      </a:r>
                      <a:endParaRPr kumimoji="1" lang="ja-JP" altLang="en-US" sz="1600" b="0" dirty="0">
                        <a:solidFill>
                          <a:schemeClr val="tx1"/>
                        </a:solidFill>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909">
                <a:tc>
                  <a:txBody>
                    <a:bodyPr/>
                    <a:lstStyle/>
                    <a:p>
                      <a:r>
                        <a:rPr lang="ja-JP" altLang="en-US" sz="1600" b="0" dirty="0" smtClean="0">
                          <a:latin typeface="+mn-ea"/>
                          <a:ea typeface="+mn-ea"/>
                        </a:rPr>
                        <a:t>サービス付き高齢者向け住宅</a:t>
                      </a:r>
                      <a:endParaRPr lang="ja-JP" altLang="en-US" sz="1600" b="0" dirty="0">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latin typeface="+mn-ea"/>
                          <a:ea typeface="+mn-ea"/>
                        </a:rPr>
                        <a:t>３か所</a:t>
                      </a:r>
                      <a:endParaRPr kumimoji="1" lang="ja-JP" altLang="en-US" sz="1600" b="0" dirty="0">
                        <a:solidFill>
                          <a:schemeClr val="tx1"/>
                        </a:solidFill>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909">
                <a:tc>
                  <a:txBody>
                    <a:bodyPr/>
                    <a:lstStyle/>
                    <a:p>
                      <a:r>
                        <a:rPr lang="ja-JP" altLang="en-US" sz="1600" b="0" dirty="0" smtClean="0">
                          <a:latin typeface="+mn-ea"/>
                          <a:ea typeface="+mn-ea"/>
                        </a:rPr>
                        <a:t>軽費老人ホーム</a:t>
                      </a:r>
                      <a:endParaRPr kumimoji="1" lang="ja-JP" altLang="en-US" sz="1600" b="0" dirty="0">
                        <a:solidFill>
                          <a:schemeClr val="tx1"/>
                        </a:solidFill>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latin typeface="+mn-ea"/>
                          <a:ea typeface="+mn-ea"/>
                        </a:rPr>
                        <a:t>１か所</a:t>
                      </a:r>
                      <a:endParaRPr kumimoji="1" lang="ja-JP" altLang="en-US" sz="1600" b="0" dirty="0">
                        <a:solidFill>
                          <a:schemeClr val="tx1"/>
                        </a:solidFill>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909">
                <a:tc>
                  <a:txBody>
                    <a:bodyPr/>
                    <a:lstStyle/>
                    <a:p>
                      <a:r>
                        <a:rPr lang="ja-JP" altLang="en-US" sz="1600" b="0" dirty="0" smtClean="0">
                          <a:latin typeface="+mn-ea"/>
                          <a:ea typeface="+mn-ea"/>
                        </a:rPr>
                        <a:t>特別養護老人ホーム</a:t>
                      </a:r>
                      <a:endParaRPr kumimoji="1" lang="ja-JP" altLang="en-US" sz="1600" b="0" dirty="0">
                        <a:solidFill>
                          <a:schemeClr val="tx1"/>
                        </a:solidFill>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latin typeface="+mn-ea"/>
                          <a:ea typeface="+mn-ea"/>
                        </a:rPr>
                        <a:t>１か所</a:t>
                      </a:r>
                      <a:endParaRPr kumimoji="1" lang="ja-JP" altLang="en-US" sz="1600" b="0" dirty="0">
                        <a:solidFill>
                          <a:schemeClr val="tx1"/>
                        </a:solidFill>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909">
                <a:tc>
                  <a:txBody>
                    <a:bodyPr/>
                    <a:lstStyle/>
                    <a:p>
                      <a:r>
                        <a:rPr lang="ja-JP" altLang="en-US" sz="1600" b="0" dirty="0" smtClean="0">
                          <a:latin typeface="+mn-ea"/>
                          <a:ea typeface="+mn-ea"/>
                        </a:rPr>
                        <a:t>不明</a:t>
                      </a:r>
                      <a:endParaRPr kumimoji="1" lang="ja-JP" altLang="en-US" sz="1600" b="0" dirty="0">
                        <a:solidFill>
                          <a:schemeClr val="tx1"/>
                        </a:solidFill>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latin typeface="+mn-ea"/>
                          <a:ea typeface="+mn-ea"/>
                        </a:rPr>
                        <a:t>２か所</a:t>
                      </a:r>
                      <a:endParaRPr kumimoji="1" lang="ja-JP" altLang="en-US" sz="1600" b="0" dirty="0">
                        <a:solidFill>
                          <a:schemeClr val="tx1"/>
                        </a:solidFill>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スライド番号プレースホルダー 4"/>
          <p:cNvSpPr>
            <a:spLocks noGrp="1"/>
          </p:cNvSpPr>
          <p:nvPr>
            <p:ph type="sldNum" sz="quarter" idx="12"/>
          </p:nvPr>
        </p:nvSpPr>
        <p:spPr>
          <a:xfrm>
            <a:off x="7682160" y="6592267"/>
            <a:ext cx="2311400" cy="365125"/>
          </a:xfrm>
        </p:spPr>
        <p:txBody>
          <a:bodyPr/>
          <a:lstStyle/>
          <a:p>
            <a:pPr algn="r"/>
            <a:fld id="{32927FFD-3D24-4EC2-AEC8-E83A8D96C0AC}" type="slidenum">
              <a:rPr lang="ja-JP" altLang="en-US" sz="1800" smtClean="0">
                <a:solidFill>
                  <a:prstClr val="black"/>
                </a:solidFill>
              </a:rPr>
              <a:pPr algn="r"/>
              <a:t>112</a:t>
            </a:fld>
            <a:endParaRPr lang="ja-JP" altLang="en-US" dirty="0">
              <a:solidFill>
                <a:prstClr val="black"/>
              </a:solidFill>
            </a:endParaRPr>
          </a:p>
        </p:txBody>
      </p:sp>
    </p:spTree>
    <p:extLst>
      <p:ext uri="{BB962C8B-B14F-4D97-AF65-F5344CB8AC3E}">
        <p14:creationId xmlns:p14="http://schemas.microsoft.com/office/powerpoint/2010/main" val="40880005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3093784"/>
            <a:ext cx="9906000" cy="623248"/>
          </a:xfrm>
          <a:prstGeom prst="rect">
            <a:avLst/>
          </a:prstGeom>
          <a:noFill/>
        </p:spPr>
        <p:txBody>
          <a:bodyPr wrap="square" rtlCol="0">
            <a:spAutoFit/>
          </a:bodyPr>
          <a:lstStyle/>
          <a:p>
            <a:pPr indent="174625">
              <a:spcBef>
                <a:spcPts val="600"/>
              </a:spcBef>
            </a:pPr>
            <a:r>
              <a:rPr lang="en-US" altLang="ja-JP" sz="1600" b="1" u="sng" dirty="0" smtClean="0">
                <a:solidFill>
                  <a:prstClr val="black"/>
                </a:solidFill>
                <a:latin typeface="ＭＳ Ｐゴシック"/>
              </a:rPr>
              <a:t>(3)</a:t>
            </a:r>
            <a:r>
              <a:rPr lang="ja-JP" altLang="en-US" sz="1600" b="1" u="sng" dirty="0" smtClean="0">
                <a:solidFill>
                  <a:prstClr val="black"/>
                </a:solidFill>
                <a:latin typeface="ＭＳ Ｐゴシック"/>
              </a:rPr>
              <a:t>　患者紹介の仲介者</a:t>
            </a:r>
            <a:endParaRPr lang="en-US" altLang="ja-JP" sz="1600" b="1" u="sng" dirty="0" smtClean="0">
              <a:solidFill>
                <a:prstClr val="black"/>
              </a:solidFill>
              <a:latin typeface="ＭＳ Ｐゴシック"/>
            </a:endParaRPr>
          </a:p>
          <a:p>
            <a:pPr marL="623888" indent="-174625">
              <a:spcBef>
                <a:spcPts val="300"/>
              </a:spcBef>
            </a:pPr>
            <a:r>
              <a:rPr lang="ja-JP" altLang="en-US" sz="1600" dirty="0" smtClean="0">
                <a:solidFill>
                  <a:prstClr val="black"/>
                </a:solidFill>
                <a:latin typeface="ＭＳ Ｐゴシック"/>
              </a:rPr>
              <a:t>○患者紹介の仲介者については、把握している事例では、「株式会社」３社であった。</a:t>
            </a:r>
            <a:endParaRPr lang="en-US" altLang="ja-JP" sz="1600" dirty="0" smtClean="0">
              <a:solidFill>
                <a:prstClr val="black"/>
              </a:solidFill>
              <a:latin typeface="ＭＳ Ｐゴシック"/>
            </a:endParaRPr>
          </a:p>
        </p:txBody>
      </p:sp>
      <p:sp>
        <p:nvSpPr>
          <p:cNvPr id="9" name="テキスト ボックス 8"/>
          <p:cNvSpPr txBox="1"/>
          <p:nvPr/>
        </p:nvSpPr>
        <p:spPr>
          <a:xfrm>
            <a:off x="-15552" y="4215715"/>
            <a:ext cx="9921552" cy="869469"/>
          </a:xfrm>
          <a:prstGeom prst="rect">
            <a:avLst/>
          </a:prstGeom>
          <a:noFill/>
        </p:spPr>
        <p:txBody>
          <a:bodyPr wrap="square" rtlCol="0">
            <a:spAutoFit/>
          </a:bodyPr>
          <a:lstStyle/>
          <a:p>
            <a:pPr indent="174625">
              <a:spcBef>
                <a:spcPts val="600"/>
              </a:spcBef>
            </a:pPr>
            <a:r>
              <a:rPr lang="en-US" altLang="ja-JP" sz="1600" b="1" u="sng" dirty="0" smtClean="0">
                <a:solidFill>
                  <a:prstClr val="black"/>
                </a:solidFill>
                <a:latin typeface="ＭＳ Ｐゴシック"/>
              </a:rPr>
              <a:t>(4)</a:t>
            </a:r>
            <a:r>
              <a:rPr lang="ja-JP" altLang="en-US" sz="1600" b="1" u="sng" dirty="0" smtClean="0">
                <a:solidFill>
                  <a:prstClr val="black"/>
                </a:solidFill>
                <a:latin typeface="ＭＳ Ｐゴシック"/>
              </a:rPr>
              <a:t>　医療機関から仲介者等に支払う紹介料</a:t>
            </a:r>
            <a:endParaRPr lang="en-US" altLang="ja-JP" sz="1600" b="1" u="sng" dirty="0" smtClean="0">
              <a:solidFill>
                <a:prstClr val="black"/>
              </a:solidFill>
              <a:latin typeface="ＭＳ Ｐゴシック"/>
            </a:endParaRPr>
          </a:p>
          <a:p>
            <a:pPr marL="623888" indent="-174625">
              <a:spcBef>
                <a:spcPts val="300"/>
              </a:spcBef>
            </a:pPr>
            <a:r>
              <a:rPr lang="ja-JP" altLang="en-US" sz="1600" dirty="0" smtClean="0">
                <a:solidFill>
                  <a:prstClr val="black"/>
                </a:solidFill>
                <a:latin typeface="ＭＳ Ｐゴシック"/>
              </a:rPr>
              <a:t>○医療機関から仲介者等に支払う紹介料については、把握している事例では、「診療報酬の</a:t>
            </a:r>
            <a:r>
              <a:rPr lang="en-US" altLang="ja-JP" sz="1600" dirty="0" smtClean="0">
                <a:solidFill>
                  <a:prstClr val="black"/>
                </a:solidFill>
                <a:latin typeface="ＭＳ Ｐゴシック"/>
              </a:rPr>
              <a:t>70</a:t>
            </a:r>
            <a:r>
              <a:rPr lang="ja-JP" altLang="en-US" sz="1600" dirty="0" smtClean="0">
                <a:solidFill>
                  <a:prstClr val="black"/>
                </a:solidFill>
                <a:latin typeface="ＭＳ Ｐゴシック"/>
              </a:rPr>
              <a:t>％から経費</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消耗品等</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を控除した額」１件、「診療報酬の医科</a:t>
            </a:r>
            <a:r>
              <a:rPr lang="en-US" altLang="ja-JP" sz="1600" dirty="0" smtClean="0">
                <a:solidFill>
                  <a:prstClr val="black"/>
                </a:solidFill>
                <a:latin typeface="ＭＳ Ｐゴシック"/>
              </a:rPr>
              <a:t>10</a:t>
            </a:r>
            <a:r>
              <a:rPr lang="ja-JP" altLang="en-US" sz="1600" dirty="0" smtClean="0">
                <a:solidFill>
                  <a:prstClr val="black"/>
                </a:solidFill>
                <a:latin typeface="ＭＳ Ｐゴシック"/>
              </a:rPr>
              <a:t>％・歯科</a:t>
            </a:r>
            <a:r>
              <a:rPr lang="en-US" altLang="ja-JP" sz="1600" dirty="0" smtClean="0">
                <a:solidFill>
                  <a:prstClr val="black"/>
                </a:solidFill>
                <a:latin typeface="ＭＳ Ｐゴシック"/>
              </a:rPr>
              <a:t>15</a:t>
            </a:r>
            <a:r>
              <a:rPr lang="ja-JP" altLang="en-US" sz="1600" dirty="0" smtClean="0">
                <a:solidFill>
                  <a:prstClr val="black"/>
                </a:solidFill>
                <a:latin typeface="ＭＳ Ｐゴシック"/>
              </a:rPr>
              <a:t>％の額」１件であった。</a:t>
            </a:r>
            <a:endParaRPr lang="en-US" altLang="ja-JP" sz="1600" dirty="0" smtClean="0">
              <a:solidFill>
                <a:prstClr val="black"/>
              </a:solidFill>
              <a:latin typeface="ＭＳ Ｐゴシック"/>
            </a:endParaRPr>
          </a:p>
        </p:txBody>
      </p:sp>
      <p:sp>
        <p:nvSpPr>
          <p:cNvPr id="12" name="テキスト ボックス 11"/>
          <p:cNvSpPr txBox="1"/>
          <p:nvPr/>
        </p:nvSpPr>
        <p:spPr>
          <a:xfrm>
            <a:off x="-15552" y="5367843"/>
            <a:ext cx="9921552" cy="869469"/>
          </a:xfrm>
          <a:prstGeom prst="rect">
            <a:avLst/>
          </a:prstGeom>
          <a:noFill/>
        </p:spPr>
        <p:txBody>
          <a:bodyPr wrap="square" rtlCol="0">
            <a:spAutoFit/>
          </a:bodyPr>
          <a:lstStyle/>
          <a:p>
            <a:pPr indent="174625">
              <a:spcBef>
                <a:spcPts val="600"/>
              </a:spcBef>
            </a:pPr>
            <a:r>
              <a:rPr lang="en-US" altLang="ja-JP" sz="1600" b="1" u="sng" dirty="0" smtClean="0">
                <a:solidFill>
                  <a:prstClr val="black"/>
                </a:solidFill>
                <a:latin typeface="ＭＳ Ｐゴシック"/>
              </a:rPr>
              <a:t>(5)</a:t>
            </a:r>
            <a:r>
              <a:rPr lang="ja-JP" altLang="en-US" sz="1600" b="1" u="sng" dirty="0" smtClean="0">
                <a:solidFill>
                  <a:prstClr val="black"/>
                </a:solidFill>
                <a:latin typeface="ＭＳ Ｐゴシック"/>
              </a:rPr>
              <a:t>　入居者に占める訪問診療対象者の割合</a:t>
            </a:r>
            <a:endParaRPr lang="en-US" altLang="ja-JP" sz="1600" b="1" u="sng" dirty="0" smtClean="0">
              <a:solidFill>
                <a:prstClr val="black"/>
              </a:solidFill>
              <a:latin typeface="ＭＳ Ｐゴシック"/>
            </a:endParaRPr>
          </a:p>
          <a:p>
            <a:pPr marL="623888" indent="-174625">
              <a:spcBef>
                <a:spcPts val="300"/>
              </a:spcBef>
            </a:pPr>
            <a:r>
              <a:rPr lang="ja-JP" altLang="en-US" sz="1600" dirty="0" smtClean="0">
                <a:solidFill>
                  <a:prstClr val="black"/>
                </a:solidFill>
                <a:latin typeface="ＭＳ Ｐゴシック"/>
              </a:rPr>
              <a:t>○入居者に占める訪問診療対象者の割合については、把握している事例では、「月</a:t>
            </a:r>
            <a:r>
              <a:rPr lang="ja-JP" altLang="en-US" sz="1600" dirty="0">
                <a:solidFill>
                  <a:prstClr val="black"/>
                </a:solidFill>
                <a:latin typeface="ＭＳ Ｐゴシック"/>
              </a:rPr>
              <a:t>２回</a:t>
            </a:r>
            <a:r>
              <a:rPr lang="ja-JP" altLang="en-US" sz="1600" dirty="0" smtClean="0">
                <a:solidFill>
                  <a:prstClr val="black"/>
                </a:solidFill>
                <a:latin typeface="ＭＳ Ｐゴシック"/>
              </a:rPr>
              <a:t>の訪問診療が入居条件」</a:t>
            </a:r>
            <a:r>
              <a:rPr lang="ja-JP" altLang="en-US" sz="1600" dirty="0">
                <a:solidFill>
                  <a:prstClr val="black"/>
                </a:solidFill>
                <a:latin typeface="ＭＳ Ｐゴシック"/>
              </a:rPr>
              <a:t>１件</a:t>
            </a:r>
            <a:r>
              <a:rPr lang="ja-JP" altLang="en-US" sz="1600" dirty="0" smtClean="0">
                <a:solidFill>
                  <a:prstClr val="black"/>
                </a:solidFill>
                <a:latin typeface="ＭＳ Ｐゴシック"/>
              </a:rPr>
              <a:t>、「</a:t>
            </a:r>
            <a:r>
              <a:rPr lang="en-US" altLang="ja-JP" sz="1600" dirty="0" smtClean="0">
                <a:solidFill>
                  <a:prstClr val="black"/>
                </a:solidFill>
                <a:latin typeface="ＭＳ Ｐゴシック"/>
              </a:rPr>
              <a:t>9</a:t>
            </a:r>
            <a:r>
              <a:rPr lang="ja-JP" altLang="en-US" sz="1600" dirty="0" smtClean="0">
                <a:solidFill>
                  <a:prstClr val="black"/>
                </a:solidFill>
                <a:latin typeface="ＭＳ Ｐゴシック"/>
              </a:rPr>
              <a:t>割（入居者</a:t>
            </a:r>
            <a:r>
              <a:rPr lang="en-US" altLang="ja-JP" sz="1600" dirty="0" smtClean="0">
                <a:solidFill>
                  <a:prstClr val="black"/>
                </a:solidFill>
                <a:latin typeface="ＭＳ Ｐゴシック"/>
              </a:rPr>
              <a:t>33</a:t>
            </a:r>
            <a:r>
              <a:rPr lang="ja-JP" altLang="en-US" sz="1600" dirty="0" smtClean="0">
                <a:solidFill>
                  <a:prstClr val="black"/>
                </a:solidFill>
                <a:latin typeface="ＭＳ Ｐゴシック"/>
              </a:rPr>
              <a:t>人のうち</a:t>
            </a:r>
            <a:r>
              <a:rPr lang="en-US" altLang="ja-JP" sz="1600" dirty="0" smtClean="0">
                <a:solidFill>
                  <a:prstClr val="black"/>
                </a:solidFill>
                <a:latin typeface="ＭＳ Ｐゴシック"/>
              </a:rPr>
              <a:t>31</a:t>
            </a:r>
            <a:r>
              <a:rPr lang="ja-JP" altLang="en-US" sz="1600" dirty="0">
                <a:solidFill>
                  <a:prstClr val="black"/>
                </a:solidFill>
                <a:latin typeface="ＭＳ Ｐゴシック"/>
              </a:rPr>
              <a:t>人</a:t>
            </a:r>
            <a:r>
              <a:rPr lang="ja-JP" altLang="en-US" sz="1600" dirty="0" smtClean="0">
                <a:solidFill>
                  <a:prstClr val="black"/>
                </a:solidFill>
                <a:latin typeface="ＭＳ Ｐゴシック"/>
              </a:rPr>
              <a:t>）」１件、「約半数（入居者</a:t>
            </a:r>
            <a:r>
              <a:rPr lang="en-US" altLang="ja-JP" sz="1600" dirty="0" smtClean="0">
                <a:solidFill>
                  <a:prstClr val="black"/>
                </a:solidFill>
                <a:latin typeface="ＭＳ Ｐゴシック"/>
              </a:rPr>
              <a:t>100</a:t>
            </a:r>
            <a:r>
              <a:rPr lang="ja-JP" altLang="en-US" sz="1600" dirty="0" smtClean="0">
                <a:solidFill>
                  <a:prstClr val="black"/>
                </a:solidFill>
                <a:latin typeface="ＭＳ Ｐゴシック"/>
              </a:rPr>
              <a:t>人のうち</a:t>
            </a:r>
            <a:r>
              <a:rPr lang="en-US" altLang="ja-JP" sz="1600" dirty="0" smtClean="0">
                <a:solidFill>
                  <a:prstClr val="black"/>
                </a:solidFill>
                <a:latin typeface="ＭＳ Ｐゴシック"/>
              </a:rPr>
              <a:t>55</a:t>
            </a:r>
            <a:r>
              <a:rPr lang="ja-JP" altLang="en-US" sz="1600" dirty="0" smtClean="0">
                <a:solidFill>
                  <a:prstClr val="black"/>
                </a:solidFill>
                <a:latin typeface="ＭＳ Ｐゴシック"/>
              </a:rPr>
              <a:t>人）」１件であった。</a:t>
            </a:r>
            <a:endParaRPr lang="en-US" altLang="ja-JP" sz="1600" dirty="0" smtClean="0">
              <a:solidFill>
                <a:prstClr val="black"/>
              </a:solidFill>
              <a:latin typeface="ＭＳ Ｐゴシック"/>
            </a:endParaRPr>
          </a:p>
        </p:txBody>
      </p:sp>
      <p:sp>
        <p:nvSpPr>
          <p:cNvPr id="13" name="テキスト ボックス 12"/>
          <p:cNvSpPr txBox="1"/>
          <p:nvPr/>
        </p:nvSpPr>
        <p:spPr>
          <a:xfrm>
            <a:off x="1064568" y="1682216"/>
            <a:ext cx="6146026" cy="338554"/>
          </a:xfrm>
          <a:prstGeom prst="rect">
            <a:avLst/>
          </a:prstGeom>
          <a:noFill/>
        </p:spPr>
        <p:txBody>
          <a:bodyPr wrap="square" rtlCol="0">
            <a:spAutoFit/>
          </a:bodyPr>
          <a:lstStyle/>
          <a:p>
            <a:pPr marL="177800" indent="-177800"/>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患者紹介を受けた医療</a:t>
            </a:r>
            <a:r>
              <a:rPr lang="ja-JP" altLang="en-US" sz="1600" dirty="0">
                <a:solidFill>
                  <a:prstClr val="black"/>
                </a:solidFill>
                <a:latin typeface="ＭＳ Ｐゴシック"/>
              </a:rPr>
              <a:t>機関の内訳</a:t>
            </a:r>
            <a:r>
              <a:rPr lang="en-US" altLang="ja-JP" sz="1600" dirty="0" smtClean="0">
                <a:solidFill>
                  <a:prstClr val="black"/>
                </a:solidFill>
                <a:latin typeface="ＭＳ Ｐゴシック"/>
              </a:rPr>
              <a:t>】</a:t>
            </a:r>
            <a:r>
              <a:rPr lang="ja-JP" altLang="en-US" sz="1600" dirty="0">
                <a:solidFill>
                  <a:prstClr val="black"/>
                </a:solidFill>
                <a:latin typeface="ＭＳ Ｐゴシック"/>
              </a:rPr>
              <a:t>　</a:t>
            </a:r>
          </a:p>
        </p:txBody>
      </p:sp>
      <p:sp>
        <p:nvSpPr>
          <p:cNvPr id="14" name="テキスト ボックス 13"/>
          <p:cNvSpPr txBox="1"/>
          <p:nvPr/>
        </p:nvSpPr>
        <p:spPr>
          <a:xfrm>
            <a:off x="0" y="1053889"/>
            <a:ext cx="9906000" cy="623248"/>
          </a:xfrm>
          <a:prstGeom prst="rect">
            <a:avLst/>
          </a:prstGeom>
          <a:noFill/>
        </p:spPr>
        <p:txBody>
          <a:bodyPr wrap="square" rtlCol="0">
            <a:spAutoFit/>
          </a:bodyPr>
          <a:lstStyle/>
          <a:p>
            <a:pPr indent="174625">
              <a:spcBef>
                <a:spcPts val="600"/>
              </a:spcBef>
            </a:pPr>
            <a:r>
              <a:rPr lang="en-US" altLang="ja-JP" sz="1600" b="1" u="sng" dirty="0" smtClean="0">
                <a:solidFill>
                  <a:prstClr val="black"/>
                </a:solidFill>
                <a:latin typeface="ＭＳ Ｐゴシック"/>
              </a:rPr>
              <a:t>(2)</a:t>
            </a:r>
            <a:r>
              <a:rPr lang="ja-JP" altLang="en-US" sz="1600" b="1" u="sng" dirty="0" smtClean="0">
                <a:solidFill>
                  <a:prstClr val="black"/>
                </a:solidFill>
                <a:latin typeface="ＭＳ Ｐゴシック"/>
              </a:rPr>
              <a:t>　患者紹介を受けた医療機関</a:t>
            </a:r>
            <a:endParaRPr lang="en-US" altLang="ja-JP" sz="1600" b="1" u="sng" dirty="0" smtClean="0">
              <a:solidFill>
                <a:prstClr val="black"/>
              </a:solidFill>
              <a:latin typeface="ＭＳ Ｐゴシック"/>
            </a:endParaRPr>
          </a:p>
          <a:p>
            <a:pPr marL="623888" indent="-174625">
              <a:spcBef>
                <a:spcPts val="300"/>
              </a:spcBef>
            </a:pPr>
            <a:r>
              <a:rPr lang="ja-JP" altLang="en-US" sz="1600" dirty="0" smtClean="0">
                <a:solidFill>
                  <a:prstClr val="black"/>
                </a:solidFill>
                <a:latin typeface="ＭＳ Ｐゴシック"/>
              </a:rPr>
              <a:t>○患者紹介を受けた医療機関については、「歯科診療所」７か所、「医科診療所」５か所であった。</a:t>
            </a:r>
            <a:endParaRPr lang="ja-JP" altLang="en-US" sz="1600" dirty="0">
              <a:solidFill>
                <a:prstClr val="black"/>
              </a:solidFill>
              <a:latin typeface="ＭＳ Ｐゴシック"/>
            </a:endParaRPr>
          </a:p>
        </p:txBody>
      </p:sp>
      <p:graphicFrame>
        <p:nvGraphicFramePr>
          <p:cNvPr id="15" name="表 14"/>
          <p:cNvGraphicFramePr>
            <a:graphicFrameLocks noGrp="1"/>
          </p:cNvGraphicFramePr>
          <p:nvPr>
            <p:extLst>
              <p:ext uri="{D42A27DB-BD31-4B8C-83A1-F6EECF244321}">
                <p14:modId xmlns:p14="http://schemas.microsoft.com/office/powerpoint/2010/main" val="4092085673"/>
              </p:ext>
            </p:extLst>
          </p:nvPr>
        </p:nvGraphicFramePr>
        <p:xfrm>
          <a:off x="1300290" y="2060848"/>
          <a:ext cx="3528392" cy="487680"/>
        </p:xfrm>
        <a:graphic>
          <a:graphicData uri="http://schemas.openxmlformats.org/drawingml/2006/table">
            <a:tbl>
              <a:tblPr firstRow="1" bandRow="1">
                <a:tableStyleId>{5C22544A-7EE6-4342-B048-85BDC9FD1C3A}</a:tableStyleId>
              </a:tblPr>
              <a:tblGrid>
                <a:gridCol w="2448272"/>
                <a:gridCol w="1080120"/>
              </a:tblGrid>
              <a:tr h="50909">
                <a:tc>
                  <a:txBody>
                    <a:bodyPr/>
                    <a:lstStyle/>
                    <a:p>
                      <a:r>
                        <a:rPr kumimoji="1" lang="ja-JP" altLang="en-US" sz="1600" b="0" dirty="0" smtClean="0">
                          <a:solidFill>
                            <a:schemeClr val="tx1"/>
                          </a:solidFill>
                          <a:latin typeface="+mn-ea"/>
                          <a:ea typeface="+mn-ea"/>
                        </a:rPr>
                        <a:t>歯科診療所</a:t>
                      </a:r>
                      <a:endParaRPr kumimoji="1" lang="ja-JP" altLang="en-US" sz="1600" b="0" dirty="0">
                        <a:solidFill>
                          <a:schemeClr val="tx1"/>
                        </a:solidFill>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latin typeface="+mn-ea"/>
                          <a:ea typeface="+mn-ea"/>
                        </a:rPr>
                        <a:t>７か所</a:t>
                      </a:r>
                      <a:endParaRPr kumimoji="1" lang="ja-JP" altLang="en-US" sz="1600" b="0" dirty="0">
                        <a:solidFill>
                          <a:schemeClr val="tx1"/>
                        </a:solidFill>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909">
                <a:tc>
                  <a:txBody>
                    <a:bodyPr/>
                    <a:lstStyle/>
                    <a:p>
                      <a:r>
                        <a:rPr lang="ja-JP" altLang="en-US" sz="1600" b="0" dirty="0" smtClean="0">
                          <a:latin typeface="+mn-ea"/>
                          <a:ea typeface="+mn-ea"/>
                        </a:rPr>
                        <a:t>医科診療所</a:t>
                      </a:r>
                      <a:endParaRPr lang="ja-JP" altLang="en-US" sz="1600" b="0" dirty="0">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latin typeface="+mn-ea"/>
                          <a:ea typeface="+mn-ea"/>
                        </a:rPr>
                        <a:t>５か所</a:t>
                      </a:r>
                      <a:endParaRPr kumimoji="1" lang="ja-JP" altLang="en-US" sz="1600" b="0" dirty="0">
                        <a:solidFill>
                          <a:schemeClr val="tx1"/>
                        </a:solidFill>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 name="テキスト ボックス 15"/>
          <p:cNvSpPr txBox="1"/>
          <p:nvPr/>
        </p:nvSpPr>
        <p:spPr>
          <a:xfrm>
            <a:off x="1309620" y="2575937"/>
            <a:ext cx="8208912" cy="276999"/>
          </a:xfrm>
          <a:prstGeom prst="rect">
            <a:avLst/>
          </a:prstGeom>
          <a:noFill/>
        </p:spPr>
        <p:txBody>
          <a:bodyPr wrap="square" rtlCol="0">
            <a:spAutoFit/>
          </a:bodyPr>
          <a:lstStyle/>
          <a:p>
            <a:pPr marL="177800" indent="-177800"/>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１つの医療機関が複数の施設・住宅から患者紹介を受けているため、施設・住宅数とは一致しない。</a:t>
            </a:r>
            <a:r>
              <a:rPr lang="ja-JP" altLang="en-US" sz="1200" dirty="0">
                <a:solidFill>
                  <a:prstClr val="black"/>
                </a:solidFill>
                <a:latin typeface="ＭＳ Ｐゴシック"/>
              </a:rPr>
              <a:t>　</a:t>
            </a:r>
          </a:p>
        </p:txBody>
      </p:sp>
      <p:sp>
        <p:nvSpPr>
          <p:cNvPr id="19" name="タイトル 1"/>
          <p:cNvSpPr>
            <a:spLocks noGrp="1"/>
          </p:cNvSpPr>
          <p:nvPr>
            <p:ph type="title"/>
          </p:nvPr>
        </p:nvSpPr>
        <p:spPr>
          <a:xfrm>
            <a:off x="768024" y="29029"/>
            <a:ext cx="8640960" cy="807683"/>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tIns="0" bIns="0">
            <a:normAutofit/>
          </a:bodyPr>
          <a:lstStyle/>
          <a:p>
            <a:r>
              <a:rPr lang="ja-JP" altLang="en-US" sz="2400" dirty="0" smtClean="0">
                <a:latin typeface="+mn-ea"/>
              </a:rPr>
              <a:t>在宅医療における患者紹介等の</a:t>
            </a:r>
            <a:r>
              <a:rPr kumimoji="1" lang="ja-JP" altLang="en-US" sz="2400" dirty="0" smtClean="0">
                <a:solidFill>
                  <a:sysClr val="windowText" lastClr="000000"/>
                </a:solidFill>
                <a:latin typeface="+mn-ea"/>
              </a:rPr>
              <a:t>事例</a:t>
            </a:r>
            <a:r>
              <a:rPr lang="ja-JP" altLang="en-US" sz="2400" dirty="0" smtClean="0">
                <a:solidFill>
                  <a:sysClr val="windowText" lastClr="000000"/>
                </a:solidFill>
                <a:latin typeface="+mn-ea"/>
              </a:rPr>
              <a:t>②</a:t>
            </a:r>
            <a:r>
              <a:rPr kumimoji="1" lang="en-US" altLang="ja-JP" sz="2400" dirty="0" smtClean="0">
                <a:solidFill>
                  <a:sysClr val="windowText" lastClr="000000"/>
                </a:solidFill>
                <a:latin typeface="+mn-ea"/>
              </a:rPr>
              <a:t/>
            </a:r>
            <a:br>
              <a:rPr kumimoji="1" lang="en-US" altLang="ja-JP" sz="2400" dirty="0" smtClean="0">
                <a:solidFill>
                  <a:sysClr val="windowText" lastClr="000000"/>
                </a:solidFill>
                <a:latin typeface="+mn-ea"/>
              </a:rPr>
            </a:br>
            <a:r>
              <a:rPr lang="ja-JP" altLang="en-US" sz="2000" dirty="0" smtClean="0">
                <a:solidFill>
                  <a:sysClr val="windowText" lastClr="000000"/>
                </a:solidFill>
                <a:latin typeface="+mn-ea"/>
              </a:rPr>
              <a:t>＜</a:t>
            </a:r>
            <a:r>
              <a:rPr lang="ja-JP" altLang="en-US" sz="2000" dirty="0" smtClean="0">
                <a:latin typeface="+mn-ea"/>
              </a:rPr>
              <a:t>平成</a:t>
            </a:r>
            <a:r>
              <a:rPr lang="en-US" altLang="ja-JP" sz="2000" dirty="0" smtClean="0">
                <a:latin typeface="+mn-ea"/>
              </a:rPr>
              <a:t>25</a:t>
            </a:r>
            <a:r>
              <a:rPr lang="ja-JP" altLang="en-US" sz="2000" dirty="0" smtClean="0">
                <a:latin typeface="+mn-ea"/>
              </a:rPr>
              <a:t>年</a:t>
            </a:r>
            <a:r>
              <a:rPr lang="en-US" altLang="ja-JP" sz="2000" dirty="0">
                <a:latin typeface="+mn-ea"/>
              </a:rPr>
              <a:t>8</a:t>
            </a:r>
            <a:r>
              <a:rPr lang="ja-JP" altLang="en-US" sz="2000" dirty="0" smtClean="0">
                <a:latin typeface="+mn-ea"/>
              </a:rPr>
              <a:t>月</a:t>
            </a:r>
            <a:r>
              <a:rPr lang="en-US" altLang="ja-JP" sz="2000" dirty="0" smtClean="0">
                <a:latin typeface="+mn-ea"/>
              </a:rPr>
              <a:t>28</a:t>
            </a:r>
            <a:r>
              <a:rPr lang="ja-JP" altLang="en-US" sz="2000" dirty="0" smtClean="0">
                <a:latin typeface="+mn-ea"/>
              </a:rPr>
              <a:t>日</a:t>
            </a:r>
            <a:r>
              <a:rPr lang="ja-JP" altLang="en-US" sz="2000" dirty="0">
                <a:latin typeface="+mn-ea"/>
              </a:rPr>
              <a:t>以後の報告</a:t>
            </a:r>
            <a:r>
              <a:rPr lang="ja-JP" altLang="en-US" sz="2000" dirty="0">
                <a:solidFill>
                  <a:sysClr val="windowText" lastClr="000000"/>
                </a:solidFill>
                <a:latin typeface="+mn-ea"/>
              </a:rPr>
              <a:t>＞</a:t>
            </a:r>
            <a:endParaRPr kumimoji="1" lang="ja-JP" altLang="en-US" sz="2000" dirty="0">
              <a:solidFill>
                <a:sysClr val="windowText" lastClr="000000"/>
              </a:solidFill>
              <a:latin typeface="+mn-ea"/>
            </a:endParaRPr>
          </a:p>
        </p:txBody>
      </p:sp>
      <p:sp>
        <p:nvSpPr>
          <p:cNvPr id="17" name="テキスト ボックス 16"/>
          <p:cNvSpPr txBox="1"/>
          <p:nvPr/>
        </p:nvSpPr>
        <p:spPr>
          <a:xfrm>
            <a:off x="920552" y="3673473"/>
            <a:ext cx="8594108" cy="276999"/>
          </a:xfrm>
          <a:prstGeom prst="rect">
            <a:avLst/>
          </a:prstGeom>
          <a:noFill/>
        </p:spPr>
        <p:txBody>
          <a:bodyPr wrap="square" rtlCol="0">
            <a:spAutoFit/>
          </a:bodyPr>
          <a:lstStyle/>
          <a:p>
            <a:pPr marL="177800" indent="-177800"/>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仲介者なしの事例、１つの</a:t>
            </a:r>
            <a:r>
              <a:rPr lang="ja-JP" altLang="en-US" sz="1200" dirty="0">
                <a:solidFill>
                  <a:prstClr val="black"/>
                </a:solidFill>
                <a:latin typeface="ＭＳ Ｐゴシック"/>
              </a:rPr>
              <a:t>仲介者</a:t>
            </a:r>
            <a:r>
              <a:rPr lang="ja-JP" altLang="en-US" sz="1200" dirty="0" smtClean="0">
                <a:solidFill>
                  <a:prstClr val="black"/>
                </a:solidFill>
                <a:latin typeface="ＭＳ Ｐゴシック"/>
              </a:rPr>
              <a:t>が複数の施設・住宅の患者紹介を行っている事例もあるため、施設・住宅数とは一致しない。</a:t>
            </a:r>
            <a:endParaRPr lang="ja-JP" altLang="en-US" sz="1200" dirty="0">
              <a:solidFill>
                <a:prstClr val="black"/>
              </a:solidFill>
              <a:latin typeface="ＭＳ Ｐゴシック"/>
            </a:endParaRPr>
          </a:p>
        </p:txBody>
      </p:sp>
      <p:sp>
        <p:nvSpPr>
          <p:cNvPr id="2" name="スライド番号プレースホルダー 1"/>
          <p:cNvSpPr>
            <a:spLocks noGrp="1"/>
          </p:cNvSpPr>
          <p:nvPr>
            <p:ph type="sldNum" sz="quarter" idx="12"/>
          </p:nvPr>
        </p:nvSpPr>
        <p:spPr>
          <a:xfrm>
            <a:off x="7682160" y="6592267"/>
            <a:ext cx="2311400" cy="365125"/>
          </a:xfrm>
        </p:spPr>
        <p:txBody>
          <a:bodyPr/>
          <a:lstStyle/>
          <a:p>
            <a:pPr algn="r"/>
            <a:fld id="{32927FFD-3D24-4EC2-AEC8-E83A8D96C0AC}" type="slidenum">
              <a:rPr lang="ja-JP" altLang="en-US" sz="1800" smtClean="0">
                <a:solidFill>
                  <a:prstClr val="black"/>
                </a:solidFill>
              </a:rPr>
              <a:pPr algn="r"/>
              <a:t>113</a:t>
            </a:fld>
            <a:endParaRPr lang="ja-JP" altLang="en-US" sz="1800" dirty="0">
              <a:solidFill>
                <a:prstClr val="black"/>
              </a:solidFill>
            </a:endParaRPr>
          </a:p>
        </p:txBody>
      </p:sp>
    </p:spTree>
    <p:extLst>
      <p:ext uri="{BB962C8B-B14F-4D97-AF65-F5344CB8AC3E}">
        <p14:creationId xmlns:p14="http://schemas.microsoft.com/office/powerpoint/2010/main" val="4692278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768024" y="29029"/>
            <a:ext cx="8640960" cy="807683"/>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tIns="0" bIns="0">
            <a:normAutofit/>
          </a:bodyPr>
          <a:lstStyle/>
          <a:p>
            <a:r>
              <a:rPr lang="ja-JP" altLang="en-US" sz="2400" dirty="0" smtClean="0">
                <a:latin typeface="+mn-ea"/>
              </a:rPr>
              <a:t>在宅医療における患者紹介等の</a:t>
            </a:r>
            <a:r>
              <a:rPr kumimoji="1" lang="ja-JP" altLang="en-US" sz="2400" dirty="0" smtClean="0">
                <a:solidFill>
                  <a:sysClr val="windowText" lastClr="000000"/>
                </a:solidFill>
                <a:latin typeface="+mn-ea"/>
              </a:rPr>
              <a:t>事例③</a:t>
            </a:r>
            <a:r>
              <a:rPr kumimoji="1" lang="en-US" altLang="ja-JP" sz="2400" dirty="0" smtClean="0">
                <a:solidFill>
                  <a:sysClr val="windowText" lastClr="000000"/>
                </a:solidFill>
                <a:latin typeface="+mn-ea"/>
              </a:rPr>
              <a:t/>
            </a:r>
            <a:br>
              <a:rPr kumimoji="1" lang="en-US" altLang="ja-JP" sz="2400" dirty="0" smtClean="0">
                <a:solidFill>
                  <a:sysClr val="windowText" lastClr="000000"/>
                </a:solidFill>
                <a:latin typeface="+mn-ea"/>
              </a:rPr>
            </a:br>
            <a:r>
              <a:rPr lang="ja-JP" altLang="en-US" sz="2000" dirty="0" smtClean="0">
                <a:solidFill>
                  <a:sysClr val="windowText" lastClr="000000"/>
                </a:solidFill>
                <a:latin typeface="+mn-ea"/>
              </a:rPr>
              <a:t>＜</a:t>
            </a:r>
            <a:r>
              <a:rPr lang="ja-JP" altLang="en-US" sz="2000" dirty="0" smtClean="0">
                <a:latin typeface="+mn-ea"/>
              </a:rPr>
              <a:t>平成</a:t>
            </a:r>
            <a:r>
              <a:rPr lang="en-US" altLang="ja-JP" sz="2000" dirty="0" smtClean="0">
                <a:latin typeface="+mn-ea"/>
              </a:rPr>
              <a:t>25</a:t>
            </a:r>
            <a:r>
              <a:rPr lang="ja-JP" altLang="en-US" sz="2000" dirty="0" smtClean="0">
                <a:latin typeface="+mn-ea"/>
              </a:rPr>
              <a:t>年</a:t>
            </a:r>
            <a:r>
              <a:rPr lang="en-US" altLang="ja-JP" sz="2000" dirty="0">
                <a:latin typeface="+mn-ea"/>
              </a:rPr>
              <a:t>8</a:t>
            </a:r>
            <a:r>
              <a:rPr lang="ja-JP" altLang="en-US" sz="2000" dirty="0" smtClean="0">
                <a:latin typeface="+mn-ea"/>
              </a:rPr>
              <a:t>月</a:t>
            </a:r>
            <a:r>
              <a:rPr lang="en-US" altLang="ja-JP" sz="2000" dirty="0" smtClean="0">
                <a:latin typeface="+mn-ea"/>
              </a:rPr>
              <a:t>28</a:t>
            </a:r>
            <a:r>
              <a:rPr lang="ja-JP" altLang="en-US" sz="2000" dirty="0" smtClean="0">
                <a:latin typeface="+mn-ea"/>
              </a:rPr>
              <a:t>日</a:t>
            </a:r>
            <a:r>
              <a:rPr lang="ja-JP" altLang="en-US" sz="2000" dirty="0">
                <a:latin typeface="+mn-ea"/>
              </a:rPr>
              <a:t>以後の報告</a:t>
            </a:r>
            <a:r>
              <a:rPr lang="ja-JP" altLang="en-US" sz="2000" dirty="0">
                <a:solidFill>
                  <a:sysClr val="windowText" lastClr="000000"/>
                </a:solidFill>
                <a:latin typeface="+mn-ea"/>
              </a:rPr>
              <a:t>＞</a:t>
            </a:r>
            <a:endParaRPr kumimoji="1" lang="ja-JP" altLang="en-US" sz="2000" dirty="0">
              <a:solidFill>
                <a:sysClr val="windowText" lastClr="000000"/>
              </a:solidFill>
              <a:latin typeface="+mn-ea"/>
            </a:endParaRPr>
          </a:p>
        </p:txBody>
      </p:sp>
      <p:sp>
        <p:nvSpPr>
          <p:cNvPr id="6" name="テキスト ボックス 5"/>
          <p:cNvSpPr txBox="1"/>
          <p:nvPr/>
        </p:nvSpPr>
        <p:spPr>
          <a:xfrm>
            <a:off x="0" y="799831"/>
            <a:ext cx="9906000" cy="2169825"/>
          </a:xfrm>
          <a:prstGeom prst="rect">
            <a:avLst/>
          </a:prstGeom>
          <a:noFill/>
        </p:spPr>
        <p:txBody>
          <a:bodyPr wrap="square" rtlCol="0">
            <a:spAutoFit/>
          </a:bodyPr>
          <a:lstStyle/>
          <a:p>
            <a:r>
              <a:rPr lang="ja-JP" altLang="en-US" b="1" dirty="0" smtClean="0">
                <a:solidFill>
                  <a:prstClr val="black"/>
                </a:solidFill>
                <a:latin typeface="ＭＳ Ｐゴシック"/>
              </a:rPr>
              <a:t>２．報告された主な事例</a:t>
            </a:r>
            <a:endParaRPr lang="en-US" altLang="ja-JP" b="1" dirty="0">
              <a:solidFill>
                <a:prstClr val="black"/>
              </a:solidFill>
              <a:latin typeface="ＭＳ Ｐゴシック"/>
            </a:endParaRPr>
          </a:p>
          <a:p>
            <a:pPr indent="174625">
              <a:spcBef>
                <a:spcPts val="600"/>
              </a:spcBef>
            </a:pPr>
            <a:r>
              <a:rPr lang="en-US" altLang="ja-JP" sz="1600" b="1" u="sng" dirty="0" smtClean="0">
                <a:solidFill>
                  <a:prstClr val="black"/>
                </a:solidFill>
                <a:latin typeface="ＭＳ Ｐゴシック"/>
              </a:rPr>
              <a:t>(1)</a:t>
            </a:r>
            <a:r>
              <a:rPr lang="ja-JP" altLang="en-US" sz="1600" b="1" u="sng" dirty="0" smtClean="0">
                <a:solidFill>
                  <a:prstClr val="black"/>
                </a:solidFill>
                <a:latin typeface="ＭＳ Ｐゴシック"/>
              </a:rPr>
              <a:t>　月２回の訪問診療が入居条件の事例</a:t>
            </a:r>
          </a:p>
          <a:p>
            <a:pPr marL="623888" indent="-174625"/>
            <a:r>
              <a:rPr lang="ja-JP" altLang="en-US" sz="1600" dirty="0" smtClean="0">
                <a:solidFill>
                  <a:prstClr val="black"/>
                </a:solidFill>
                <a:latin typeface="ＭＳ Ｐゴシック"/>
              </a:rPr>
              <a:t>①紹介患者の入居施設・住宅・・・サービス付き高齢者向け住宅（一般財団法人が運営）</a:t>
            </a:r>
            <a:endParaRPr lang="en-US" altLang="ja-JP" sz="1600" dirty="0" smtClean="0">
              <a:solidFill>
                <a:prstClr val="black"/>
              </a:solidFill>
              <a:latin typeface="ＭＳ Ｐゴシック"/>
            </a:endParaRPr>
          </a:p>
          <a:p>
            <a:pPr marL="623888" indent="-174625"/>
            <a:r>
              <a:rPr lang="ja-JP" altLang="en-US" sz="1600" dirty="0" smtClean="0">
                <a:solidFill>
                  <a:prstClr val="black"/>
                </a:solidFill>
                <a:latin typeface="ＭＳ Ｐゴシック"/>
              </a:rPr>
              <a:t>②患者紹介を受けた医療機関・・・医科診療所（医療法人が運営、</a:t>
            </a:r>
            <a:r>
              <a:rPr lang="ja-JP" altLang="en-US" sz="1600" u="sng" dirty="0" smtClean="0">
                <a:solidFill>
                  <a:prstClr val="black"/>
                </a:solidFill>
                <a:latin typeface="ＭＳ Ｐゴシック"/>
              </a:rPr>
              <a:t>上記住宅に併設</a:t>
            </a:r>
            <a:r>
              <a:rPr lang="ja-JP" altLang="en-US" sz="1600" dirty="0" smtClean="0">
                <a:solidFill>
                  <a:prstClr val="black"/>
                </a:solidFill>
                <a:latin typeface="ＭＳ Ｐゴシック"/>
              </a:rPr>
              <a:t>）</a:t>
            </a:r>
            <a:endParaRPr lang="en-US" altLang="ja-JP" sz="1600" dirty="0" smtClean="0">
              <a:solidFill>
                <a:prstClr val="black"/>
              </a:solidFill>
              <a:latin typeface="ＭＳ Ｐゴシック"/>
            </a:endParaRPr>
          </a:p>
          <a:p>
            <a:pPr marL="623888" indent="-174625"/>
            <a:r>
              <a:rPr lang="ja-JP" altLang="en-US" sz="1600" dirty="0" smtClean="0">
                <a:solidFill>
                  <a:prstClr val="black"/>
                </a:solidFill>
                <a:latin typeface="ＭＳ Ｐゴシック"/>
              </a:rPr>
              <a:t>③患者紹介の仲介者・・・仲介者なし</a:t>
            </a:r>
            <a:endParaRPr lang="en-US" altLang="ja-JP" sz="1600" dirty="0" smtClean="0">
              <a:solidFill>
                <a:prstClr val="black"/>
              </a:solidFill>
              <a:latin typeface="ＭＳ Ｐゴシック"/>
            </a:endParaRPr>
          </a:p>
          <a:p>
            <a:pPr marL="623888" indent="-174625"/>
            <a:r>
              <a:rPr lang="ja-JP" altLang="en-US" sz="1600" dirty="0" smtClean="0">
                <a:solidFill>
                  <a:prstClr val="black"/>
                </a:solidFill>
                <a:latin typeface="ＭＳ Ｐゴシック"/>
              </a:rPr>
              <a:t>④紹介料・・・紹介料の有無は不明</a:t>
            </a:r>
            <a:endParaRPr lang="en-US" altLang="ja-JP" sz="1600" dirty="0" smtClean="0">
              <a:solidFill>
                <a:prstClr val="black"/>
              </a:solidFill>
              <a:latin typeface="ＭＳ Ｐゴシック"/>
            </a:endParaRPr>
          </a:p>
          <a:p>
            <a:pPr marL="623888" indent="-174625"/>
            <a:r>
              <a:rPr lang="ja-JP" altLang="en-US" sz="1600" dirty="0" smtClean="0">
                <a:solidFill>
                  <a:prstClr val="black"/>
                </a:solidFill>
                <a:latin typeface="ＭＳ Ｐゴシック"/>
              </a:rPr>
              <a:t>⑤入居者に占める訪問診療対象者の割合</a:t>
            </a:r>
            <a:endParaRPr lang="en-US" altLang="ja-JP" sz="1600" u="sng" dirty="0" smtClean="0">
              <a:solidFill>
                <a:prstClr val="black"/>
              </a:solidFill>
              <a:latin typeface="ＭＳ Ｐゴシック"/>
            </a:endParaRPr>
          </a:p>
          <a:p>
            <a:pPr marL="900113" indent="-87313"/>
            <a:r>
              <a:rPr lang="ja-JP" altLang="en-US" sz="1600" dirty="0" smtClean="0">
                <a:solidFill>
                  <a:prstClr val="black"/>
                </a:solidFill>
                <a:latin typeface="ＭＳ Ｐゴシック"/>
              </a:rPr>
              <a:t>・</a:t>
            </a:r>
            <a:r>
              <a:rPr lang="ja-JP" altLang="en-US" sz="1600" u="sng" dirty="0" smtClean="0">
                <a:solidFill>
                  <a:prstClr val="black"/>
                </a:solidFill>
                <a:latin typeface="ＭＳ Ｐゴシック"/>
              </a:rPr>
              <a:t>併設診療所の医師による月２回の訪問診療を受けることが入居条件</a:t>
            </a:r>
            <a:r>
              <a:rPr lang="ja-JP" altLang="en-US" sz="1600" dirty="0" smtClean="0">
                <a:solidFill>
                  <a:prstClr val="black"/>
                </a:solidFill>
                <a:latin typeface="ＭＳ Ｐゴシック"/>
              </a:rPr>
              <a:t>となっているとの情報</a:t>
            </a:r>
            <a:endParaRPr lang="en-US" altLang="ja-JP" sz="1600" dirty="0" smtClean="0">
              <a:solidFill>
                <a:prstClr val="black"/>
              </a:solidFill>
              <a:latin typeface="ＭＳ Ｐゴシック"/>
            </a:endParaRPr>
          </a:p>
        </p:txBody>
      </p:sp>
      <p:sp>
        <p:nvSpPr>
          <p:cNvPr id="7" name="テキスト ボックス 6"/>
          <p:cNvSpPr txBox="1"/>
          <p:nvPr/>
        </p:nvSpPr>
        <p:spPr>
          <a:xfrm>
            <a:off x="-14910" y="2949532"/>
            <a:ext cx="9906000" cy="2062103"/>
          </a:xfrm>
          <a:prstGeom prst="rect">
            <a:avLst/>
          </a:prstGeom>
          <a:noFill/>
        </p:spPr>
        <p:txBody>
          <a:bodyPr wrap="square" rIns="0" rtlCol="0">
            <a:spAutoFit/>
          </a:bodyPr>
          <a:lstStyle/>
          <a:p>
            <a:pPr indent="174625">
              <a:spcBef>
                <a:spcPts val="1200"/>
              </a:spcBef>
            </a:pPr>
            <a:r>
              <a:rPr lang="en-US" altLang="ja-JP" sz="1600" b="1" u="sng" dirty="0" smtClean="0">
                <a:solidFill>
                  <a:prstClr val="black"/>
                </a:solidFill>
                <a:latin typeface="ＭＳ Ｐゴシック"/>
              </a:rPr>
              <a:t>(2)</a:t>
            </a:r>
            <a:r>
              <a:rPr lang="ja-JP" altLang="en-US" sz="1600" b="1" u="sng" dirty="0" smtClean="0">
                <a:solidFill>
                  <a:prstClr val="black"/>
                </a:solidFill>
                <a:latin typeface="ＭＳ Ｐゴシック"/>
              </a:rPr>
              <a:t>　９割の入居者に訪問診療が行われている事例</a:t>
            </a:r>
            <a:endParaRPr lang="en-US" altLang="ja-JP" sz="1600" b="1" u="sng" dirty="0" smtClean="0">
              <a:solidFill>
                <a:prstClr val="black"/>
              </a:solidFill>
              <a:latin typeface="ＭＳ Ｐゴシック"/>
            </a:endParaRPr>
          </a:p>
          <a:p>
            <a:pPr marL="623888" indent="-174625"/>
            <a:r>
              <a:rPr lang="ja-JP" altLang="en-US" sz="1600" dirty="0" smtClean="0">
                <a:solidFill>
                  <a:prstClr val="black"/>
                </a:solidFill>
                <a:latin typeface="ＭＳ Ｐゴシック"/>
              </a:rPr>
              <a:t>①</a:t>
            </a:r>
            <a:r>
              <a:rPr lang="ja-JP" altLang="en-US" sz="1600" dirty="0">
                <a:solidFill>
                  <a:prstClr val="black"/>
                </a:solidFill>
                <a:latin typeface="ＭＳ Ｐゴシック"/>
              </a:rPr>
              <a:t>紹介患者の入居施設・住宅・・</a:t>
            </a:r>
            <a:r>
              <a:rPr lang="ja-JP" altLang="en-US" sz="1600" dirty="0" smtClean="0">
                <a:solidFill>
                  <a:prstClr val="black"/>
                </a:solidFill>
                <a:latin typeface="ＭＳ Ｐゴシック"/>
              </a:rPr>
              <a:t>・軽費老人ホーム（社会福祉法人が運営）</a:t>
            </a:r>
            <a:endParaRPr lang="en-US" altLang="ja-JP" sz="1600" dirty="0">
              <a:solidFill>
                <a:prstClr val="black"/>
              </a:solidFill>
              <a:latin typeface="ＭＳ Ｐゴシック"/>
            </a:endParaRPr>
          </a:p>
          <a:p>
            <a:pPr marL="623888" indent="-174625"/>
            <a:r>
              <a:rPr lang="ja-JP" altLang="en-US" sz="1600" dirty="0">
                <a:solidFill>
                  <a:prstClr val="black"/>
                </a:solidFill>
                <a:latin typeface="ＭＳ Ｐゴシック"/>
              </a:rPr>
              <a:t>②患者紹介を受けた医療機関・・</a:t>
            </a:r>
            <a:r>
              <a:rPr lang="ja-JP" altLang="en-US" sz="1600" dirty="0" smtClean="0">
                <a:solidFill>
                  <a:prstClr val="black"/>
                </a:solidFill>
                <a:latin typeface="ＭＳ Ｐゴシック"/>
              </a:rPr>
              <a:t>・医科診療所</a:t>
            </a:r>
            <a:r>
              <a:rPr lang="en-US" altLang="ja-JP" sz="1600" dirty="0">
                <a:solidFill>
                  <a:prstClr val="black"/>
                </a:solidFill>
                <a:latin typeface="ＭＳ Ｐゴシック"/>
              </a:rPr>
              <a:t>(</a:t>
            </a:r>
            <a:r>
              <a:rPr lang="ja-JP" altLang="en-US" sz="1600" dirty="0" smtClean="0">
                <a:solidFill>
                  <a:prstClr val="black"/>
                </a:solidFill>
                <a:latin typeface="ＭＳ Ｐゴシック"/>
              </a:rPr>
              <a:t>医療法人が運営</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医療機関と施設･住宅の理事長が同一人物</a:t>
            </a:r>
            <a:r>
              <a:rPr lang="en-US" altLang="ja-JP" sz="1600" dirty="0" smtClean="0">
                <a:solidFill>
                  <a:prstClr val="black"/>
                </a:solidFill>
                <a:latin typeface="ＭＳ Ｐゴシック"/>
              </a:rPr>
              <a:t>)</a:t>
            </a:r>
            <a:endParaRPr lang="en-US" altLang="ja-JP" sz="1600" dirty="0">
              <a:solidFill>
                <a:prstClr val="black"/>
              </a:solidFill>
              <a:latin typeface="ＭＳ Ｐゴシック"/>
            </a:endParaRPr>
          </a:p>
          <a:p>
            <a:pPr marL="623888" indent="-174625"/>
            <a:r>
              <a:rPr lang="ja-JP" altLang="en-US" sz="1600" dirty="0">
                <a:solidFill>
                  <a:prstClr val="black"/>
                </a:solidFill>
                <a:latin typeface="ＭＳ Ｐゴシック"/>
              </a:rPr>
              <a:t>③患者紹介の仲介者・・・仲介者なし</a:t>
            </a:r>
            <a:endParaRPr lang="en-US" altLang="ja-JP" sz="1600" dirty="0">
              <a:solidFill>
                <a:prstClr val="black"/>
              </a:solidFill>
              <a:latin typeface="ＭＳ Ｐゴシック"/>
            </a:endParaRPr>
          </a:p>
          <a:p>
            <a:pPr marL="623888" indent="-174625"/>
            <a:r>
              <a:rPr lang="ja-JP" altLang="en-US" sz="1600" dirty="0">
                <a:solidFill>
                  <a:prstClr val="black"/>
                </a:solidFill>
                <a:latin typeface="ＭＳ Ｐゴシック"/>
              </a:rPr>
              <a:t>④紹介料・・・紹介料の有無は不明</a:t>
            </a:r>
            <a:endParaRPr lang="en-US" altLang="ja-JP" sz="1600" dirty="0">
              <a:solidFill>
                <a:prstClr val="black"/>
              </a:solidFill>
              <a:latin typeface="ＭＳ Ｐゴシック"/>
            </a:endParaRPr>
          </a:p>
          <a:p>
            <a:pPr marL="623888" indent="-174625"/>
            <a:r>
              <a:rPr lang="ja-JP" altLang="en-US" sz="1600" dirty="0">
                <a:solidFill>
                  <a:prstClr val="black"/>
                </a:solidFill>
                <a:latin typeface="ＭＳ Ｐゴシック"/>
              </a:rPr>
              <a:t>⑤入居者に占める訪問診療対象者の割合・・</a:t>
            </a:r>
            <a:r>
              <a:rPr lang="ja-JP" altLang="en-US" sz="1600" dirty="0" smtClean="0">
                <a:solidFill>
                  <a:prstClr val="black"/>
                </a:solidFill>
                <a:latin typeface="ＭＳ Ｐゴシック"/>
              </a:rPr>
              <a:t>・</a:t>
            </a:r>
            <a:r>
              <a:rPr lang="ja-JP" altLang="en-US" sz="1600" u="sng" dirty="0" smtClean="0">
                <a:solidFill>
                  <a:prstClr val="black"/>
                </a:solidFill>
                <a:latin typeface="ＭＳ Ｐゴシック"/>
              </a:rPr>
              <a:t>９割</a:t>
            </a:r>
            <a:endParaRPr lang="en-US" altLang="ja-JP" sz="1600" u="sng" dirty="0">
              <a:solidFill>
                <a:prstClr val="black"/>
              </a:solidFill>
              <a:latin typeface="ＭＳ Ｐゴシック"/>
            </a:endParaRPr>
          </a:p>
          <a:p>
            <a:pPr marL="623888" indent="188913"/>
            <a:r>
              <a:rPr lang="ja-JP" altLang="en-US" sz="1600" dirty="0" smtClean="0">
                <a:solidFill>
                  <a:prstClr val="black"/>
                </a:solidFill>
                <a:latin typeface="ＭＳ Ｐゴシック"/>
              </a:rPr>
              <a:t>・</a:t>
            </a:r>
            <a:r>
              <a:rPr lang="ja-JP" altLang="en-US" sz="1600" u="sng" dirty="0" smtClean="0">
                <a:solidFill>
                  <a:prstClr val="black"/>
                </a:solidFill>
                <a:latin typeface="ＭＳ Ｐゴシック"/>
              </a:rPr>
              <a:t>入居者</a:t>
            </a:r>
            <a:r>
              <a:rPr lang="en-US" altLang="ja-JP" sz="1600" u="sng" dirty="0" smtClean="0">
                <a:solidFill>
                  <a:prstClr val="black"/>
                </a:solidFill>
                <a:latin typeface="ＭＳ Ｐゴシック"/>
              </a:rPr>
              <a:t>33</a:t>
            </a:r>
            <a:r>
              <a:rPr lang="ja-JP" altLang="en-US" sz="1600" u="sng" dirty="0" smtClean="0">
                <a:solidFill>
                  <a:prstClr val="black"/>
                </a:solidFill>
                <a:latin typeface="ＭＳ Ｐゴシック"/>
              </a:rPr>
              <a:t>人のうち</a:t>
            </a:r>
            <a:r>
              <a:rPr lang="en-US" altLang="ja-JP" sz="1600" u="sng" dirty="0" smtClean="0">
                <a:solidFill>
                  <a:prstClr val="black"/>
                </a:solidFill>
                <a:latin typeface="ＭＳ Ｐゴシック"/>
              </a:rPr>
              <a:t>31</a:t>
            </a:r>
            <a:r>
              <a:rPr lang="ja-JP" altLang="en-US" sz="1600" u="sng" dirty="0" smtClean="0">
                <a:solidFill>
                  <a:prstClr val="black"/>
                </a:solidFill>
                <a:latin typeface="ＭＳ Ｐゴシック"/>
              </a:rPr>
              <a:t>人に、月２回（１回当たり</a:t>
            </a:r>
            <a:r>
              <a:rPr lang="en-US" altLang="ja-JP" sz="1600" u="sng" dirty="0" smtClean="0">
                <a:solidFill>
                  <a:prstClr val="black"/>
                </a:solidFill>
                <a:latin typeface="ＭＳ Ｐゴシック"/>
              </a:rPr>
              <a:t>31</a:t>
            </a:r>
            <a:r>
              <a:rPr lang="ja-JP" altLang="en-US" sz="1600" u="sng" dirty="0" smtClean="0">
                <a:solidFill>
                  <a:prstClr val="black"/>
                </a:solidFill>
                <a:latin typeface="ＭＳ Ｐゴシック"/>
              </a:rPr>
              <a:t>人）、訪問診療を実施</a:t>
            </a:r>
            <a:endParaRPr lang="en-US" altLang="ja-JP" sz="1600" u="sng" dirty="0" smtClean="0">
              <a:solidFill>
                <a:prstClr val="black"/>
              </a:solidFill>
              <a:latin typeface="ＭＳ Ｐゴシック"/>
            </a:endParaRPr>
          </a:p>
          <a:p>
            <a:pPr marL="623888" indent="188913"/>
            <a:r>
              <a:rPr lang="ja-JP" altLang="en-US" sz="1600" dirty="0" smtClean="0">
                <a:solidFill>
                  <a:prstClr val="black"/>
                </a:solidFill>
                <a:latin typeface="ＭＳ Ｐゴシック"/>
              </a:rPr>
              <a:t>・訪問診療の同意のない患者</a:t>
            </a:r>
            <a:r>
              <a:rPr lang="ja-JP" altLang="en-US" sz="1600" dirty="0">
                <a:solidFill>
                  <a:prstClr val="black"/>
                </a:solidFill>
                <a:latin typeface="ＭＳ Ｐゴシック"/>
              </a:rPr>
              <a:t>に訪問診療料を算定しているとの</a:t>
            </a:r>
            <a:r>
              <a:rPr lang="ja-JP" altLang="en-US" sz="1600" dirty="0" smtClean="0">
                <a:solidFill>
                  <a:prstClr val="black"/>
                </a:solidFill>
                <a:latin typeface="ＭＳ Ｐゴシック"/>
              </a:rPr>
              <a:t>情報</a:t>
            </a:r>
            <a:endParaRPr lang="ja-JP" altLang="en-US" sz="1600" u="sng" dirty="0">
              <a:solidFill>
                <a:prstClr val="black"/>
              </a:solidFill>
              <a:latin typeface="ＭＳ Ｐゴシック"/>
            </a:endParaRPr>
          </a:p>
        </p:txBody>
      </p:sp>
      <p:sp>
        <p:nvSpPr>
          <p:cNvPr id="9" name="テキスト ボックス 8"/>
          <p:cNvSpPr txBox="1"/>
          <p:nvPr/>
        </p:nvSpPr>
        <p:spPr>
          <a:xfrm>
            <a:off x="0" y="4966761"/>
            <a:ext cx="9937104" cy="1815882"/>
          </a:xfrm>
          <a:prstGeom prst="rect">
            <a:avLst/>
          </a:prstGeom>
          <a:noFill/>
        </p:spPr>
        <p:txBody>
          <a:bodyPr wrap="square" rtlCol="0">
            <a:spAutoFit/>
          </a:bodyPr>
          <a:lstStyle/>
          <a:p>
            <a:pPr indent="174625">
              <a:spcBef>
                <a:spcPts val="1200"/>
              </a:spcBef>
            </a:pPr>
            <a:r>
              <a:rPr lang="en-US" altLang="ja-JP" sz="1600" b="1" u="sng" dirty="0" smtClean="0">
                <a:solidFill>
                  <a:prstClr val="black"/>
                </a:solidFill>
                <a:latin typeface="ＭＳ Ｐゴシック"/>
              </a:rPr>
              <a:t>(3)</a:t>
            </a:r>
            <a:r>
              <a:rPr lang="ja-JP" altLang="en-US" sz="1600" b="1" u="sng" dirty="0" smtClean="0">
                <a:solidFill>
                  <a:prstClr val="black"/>
                </a:solidFill>
                <a:latin typeface="ＭＳ Ｐゴシック"/>
              </a:rPr>
              <a:t>　約半数の入居者に訪問診療が行われている事例</a:t>
            </a:r>
            <a:endParaRPr lang="en-US" altLang="ja-JP" sz="1600" b="1" u="sng" dirty="0" smtClean="0">
              <a:solidFill>
                <a:prstClr val="black"/>
              </a:solidFill>
              <a:latin typeface="ＭＳ Ｐゴシック"/>
            </a:endParaRPr>
          </a:p>
          <a:p>
            <a:pPr marL="623888" indent="-174625"/>
            <a:r>
              <a:rPr lang="ja-JP" altLang="en-US" sz="1600" dirty="0" smtClean="0">
                <a:solidFill>
                  <a:prstClr val="black"/>
                </a:solidFill>
                <a:latin typeface="ＭＳ Ｐゴシック"/>
              </a:rPr>
              <a:t>①</a:t>
            </a:r>
            <a:r>
              <a:rPr lang="ja-JP" altLang="en-US" sz="1600" dirty="0">
                <a:solidFill>
                  <a:prstClr val="black"/>
                </a:solidFill>
                <a:latin typeface="ＭＳ Ｐゴシック"/>
              </a:rPr>
              <a:t>紹介患者の入居施設・住宅・・</a:t>
            </a:r>
            <a:r>
              <a:rPr lang="ja-JP" altLang="en-US" sz="1600" dirty="0" smtClean="0">
                <a:solidFill>
                  <a:prstClr val="black"/>
                </a:solidFill>
                <a:latin typeface="ＭＳ Ｐゴシック"/>
              </a:rPr>
              <a:t>・特別養護老人ホーム（社会</a:t>
            </a:r>
            <a:r>
              <a:rPr lang="ja-JP" altLang="en-US" sz="1600" dirty="0">
                <a:solidFill>
                  <a:prstClr val="black"/>
                </a:solidFill>
                <a:latin typeface="ＭＳ Ｐゴシック"/>
              </a:rPr>
              <a:t>福祉法人</a:t>
            </a:r>
            <a:r>
              <a:rPr lang="ja-JP" altLang="en-US" sz="1600" dirty="0" smtClean="0">
                <a:solidFill>
                  <a:prstClr val="black"/>
                </a:solidFill>
                <a:latin typeface="ＭＳ Ｐゴシック"/>
              </a:rPr>
              <a:t>が</a:t>
            </a:r>
            <a:r>
              <a:rPr lang="ja-JP" altLang="en-US" sz="1600" dirty="0">
                <a:solidFill>
                  <a:prstClr val="black"/>
                </a:solidFill>
                <a:latin typeface="ＭＳ Ｐゴシック"/>
              </a:rPr>
              <a:t>運営）</a:t>
            </a:r>
            <a:endParaRPr lang="en-US" altLang="ja-JP" sz="1600" dirty="0">
              <a:solidFill>
                <a:prstClr val="black"/>
              </a:solidFill>
              <a:latin typeface="ＭＳ Ｐゴシック"/>
            </a:endParaRPr>
          </a:p>
          <a:p>
            <a:pPr marL="623888" indent="-174625"/>
            <a:r>
              <a:rPr lang="ja-JP" altLang="en-US" sz="1600" dirty="0">
                <a:solidFill>
                  <a:prstClr val="black"/>
                </a:solidFill>
                <a:latin typeface="ＭＳ Ｐゴシック"/>
              </a:rPr>
              <a:t>②患者紹介を受けた医療機関・・</a:t>
            </a:r>
            <a:r>
              <a:rPr lang="ja-JP" altLang="en-US" sz="1600" dirty="0" smtClean="0">
                <a:solidFill>
                  <a:prstClr val="black"/>
                </a:solidFill>
                <a:latin typeface="ＭＳ Ｐゴシック"/>
              </a:rPr>
              <a:t>・歯科診療所（</a:t>
            </a:r>
            <a:r>
              <a:rPr lang="ja-JP" altLang="en-US" sz="1600" dirty="0">
                <a:solidFill>
                  <a:prstClr val="black"/>
                </a:solidFill>
                <a:latin typeface="ＭＳ Ｐゴシック"/>
              </a:rPr>
              <a:t>個人</a:t>
            </a:r>
            <a:r>
              <a:rPr lang="ja-JP" altLang="en-US" sz="1600" dirty="0" smtClean="0">
                <a:solidFill>
                  <a:prstClr val="black"/>
                </a:solidFill>
                <a:latin typeface="ＭＳ Ｐゴシック"/>
              </a:rPr>
              <a:t>開設）</a:t>
            </a:r>
            <a:endParaRPr lang="en-US" altLang="ja-JP" sz="1600" dirty="0">
              <a:solidFill>
                <a:prstClr val="black"/>
              </a:solidFill>
              <a:latin typeface="ＭＳ Ｐゴシック"/>
            </a:endParaRPr>
          </a:p>
          <a:p>
            <a:pPr marL="623888" indent="-174625"/>
            <a:r>
              <a:rPr lang="ja-JP" altLang="en-US" sz="1600" dirty="0">
                <a:solidFill>
                  <a:prstClr val="black"/>
                </a:solidFill>
                <a:latin typeface="ＭＳ Ｐゴシック"/>
              </a:rPr>
              <a:t>③患者紹介の仲介者・・</a:t>
            </a:r>
            <a:r>
              <a:rPr lang="ja-JP" altLang="en-US" sz="1600" dirty="0" smtClean="0">
                <a:solidFill>
                  <a:prstClr val="black"/>
                </a:solidFill>
                <a:latin typeface="ＭＳ Ｐゴシック"/>
              </a:rPr>
              <a:t>・株式会社</a:t>
            </a:r>
            <a:endParaRPr lang="en-US" altLang="ja-JP" sz="1600" dirty="0">
              <a:solidFill>
                <a:prstClr val="black"/>
              </a:solidFill>
              <a:latin typeface="ＭＳ Ｐゴシック"/>
            </a:endParaRPr>
          </a:p>
          <a:p>
            <a:pPr marL="623888" indent="-174625"/>
            <a:r>
              <a:rPr lang="ja-JP" altLang="en-US" sz="1600" dirty="0">
                <a:solidFill>
                  <a:prstClr val="black"/>
                </a:solidFill>
                <a:latin typeface="ＭＳ Ｐゴシック"/>
              </a:rPr>
              <a:t>④紹介料・・</a:t>
            </a:r>
            <a:r>
              <a:rPr lang="ja-JP" altLang="en-US" sz="1600" dirty="0" smtClean="0">
                <a:solidFill>
                  <a:prstClr val="black"/>
                </a:solidFill>
                <a:latin typeface="ＭＳ Ｐゴシック"/>
              </a:rPr>
              <a:t>・</a:t>
            </a:r>
            <a:r>
              <a:rPr lang="ja-JP" altLang="en-US" sz="1600" u="sng" dirty="0" smtClean="0">
                <a:solidFill>
                  <a:prstClr val="black"/>
                </a:solidFill>
                <a:latin typeface="ＭＳ Ｐゴシック"/>
              </a:rPr>
              <a:t>診療報酬の</a:t>
            </a:r>
            <a:r>
              <a:rPr lang="en-US" altLang="ja-JP" sz="1600" u="sng" dirty="0" smtClean="0">
                <a:solidFill>
                  <a:prstClr val="black"/>
                </a:solidFill>
                <a:latin typeface="ＭＳ Ｐゴシック"/>
              </a:rPr>
              <a:t>70</a:t>
            </a:r>
            <a:r>
              <a:rPr lang="ja-JP" altLang="en-US" sz="1600" u="sng" dirty="0" smtClean="0">
                <a:solidFill>
                  <a:prstClr val="black"/>
                </a:solidFill>
                <a:latin typeface="ＭＳ Ｐゴシック"/>
              </a:rPr>
              <a:t>％から経費</a:t>
            </a:r>
            <a:r>
              <a:rPr lang="en-US" altLang="ja-JP" sz="1600" u="sng" dirty="0" smtClean="0">
                <a:solidFill>
                  <a:prstClr val="black"/>
                </a:solidFill>
                <a:latin typeface="ＭＳ Ｐゴシック"/>
              </a:rPr>
              <a:t>(</a:t>
            </a:r>
            <a:r>
              <a:rPr lang="ja-JP" altLang="en-US" sz="1600" u="sng" dirty="0" smtClean="0">
                <a:solidFill>
                  <a:prstClr val="black"/>
                </a:solidFill>
                <a:latin typeface="ＭＳ Ｐゴシック"/>
              </a:rPr>
              <a:t>消耗品等</a:t>
            </a:r>
            <a:r>
              <a:rPr lang="en-US" altLang="ja-JP" sz="1600" u="sng" dirty="0" smtClean="0">
                <a:solidFill>
                  <a:prstClr val="black"/>
                </a:solidFill>
                <a:latin typeface="ＭＳ Ｐゴシック"/>
              </a:rPr>
              <a:t>)</a:t>
            </a:r>
            <a:r>
              <a:rPr lang="ja-JP" altLang="en-US" sz="1600" u="sng" dirty="0" smtClean="0">
                <a:solidFill>
                  <a:prstClr val="black"/>
                </a:solidFill>
                <a:latin typeface="ＭＳ Ｐゴシック"/>
              </a:rPr>
              <a:t>を控除した額</a:t>
            </a:r>
            <a:endParaRPr lang="en-US" altLang="ja-JP" sz="1600" u="sng" dirty="0" smtClean="0">
              <a:solidFill>
                <a:prstClr val="black"/>
              </a:solidFill>
              <a:latin typeface="ＭＳ Ｐゴシック"/>
            </a:endParaRPr>
          </a:p>
          <a:p>
            <a:pPr marL="623888" indent="-174625"/>
            <a:r>
              <a:rPr lang="ja-JP" altLang="en-US" sz="1600" dirty="0" smtClean="0">
                <a:solidFill>
                  <a:prstClr val="black"/>
                </a:solidFill>
                <a:latin typeface="ＭＳ Ｐゴシック"/>
              </a:rPr>
              <a:t>⑤</a:t>
            </a:r>
            <a:r>
              <a:rPr lang="ja-JP" altLang="en-US" sz="1600" dirty="0">
                <a:solidFill>
                  <a:prstClr val="black"/>
                </a:solidFill>
                <a:latin typeface="ＭＳ Ｐゴシック"/>
              </a:rPr>
              <a:t>入居者に占める訪問診療対象者の割合・・</a:t>
            </a:r>
            <a:r>
              <a:rPr lang="ja-JP" altLang="en-US" sz="1600" dirty="0" smtClean="0">
                <a:solidFill>
                  <a:prstClr val="black"/>
                </a:solidFill>
                <a:latin typeface="ＭＳ Ｐゴシック"/>
              </a:rPr>
              <a:t>・約半数</a:t>
            </a:r>
            <a:endParaRPr lang="en-US" altLang="ja-JP" sz="1600" dirty="0">
              <a:solidFill>
                <a:prstClr val="black"/>
              </a:solidFill>
              <a:latin typeface="ＭＳ Ｐゴシック"/>
            </a:endParaRPr>
          </a:p>
          <a:p>
            <a:pPr marL="623888" indent="188913"/>
            <a:r>
              <a:rPr lang="ja-JP" altLang="en-US" sz="1600" dirty="0" smtClean="0">
                <a:solidFill>
                  <a:prstClr val="black"/>
                </a:solidFill>
                <a:latin typeface="ＭＳ Ｐゴシック"/>
              </a:rPr>
              <a:t>・入居者</a:t>
            </a:r>
            <a:r>
              <a:rPr lang="en-US" altLang="ja-JP" sz="1600" dirty="0" smtClean="0">
                <a:solidFill>
                  <a:prstClr val="black"/>
                </a:solidFill>
                <a:latin typeface="ＭＳ Ｐゴシック"/>
              </a:rPr>
              <a:t>100</a:t>
            </a:r>
            <a:r>
              <a:rPr lang="ja-JP" altLang="en-US" sz="1600" dirty="0" smtClean="0">
                <a:solidFill>
                  <a:prstClr val="black"/>
                </a:solidFill>
                <a:latin typeface="ＭＳ Ｐゴシック"/>
              </a:rPr>
              <a:t>人のうち</a:t>
            </a:r>
            <a:r>
              <a:rPr lang="en-US" altLang="ja-JP" sz="1600" dirty="0" smtClean="0">
                <a:solidFill>
                  <a:prstClr val="black"/>
                </a:solidFill>
                <a:latin typeface="ＭＳ Ｐゴシック"/>
              </a:rPr>
              <a:t>55</a:t>
            </a:r>
            <a:r>
              <a:rPr lang="ja-JP" altLang="en-US" sz="1600" dirty="0" smtClean="0">
                <a:solidFill>
                  <a:prstClr val="black"/>
                </a:solidFill>
                <a:latin typeface="ＭＳ Ｐゴシック"/>
              </a:rPr>
              <a:t>人に訪問診療を実施</a:t>
            </a:r>
            <a:endParaRPr lang="en-US" altLang="ja-JP" sz="1600" dirty="0" smtClean="0">
              <a:solidFill>
                <a:prstClr val="black"/>
              </a:solidFill>
              <a:latin typeface="ＭＳ Ｐゴシック"/>
            </a:endParaRPr>
          </a:p>
        </p:txBody>
      </p:sp>
      <p:sp>
        <p:nvSpPr>
          <p:cNvPr id="2" name="スライド番号プレースホルダー 1"/>
          <p:cNvSpPr>
            <a:spLocks noGrp="1"/>
          </p:cNvSpPr>
          <p:nvPr>
            <p:ph type="sldNum" sz="quarter" idx="12"/>
          </p:nvPr>
        </p:nvSpPr>
        <p:spPr>
          <a:xfrm>
            <a:off x="7682160" y="6592267"/>
            <a:ext cx="2311400" cy="365125"/>
          </a:xfrm>
        </p:spPr>
        <p:txBody>
          <a:bodyPr/>
          <a:lstStyle/>
          <a:p>
            <a:pPr algn="r"/>
            <a:fld id="{32927FFD-3D24-4EC2-AEC8-E83A8D96C0AC}" type="slidenum">
              <a:rPr lang="ja-JP" altLang="en-US" sz="1800" smtClean="0">
                <a:solidFill>
                  <a:prstClr val="black"/>
                </a:solidFill>
              </a:rPr>
              <a:pPr algn="r"/>
              <a:t>114</a:t>
            </a:fld>
            <a:endParaRPr lang="ja-JP" altLang="en-US" sz="1800" dirty="0">
              <a:solidFill>
                <a:prstClr val="black"/>
              </a:solidFill>
            </a:endParaRPr>
          </a:p>
        </p:txBody>
      </p:sp>
    </p:spTree>
    <p:extLst>
      <p:ext uri="{BB962C8B-B14F-4D97-AF65-F5344CB8AC3E}">
        <p14:creationId xmlns:p14="http://schemas.microsoft.com/office/powerpoint/2010/main" val="21925798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87560" y="29029"/>
            <a:ext cx="9761984" cy="519651"/>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tIns="0" bIns="0">
            <a:normAutofit/>
          </a:bodyPr>
          <a:lstStyle/>
          <a:p>
            <a:r>
              <a:rPr lang="ja-JP" altLang="en-US" sz="2400" dirty="0">
                <a:latin typeface="+mn-ea"/>
              </a:rPr>
              <a:t>在宅医療における患者紹介等</a:t>
            </a:r>
            <a:r>
              <a:rPr lang="ja-JP" altLang="en-US" sz="2400" dirty="0" smtClean="0">
                <a:latin typeface="+mn-ea"/>
              </a:rPr>
              <a:t>の</a:t>
            </a:r>
            <a:r>
              <a:rPr lang="ja-JP" altLang="en-US" sz="2400" dirty="0" smtClean="0">
                <a:solidFill>
                  <a:sysClr val="windowText" lastClr="000000"/>
                </a:solidFill>
                <a:latin typeface="+mn-ea"/>
              </a:rPr>
              <a:t>事例④</a:t>
            </a:r>
            <a:endParaRPr kumimoji="1" lang="ja-JP" altLang="en-US" sz="2000" dirty="0">
              <a:solidFill>
                <a:sysClr val="windowText" lastClr="000000"/>
              </a:solidFill>
              <a:latin typeface="+mn-ea"/>
            </a:endParaRPr>
          </a:p>
        </p:txBody>
      </p:sp>
      <p:sp>
        <p:nvSpPr>
          <p:cNvPr id="6" name="テキスト ボックス 5"/>
          <p:cNvSpPr txBox="1"/>
          <p:nvPr/>
        </p:nvSpPr>
        <p:spPr>
          <a:xfrm>
            <a:off x="0" y="2708920"/>
            <a:ext cx="3151510" cy="369332"/>
          </a:xfrm>
          <a:prstGeom prst="rect">
            <a:avLst/>
          </a:prstGeom>
          <a:noFill/>
        </p:spPr>
        <p:txBody>
          <a:bodyPr wrap="square" rtlCol="0">
            <a:spAutoFit/>
          </a:bodyPr>
          <a:lstStyle/>
          <a:p>
            <a:r>
              <a:rPr lang="ja-JP" altLang="en-US" b="1" dirty="0" smtClean="0">
                <a:solidFill>
                  <a:prstClr val="black"/>
                </a:solidFill>
                <a:latin typeface="ＭＳ Ｐゴシック"/>
              </a:rPr>
              <a:t>２．現行制度上の問題</a:t>
            </a:r>
            <a:endParaRPr lang="en-US" altLang="ja-JP" b="1" dirty="0">
              <a:solidFill>
                <a:prstClr val="black"/>
              </a:solidFill>
              <a:latin typeface="ＭＳ Ｐゴシック"/>
            </a:endParaRPr>
          </a:p>
        </p:txBody>
      </p:sp>
      <p:sp>
        <p:nvSpPr>
          <p:cNvPr id="7" name="テキスト ボックス 6"/>
          <p:cNvSpPr txBox="1"/>
          <p:nvPr/>
        </p:nvSpPr>
        <p:spPr>
          <a:xfrm>
            <a:off x="-15552" y="5614640"/>
            <a:ext cx="3083381" cy="369332"/>
          </a:xfrm>
          <a:prstGeom prst="rect">
            <a:avLst/>
          </a:prstGeom>
          <a:noFill/>
        </p:spPr>
        <p:txBody>
          <a:bodyPr wrap="square" rtlCol="0">
            <a:spAutoFit/>
          </a:bodyPr>
          <a:lstStyle/>
          <a:p>
            <a:r>
              <a:rPr lang="ja-JP" altLang="en-US" b="1" dirty="0" smtClean="0">
                <a:solidFill>
                  <a:prstClr val="black"/>
                </a:solidFill>
                <a:latin typeface="ＭＳ Ｐゴシック"/>
              </a:rPr>
              <a:t>３．考えられる対応案</a:t>
            </a:r>
            <a:endParaRPr lang="en-US" altLang="ja-JP" b="1" dirty="0">
              <a:solidFill>
                <a:prstClr val="black"/>
              </a:solidFill>
              <a:latin typeface="ＭＳ Ｐゴシック"/>
            </a:endParaRPr>
          </a:p>
        </p:txBody>
      </p:sp>
      <p:grpSp>
        <p:nvGrpSpPr>
          <p:cNvPr id="2" name="グループ化 1"/>
          <p:cNvGrpSpPr/>
          <p:nvPr/>
        </p:nvGrpSpPr>
        <p:grpSpPr>
          <a:xfrm>
            <a:off x="553480" y="718777"/>
            <a:ext cx="5184575" cy="2031087"/>
            <a:chOff x="1208584" y="677833"/>
            <a:chExt cx="5184575" cy="2031087"/>
          </a:xfrm>
        </p:grpSpPr>
        <p:sp>
          <p:nvSpPr>
            <p:cNvPr id="21" name="正方形/長方形 20"/>
            <p:cNvSpPr/>
            <p:nvPr/>
          </p:nvSpPr>
          <p:spPr>
            <a:xfrm>
              <a:off x="2720752" y="677833"/>
              <a:ext cx="1999615" cy="473710"/>
            </a:xfrm>
            <a:prstGeom prst="rect">
              <a:avLst/>
            </a:prstGeom>
            <a:solidFill>
              <a:schemeClr val="accent1">
                <a:lumMod val="20000"/>
                <a:lumOff val="80000"/>
              </a:schemeClr>
            </a:solidFill>
            <a:ln w="25400" cap="flat" cmpd="sng" algn="ctr">
              <a:solidFill>
                <a:sysClr val="windowText" lastClr="000000"/>
              </a:solidFill>
              <a:prstDash val="solid"/>
            </a:ln>
            <a:effectLst/>
          </p:spPr>
          <p:txBody>
            <a:bodyPr rot="0" spcFirstLastPara="0" vert="horz" wrap="square" lIns="91440" tIns="72000" rIns="91440" bIns="0" numCol="1" spcCol="0" rtlCol="0" fromWordArt="0" anchor="ctr" anchorCtr="0" forceAA="0" compatLnSpc="1">
              <a:prstTxWarp prst="textNoShape">
                <a:avLst/>
              </a:prstTxWarp>
              <a:noAutofit/>
            </a:bodyPr>
            <a:lstStyle/>
            <a:p>
              <a:pPr algn="ctr">
                <a:lnSpc>
                  <a:spcPts val="1400"/>
                </a:lnSpc>
                <a:defRPr/>
              </a:pPr>
              <a:r>
                <a:rPr kumimoji="0" lang="ja-JP" altLang="en-US" sz="1600" b="1" kern="100" dirty="0" smtClean="0">
                  <a:solidFill>
                    <a:srgbClr val="000000"/>
                  </a:solidFill>
                  <a:latin typeface="Century"/>
                  <a:cs typeface="Times New Roman"/>
                </a:rPr>
                <a:t>仲介者</a:t>
              </a:r>
              <a:endParaRPr kumimoji="0" lang="ja-JP" altLang="en-US" sz="1600" kern="100" dirty="0">
                <a:solidFill>
                  <a:sysClr val="window" lastClr="FFFFFF"/>
                </a:solidFill>
                <a:latin typeface="Century"/>
                <a:ea typeface="ＭＳ 明朝"/>
                <a:cs typeface="Times New Roman"/>
              </a:endParaRPr>
            </a:p>
          </p:txBody>
        </p:sp>
        <p:sp>
          <p:nvSpPr>
            <p:cNvPr id="22" name="正方形/長方形 21"/>
            <p:cNvSpPr/>
            <p:nvPr/>
          </p:nvSpPr>
          <p:spPr>
            <a:xfrm>
              <a:off x="1208584" y="2128168"/>
              <a:ext cx="1859245" cy="473710"/>
            </a:xfrm>
            <a:prstGeom prst="rect">
              <a:avLst/>
            </a:prstGeom>
            <a:solidFill>
              <a:schemeClr val="accent1">
                <a:lumMod val="20000"/>
                <a:lumOff val="80000"/>
              </a:schemeClr>
            </a:solidFill>
            <a:ln w="25400" cap="flat" cmpd="sng" algn="ctr">
              <a:solidFill>
                <a:sysClr val="windowText" lastClr="000000"/>
              </a:solidFill>
              <a:prstDash val="solid"/>
            </a:ln>
            <a:effectLst/>
          </p:spPr>
          <p:txBody>
            <a:bodyPr rot="0" spcFirstLastPara="0" vert="horz" wrap="square" lIns="91440" tIns="72000" rIns="91440" bIns="0" numCol="1" spcCol="0" rtlCol="0" fromWordArt="0" anchor="ctr" anchorCtr="0" forceAA="0" compatLnSpc="1">
              <a:prstTxWarp prst="textNoShape">
                <a:avLst/>
              </a:prstTxWarp>
              <a:noAutofit/>
            </a:bodyPr>
            <a:lstStyle/>
            <a:p>
              <a:pPr algn="ctr">
                <a:lnSpc>
                  <a:spcPts val="1400"/>
                </a:lnSpc>
                <a:defRPr/>
              </a:pPr>
              <a:r>
                <a:rPr kumimoji="0" lang="ja-JP" altLang="en-US" sz="1600" b="1" kern="100" dirty="0">
                  <a:solidFill>
                    <a:srgbClr val="000000"/>
                  </a:solidFill>
                  <a:latin typeface="Century"/>
                  <a:cs typeface="Times New Roman"/>
                </a:rPr>
                <a:t>保険医療機関</a:t>
              </a:r>
              <a:endParaRPr kumimoji="0" lang="ja-JP" altLang="en-US" sz="1600" kern="100" dirty="0">
                <a:solidFill>
                  <a:sysClr val="windowText" lastClr="000000"/>
                </a:solidFill>
                <a:latin typeface="Century"/>
                <a:ea typeface="ＭＳ 明朝"/>
                <a:cs typeface="Times New Roman"/>
              </a:endParaRPr>
            </a:p>
          </p:txBody>
        </p:sp>
        <p:sp>
          <p:nvSpPr>
            <p:cNvPr id="23" name="正方形/長方形 22"/>
            <p:cNvSpPr/>
            <p:nvPr/>
          </p:nvSpPr>
          <p:spPr>
            <a:xfrm>
              <a:off x="4389898" y="2111658"/>
              <a:ext cx="2003261" cy="473710"/>
            </a:xfrm>
            <a:prstGeom prst="rect">
              <a:avLst/>
            </a:prstGeom>
            <a:solidFill>
              <a:schemeClr val="accent1">
                <a:lumMod val="20000"/>
                <a:lumOff val="80000"/>
              </a:schemeClr>
            </a:solidFill>
            <a:ln w="25400" cap="flat" cmpd="sng" algn="ctr">
              <a:solidFill>
                <a:sysClr val="windowText" lastClr="000000"/>
              </a:solidFill>
              <a:prstDash val="solid"/>
            </a:ln>
            <a:effectLst/>
          </p:spPr>
          <p:txBody>
            <a:bodyPr rot="0" spcFirstLastPara="0" vert="horz" wrap="square" lIns="91440" tIns="72000" rIns="91440" bIns="0" numCol="1" spcCol="0" rtlCol="0" fromWordArt="0" anchor="ctr" anchorCtr="0" forceAA="0" compatLnSpc="1">
              <a:prstTxWarp prst="textNoShape">
                <a:avLst/>
              </a:prstTxWarp>
              <a:noAutofit/>
            </a:bodyPr>
            <a:lstStyle/>
            <a:p>
              <a:pPr algn="ctr">
                <a:lnSpc>
                  <a:spcPts val="1400"/>
                </a:lnSpc>
                <a:defRPr/>
              </a:pPr>
              <a:r>
                <a:rPr kumimoji="0" lang="ja-JP" altLang="en-US" sz="1600" b="1" kern="100" dirty="0" smtClean="0">
                  <a:solidFill>
                    <a:srgbClr val="000000"/>
                  </a:solidFill>
                  <a:latin typeface="Century"/>
                  <a:cs typeface="Times New Roman"/>
                </a:rPr>
                <a:t>施設･住宅</a:t>
              </a:r>
              <a:endParaRPr kumimoji="0" lang="ja-JP" altLang="en-US" sz="1600" kern="100" dirty="0">
                <a:solidFill>
                  <a:sysClr val="windowText" lastClr="000000"/>
                </a:solidFill>
                <a:latin typeface="Century"/>
                <a:ea typeface="ＭＳ 明朝"/>
                <a:cs typeface="Times New Roman"/>
              </a:endParaRPr>
            </a:p>
          </p:txBody>
        </p:sp>
        <p:cxnSp>
          <p:nvCxnSpPr>
            <p:cNvPr id="24" name="直線矢印コネクタ 23"/>
            <p:cNvCxnSpPr/>
            <p:nvPr/>
          </p:nvCxnSpPr>
          <p:spPr>
            <a:xfrm flipH="1">
              <a:off x="2794145" y="1151543"/>
              <a:ext cx="574679" cy="975355"/>
            </a:xfrm>
            <a:prstGeom prst="straightConnector1">
              <a:avLst/>
            </a:prstGeom>
            <a:noFill/>
            <a:ln w="38100" cap="flat" cmpd="sng" algn="ctr">
              <a:solidFill>
                <a:srgbClr val="4F81BD">
                  <a:shade val="95000"/>
                  <a:satMod val="105000"/>
                </a:srgbClr>
              </a:solidFill>
              <a:prstDash val="solid"/>
              <a:tailEnd type="arrow"/>
            </a:ln>
            <a:effectLst/>
          </p:spPr>
        </p:cxnSp>
        <p:cxnSp>
          <p:nvCxnSpPr>
            <p:cNvPr id="25" name="直線矢印コネクタ 24"/>
            <p:cNvCxnSpPr/>
            <p:nvPr/>
          </p:nvCxnSpPr>
          <p:spPr>
            <a:xfrm flipV="1">
              <a:off x="2451244" y="1151543"/>
              <a:ext cx="626745" cy="975356"/>
            </a:xfrm>
            <a:prstGeom prst="straightConnector1">
              <a:avLst/>
            </a:prstGeom>
            <a:noFill/>
            <a:ln w="38100" cap="flat" cmpd="sng" algn="ctr">
              <a:solidFill>
                <a:srgbClr val="4F81BD">
                  <a:shade val="95000"/>
                  <a:satMod val="105000"/>
                </a:srgbClr>
              </a:solidFill>
              <a:prstDash val="solid"/>
              <a:tailEnd type="arrow"/>
            </a:ln>
            <a:effectLst/>
          </p:spPr>
        </p:cxnSp>
        <p:cxnSp>
          <p:nvCxnSpPr>
            <p:cNvPr id="26" name="直線矢印コネクタ 25"/>
            <p:cNvCxnSpPr/>
            <p:nvPr/>
          </p:nvCxnSpPr>
          <p:spPr>
            <a:xfrm>
              <a:off x="4088904" y="1151543"/>
              <a:ext cx="533405" cy="956305"/>
            </a:xfrm>
            <a:prstGeom prst="straightConnector1">
              <a:avLst/>
            </a:prstGeom>
            <a:noFill/>
            <a:ln w="38100" cap="flat" cmpd="sng" algn="ctr">
              <a:solidFill>
                <a:srgbClr val="4F81BD">
                  <a:shade val="95000"/>
                  <a:satMod val="105000"/>
                </a:srgbClr>
              </a:solidFill>
              <a:prstDash val="solid"/>
              <a:tailEnd type="arrow"/>
            </a:ln>
            <a:effectLst/>
          </p:spPr>
        </p:cxnSp>
        <p:cxnSp>
          <p:nvCxnSpPr>
            <p:cNvPr id="27" name="直線矢印コネクタ 26"/>
            <p:cNvCxnSpPr/>
            <p:nvPr/>
          </p:nvCxnSpPr>
          <p:spPr>
            <a:xfrm flipH="1" flipV="1">
              <a:off x="4486535" y="1151543"/>
              <a:ext cx="478675" cy="955670"/>
            </a:xfrm>
            <a:prstGeom prst="straightConnector1">
              <a:avLst/>
            </a:prstGeom>
            <a:noFill/>
            <a:ln w="38100" cap="flat" cmpd="sng" algn="ctr">
              <a:solidFill>
                <a:srgbClr val="4F81BD">
                  <a:shade val="95000"/>
                  <a:satMod val="105000"/>
                </a:srgbClr>
              </a:solidFill>
              <a:prstDash val="solid"/>
              <a:tailEnd type="arrow"/>
            </a:ln>
            <a:effectLst/>
          </p:spPr>
        </p:cxnSp>
        <p:cxnSp>
          <p:nvCxnSpPr>
            <p:cNvPr id="28" name="直線矢印コネクタ 27"/>
            <p:cNvCxnSpPr/>
            <p:nvPr/>
          </p:nvCxnSpPr>
          <p:spPr>
            <a:xfrm>
              <a:off x="3077989" y="2334017"/>
              <a:ext cx="1315720" cy="0"/>
            </a:xfrm>
            <a:prstGeom prst="straightConnector1">
              <a:avLst/>
            </a:prstGeom>
            <a:noFill/>
            <a:ln w="38100" cap="flat" cmpd="sng" algn="ctr">
              <a:solidFill>
                <a:srgbClr val="4F81BD">
                  <a:shade val="95000"/>
                  <a:satMod val="105000"/>
                </a:srgbClr>
              </a:solidFill>
              <a:prstDash val="solid"/>
              <a:tailEnd type="arrow"/>
            </a:ln>
            <a:effectLst/>
          </p:spPr>
        </p:cxnSp>
        <p:sp>
          <p:nvSpPr>
            <p:cNvPr id="29" name="テキスト ボックス 13"/>
            <p:cNvSpPr txBox="1"/>
            <p:nvPr/>
          </p:nvSpPr>
          <p:spPr>
            <a:xfrm>
              <a:off x="3620554" y="1685945"/>
              <a:ext cx="1803375" cy="38873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113665" indent="-113665" algn="just">
                <a:lnSpc>
                  <a:spcPts val="1400"/>
                </a:lnSpc>
              </a:pPr>
              <a:r>
                <a:rPr lang="ja-JP" altLang="en-US" sz="1400" kern="100" dirty="0" smtClean="0">
                  <a:solidFill>
                    <a:prstClr val="black"/>
                  </a:solidFill>
                  <a:latin typeface="ＭＳ Ｐゴシック"/>
                  <a:cs typeface="Times New Roman"/>
                </a:rPr>
                <a:t>・紹介料</a:t>
              </a:r>
              <a:r>
                <a:rPr lang="ja-JP" altLang="en-US" sz="1400" kern="100" dirty="0">
                  <a:solidFill>
                    <a:prstClr val="black"/>
                  </a:solidFill>
                  <a:latin typeface="ＭＳ Ｐゴシック"/>
                  <a:cs typeface="Times New Roman"/>
                </a:rPr>
                <a:t>の支払い</a:t>
              </a:r>
            </a:p>
          </p:txBody>
        </p:sp>
        <p:sp>
          <p:nvSpPr>
            <p:cNvPr id="30" name="テキスト ボックス 14"/>
            <p:cNvSpPr txBox="1"/>
            <p:nvPr/>
          </p:nvSpPr>
          <p:spPr>
            <a:xfrm>
              <a:off x="3230550" y="2406025"/>
              <a:ext cx="1441450" cy="30289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pPr>
              <a:r>
                <a:rPr lang="ja-JP" altLang="en-US" sz="1400" kern="100" dirty="0">
                  <a:solidFill>
                    <a:prstClr val="black"/>
                  </a:solidFill>
                  <a:latin typeface="ＭＳ Ｐゴシック"/>
                  <a:cs typeface="Times New Roman"/>
                </a:rPr>
                <a:t>・訪問診療</a:t>
              </a:r>
            </a:p>
          </p:txBody>
        </p:sp>
        <p:sp>
          <p:nvSpPr>
            <p:cNvPr id="31" name="テキスト ボックス 16"/>
            <p:cNvSpPr txBox="1"/>
            <p:nvPr/>
          </p:nvSpPr>
          <p:spPr>
            <a:xfrm>
              <a:off x="1388346" y="1385332"/>
              <a:ext cx="2131526" cy="58864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113665" indent="-113665" algn="just">
                <a:lnSpc>
                  <a:spcPts val="1800"/>
                </a:lnSpc>
              </a:pPr>
              <a:r>
                <a:rPr lang="ja-JP" altLang="en-US" sz="1400" kern="100" dirty="0" smtClean="0">
                  <a:solidFill>
                    <a:prstClr val="black"/>
                  </a:solidFill>
                  <a:latin typeface="ＭＳ Ｐゴシック"/>
                  <a:cs typeface="Times New Roman"/>
                </a:rPr>
                <a:t>・紹介料</a:t>
              </a:r>
              <a:r>
                <a:rPr lang="ja-JP" altLang="en-US" sz="1400" kern="100" dirty="0">
                  <a:solidFill>
                    <a:prstClr val="black"/>
                  </a:solidFill>
                  <a:latin typeface="ＭＳ Ｐゴシック"/>
                  <a:cs typeface="Times New Roman"/>
                </a:rPr>
                <a:t>の</a:t>
              </a:r>
              <a:r>
                <a:rPr lang="ja-JP" altLang="en-US" sz="1400" kern="100" dirty="0" smtClean="0">
                  <a:solidFill>
                    <a:prstClr val="black"/>
                  </a:solidFill>
                  <a:latin typeface="ＭＳ Ｐゴシック"/>
                  <a:cs typeface="Times New Roman"/>
                </a:rPr>
                <a:t>支払い</a:t>
              </a:r>
              <a:endParaRPr lang="en-US" altLang="ja-JP" sz="1400" kern="100" dirty="0" smtClean="0">
                <a:solidFill>
                  <a:prstClr val="black"/>
                </a:solidFill>
                <a:latin typeface="ＭＳ Ｐゴシック"/>
                <a:cs typeface="Times New Roman"/>
              </a:endParaRPr>
            </a:p>
            <a:p>
              <a:pPr marL="112713" indent="-25400" algn="just">
                <a:lnSpc>
                  <a:spcPts val="1800"/>
                </a:lnSpc>
              </a:pPr>
              <a:r>
                <a:rPr lang="en-US" sz="1400" kern="100" dirty="0" smtClean="0">
                  <a:solidFill>
                    <a:prstClr val="black"/>
                  </a:solidFill>
                  <a:latin typeface=""/>
                  <a:cs typeface="Times New Roman"/>
                </a:rPr>
                <a:t>(</a:t>
              </a:r>
              <a:r>
                <a:rPr lang="ja-JP" altLang="en-US" sz="1400" kern="100" dirty="0">
                  <a:solidFill>
                    <a:prstClr val="black"/>
                  </a:solidFill>
                  <a:latin typeface="ＭＳ Ｐゴシック"/>
                  <a:cs typeface="Times New Roman"/>
                </a:rPr>
                <a:t>診療報酬の一部</a:t>
              </a:r>
              <a:r>
                <a:rPr lang="en-US" sz="1400" kern="100" dirty="0">
                  <a:solidFill>
                    <a:prstClr val="black"/>
                  </a:solidFill>
                  <a:latin typeface=""/>
                  <a:cs typeface="Times New Roman"/>
                </a:rPr>
                <a:t>)</a:t>
              </a:r>
              <a:endParaRPr lang="ja-JP" altLang="en-US" sz="1400" kern="100" dirty="0">
                <a:solidFill>
                  <a:prstClr val="black"/>
                </a:solidFill>
                <a:latin typeface="ＭＳ Ｐゴシック"/>
                <a:cs typeface="Times New Roman"/>
              </a:endParaRPr>
            </a:p>
          </p:txBody>
        </p:sp>
        <p:sp>
          <p:nvSpPr>
            <p:cNvPr id="32" name="テキスト ボックス 18"/>
            <p:cNvSpPr txBox="1"/>
            <p:nvPr/>
          </p:nvSpPr>
          <p:spPr>
            <a:xfrm>
              <a:off x="2905852" y="1325905"/>
              <a:ext cx="1434782" cy="36576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400" kern="100" dirty="0">
                  <a:solidFill>
                    <a:prstClr val="black"/>
                  </a:solidFill>
                  <a:latin typeface="ＭＳ Ｐゴシック"/>
                  <a:cs typeface="Times New Roman"/>
                </a:rPr>
                <a:t>・患者の紹介</a:t>
              </a:r>
            </a:p>
          </p:txBody>
        </p:sp>
        <p:sp>
          <p:nvSpPr>
            <p:cNvPr id="33" name="テキスト ボックス 4"/>
            <p:cNvSpPr txBox="1"/>
            <p:nvPr/>
          </p:nvSpPr>
          <p:spPr>
            <a:xfrm>
              <a:off x="4520952" y="1315105"/>
              <a:ext cx="1656184" cy="37084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400" kern="100" dirty="0">
                  <a:solidFill>
                    <a:prstClr val="black"/>
                  </a:solidFill>
                  <a:latin typeface="ＭＳ Ｐゴシック"/>
                  <a:cs typeface="Times New Roman"/>
                </a:rPr>
                <a:t>・患者の紹介</a:t>
              </a:r>
            </a:p>
          </p:txBody>
        </p:sp>
      </p:grpSp>
      <p:sp>
        <p:nvSpPr>
          <p:cNvPr id="34" name="テキスト ボックス 33"/>
          <p:cNvSpPr txBox="1"/>
          <p:nvPr/>
        </p:nvSpPr>
        <p:spPr>
          <a:xfrm>
            <a:off x="15551" y="692696"/>
            <a:ext cx="2435693" cy="646331"/>
          </a:xfrm>
          <a:prstGeom prst="rect">
            <a:avLst/>
          </a:prstGeom>
          <a:noFill/>
        </p:spPr>
        <p:txBody>
          <a:bodyPr wrap="square" rtlCol="0">
            <a:spAutoFit/>
          </a:bodyPr>
          <a:lstStyle/>
          <a:p>
            <a:r>
              <a:rPr lang="ja-JP" altLang="en-US" b="1" dirty="0" smtClean="0">
                <a:solidFill>
                  <a:prstClr val="black"/>
                </a:solidFill>
                <a:latin typeface="ＭＳ Ｐゴシック"/>
              </a:rPr>
              <a:t>１．</a:t>
            </a:r>
            <a:r>
              <a:rPr lang="ja-JP" altLang="en-US" b="1" dirty="0">
                <a:solidFill>
                  <a:prstClr val="black"/>
                </a:solidFill>
                <a:latin typeface="ＭＳ Ｐゴシック"/>
              </a:rPr>
              <a:t>患者</a:t>
            </a:r>
            <a:r>
              <a:rPr lang="ja-JP" altLang="en-US" b="1" dirty="0" smtClean="0">
                <a:solidFill>
                  <a:prstClr val="black"/>
                </a:solidFill>
                <a:latin typeface="ＭＳ Ｐゴシック"/>
              </a:rPr>
              <a:t>紹介の</a:t>
            </a:r>
            <a:endParaRPr lang="en-US" altLang="ja-JP" b="1" dirty="0" smtClean="0">
              <a:solidFill>
                <a:prstClr val="black"/>
              </a:solidFill>
              <a:latin typeface="ＭＳ Ｐゴシック"/>
            </a:endParaRPr>
          </a:p>
          <a:p>
            <a:r>
              <a:rPr lang="ja-JP" altLang="en-US" b="1" dirty="0">
                <a:solidFill>
                  <a:prstClr val="black"/>
                </a:solidFill>
                <a:latin typeface="ＭＳ Ｐゴシック"/>
              </a:rPr>
              <a:t>　</a:t>
            </a:r>
            <a:r>
              <a:rPr lang="ja-JP" altLang="en-US" b="1" dirty="0" smtClean="0">
                <a:solidFill>
                  <a:prstClr val="black"/>
                </a:solidFill>
                <a:latin typeface="ＭＳ Ｐゴシック"/>
              </a:rPr>
              <a:t>　 スキーム（例）</a:t>
            </a:r>
            <a:endParaRPr lang="en-US" altLang="ja-JP" b="1" dirty="0">
              <a:solidFill>
                <a:prstClr val="black"/>
              </a:solidFill>
              <a:latin typeface="ＭＳ Ｐゴシック"/>
            </a:endParaRPr>
          </a:p>
        </p:txBody>
      </p:sp>
      <p:graphicFrame>
        <p:nvGraphicFramePr>
          <p:cNvPr id="35" name="表 34"/>
          <p:cNvGraphicFramePr>
            <a:graphicFrameLocks noGrp="1"/>
          </p:cNvGraphicFramePr>
          <p:nvPr>
            <p:extLst/>
          </p:nvPr>
        </p:nvGraphicFramePr>
        <p:xfrm>
          <a:off x="416496" y="3100040"/>
          <a:ext cx="9433048" cy="2438400"/>
        </p:xfrm>
        <a:graphic>
          <a:graphicData uri="http://schemas.openxmlformats.org/drawingml/2006/table">
            <a:tbl>
              <a:tblPr firstRow="1" firstCol="1" bandRow="1">
                <a:tableStyleId>{5C22544A-7EE6-4342-B048-85BDC9FD1C3A}</a:tableStyleId>
              </a:tblPr>
              <a:tblGrid>
                <a:gridCol w="5085003"/>
                <a:gridCol w="4348045"/>
              </a:tblGrid>
              <a:tr h="0">
                <a:tc>
                  <a:txBody>
                    <a:bodyPr/>
                    <a:lstStyle/>
                    <a:p>
                      <a:pPr algn="just">
                        <a:spcAft>
                          <a:spcPts val="0"/>
                        </a:spcAft>
                      </a:pPr>
                      <a:r>
                        <a:rPr lang="ja-JP" altLang="en-US" sz="1600" b="0" u="sng" kern="100" dirty="0" smtClean="0">
                          <a:solidFill>
                            <a:schemeClr val="tx1"/>
                          </a:solidFill>
                          <a:effectLst/>
                          <a:latin typeface="+mn-ea"/>
                          <a:ea typeface="+mn-ea"/>
                        </a:rPr>
                        <a:t>○</a:t>
                      </a:r>
                      <a:r>
                        <a:rPr lang="ja-JP" sz="1600" b="0" u="sng" kern="100" dirty="0" smtClean="0">
                          <a:solidFill>
                            <a:schemeClr val="tx1"/>
                          </a:solidFill>
                          <a:effectLst/>
                          <a:latin typeface="+mn-ea"/>
                          <a:ea typeface="+mn-ea"/>
                        </a:rPr>
                        <a:t>保険</a:t>
                      </a:r>
                      <a:r>
                        <a:rPr lang="ja-JP" sz="1600" b="0" u="sng" kern="100" dirty="0">
                          <a:solidFill>
                            <a:schemeClr val="tx1"/>
                          </a:solidFill>
                          <a:effectLst/>
                          <a:latin typeface="+mn-ea"/>
                          <a:ea typeface="+mn-ea"/>
                        </a:rPr>
                        <a:t>医療機関</a:t>
                      </a:r>
                      <a:endParaRPr lang="ja-JP" sz="1600" b="0" u="sng" kern="100" dirty="0">
                        <a:solidFill>
                          <a:schemeClr val="tx1"/>
                        </a:solidFill>
                        <a:effectLst/>
                        <a:latin typeface="+mn-ea"/>
                        <a:ea typeface="+mn-ea"/>
                        <a:cs typeface="Times New Roman"/>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just">
                        <a:spcAft>
                          <a:spcPts val="0"/>
                        </a:spcAft>
                      </a:pPr>
                      <a:r>
                        <a:rPr lang="en-US" sz="1600" b="0" kern="100">
                          <a:solidFill>
                            <a:schemeClr val="tx1"/>
                          </a:solidFill>
                          <a:effectLst/>
                          <a:latin typeface="+mn-ea"/>
                          <a:ea typeface="+mn-ea"/>
                        </a:rPr>
                        <a:t> </a:t>
                      </a:r>
                      <a:endParaRPr lang="ja-JP" sz="1600" b="0" kern="100">
                        <a:solidFill>
                          <a:schemeClr val="tx1"/>
                        </a:solidFill>
                        <a:effectLst/>
                        <a:latin typeface="+mn-ea"/>
                        <a:ea typeface="+mn-ea"/>
                        <a:cs typeface="Times New Roman"/>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r h="0">
                <a:tc>
                  <a:txBody>
                    <a:bodyPr/>
                    <a:lstStyle/>
                    <a:p>
                      <a:pPr marL="139700" indent="34925" algn="just">
                        <a:spcAft>
                          <a:spcPts val="0"/>
                        </a:spcAft>
                      </a:pPr>
                      <a:r>
                        <a:rPr lang="ja-JP" sz="1600" b="0" kern="100" dirty="0" smtClean="0">
                          <a:solidFill>
                            <a:schemeClr val="tx1"/>
                          </a:solidFill>
                          <a:effectLst/>
                          <a:latin typeface="+mn-ea"/>
                          <a:ea typeface="+mn-ea"/>
                        </a:rPr>
                        <a:t>・患者</a:t>
                      </a:r>
                      <a:r>
                        <a:rPr lang="ja-JP" sz="1600" b="0" kern="100" dirty="0">
                          <a:solidFill>
                            <a:schemeClr val="tx1"/>
                          </a:solidFill>
                          <a:effectLst/>
                          <a:latin typeface="+mn-ea"/>
                          <a:ea typeface="+mn-ea"/>
                        </a:rPr>
                        <a:t>の紹介を受け、紹介料（診療報酬の一部）を</a:t>
                      </a:r>
                      <a:r>
                        <a:rPr lang="ja-JP" sz="1600" b="0" kern="100" dirty="0" smtClean="0">
                          <a:solidFill>
                            <a:schemeClr val="tx1"/>
                          </a:solidFill>
                          <a:effectLst/>
                          <a:latin typeface="+mn-ea"/>
                          <a:ea typeface="+mn-ea"/>
                        </a:rPr>
                        <a:t>支払う</a:t>
                      </a:r>
                      <a:endParaRPr lang="ja-JP" sz="1600" b="0" kern="100" dirty="0">
                        <a:solidFill>
                          <a:schemeClr val="tx1"/>
                        </a:solidFill>
                        <a:effectLst/>
                        <a:latin typeface="+mn-ea"/>
                        <a:ea typeface="+mn-ea"/>
                      </a:endParaRPr>
                    </a:p>
                    <a:p>
                      <a:pPr marL="139700" indent="34925" algn="just">
                        <a:spcAft>
                          <a:spcPts val="0"/>
                        </a:spcAft>
                      </a:pPr>
                      <a:r>
                        <a:rPr lang="ja-JP" sz="1600" b="0" kern="100" dirty="0" smtClean="0">
                          <a:solidFill>
                            <a:schemeClr val="tx1"/>
                          </a:solidFill>
                          <a:effectLst/>
                          <a:latin typeface="+mn-ea"/>
                          <a:ea typeface="+mn-ea"/>
                        </a:rPr>
                        <a:t>・紹介</a:t>
                      </a:r>
                      <a:r>
                        <a:rPr lang="ja-JP" sz="1600" b="0" kern="100" dirty="0">
                          <a:solidFill>
                            <a:schemeClr val="tx1"/>
                          </a:solidFill>
                          <a:effectLst/>
                          <a:latin typeface="+mn-ea"/>
                          <a:ea typeface="+mn-ea"/>
                        </a:rPr>
                        <a:t>を受けた患者に訪問診療を</a:t>
                      </a:r>
                      <a:r>
                        <a:rPr lang="ja-JP" sz="1600" b="0" kern="100" dirty="0" smtClean="0">
                          <a:solidFill>
                            <a:schemeClr val="tx1"/>
                          </a:solidFill>
                          <a:effectLst/>
                          <a:latin typeface="+mn-ea"/>
                          <a:ea typeface="+mn-ea"/>
                        </a:rPr>
                        <a:t>行う</a:t>
                      </a:r>
                      <a:endParaRPr lang="ja-JP" sz="1600" b="0" kern="100" dirty="0">
                        <a:solidFill>
                          <a:schemeClr val="tx1"/>
                        </a:solidFill>
                        <a:effectLst/>
                        <a:latin typeface="+mn-ea"/>
                        <a:ea typeface="+mn-ea"/>
                        <a:cs typeface="Times New Roman"/>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indent="-87313" algn="just">
                        <a:spcAft>
                          <a:spcPts val="0"/>
                        </a:spcAft>
                      </a:pPr>
                      <a:r>
                        <a:rPr lang="ja-JP" sz="1600" b="0" kern="100" dirty="0">
                          <a:solidFill>
                            <a:schemeClr val="tx1"/>
                          </a:solidFill>
                          <a:effectLst/>
                          <a:latin typeface="+mn-ea"/>
                          <a:ea typeface="+mn-ea"/>
                        </a:rPr>
                        <a:t>・</a:t>
                      </a:r>
                      <a:r>
                        <a:rPr lang="ja-JP" sz="1600" b="0" kern="100" dirty="0" smtClean="0">
                          <a:solidFill>
                            <a:schemeClr val="tx1"/>
                          </a:solidFill>
                          <a:effectLst/>
                          <a:latin typeface="+mn-ea"/>
                          <a:ea typeface="+mn-ea"/>
                        </a:rPr>
                        <a:t>患者</a:t>
                      </a:r>
                      <a:r>
                        <a:rPr lang="ja-JP" altLang="en-US" sz="1600" b="0" kern="100" dirty="0" smtClean="0">
                          <a:solidFill>
                            <a:schemeClr val="tx1"/>
                          </a:solidFill>
                          <a:effectLst/>
                          <a:latin typeface="+mn-ea"/>
                          <a:ea typeface="+mn-ea"/>
                        </a:rPr>
                        <a:t>の</a:t>
                      </a:r>
                      <a:r>
                        <a:rPr lang="ja-JP" sz="1600" b="0" kern="100" dirty="0" smtClean="0">
                          <a:solidFill>
                            <a:schemeClr val="tx1"/>
                          </a:solidFill>
                          <a:effectLst/>
                          <a:latin typeface="+mn-ea"/>
                          <a:ea typeface="+mn-ea"/>
                        </a:rPr>
                        <a:t>保険</a:t>
                      </a:r>
                      <a:r>
                        <a:rPr lang="ja-JP" sz="1600" b="0" kern="100" dirty="0">
                          <a:solidFill>
                            <a:schemeClr val="tx1"/>
                          </a:solidFill>
                          <a:effectLst/>
                          <a:latin typeface="+mn-ea"/>
                          <a:ea typeface="+mn-ea"/>
                        </a:rPr>
                        <a:t>医療</a:t>
                      </a:r>
                      <a:r>
                        <a:rPr lang="ja-JP" sz="1600" b="0" kern="100" dirty="0" smtClean="0">
                          <a:solidFill>
                            <a:schemeClr val="tx1"/>
                          </a:solidFill>
                          <a:effectLst/>
                          <a:latin typeface="+mn-ea"/>
                          <a:ea typeface="+mn-ea"/>
                        </a:rPr>
                        <a:t>機関</a:t>
                      </a:r>
                      <a:r>
                        <a:rPr lang="ja-JP" altLang="en-US" sz="1600" b="0" kern="100" dirty="0" smtClean="0">
                          <a:solidFill>
                            <a:schemeClr val="tx1"/>
                          </a:solidFill>
                          <a:effectLst/>
                          <a:latin typeface="+mn-ea"/>
                          <a:ea typeface="+mn-ea"/>
                        </a:rPr>
                        <a:t>の選択の制限や</a:t>
                      </a:r>
                      <a:r>
                        <a:rPr lang="ja-JP" sz="1600" b="0" kern="100" dirty="0" smtClean="0">
                          <a:solidFill>
                            <a:schemeClr val="tx1"/>
                          </a:solidFill>
                          <a:effectLst/>
                          <a:latin typeface="+mn-ea"/>
                          <a:ea typeface="+mn-ea"/>
                        </a:rPr>
                        <a:t>過剰</a:t>
                      </a:r>
                      <a:r>
                        <a:rPr lang="ja-JP" sz="1600" b="0" kern="100" dirty="0">
                          <a:solidFill>
                            <a:schemeClr val="tx1"/>
                          </a:solidFill>
                          <a:effectLst/>
                          <a:latin typeface="+mn-ea"/>
                          <a:ea typeface="+mn-ea"/>
                        </a:rPr>
                        <a:t>な</a:t>
                      </a:r>
                      <a:r>
                        <a:rPr lang="ja-JP" sz="1600" b="0" kern="100" dirty="0" smtClean="0">
                          <a:solidFill>
                            <a:schemeClr val="tx1"/>
                          </a:solidFill>
                          <a:effectLst/>
                          <a:latin typeface="+mn-ea"/>
                          <a:ea typeface="+mn-ea"/>
                        </a:rPr>
                        <a:t>診療</a:t>
                      </a:r>
                      <a:r>
                        <a:rPr lang="ja-JP" sz="1600" b="0" kern="100" dirty="0">
                          <a:solidFill>
                            <a:schemeClr val="tx1"/>
                          </a:solidFill>
                          <a:effectLst/>
                          <a:latin typeface="+mn-ea"/>
                          <a:ea typeface="+mn-ea"/>
                        </a:rPr>
                        <a:t>につながる場合は、健康保険法の趣旨から</a:t>
                      </a:r>
                      <a:r>
                        <a:rPr lang="ja-JP" sz="1600" b="0" kern="100" dirty="0" smtClean="0">
                          <a:solidFill>
                            <a:schemeClr val="tx1"/>
                          </a:solidFill>
                          <a:effectLst/>
                          <a:latin typeface="+mn-ea"/>
                          <a:ea typeface="+mn-ea"/>
                        </a:rPr>
                        <a:t>みて不適切</a:t>
                      </a:r>
                      <a:endParaRPr lang="en-US" altLang="ja-JP" sz="1600" b="0" kern="100" dirty="0" smtClean="0">
                        <a:solidFill>
                          <a:schemeClr val="tx1"/>
                        </a:solidFill>
                        <a:effectLst/>
                        <a:latin typeface="+mn-ea"/>
                        <a:ea typeface="+mn-ea"/>
                      </a:endParaRPr>
                    </a:p>
                    <a:p>
                      <a:pPr marL="87313" indent="-87313" algn="just">
                        <a:spcAft>
                          <a:spcPts val="0"/>
                        </a:spcAft>
                      </a:pPr>
                      <a:r>
                        <a:rPr lang="ja-JP" altLang="en-US" sz="1600" b="0" kern="100" dirty="0" smtClean="0">
                          <a:solidFill>
                            <a:schemeClr val="tx1"/>
                          </a:solidFill>
                          <a:effectLst/>
                          <a:latin typeface="+mn-ea"/>
                          <a:ea typeface="+mn-ea"/>
                          <a:cs typeface="Times New Roman"/>
                        </a:rPr>
                        <a:t>・不正請求に該当する場合は厳正に対処</a:t>
                      </a:r>
                      <a:endParaRPr lang="ja-JP" sz="1600" b="0" kern="100" dirty="0">
                        <a:solidFill>
                          <a:schemeClr val="tx1"/>
                        </a:solidFill>
                        <a:effectLst/>
                        <a:latin typeface="+mn-ea"/>
                        <a:ea typeface="+mn-ea"/>
                        <a:cs typeface="Times New Roman"/>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spcAft>
                          <a:spcPts val="0"/>
                        </a:spcAft>
                      </a:pPr>
                      <a:r>
                        <a:rPr lang="ja-JP" altLang="en-US" sz="1600" b="0" u="sng" kern="100" dirty="0" smtClean="0">
                          <a:solidFill>
                            <a:schemeClr val="tx1"/>
                          </a:solidFill>
                          <a:effectLst/>
                          <a:latin typeface="+mn-ea"/>
                          <a:ea typeface="+mn-ea"/>
                          <a:cs typeface="+mn-cs"/>
                        </a:rPr>
                        <a:t>○施設・住宅</a:t>
                      </a:r>
                      <a:endParaRPr lang="ja-JP" sz="1600" b="0" u="sng" kern="100" dirty="0">
                        <a:solidFill>
                          <a:schemeClr val="tx1"/>
                        </a:solidFill>
                        <a:effectLst/>
                        <a:latin typeface="+mn-ea"/>
                        <a:ea typeface="+mn-ea"/>
                        <a:cs typeface="Times New Roman"/>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just">
                        <a:spcAft>
                          <a:spcPts val="0"/>
                        </a:spcAft>
                      </a:pPr>
                      <a:r>
                        <a:rPr lang="en-US" sz="1600" b="0" kern="100">
                          <a:solidFill>
                            <a:schemeClr val="tx1"/>
                          </a:solidFill>
                          <a:effectLst/>
                          <a:latin typeface="+mn-ea"/>
                          <a:ea typeface="+mn-ea"/>
                        </a:rPr>
                        <a:t> </a:t>
                      </a:r>
                      <a:endParaRPr lang="ja-JP" sz="1600" b="0" kern="100">
                        <a:solidFill>
                          <a:schemeClr val="tx1"/>
                        </a:solidFill>
                        <a:effectLst/>
                        <a:latin typeface="+mn-ea"/>
                        <a:ea typeface="+mn-ea"/>
                        <a:cs typeface="Times New Roman"/>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r h="0">
                <a:tc>
                  <a:txBody>
                    <a:bodyPr/>
                    <a:lstStyle/>
                    <a:p>
                      <a:pPr marL="139700" indent="34925" algn="just">
                        <a:spcAft>
                          <a:spcPts val="0"/>
                        </a:spcAft>
                      </a:pPr>
                      <a:r>
                        <a:rPr lang="ja-JP" altLang="en-US" sz="1600" b="0" kern="100" dirty="0" smtClean="0">
                          <a:solidFill>
                            <a:schemeClr val="tx1"/>
                          </a:solidFill>
                          <a:effectLst/>
                          <a:latin typeface="+mn-ea"/>
                          <a:ea typeface="+mn-ea"/>
                        </a:rPr>
                        <a:t>・</a:t>
                      </a:r>
                      <a:r>
                        <a:rPr lang="ja-JP" sz="1600" b="0" kern="100" dirty="0" smtClean="0">
                          <a:solidFill>
                            <a:schemeClr val="tx1"/>
                          </a:solidFill>
                          <a:effectLst/>
                          <a:latin typeface="+mn-ea"/>
                          <a:ea typeface="+mn-ea"/>
                        </a:rPr>
                        <a:t>患者</a:t>
                      </a:r>
                      <a:r>
                        <a:rPr lang="ja-JP" sz="1600" b="0" kern="100" dirty="0">
                          <a:solidFill>
                            <a:schemeClr val="tx1"/>
                          </a:solidFill>
                          <a:effectLst/>
                          <a:latin typeface="+mn-ea"/>
                          <a:ea typeface="+mn-ea"/>
                        </a:rPr>
                        <a:t>を紹介し、紹介料を</a:t>
                      </a:r>
                      <a:r>
                        <a:rPr lang="ja-JP" sz="1600" b="0" kern="100" dirty="0" smtClean="0">
                          <a:solidFill>
                            <a:schemeClr val="tx1"/>
                          </a:solidFill>
                          <a:effectLst/>
                          <a:latin typeface="+mn-ea"/>
                          <a:ea typeface="+mn-ea"/>
                        </a:rPr>
                        <a:t>受け取る</a:t>
                      </a:r>
                      <a:endParaRPr lang="ja-JP" sz="1600" b="0" kern="100" dirty="0">
                        <a:solidFill>
                          <a:schemeClr val="tx1"/>
                        </a:solidFill>
                        <a:effectLst/>
                        <a:latin typeface="+mn-ea"/>
                        <a:ea typeface="+mn-ea"/>
                        <a:cs typeface="Times New Roman"/>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910" indent="-41910" algn="just">
                        <a:spcAft>
                          <a:spcPts val="0"/>
                        </a:spcAft>
                      </a:pPr>
                      <a:r>
                        <a:rPr lang="ja-JP" sz="1600" b="0" kern="100" dirty="0">
                          <a:solidFill>
                            <a:schemeClr val="tx1"/>
                          </a:solidFill>
                          <a:effectLst/>
                          <a:latin typeface="+mn-ea"/>
                          <a:ea typeface="+mn-ea"/>
                        </a:rPr>
                        <a:t>・現行制度上は違法とは</a:t>
                      </a:r>
                      <a:r>
                        <a:rPr lang="ja-JP" sz="1600" b="0" kern="100" dirty="0" smtClean="0">
                          <a:solidFill>
                            <a:schemeClr val="tx1"/>
                          </a:solidFill>
                          <a:effectLst/>
                          <a:latin typeface="+mn-ea"/>
                          <a:ea typeface="+mn-ea"/>
                        </a:rPr>
                        <a:t>言えない</a:t>
                      </a:r>
                      <a:endParaRPr lang="ja-JP" sz="1600" b="0" kern="100" dirty="0">
                        <a:solidFill>
                          <a:schemeClr val="tx1"/>
                        </a:solidFill>
                        <a:effectLst/>
                        <a:latin typeface="+mn-ea"/>
                        <a:ea typeface="+mn-ea"/>
                        <a:cs typeface="Times New Roman"/>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spcAft>
                          <a:spcPts val="0"/>
                        </a:spcAft>
                      </a:pPr>
                      <a:r>
                        <a:rPr lang="ja-JP" altLang="en-US" sz="1600" b="0" u="sng" kern="100" dirty="0" smtClean="0">
                          <a:solidFill>
                            <a:schemeClr val="tx1"/>
                          </a:solidFill>
                          <a:effectLst/>
                          <a:latin typeface="+mn-ea"/>
                          <a:ea typeface="+mn-ea"/>
                        </a:rPr>
                        <a:t>○仲介者</a:t>
                      </a:r>
                      <a:endParaRPr lang="ja-JP" sz="1600" b="0" u="sng" kern="100" dirty="0">
                        <a:solidFill>
                          <a:schemeClr val="tx1"/>
                        </a:solidFill>
                        <a:effectLst/>
                        <a:latin typeface="+mn-ea"/>
                        <a:ea typeface="+mn-ea"/>
                        <a:cs typeface="Times New Roman"/>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just">
                        <a:spcAft>
                          <a:spcPts val="0"/>
                        </a:spcAft>
                      </a:pPr>
                      <a:r>
                        <a:rPr lang="en-US" sz="1600" b="0" kern="100" dirty="0">
                          <a:solidFill>
                            <a:schemeClr val="tx1"/>
                          </a:solidFill>
                          <a:effectLst/>
                          <a:latin typeface="+mn-ea"/>
                          <a:ea typeface="+mn-ea"/>
                        </a:rPr>
                        <a:t> </a:t>
                      </a:r>
                      <a:endParaRPr lang="ja-JP" sz="1600" b="0" kern="100" dirty="0">
                        <a:solidFill>
                          <a:schemeClr val="tx1"/>
                        </a:solidFill>
                        <a:effectLst/>
                        <a:latin typeface="+mn-ea"/>
                        <a:ea typeface="+mn-ea"/>
                        <a:cs typeface="Times New Roman"/>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r h="0">
                <a:tc>
                  <a:txBody>
                    <a:bodyPr/>
                    <a:lstStyle/>
                    <a:p>
                      <a:pPr marL="139700" indent="34925" algn="just">
                        <a:spcAft>
                          <a:spcPts val="0"/>
                        </a:spcAft>
                      </a:pPr>
                      <a:r>
                        <a:rPr lang="ja-JP" sz="1600" b="0" kern="100" dirty="0" smtClean="0">
                          <a:solidFill>
                            <a:schemeClr val="tx1"/>
                          </a:solidFill>
                          <a:effectLst/>
                          <a:latin typeface="+mn-ea"/>
                          <a:ea typeface="+mn-ea"/>
                        </a:rPr>
                        <a:t>・保険</a:t>
                      </a:r>
                      <a:r>
                        <a:rPr lang="ja-JP" sz="1600" b="0" kern="100" dirty="0">
                          <a:solidFill>
                            <a:schemeClr val="tx1"/>
                          </a:solidFill>
                          <a:effectLst/>
                          <a:latin typeface="+mn-ea"/>
                          <a:ea typeface="+mn-ea"/>
                        </a:rPr>
                        <a:t>医療機関に患者を紹介し、紹介料を</a:t>
                      </a:r>
                      <a:r>
                        <a:rPr lang="ja-JP" sz="1600" b="0" kern="100" dirty="0" smtClean="0">
                          <a:solidFill>
                            <a:schemeClr val="tx1"/>
                          </a:solidFill>
                          <a:effectLst/>
                          <a:latin typeface="+mn-ea"/>
                          <a:ea typeface="+mn-ea"/>
                        </a:rPr>
                        <a:t>受け取る</a:t>
                      </a:r>
                      <a:endParaRPr lang="ja-JP" sz="1600" b="0" kern="100" dirty="0">
                        <a:solidFill>
                          <a:schemeClr val="tx1"/>
                        </a:solidFill>
                        <a:effectLst/>
                        <a:latin typeface="+mn-ea"/>
                        <a:ea typeface="+mn-ea"/>
                        <a:cs typeface="Times New Roman"/>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just">
                        <a:spcAft>
                          <a:spcPts val="0"/>
                        </a:spcAft>
                      </a:pPr>
                      <a:r>
                        <a:rPr lang="ja-JP" sz="1600" b="0" kern="100" dirty="0">
                          <a:solidFill>
                            <a:schemeClr val="tx1"/>
                          </a:solidFill>
                          <a:effectLst/>
                          <a:latin typeface="+mn-ea"/>
                          <a:ea typeface="+mn-ea"/>
                        </a:rPr>
                        <a:t>・現行制度上は違法とは</a:t>
                      </a:r>
                      <a:r>
                        <a:rPr lang="ja-JP" sz="1600" b="0" kern="100" dirty="0" smtClean="0">
                          <a:solidFill>
                            <a:schemeClr val="tx1"/>
                          </a:solidFill>
                          <a:effectLst/>
                          <a:latin typeface="+mn-ea"/>
                          <a:ea typeface="+mn-ea"/>
                        </a:rPr>
                        <a:t>言えない</a:t>
                      </a:r>
                      <a:endParaRPr lang="ja-JP" sz="1600" b="0" kern="100" dirty="0">
                        <a:solidFill>
                          <a:schemeClr val="tx1"/>
                        </a:solidFill>
                        <a:effectLst/>
                        <a:latin typeface="+mn-ea"/>
                        <a:ea typeface="+mn-ea"/>
                        <a:cs typeface="Times New Roman"/>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r>
              <a:tr h="0">
                <a:tc>
                  <a:txBody>
                    <a:bodyPr/>
                    <a:lstStyle/>
                    <a:p>
                      <a:pPr marL="139700" indent="34925" algn="just">
                        <a:spcAft>
                          <a:spcPts val="0"/>
                        </a:spcAft>
                      </a:pPr>
                      <a:r>
                        <a:rPr lang="ja-JP" sz="1600" b="0" kern="100" dirty="0" smtClean="0">
                          <a:solidFill>
                            <a:schemeClr val="tx1"/>
                          </a:solidFill>
                          <a:effectLst/>
                          <a:latin typeface="+mn-ea"/>
                          <a:ea typeface="+mn-ea"/>
                        </a:rPr>
                        <a:t>・施設</a:t>
                      </a:r>
                      <a:r>
                        <a:rPr lang="ja-JP" altLang="en-US" sz="1600" b="0" kern="100" dirty="0" smtClean="0">
                          <a:solidFill>
                            <a:schemeClr val="tx1"/>
                          </a:solidFill>
                          <a:effectLst/>
                          <a:latin typeface="+mn-ea"/>
                          <a:ea typeface="+mn-ea"/>
                        </a:rPr>
                        <a:t>･住宅</a:t>
                      </a:r>
                      <a:r>
                        <a:rPr lang="ja-JP" sz="1600" b="0" kern="100" dirty="0" smtClean="0">
                          <a:solidFill>
                            <a:schemeClr val="tx1"/>
                          </a:solidFill>
                          <a:effectLst/>
                          <a:latin typeface="+mn-ea"/>
                          <a:ea typeface="+mn-ea"/>
                        </a:rPr>
                        <a:t>から</a:t>
                      </a:r>
                      <a:r>
                        <a:rPr lang="ja-JP" sz="1600" b="0" kern="100" dirty="0">
                          <a:solidFill>
                            <a:schemeClr val="tx1"/>
                          </a:solidFill>
                          <a:effectLst/>
                          <a:latin typeface="+mn-ea"/>
                          <a:ea typeface="+mn-ea"/>
                        </a:rPr>
                        <a:t>患者の紹介を受け、紹介料を</a:t>
                      </a:r>
                      <a:r>
                        <a:rPr lang="ja-JP" sz="1600" b="0" kern="100" dirty="0" smtClean="0">
                          <a:solidFill>
                            <a:schemeClr val="tx1"/>
                          </a:solidFill>
                          <a:effectLst/>
                          <a:latin typeface="+mn-ea"/>
                          <a:ea typeface="+mn-ea"/>
                        </a:rPr>
                        <a:t>支払う</a:t>
                      </a:r>
                      <a:endParaRPr lang="ja-JP" sz="1600" b="0" kern="100" dirty="0">
                        <a:solidFill>
                          <a:schemeClr val="tx1"/>
                        </a:solidFill>
                        <a:effectLst/>
                        <a:latin typeface="+mn-ea"/>
                        <a:ea typeface="+mn-ea"/>
                        <a:cs typeface="Times New Roman"/>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endParaRPr lang="ja-JP" sz="1600" b="0" kern="100" dirty="0">
                        <a:solidFill>
                          <a:schemeClr val="tx1"/>
                        </a:solidFill>
                        <a:effectLst/>
                        <a:latin typeface="+mn-ea"/>
                        <a:ea typeface="+mn-ea"/>
                        <a:cs typeface="Times New Roman"/>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6" name="テキスト ボックス 35"/>
          <p:cNvSpPr txBox="1"/>
          <p:nvPr/>
        </p:nvSpPr>
        <p:spPr>
          <a:xfrm>
            <a:off x="-15552" y="5911964"/>
            <a:ext cx="9906000" cy="646331"/>
          </a:xfrm>
          <a:prstGeom prst="rect">
            <a:avLst/>
          </a:prstGeom>
          <a:noFill/>
        </p:spPr>
        <p:txBody>
          <a:bodyPr wrap="square" rtlCol="0">
            <a:spAutoFit/>
          </a:bodyPr>
          <a:lstStyle/>
          <a:p>
            <a:pPr marL="623888" indent="-87313"/>
            <a:r>
              <a:rPr lang="ja-JP" altLang="en-US" u="sng" dirty="0" smtClean="0">
                <a:solidFill>
                  <a:prstClr val="black"/>
                </a:solidFill>
                <a:latin typeface="ＭＳ Ｐゴシック"/>
              </a:rPr>
              <a:t>①診療報酬による対応</a:t>
            </a:r>
            <a:endParaRPr lang="en-US" altLang="ja-JP" u="sng" dirty="0" smtClean="0">
              <a:solidFill>
                <a:prstClr val="black"/>
              </a:solidFill>
              <a:latin typeface="ＭＳ Ｐゴシック"/>
            </a:endParaRPr>
          </a:p>
          <a:p>
            <a:pPr marL="623888" indent="-87313"/>
            <a:r>
              <a:rPr lang="ja-JP" altLang="en-US" u="sng" dirty="0">
                <a:solidFill>
                  <a:prstClr val="black"/>
                </a:solidFill>
                <a:latin typeface="ＭＳ Ｐゴシック"/>
              </a:rPr>
              <a:t>②</a:t>
            </a:r>
            <a:r>
              <a:rPr lang="ja-JP" altLang="en-US" u="sng" dirty="0" smtClean="0">
                <a:solidFill>
                  <a:prstClr val="black"/>
                </a:solidFill>
                <a:latin typeface="ＭＳ Ｐゴシック"/>
              </a:rPr>
              <a:t>療養担当規則等による対応</a:t>
            </a:r>
            <a:r>
              <a:rPr lang="ja-JP" altLang="en-US" dirty="0" smtClean="0">
                <a:solidFill>
                  <a:prstClr val="black"/>
                </a:solidFill>
                <a:latin typeface="ＭＳ Ｐゴシック"/>
              </a:rPr>
              <a:t>　　　　　　　　　</a:t>
            </a:r>
            <a:endParaRPr lang="en-US" altLang="ja-JP" sz="1600" dirty="0" smtClean="0">
              <a:solidFill>
                <a:prstClr val="black"/>
              </a:solidFill>
              <a:latin typeface="ＭＳ Ｐゴシック"/>
            </a:endParaRPr>
          </a:p>
        </p:txBody>
      </p:sp>
      <p:sp>
        <p:nvSpPr>
          <p:cNvPr id="37" name="テキスト ボックス 36"/>
          <p:cNvSpPr txBox="1"/>
          <p:nvPr/>
        </p:nvSpPr>
        <p:spPr>
          <a:xfrm>
            <a:off x="5150565" y="692696"/>
            <a:ext cx="4860411" cy="2492990"/>
          </a:xfrm>
          <a:prstGeom prst="rect">
            <a:avLst/>
          </a:prstGeom>
          <a:noFill/>
        </p:spPr>
        <p:txBody>
          <a:bodyPr wrap="square" rtlCol="0">
            <a:spAutoFit/>
          </a:bodyPr>
          <a:lstStyle/>
          <a:p>
            <a:pPr marL="623888" indent="-87313"/>
            <a:r>
              <a:rPr lang="ja-JP" altLang="en-US" b="1" dirty="0" smtClean="0">
                <a:solidFill>
                  <a:prstClr val="black"/>
                </a:solidFill>
                <a:latin typeface="ＭＳ Ｐゴシック"/>
              </a:rPr>
              <a:t>・</a:t>
            </a:r>
            <a:r>
              <a:rPr lang="ja-JP" altLang="en-US" sz="1600" dirty="0" smtClean="0">
                <a:solidFill>
                  <a:prstClr val="black"/>
                </a:solidFill>
                <a:latin typeface="ＭＳ Ｐゴシック"/>
              </a:rPr>
              <a:t>保険医療機関が施設・住宅に入居する患者の紹介を受ける</a:t>
            </a:r>
            <a:endParaRPr lang="en-US" altLang="ja-JP" sz="1600" dirty="0" smtClean="0">
              <a:solidFill>
                <a:prstClr val="black"/>
              </a:solidFill>
              <a:latin typeface="ＭＳ Ｐゴシック"/>
            </a:endParaRPr>
          </a:p>
          <a:p>
            <a:pPr marL="623888" indent="-87313"/>
            <a:r>
              <a:rPr lang="ja-JP" altLang="en-US" b="1" dirty="0" smtClean="0">
                <a:solidFill>
                  <a:prstClr val="black"/>
                </a:solidFill>
                <a:latin typeface="ＭＳ Ｐゴシック"/>
              </a:rPr>
              <a:t>・</a:t>
            </a:r>
            <a:r>
              <a:rPr lang="ja-JP" altLang="en-US" sz="1600" dirty="0" smtClean="0">
                <a:solidFill>
                  <a:prstClr val="black"/>
                </a:solidFill>
                <a:latin typeface="ＭＳ Ｐゴシック"/>
              </a:rPr>
              <a:t>保険医療機関が紹介料を支払う</a:t>
            </a:r>
            <a:endParaRPr lang="en-US" altLang="ja-JP" sz="1600" dirty="0" smtClean="0">
              <a:solidFill>
                <a:prstClr val="black"/>
              </a:solidFill>
              <a:latin typeface="ＭＳ Ｐゴシック"/>
            </a:endParaRPr>
          </a:p>
          <a:p>
            <a:pPr marL="623888" indent="-87313"/>
            <a:r>
              <a:rPr lang="ja-JP" altLang="en-US" b="1" dirty="0" smtClean="0">
                <a:solidFill>
                  <a:prstClr val="black"/>
                </a:solidFill>
                <a:latin typeface="ＭＳ Ｐゴシック"/>
              </a:rPr>
              <a:t>・</a:t>
            </a:r>
            <a:r>
              <a:rPr lang="ja-JP" altLang="en-US" sz="1600" dirty="0" smtClean="0">
                <a:solidFill>
                  <a:prstClr val="black"/>
                </a:solidFill>
                <a:latin typeface="ＭＳ Ｐゴシック"/>
              </a:rPr>
              <a:t>訪問診療の同意を得ていない場合がある</a:t>
            </a:r>
            <a:endParaRPr lang="en-US" altLang="ja-JP" sz="1600" dirty="0" smtClean="0">
              <a:solidFill>
                <a:prstClr val="black"/>
              </a:solidFill>
              <a:latin typeface="ＭＳ Ｐゴシック"/>
            </a:endParaRPr>
          </a:p>
          <a:p>
            <a:pPr marL="623888" indent="-87313"/>
            <a:endParaRPr lang="en-US" altLang="ja-JP" sz="1600" dirty="0">
              <a:solidFill>
                <a:prstClr val="black"/>
              </a:solidFill>
              <a:latin typeface="ＭＳ Ｐゴシック"/>
            </a:endParaRPr>
          </a:p>
          <a:p>
            <a:pPr marL="623888" indent="-87313"/>
            <a:endParaRPr lang="en-US" altLang="ja-JP" sz="1600" dirty="0" smtClean="0">
              <a:solidFill>
                <a:prstClr val="black"/>
              </a:solidFill>
              <a:latin typeface="ＭＳ Ｐゴシック"/>
            </a:endParaRPr>
          </a:p>
          <a:p>
            <a:pPr marL="623888" indent="-87313"/>
            <a:r>
              <a:rPr lang="ja-JP" altLang="en-US" b="1" dirty="0" smtClean="0">
                <a:solidFill>
                  <a:prstClr val="black"/>
                </a:solidFill>
                <a:latin typeface="ＭＳ Ｐゴシック"/>
              </a:rPr>
              <a:t>・</a:t>
            </a:r>
            <a:r>
              <a:rPr lang="ja-JP" altLang="en-US" sz="1600" dirty="0" smtClean="0">
                <a:solidFill>
                  <a:prstClr val="black"/>
                </a:solidFill>
                <a:latin typeface="ＭＳ Ｐゴシック"/>
              </a:rPr>
              <a:t>患者の保険医療機関の選択を制限するおそれ</a:t>
            </a:r>
            <a:endParaRPr lang="en-US" altLang="ja-JP" sz="1600" dirty="0" smtClean="0">
              <a:solidFill>
                <a:prstClr val="black"/>
              </a:solidFill>
              <a:latin typeface="ＭＳ Ｐゴシック"/>
            </a:endParaRPr>
          </a:p>
          <a:p>
            <a:pPr marL="623888" indent="-87313"/>
            <a:r>
              <a:rPr lang="ja-JP" altLang="en-US" b="1" dirty="0" smtClean="0">
                <a:solidFill>
                  <a:prstClr val="black"/>
                </a:solidFill>
                <a:latin typeface="ＭＳ Ｐゴシック"/>
              </a:rPr>
              <a:t>・</a:t>
            </a:r>
            <a:r>
              <a:rPr lang="ja-JP" altLang="en-US" sz="1600" dirty="0" smtClean="0">
                <a:solidFill>
                  <a:prstClr val="black"/>
                </a:solidFill>
                <a:latin typeface="ＭＳ Ｐゴシック"/>
              </a:rPr>
              <a:t>過剰な診療を惹起するおそれ</a:t>
            </a:r>
            <a:endParaRPr lang="en-US" altLang="ja-JP" sz="1600" dirty="0" smtClean="0">
              <a:solidFill>
                <a:prstClr val="black"/>
              </a:solidFill>
              <a:latin typeface="ＭＳ Ｐゴシック"/>
            </a:endParaRPr>
          </a:p>
          <a:p>
            <a:pPr marL="623888" indent="-87313"/>
            <a:endParaRPr lang="en-US" altLang="ja-JP" b="1" dirty="0" smtClean="0">
              <a:solidFill>
                <a:prstClr val="black"/>
              </a:solidFill>
              <a:latin typeface="ＭＳ Ｐゴシック"/>
            </a:endParaRPr>
          </a:p>
        </p:txBody>
      </p:sp>
      <p:sp>
        <p:nvSpPr>
          <p:cNvPr id="3" name="ストライプ矢印 2"/>
          <p:cNvSpPr/>
          <p:nvPr/>
        </p:nvSpPr>
        <p:spPr>
          <a:xfrm rot="5400000">
            <a:off x="6419736" y="1742680"/>
            <a:ext cx="373480" cy="694904"/>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右中かっこ 7"/>
          <p:cNvSpPr/>
          <p:nvPr/>
        </p:nvSpPr>
        <p:spPr>
          <a:xfrm>
            <a:off x="3451936" y="5871314"/>
            <a:ext cx="420944" cy="65403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8" name="テキスト ボックス 16"/>
          <p:cNvSpPr txBox="1"/>
          <p:nvPr/>
        </p:nvSpPr>
        <p:spPr>
          <a:xfrm>
            <a:off x="3656856" y="6087005"/>
            <a:ext cx="2593483" cy="29432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113665" indent="-113665" algn="just">
              <a:lnSpc>
                <a:spcPts val="1800"/>
              </a:lnSpc>
            </a:pPr>
            <a:r>
              <a:rPr lang="ja-JP" altLang="en-US" kern="100" dirty="0" smtClean="0">
                <a:solidFill>
                  <a:prstClr val="black"/>
                </a:solidFill>
                <a:latin typeface="ＭＳ Ｐゴシック"/>
                <a:cs typeface="Times New Roman"/>
              </a:rPr>
              <a:t>　について検討する必要</a:t>
            </a:r>
            <a:endParaRPr lang="en-US" altLang="ja-JP" kern="100" dirty="0" smtClean="0">
              <a:solidFill>
                <a:prstClr val="black"/>
              </a:solidFill>
              <a:latin typeface="ＭＳ Ｐゴシック"/>
              <a:cs typeface="Times New Roman"/>
            </a:endParaRPr>
          </a:p>
        </p:txBody>
      </p:sp>
      <p:sp>
        <p:nvSpPr>
          <p:cNvPr id="9" name="スライド番号プレースホルダー 8"/>
          <p:cNvSpPr>
            <a:spLocks noGrp="1"/>
          </p:cNvSpPr>
          <p:nvPr>
            <p:ph type="sldNum" sz="quarter" idx="12"/>
          </p:nvPr>
        </p:nvSpPr>
        <p:spPr>
          <a:xfrm>
            <a:off x="7682160" y="6592267"/>
            <a:ext cx="2311400" cy="365125"/>
          </a:xfrm>
        </p:spPr>
        <p:txBody>
          <a:bodyPr/>
          <a:lstStyle/>
          <a:p>
            <a:pPr algn="r"/>
            <a:fld id="{32927FFD-3D24-4EC2-AEC8-E83A8D96C0AC}" type="slidenum">
              <a:rPr lang="ja-JP" altLang="en-US" sz="1800" smtClean="0">
                <a:solidFill>
                  <a:prstClr val="black"/>
                </a:solidFill>
              </a:rPr>
              <a:pPr algn="r"/>
              <a:t>115</a:t>
            </a:fld>
            <a:endParaRPr lang="ja-JP" altLang="en-US" sz="1800" dirty="0">
              <a:solidFill>
                <a:prstClr val="black"/>
              </a:solidFill>
            </a:endParaRPr>
          </a:p>
        </p:txBody>
      </p:sp>
    </p:spTree>
    <p:extLst>
      <p:ext uri="{BB962C8B-B14F-4D97-AF65-F5344CB8AC3E}">
        <p14:creationId xmlns:p14="http://schemas.microsoft.com/office/powerpoint/2010/main" val="3609130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p:nvPr>
            <p:extLst/>
          </p:nvPr>
        </p:nvGraphicFramePr>
        <p:xfrm>
          <a:off x="344488" y="1556792"/>
          <a:ext cx="4464496"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6033120" y="6581007"/>
            <a:ext cx="3454792" cy="276999"/>
          </a:xfrm>
          <a:prstGeom prst="rect">
            <a:avLst/>
          </a:prstGeom>
        </p:spPr>
        <p:txBody>
          <a:bodyPr wrap="none">
            <a:spAutoFit/>
          </a:bodyPr>
          <a:lstStyle/>
          <a:p>
            <a:r>
              <a:rPr lang="ja-JP" altLang="en-US" sz="1200" dirty="0">
                <a:solidFill>
                  <a:prstClr val="black"/>
                </a:solidFill>
                <a:latin typeface="ＭＳ Ｐゴシック" pitchFamily="50" charset="-128"/>
              </a:rPr>
              <a:t>出典：保険局医療課調べ（</a:t>
            </a:r>
            <a:r>
              <a:rPr lang="zh-TW" altLang="en-US" sz="1200" dirty="0">
                <a:solidFill>
                  <a:prstClr val="black"/>
                </a:solidFill>
                <a:latin typeface="ＭＳ Ｐゴシック" pitchFamily="50" charset="-128"/>
                <a:ea typeface="ＭＳ Ｐゴシック" pitchFamily="50" charset="-128"/>
              </a:rPr>
              <a:t>平成</a:t>
            </a:r>
            <a:r>
              <a:rPr lang="zh-TW" altLang="en-US" sz="1200" dirty="0" smtClean="0">
                <a:solidFill>
                  <a:prstClr val="black"/>
                </a:solidFill>
                <a:latin typeface="ＭＳ Ｐゴシック" pitchFamily="50" charset="-128"/>
                <a:ea typeface="ＭＳ Ｐゴシック" pitchFamily="50" charset="-128"/>
              </a:rPr>
              <a:t>２</a:t>
            </a:r>
            <a:r>
              <a:rPr lang="ja-JP" altLang="en-US" sz="1200" dirty="0" smtClean="0">
                <a:solidFill>
                  <a:prstClr val="black"/>
                </a:solidFill>
                <a:latin typeface="ＭＳ Ｐゴシック" pitchFamily="50" charset="-128"/>
              </a:rPr>
              <a:t>４</a:t>
            </a:r>
            <a:r>
              <a:rPr lang="zh-TW" altLang="en-US" sz="1200" dirty="0" smtClean="0">
                <a:solidFill>
                  <a:prstClr val="black"/>
                </a:solidFill>
                <a:latin typeface="ＭＳ Ｐゴシック" pitchFamily="50" charset="-128"/>
                <a:ea typeface="ＭＳ Ｐゴシック" pitchFamily="50" charset="-128"/>
              </a:rPr>
              <a:t>年</a:t>
            </a:r>
            <a:r>
              <a:rPr lang="zh-TW" altLang="en-US" sz="1200" dirty="0">
                <a:solidFill>
                  <a:prstClr val="black"/>
                </a:solidFill>
                <a:latin typeface="ＭＳ Ｐゴシック" pitchFamily="50" charset="-128"/>
                <a:ea typeface="ＭＳ Ｐゴシック" pitchFamily="50" charset="-128"/>
              </a:rPr>
              <a:t>７月１日</a:t>
            </a:r>
            <a:r>
              <a:rPr lang="ja-JP" altLang="en-US" sz="1200" dirty="0">
                <a:solidFill>
                  <a:prstClr val="black"/>
                </a:solidFill>
                <a:latin typeface="ＭＳ Ｐゴシック" pitchFamily="50" charset="-128"/>
              </a:rPr>
              <a:t>時点）</a:t>
            </a:r>
          </a:p>
        </p:txBody>
      </p:sp>
      <p:sp>
        <p:nvSpPr>
          <p:cNvPr id="8" name="Rectangle 2"/>
          <p:cNvSpPr>
            <a:spLocks noChangeArrowheads="1"/>
          </p:cNvSpPr>
          <p:nvPr/>
        </p:nvSpPr>
        <p:spPr bwMode="auto">
          <a:xfrm>
            <a:off x="200474" y="504057"/>
            <a:ext cx="9433046" cy="548679"/>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lgn="ctr">
              <a:spcBef>
                <a:spcPct val="20000"/>
              </a:spcBef>
            </a:pPr>
            <a:r>
              <a:rPr lang="ja-JP" altLang="en-US" sz="3200" b="1" dirty="0">
                <a:solidFill>
                  <a:prstClr val="black"/>
                </a:solidFill>
                <a:latin typeface="ＭＳ Ｐゴシック" pitchFamily="50" charset="-128"/>
              </a:rPr>
              <a:t>在宅療養支援</a:t>
            </a:r>
            <a:r>
              <a:rPr lang="ja-JP" altLang="en-US" sz="3200" b="1" dirty="0" smtClean="0">
                <a:solidFill>
                  <a:prstClr val="black"/>
                </a:solidFill>
                <a:latin typeface="ＭＳ Ｐゴシック" pitchFamily="50" charset="-128"/>
              </a:rPr>
              <a:t>診療所・病院の届出数の推移</a:t>
            </a:r>
            <a:endParaRPr lang="en-US" altLang="ja-JP" sz="3200" b="1" dirty="0" smtClean="0">
              <a:solidFill>
                <a:prstClr val="black"/>
              </a:solidFill>
              <a:latin typeface="ＭＳ Ｐゴシック" pitchFamily="50" charset="-128"/>
            </a:endParaRPr>
          </a:p>
        </p:txBody>
      </p:sp>
      <p:sp>
        <p:nvSpPr>
          <p:cNvPr id="9" name="正方形/長方形 8"/>
          <p:cNvSpPr/>
          <p:nvPr/>
        </p:nvSpPr>
        <p:spPr>
          <a:xfrm>
            <a:off x="200475" y="1207785"/>
            <a:ext cx="800219" cy="276999"/>
          </a:xfrm>
          <a:prstGeom prst="rect">
            <a:avLst/>
          </a:prstGeom>
        </p:spPr>
        <p:txBody>
          <a:bodyPr wrap="none">
            <a:spAutoFit/>
          </a:bodyPr>
          <a:lstStyle/>
          <a:p>
            <a:r>
              <a:rPr lang="ja-JP" altLang="en-US" sz="1200" dirty="0" smtClean="0">
                <a:solidFill>
                  <a:prstClr val="black"/>
                </a:solidFill>
                <a:latin typeface="ＭＳ Ｐゴシック" pitchFamily="50" charset="-128"/>
              </a:rPr>
              <a:t>（届出数）</a:t>
            </a:r>
            <a:endParaRPr lang="ja-JP" altLang="en-US" sz="1200" dirty="0">
              <a:solidFill>
                <a:prstClr val="black"/>
              </a:solidFill>
            </a:endParaRPr>
          </a:p>
        </p:txBody>
      </p:sp>
      <p:sp>
        <p:nvSpPr>
          <p:cNvPr id="11" name="正方形/長方形 10"/>
          <p:cNvSpPr/>
          <p:nvPr/>
        </p:nvSpPr>
        <p:spPr>
          <a:xfrm>
            <a:off x="1278774" y="1146230"/>
            <a:ext cx="2666114" cy="338554"/>
          </a:xfrm>
          <a:prstGeom prst="rect">
            <a:avLst/>
          </a:prstGeom>
        </p:spPr>
        <p:txBody>
          <a:bodyPr wrap="none">
            <a:spAutoFit/>
          </a:bodyPr>
          <a:lstStyle/>
          <a:p>
            <a:r>
              <a:rPr lang="ja-JP" altLang="en-US" sz="1600" b="1" dirty="0" smtClean="0">
                <a:solidFill>
                  <a:prstClr val="black"/>
                </a:solidFill>
                <a:latin typeface="ＭＳ Ｐゴシック" pitchFamily="50" charset="-128"/>
              </a:rPr>
              <a:t>在宅療養支援診療所届出数</a:t>
            </a:r>
            <a:endParaRPr lang="ja-JP" altLang="en-US" sz="1600" dirty="0">
              <a:solidFill>
                <a:prstClr val="black"/>
              </a:solidFill>
            </a:endParaRPr>
          </a:p>
        </p:txBody>
      </p:sp>
      <p:sp>
        <p:nvSpPr>
          <p:cNvPr id="29" name="正方形/長方形 28"/>
          <p:cNvSpPr/>
          <p:nvPr/>
        </p:nvSpPr>
        <p:spPr>
          <a:xfrm>
            <a:off x="704531" y="6093302"/>
            <a:ext cx="4137671" cy="276999"/>
          </a:xfrm>
          <a:prstGeom prst="rect">
            <a:avLst/>
          </a:prstGeom>
        </p:spPr>
        <p:txBody>
          <a:bodyPr wrap="none">
            <a:spAutoFit/>
          </a:bodyPr>
          <a:lstStyle/>
          <a:p>
            <a:r>
              <a:rPr lang="ja-JP" altLang="en-US" sz="1200" dirty="0" smtClean="0">
                <a:solidFill>
                  <a:prstClr val="black"/>
                </a:solidFill>
              </a:rPr>
              <a:t>（注）連携強化型在支診については、連携医療機関平均数</a:t>
            </a:r>
            <a:r>
              <a:rPr lang="en-US" altLang="ja-JP" sz="1200" dirty="0" smtClean="0">
                <a:solidFill>
                  <a:prstClr val="black"/>
                </a:solidFill>
              </a:rPr>
              <a:t>3.6</a:t>
            </a:r>
            <a:endParaRPr lang="ja-JP" altLang="en-US" sz="1200" dirty="0">
              <a:solidFill>
                <a:prstClr val="black"/>
              </a:solidFill>
            </a:endParaRPr>
          </a:p>
        </p:txBody>
      </p:sp>
      <p:sp>
        <p:nvSpPr>
          <p:cNvPr id="18" name="正方形/長方形 17"/>
          <p:cNvSpPr/>
          <p:nvPr/>
        </p:nvSpPr>
        <p:spPr>
          <a:xfrm>
            <a:off x="4088904" y="1772816"/>
            <a:ext cx="562975" cy="253916"/>
          </a:xfrm>
          <a:prstGeom prst="rect">
            <a:avLst/>
          </a:prstGeom>
        </p:spPr>
        <p:txBody>
          <a:bodyPr wrap="none">
            <a:spAutoFit/>
          </a:bodyPr>
          <a:lstStyle/>
          <a:p>
            <a:r>
              <a:rPr lang="en-US" altLang="ja-JP" sz="1050" dirty="0" smtClean="0">
                <a:solidFill>
                  <a:prstClr val="black"/>
                </a:solidFill>
              </a:rPr>
              <a:t>13,758</a:t>
            </a:r>
            <a:endParaRPr lang="ja-JP" altLang="en-US" sz="1050" dirty="0">
              <a:solidFill>
                <a:prstClr val="black"/>
              </a:solidFill>
            </a:endParaRPr>
          </a:p>
        </p:txBody>
      </p:sp>
      <p:graphicFrame>
        <p:nvGraphicFramePr>
          <p:cNvPr id="19" name="グラフ 18"/>
          <p:cNvGraphicFramePr/>
          <p:nvPr>
            <p:extLst/>
          </p:nvPr>
        </p:nvGraphicFramePr>
        <p:xfrm>
          <a:off x="5112567" y="1412776"/>
          <a:ext cx="4664968"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20" name="正方形/長方形 19"/>
          <p:cNvSpPr/>
          <p:nvPr/>
        </p:nvSpPr>
        <p:spPr>
          <a:xfrm>
            <a:off x="4944869" y="1207785"/>
            <a:ext cx="800219" cy="276999"/>
          </a:xfrm>
          <a:prstGeom prst="rect">
            <a:avLst/>
          </a:prstGeom>
        </p:spPr>
        <p:txBody>
          <a:bodyPr wrap="none">
            <a:spAutoFit/>
          </a:bodyPr>
          <a:lstStyle/>
          <a:p>
            <a:r>
              <a:rPr lang="ja-JP" altLang="en-US" sz="1200" dirty="0" smtClean="0">
                <a:solidFill>
                  <a:prstClr val="black"/>
                </a:solidFill>
                <a:latin typeface="ＭＳ Ｐゴシック" pitchFamily="50" charset="-128"/>
              </a:rPr>
              <a:t>（届出数）</a:t>
            </a:r>
            <a:endParaRPr lang="ja-JP" altLang="en-US" sz="1200" dirty="0">
              <a:solidFill>
                <a:prstClr val="black"/>
              </a:solidFill>
            </a:endParaRPr>
          </a:p>
        </p:txBody>
      </p:sp>
      <p:sp>
        <p:nvSpPr>
          <p:cNvPr id="22" name="正方形/長方形 21"/>
          <p:cNvSpPr/>
          <p:nvPr/>
        </p:nvSpPr>
        <p:spPr>
          <a:xfrm>
            <a:off x="6321825" y="1074222"/>
            <a:ext cx="2459328" cy="338554"/>
          </a:xfrm>
          <a:prstGeom prst="rect">
            <a:avLst/>
          </a:prstGeom>
        </p:spPr>
        <p:txBody>
          <a:bodyPr wrap="none">
            <a:spAutoFit/>
          </a:bodyPr>
          <a:lstStyle/>
          <a:p>
            <a:r>
              <a:rPr lang="ja-JP" altLang="en-US" sz="1600" b="1" dirty="0" smtClean="0">
                <a:solidFill>
                  <a:prstClr val="black"/>
                </a:solidFill>
                <a:latin typeface="ＭＳ Ｐゴシック" pitchFamily="50" charset="-128"/>
              </a:rPr>
              <a:t>在宅療養支援病院届出数</a:t>
            </a:r>
            <a:endParaRPr lang="ja-JP" altLang="en-US" sz="1600" dirty="0">
              <a:solidFill>
                <a:prstClr val="black"/>
              </a:solidFill>
            </a:endParaRPr>
          </a:p>
        </p:txBody>
      </p:sp>
      <p:sp>
        <p:nvSpPr>
          <p:cNvPr id="24" name="正方形/長方形 23"/>
          <p:cNvSpPr/>
          <p:nvPr/>
        </p:nvSpPr>
        <p:spPr>
          <a:xfrm>
            <a:off x="5529066" y="6093302"/>
            <a:ext cx="4137671" cy="276999"/>
          </a:xfrm>
          <a:prstGeom prst="rect">
            <a:avLst/>
          </a:prstGeom>
        </p:spPr>
        <p:txBody>
          <a:bodyPr wrap="none">
            <a:spAutoFit/>
          </a:bodyPr>
          <a:lstStyle/>
          <a:p>
            <a:r>
              <a:rPr lang="ja-JP" altLang="en-US" sz="1200" dirty="0" smtClean="0">
                <a:solidFill>
                  <a:prstClr val="black"/>
                </a:solidFill>
              </a:rPr>
              <a:t>（注）連携強化型在支病については、連携医療機関平均数</a:t>
            </a:r>
            <a:r>
              <a:rPr lang="en-US" altLang="ja-JP" sz="1200" dirty="0" smtClean="0">
                <a:solidFill>
                  <a:prstClr val="black"/>
                </a:solidFill>
              </a:rPr>
              <a:t>3.1</a:t>
            </a:r>
            <a:endParaRPr lang="ja-JP" altLang="en-US" sz="1200" dirty="0">
              <a:solidFill>
                <a:prstClr val="black"/>
              </a:solidFill>
            </a:endParaRPr>
          </a:p>
        </p:txBody>
      </p:sp>
      <p:sp>
        <p:nvSpPr>
          <p:cNvPr id="30" name="正方形/長方形 29"/>
          <p:cNvSpPr/>
          <p:nvPr/>
        </p:nvSpPr>
        <p:spPr>
          <a:xfrm>
            <a:off x="9034881" y="1525728"/>
            <a:ext cx="396262" cy="261610"/>
          </a:xfrm>
          <a:prstGeom prst="rect">
            <a:avLst/>
          </a:prstGeom>
        </p:spPr>
        <p:txBody>
          <a:bodyPr wrap="none">
            <a:spAutoFit/>
          </a:bodyPr>
          <a:lstStyle/>
          <a:p>
            <a:r>
              <a:rPr lang="en-US" altLang="ja-JP" sz="1100" dirty="0" smtClean="0">
                <a:solidFill>
                  <a:prstClr val="black"/>
                </a:solidFill>
                <a:latin typeface="ＭＳ Ｐゴシック" pitchFamily="50" charset="-128"/>
              </a:rPr>
              <a:t>746</a:t>
            </a:r>
            <a:endParaRPr lang="ja-JP" altLang="en-US" sz="1100" dirty="0">
              <a:solidFill>
                <a:prstClr val="black"/>
              </a:solidFill>
            </a:endParaRPr>
          </a:p>
        </p:txBody>
      </p:sp>
      <p:sp>
        <p:nvSpPr>
          <p:cNvPr id="15" name="Text Box 2"/>
          <p:cNvSpPr txBox="1">
            <a:spLocks noChangeArrowheads="1"/>
          </p:cNvSpPr>
          <p:nvPr/>
        </p:nvSpPr>
        <p:spPr bwMode="auto">
          <a:xfrm>
            <a:off x="8198069" y="27492"/>
            <a:ext cx="1638184" cy="53340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中医協　総－３</a:t>
            </a:r>
          </a:p>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２５．６．１２</a:t>
            </a:r>
          </a:p>
          <a:p>
            <a:pPr fontAlgn="base">
              <a:spcBef>
                <a:spcPct val="0"/>
              </a:spcBef>
              <a:spcAft>
                <a:spcPct val="0"/>
              </a:spcAft>
            </a:pPr>
            <a:endParaRPr lang="ja-JP" altLang="en-US" dirty="0" smtClean="0">
              <a:solidFill>
                <a:prstClr val="black"/>
              </a:solidFill>
              <a:latin typeface="Arial" pitchFamily="34" charset="0"/>
              <a:cs typeface="ＭＳ Ｐゴシック" pitchFamily="50" charset="-128"/>
            </a:endParaRPr>
          </a:p>
        </p:txBody>
      </p:sp>
      <p:sp>
        <p:nvSpPr>
          <p:cNvPr id="3" name="スライド番号プレースホルダー 2"/>
          <p:cNvSpPr>
            <a:spLocks noGrp="1"/>
          </p:cNvSpPr>
          <p:nvPr>
            <p:ph type="sldNum" sz="quarter" idx="12"/>
          </p:nvPr>
        </p:nvSpPr>
        <p:spPr/>
        <p:txBody>
          <a:bodyPr/>
          <a:lstStyle/>
          <a:p>
            <a:pPr algn="r"/>
            <a:fld id="{32927FFD-3D24-4EC2-AEC8-E83A8D96C0AC}" type="slidenum">
              <a:rPr lang="ja-JP" altLang="en-US" smtClean="0">
                <a:solidFill>
                  <a:prstClr val="black"/>
                </a:solidFill>
              </a:rPr>
              <a:pPr algn="r"/>
              <a:t>116</a:t>
            </a:fld>
            <a:endParaRPr lang="ja-JP" altLang="en-US" dirty="0">
              <a:solidFill>
                <a:prstClr val="black"/>
              </a:solidFill>
            </a:endParaRPr>
          </a:p>
        </p:txBody>
      </p:sp>
    </p:spTree>
    <p:extLst>
      <p:ext uri="{BB962C8B-B14F-4D97-AF65-F5344CB8AC3E}">
        <p14:creationId xmlns:p14="http://schemas.microsoft.com/office/powerpoint/2010/main" val="233636829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2520" y="476672"/>
            <a:ext cx="8915400" cy="501922"/>
          </a:xfrm>
        </p:spPr>
        <p:style>
          <a:lnRef idx="2">
            <a:schemeClr val="dk1"/>
          </a:lnRef>
          <a:fillRef idx="1">
            <a:schemeClr val="lt1"/>
          </a:fillRef>
          <a:effectRef idx="0">
            <a:schemeClr val="dk1"/>
          </a:effectRef>
          <a:fontRef idx="minor">
            <a:schemeClr val="dk1"/>
          </a:fontRef>
        </p:style>
        <p:txBody>
          <a:bodyPr>
            <a:normAutofit fontScale="90000"/>
          </a:bodyPr>
          <a:lstStyle/>
          <a:p>
            <a:r>
              <a:rPr kumimoji="1" lang="ja-JP" altLang="en-US" sz="3200" dirty="0" smtClean="0"/>
              <a:t>在宅療養支援診療所・病院の担当患者数の推移</a:t>
            </a:r>
            <a:endParaRPr kumimoji="1" lang="ja-JP" altLang="en-US" sz="3200" dirty="0"/>
          </a:p>
        </p:txBody>
      </p:sp>
      <p:graphicFrame>
        <p:nvGraphicFramePr>
          <p:cNvPr id="5" name="グラフ 4"/>
          <p:cNvGraphicFramePr>
            <a:graphicFrameLocks/>
          </p:cNvGraphicFramePr>
          <p:nvPr>
            <p:extLst/>
          </p:nvPr>
        </p:nvGraphicFramePr>
        <p:xfrm>
          <a:off x="17148" y="1052736"/>
          <a:ext cx="4935852" cy="4752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nvPr>
        </p:nvGraphicFramePr>
        <p:xfrm>
          <a:off x="5097016" y="1268760"/>
          <a:ext cx="4572000" cy="4543400"/>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200472" y="5949280"/>
            <a:ext cx="9505056"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prstClr val="black"/>
                </a:solidFill>
              </a:rPr>
              <a:t>１医療機関あたりの担当患者数が年々増加してきており、在宅医療の供給量も上昇してきている</a:t>
            </a:r>
            <a:endParaRPr lang="ja-JP" altLang="en-US" dirty="0">
              <a:solidFill>
                <a:prstClr val="black"/>
              </a:solidFill>
            </a:endParaRPr>
          </a:p>
        </p:txBody>
      </p:sp>
      <p:sp>
        <p:nvSpPr>
          <p:cNvPr id="8" name="正方形/長方形 7"/>
          <p:cNvSpPr/>
          <p:nvPr/>
        </p:nvSpPr>
        <p:spPr>
          <a:xfrm>
            <a:off x="1208584" y="1043444"/>
            <a:ext cx="2262158" cy="369332"/>
          </a:xfrm>
          <a:prstGeom prst="rect">
            <a:avLst/>
          </a:prstGeom>
        </p:spPr>
        <p:txBody>
          <a:bodyPr wrap="none">
            <a:spAutoFit/>
          </a:bodyPr>
          <a:lstStyle/>
          <a:p>
            <a:r>
              <a:rPr lang="ja-JP" altLang="en-US" b="1" u="sng" dirty="0">
                <a:solidFill>
                  <a:prstClr val="black"/>
                </a:solidFill>
              </a:rPr>
              <a:t>在宅療養支援診療所</a:t>
            </a:r>
          </a:p>
        </p:txBody>
      </p:sp>
      <p:sp>
        <p:nvSpPr>
          <p:cNvPr id="9" name="正方形/長方形 8"/>
          <p:cNvSpPr/>
          <p:nvPr/>
        </p:nvSpPr>
        <p:spPr>
          <a:xfrm>
            <a:off x="6177136" y="1043444"/>
            <a:ext cx="2031325" cy="369332"/>
          </a:xfrm>
          <a:prstGeom prst="rect">
            <a:avLst/>
          </a:prstGeom>
        </p:spPr>
        <p:txBody>
          <a:bodyPr wrap="none">
            <a:spAutoFit/>
          </a:bodyPr>
          <a:lstStyle/>
          <a:p>
            <a:r>
              <a:rPr lang="ja-JP" altLang="en-US" b="1" u="sng" dirty="0">
                <a:solidFill>
                  <a:prstClr val="black"/>
                </a:solidFill>
              </a:rPr>
              <a:t>在宅療養</a:t>
            </a:r>
            <a:r>
              <a:rPr lang="ja-JP" altLang="en-US" b="1" u="sng" dirty="0" smtClean="0">
                <a:solidFill>
                  <a:prstClr val="black"/>
                </a:solidFill>
              </a:rPr>
              <a:t>支援病院</a:t>
            </a:r>
            <a:endParaRPr lang="ja-JP" altLang="en-US" b="1" u="sng" dirty="0">
              <a:solidFill>
                <a:prstClr val="black"/>
              </a:solidFill>
            </a:endParaRPr>
          </a:p>
        </p:txBody>
      </p:sp>
      <p:sp>
        <p:nvSpPr>
          <p:cNvPr id="10" name="正方形/長方形 9"/>
          <p:cNvSpPr/>
          <p:nvPr/>
        </p:nvSpPr>
        <p:spPr>
          <a:xfrm>
            <a:off x="5962704" y="6581007"/>
            <a:ext cx="3454792" cy="276999"/>
          </a:xfrm>
          <a:prstGeom prst="rect">
            <a:avLst/>
          </a:prstGeom>
        </p:spPr>
        <p:txBody>
          <a:bodyPr wrap="none">
            <a:spAutoFit/>
          </a:bodyPr>
          <a:lstStyle/>
          <a:p>
            <a:r>
              <a:rPr lang="ja-JP" altLang="en-US" sz="1200" dirty="0">
                <a:solidFill>
                  <a:prstClr val="black"/>
                </a:solidFill>
                <a:latin typeface="ＭＳ Ｐゴシック" pitchFamily="50" charset="-128"/>
              </a:rPr>
              <a:t>出典：保険局医療課調べ（</a:t>
            </a:r>
            <a:r>
              <a:rPr lang="zh-TW" altLang="en-US" sz="1200" dirty="0">
                <a:solidFill>
                  <a:prstClr val="black"/>
                </a:solidFill>
                <a:latin typeface="ＭＳ Ｐゴシック" pitchFamily="50" charset="-128"/>
                <a:ea typeface="ＭＳ Ｐゴシック" pitchFamily="50" charset="-128"/>
              </a:rPr>
              <a:t>平成</a:t>
            </a:r>
            <a:r>
              <a:rPr lang="zh-TW" altLang="en-US" sz="1200" dirty="0" smtClean="0">
                <a:solidFill>
                  <a:prstClr val="black"/>
                </a:solidFill>
                <a:latin typeface="ＭＳ Ｐゴシック" pitchFamily="50" charset="-128"/>
                <a:ea typeface="ＭＳ Ｐゴシック" pitchFamily="50" charset="-128"/>
              </a:rPr>
              <a:t>２</a:t>
            </a:r>
            <a:r>
              <a:rPr lang="ja-JP" altLang="en-US" sz="1200" dirty="0" smtClean="0">
                <a:solidFill>
                  <a:prstClr val="black"/>
                </a:solidFill>
                <a:latin typeface="ＭＳ Ｐゴシック" pitchFamily="50" charset="-128"/>
              </a:rPr>
              <a:t>４</a:t>
            </a:r>
            <a:r>
              <a:rPr lang="zh-TW" altLang="en-US" sz="1200" dirty="0" smtClean="0">
                <a:solidFill>
                  <a:prstClr val="black"/>
                </a:solidFill>
                <a:latin typeface="ＭＳ Ｐゴシック" pitchFamily="50" charset="-128"/>
                <a:ea typeface="ＭＳ Ｐゴシック" pitchFamily="50" charset="-128"/>
              </a:rPr>
              <a:t>年</a:t>
            </a:r>
            <a:r>
              <a:rPr lang="zh-TW" altLang="en-US" sz="1200" dirty="0">
                <a:solidFill>
                  <a:prstClr val="black"/>
                </a:solidFill>
                <a:latin typeface="ＭＳ Ｐゴシック" pitchFamily="50" charset="-128"/>
                <a:ea typeface="ＭＳ Ｐゴシック" pitchFamily="50" charset="-128"/>
              </a:rPr>
              <a:t>７月１日</a:t>
            </a:r>
            <a:r>
              <a:rPr lang="ja-JP" altLang="en-US" sz="1200" dirty="0">
                <a:solidFill>
                  <a:prstClr val="black"/>
                </a:solidFill>
                <a:latin typeface="ＭＳ Ｐゴシック" pitchFamily="50" charset="-128"/>
              </a:rPr>
              <a:t>時点）</a:t>
            </a:r>
          </a:p>
        </p:txBody>
      </p:sp>
      <p:sp>
        <p:nvSpPr>
          <p:cNvPr id="11" name="Text Box 2"/>
          <p:cNvSpPr txBox="1">
            <a:spLocks noChangeArrowheads="1"/>
          </p:cNvSpPr>
          <p:nvPr/>
        </p:nvSpPr>
        <p:spPr bwMode="auto">
          <a:xfrm>
            <a:off x="8208460" y="15280"/>
            <a:ext cx="1641083" cy="53340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中医協　総－３</a:t>
            </a:r>
          </a:p>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２５．６．１２</a:t>
            </a:r>
          </a:p>
          <a:p>
            <a:pPr fontAlgn="base">
              <a:spcBef>
                <a:spcPct val="0"/>
              </a:spcBef>
              <a:spcAft>
                <a:spcPct val="0"/>
              </a:spcAft>
            </a:pPr>
            <a:endParaRPr lang="ja-JP" altLang="en-US" dirty="0" smtClean="0">
              <a:solidFill>
                <a:prstClr val="black"/>
              </a:solidFill>
              <a:latin typeface="Arial" pitchFamily="34" charset="0"/>
              <a:cs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lgn="r"/>
            <a:fld id="{32927FFD-3D24-4EC2-AEC8-E83A8D96C0AC}" type="slidenum">
              <a:rPr lang="ja-JP" altLang="en-US" smtClean="0">
                <a:solidFill>
                  <a:prstClr val="black"/>
                </a:solidFill>
              </a:rPr>
              <a:pPr algn="r"/>
              <a:t>117</a:t>
            </a:fld>
            <a:endParaRPr lang="ja-JP" altLang="en-US" dirty="0">
              <a:solidFill>
                <a:prstClr val="black"/>
              </a:solidFill>
            </a:endParaRPr>
          </a:p>
        </p:txBody>
      </p:sp>
    </p:spTree>
    <p:extLst>
      <p:ext uri="{BB962C8B-B14F-4D97-AF65-F5344CB8AC3E}">
        <p14:creationId xmlns:p14="http://schemas.microsoft.com/office/powerpoint/2010/main" val="339552924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タイトル 1"/>
          <p:cNvSpPr txBox="1">
            <a:spLocks/>
          </p:cNvSpPr>
          <p:nvPr/>
        </p:nvSpPr>
        <p:spPr>
          <a:xfrm>
            <a:off x="212257" y="-31458"/>
            <a:ext cx="9489504" cy="627677"/>
          </a:xfrm>
          <a:prstGeom prst="rect">
            <a:avLst/>
          </a:prstGeom>
          <a:noFill/>
          <a:ln w="19050" cap="flat" cmpd="sng" algn="ctr">
            <a:noFill/>
            <a:prstDash val="solid"/>
          </a:ln>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spcBef>
                <a:spcPct val="0"/>
              </a:spcBef>
              <a:defRPr/>
            </a:pPr>
            <a:r>
              <a:rPr lang="ja-JP" altLang="en-US" sz="2400" dirty="0" smtClean="0">
                <a:solidFill>
                  <a:prstClr val="black"/>
                </a:solidFill>
              </a:rPr>
              <a:t>           </a:t>
            </a:r>
            <a:r>
              <a:rPr lang="ja-JP" altLang="en-US" sz="2400" u="sng" dirty="0" smtClean="0">
                <a:solidFill>
                  <a:prstClr val="black"/>
                </a:solidFill>
              </a:rPr>
              <a:t>在宅</a:t>
            </a:r>
            <a:r>
              <a:rPr lang="ja-JP" altLang="en-US" sz="2400" u="sng" dirty="0">
                <a:solidFill>
                  <a:prstClr val="black"/>
                </a:solidFill>
              </a:rPr>
              <a:t>時医学総合管理料</a:t>
            </a:r>
            <a:r>
              <a:rPr lang="ja-JP" altLang="en-US" sz="2400" u="sng" dirty="0" smtClean="0">
                <a:solidFill>
                  <a:prstClr val="black"/>
                </a:solidFill>
              </a:rPr>
              <a:t>等の課題と対応（案）について</a:t>
            </a:r>
            <a:endParaRPr lang="ja-JP" altLang="en-US" dirty="0">
              <a:solidFill>
                <a:prstClr val="black"/>
              </a:solidFill>
              <a:latin typeface="ＭＳ Ｐゴシック" pitchFamily="50" charset="-128"/>
            </a:endParaRPr>
          </a:p>
        </p:txBody>
      </p:sp>
      <p:sp>
        <p:nvSpPr>
          <p:cNvPr id="26" name="Rectangle 37"/>
          <p:cNvSpPr>
            <a:spLocks noChangeArrowheads="1"/>
          </p:cNvSpPr>
          <p:nvPr/>
        </p:nvSpPr>
        <p:spPr bwMode="auto">
          <a:xfrm>
            <a:off x="97268" y="934528"/>
            <a:ext cx="9677316" cy="348300"/>
          </a:xfrm>
          <a:prstGeom prst="rect">
            <a:avLst/>
          </a:prstGeom>
          <a:solidFill>
            <a:srgbClr val="FFFFAF">
              <a:alpha val="49804"/>
            </a:srgbClr>
          </a:solidFill>
          <a:ln w="9525">
            <a:solidFill>
              <a:schemeClr val="tx1"/>
            </a:solidFill>
            <a:miter lim="800000"/>
            <a:headEnd/>
            <a:tailEnd/>
          </a:ln>
        </p:spPr>
        <p:txBody>
          <a:bodyPr/>
          <a:lstStyle/>
          <a:p>
            <a:r>
              <a:rPr lang="ja-JP" altLang="en-US" sz="1700" dirty="0" smtClean="0">
                <a:solidFill>
                  <a:prstClr val="black"/>
                </a:solidFill>
              </a:rPr>
              <a:t>　</a:t>
            </a:r>
            <a:r>
              <a:rPr lang="ja-JP" altLang="ja-JP" sz="1700" dirty="0" smtClean="0">
                <a:solidFill>
                  <a:prstClr val="black"/>
                </a:solidFill>
              </a:rPr>
              <a:t>在宅での療養を行っている患者に対するかかりつけ医機能の確立及び在宅での療養の推進を図る</a:t>
            </a:r>
            <a:endParaRPr lang="ja-JP" altLang="en-US" sz="1700" dirty="0">
              <a:solidFill>
                <a:prstClr val="black"/>
              </a:solidFill>
            </a:endParaRPr>
          </a:p>
        </p:txBody>
      </p:sp>
      <p:sp>
        <p:nvSpPr>
          <p:cNvPr id="2" name="下矢印 1"/>
          <p:cNvSpPr/>
          <p:nvPr/>
        </p:nvSpPr>
        <p:spPr>
          <a:xfrm>
            <a:off x="4664968" y="1340768"/>
            <a:ext cx="576064"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136413" y="572407"/>
            <a:ext cx="646331"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ja-JP" altLang="en-US" b="1" dirty="0">
                <a:solidFill>
                  <a:prstClr val="white"/>
                </a:solidFill>
              </a:rPr>
              <a:t>趣旨</a:t>
            </a:r>
          </a:p>
        </p:txBody>
      </p:sp>
      <p:sp>
        <p:nvSpPr>
          <p:cNvPr id="33" name="正方形/長方形 32"/>
          <p:cNvSpPr/>
          <p:nvPr/>
        </p:nvSpPr>
        <p:spPr>
          <a:xfrm>
            <a:off x="126999" y="1417887"/>
            <a:ext cx="1292341"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ja-JP" altLang="en-US" b="1" dirty="0" smtClean="0">
                <a:solidFill>
                  <a:prstClr val="white"/>
                </a:solidFill>
              </a:rPr>
              <a:t>現状と課題</a:t>
            </a:r>
            <a:endParaRPr lang="ja-JP" altLang="en-US" b="1" dirty="0">
              <a:solidFill>
                <a:prstClr val="white"/>
              </a:solidFill>
            </a:endParaRPr>
          </a:p>
        </p:txBody>
      </p:sp>
      <p:sp>
        <p:nvSpPr>
          <p:cNvPr id="35" name="Rectangle 37"/>
          <p:cNvSpPr>
            <a:spLocks noChangeArrowheads="1"/>
          </p:cNvSpPr>
          <p:nvPr/>
        </p:nvSpPr>
        <p:spPr bwMode="auto">
          <a:xfrm>
            <a:off x="111969" y="1787219"/>
            <a:ext cx="9589792" cy="1702510"/>
          </a:xfrm>
          <a:prstGeom prst="rect">
            <a:avLst/>
          </a:prstGeom>
          <a:solidFill>
            <a:schemeClr val="accent4">
              <a:lumMod val="20000"/>
              <a:lumOff val="80000"/>
              <a:alpha val="49804"/>
            </a:schemeClr>
          </a:solidFill>
          <a:ln w="9525">
            <a:solidFill>
              <a:schemeClr val="tx1"/>
            </a:solidFill>
            <a:miter lim="800000"/>
            <a:headEnd/>
            <a:tailEnd/>
          </a:ln>
        </p:spPr>
        <p:txBody>
          <a:bodyPr/>
          <a:lstStyle/>
          <a:p>
            <a:pPr marL="442913" indent="-442913"/>
            <a:r>
              <a:rPr lang="ja-JP" altLang="en-US" dirty="0" smtClean="0">
                <a:solidFill>
                  <a:prstClr val="black"/>
                </a:solidFill>
              </a:rPr>
              <a:t>○　</a:t>
            </a:r>
            <a:r>
              <a:rPr lang="ja-JP" altLang="en-US" dirty="0">
                <a:solidFill>
                  <a:prstClr val="black"/>
                </a:solidFill>
              </a:rPr>
              <a:t>１医療機関あたりの担当</a:t>
            </a:r>
            <a:r>
              <a:rPr lang="ja-JP" altLang="en-US" dirty="0" smtClean="0">
                <a:solidFill>
                  <a:prstClr val="black"/>
                </a:solidFill>
              </a:rPr>
              <a:t>患者数は年々</a:t>
            </a:r>
            <a:r>
              <a:rPr lang="ja-JP" altLang="en-US" dirty="0">
                <a:solidFill>
                  <a:prstClr val="black"/>
                </a:solidFill>
              </a:rPr>
              <a:t>増加してきており</a:t>
            </a:r>
            <a:r>
              <a:rPr lang="ja-JP" altLang="en-US" dirty="0" smtClean="0">
                <a:solidFill>
                  <a:prstClr val="black"/>
                </a:solidFill>
              </a:rPr>
              <a:t>、在宅医療の供給量は増えてきている。</a:t>
            </a:r>
            <a:endParaRPr lang="en-US" altLang="ja-JP" dirty="0" smtClean="0">
              <a:solidFill>
                <a:prstClr val="black"/>
              </a:solidFill>
            </a:endParaRPr>
          </a:p>
          <a:p>
            <a:pPr marL="355600" indent="-355600"/>
            <a:r>
              <a:rPr lang="ja-JP" altLang="en-US" dirty="0" smtClean="0">
                <a:solidFill>
                  <a:prstClr val="black"/>
                </a:solidFill>
              </a:rPr>
              <a:t>○　一方で、在宅</a:t>
            </a:r>
            <a:r>
              <a:rPr lang="ja-JP" altLang="en-US" dirty="0">
                <a:solidFill>
                  <a:prstClr val="black"/>
                </a:solidFill>
              </a:rPr>
              <a:t>時医学総合管理料</a:t>
            </a:r>
            <a:r>
              <a:rPr lang="ja-JP" altLang="en-US" dirty="0" smtClean="0">
                <a:solidFill>
                  <a:prstClr val="black"/>
                </a:solidFill>
              </a:rPr>
              <a:t>等は月</a:t>
            </a:r>
            <a:r>
              <a:rPr lang="ja-JP" altLang="en-US" dirty="0">
                <a:solidFill>
                  <a:prstClr val="black"/>
                </a:solidFill>
              </a:rPr>
              <a:t>２回以上の定期的な訪問診療（往診を含む</a:t>
            </a:r>
            <a:r>
              <a:rPr lang="ja-JP" altLang="en-US" dirty="0" smtClean="0">
                <a:solidFill>
                  <a:prstClr val="black"/>
                </a:solidFill>
              </a:rPr>
              <a:t>。）等で診療時間等に関わらず算定できることから、特に同一建物内における訪問診療において、経済的誘引等により、</a:t>
            </a:r>
            <a:r>
              <a:rPr lang="ja-JP" altLang="en-US" dirty="0">
                <a:solidFill>
                  <a:prstClr val="black"/>
                </a:solidFill>
              </a:rPr>
              <a:t>過剰診療や患者の選択を制限する要因となる可能性がある。 </a:t>
            </a:r>
            <a:endParaRPr lang="en-US" altLang="ja-JP" dirty="0" smtClean="0">
              <a:solidFill>
                <a:prstClr val="black"/>
              </a:solidFill>
            </a:endParaRPr>
          </a:p>
          <a:p>
            <a:pPr marL="355600" indent="-355600"/>
            <a:r>
              <a:rPr lang="ja-JP" altLang="en-US" dirty="0" smtClean="0">
                <a:solidFill>
                  <a:prstClr val="black"/>
                </a:solidFill>
              </a:rPr>
              <a:t>○　従って、今後</a:t>
            </a:r>
            <a:r>
              <a:rPr lang="ja-JP" altLang="en-US" dirty="0">
                <a:solidFill>
                  <a:prstClr val="black"/>
                </a:solidFill>
              </a:rPr>
              <a:t>は</a:t>
            </a:r>
            <a:r>
              <a:rPr lang="ja-JP" altLang="en-US" dirty="0" smtClean="0">
                <a:solidFill>
                  <a:prstClr val="black"/>
                </a:solidFill>
              </a:rPr>
              <a:t>量的な観点</a:t>
            </a:r>
            <a:r>
              <a:rPr lang="ja-JP" altLang="en-US" dirty="0">
                <a:solidFill>
                  <a:prstClr val="black"/>
                </a:solidFill>
              </a:rPr>
              <a:t>のみならず、質的な観点からの充実も更に進めていく必要がある</a:t>
            </a:r>
            <a:r>
              <a:rPr lang="ja-JP" altLang="en-US" dirty="0" smtClean="0">
                <a:solidFill>
                  <a:prstClr val="black"/>
                </a:solidFill>
              </a:rPr>
              <a:t>。</a:t>
            </a:r>
            <a:endParaRPr lang="en-US" altLang="ja-JP" dirty="0">
              <a:solidFill>
                <a:prstClr val="black"/>
              </a:solidFill>
            </a:endParaRPr>
          </a:p>
        </p:txBody>
      </p:sp>
      <p:sp>
        <p:nvSpPr>
          <p:cNvPr id="37" name="正方形/長方形 36"/>
          <p:cNvSpPr/>
          <p:nvPr/>
        </p:nvSpPr>
        <p:spPr>
          <a:xfrm>
            <a:off x="108277" y="4287778"/>
            <a:ext cx="1116011"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ja-JP" altLang="en-US" b="1" dirty="0" smtClean="0">
                <a:solidFill>
                  <a:prstClr val="white"/>
                </a:solidFill>
              </a:rPr>
              <a:t>対応（案）</a:t>
            </a:r>
            <a:endParaRPr lang="ja-JP" altLang="en-US" b="1" dirty="0">
              <a:solidFill>
                <a:prstClr val="white"/>
              </a:solidFill>
            </a:endParaRPr>
          </a:p>
        </p:txBody>
      </p:sp>
      <p:sp>
        <p:nvSpPr>
          <p:cNvPr id="39" name="下矢印 38"/>
          <p:cNvSpPr/>
          <p:nvPr/>
        </p:nvSpPr>
        <p:spPr>
          <a:xfrm>
            <a:off x="4664968" y="3911148"/>
            <a:ext cx="576064"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40" name="Rectangle 37"/>
          <p:cNvSpPr>
            <a:spLocks noChangeArrowheads="1"/>
          </p:cNvSpPr>
          <p:nvPr/>
        </p:nvSpPr>
        <p:spPr bwMode="auto">
          <a:xfrm>
            <a:off x="128464" y="4692607"/>
            <a:ext cx="9589792" cy="1799874"/>
          </a:xfrm>
          <a:prstGeom prst="rect">
            <a:avLst/>
          </a:prstGeom>
          <a:solidFill>
            <a:schemeClr val="accent3">
              <a:lumMod val="20000"/>
              <a:lumOff val="80000"/>
              <a:alpha val="49804"/>
            </a:schemeClr>
          </a:solidFill>
          <a:ln w="9525">
            <a:solidFill>
              <a:schemeClr val="tx1"/>
            </a:solidFill>
            <a:miter lim="800000"/>
            <a:headEnd/>
            <a:tailEnd/>
          </a:ln>
        </p:spPr>
        <p:txBody>
          <a:bodyPr/>
          <a:lstStyle/>
          <a:p>
            <a:pPr marL="268288" indent="-268288" fontAlgn="t"/>
            <a:r>
              <a:rPr lang="ja-JP" altLang="en-US" dirty="0">
                <a:solidFill>
                  <a:prstClr val="black"/>
                </a:solidFill>
              </a:rPr>
              <a:t>・　在宅時医学総合管理料等については</a:t>
            </a:r>
            <a:r>
              <a:rPr lang="ja-JP" altLang="en-US" dirty="0" smtClean="0">
                <a:solidFill>
                  <a:prstClr val="black"/>
                </a:solidFill>
              </a:rPr>
              <a:t>、</a:t>
            </a:r>
            <a:endParaRPr lang="en-US" altLang="ja-JP" dirty="0">
              <a:solidFill>
                <a:prstClr val="black"/>
              </a:solidFill>
            </a:endParaRPr>
          </a:p>
          <a:p>
            <a:pPr marL="633413" indent="-633413" fontAlgn="t"/>
            <a:r>
              <a:rPr lang="ja-JP" altLang="en-US" dirty="0">
                <a:solidFill>
                  <a:prstClr val="black"/>
                </a:solidFill>
              </a:rPr>
              <a:t>　　①　</a:t>
            </a:r>
            <a:r>
              <a:rPr lang="ja-JP" altLang="en-US" dirty="0" smtClean="0">
                <a:solidFill>
                  <a:prstClr val="black"/>
                </a:solidFill>
              </a:rPr>
              <a:t>在宅</a:t>
            </a:r>
            <a:r>
              <a:rPr lang="ja-JP" altLang="en-US" dirty="0">
                <a:solidFill>
                  <a:prstClr val="black"/>
                </a:solidFill>
              </a:rPr>
              <a:t>時医学総合</a:t>
            </a:r>
            <a:r>
              <a:rPr lang="ja-JP" altLang="en-US" dirty="0" smtClean="0">
                <a:solidFill>
                  <a:prstClr val="black"/>
                </a:solidFill>
              </a:rPr>
              <a:t>管理料及び特定</a:t>
            </a:r>
            <a:r>
              <a:rPr lang="ja-JP" altLang="en-US" dirty="0">
                <a:solidFill>
                  <a:prstClr val="black"/>
                </a:solidFill>
              </a:rPr>
              <a:t>施設入居時等医学総合管理料に</a:t>
            </a:r>
            <a:r>
              <a:rPr lang="ja-JP" altLang="en-US" dirty="0" smtClean="0">
                <a:solidFill>
                  <a:prstClr val="black"/>
                </a:solidFill>
              </a:rPr>
              <a:t>ついて、訪問診療料と同様に、同一建物かどうかに応じた評価</a:t>
            </a:r>
            <a:r>
              <a:rPr lang="ja-JP" altLang="en-US" dirty="0">
                <a:solidFill>
                  <a:prstClr val="black"/>
                </a:solidFill>
              </a:rPr>
              <a:t>体系とする</a:t>
            </a:r>
            <a:endParaRPr lang="en-US" altLang="ja-JP" dirty="0">
              <a:solidFill>
                <a:prstClr val="black"/>
              </a:solidFill>
            </a:endParaRPr>
          </a:p>
          <a:p>
            <a:pPr marL="633413" indent="-633413" fontAlgn="t"/>
            <a:r>
              <a:rPr lang="ja-JP" altLang="en-US" dirty="0">
                <a:solidFill>
                  <a:prstClr val="black"/>
                </a:solidFill>
              </a:rPr>
              <a:t>　　</a:t>
            </a:r>
            <a:r>
              <a:rPr lang="ja-JP" altLang="en-US" dirty="0" smtClean="0">
                <a:solidFill>
                  <a:prstClr val="black"/>
                </a:solidFill>
              </a:rPr>
              <a:t>②　かかりつけ医機能の確立などの目的もあることから、現在議論している主治医機能のある医療機関の評価との連動を検討する</a:t>
            </a:r>
            <a:endParaRPr lang="en-US" altLang="ja-JP" dirty="0">
              <a:solidFill>
                <a:prstClr val="black"/>
              </a:solidFill>
            </a:endParaRPr>
          </a:p>
          <a:p>
            <a:pPr marL="633413" indent="-450850" fontAlgn="t"/>
            <a:r>
              <a:rPr lang="ja-JP" altLang="en-US" dirty="0">
                <a:solidFill>
                  <a:prstClr val="black"/>
                </a:solidFill>
              </a:rPr>
              <a:t>など</a:t>
            </a:r>
            <a:r>
              <a:rPr lang="ja-JP" altLang="en-US" dirty="0" smtClean="0">
                <a:solidFill>
                  <a:prstClr val="black"/>
                </a:solidFill>
              </a:rPr>
              <a:t>が必要であると考えられる。</a:t>
            </a:r>
            <a:endParaRPr lang="en-US" altLang="ja-JP" dirty="0" smtClean="0">
              <a:solidFill>
                <a:prstClr val="black"/>
              </a:solidFill>
            </a:endParaRPr>
          </a:p>
        </p:txBody>
      </p:sp>
      <p:sp>
        <p:nvSpPr>
          <p:cNvPr id="4" name="スライド番号プレースホルダー 3"/>
          <p:cNvSpPr>
            <a:spLocks noGrp="1"/>
          </p:cNvSpPr>
          <p:nvPr>
            <p:ph type="sldNum" sz="quarter" idx="12"/>
          </p:nvPr>
        </p:nvSpPr>
        <p:spPr/>
        <p:txBody>
          <a:bodyPr/>
          <a:lstStyle/>
          <a:p>
            <a:pPr algn="r"/>
            <a:fld id="{32927FFD-3D24-4EC2-AEC8-E83A8D96C0AC}" type="slidenum">
              <a:rPr lang="ja-JP" altLang="en-US" smtClean="0">
                <a:solidFill>
                  <a:prstClr val="black"/>
                </a:solidFill>
              </a:rPr>
              <a:pPr algn="r"/>
              <a:t>118</a:t>
            </a:fld>
            <a:endParaRPr lang="ja-JP" altLang="en-US" dirty="0">
              <a:solidFill>
                <a:prstClr val="black"/>
              </a:solidFill>
            </a:endParaRPr>
          </a:p>
        </p:txBody>
      </p:sp>
      <p:sp>
        <p:nvSpPr>
          <p:cNvPr id="12" name="Text Box 2"/>
          <p:cNvSpPr txBox="1">
            <a:spLocks noChangeArrowheads="1"/>
          </p:cNvSpPr>
          <p:nvPr/>
        </p:nvSpPr>
        <p:spPr bwMode="auto">
          <a:xfrm>
            <a:off x="8208460" y="15280"/>
            <a:ext cx="1641083" cy="53340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中医協　総－３</a:t>
            </a:r>
          </a:p>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２５．６．１２</a:t>
            </a:r>
          </a:p>
          <a:p>
            <a:pPr fontAlgn="base">
              <a:spcBef>
                <a:spcPct val="0"/>
              </a:spcBef>
              <a:spcAft>
                <a:spcPct val="0"/>
              </a:spcAft>
            </a:pPr>
            <a:endParaRPr lang="ja-JP" altLang="en-US" dirty="0" smtClean="0">
              <a:solidFill>
                <a:prstClr val="black"/>
              </a:solidFill>
              <a:latin typeface="Arial" pitchFamily="34" charset="0"/>
              <a:cs typeface="ＭＳ Ｐゴシック" pitchFamily="50" charset="-128"/>
            </a:endParaRPr>
          </a:p>
        </p:txBody>
      </p:sp>
    </p:spTree>
    <p:extLst>
      <p:ext uri="{BB962C8B-B14F-4D97-AF65-F5344CB8AC3E}">
        <p14:creationId xmlns:p14="http://schemas.microsoft.com/office/powerpoint/2010/main" val="18747534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87560" y="29029"/>
            <a:ext cx="9761984" cy="519651"/>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tIns="0" bIns="0">
            <a:normAutofit/>
          </a:bodyPr>
          <a:lstStyle/>
          <a:p>
            <a:pPr algn="l"/>
            <a:r>
              <a:rPr lang="ja-JP" altLang="en-US" sz="2400" dirty="0" smtClean="0">
                <a:latin typeface="+mn-ea"/>
              </a:rPr>
              <a:t>           保険医療機関による患者紹介料の支払いについて①</a:t>
            </a:r>
            <a:endParaRPr kumimoji="1" lang="ja-JP" altLang="en-US" sz="2000" dirty="0">
              <a:solidFill>
                <a:sysClr val="windowText" lastClr="000000"/>
              </a:solidFill>
              <a:latin typeface="+mn-ea"/>
            </a:endParaRPr>
          </a:p>
        </p:txBody>
      </p:sp>
      <p:sp>
        <p:nvSpPr>
          <p:cNvPr id="6" name="テキスト ボックス 5"/>
          <p:cNvSpPr txBox="1"/>
          <p:nvPr/>
        </p:nvSpPr>
        <p:spPr>
          <a:xfrm>
            <a:off x="0" y="733633"/>
            <a:ext cx="9906000" cy="1831271"/>
          </a:xfrm>
          <a:prstGeom prst="rect">
            <a:avLst/>
          </a:prstGeom>
          <a:noFill/>
        </p:spPr>
        <p:txBody>
          <a:bodyPr wrap="square" rtlCol="0">
            <a:spAutoFit/>
          </a:bodyPr>
          <a:lstStyle/>
          <a:p>
            <a:r>
              <a:rPr lang="ja-JP" altLang="en-US" b="1" dirty="0" smtClean="0">
                <a:solidFill>
                  <a:prstClr val="black"/>
                </a:solidFill>
                <a:latin typeface="ＭＳ Ｐゴシック"/>
              </a:rPr>
              <a:t>１．現在の状況</a:t>
            </a:r>
            <a:endParaRPr lang="en-US" altLang="ja-JP" b="1" dirty="0" smtClean="0">
              <a:solidFill>
                <a:prstClr val="black"/>
              </a:solidFill>
              <a:latin typeface="ＭＳ Ｐゴシック"/>
            </a:endParaRPr>
          </a:p>
          <a:p>
            <a:pPr marL="449263" indent="-187325">
              <a:spcBef>
                <a:spcPts val="600"/>
              </a:spcBef>
            </a:pPr>
            <a:r>
              <a:rPr lang="ja-JP" altLang="en-US" sz="1600" dirty="0" smtClean="0">
                <a:solidFill>
                  <a:prstClr val="black"/>
                </a:solidFill>
                <a:latin typeface="ＭＳ Ｐゴシック"/>
              </a:rPr>
              <a:t>○一部の保険医療機関において、在宅医療を要する者が多く入居する施設・住宅から、患者の紹介を受け、</a:t>
            </a:r>
            <a:endParaRPr lang="en-US" altLang="ja-JP" sz="1600" dirty="0" smtClean="0">
              <a:solidFill>
                <a:prstClr val="black"/>
              </a:solidFill>
              <a:latin typeface="ＭＳ Ｐゴシック"/>
            </a:endParaRPr>
          </a:p>
          <a:p>
            <a:pPr marL="449263" indent="-187325"/>
            <a:r>
              <a:rPr lang="ja-JP" altLang="en-US" sz="1600" dirty="0" smtClean="0">
                <a:solidFill>
                  <a:prstClr val="black"/>
                </a:solidFill>
                <a:latin typeface="ＭＳ Ｐゴシック"/>
              </a:rPr>
              <a:t>   紹介料を支払った上で、訪問診療を行っている事例がある。</a:t>
            </a:r>
            <a:endParaRPr lang="en-US" altLang="ja-JP" sz="1600" dirty="0" smtClean="0">
              <a:solidFill>
                <a:prstClr val="black"/>
              </a:solidFill>
              <a:latin typeface="ＭＳ Ｐゴシック"/>
            </a:endParaRPr>
          </a:p>
          <a:p>
            <a:pPr marL="449263" indent="-187325">
              <a:spcBef>
                <a:spcPts val="600"/>
              </a:spcBef>
            </a:pPr>
            <a:r>
              <a:rPr lang="ja-JP" altLang="en-US" sz="1600" dirty="0" smtClean="0">
                <a:solidFill>
                  <a:prstClr val="black"/>
                </a:solidFill>
                <a:latin typeface="ＭＳ Ｐゴシック"/>
              </a:rPr>
              <a:t>○保険医療機関が患者の紹介を受け、紹介料を支払った上で、訪問診療を行うことについては、</a:t>
            </a:r>
            <a:r>
              <a:rPr lang="ja-JP" altLang="en-US" sz="1600" b="1" u="sng" dirty="0" smtClean="0">
                <a:solidFill>
                  <a:prstClr val="black"/>
                </a:solidFill>
                <a:latin typeface="ＭＳ Ｐゴシック"/>
              </a:rPr>
              <a:t>患者の保険医療機関の選択の制限や過剰な診療につながる場合は、健康保険法の趣旨からみて</a:t>
            </a:r>
            <a:r>
              <a:rPr lang="ja-JP" altLang="en-US" sz="1600" b="1" u="sng" dirty="0" smtClean="0">
                <a:solidFill>
                  <a:srgbClr val="00B0F0"/>
                </a:solidFill>
                <a:latin typeface="ＭＳ Ｐゴシック"/>
              </a:rPr>
              <a:t>不適切</a:t>
            </a:r>
            <a:r>
              <a:rPr lang="ja-JP" altLang="en-US" sz="1600" dirty="0" smtClean="0">
                <a:solidFill>
                  <a:prstClr val="black"/>
                </a:solidFill>
                <a:latin typeface="ＭＳ Ｐゴシック"/>
              </a:rPr>
              <a:t>である。</a:t>
            </a:r>
            <a:endParaRPr lang="en-US" altLang="ja-JP" sz="1600" dirty="0" smtClean="0">
              <a:solidFill>
                <a:prstClr val="black"/>
              </a:solidFill>
              <a:latin typeface="ＭＳ Ｐゴシック"/>
            </a:endParaRPr>
          </a:p>
          <a:p>
            <a:pPr marL="449263" indent="-187325">
              <a:spcBef>
                <a:spcPts val="600"/>
              </a:spcBef>
            </a:pPr>
            <a:r>
              <a:rPr lang="ja-JP" altLang="en-US" sz="1600" dirty="0" smtClean="0">
                <a:solidFill>
                  <a:prstClr val="black"/>
                </a:solidFill>
                <a:latin typeface="ＭＳ Ｐゴシック"/>
              </a:rPr>
              <a:t>○しかし、</a:t>
            </a:r>
            <a:r>
              <a:rPr lang="ja-JP" altLang="en-US" sz="1600" b="1" u="sng" dirty="0" smtClean="0">
                <a:solidFill>
                  <a:prstClr val="black"/>
                </a:solidFill>
                <a:latin typeface="ＭＳ Ｐゴシック"/>
              </a:rPr>
              <a:t>保険医療機関が患者の紹介を受け、紹介料を支払うこと自体は、</a:t>
            </a:r>
            <a:r>
              <a:rPr lang="ja-JP" altLang="en-US" sz="1600" b="1" u="sng" dirty="0" smtClean="0">
                <a:solidFill>
                  <a:srgbClr val="00B0F0"/>
                </a:solidFill>
                <a:latin typeface="ＭＳ Ｐゴシック"/>
              </a:rPr>
              <a:t>現行制度上は違法とは言えない</a:t>
            </a:r>
            <a:r>
              <a:rPr lang="ja-JP" altLang="en-US" sz="1600" dirty="0" smtClean="0">
                <a:solidFill>
                  <a:prstClr val="black"/>
                </a:solidFill>
                <a:latin typeface="ＭＳ Ｐゴシック"/>
              </a:rPr>
              <a:t>。</a:t>
            </a:r>
            <a:endParaRPr lang="en-US" altLang="ja-JP" sz="1600" dirty="0">
              <a:solidFill>
                <a:prstClr val="black"/>
              </a:solidFill>
              <a:latin typeface="ＭＳ Ｐゴシック"/>
            </a:endParaRPr>
          </a:p>
        </p:txBody>
      </p:sp>
      <p:sp>
        <p:nvSpPr>
          <p:cNvPr id="22" name="テキスト ボックス 21"/>
          <p:cNvSpPr txBox="1"/>
          <p:nvPr/>
        </p:nvSpPr>
        <p:spPr>
          <a:xfrm>
            <a:off x="-15552" y="2637262"/>
            <a:ext cx="9921552" cy="3877985"/>
          </a:xfrm>
          <a:prstGeom prst="rect">
            <a:avLst/>
          </a:prstGeom>
          <a:noFill/>
        </p:spPr>
        <p:txBody>
          <a:bodyPr wrap="square" rtlCol="0">
            <a:spAutoFit/>
          </a:bodyPr>
          <a:lstStyle/>
          <a:p>
            <a:r>
              <a:rPr lang="ja-JP" altLang="en-US" b="1" dirty="0" smtClean="0">
                <a:solidFill>
                  <a:prstClr val="black"/>
                </a:solidFill>
                <a:latin typeface="ＭＳ Ｐゴシック"/>
              </a:rPr>
              <a:t>２．患者紹介料に関する考え方</a:t>
            </a:r>
            <a:endParaRPr lang="en-US" altLang="ja-JP" b="1" dirty="0" smtClean="0">
              <a:solidFill>
                <a:prstClr val="black"/>
              </a:solidFill>
              <a:latin typeface="ＭＳ Ｐゴシック"/>
            </a:endParaRPr>
          </a:p>
          <a:p>
            <a:pPr marL="449263" indent="-187325">
              <a:spcBef>
                <a:spcPts val="600"/>
              </a:spcBef>
            </a:pPr>
            <a:r>
              <a:rPr lang="en-US" altLang="ja-JP" sz="1600" b="1" u="sng" dirty="0" smtClean="0">
                <a:solidFill>
                  <a:prstClr val="black"/>
                </a:solidFill>
                <a:latin typeface="ＭＳ Ｐゴシック"/>
              </a:rPr>
              <a:t>(1)</a:t>
            </a:r>
            <a:r>
              <a:rPr lang="ja-JP" altLang="en-US" sz="1600" b="1" u="sng" dirty="0" smtClean="0">
                <a:solidFill>
                  <a:prstClr val="black"/>
                </a:solidFill>
                <a:latin typeface="ＭＳ Ｐゴシック"/>
              </a:rPr>
              <a:t>　保険医療機関は患者が自由に選択できるものである必要</a:t>
            </a:r>
            <a:endParaRPr lang="en-US" altLang="ja-JP" sz="1600" b="1" u="sng" dirty="0" smtClean="0">
              <a:solidFill>
                <a:prstClr val="black"/>
              </a:solidFill>
              <a:latin typeface="ＭＳ Ｐゴシック"/>
            </a:endParaRPr>
          </a:p>
          <a:p>
            <a:pPr marL="536575" indent="-87313">
              <a:spcBef>
                <a:spcPts val="300"/>
              </a:spcBef>
            </a:pPr>
            <a:r>
              <a:rPr lang="ja-JP" altLang="en-US" sz="1600" dirty="0" smtClean="0">
                <a:solidFill>
                  <a:prstClr val="black"/>
                </a:solidFill>
                <a:latin typeface="ＭＳ Ｐゴシック"/>
              </a:rPr>
              <a:t>・健康保険法上</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療養の給付を受けようとする者は</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保険医療機関のうち</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自己の選定するものから受けるものとされており</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いわゆるフリーアクセス</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保険医療機関は患者が自由に選択できるものでなければならない</a:t>
            </a:r>
            <a:r>
              <a:rPr lang="en-US" altLang="ja-JP" sz="1600" dirty="0" smtClean="0">
                <a:solidFill>
                  <a:prstClr val="black"/>
                </a:solidFill>
                <a:latin typeface="ＭＳ Ｐゴシック"/>
              </a:rPr>
              <a:t>｡</a:t>
            </a:r>
          </a:p>
          <a:p>
            <a:pPr marL="536575" indent="-87313"/>
            <a:r>
              <a:rPr lang="ja-JP" altLang="en-US" sz="1600" dirty="0" smtClean="0">
                <a:solidFill>
                  <a:prstClr val="black"/>
                </a:solidFill>
                <a:latin typeface="ＭＳ Ｐゴシック"/>
              </a:rPr>
              <a:t>・</a:t>
            </a:r>
            <a:r>
              <a:rPr lang="ja-JP" altLang="en-US" sz="1600" b="1" u="sng" dirty="0" smtClean="0">
                <a:solidFill>
                  <a:prstClr val="black"/>
                </a:solidFill>
                <a:latin typeface="ＭＳ Ｐゴシック"/>
              </a:rPr>
              <a:t>保険医療機関が患者紹介を受け</a:t>
            </a:r>
            <a:r>
              <a:rPr lang="en-US" altLang="ja-JP" sz="1600" b="1" u="sng" dirty="0" smtClean="0">
                <a:solidFill>
                  <a:prstClr val="black"/>
                </a:solidFill>
                <a:latin typeface="ＭＳ Ｐゴシック"/>
              </a:rPr>
              <a:t>､</a:t>
            </a:r>
            <a:r>
              <a:rPr lang="ja-JP" altLang="en-US" sz="1600" b="1" u="sng" dirty="0" smtClean="0">
                <a:solidFill>
                  <a:prstClr val="black"/>
                </a:solidFill>
                <a:latin typeface="ＭＳ Ｐゴシック"/>
              </a:rPr>
              <a:t>紹介料を支払うことについては、特定の保険医療機関への患者誘導に</a:t>
            </a:r>
            <a:endParaRPr lang="en-US" altLang="ja-JP" sz="1600" b="1" u="sng" dirty="0" smtClean="0">
              <a:solidFill>
                <a:prstClr val="black"/>
              </a:solidFill>
              <a:latin typeface="ＭＳ Ｐゴシック"/>
            </a:endParaRPr>
          </a:p>
          <a:p>
            <a:pPr marL="536575" indent="-87313"/>
            <a:r>
              <a:rPr lang="en-US" altLang="ja-JP" sz="1600" b="1" dirty="0">
                <a:solidFill>
                  <a:prstClr val="black"/>
                </a:solidFill>
                <a:latin typeface="ＭＳ Ｐゴシック"/>
              </a:rPr>
              <a:t> </a:t>
            </a:r>
            <a:r>
              <a:rPr lang="ja-JP" altLang="en-US" sz="1600" b="1" u="sng" dirty="0" smtClean="0">
                <a:solidFill>
                  <a:prstClr val="black"/>
                </a:solidFill>
                <a:latin typeface="ＭＳ Ｐゴシック"/>
              </a:rPr>
              <a:t>つながる蓋然性が高く</a:t>
            </a:r>
            <a:r>
              <a:rPr lang="en-US" altLang="ja-JP" sz="1600" b="1" u="sng" dirty="0" smtClean="0">
                <a:solidFill>
                  <a:prstClr val="black"/>
                </a:solidFill>
                <a:latin typeface="ＭＳ Ｐゴシック"/>
              </a:rPr>
              <a:t>､</a:t>
            </a:r>
            <a:r>
              <a:rPr lang="ja-JP" altLang="en-US" sz="1600" b="1" u="sng" dirty="0" smtClean="0">
                <a:solidFill>
                  <a:srgbClr val="00B0F0"/>
                </a:solidFill>
                <a:latin typeface="ＭＳ Ｐゴシック"/>
              </a:rPr>
              <a:t>患者が保険医療機関を自由に選択できる環境を損なう</a:t>
            </a:r>
            <a:r>
              <a:rPr lang="ja-JP" altLang="en-US" sz="1600" b="1" u="sng" dirty="0" smtClean="0">
                <a:solidFill>
                  <a:prstClr val="black"/>
                </a:solidFill>
                <a:latin typeface="ＭＳ Ｐゴシック"/>
              </a:rPr>
              <a:t>ものではないか</a:t>
            </a:r>
            <a:r>
              <a:rPr lang="en-US" altLang="ja-JP" sz="1600" dirty="0" smtClean="0">
                <a:solidFill>
                  <a:prstClr val="black"/>
                </a:solidFill>
                <a:latin typeface="ＭＳ Ｐゴシック"/>
              </a:rPr>
              <a:t>｡</a:t>
            </a:r>
          </a:p>
          <a:p>
            <a:pPr marL="536575" indent="-87313"/>
            <a:r>
              <a:rPr lang="ja-JP" altLang="en-US" sz="1600" dirty="0" smtClean="0">
                <a:solidFill>
                  <a:prstClr val="black"/>
                </a:solidFill>
                <a:latin typeface="ＭＳ Ｐゴシック"/>
              </a:rPr>
              <a:t>・患者の保険医療機関の選択に当たっては、患者紹介料といった経済上の利益の影響を受けることなく、保険医療機関の専門性や診療の質等によるべきではないか。</a:t>
            </a:r>
            <a:endParaRPr lang="en-US" altLang="ja-JP" sz="1600" dirty="0" smtClean="0">
              <a:solidFill>
                <a:prstClr val="black"/>
              </a:solidFill>
              <a:latin typeface="ＭＳ Ｐゴシック"/>
            </a:endParaRPr>
          </a:p>
          <a:p>
            <a:pPr marL="449263" indent="-187325">
              <a:spcBef>
                <a:spcPts val="1200"/>
              </a:spcBef>
            </a:pPr>
            <a:r>
              <a:rPr lang="en-US" altLang="ja-JP" sz="1600" b="1" u="sng" dirty="0" smtClean="0">
                <a:solidFill>
                  <a:prstClr val="black"/>
                </a:solidFill>
                <a:latin typeface="ＭＳ Ｐゴシック"/>
              </a:rPr>
              <a:t>(2)</a:t>
            </a:r>
            <a:r>
              <a:rPr lang="ja-JP" altLang="en-US" sz="1600" b="1" u="sng" dirty="0" smtClean="0">
                <a:solidFill>
                  <a:prstClr val="black"/>
                </a:solidFill>
                <a:latin typeface="ＭＳ Ｐゴシック"/>
              </a:rPr>
              <a:t>　健康保険事業の健全な運営を確保する必要</a:t>
            </a:r>
            <a:endParaRPr lang="en-US" altLang="ja-JP" sz="1600" b="1" u="sng" dirty="0" smtClean="0">
              <a:solidFill>
                <a:prstClr val="black"/>
              </a:solidFill>
              <a:latin typeface="ＭＳ Ｐゴシック"/>
            </a:endParaRPr>
          </a:p>
          <a:p>
            <a:pPr marL="536575" indent="-87313">
              <a:spcBef>
                <a:spcPts val="300"/>
              </a:spcBef>
            </a:pPr>
            <a:r>
              <a:rPr lang="ja-JP" altLang="en-US" sz="1600" dirty="0" smtClean="0">
                <a:solidFill>
                  <a:prstClr val="black"/>
                </a:solidFill>
                <a:latin typeface="ＭＳ Ｐゴシック"/>
              </a:rPr>
              <a:t>・療養担当規則上、保険医療機関は、健康保険事業の健全な運営を損なうことのないよう努めなければならないこととされている。</a:t>
            </a:r>
            <a:endParaRPr lang="en-US" altLang="ja-JP" sz="1600" dirty="0" smtClean="0">
              <a:solidFill>
                <a:prstClr val="black"/>
              </a:solidFill>
              <a:latin typeface="ＭＳ Ｐゴシック"/>
            </a:endParaRPr>
          </a:p>
          <a:p>
            <a:pPr marL="536575" indent="-87313"/>
            <a:r>
              <a:rPr lang="ja-JP" altLang="en-US" sz="1600" dirty="0" smtClean="0">
                <a:solidFill>
                  <a:prstClr val="black"/>
                </a:solidFill>
                <a:latin typeface="ＭＳ Ｐゴシック"/>
              </a:rPr>
              <a:t>・</a:t>
            </a:r>
            <a:r>
              <a:rPr lang="ja-JP" altLang="en-US" sz="1600" b="1" u="sng" dirty="0" smtClean="0">
                <a:solidFill>
                  <a:srgbClr val="00B0F0"/>
                </a:solidFill>
                <a:latin typeface="ＭＳ Ｐゴシック"/>
              </a:rPr>
              <a:t>保険医療機関が患者紹介を受け、紹介料を支払うことについては、患者を経済上の取引の対象とするものであり、保険診療そのものや保険財源の効果的・効率的な活用に対する国民の信頼を損なうものではないか</a:t>
            </a:r>
            <a:r>
              <a:rPr lang="ja-JP" altLang="en-US" sz="1600" dirty="0" smtClean="0">
                <a:solidFill>
                  <a:prstClr val="black"/>
                </a:solidFill>
                <a:latin typeface="ＭＳ Ｐゴシック"/>
              </a:rPr>
              <a:t>。また、</a:t>
            </a:r>
            <a:r>
              <a:rPr lang="ja-JP" altLang="en-US" sz="1600" b="1" u="sng" dirty="0" smtClean="0">
                <a:solidFill>
                  <a:srgbClr val="00B0F0"/>
                </a:solidFill>
                <a:latin typeface="ＭＳ Ｐゴシック"/>
              </a:rPr>
              <a:t>保険医療機関による過剰な診療につながるおそれがあるのではないか</a:t>
            </a:r>
            <a:r>
              <a:rPr lang="ja-JP" altLang="en-US" sz="1600" dirty="0" smtClean="0">
                <a:solidFill>
                  <a:prstClr val="black"/>
                </a:solidFill>
                <a:latin typeface="ＭＳ Ｐゴシック"/>
              </a:rPr>
              <a:t>。</a:t>
            </a:r>
            <a:endParaRPr lang="en-US" altLang="ja-JP" sz="1600" dirty="0" smtClean="0">
              <a:solidFill>
                <a:prstClr val="black"/>
              </a:solidFill>
              <a:latin typeface="ＭＳ Ｐゴシック"/>
            </a:endParaRPr>
          </a:p>
        </p:txBody>
      </p:sp>
      <p:sp>
        <p:nvSpPr>
          <p:cNvPr id="3" name="スライド番号プレースホルダー 2"/>
          <p:cNvSpPr>
            <a:spLocks noGrp="1"/>
          </p:cNvSpPr>
          <p:nvPr>
            <p:ph type="sldNum" sz="quarter" idx="12"/>
          </p:nvPr>
        </p:nvSpPr>
        <p:spPr/>
        <p:txBody>
          <a:bodyPr/>
          <a:lstStyle/>
          <a:p>
            <a:pPr algn="r"/>
            <a:fld id="{32927FFD-3D24-4EC2-AEC8-E83A8D96C0AC}" type="slidenum">
              <a:rPr lang="ja-JP" altLang="en-US" smtClean="0">
                <a:solidFill>
                  <a:prstClr val="black"/>
                </a:solidFill>
              </a:rPr>
              <a:pPr algn="r"/>
              <a:t>119</a:t>
            </a:fld>
            <a:endParaRPr lang="ja-JP" altLang="en-US" dirty="0">
              <a:solidFill>
                <a:prstClr val="black"/>
              </a:solidFill>
            </a:endParaRPr>
          </a:p>
        </p:txBody>
      </p:sp>
      <p:sp>
        <p:nvSpPr>
          <p:cNvPr id="7" name="Text Box 2"/>
          <p:cNvSpPr txBox="1">
            <a:spLocks noChangeArrowheads="1"/>
          </p:cNvSpPr>
          <p:nvPr/>
        </p:nvSpPr>
        <p:spPr bwMode="auto">
          <a:xfrm>
            <a:off x="8208460" y="15280"/>
            <a:ext cx="1641083" cy="53340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中医協　総－３</a:t>
            </a:r>
          </a:p>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２５．６．１２</a:t>
            </a:r>
          </a:p>
          <a:p>
            <a:pPr fontAlgn="base">
              <a:spcBef>
                <a:spcPct val="0"/>
              </a:spcBef>
              <a:spcAft>
                <a:spcPct val="0"/>
              </a:spcAft>
            </a:pPr>
            <a:endParaRPr lang="ja-JP" altLang="en-US" dirty="0" smtClean="0">
              <a:solidFill>
                <a:prstClr val="black"/>
              </a:solidFill>
              <a:latin typeface="Arial" pitchFamily="34" charset="0"/>
              <a:cs typeface="ＭＳ Ｐゴシック" pitchFamily="50" charset="-128"/>
            </a:endParaRPr>
          </a:p>
        </p:txBody>
      </p:sp>
    </p:spTree>
    <p:extLst>
      <p:ext uri="{BB962C8B-B14F-4D97-AF65-F5344CB8AC3E}">
        <p14:creationId xmlns:p14="http://schemas.microsoft.com/office/powerpoint/2010/main" val="176661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19125" y="1585913"/>
            <a:ext cx="8502650" cy="1828800"/>
          </a:xfrm>
          <a:prstGeom prst="rect">
            <a:avLst/>
          </a:prstGeom>
          <a:noFill/>
          <a:ln w="9525">
            <a:noFill/>
            <a:miter lim="800000"/>
            <a:headEnd/>
            <a:tailEnd/>
          </a:ln>
          <a:effectLst/>
        </p:spPr>
        <p:txBody>
          <a:bodyPr anchor="ctr"/>
          <a:lstStyle/>
          <a:p>
            <a:pPr fontAlgn="base">
              <a:spcBef>
                <a:spcPct val="0"/>
              </a:spcBef>
              <a:spcAft>
                <a:spcPct val="0"/>
              </a:spcAft>
              <a:defRPr/>
            </a:pPr>
            <a:endParaRPr lang="ja-JP" altLang="en-US" sz="3600" b="1">
              <a:solidFill>
                <a:prstClr val="white"/>
              </a:solidFill>
              <a:effectLst>
                <a:outerShdw blurRad="38100" dist="38100" dir="2700000" algn="tl">
                  <a:srgbClr val="C0C0C0"/>
                </a:outerShdw>
              </a:effectLst>
              <a:latin typeface="Times New Roman" pitchFamily="18" charset="0"/>
            </a:endParaRPr>
          </a:p>
        </p:txBody>
      </p:sp>
      <p:sp>
        <p:nvSpPr>
          <p:cNvPr id="155652" name="Text Box 4"/>
          <p:cNvSpPr txBox="1">
            <a:spLocks noChangeArrowheads="1"/>
          </p:cNvSpPr>
          <p:nvPr/>
        </p:nvSpPr>
        <p:spPr bwMode="auto">
          <a:xfrm>
            <a:off x="445444" y="3068654"/>
            <a:ext cx="9022027" cy="3426579"/>
          </a:xfrm>
          <a:prstGeom prst="rect">
            <a:avLst/>
          </a:prstGeom>
          <a:noFill/>
          <a:ln w="12700" cap="sq">
            <a:solidFill>
              <a:schemeClr val="tx1"/>
            </a:solidFill>
            <a:prstDash val="dash"/>
            <a:miter lim="800000"/>
            <a:headEnd/>
            <a:tailEnd/>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000"/>
              </a:lnSpc>
              <a:spcBef>
                <a:spcPct val="0"/>
              </a:spcBef>
              <a:spcAft>
                <a:spcPct val="0"/>
              </a:spcAft>
              <a:buFontTx/>
              <a:buNone/>
              <a:defRPr/>
            </a:pP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主要な改定項目</a:t>
            </a:r>
            <a:r>
              <a:rPr lang="en-US" altLang="ja-JP" sz="2000" dirty="0" smtClean="0">
                <a:solidFill>
                  <a:srgbClr val="000000"/>
                </a:solidFill>
                <a:latin typeface="ＭＳ Ｐゴシック" charset="-128"/>
              </a:rPr>
              <a:t>〕</a:t>
            </a:r>
          </a:p>
          <a:p>
            <a:pPr eaLnBrk="1" hangingPunct="1">
              <a:lnSpc>
                <a:spcPts val="2000"/>
              </a:lnSpc>
              <a:spcBef>
                <a:spcPts val="0"/>
              </a:spcBef>
              <a:buFont typeface="Arial" charset="0"/>
              <a:buNone/>
              <a:defRPr/>
            </a:pPr>
            <a:r>
              <a:rPr lang="ja-JP" altLang="en-US" sz="1800" b="1" u="sng" dirty="0" smtClean="0">
                <a:solidFill>
                  <a:srgbClr val="000000"/>
                </a:solidFill>
                <a:latin typeface="ＭＳ Ｐゴシック" charset="-128"/>
              </a:rPr>
              <a:t>１．</a:t>
            </a:r>
            <a:r>
              <a:rPr lang="ja-JP" altLang="en-US" sz="1800" b="1" u="sng" dirty="0" smtClean="0">
                <a:solidFill>
                  <a:prstClr val="black"/>
                </a:solidFill>
                <a:latin typeface="ＭＳ Ｐゴシック"/>
                <a:ea typeface="ＭＳ Ｐゴシック"/>
              </a:rPr>
              <a:t>入院の機能分化</a:t>
            </a:r>
            <a:endParaRPr lang="en-US" altLang="ja-JP" sz="1800" b="1" u="sng" dirty="0" smtClean="0">
              <a:solidFill>
                <a:prstClr val="black"/>
              </a:solidFill>
              <a:latin typeface="ＭＳ Ｐゴシック"/>
              <a:ea typeface="ＭＳ Ｐゴシック"/>
            </a:endParaRPr>
          </a:p>
          <a:p>
            <a:pPr eaLnBrk="1" hangingPunct="1">
              <a:lnSpc>
                <a:spcPts val="2000"/>
              </a:lnSpc>
              <a:spcBef>
                <a:spcPts val="0"/>
              </a:spcBef>
              <a:buFont typeface="Arial" charset="0"/>
              <a:buNone/>
              <a:defRPr/>
            </a:pPr>
            <a:r>
              <a:rPr lang="ja-JP" altLang="en-US" sz="1800" b="1" u="sng" dirty="0" smtClean="0">
                <a:solidFill>
                  <a:prstClr val="black"/>
                </a:solidFill>
                <a:latin typeface="ＭＳ Ｐゴシック"/>
                <a:ea typeface="ＭＳ Ｐゴシック"/>
              </a:rPr>
              <a:t>（</a:t>
            </a:r>
            <a:r>
              <a:rPr lang="en-US" altLang="ja-JP" sz="1800" b="1" u="sng" dirty="0" smtClean="0">
                <a:solidFill>
                  <a:prstClr val="black"/>
                </a:solidFill>
                <a:latin typeface="ＭＳ Ｐゴシック"/>
                <a:ea typeface="ＭＳ Ｐゴシック"/>
              </a:rPr>
              <a:t>1)</a:t>
            </a:r>
            <a:r>
              <a:rPr lang="ja-JP" altLang="en-US" sz="1800" b="1" u="sng" dirty="0" smtClean="0">
                <a:solidFill>
                  <a:prstClr val="black"/>
                </a:solidFill>
                <a:latin typeface="ＭＳ Ｐゴシック"/>
                <a:ea typeface="ＭＳ Ｐゴシック"/>
              </a:rPr>
              <a:t>　７対１入院基本料の見直し</a:t>
            </a:r>
            <a:endParaRPr lang="en-US" altLang="ja-JP" sz="1800" b="1" u="sng" dirty="0" smtClean="0">
              <a:solidFill>
                <a:prstClr val="black"/>
              </a:solidFill>
              <a:latin typeface="ＭＳ Ｐゴシック"/>
              <a:ea typeface="ＭＳ Ｐゴシック"/>
            </a:endParaRPr>
          </a:p>
          <a:p>
            <a:pPr indent="179388" eaLnBrk="1" hangingPunct="1">
              <a:lnSpc>
                <a:spcPts val="2000"/>
              </a:lnSpc>
              <a:spcBef>
                <a:spcPts val="0"/>
              </a:spcBef>
              <a:buFont typeface="Arial" charset="0"/>
              <a:buNone/>
              <a:defRPr/>
            </a:pPr>
            <a:r>
              <a:rPr lang="ja-JP" altLang="en-US" sz="1800" b="1" dirty="0" smtClean="0">
                <a:solidFill>
                  <a:prstClr val="black"/>
                </a:solidFill>
                <a:latin typeface="ＭＳ Ｐゴシック"/>
                <a:ea typeface="ＭＳ Ｐゴシック"/>
              </a:rPr>
              <a:t>一般病棟では７対１入院基本料算定病床が最も多くなっている中で、病床の機能分化を図るため、</a:t>
            </a:r>
            <a:r>
              <a:rPr lang="ja-JP" altLang="en-US" sz="1800" b="1" dirty="0" smtClean="0">
                <a:solidFill>
                  <a:srgbClr val="FF0000"/>
                </a:solidFill>
                <a:latin typeface="ＭＳ Ｐゴシック"/>
                <a:ea typeface="ＭＳ Ｐゴシック"/>
              </a:rPr>
              <a:t>７対１入院基本料について、複雑な病態をもつ急性期の患者に対応するよう要件を厳格化</a:t>
            </a:r>
            <a:r>
              <a:rPr lang="ja-JP" altLang="en-US" sz="1400" b="1" dirty="0" smtClean="0">
                <a:solidFill>
                  <a:prstClr val="black"/>
                </a:solidFill>
                <a:latin typeface="ＭＳ Ｐゴシック"/>
                <a:ea typeface="ＭＳ Ｐゴシック"/>
              </a:rPr>
              <a:t>（「特定除外制度の廃止」「重症度、医療・看護必要度」など）</a:t>
            </a:r>
            <a:endParaRPr lang="en-US" altLang="ja-JP" sz="1400" b="1" dirty="0" smtClean="0">
              <a:solidFill>
                <a:prstClr val="black"/>
              </a:solidFill>
              <a:latin typeface="ＭＳ Ｐゴシック"/>
              <a:ea typeface="ＭＳ Ｐゴシック"/>
            </a:endParaRPr>
          </a:p>
          <a:p>
            <a:pPr eaLnBrk="1" hangingPunct="1">
              <a:lnSpc>
                <a:spcPts val="2000"/>
              </a:lnSpc>
              <a:spcBef>
                <a:spcPts val="0"/>
              </a:spcBef>
              <a:buFont typeface="Arial" charset="0"/>
              <a:buNone/>
              <a:defRPr/>
            </a:pPr>
            <a:r>
              <a:rPr lang="en-US" altLang="ja-JP" sz="1800" b="1" u="sng" dirty="0" smtClean="0">
                <a:solidFill>
                  <a:prstClr val="black"/>
                </a:solidFill>
                <a:latin typeface="ＭＳ Ｐゴシック"/>
                <a:ea typeface="ＭＳ Ｐゴシック"/>
              </a:rPr>
              <a:t>(2)</a:t>
            </a:r>
            <a:r>
              <a:rPr lang="ja-JP" altLang="en-US" sz="1800" b="1" u="sng" dirty="0" smtClean="0">
                <a:solidFill>
                  <a:prstClr val="black"/>
                </a:solidFill>
                <a:latin typeface="ＭＳ Ｐゴシック"/>
                <a:ea typeface="ＭＳ Ｐゴシック"/>
              </a:rPr>
              <a:t>　急性期後の受け皿病床の評価</a:t>
            </a:r>
            <a:endParaRPr lang="en-US" altLang="ja-JP" sz="1800" b="1" u="sng" dirty="0" smtClean="0">
              <a:solidFill>
                <a:prstClr val="black"/>
              </a:solidFill>
              <a:latin typeface="ＭＳ Ｐゴシック"/>
              <a:ea typeface="ＭＳ Ｐゴシック"/>
            </a:endParaRPr>
          </a:p>
          <a:p>
            <a:pPr eaLnBrk="1" hangingPunct="1">
              <a:lnSpc>
                <a:spcPts val="2000"/>
              </a:lnSpc>
              <a:spcBef>
                <a:spcPts val="0"/>
              </a:spcBef>
              <a:buFont typeface="Arial" charset="0"/>
              <a:buNone/>
              <a:defRPr/>
            </a:pPr>
            <a:r>
              <a:rPr lang="ja-JP" altLang="en-US" sz="1800" b="1" dirty="0" smtClean="0">
                <a:solidFill>
                  <a:prstClr val="black"/>
                </a:solidFill>
                <a:latin typeface="ＭＳ Ｐゴシック"/>
                <a:ea typeface="ＭＳ Ｐゴシック"/>
              </a:rPr>
              <a:t>　</a:t>
            </a:r>
            <a:r>
              <a:rPr lang="ja-JP" altLang="en-US" sz="1800" b="1" dirty="0" smtClean="0">
                <a:solidFill>
                  <a:srgbClr val="FF0000"/>
                </a:solidFill>
                <a:latin typeface="ＭＳ Ｐゴシック"/>
                <a:ea typeface="ＭＳ Ｐゴシック"/>
              </a:rPr>
              <a:t>急性期後の患者の受入れなど</a:t>
            </a:r>
            <a:r>
              <a:rPr lang="ja-JP" altLang="en-US" sz="1800" b="1" dirty="0" smtClean="0">
                <a:solidFill>
                  <a:prstClr val="black"/>
                </a:solidFill>
                <a:latin typeface="ＭＳ Ｐゴシック"/>
                <a:ea typeface="ＭＳ Ｐゴシック"/>
              </a:rPr>
              <a:t>、地域包括ケアシステムを支える病棟の充実が求められることから、</a:t>
            </a:r>
            <a:r>
              <a:rPr lang="ja-JP" altLang="en-US" sz="1800" b="1" dirty="0" smtClean="0">
                <a:solidFill>
                  <a:srgbClr val="FF0000"/>
                </a:solidFill>
                <a:latin typeface="ＭＳ Ｐゴシック"/>
                <a:ea typeface="ＭＳ Ｐゴシック"/>
              </a:rPr>
              <a:t>地域包括ケア病棟入院料</a:t>
            </a:r>
            <a:r>
              <a:rPr lang="en-US" altLang="ja-JP" sz="1800" b="1" dirty="0" smtClean="0">
                <a:solidFill>
                  <a:srgbClr val="FF0000"/>
                </a:solidFill>
                <a:latin typeface="ＭＳ Ｐゴシック"/>
                <a:ea typeface="ＭＳ Ｐゴシック"/>
              </a:rPr>
              <a:t>(2,558</a:t>
            </a:r>
            <a:r>
              <a:rPr lang="ja-JP" altLang="en-US" sz="1800" b="1" dirty="0" smtClean="0">
                <a:solidFill>
                  <a:srgbClr val="FF0000"/>
                </a:solidFill>
                <a:latin typeface="ＭＳ Ｐゴシック"/>
                <a:ea typeface="ＭＳ Ｐゴシック"/>
              </a:rPr>
              <a:t>点</a:t>
            </a:r>
            <a:r>
              <a:rPr lang="en-US" altLang="ja-JP" sz="1800" b="1" dirty="0" smtClean="0">
                <a:solidFill>
                  <a:srgbClr val="FF0000"/>
                </a:solidFill>
                <a:latin typeface="ＭＳ Ｐゴシック"/>
                <a:ea typeface="ＭＳ Ｐゴシック"/>
              </a:rPr>
              <a:t>/</a:t>
            </a:r>
            <a:r>
              <a:rPr lang="ja-JP" altLang="en-US" sz="1800" b="1" dirty="0" smtClean="0">
                <a:solidFill>
                  <a:srgbClr val="FF0000"/>
                </a:solidFill>
                <a:latin typeface="ＭＳ Ｐゴシック"/>
                <a:ea typeface="ＭＳ Ｐゴシック"/>
              </a:rPr>
              <a:t>日など</a:t>
            </a:r>
            <a:r>
              <a:rPr lang="en-US" altLang="ja-JP" sz="1800" b="1" dirty="0" smtClean="0">
                <a:solidFill>
                  <a:srgbClr val="FF0000"/>
                </a:solidFill>
                <a:latin typeface="ＭＳ Ｐゴシック"/>
                <a:ea typeface="ＭＳ Ｐゴシック"/>
              </a:rPr>
              <a:t>)</a:t>
            </a:r>
            <a:r>
              <a:rPr lang="ja-JP" altLang="en-US" sz="1800" b="1" dirty="0" smtClean="0">
                <a:solidFill>
                  <a:srgbClr val="FF0000"/>
                </a:solidFill>
                <a:latin typeface="ＭＳ Ｐゴシック"/>
                <a:ea typeface="ＭＳ Ｐゴシック"/>
              </a:rPr>
              <a:t>を新設</a:t>
            </a:r>
            <a:r>
              <a:rPr lang="ja-JP" altLang="en-US" sz="1400" b="1" dirty="0" smtClean="0">
                <a:solidFill>
                  <a:prstClr val="black"/>
                </a:solidFill>
                <a:latin typeface="ＭＳ Ｐゴシック"/>
                <a:ea typeface="ＭＳ Ｐゴシック"/>
              </a:rPr>
              <a:t>（従来の亜急性期入院医療管理料の機能・要件を強化したもの）</a:t>
            </a:r>
            <a:endParaRPr lang="en-US" altLang="ja-JP" sz="1600" b="1" dirty="0" smtClean="0">
              <a:solidFill>
                <a:prstClr val="black"/>
              </a:solidFill>
              <a:latin typeface="ＭＳ Ｐゴシック"/>
              <a:ea typeface="ＭＳ Ｐゴシック"/>
            </a:endParaRPr>
          </a:p>
          <a:p>
            <a:pPr eaLnBrk="1" hangingPunct="1">
              <a:lnSpc>
                <a:spcPts val="2000"/>
              </a:lnSpc>
              <a:spcBef>
                <a:spcPts val="0"/>
              </a:spcBef>
              <a:buFont typeface="Arial" charset="0"/>
              <a:buNone/>
              <a:defRPr/>
            </a:pPr>
            <a:r>
              <a:rPr lang="en-US" altLang="ja-JP" sz="1800" b="1" u="sng" dirty="0" smtClean="0">
                <a:solidFill>
                  <a:prstClr val="black"/>
                </a:solidFill>
                <a:latin typeface="ＭＳ Ｐゴシック"/>
                <a:ea typeface="ＭＳ Ｐゴシック"/>
              </a:rPr>
              <a:t>(3)</a:t>
            </a:r>
            <a:r>
              <a:rPr lang="ja-JP" altLang="en-US" sz="1800" b="1" u="sng" dirty="0" smtClean="0">
                <a:solidFill>
                  <a:prstClr val="black"/>
                </a:solidFill>
                <a:latin typeface="ＭＳ Ｐゴシック"/>
                <a:ea typeface="ＭＳ Ｐゴシック"/>
              </a:rPr>
              <a:t>　有床診療所の評価</a:t>
            </a:r>
            <a:endParaRPr lang="en-US" altLang="ja-JP" sz="1800" b="1" u="sng" dirty="0" smtClean="0">
              <a:solidFill>
                <a:prstClr val="black"/>
              </a:solidFill>
              <a:latin typeface="ＭＳ Ｐゴシック"/>
              <a:ea typeface="ＭＳ Ｐゴシック"/>
            </a:endParaRPr>
          </a:p>
          <a:p>
            <a:pPr eaLnBrk="1" hangingPunct="1">
              <a:lnSpc>
                <a:spcPts val="2000"/>
              </a:lnSpc>
              <a:spcBef>
                <a:spcPts val="0"/>
              </a:spcBef>
              <a:buFont typeface="Arial" charset="0"/>
              <a:buNone/>
              <a:defRPr/>
            </a:pPr>
            <a:r>
              <a:rPr lang="ja-JP" altLang="en-US" sz="1800" b="1" dirty="0" smtClean="0">
                <a:solidFill>
                  <a:prstClr val="black"/>
                </a:solidFill>
                <a:latin typeface="ＭＳ Ｐゴシック"/>
                <a:ea typeface="ＭＳ Ｐゴシック"/>
              </a:rPr>
              <a:t>　有床診療所入院基本料について、地域包括ケアの中で複数の機能を担う</a:t>
            </a:r>
            <a:r>
              <a:rPr lang="ja-JP" altLang="en-US" sz="1800" b="1" dirty="0" smtClean="0">
                <a:solidFill>
                  <a:srgbClr val="FF0000"/>
                </a:solidFill>
                <a:latin typeface="ＭＳ Ｐゴシック"/>
                <a:ea typeface="ＭＳ Ｐゴシック"/>
              </a:rPr>
              <a:t>有床診療所の評価を引上げ</a:t>
            </a:r>
            <a:r>
              <a:rPr lang="ja-JP" altLang="en-US" sz="1400" b="1" dirty="0" smtClean="0">
                <a:solidFill>
                  <a:prstClr val="black"/>
                </a:solidFill>
                <a:latin typeface="ＭＳ Ｐゴシック"/>
                <a:ea typeface="ＭＳ Ｐゴシック"/>
              </a:rPr>
              <a:t>（最も低い有床診療所入院基本料が複数機能を担う場合は約</a:t>
            </a:r>
            <a:r>
              <a:rPr lang="en-US" altLang="ja-JP" sz="1400" b="1" dirty="0" smtClean="0">
                <a:solidFill>
                  <a:prstClr val="black"/>
                </a:solidFill>
                <a:latin typeface="ＭＳ Ｐゴシック"/>
                <a:ea typeface="ＭＳ Ｐゴシック"/>
              </a:rPr>
              <a:t>1.4</a:t>
            </a:r>
            <a:r>
              <a:rPr lang="ja-JP" altLang="en-US" sz="1400" b="1" dirty="0" smtClean="0">
                <a:solidFill>
                  <a:prstClr val="black"/>
                </a:solidFill>
                <a:latin typeface="ＭＳ Ｐゴシック"/>
                <a:ea typeface="ＭＳ Ｐゴシック"/>
              </a:rPr>
              <a:t>倍に増額（</a:t>
            </a:r>
            <a:r>
              <a:rPr lang="en-US" altLang="ja-JP" sz="1400" b="1" dirty="0" smtClean="0">
                <a:solidFill>
                  <a:prstClr val="black"/>
                </a:solidFill>
                <a:latin typeface="ＭＳ Ｐゴシック"/>
                <a:ea typeface="ＭＳ Ｐゴシック"/>
              </a:rPr>
              <a:t>351</a:t>
            </a:r>
            <a:r>
              <a:rPr lang="ja-JP" altLang="en-US" sz="1400" b="1" dirty="0" smtClean="0">
                <a:solidFill>
                  <a:prstClr val="black"/>
                </a:solidFill>
                <a:latin typeface="ＭＳ Ｐゴシック"/>
                <a:ea typeface="ＭＳ Ｐゴシック"/>
              </a:rPr>
              <a:t>点</a:t>
            </a:r>
            <a:r>
              <a:rPr lang="en-US" altLang="ja-JP" sz="1400" b="1" dirty="0" smtClean="0">
                <a:solidFill>
                  <a:prstClr val="black"/>
                </a:solidFill>
                <a:latin typeface="ＭＳ Ｐゴシック"/>
                <a:ea typeface="ＭＳ Ｐゴシック"/>
              </a:rPr>
              <a:t>/</a:t>
            </a:r>
            <a:r>
              <a:rPr lang="ja-JP" altLang="en-US" sz="1400" b="1" dirty="0" smtClean="0">
                <a:solidFill>
                  <a:prstClr val="black"/>
                </a:solidFill>
                <a:latin typeface="ＭＳ Ｐゴシック"/>
                <a:ea typeface="ＭＳ Ｐゴシック"/>
              </a:rPr>
              <a:t>日→</a:t>
            </a:r>
            <a:r>
              <a:rPr lang="en-US" altLang="ja-JP" sz="1400" b="1" dirty="0" smtClean="0">
                <a:solidFill>
                  <a:prstClr val="black"/>
                </a:solidFill>
                <a:latin typeface="ＭＳ Ｐゴシック"/>
                <a:ea typeface="ＭＳ Ｐゴシック"/>
              </a:rPr>
              <a:t>500</a:t>
            </a:r>
            <a:r>
              <a:rPr lang="ja-JP" altLang="en-US" sz="1400" b="1" dirty="0" smtClean="0">
                <a:solidFill>
                  <a:prstClr val="black"/>
                </a:solidFill>
                <a:latin typeface="ＭＳ Ｐゴシック"/>
                <a:ea typeface="ＭＳ Ｐゴシック"/>
              </a:rPr>
              <a:t>点</a:t>
            </a:r>
            <a:r>
              <a:rPr lang="en-US" altLang="ja-JP" sz="1400" b="1" dirty="0" smtClean="0">
                <a:solidFill>
                  <a:prstClr val="black"/>
                </a:solidFill>
                <a:latin typeface="ＭＳ Ｐゴシック"/>
                <a:ea typeface="ＭＳ Ｐゴシック"/>
              </a:rPr>
              <a:t>/</a:t>
            </a:r>
            <a:r>
              <a:rPr lang="ja-JP" altLang="en-US" sz="1400" b="1" dirty="0" smtClean="0">
                <a:solidFill>
                  <a:prstClr val="black"/>
                </a:solidFill>
                <a:latin typeface="ＭＳ Ｐゴシック"/>
                <a:ea typeface="ＭＳ Ｐゴシック"/>
              </a:rPr>
              <a:t>日））</a:t>
            </a:r>
            <a:endParaRPr lang="en-US" altLang="ja-JP" sz="1400" b="1" dirty="0" smtClean="0">
              <a:solidFill>
                <a:prstClr val="black"/>
              </a:solidFill>
              <a:latin typeface="ＭＳ Ｐゴシック"/>
              <a:ea typeface="ＭＳ Ｐゴシック"/>
            </a:endParaRPr>
          </a:p>
        </p:txBody>
      </p:sp>
      <p:sp>
        <p:nvSpPr>
          <p:cNvPr id="5124" name="Text Box 5"/>
          <p:cNvSpPr txBox="1">
            <a:spLocks noChangeArrowheads="1"/>
          </p:cNvSpPr>
          <p:nvPr/>
        </p:nvSpPr>
        <p:spPr bwMode="auto">
          <a:xfrm>
            <a:off x="417910" y="867839"/>
            <a:ext cx="9049544" cy="2144177"/>
          </a:xfrm>
          <a:prstGeom prst="rect">
            <a:avLst/>
          </a:prstGeom>
          <a:solidFill>
            <a:srgbClr val="FF0000">
              <a:alpha val="20000"/>
            </a:srgbClr>
          </a:solidFill>
          <a:ln w="22225">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fontAlgn="base">
              <a:lnSpc>
                <a:spcPts val="2200"/>
              </a:lnSpc>
              <a:spcBef>
                <a:spcPct val="0"/>
              </a:spcBef>
              <a:spcAft>
                <a:spcPct val="0"/>
              </a:spcAft>
              <a:defRPr/>
            </a:pPr>
            <a:r>
              <a:rPr lang="ja-JP" altLang="en-US" sz="2000" dirty="0">
                <a:solidFill>
                  <a:srgbClr val="000000"/>
                </a:solidFill>
                <a:latin typeface="ＭＳ Ｐゴシック"/>
              </a:rPr>
              <a:t>○　消費税率引上げに伴う医療機関の仕入れにかかる消費税負担増加</a:t>
            </a:r>
            <a:r>
              <a:rPr lang="ja-JP" altLang="en-US" sz="2000" dirty="0" smtClean="0">
                <a:solidFill>
                  <a:srgbClr val="000000"/>
                </a:solidFill>
                <a:latin typeface="ＭＳ Ｐゴシック"/>
              </a:rPr>
              <a:t>に対して、</a:t>
            </a:r>
            <a:endParaRPr lang="en-US" altLang="ja-JP" sz="2000" dirty="0" smtClean="0">
              <a:solidFill>
                <a:srgbClr val="000000"/>
              </a:solidFill>
              <a:latin typeface="ＭＳ Ｐゴシック"/>
            </a:endParaRPr>
          </a:p>
          <a:p>
            <a:pPr fontAlgn="base">
              <a:lnSpc>
                <a:spcPts val="2200"/>
              </a:lnSpc>
              <a:spcBef>
                <a:spcPct val="0"/>
              </a:spcBef>
              <a:spcAft>
                <a:spcPct val="0"/>
              </a:spcAft>
              <a:defRPr/>
            </a:pPr>
            <a:r>
              <a:rPr lang="en-US" altLang="ja-JP" sz="2000" dirty="0">
                <a:solidFill>
                  <a:srgbClr val="000000"/>
                </a:solidFill>
                <a:latin typeface="ＭＳ Ｐゴシック"/>
              </a:rPr>
              <a:t> </a:t>
            </a:r>
            <a:r>
              <a:rPr lang="en-US" altLang="ja-JP" sz="2000" dirty="0" smtClean="0">
                <a:solidFill>
                  <a:srgbClr val="000000"/>
                </a:solidFill>
                <a:latin typeface="ＭＳ Ｐゴシック"/>
              </a:rPr>
              <a:t>  </a:t>
            </a:r>
            <a:r>
              <a:rPr lang="ja-JP" altLang="en-US" sz="2000" dirty="0" smtClean="0">
                <a:solidFill>
                  <a:srgbClr val="000000"/>
                </a:solidFill>
                <a:latin typeface="ＭＳ Ｐゴシック"/>
              </a:rPr>
              <a:t>必要</a:t>
            </a:r>
            <a:r>
              <a:rPr lang="ja-JP" altLang="en-US" sz="2000" dirty="0">
                <a:solidFill>
                  <a:srgbClr val="000000"/>
                </a:solidFill>
                <a:latin typeface="ＭＳ Ｐゴシック"/>
              </a:rPr>
              <a:t>財源（改定率：１．３６％）が満額確保され、診療報酬上の</a:t>
            </a:r>
            <a:r>
              <a:rPr lang="ja-JP" altLang="en-US" sz="2000" dirty="0" smtClean="0">
                <a:solidFill>
                  <a:srgbClr val="000000"/>
                </a:solidFill>
                <a:latin typeface="ＭＳ Ｐゴシック"/>
              </a:rPr>
              <a:t>対応を</a:t>
            </a:r>
            <a:r>
              <a:rPr lang="ja-JP" altLang="en-US" sz="2000" dirty="0">
                <a:solidFill>
                  <a:srgbClr val="000000"/>
                </a:solidFill>
                <a:latin typeface="ＭＳ Ｐゴシック"/>
              </a:rPr>
              <a:t>、過去</a:t>
            </a:r>
            <a:r>
              <a:rPr lang="ja-JP" altLang="en-US" sz="2000" dirty="0" smtClean="0">
                <a:solidFill>
                  <a:srgbClr val="000000"/>
                </a:solidFill>
                <a:latin typeface="ＭＳ Ｐゴシック"/>
              </a:rPr>
              <a:t>の</a:t>
            </a:r>
            <a:endParaRPr lang="en-US" altLang="ja-JP" sz="2000" dirty="0" smtClean="0">
              <a:solidFill>
                <a:srgbClr val="000000"/>
              </a:solidFill>
              <a:latin typeface="ＭＳ Ｐゴシック"/>
            </a:endParaRPr>
          </a:p>
          <a:p>
            <a:pPr fontAlgn="base">
              <a:lnSpc>
                <a:spcPts val="2200"/>
              </a:lnSpc>
              <a:spcBef>
                <a:spcPct val="0"/>
              </a:spcBef>
              <a:spcAft>
                <a:spcPct val="0"/>
              </a:spcAft>
              <a:defRPr/>
            </a:pPr>
            <a:r>
              <a:rPr lang="en-US" altLang="ja-JP" sz="2000" dirty="0">
                <a:solidFill>
                  <a:srgbClr val="000000"/>
                </a:solidFill>
                <a:latin typeface="ＭＳ Ｐゴシック"/>
              </a:rPr>
              <a:t> </a:t>
            </a:r>
            <a:r>
              <a:rPr lang="en-US" altLang="ja-JP" sz="2000" dirty="0" smtClean="0">
                <a:solidFill>
                  <a:srgbClr val="000000"/>
                </a:solidFill>
                <a:latin typeface="ＭＳ Ｐゴシック"/>
              </a:rPr>
              <a:t>  </a:t>
            </a:r>
            <a:r>
              <a:rPr lang="ja-JP" altLang="en-US" sz="2000" dirty="0" smtClean="0">
                <a:solidFill>
                  <a:srgbClr val="000000"/>
                </a:solidFill>
                <a:latin typeface="ＭＳ Ｐゴシック"/>
              </a:rPr>
              <a:t>教訓</a:t>
            </a:r>
            <a:r>
              <a:rPr lang="ja-JP" altLang="en-US" sz="2000" dirty="0">
                <a:solidFill>
                  <a:srgbClr val="000000"/>
                </a:solidFill>
                <a:latin typeface="ＭＳ Ｐゴシック"/>
              </a:rPr>
              <a:t>を踏まえて、すべての医療機関に対し明確な形となる初・</a:t>
            </a:r>
            <a:r>
              <a:rPr lang="ja-JP" altLang="en-US" sz="2000" dirty="0" smtClean="0">
                <a:solidFill>
                  <a:srgbClr val="000000"/>
                </a:solidFill>
                <a:latin typeface="ＭＳ Ｐゴシック"/>
              </a:rPr>
              <a:t>再診料</a:t>
            </a:r>
            <a:r>
              <a:rPr lang="ja-JP" altLang="en-US" sz="2000" dirty="0">
                <a:solidFill>
                  <a:srgbClr val="000000"/>
                </a:solidFill>
                <a:latin typeface="ＭＳ Ｐゴシック"/>
              </a:rPr>
              <a:t>や入院</a:t>
            </a:r>
            <a:r>
              <a:rPr lang="ja-JP" altLang="en-US" sz="2000" dirty="0" smtClean="0">
                <a:solidFill>
                  <a:srgbClr val="000000"/>
                </a:solidFill>
                <a:latin typeface="ＭＳ Ｐゴシック"/>
              </a:rPr>
              <a:t>基本</a:t>
            </a:r>
            <a:endParaRPr lang="en-US" altLang="ja-JP" sz="2000" dirty="0" smtClean="0">
              <a:solidFill>
                <a:srgbClr val="000000"/>
              </a:solidFill>
              <a:latin typeface="ＭＳ Ｐゴシック"/>
            </a:endParaRPr>
          </a:p>
          <a:p>
            <a:pPr fontAlgn="base">
              <a:lnSpc>
                <a:spcPts val="2200"/>
              </a:lnSpc>
              <a:spcBef>
                <a:spcPct val="0"/>
              </a:spcBef>
              <a:spcAft>
                <a:spcPct val="0"/>
              </a:spcAft>
              <a:defRPr/>
            </a:pPr>
            <a:r>
              <a:rPr lang="en-US" altLang="ja-JP" sz="2000" dirty="0">
                <a:solidFill>
                  <a:srgbClr val="000000"/>
                </a:solidFill>
                <a:latin typeface="ＭＳ Ｐゴシック"/>
              </a:rPr>
              <a:t> </a:t>
            </a:r>
            <a:r>
              <a:rPr lang="en-US" altLang="ja-JP" sz="2000" dirty="0" smtClean="0">
                <a:solidFill>
                  <a:srgbClr val="000000"/>
                </a:solidFill>
                <a:latin typeface="ＭＳ Ｐゴシック"/>
              </a:rPr>
              <a:t>  </a:t>
            </a:r>
            <a:r>
              <a:rPr lang="ja-JP" altLang="en-US" sz="2000" dirty="0" smtClean="0">
                <a:solidFill>
                  <a:srgbClr val="000000"/>
                </a:solidFill>
                <a:latin typeface="ＭＳ Ｐゴシック"/>
              </a:rPr>
              <a:t>料</a:t>
            </a:r>
            <a:r>
              <a:rPr lang="ja-JP" altLang="en-US" sz="2000" dirty="0">
                <a:solidFill>
                  <a:srgbClr val="000000"/>
                </a:solidFill>
                <a:latin typeface="ＭＳ Ｐゴシック"/>
              </a:rPr>
              <a:t>などの基本診療料に集中的に上乗せした。</a:t>
            </a:r>
            <a:endParaRPr lang="en-US" altLang="ja-JP" sz="2000" dirty="0">
              <a:solidFill>
                <a:srgbClr val="000000"/>
              </a:solidFill>
              <a:latin typeface="ＭＳ Ｐゴシック"/>
            </a:endParaRPr>
          </a:p>
          <a:p>
            <a:pPr fontAlgn="base">
              <a:lnSpc>
                <a:spcPts val="2200"/>
              </a:lnSpc>
              <a:spcBef>
                <a:spcPct val="0"/>
              </a:spcBef>
              <a:spcAft>
                <a:spcPct val="0"/>
              </a:spcAft>
              <a:defRPr/>
            </a:pPr>
            <a:r>
              <a:rPr lang="en-US" altLang="ja-JP" sz="2000" dirty="0">
                <a:solidFill>
                  <a:srgbClr val="000000"/>
                </a:solidFill>
                <a:latin typeface="ＭＳ Ｐゴシック"/>
              </a:rPr>
              <a:t>   </a:t>
            </a:r>
            <a:r>
              <a:rPr lang="ja-JP" altLang="en-US" sz="2000" dirty="0">
                <a:solidFill>
                  <a:srgbClr val="000000"/>
                </a:solidFill>
                <a:latin typeface="ＭＳ Ｐゴシック"/>
              </a:rPr>
              <a:t>（</a:t>
            </a:r>
            <a:r>
              <a:rPr lang="en-US" altLang="ja-JP" sz="2000" dirty="0">
                <a:solidFill>
                  <a:srgbClr val="000000"/>
                </a:solidFill>
                <a:latin typeface="ＭＳ Ｐゴシック"/>
              </a:rPr>
              <a:t>※ </a:t>
            </a:r>
            <a:r>
              <a:rPr lang="ja-JP" altLang="en-US" sz="2000" dirty="0">
                <a:solidFill>
                  <a:srgbClr val="000000"/>
                </a:solidFill>
                <a:latin typeface="ＭＳ Ｐゴシック"/>
              </a:rPr>
              <a:t>保険者など支払者側は反対し、</a:t>
            </a:r>
            <a:r>
              <a:rPr lang="ja-JP" altLang="en-US" sz="2000" dirty="0">
                <a:solidFill>
                  <a:srgbClr val="00B0F0"/>
                </a:solidFill>
                <a:latin typeface="ＭＳ Ｐゴシック"/>
              </a:rPr>
              <a:t>公益裁定</a:t>
            </a:r>
            <a:r>
              <a:rPr lang="ja-JP" altLang="en-US" sz="2000" dirty="0">
                <a:solidFill>
                  <a:srgbClr val="000000"/>
                </a:solidFill>
                <a:latin typeface="ＭＳ Ｐゴシック"/>
              </a:rPr>
              <a:t>で決着）</a:t>
            </a:r>
            <a:endParaRPr lang="en-US" altLang="ja-JP" sz="2000" dirty="0">
              <a:solidFill>
                <a:srgbClr val="000000"/>
              </a:solidFill>
              <a:latin typeface="ＭＳ Ｐゴシック"/>
            </a:endParaRPr>
          </a:p>
          <a:p>
            <a:pPr fontAlgn="base">
              <a:lnSpc>
                <a:spcPts val="2200"/>
              </a:lnSpc>
              <a:spcBef>
                <a:spcPts val="600"/>
              </a:spcBef>
              <a:spcAft>
                <a:spcPct val="0"/>
              </a:spcAft>
              <a:defRPr/>
            </a:pPr>
            <a:r>
              <a:rPr lang="ja-JP" altLang="en-US" sz="2000" dirty="0">
                <a:solidFill>
                  <a:srgbClr val="000000"/>
                </a:solidFill>
                <a:latin typeface="ＭＳ Ｐゴシック"/>
              </a:rPr>
              <a:t>○　「改定の基本方針」では、医療機関の機能分化・強化と連携、在宅連携</a:t>
            </a:r>
            <a:r>
              <a:rPr lang="ja-JP" altLang="en-US" sz="2000" dirty="0" smtClean="0">
                <a:solidFill>
                  <a:srgbClr val="000000"/>
                </a:solidFill>
                <a:latin typeface="ＭＳ Ｐゴシック"/>
              </a:rPr>
              <a:t>の充実</a:t>
            </a:r>
            <a:endParaRPr lang="en-US" altLang="ja-JP" sz="2000" dirty="0" smtClean="0">
              <a:solidFill>
                <a:srgbClr val="000000"/>
              </a:solidFill>
              <a:latin typeface="ＭＳ Ｐゴシック"/>
            </a:endParaRPr>
          </a:p>
          <a:p>
            <a:pPr fontAlgn="base">
              <a:lnSpc>
                <a:spcPts val="2200"/>
              </a:lnSpc>
              <a:spcBef>
                <a:spcPct val="0"/>
              </a:spcBef>
              <a:spcAft>
                <a:spcPct val="0"/>
              </a:spcAft>
              <a:defRPr/>
            </a:pPr>
            <a:r>
              <a:rPr lang="en-US" altLang="ja-JP" sz="2000" dirty="0">
                <a:solidFill>
                  <a:srgbClr val="000000"/>
                </a:solidFill>
                <a:latin typeface="ＭＳ Ｐゴシック"/>
              </a:rPr>
              <a:t> </a:t>
            </a:r>
            <a:r>
              <a:rPr lang="en-US" altLang="ja-JP" sz="2000" dirty="0" smtClean="0">
                <a:solidFill>
                  <a:srgbClr val="000000"/>
                </a:solidFill>
                <a:latin typeface="ＭＳ Ｐゴシック"/>
              </a:rPr>
              <a:t>  </a:t>
            </a:r>
            <a:r>
              <a:rPr lang="ja-JP" altLang="en-US" sz="2000" dirty="0" smtClean="0">
                <a:solidFill>
                  <a:srgbClr val="000000"/>
                </a:solidFill>
                <a:latin typeface="ＭＳ Ｐゴシック"/>
              </a:rPr>
              <a:t>等</a:t>
            </a:r>
            <a:r>
              <a:rPr lang="ja-JP" altLang="en-US" sz="2000" dirty="0">
                <a:solidFill>
                  <a:srgbClr val="000000"/>
                </a:solidFill>
                <a:latin typeface="ＭＳ Ｐゴシック"/>
              </a:rPr>
              <a:t>を重点課題と位置づけ対応した。</a:t>
            </a:r>
            <a:endParaRPr lang="en-US" altLang="ja-JP" sz="2000" dirty="0">
              <a:solidFill>
                <a:srgbClr val="000000"/>
              </a:solidFill>
              <a:latin typeface="ＭＳ Ｐゴシック"/>
            </a:endParaRPr>
          </a:p>
        </p:txBody>
      </p:sp>
      <p:sp>
        <p:nvSpPr>
          <p:cNvPr id="167942" name="テキスト ボックス 5"/>
          <p:cNvSpPr txBox="1">
            <a:spLocks noChangeArrowheads="1"/>
          </p:cNvSpPr>
          <p:nvPr/>
        </p:nvSpPr>
        <p:spPr bwMode="auto">
          <a:xfrm>
            <a:off x="748112" y="260354"/>
            <a:ext cx="8590359" cy="523875"/>
          </a:xfrm>
          <a:prstGeom prst="rect">
            <a:avLst/>
          </a:prstGeom>
          <a:solidFill>
            <a:srgbClr val="FF00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2800" smtClean="0">
                <a:solidFill>
                  <a:srgbClr val="000000"/>
                </a:solidFill>
                <a:latin typeface="HG創英角ｺﾞｼｯｸUB" pitchFamily="49" charset="-128"/>
                <a:ea typeface="HG創英角ｺﾞｼｯｸUB" pitchFamily="49" charset="-128"/>
              </a:rPr>
              <a:t>平成２６年度診療報酬改定のポイント②</a:t>
            </a:r>
            <a:endParaRPr lang="en-US" altLang="ja-JP" sz="2800" smtClean="0">
              <a:solidFill>
                <a:srgbClr val="000000"/>
              </a:solidFill>
              <a:latin typeface="HG創英角ｺﾞｼｯｸUB" pitchFamily="49" charset="-128"/>
              <a:ea typeface="HG創英角ｺﾞｼｯｸUB" pitchFamily="49" charset="-128"/>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357817634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87560" y="29029"/>
            <a:ext cx="9761984" cy="519651"/>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tIns="0" bIns="0">
            <a:normAutofit/>
          </a:bodyPr>
          <a:lstStyle/>
          <a:p>
            <a:pPr algn="l"/>
            <a:r>
              <a:rPr lang="ja-JP" altLang="en-US" sz="2400" dirty="0" smtClean="0">
                <a:latin typeface="+mn-ea"/>
              </a:rPr>
              <a:t>           保険医療機関による患者紹介料の支払いについて②</a:t>
            </a:r>
            <a:endParaRPr kumimoji="1" lang="ja-JP" altLang="en-US" sz="2000" dirty="0">
              <a:solidFill>
                <a:sysClr val="windowText" lastClr="000000"/>
              </a:solidFill>
              <a:latin typeface="+mn-ea"/>
            </a:endParaRPr>
          </a:p>
        </p:txBody>
      </p:sp>
      <p:sp>
        <p:nvSpPr>
          <p:cNvPr id="6" name="テキスト ボックス 5"/>
          <p:cNvSpPr txBox="1"/>
          <p:nvPr/>
        </p:nvSpPr>
        <p:spPr>
          <a:xfrm>
            <a:off x="214440" y="1208034"/>
            <a:ext cx="9517057" cy="2238287"/>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tIns="72000" bIns="72000" rtlCol="0">
            <a:spAutoFit/>
          </a:bodyPr>
          <a:lstStyle/>
          <a:p>
            <a:pPr marL="261938" indent="-174625">
              <a:tabLst>
                <a:tab pos="536575" algn="l"/>
              </a:tabLst>
            </a:pPr>
            <a:r>
              <a:rPr lang="ja-JP" altLang="en-US" dirty="0" smtClean="0">
                <a:solidFill>
                  <a:prstClr val="black"/>
                </a:solidFill>
                <a:latin typeface="ＭＳ Ｐゴシック"/>
              </a:rPr>
              <a:t>○一部</a:t>
            </a:r>
            <a:r>
              <a:rPr lang="ja-JP" altLang="en-US" dirty="0">
                <a:solidFill>
                  <a:prstClr val="black"/>
                </a:solidFill>
                <a:latin typeface="ＭＳ Ｐゴシック"/>
              </a:rPr>
              <a:t>の保険医療機関において、在宅医療を要する者が多く入居する施設・住宅から、患者の紹介を受け、紹介料を支払った上で、訪問診療を行っている事例がある。</a:t>
            </a:r>
            <a:endParaRPr lang="en-US" altLang="ja-JP" dirty="0">
              <a:solidFill>
                <a:prstClr val="black"/>
              </a:solidFill>
              <a:latin typeface="ＭＳ Ｐゴシック"/>
            </a:endParaRPr>
          </a:p>
          <a:p>
            <a:pPr marL="261938" indent="-174625">
              <a:spcBef>
                <a:spcPts val="600"/>
              </a:spcBef>
              <a:tabLst>
                <a:tab pos="536575" algn="l"/>
              </a:tabLst>
            </a:pPr>
            <a:r>
              <a:rPr lang="ja-JP" altLang="en-US" dirty="0" smtClean="0">
                <a:solidFill>
                  <a:prstClr val="black"/>
                </a:solidFill>
                <a:latin typeface="ＭＳ Ｐゴシック"/>
              </a:rPr>
              <a:t>○保険医療機関が患者の紹介を受け、紹介料を支払った上で、訪問診療を行うことについては、患者の保険医療機関の選択の制限や過剰な診療につながる場合は、健康保険法の趣旨からみて不適切である。</a:t>
            </a:r>
            <a:endParaRPr lang="en-US" altLang="ja-JP" dirty="0" smtClean="0">
              <a:solidFill>
                <a:prstClr val="black"/>
              </a:solidFill>
              <a:latin typeface="ＭＳ Ｐゴシック"/>
            </a:endParaRPr>
          </a:p>
          <a:p>
            <a:pPr marL="261938" indent="-174625">
              <a:spcBef>
                <a:spcPts val="600"/>
              </a:spcBef>
              <a:tabLst>
                <a:tab pos="536575" algn="l"/>
              </a:tabLst>
            </a:pPr>
            <a:r>
              <a:rPr lang="ja-JP" altLang="en-US" dirty="0" smtClean="0">
                <a:solidFill>
                  <a:prstClr val="black"/>
                </a:solidFill>
                <a:latin typeface="ＭＳ Ｐゴシック"/>
              </a:rPr>
              <a:t>○</a:t>
            </a:r>
            <a:r>
              <a:rPr lang="ja-JP" altLang="en-US" dirty="0">
                <a:solidFill>
                  <a:prstClr val="black"/>
                </a:solidFill>
                <a:latin typeface="ＭＳ Ｐゴシック"/>
              </a:rPr>
              <a:t>しかし、保険医療機関が患者の紹介を受け、紹介料を支払うこと自体は、現行制度上は違法とは言えない。</a:t>
            </a:r>
            <a:endParaRPr lang="en-US" altLang="ja-JP" dirty="0">
              <a:solidFill>
                <a:prstClr val="black"/>
              </a:solidFill>
              <a:latin typeface="ＭＳ Ｐゴシック"/>
            </a:endParaRPr>
          </a:p>
        </p:txBody>
      </p:sp>
      <p:sp>
        <p:nvSpPr>
          <p:cNvPr id="7" name="下矢印 6"/>
          <p:cNvSpPr/>
          <p:nvPr/>
        </p:nvSpPr>
        <p:spPr>
          <a:xfrm>
            <a:off x="4264209" y="3563724"/>
            <a:ext cx="1417518" cy="40558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8" name="角丸四角形 7"/>
          <p:cNvSpPr/>
          <p:nvPr/>
        </p:nvSpPr>
        <p:spPr>
          <a:xfrm>
            <a:off x="214440" y="4194628"/>
            <a:ext cx="9517057" cy="1862916"/>
          </a:xfrm>
          <a:prstGeom prst="roundRect">
            <a:avLst>
              <a:gd name="adj" fmla="val 9412"/>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marL="261938" indent="-261938"/>
            <a:r>
              <a:rPr lang="ja-JP" altLang="en-US" dirty="0" smtClean="0">
                <a:solidFill>
                  <a:prstClr val="black"/>
                </a:solidFill>
                <a:latin typeface="ＭＳ Ｐゴシック"/>
              </a:rPr>
              <a:t>◆保険</a:t>
            </a:r>
            <a:r>
              <a:rPr lang="ja-JP" altLang="en-US" dirty="0">
                <a:solidFill>
                  <a:prstClr val="black"/>
                </a:solidFill>
                <a:latin typeface="ＭＳ Ｐゴシック"/>
              </a:rPr>
              <a:t>医療</a:t>
            </a:r>
            <a:r>
              <a:rPr lang="ja-JP" altLang="en-US" dirty="0" smtClean="0">
                <a:solidFill>
                  <a:prstClr val="black"/>
                </a:solidFill>
                <a:latin typeface="ＭＳ Ｐゴシック"/>
              </a:rPr>
              <a:t>機関については</a:t>
            </a:r>
            <a:r>
              <a:rPr lang="ja-JP" altLang="en-US" dirty="0">
                <a:solidFill>
                  <a:prstClr val="black"/>
                </a:solidFill>
                <a:latin typeface="ＭＳ Ｐゴシック"/>
              </a:rPr>
              <a:t>患者が自由に選択できるものである</a:t>
            </a:r>
            <a:r>
              <a:rPr lang="ja-JP" altLang="en-US" dirty="0" smtClean="0">
                <a:solidFill>
                  <a:prstClr val="black"/>
                </a:solidFill>
                <a:latin typeface="ＭＳ Ｐゴシック"/>
              </a:rPr>
              <a:t>必要があり、また、健康</a:t>
            </a:r>
            <a:r>
              <a:rPr lang="ja-JP" altLang="en-US" dirty="0">
                <a:solidFill>
                  <a:prstClr val="black"/>
                </a:solidFill>
                <a:latin typeface="ＭＳ Ｐゴシック"/>
              </a:rPr>
              <a:t>保険事業の健全な運営を確保する</a:t>
            </a:r>
            <a:r>
              <a:rPr lang="ja-JP" altLang="en-US" dirty="0" smtClean="0">
                <a:solidFill>
                  <a:prstClr val="black"/>
                </a:solidFill>
                <a:latin typeface="ＭＳ Ｐゴシック"/>
              </a:rPr>
              <a:t>必要があること</a:t>
            </a:r>
            <a:r>
              <a:rPr lang="ja-JP" altLang="en-US" dirty="0">
                <a:solidFill>
                  <a:prstClr val="black"/>
                </a:solidFill>
                <a:latin typeface="ＭＳ Ｐゴシック"/>
              </a:rPr>
              <a:t>等</a:t>
            </a:r>
            <a:r>
              <a:rPr lang="ja-JP" altLang="en-US" dirty="0" smtClean="0">
                <a:solidFill>
                  <a:prstClr val="black"/>
                </a:solidFill>
                <a:latin typeface="ＭＳ Ｐゴシック"/>
              </a:rPr>
              <a:t>から、</a:t>
            </a:r>
            <a:r>
              <a:rPr lang="ja-JP" altLang="en-US" b="1" u="sng" dirty="0" smtClean="0">
                <a:solidFill>
                  <a:prstClr val="black"/>
                </a:solidFill>
              </a:rPr>
              <a:t>保険</a:t>
            </a:r>
            <a:r>
              <a:rPr lang="ja-JP" altLang="en-US" b="1" u="sng" dirty="0">
                <a:solidFill>
                  <a:prstClr val="black"/>
                </a:solidFill>
              </a:rPr>
              <a:t>医療機関及び保険医療養担当</a:t>
            </a:r>
            <a:r>
              <a:rPr lang="ja-JP" altLang="en-US" b="1" u="sng" dirty="0" smtClean="0">
                <a:solidFill>
                  <a:prstClr val="black"/>
                </a:solidFill>
              </a:rPr>
              <a:t>規則（療養担当規則）の改正等により、保険医療機関が、患者の紹介を行う者に対して、患者の紹介を受ける対償として、紹介料等の経済上の利益を提供することを禁止してはどうか</a:t>
            </a:r>
            <a:r>
              <a:rPr lang="ja-JP" altLang="en-US" dirty="0" smtClean="0">
                <a:solidFill>
                  <a:prstClr val="black"/>
                </a:solidFill>
              </a:rPr>
              <a:t>。</a:t>
            </a:r>
            <a:endParaRPr lang="en-US" altLang="ja-JP" dirty="0">
              <a:solidFill>
                <a:prstClr val="black"/>
              </a:solidFill>
              <a:latin typeface="ＭＳ Ｐゴシック"/>
            </a:endParaRPr>
          </a:p>
        </p:txBody>
      </p:sp>
      <p:sp>
        <p:nvSpPr>
          <p:cNvPr id="9" name="テキスト ボックス 8"/>
          <p:cNvSpPr txBox="1"/>
          <p:nvPr/>
        </p:nvSpPr>
        <p:spPr>
          <a:xfrm>
            <a:off x="116463" y="836712"/>
            <a:ext cx="1092121" cy="400110"/>
          </a:xfrm>
          <a:prstGeom prst="rect">
            <a:avLst/>
          </a:prstGeom>
          <a:solidFill>
            <a:schemeClr val="accent5">
              <a:lumMod val="20000"/>
              <a:lumOff val="80000"/>
            </a:schemeClr>
          </a:solidFill>
          <a:ln w="25400">
            <a:solidFill>
              <a:schemeClr val="tx2"/>
            </a:solidFill>
          </a:ln>
        </p:spPr>
        <p:txBody>
          <a:bodyPr wrap="square" rtlCol="0">
            <a:spAutoFit/>
          </a:bodyPr>
          <a:lstStyle/>
          <a:p>
            <a:pPr algn="ctr"/>
            <a:r>
              <a:rPr lang="ja-JP" altLang="en-US" sz="2000" dirty="0" smtClean="0">
                <a:solidFill>
                  <a:prstClr val="black"/>
                </a:solidFill>
                <a:latin typeface="ＭＳ Ｐゴシック"/>
              </a:rPr>
              <a:t>課　題</a:t>
            </a:r>
            <a:endParaRPr lang="ja-JP" altLang="en-US" sz="2000" dirty="0">
              <a:solidFill>
                <a:prstClr val="black"/>
              </a:solidFill>
              <a:latin typeface="ＭＳ Ｐゴシック"/>
            </a:endParaRPr>
          </a:p>
        </p:txBody>
      </p:sp>
      <p:sp>
        <p:nvSpPr>
          <p:cNvPr id="10" name="テキスト ボックス 9"/>
          <p:cNvSpPr txBox="1"/>
          <p:nvPr/>
        </p:nvSpPr>
        <p:spPr>
          <a:xfrm>
            <a:off x="149514" y="3825296"/>
            <a:ext cx="1236137" cy="400110"/>
          </a:xfrm>
          <a:prstGeom prst="rect">
            <a:avLst/>
          </a:prstGeom>
          <a:solidFill>
            <a:schemeClr val="accent5">
              <a:lumMod val="20000"/>
              <a:lumOff val="80000"/>
            </a:schemeClr>
          </a:solidFill>
          <a:ln w="25400">
            <a:solidFill>
              <a:schemeClr val="tx2"/>
            </a:solidFill>
          </a:ln>
        </p:spPr>
        <p:txBody>
          <a:bodyPr wrap="square" rtlCol="0">
            <a:spAutoFit/>
          </a:bodyPr>
          <a:lstStyle/>
          <a:p>
            <a:pPr algn="ctr"/>
            <a:r>
              <a:rPr lang="ja-JP" altLang="en-US" sz="2000" dirty="0" smtClean="0">
                <a:solidFill>
                  <a:prstClr val="black"/>
                </a:solidFill>
                <a:latin typeface="ＭＳ Ｐゴシック"/>
              </a:rPr>
              <a:t>対応（案）</a:t>
            </a:r>
            <a:endParaRPr lang="ja-JP" altLang="en-US" sz="2000" dirty="0">
              <a:solidFill>
                <a:prstClr val="black"/>
              </a:solidFill>
              <a:latin typeface="ＭＳ Ｐゴシック"/>
            </a:endParaRPr>
          </a:p>
        </p:txBody>
      </p:sp>
      <p:sp>
        <p:nvSpPr>
          <p:cNvPr id="2" name="スライド番号プレースホルダー 1"/>
          <p:cNvSpPr>
            <a:spLocks noGrp="1"/>
          </p:cNvSpPr>
          <p:nvPr>
            <p:ph type="sldNum" sz="quarter" idx="12"/>
          </p:nvPr>
        </p:nvSpPr>
        <p:spPr>
          <a:xfrm>
            <a:off x="7682160" y="6592267"/>
            <a:ext cx="2311400" cy="365125"/>
          </a:xfrm>
        </p:spPr>
        <p:txBody>
          <a:bodyPr/>
          <a:lstStyle/>
          <a:p>
            <a:pPr algn="r"/>
            <a:fld id="{32927FFD-3D24-4EC2-AEC8-E83A8D96C0AC}" type="slidenum">
              <a:rPr lang="ja-JP" altLang="en-US" sz="1800" smtClean="0">
                <a:solidFill>
                  <a:prstClr val="black"/>
                </a:solidFill>
              </a:rPr>
              <a:pPr algn="r"/>
              <a:t>120</a:t>
            </a:fld>
            <a:endParaRPr lang="ja-JP" altLang="en-US" sz="1800" dirty="0">
              <a:solidFill>
                <a:prstClr val="black"/>
              </a:solidFill>
            </a:endParaRPr>
          </a:p>
        </p:txBody>
      </p:sp>
      <p:sp>
        <p:nvSpPr>
          <p:cNvPr id="11" name="Text Box 2"/>
          <p:cNvSpPr txBox="1">
            <a:spLocks noChangeArrowheads="1"/>
          </p:cNvSpPr>
          <p:nvPr/>
        </p:nvSpPr>
        <p:spPr bwMode="auto">
          <a:xfrm>
            <a:off x="8208460" y="15280"/>
            <a:ext cx="1641083" cy="53340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中医協　総－３</a:t>
            </a:r>
          </a:p>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２５．６．１２</a:t>
            </a:r>
          </a:p>
          <a:p>
            <a:pPr fontAlgn="base">
              <a:spcBef>
                <a:spcPct val="0"/>
              </a:spcBef>
              <a:spcAft>
                <a:spcPct val="0"/>
              </a:spcAft>
            </a:pPr>
            <a:endParaRPr lang="ja-JP" altLang="en-US" dirty="0" smtClean="0">
              <a:solidFill>
                <a:prstClr val="black"/>
              </a:solidFill>
              <a:latin typeface="Arial" pitchFamily="34" charset="0"/>
              <a:cs typeface="ＭＳ Ｐゴシック" pitchFamily="50" charset="-128"/>
            </a:endParaRPr>
          </a:p>
        </p:txBody>
      </p:sp>
    </p:spTree>
    <p:extLst>
      <p:ext uri="{BB962C8B-B14F-4D97-AF65-F5344CB8AC3E}">
        <p14:creationId xmlns:p14="http://schemas.microsoft.com/office/powerpoint/2010/main" val="21318929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a:xfrm>
            <a:off x="128464" y="729398"/>
            <a:ext cx="9649072" cy="2077652"/>
          </a:xfrm>
          <a:ln>
            <a:solidFill>
              <a:schemeClr val="tx1"/>
            </a:solidFill>
            <a:prstDash val="dash"/>
          </a:ln>
        </p:spPr>
        <p:txBody>
          <a:bodyPr>
            <a:noAutofit/>
          </a:bodyPr>
          <a:lstStyle/>
          <a:p>
            <a:r>
              <a:rPr lang="ja-JP" altLang="en-US" sz="1600" dirty="0" smtClean="0"/>
              <a:t>在宅</a:t>
            </a:r>
            <a:r>
              <a:rPr lang="ja-JP" altLang="en-US" sz="1600" dirty="0"/>
              <a:t>医療を適切に推進していく上で、患者の選択を制限するおそれがあると考えられる事例や、過剰な診療を惹起するおそれがあると考えられる事例等へ</a:t>
            </a:r>
            <a:r>
              <a:rPr lang="ja-JP" altLang="en-US" sz="1600" dirty="0" smtClean="0"/>
              <a:t>の</a:t>
            </a:r>
            <a:r>
              <a:rPr lang="ja-JP" altLang="en-US" sz="1600" dirty="0"/>
              <a:t>対応</a:t>
            </a:r>
            <a:r>
              <a:rPr lang="ja-JP" altLang="en-US" sz="1600" dirty="0" smtClean="0"/>
              <a:t>について検討</a:t>
            </a:r>
            <a:r>
              <a:rPr lang="ja-JP" altLang="en-US" sz="1600" dirty="0"/>
              <a:t>する必要がある</a:t>
            </a:r>
            <a:r>
              <a:rPr lang="ja-JP" altLang="en-US" sz="1600" dirty="0" smtClean="0"/>
              <a:t>。</a:t>
            </a:r>
            <a:endParaRPr lang="en-US" altLang="ja-JP" sz="1600" dirty="0" smtClean="0"/>
          </a:p>
          <a:p>
            <a:r>
              <a:rPr lang="ja-JP" altLang="en-US" sz="1600" dirty="0" smtClean="0"/>
              <a:t>在宅患者訪問診療料や</a:t>
            </a:r>
            <a:r>
              <a:rPr lang="ja-JP" altLang="ja-JP" sz="1600" dirty="0" smtClean="0"/>
              <a:t>在宅</a:t>
            </a:r>
            <a:r>
              <a:rPr lang="ja-JP" altLang="ja-JP" sz="1600" dirty="0"/>
              <a:t>時医学総合</a:t>
            </a:r>
            <a:r>
              <a:rPr lang="ja-JP" altLang="ja-JP" sz="1600" dirty="0" smtClean="0"/>
              <a:t>管理料</a:t>
            </a:r>
            <a:r>
              <a:rPr lang="ja-JP" altLang="en-US" sz="1600" dirty="0" smtClean="0"/>
              <a:t>及び</a:t>
            </a:r>
            <a:r>
              <a:rPr lang="ja-JP" altLang="ja-JP" sz="1600" dirty="0" smtClean="0"/>
              <a:t>特定</a:t>
            </a:r>
            <a:r>
              <a:rPr lang="ja-JP" altLang="ja-JP" sz="1600" dirty="0"/>
              <a:t>施設入居時等医学総合</a:t>
            </a:r>
            <a:r>
              <a:rPr lang="ja-JP" altLang="ja-JP" sz="1600" dirty="0" smtClean="0"/>
              <a:t>管理料</a:t>
            </a:r>
            <a:r>
              <a:rPr lang="ja-JP" altLang="en-US" sz="1600" dirty="0" smtClean="0"/>
              <a:t>等が不適切な事例</a:t>
            </a:r>
            <a:r>
              <a:rPr lang="ja-JP" altLang="en-US" sz="1600" dirty="0"/>
              <a:t>の経済的誘因に</a:t>
            </a:r>
            <a:r>
              <a:rPr lang="ja-JP" altLang="en-US" sz="1600" dirty="0" smtClean="0"/>
              <a:t>なり得ると考えられ、今後は量的観点のみならず、質的な観点からの充実も更に進めていく必要がある。</a:t>
            </a:r>
            <a:endParaRPr lang="en-US" altLang="ja-JP" sz="1600" dirty="0" smtClean="0"/>
          </a:p>
          <a:p>
            <a:r>
              <a:rPr lang="ja-JP" altLang="ja-JP" sz="1600" dirty="0" smtClean="0"/>
              <a:t>訪問診療</a:t>
            </a:r>
            <a:r>
              <a:rPr lang="ja-JP" altLang="en-US" sz="1600" dirty="0" smtClean="0"/>
              <a:t>について、「</a:t>
            </a:r>
            <a:r>
              <a:rPr lang="ja-JP" altLang="ja-JP" sz="1600" dirty="0" smtClean="0"/>
              <a:t>継続的</a:t>
            </a:r>
            <a:r>
              <a:rPr lang="ja-JP" altLang="ja-JP" sz="1600" dirty="0"/>
              <a:t>な診療の必要のない者や通院が容易な者に対して安易に算定しては</a:t>
            </a:r>
            <a:r>
              <a:rPr lang="ja-JP" altLang="ja-JP" sz="1600" dirty="0" smtClean="0"/>
              <a:t>ならない</a:t>
            </a:r>
            <a:r>
              <a:rPr lang="ja-JP" altLang="en-US" sz="1600" dirty="0" smtClean="0"/>
              <a:t>」とされているが、その対象患者や適切な訪問診療の内容については明確な基準はなく、医学的判断とされている。</a:t>
            </a:r>
            <a:endParaRPr lang="en-US" altLang="ja-JP" sz="1600" dirty="0"/>
          </a:p>
        </p:txBody>
      </p:sp>
      <p:sp>
        <p:nvSpPr>
          <p:cNvPr id="2" name="タイトル 1"/>
          <p:cNvSpPr>
            <a:spLocks noGrp="1"/>
          </p:cNvSpPr>
          <p:nvPr>
            <p:ph type="title"/>
          </p:nvPr>
        </p:nvSpPr>
        <p:spPr>
          <a:xfrm>
            <a:off x="280006" y="15280"/>
            <a:ext cx="8915400" cy="422238"/>
          </a:xfrm>
        </p:spPr>
        <p:style>
          <a:lnRef idx="2">
            <a:schemeClr val="dk1"/>
          </a:lnRef>
          <a:fillRef idx="1">
            <a:schemeClr val="lt1"/>
          </a:fillRef>
          <a:effectRef idx="0">
            <a:schemeClr val="dk1"/>
          </a:effectRef>
          <a:fontRef idx="minor">
            <a:schemeClr val="dk1"/>
          </a:fontRef>
        </p:style>
        <p:txBody>
          <a:bodyPr>
            <a:noAutofit/>
          </a:bodyPr>
          <a:lstStyle/>
          <a:p>
            <a:pPr algn="l"/>
            <a:r>
              <a:rPr lang="ja-JP" altLang="en-US" sz="2400" dirty="0">
                <a:solidFill>
                  <a:schemeClr val="tx1"/>
                </a:solidFill>
              </a:rPr>
              <a:t>在宅医療における患者紹介等の事例</a:t>
            </a:r>
            <a:r>
              <a:rPr lang="ja-JP" altLang="en-US" sz="2400" dirty="0" smtClean="0">
                <a:solidFill>
                  <a:schemeClr val="tx1"/>
                </a:solidFill>
              </a:rPr>
              <a:t>に</a:t>
            </a:r>
            <a:r>
              <a:rPr lang="ja-JP" altLang="en-US" sz="2400" dirty="0">
                <a:solidFill>
                  <a:schemeClr val="tx1"/>
                </a:solidFill>
              </a:rPr>
              <a:t>ついての</a:t>
            </a:r>
            <a:r>
              <a:rPr lang="ja-JP" altLang="en-US" sz="2400" dirty="0" smtClean="0">
                <a:solidFill>
                  <a:prstClr val="black"/>
                </a:solidFill>
              </a:rPr>
              <a:t>課題と</a:t>
            </a:r>
            <a:r>
              <a:rPr lang="ja-JP" altLang="en-US" sz="2400" dirty="0"/>
              <a:t>論点</a:t>
            </a:r>
            <a:endParaRPr kumimoji="1" lang="ja-JP" altLang="en-US" sz="2400" dirty="0"/>
          </a:p>
        </p:txBody>
      </p:sp>
      <p:sp>
        <p:nvSpPr>
          <p:cNvPr id="7" name="角丸四角形 6"/>
          <p:cNvSpPr/>
          <p:nvPr/>
        </p:nvSpPr>
        <p:spPr>
          <a:xfrm>
            <a:off x="97596" y="3450809"/>
            <a:ext cx="9733728" cy="306896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355600" indent="-355600"/>
            <a:r>
              <a:rPr lang="ja-JP" altLang="en-US" sz="1600" dirty="0" smtClean="0">
                <a:solidFill>
                  <a:prstClr val="black"/>
                </a:solidFill>
              </a:rPr>
              <a:t>（</a:t>
            </a:r>
            <a:r>
              <a:rPr lang="ja-JP" altLang="en-US" sz="1600" dirty="0">
                <a:solidFill>
                  <a:prstClr val="black"/>
                </a:solidFill>
              </a:rPr>
              <a:t>１</a:t>
            </a:r>
            <a:r>
              <a:rPr lang="ja-JP" altLang="en-US" sz="1600" dirty="0" smtClean="0">
                <a:solidFill>
                  <a:prstClr val="black"/>
                </a:solidFill>
              </a:rPr>
              <a:t>）不適切な事例</a:t>
            </a:r>
            <a:r>
              <a:rPr lang="ja-JP" altLang="en-US" sz="1600" dirty="0">
                <a:solidFill>
                  <a:prstClr val="black"/>
                </a:solidFill>
              </a:rPr>
              <a:t>等を勘案し、量から質への転換を図るために、同一建物に居住する患者に対する</a:t>
            </a:r>
            <a:r>
              <a:rPr lang="ja-JP" altLang="ja-JP" sz="1600" dirty="0">
                <a:solidFill>
                  <a:prstClr val="black"/>
                </a:solidFill>
              </a:rPr>
              <a:t>在宅時医学総合管理料又は特定施設入居時等医学総合管理料</a:t>
            </a:r>
            <a:r>
              <a:rPr lang="ja-JP" altLang="en-US" sz="1600" dirty="0">
                <a:solidFill>
                  <a:prstClr val="black"/>
                </a:solidFill>
              </a:rPr>
              <a:t>については、訪問診療料と同様に、同一建物かどうかに応じた評価体系</a:t>
            </a:r>
            <a:r>
              <a:rPr lang="ja-JP" altLang="en-US" sz="1600" dirty="0" smtClean="0">
                <a:solidFill>
                  <a:prstClr val="black"/>
                </a:solidFill>
              </a:rPr>
              <a:t>とする</a:t>
            </a:r>
            <a:r>
              <a:rPr lang="ja-JP" altLang="en-US" sz="1600" dirty="0">
                <a:solidFill>
                  <a:prstClr val="black"/>
                </a:solidFill>
              </a:rPr>
              <a:t>ことについて、どのように考えるか</a:t>
            </a:r>
            <a:r>
              <a:rPr lang="ja-JP" altLang="en-US" sz="1600" dirty="0" smtClean="0">
                <a:solidFill>
                  <a:prstClr val="black"/>
                </a:solidFill>
              </a:rPr>
              <a:t>。</a:t>
            </a:r>
            <a:endParaRPr lang="en-US" altLang="ja-JP" sz="1600" dirty="0" smtClean="0">
              <a:solidFill>
                <a:prstClr val="black"/>
              </a:solidFill>
            </a:endParaRPr>
          </a:p>
          <a:p>
            <a:pPr marL="268288" indent="-268288" fontAlgn="t"/>
            <a:r>
              <a:rPr lang="ja-JP" altLang="en-US" sz="1600" dirty="0" smtClean="0">
                <a:solidFill>
                  <a:prstClr val="black"/>
                </a:solidFill>
              </a:rPr>
              <a:t>（２）</a:t>
            </a:r>
            <a:r>
              <a:rPr lang="ja-JP" altLang="en-US" sz="1600" dirty="0">
                <a:solidFill>
                  <a:prstClr val="black"/>
                </a:solidFill>
              </a:rPr>
              <a:t>在宅患者訪問診療料の要件について、質の高い訪問診療を確保し、</a:t>
            </a:r>
            <a:r>
              <a:rPr lang="ja-JP" altLang="ja-JP" sz="1600" dirty="0">
                <a:solidFill>
                  <a:prstClr val="black"/>
                </a:solidFill>
              </a:rPr>
              <a:t>健康保険法等の趣旨からみて、</a:t>
            </a:r>
            <a:r>
              <a:rPr lang="ja-JP" altLang="en-US" sz="1600" dirty="0">
                <a:solidFill>
                  <a:prstClr val="black"/>
                </a:solidFill>
              </a:rPr>
              <a:t>不適切と考えられる事例が生じないようにするために、患者等への説明と</a:t>
            </a:r>
            <a:r>
              <a:rPr lang="ja-JP" altLang="en-US" sz="1600" dirty="0" smtClean="0">
                <a:solidFill>
                  <a:prstClr val="black"/>
                </a:solidFill>
              </a:rPr>
              <a:t>同意の確認を行うこととし、また、</a:t>
            </a:r>
            <a:r>
              <a:rPr lang="ja-JP" altLang="ja-JP" sz="1600" dirty="0" smtClean="0">
                <a:solidFill>
                  <a:prstClr val="black"/>
                </a:solidFill>
              </a:rPr>
              <a:t>診療</a:t>
            </a:r>
            <a:r>
              <a:rPr lang="ja-JP" altLang="ja-JP" sz="1600" dirty="0">
                <a:solidFill>
                  <a:prstClr val="black"/>
                </a:solidFill>
              </a:rPr>
              <a:t>時間</a:t>
            </a:r>
            <a:r>
              <a:rPr lang="ja-JP" altLang="en-US" sz="1600" dirty="0">
                <a:solidFill>
                  <a:prstClr val="black"/>
                </a:solidFill>
              </a:rPr>
              <a:t>、</a:t>
            </a:r>
            <a:r>
              <a:rPr lang="ja-JP" altLang="ja-JP" sz="1600" dirty="0">
                <a:solidFill>
                  <a:prstClr val="black"/>
                </a:solidFill>
              </a:rPr>
              <a:t>訪問先名</a:t>
            </a:r>
            <a:r>
              <a:rPr lang="ja-JP" altLang="en-US" sz="1600" dirty="0">
                <a:solidFill>
                  <a:prstClr val="black"/>
                </a:solidFill>
              </a:rPr>
              <a:t>、</a:t>
            </a:r>
            <a:r>
              <a:rPr lang="ja-JP" altLang="ja-JP" sz="1600" dirty="0">
                <a:solidFill>
                  <a:prstClr val="black"/>
                </a:solidFill>
              </a:rPr>
              <a:t>患者の状態</a:t>
            </a:r>
            <a:r>
              <a:rPr lang="ja-JP" altLang="en-US" sz="1600" dirty="0">
                <a:solidFill>
                  <a:prstClr val="black"/>
                </a:solidFill>
              </a:rPr>
              <a:t>等</a:t>
            </a:r>
            <a:r>
              <a:rPr lang="ja-JP" altLang="ja-JP" sz="1600" dirty="0">
                <a:solidFill>
                  <a:prstClr val="black"/>
                </a:solidFill>
              </a:rPr>
              <a:t>を</a:t>
            </a:r>
            <a:r>
              <a:rPr lang="ja-JP" altLang="en-US" sz="1600" dirty="0">
                <a:solidFill>
                  <a:prstClr val="black"/>
                </a:solidFill>
              </a:rPr>
              <a:t>診療録に</a:t>
            </a:r>
            <a:r>
              <a:rPr lang="ja-JP" altLang="ja-JP" sz="1600" dirty="0">
                <a:solidFill>
                  <a:prstClr val="black"/>
                </a:solidFill>
              </a:rPr>
              <a:t>記載</a:t>
            </a:r>
            <a:r>
              <a:rPr lang="ja-JP" altLang="en-US" sz="1600" dirty="0">
                <a:solidFill>
                  <a:prstClr val="black"/>
                </a:solidFill>
              </a:rPr>
              <a:t>し、その内容を患者、家族等へ説明する</a:t>
            </a:r>
            <a:r>
              <a:rPr lang="ja-JP" altLang="en-US" sz="1600" dirty="0" smtClean="0">
                <a:solidFill>
                  <a:prstClr val="black"/>
                </a:solidFill>
              </a:rPr>
              <a:t>ことを</a:t>
            </a:r>
            <a:r>
              <a:rPr lang="ja-JP" altLang="en-US" sz="1600" dirty="0">
                <a:solidFill>
                  <a:prstClr val="black"/>
                </a:solidFill>
              </a:rPr>
              <a:t>要件に</a:t>
            </a:r>
            <a:r>
              <a:rPr lang="ja-JP" altLang="en-US" sz="1600" dirty="0" smtClean="0">
                <a:solidFill>
                  <a:prstClr val="black"/>
                </a:solidFill>
              </a:rPr>
              <a:t>含めるとともに、</a:t>
            </a:r>
            <a:r>
              <a:rPr lang="ja-JP" altLang="ja-JP" sz="1600" dirty="0">
                <a:solidFill>
                  <a:prstClr val="black"/>
                </a:solidFill>
              </a:rPr>
              <a:t>同一建物での訪問診療については、診療の実態に応じた適正な評価とすることに</a:t>
            </a:r>
            <a:r>
              <a:rPr lang="ja-JP" altLang="ja-JP" sz="1600" dirty="0" smtClean="0">
                <a:solidFill>
                  <a:prstClr val="black"/>
                </a:solidFill>
              </a:rPr>
              <a:t>ついて</a:t>
            </a:r>
            <a:r>
              <a:rPr lang="ja-JP" altLang="en-US" sz="1600" dirty="0" smtClean="0">
                <a:solidFill>
                  <a:prstClr val="black"/>
                </a:solidFill>
              </a:rPr>
              <a:t>、</a:t>
            </a:r>
            <a:r>
              <a:rPr lang="ja-JP" altLang="en-US" sz="1600" dirty="0">
                <a:solidFill>
                  <a:prstClr val="black"/>
                </a:solidFill>
              </a:rPr>
              <a:t>どのように考えるか</a:t>
            </a:r>
            <a:r>
              <a:rPr lang="ja-JP" altLang="en-US" sz="1600" dirty="0" smtClean="0">
                <a:solidFill>
                  <a:prstClr val="black"/>
                </a:solidFill>
              </a:rPr>
              <a:t>。加えて、その</a:t>
            </a:r>
            <a:r>
              <a:rPr lang="ja-JP" altLang="en-US" sz="1600" dirty="0">
                <a:solidFill>
                  <a:prstClr val="black"/>
                </a:solidFill>
              </a:rPr>
              <a:t>対象患者や適切な訪問診療の内容に</a:t>
            </a:r>
            <a:r>
              <a:rPr lang="ja-JP" altLang="en-US" sz="1600" dirty="0" smtClean="0">
                <a:solidFill>
                  <a:prstClr val="black"/>
                </a:solidFill>
              </a:rPr>
              <a:t>ついて、どのように考えるか。</a:t>
            </a:r>
            <a:endParaRPr lang="en-US" altLang="ja-JP" sz="1600" dirty="0" smtClean="0">
              <a:solidFill>
                <a:prstClr val="black"/>
              </a:solidFill>
            </a:endParaRPr>
          </a:p>
          <a:p>
            <a:pPr marL="261938" indent="-261938"/>
            <a:r>
              <a:rPr lang="ja-JP" altLang="en-US" sz="1600" dirty="0" smtClean="0">
                <a:solidFill>
                  <a:prstClr val="black"/>
                </a:solidFill>
              </a:rPr>
              <a:t>（３）</a:t>
            </a:r>
            <a:r>
              <a:rPr lang="ja-JP" altLang="en-US" sz="1600" dirty="0">
                <a:solidFill>
                  <a:prstClr val="black"/>
                </a:solidFill>
              </a:rPr>
              <a:t>保険医療機関及び保険医療養担当規則（療養担当規則）の改正等により、保険医療機関が、患者の紹介を行う者に対して、患者の紹介を受ける対償として、紹介料等の経済上の利益を提供することを禁止することについて、どのように考えるか。</a:t>
            </a:r>
          </a:p>
        </p:txBody>
      </p:sp>
      <p:sp>
        <p:nvSpPr>
          <p:cNvPr id="8" name="テキスト ボックス 7"/>
          <p:cNvSpPr txBox="1"/>
          <p:nvPr/>
        </p:nvSpPr>
        <p:spPr>
          <a:xfrm>
            <a:off x="161288" y="2871548"/>
            <a:ext cx="2232248" cy="369332"/>
          </a:xfrm>
          <a:prstGeom prst="rect">
            <a:avLst/>
          </a:prstGeom>
          <a:noFill/>
        </p:spPr>
        <p:txBody>
          <a:bodyPr wrap="square" rtlCol="0">
            <a:spAutoFit/>
          </a:bodyPr>
          <a:lstStyle/>
          <a:p>
            <a:r>
              <a:rPr lang="en-US" altLang="ja-JP" b="1" dirty="0" smtClean="0">
                <a:solidFill>
                  <a:prstClr val="black"/>
                </a:solidFill>
              </a:rPr>
              <a:t>【</a:t>
            </a:r>
            <a:r>
              <a:rPr lang="ja-JP" altLang="en-US" b="1" dirty="0">
                <a:solidFill>
                  <a:prstClr val="black"/>
                </a:solidFill>
              </a:rPr>
              <a:t>論点</a:t>
            </a:r>
            <a:r>
              <a:rPr lang="en-US" altLang="ja-JP" b="1" dirty="0" smtClean="0">
                <a:solidFill>
                  <a:prstClr val="black"/>
                </a:solidFill>
              </a:rPr>
              <a:t>】</a:t>
            </a:r>
            <a:endParaRPr lang="ja-JP" altLang="en-US" b="1" dirty="0">
              <a:solidFill>
                <a:prstClr val="black"/>
              </a:solidFill>
            </a:endParaRPr>
          </a:p>
        </p:txBody>
      </p:sp>
      <p:sp>
        <p:nvSpPr>
          <p:cNvPr id="10" name="テキスト ボックス 9"/>
          <p:cNvSpPr txBox="1"/>
          <p:nvPr/>
        </p:nvSpPr>
        <p:spPr>
          <a:xfrm>
            <a:off x="128464" y="404664"/>
            <a:ext cx="1116124" cy="369332"/>
          </a:xfrm>
          <a:prstGeom prst="rect">
            <a:avLst/>
          </a:prstGeom>
          <a:noFill/>
        </p:spPr>
        <p:txBody>
          <a:bodyPr wrap="square" rtlCol="0">
            <a:spAutoFit/>
          </a:bodyPr>
          <a:lstStyle/>
          <a:p>
            <a:r>
              <a:rPr lang="en-US" altLang="ja-JP" b="1" dirty="0">
                <a:solidFill>
                  <a:prstClr val="black"/>
                </a:solidFill>
              </a:rPr>
              <a:t>【</a:t>
            </a:r>
            <a:r>
              <a:rPr lang="ja-JP" altLang="en-US" b="1" dirty="0">
                <a:solidFill>
                  <a:prstClr val="black"/>
                </a:solidFill>
              </a:rPr>
              <a:t>課題</a:t>
            </a:r>
            <a:r>
              <a:rPr lang="en-US" altLang="ja-JP" b="1" dirty="0">
                <a:solidFill>
                  <a:prstClr val="black"/>
                </a:solidFill>
              </a:rPr>
              <a:t>】</a:t>
            </a:r>
            <a:endParaRPr lang="ja-JP" altLang="en-US" b="1" dirty="0">
              <a:solidFill>
                <a:prstClr val="black"/>
              </a:solidFill>
            </a:endParaRPr>
          </a:p>
        </p:txBody>
      </p:sp>
      <p:sp>
        <p:nvSpPr>
          <p:cNvPr id="11" name="下矢印 10"/>
          <p:cNvSpPr/>
          <p:nvPr/>
        </p:nvSpPr>
        <p:spPr>
          <a:xfrm>
            <a:off x="4088904" y="2852374"/>
            <a:ext cx="1092121" cy="43204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 name="スライド番号プレースホルダー 2"/>
          <p:cNvSpPr>
            <a:spLocks noGrp="1"/>
          </p:cNvSpPr>
          <p:nvPr>
            <p:ph type="sldNum" sz="quarter" idx="12"/>
          </p:nvPr>
        </p:nvSpPr>
        <p:spPr>
          <a:xfrm>
            <a:off x="7682160" y="6592267"/>
            <a:ext cx="2311400" cy="365125"/>
          </a:xfrm>
        </p:spPr>
        <p:txBody>
          <a:bodyPr/>
          <a:lstStyle/>
          <a:p>
            <a:pPr algn="r"/>
            <a:fld id="{32927FFD-3D24-4EC2-AEC8-E83A8D96C0AC}" type="slidenum">
              <a:rPr lang="ja-JP" altLang="en-US" sz="1800" smtClean="0">
                <a:solidFill>
                  <a:prstClr val="black"/>
                </a:solidFill>
              </a:rPr>
              <a:pPr algn="r"/>
              <a:t>121</a:t>
            </a:fld>
            <a:endParaRPr lang="ja-JP" altLang="en-US" dirty="0">
              <a:solidFill>
                <a:prstClr val="black"/>
              </a:solidFill>
            </a:endParaRPr>
          </a:p>
        </p:txBody>
      </p:sp>
      <p:sp>
        <p:nvSpPr>
          <p:cNvPr id="9" name="Text Box 2"/>
          <p:cNvSpPr txBox="1">
            <a:spLocks noChangeArrowheads="1"/>
          </p:cNvSpPr>
          <p:nvPr/>
        </p:nvSpPr>
        <p:spPr bwMode="auto">
          <a:xfrm>
            <a:off x="8208460" y="15280"/>
            <a:ext cx="1641083" cy="53340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中医協　総－３</a:t>
            </a:r>
          </a:p>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２５．６．１２</a:t>
            </a:r>
          </a:p>
          <a:p>
            <a:pPr fontAlgn="base">
              <a:spcBef>
                <a:spcPct val="0"/>
              </a:spcBef>
              <a:spcAft>
                <a:spcPct val="0"/>
              </a:spcAft>
            </a:pPr>
            <a:endParaRPr lang="ja-JP" altLang="en-US" dirty="0" smtClean="0">
              <a:solidFill>
                <a:prstClr val="black"/>
              </a:solidFill>
              <a:latin typeface="Arial" pitchFamily="34" charset="0"/>
              <a:cs typeface="ＭＳ Ｐゴシック" pitchFamily="50" charset="-128"/>
            </a:endParaRPr>
          </a:p>
        </p:txBody>
      </p:sp>
    </p:spTree>
    <p:extLst>
      <p:ext uri="{BB962C8B-B14F-4D97-AF65-F5344CB8AC3E}">
        <p14:creationId xmlns:p14="http://schemas.microsoft.com/office/powerpoint/2010/main" val="129878866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16496" y="4550395"/>
            <a:ext cx="9433048" cy="22322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t"/>
          <a:lstStyle/>
          <a:p>
            <a:pPr defTabSz="979488" eaLnBrk="0" hangingPunct="0">
              <a:lnSpc>
                <a:spcPts val="1300"/>
              </a:lnSpc>
            </a:pPr>
            <a:r>
              <a:rPr lang="ja-JP" altLang="en-US" sz="1200" dirty="0" smtClean="0">
                <a:solidFill>
                  <a:prstClr val="black"/>
                </a:solidFill>
                <a:latin typeface="ＭＳ Ｐゴシック"/>
              </a:rPr>
              <a:t>＜参考＞</a:t>
            </a:r>
            <a:endParaRPr lang="en-US" altLang="ja-JP" sz="1200" dirty="0" smtClean="0">
              <a:solidFill>
                <a:prstClr val="black"/>
              </a:solidFill>
              <a:latin typeface="ＭＳ Ｐゴシック"/>
            </a:endParaRPr>
          </a:p>
          <a:p>
            <a:pPr indent="177800" defTabSz="979488" eaLnBrk="0" hangingPunct="0">
              <a:lnSpc>
                <a:spcPts val="1300"/>
              </a:lnSpc>
            </a:pPr>
            <a:r>
              <a:rPr lang="ja-JP" altLang="en-US" sz="1200" dirty="0" smtClean="0">
                <a:solidFill>
                  <a:prstClr val="black"/>
                </a:solidFill>
                <a:latin typeface="ＭＳ Ｐゴシック"/>
              </a:rPr>
              <a:t>○健康保険法</a:t>
            </a:r>
            <a:endParaRPr lang="en-US" altLang="ja-JP" sz="1200" dirty="0" smtClean="0">
              <a:solidFill>
                <a:prstClr val="black"/>
              </a:solidFill>
              <a:latin typeface="ＭＳ Ｐゴシック"/>
            </a:endParaRPr>
          </a:p>
          <a:p>
            <a:pPr indent="355600" defTabSz="979488" eaLnBrk="0" hangingPunct="0">
              <a:lnSpc>
                <a:spcPts val="1300"/>
              </a:lnSpc>
            </a:pPr>
            <a:r>
              <a:rPr lang="ja-JP" altLang="en-US" sz="1200" dirty="0" smtClean="0">
                <a:solidFill>
                  <a:prstClr val="black"/>
                </a:solidFill>
                <a:latin typeface="ＭＳ Ｐゴシック"/>
              </a:rPr>
              <a:t>第</a:t>
            </a:r>
            <a:r>
              <a:rPr lang="en-US" altLang="ja-JP" sz="1200" dirty="0" smtClean="0">
                <a:solidFill>
                  <a:prstClr val="black"/>
                </a:solidFill>
                <a:latin typeface="ＭＳ Ｐゴシック"/>
              </a:rPr>
              <a:t>63</a:t>
            </a:r>
            <a:r>
              <a:rPr lang="ja-JP" altLang="en-US" sz="1200" dirty="0" smtClean="0">
                <a:solidFill>
                  <a:prstClr val="black"/>
                </a:solidFill>
                <a:latin typeface="ＭＳ Ｐゴシック"/>
              </a:rPr>
              <a:t>条　被保険者の疾病又は負傷に関しては、次に掲げる療養の給付を行う。</a:t>
            </a:r>
            <a:endParaRPr lang="en-US" altLang="ja-JP" sz="1200" dirty="0" smtClean="0">
              <a:solidFill>
                <a:prstClr val="black"/>
              </a:solidFill>
              <a:latin typeface="ＭＳ Ｐゴシック"/>
            </a:endParaRPr>
          </a:p>
          <a:p>
            <a:pPr indent="531813" defTabSz="979488" eaLnBrk="0" hangingPunct="0">
              <a:lnSpc>
                <a:spcPts val="1300"/>
              </a:lnSpc>
            </a:pPr>
            <a:r>
              <a:rPr lang="ja-JP" altLang="en-US" sz="1200" dirty="0" smtClean="0">
                <a:solidFill>
                  <a:prstClr val="black"/>
                </a:solidFill>
                <a:latin typeface="ＭＳ Ｐゴシック"/>
              </a:rPr>
              <a:t>一～五　（略）</a:t>
            </a:r>
            <a:endParaRPr lang="en-US" altLang="ja-JP" sz="1200" dirty="0" smtClean="0">
              <a:solidFill>
                <a:prstClr val="black"/>
              </a:solidFill>
              <a:latin typeface="ＭＳ Ｐゴシック"/>
            </a:endParaRPr>
          </a:p>
          <a:p>
            <a:pPr indent="355600" defTabSz="979488" eaLnBrk="0" hangingPunct="0">
              <a:lnSpc>
                <a:spcPts val="1300"/>
              </a:lnSpc>
            </a:pPr>
            <a:r>
              <a:rPr lang="ja-JP" altLang="en-US" sz="1200" dirty="0" smtClean="0">
                <a:solidFill>
                  <a:prstClr val="black"/>
                </a:solidFill>
                <a:latin typeface="ＭＳ Ｐゴシック"/>
              </a:rPr>
              <a:t>２　（略）</a:t>
            </a:r>
            <a:endParaRPr lang="en-US" altLang="ja-JP" sz="1200" dirty="0" smtClean="0">
              <a:solidFill>
                <a:prstClr val="black"/>
              </a:solidFill>
              <a:latin typeface="ＭＳ Ｐゴシック"/>
            </a:endParaRPr>
          </a:p>
          <a:p>
            <a:pPr marL="531813" indent="-176213" defTabSz="979488" eaLnBrk="0" hangingPunct="0">
              <a:lnSpc>
                <a:spcPts val="1300"/>
              </a:lnSpc>
            </a:pPr>
            <a:r>
              <a:rPr lang="ja-JP" altLang="en-US" sz="1200" dirty="0" smtClean="0">
                <a:solidFill>
                  <a:prstClr val="black"/>
                </a:solidFill>
                <a:latin typeface="ＭＳ Ｐゴシック"/>
              </a:rPr>
              <a:t>３　第一項の給付を受けようとする者は、厚生労働省令で定めるところにより、次に掲げる病院若しくは診療所又は薬局のうち、自己の選定するものから受けるものとする。</a:t>
            </a:r>
            <a:endParaRPr lang="en-US" altLang="ja-JP" sz="1200" dirty="0" smtClean="0">
              <a:solidFill>
                <a:prstClr val="black"/>
              </a:solidFill>
              <a:latin typeface="ＭＳ Ｐゴシック"/>
            </a:endParaRPr>
          </a:p>
          <a:p>
            <a:pPr marL="723900" indent="-192088" defTabSz="979488" eaLnBrk="0" hangingPunct="0">
              <a:lnSpc>
                <a:spcPts val="1300"/>
              </a:lnSpc>
            </a:pPr>
            <a:r>
              <a:rPr lang="ja-JP" altLang="en-US" sz="1200" dirty="0" smtClean="0">
                <a:solidFill>
                  <a:prstClr val="black"/>
                </a:solidFill>
                <a:latin typeface="ＭＳ Ｐゴシック"/>
              </a:rPr>
              <a:t>一　厚生労働大臣の指定を受けた病院若しくは診療所（第六十五条の規定により病床の全部又は一部を除いて指定を受けたときは、その除外された病床を除く。以下「保険医療機関」という。）又は薬局（以下「保険薬局」という。）</a:t>
            </a:r>
            <a:endParaRPr lang="en-US" altLang="ja-JP" sz="1200" dirty="0" smtClean="0">
              <a:solidFill>
                <a:prstClr val="black"/>
              </a:solidFill>
              <a:latin typeface="ＭＳ Ｐゴシック"/>
            </a:endParaRPr>
          </a:p>
          <a:p>
            <a:pPr marL="531813" defTabSz="979488" eaLnBrk="0" hangingPunct="0">
              <a:lnSpc>
                <a:spcPts val="1300"/>
              </a:lnSpc>
            </a:pPr>
            <a:r>
              <a:rPr lang="ja-JP" altLang="en-US" sz="1200" dirty="0" smtClean="0">
                <a:solidFill>
                  <a:prstClr val="black"/>
                </a:solidFill>
                <a:latin typeface="ＭＳ Ｐゴシック"/>
              </a:rPr>
              <a:t>二・三　（略）</a:t>
            </a:r>
            <a:endParaRPr lang="en-US" altLang="ja-JP" sz="1200" dirty="0" smtClean="0">
              <a:solidFill>
                <a:prstClr val="black"/>
              </a:solidFill>
              <a:latin typeface="ＭＳ Ｐゴシック"/>
            </a:endParaRPr>
          </a:p>
          <a:p>
            <a:pPr indent="177800" defTabSz="979488" eaLnBrk="0" hangingPunct="0">
              <a:lnSpc>
                <a:spcPts val="1300"/>
              </a:lnSpc>
              <a:spcBef>
                <a:spcPts val="600"/>
              </a:spcBef>
            </a:pPr>
            <a:r>
              <a:rPr lang="ja-JP" altLang="en-US" sz="1200" dirty="0" smtClean="0">
                <a:solidFill>
                  <a:prstClr val="black"/>
                </a:solidFill>
                <a:latin typeface="ＭＳ Ｐゴシック"/>
              </a:rPr>
              <a:t>○「被災地の医療機関等に対する診療報酬上の緩和措置について」（平成</a:t>
            </a:r>
            <a:r>
              <a:rPr lang="en-US" altLang="ja-JP" sz="1200" dirty="0" smtClean="0">
                <a:solidFill>
                  <a:prstClr val="black"/>
                </a:solidFill>
                <a:latin typeface="ＭＳ Ｐゴシック"/>
              </a:rPr>
              <a:t>23</a:t>
            </a:r>
            <a:r>
              <a:rPr lang="ja-JP" altLang="en-US" sz="1200" dirty="0" smtClean="0">
                <a:solidFill>
                  <a:prstClr val="black"/>
                </a:solidFill>
                <a:latin typeface="ＭＳ Ｐゴシック"/>
              </a:rPr>
              <a:t>年</a:t>
            </a:r>
            <a:r>
              <a:rPr lang="en-US" altLang="ja-JP" sz="1200" dirty="0" smtClean="0">
                <a:solidFill>
                  <a:prstClr val="black"/>
                </a:solidFill>
                <a:latin typeface="ＭＳ Ｐゴシック"/>
              </a:rPr>
              <a:t>9</a:t>
            </a:r>
            <a:r>
              <a:rPr lang="ja-JP" altLang="en-US" sz="1200" dirty="0" smtClean="0">
                <a:solidFill>
                  <a:prstClr val="black"/>
                </a:solidFill>
                <a:latin typeface="ＭＳ Ｐゴシック"/>
              </a:rPr>
              <a:t>月</a:t>
            </a:r>
            <a:r>
              <a:rPr lang="en-US" altLang="ja-JP" sz="1200" dirty="0" smtClean="0">
                <a:solidFill>
                  <a:prstClr val="black"/>
                </a:solidFill>
                <a:latin typeface="ＭＳ Ｐゴシック"/>
              </a:rPr>
              <a:t>7</a:t>
            </a:r>
            <a:r>
              <a:rPr lang="ja-JP" altLang="en-US" sz="1200" dirty="0" smtClean="0">
                <a:solidFill>
                  <a:prstClr val="black"/>
                </a:solidFill>
                <a:latin typeface="ＭＳ Ｐゴシック"/>
              </a:rPr>
              <a:t>日　中医協　総－８）</a:t>
            </a:r>
            <a:endParaRPr lang="en-US" altLang="ja-JP" sz="1200" dirty="0">
              <a:solidFill>
                <a:prstClr val="black"/>
              </a:solidFill>
              <a:latin typeface="ＭＳ Ｐゴシック"/>
            </a:endParaRPr>
          </a:p>
          <a:p>
            <a:pPr marL="450850" indent="-95250" defTabSz="979488" eaLnBrk="0" hangingPunct="0">
              <a:lnSpc>
                <a:spcPts val="1300"/>
              </a:lnSpc>
            </a:pPr>
            <a:r>
              <a:rPr lang="ja-JP" altLang="en-US" sz="1200" dirty="0" smtClean="0">
                <a:solidFill>
                  <a:prstClr val="black"/>
                </a:solidFill>
                <a:latin typeface="ＭＳ Ｐゴシック"/>
              </a:rPr>
              <a:t>・周囲に入院医療機関が不足している等、やむを得ない場合には、当該医療機関において外来を開かず、在宅医療のみを行う場合であっても保険医療機関として認めることとする。</a:t>
            </a:r>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現在は、福島県内のみ利用可能</a:t>
            </a:r>
            <a:r>
              <a:rPr lang="en-US" altLang="ja-JP" sz="1200" dirty="0" smtClean="0">
                <a:solidFill>
                  <a:prstClr val="black"/>
                </a:solidFill>
                <a:latin typeface="ＭＳ Ｐゴシック"/>
              </a:rPr>
              <a:t>〕</a:t>
            </a:r>
          </a:p>
        </p:txBody>
      </p:sp>
      <p:sp>
        <p:nvSpPr>
          <p:cNvPr id="9" name="タイトル 1"/>
          <p:cNvSpPr txBox="1">
            <a:spLocks/>
          </p:cNvSpPr>
          <p:nvPr/>
        </p:nvSpPr>
        <p:spPr>
          <a:xfrm>
            <a:off x="87560" y="29029"/>
            <a:ext cx="9761984" cy="51965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vert="horz" lIns="91440" tIns="0" rIns="91440" bIns="0" rtlCol="0" anchor="ctr">
            <a:norm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400" dirty="0" smtClean="0">
                <a:solidFill>
                  <a:prstClr val="black"/>
                </a:solidFill>
                <a:latin typeface="ＭＳ Ｐゴシック"/>
              </a:rPr>
              <a:t>在宅医療を専門に行う保険医療機関について①</a:t>
            </a:r>
            <a:endParaRPr lang="ja-JP" altLang="en-US" sz="2000" dirty="0">
              <a:solidFill>
                <a:sysClr val="windowText" lastClr="000000"/>
              </a:solidFill>
              <a:latin typeface="ＭＳ Ｐゴシック"/>
            </a:endParaRPr>
          </a:p>
        </p:txBody>
      </p:sp>
      <p:sp>
        <p:nvSpPr>
          <p:cNvPr id="10" name="テキスト ボックス 9"/>
          <p:cNvSpPr txBox="1"/>
          <p:nvPr/>
        </p:nvSpPr>
        <p:spPr>
          <a:xfrm>
            <a:off x="0" y="604204"/>
            <a:ext cx="9906000" cy="4024179"/>
          </a:xfrm>
          <a:prstGeom prst="rect">
            <a:avLst/>
          </a:prstGeom>
          <a:noFill/>
        </p:spPr>
        <p:txBody>
          <a:bodyPr wrap="square" rtlCol="0">
            <a:spAutoFit/>
          </a:bodyPr>
          <a:lstStyle/>
          <a:p>
            <a:r>
              <a:rPr lang="ja-JP" altLang="en-US" b="1" u="sng" dirty="0" smtClean="0">
                <a:solidFill>
                  <a:prstClr val="black"/>
                </a:solidFill>
                <a:latin typeface="ＭＳ Ｐゴシック"/>
              </a:rPr>
              <a:t>１．在宅医療を専門に行う保険医療機関を認めていない趣旨</a:t>
            </a:r>
            <a:endParaRPr lang="en-US" altLang="ja-JP" b="1" u="sng" dirty="0" smtClean="0">
              <a:solidFill>
                <a:prstClr val="black"/>
              </a:solidFill>
              <a:latin typeface="ＭＳ Ｐゴシック"/>
            </a:endParaRPr>
          </a:p>
          <a:p>
            <a:pPr marL="449263" indent="-187325">
              <a:spcBef>
                <a:spcPts val="600"/>
              </a:spcBef>
            </a:pPr>
            <a:r>
              <a:rPr lang="ja-JP" altLang="en-US" sz="1600" dirty="0" smtClean="0">
                <a:solidFill>
                  <a:prstClr val="black"/>
                </a:solidFill>
                <a:latin typeface="ＭＳ Ｐゴシック"/>
              </a:rPr>
              <a:t>○健康保険法第</a:t>
            </a:r>
            <a:r>
              <a:rPr lang="en-US" altLang="ja-JP" sz="1600" dirty="0" smtClean="0">
                <a:solidFill>
                  <a:prstClr val="black"/>
                </a:solidFill>
                <a:latin typeface="ＭＳ Ｐゴシック"/>
              </a:rPr>
              <a:t>63</a:t>
            </a:r>
            <a:r>
              <a:rPr lang="ja-JP" altLang="en-US" sz="1600" dirty="0" smtClean="0">
                <a:solidFill>
                  <a:prstClr val="black"/>
                </a:solidFill>
                <a:latin typeface="ＭＳ Ｐゴシック"/>
              </a:rPr>
              <a:t>条第</a:t>
            </a:r>
            <a:r>
              <a:rPr lang="en-US" altLang="ja-JP" sz="1600" dirty="0" smtClean="0">
                <a:solidFill>
                  <a:prstClr val="black"/>
                </a:solidFill>
                <a:latin typeface="ＭＳ Ｐゴシック"/>
              </a:rPr>
              <a:t>3</a:t>
            </a:r>
            <a:r>
              <a:rPr lang="ja-JP" altLang="en-US" sz="1600" dirty="0" smtClean="0">
                <a:solidFill>
                  <a:prstClr val="black"/>
                </a:solidFill>
                <a:latin typeface="ＭＳ Ｐゴシック"/>
              </a:rPr>
              <a:t>項において、療養の給付を受けようとする者は、保険医療機関等のうち、自己の選定するものから受けるものとする（いわゆるフリーアクセス）とされている。</a:t>
            </a:r>
            <a:endParaRPr lang="en-US" altLang="ja-JP" sz="1600" dirty="0" smtClean="0">
              <a:solidFill>
                <a:prstClr val="black"/>
              </a:solidFill>
              <a:latin typeface="ＭＳ Ｐゴシック"/>
            </a:endParaRPr>
          </a:p>
          <a:p>
            <a:pPr marL="449263" indent="-187325">
              <a:spcBef>
                <a:spcPts val="300"/>
              </a:spcBef>
            </a:pPr>
            <a:r>
              <a:rPr lang="ja-JP" altLang="en-US" sz="1600" dirty="0" smtClean="0">
                <a:solidFill>
                  <a:prstClr val="black"/>
                </a:solidFill>
                <a:latin typeface="ＭＳ Ｐゴシック"/>
              </a:rPr>
              <a:t>○この前提として、被保険者が保険医療機関を選定して療養の給付を受けることができる環境にあることが重要であり、</a:t>
            </a:r>
            <a:r>
              <a:rPr lang="ja-JP" altLang="en-US" sz="1600" b="1" u="sng" dirty="0" smtClean="0">
                <a:solidFill>
                  <a:prstClr val="black"/>
                </a:solidFill>
                <a:latin typeface="ＭＳ Ｐゴシック"/>
              </a:rPr>
              <a:t>健康保険法の趣旨から、保険医療機関は全ての被保険者に対して療養の給付を行う開放性を有することが必要であるとして、「外来応需の体制を有していること」を保険医療機関に求める解釈上の運用</a:t>
            </a:r>
            <a:r>
              <a:rPr lang="ja-JP" altLang="en-US" sz="1600" dirty="0" smtClean="0">
                <a:solidFill>
                  <a:prstClr val="black"/>
                </a:solidFill>
                <a:latin typeface="ＭＳ Ｐゴシック"/>
              </a:rPr>
              <a:t>をしている。（法令上、明確に規定された要件ではない）</a:t>
            </a:r>
            <a:endParaRPr lang="en-US" altLang="ja-JP" sz="1600" dirty="0" smtClean="0">
              <a:solidFill>
                <a:prstClr val="black"/>
              </a:solidFill>
              <a:latin typeface="ＭＳ Ｐゴシック"/>
            </a:endParaRPr>
          </a:p>
          <a:p>
            <a:pPr marL="449263" indent="-187325">
              <a:spcBef>
                <a:spcPts val="300"/>
              </a:spcBef>
            </a:pPr>
            <a:r>
              <a:rPr lang="ja-JP" altLang="en-US" sz="1600" dirty="0" smtClean="0">
                <a:solidFill>
                  <a:prstClr val="black"/>
                </a:solidFill>
                <a:latin typeface="ＭＳ Ｐゴシック"/>
              </a:rPr>
              <a:t>○なお、在宅医療を専門に行う保険医療機関を認めた場合は、当該地域の患者の受診の選択肢が</a:t>
            </a:r>
            <a:r>
              <a:rPr lang="ja-JP" altLang="en-US" sz="1600" dirty="0">
                <a:solidFill>
                  <a:prstClr val="black"/>
                </a:solidFill>
                <a:latin typeface="ＭＳ Ｐゴシック"/>
              </a:rPr>
              <a:t>少なく</a:t>
            </a:r>
            <a:r>
              <a:rPr lang="ja-JP" altLang="en-US" sz="1600" dirty="0" smtClean="0">
                <a:solidFill>
                  <a:prstClr val="black"/>
                </a:solidFill>
                <a:latin typeface="ＭＳ Ｐゴシック"/>
              </a:rPr>
              <a:t>なるおそれ、当該保険医療機関の患者が急変時に適切な受診ができないおそれ等が考えられる。</a:t>
            </a:r>
            <a:endParaRPr lang="en-US" altLang="ja-JP" sz="1600" dirty="0">
              <a:solidFill>
                <a:prstClr val="black"/>
              </a:solidFill>
              <a:latin typeface="ＭＳ Ｐゴシック"/>
            </a:endParaRPr>
          </a:p>
          <a:p>
            <a:pPr marL="449263" indent="-449263">
              <a:spcBef>
                <a:spcPts val="1200"/>
              </a:spcBef>
            </a:pPr>
            <a:r>
              <a:rPr lang="ja-JP" altLang="en-US" b="1" u="sng" dirty="0" smtClean="0">
                <a:solidFill>
                  <a:prstClr val="black"/>
                </a:solidFill>
                <a:latin typeface="ＭＳ Ｐゴシック"/>
              </a:rPr>
              <a:t>２．外来</a:t>
            </a:r>
            <a:r>
              <a:rPr lang="ja-JP" altLang="en-US" b="1" u="sng" dirty="0">
                <a:solidFill>
                  <a:prstClr val="black"/>
                </a:solidFill>
                <a:latin typeface="ＭＳ Ｐゴシック"/>
              </a:rPr>
              <a:t>応需</a:t>
            </a:r>
            <a:r>
              <a:rPr lang="ja-JP" altLang="en-US" b="1" u="sng" dirty="0" smtClean="0">
                <a:solidFill>
                  <a:prstClr val="black"/>
                </a:solidFill>
                <a:latin typeface="ＭＳ Ｐゴシック"/>
              </a:rPr>
              <a:t>の体制</a:t>
            </a:r>
            <a:r>
              <a:rPr lang="ja-JP" altLang="en-US" b="1" u="sng" dirty="0">
                <a:solidFill>
                  <a:prstClr val="black"/>
                </a:solidFill>
                <a:latin typeface="ＭＳ Ｐゴシック"/>
              </a:rPr>
              <a:t>確保</a:t>
            </a:r>
            <a:r>
              <a:rPr lang="ja-JP" altLang="en-US" b="1" u="sng" dirty="0" smtClean="0">
                <a:solidFill>
                  <a:prstClr val="black"/>
                </a:solidFill>
                <a:latin typeface="ＭＳ Ｐゴシック"/>
              </a:rPr>
              <a:t>の</a:t>
            </a:r>
            <a:r>
              <a:rPr lang="ja-JP" altLang="en-US" b="1" u="sng" dirty="0">
                <a:solidFill>
                  <a:prstClr val="black"/>
                </a:solidFill>
                <a:latin typeface="ＭＳ Ｐゴシック"/>
              </a:rPr>
              <a:t>指導</a:t>
            </a:r>
            <a:endParaRPr lang="en-US" altLang="ja-JP" b="1" u="sng" dirty="0" smtClean="0">
              <a:solidFill>
                <a:prstClr val="black"/>
              </a:solidFill>
              <a:latin typeface="ＭＳ Ｐゴシック"/>
            </a:endParaRPr>
          </a:p>
          <a:p>
            <a:pPr marL="449263" indent="-176213">
              <a:spcBef>
                <a:spcPts val="600"/>
              </a:spcBef>
            </a:pPr>
            <a:r>
              <a:rPr lang="ja-JP" altLang="en-US" sz="1600" dirty="0" smtClean="0">
                <a:solidFill>
                  <a:prstClr val="black"/>
                </a:solidFill>
                <a:latin typeface="ＭＳ Ｐゴシック"/>
              </a:rPr>
              <a:t>○厚生局における</a:t>
            </a:r>
            <a:r>
              <a:rPr lang="ja-JP" altLang="en-US" sz="1600" b="1" u="sng" dirty="0">
                <a:solidFill>
                  <a:prstClr val="black"/>
                </a:solidFill>
                <a:latin typeface="ＭＳ Ｐゴシック"/>
              </a:rPr>
              <a:t>保険</a:t>
            </a:r>
            <a:r>
              <a:rPr lang="ja-JP" altLang="en-US" sz="1600" b="1" u="sng" dirty="0" smtClean="0">
                <a:solidFill>
                  <a:prstClr val="black"/>
                </a:solidFill>
                <a:latin typeface="ＭＳ Ｐゴシック"/>
              </a:rPr>
              <a:t>医療機関の指定申請の受付の際などに、必要な場合は、健康保険法の趣旨から、外来応需の体制を確保するよう指導</a:t>
            </a:r>
            <a:r>
              <a:rPr lang="ja-JP" altLang="en-US" sz="1600" dirty="0" smtClean="0">
                <a:solidFill>
                  <a:prstClr val="black"/>
                </a:solidFill>
                <a:latin typeface="ＭＳ Ｐゴシック"/>
              </a:rPr>
              <a:t>を行っており、在宅医療を専門に行う保険医療機関は認めていない。</a:t>
            </a:r>
            <a:endParaRPr lang="en-US" altLang="ja-JP" sz="1600" dirty="0" smtClean="0">
              <a:solidFill>
                <a:prstClr val="black"/>
              </a:solidFill>
              <a:latin typeface="ＭＳ Ｐゴシック"/>
            </a:endParaRPr>
          </a:p>
          <a:p>
            <a:pPr marL="449263" indent="-176213">
              <a:spcBef>
                <a:spcPts val="300"/>
              </a:spcBef>
            </a:pPr>
            <a:r>
              <a:rPr lang="ja-JP" altLang="en-US" sz="1600" dirty="0" smtClean="0">
                <a:solidFill>
                  <a:prstClr val="black"/>
                </a:solidFill>
                <a:latin typeface="ＭＳ Ｐゴシック"/>
              </a:rPr>
              <a:t>○しかし、</a:t>
            </a:r>
            <a:r>
              <a:rPr lang="ja-JP" altLang="en-US" sz="1600" b="1" u="sng" dirty="0" smtClean="0">
                <a:solidFill>
                  <a:prstClr val="black"/>
                </a:solidFill>
                <a:latin typeface="ＭＳ Ｐゴシック"/>
              </a:rPr>
              <a:t>全国一律の運用基準や指針などはなく、厚生局によって、指導内容や方法等に違い</a:t>
            </a:r>
            <a:r>
              <a:rPr lang="ja-JP" altLang="en-US" sz="1600" dirty="0" smtClean="0">
                <a:solidFill>
                  <a:prstClr val="black"/>
                </a:solidFill>
                <a:latin typeface="ＭＳ Ｐゴシック"/>
              </a:rPr>
              <a:t>があるとの指摘がある。</a:t>
            </a:r>
            <a:endParaRPr lang="en-US" altLang="ja-JP" sz="1600" dirty="0" smtClean="0">
              <a:solidFill>
                <a:prstClr val="black"/>
              </a:solidFill>
              <a:latin typeface="ＭＳ Ｐゴシック"/>
            </a:endParaRPr>
          </a:p>
        </p:txBody>
      </p:sp>
      <p:sp>
        <p:nvSpPr>
          <p:cNvPr id="3" name="スライド番号プレースホルダー 2"/>
          <p:cNvSpPr>
            <a:spLocks noGrp="1"/>
          </p:cNvSpPr>
          <p:nvPr>
            <p:ph type="sldNum" sz="quarter" idx="12"/>
          </p:nvPr>
        </p:nvSpPr>
        <p:spPr/>
        <p:txBody>
          <a:bodyPr/>
          <a:lstStyle/>
          <a:p>
            <a:pPr algn="r"/>
            <a:fld id="{32927FFD-3D24-4EC2-AEC8-E83A8D96C0AC}" type="slidenum">
              <a:rPr lang="ja-JP" altLang="en-US" smtClean="0">
                <a:solidFill>
                  <a:prstClr val="black"/>
                </a:solidFill>
              </a:rPr>
              <a:pPr algn="r"/>
              <a:t>122</a:t>
            </a:fld>
            <a:endParaRPr lang="ja-JP" altLang="en-US" dirty="0">
              <a:solidFill>
                <a:prstClr val="black"/>
              </a:solidFill>
            </a:endParaRPr>
          </a:p>
        </p:txBody>
      </p:sp>
      <p:sp>
        <p:nvSpPr>
          <p:cNvPr id="6" name="Text Box 2"/>
          <p:cNvSpPr txBox="1">
            <a:spLocks noChangeArrowheads="1"/>
          </p:cNvSpPr>
          <p:nvPr/>
        </p:nvSpPr>
        <p:spPr bwMode="auto">
          <a:xfrm>
            <a:off x="8208460" y="15280"/>
            <a:ext cx="1641083" cy="53340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中医協　総－３</a:t>
            </a:r>
          </a:p>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２５．６．１２</a:t>
            </a:r>
          </a:p>
          <a:p>
            <a:pPr fontAlgn="base">
              <a:spcBef>
                <a:spcPct val="0"/>
              </a:spcBef>
              <a:spcAft>
                <a:spcPct val="0"/>
              </a:spcAft>
            </a:pPr>
            <a:endParaRPr lang="ja-JP" altLang="en-US" dirty="0" smtClean="0">
              <a:solidFill>
                <a:prstClr val="black"/>
              </a:solidFill>
              <a:latin typeface="Arial" pitchFamily="34" charset="0"/>
              <a:cs typeface="ＭＳ Ｐゴシック" pitchFamily="50" charset="-128"/>
            </a:endParaRPr>
          </a:p>
        </p:txBody>
      </p:sp>
    </p:spTree>
    <p:extLst>
      <p:ext uri="{BB962C8B-B14F-4D97-AF65-F5344CB8AC3E}">
        <p14:creationId xmlns:p14="http://schemas.microsoft.com/office/powerpoint/2010/main" val="158533874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87560" y="29029"/>
            <a:ext cx="9761984" cy="51965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vert="horz" lIns="91440" tIns="0" rIns="91440" bIns="0" rtlCol="0" anchor="ctr">
            <a:norm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400" dirty="0" smtClean="0">
                <a:solidFill>
                  <a:prstClr val="black"/>
                </a:solidFill>
                <a:latin typeface="ＭＳ Ｐゴシック"/>
              </a:rPr>
              <a:t>在宅医療を専門に行う保険医療機関について②</a:t>
            </a:r>
            <a:endParaRPr lang="ja-JP" altLang="en-US" sz="2000" dirty="0">
              <a:solidFill>
                <a:sysClr val="windowText" lastClr="000000"/>
              </a:solidFill>
              <a:latin typeface="ＭＳ Ｐゴシック"/>
            </a:endParaRPr>
          </a:p>
        </p:txBody>
      </p:sp>
      <p:sp>
        <p:nvSpPr>
          <p:cNvPr id="8" name="テキスト ボックス 7"/>
          <p:cNvSpPr txBox="1"/>
          <p:nvPr/>
        </p:nvSpPr>
        <p:spPr>
          <a:xfrm>
            <a:off x="214440" y="1208034"/>
            <a:ext cx="9635104" cy="2238287"/>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tIns="72000" bIns="72000" rtlCol="0">
            <a:spAutoFit/>
          </a:bodyPr>
          <a:lstStyle/>
          <a:p>
            <a:pPr marL="261938" indent="-174625">
              <a:tabLst>
                <a:tab pos="536575" algn="l"/>
              </a:tabLst>
            </a:pPr>
            <a:r>
              <a:rPr lang="ja-JP" altLang="en-US" dirty="0" smtClean="0">
                <a:solidFill>
                  <a:prstClr val="black"/>
                </a:solidFill>
                <a:latin typeface="ＭＳ Ｐゴシック"/>
              </a:rPr>
              <a:t>○健康</a:t>
            </a:r>
            <a:r>
              <a:rPr lang="ja-JP" altLang="en-US" dirty="0">
                <a:solidFill>
                  <a:prstClr val="black"/>
                </a:solidFill>
                <a:latin typeface="ＭＳ Ｐゴシック"/>
              </a:rPr>
              <a:t>保険法の趣旨から、保険医療機関は全ての被保険者に対して療養の給付を行う開放性を有することが必要であるとして、「外来応需の体制を有していること」を保険医療機関に求める解釈上の運用をしている。 （法令上、明確に規定された要件ではない</a:t>
            </a:r>
            <a:r>
              <a:rPr lang="ja-JP" altLang="en-US" dirty="0" smtClean="0">
                <a:solidFill>
                  <a:prstClr val="black"/>
                </a:solidFill>
                <a:latin typeface="ＭＳ Ｐゴシック"/>
              </a:rPr>
              <a:t>）</a:t>
            </a:r>
            <a:endParaRPr lang="en-US" altLang="ja-JP" dirty="0" smtClean="0">
              <a:solidFill>
                <a:prstClr val="black"/>
              </a:solidFill>
              <a:latin typeface="ＭＳ Ｐゴシック"/>
            </a:endParaRPr>
          </a:p>
          <a:p>
            <a:pPr marL="261938" indent="-174625">
              <a:spcBef>
                <a:spcPts val="600"/>
              </a:spcBef>
              <a:tabLst>
                <a:tab pos="536575" algn="l"/>
              </a:tabLst>
            </a:pPr>
            <a:r>
              <a:rPr lang="ja-JP" altLang="en-US" dirty="0" smtClean="0">
                <a:solidFill>
                  <a:prstClr val="black"/>
                </a:solidFill>
                <a:latin typeface="ＭＳ Ｐゴシック"/>
              </a:rPr>
              <a:t>○全国</a:t>
            </a:r>
            <a:r>
              <a:rPr lang="ja-JP" altLang="en-US" dirty="0">
                <a:solidFill>
                  <a:prstClr val="black"/>
                </a:solidFill>
                <a:latin typeface="ＭＳ Ｐゴシック"/>
              </a:rPr>
              <a:t>一律の運用基準や指針などは</a:t>
            </a:r>
            <a:r>
              <a:rPr lang="ja-JP" altLang="en-US" dirty="0" smtClean="0">
                <a:solidFill>
                  <a:prstClr val="black"/>
                </a:solidFill>
                <a:latin typeface="ＭＳ Ｐゴシック"/>
              </a:rPr>
              <a:t>なく</a:t>
            </a:r>
            <a:r>
              <a:rPr lang="en-US" altLang="ja-JP" dirty="0" smtClean="0">
                <a:solidFill>
                  <a:prstClr val="black"/>
                </a:solidFill>
                <a:latin typeface="ＭＳ Ｐゴシック"/>
              </a:rPr>
              <a:t>､</a:t>
            </a:r>
            <a:r>
              <a:rPr lang="ja-JP" altLang="en-US" dirty="0" smtClean="0">
                <a:solidFill>
                  <a:prstClr val="black"/>
                </a:solidFill>
                <a:latin typeface="ＭＳ Ｐゴシック"/>
              </a:rPr>
              <a:t>厚生局</a:t>
            </a:r>
            <a:r>
              <a:rPr lang="ja-JP" altLang="en-US" dirty="0">
                <a:solidFill>
                  <a:prstClr val="black"/>
                </a:solidFill>
                <a:latin typeface="ＭＳ Ｐゴシック"/>
              </a:rPr>
              <a:t>に</a:t>
            </a:r>
            <a:r>
              <a:rPr lang="ja-JP" altLang="en-US" dirty="0" smtClean="0">
                <a:solidFill>
                  <a:prstClr val="black"/>
                </a:solidFill>
                <a:latin typeface="ＭＳ Ｐゴシック"/>
              </a:rPr>
              <a:t>よって</a:t>
            </a:r>
            <a:r>
              <a:rPr lang="en-US" altLang="ja-JP" dirty="0" smtClean="0">
                <a:solidFill>
                  <a:prstClr val="black"/>
                </a:solidFill>
                <a:latin typeface="ＭＳ Ｐゴシック"/>
              </a:rPr>
              <a:t>､</a:t>
            </a:r>
            <a:r>
              <a:rPr lang="ja-JP" altLang="en-US" dirty="0" smtClean="0">
                <a:solidFill>
                  <a:prstClr val="black"/>
                </a:solidFill>
                <a:latin typeface="ＭＳ Ｐゴシック"/>
              </a:rPr>
              <a:t>指導</a:t>
            </a:r>
            <a:r>
              <a:rPr lang="ja-JP" altLang="en-US" dirty="0">
                <a:solidFill>
                  <a:prstClr val="black"/>
                </a:solidFill>
                <a:latin typeface="ＭＳ Ｐゴシック"/>
              </a:rPr>
              <a:t>内容や方法等に違いが</a:t>
            </a:r>
            <a:r>
              <a:rPr lang="ja-JP" altLang="en-US" dirty="0" smtClean="0">
                <a:solidFill>
                  <a:prstClr val="black"/>
                </a:solidFill>
                <a:latin typeface="ＭＳ Ｐゴシック"/>
              </a:rPr>
              <a:t>ある</a:t>
            </a:r>
            <a:r>
              <a:rPr lang="ja-JP" altLang="en-US" dirty="0">
                <a:solidFill>
                  <a:prstClr val="black"/>
                </a:solidFill>
                <a:latin typeface="ＭＳ Ｐゴシック"/>
              </a:rPr>
              <a:t>と</a:t>
            </a:r>
            <a:r>
              <a:rPr lang="ja-JP" altLang="en-US" dirty="0" smtClean="0">
                <a:solidFill>
                  <a:prstClr val="black"/>
                </a:solidFill>
                <a:latin typeface="ＭＳ Ｐゴシック"/>
              </a:rPr>
              <a:t>の指摘がある</a:t>
            </a:r>
            <a:r>
              <a:rPr lang="en-US" altLang="ja-JP" dirty="0" smtClean="0">
                <a:solidFill>
                  <a:prstClr val="black"/>
                </a:solidFill>
                <a:latin typeface="ＭＳ Ｐゴシック"/>
              </a:rPr>
              <a:t>｡</a:t>
            </a:r>
          </a:p>
          <a:p>
            <a:pPr marL="261938" indent="-174625">
              <a:spcBef>
                <a:spcPts val="600"/>
              </a:spcBef>
              <a:tabLst>
                <a:tab pos="536575" algn="l"/>
              </a:tabLst>
            </a:pPr>
            <a:r>
              <a:rPr lang="ja-JP" altLang="en-US" dirty="0" smtClean="0">
                <a:solidFill>
                  <a:prstClr val="black"/>
                </a:solidFill>
                <a:latin typeface="ＭＳ Ｐゴシック"/>
              </a:rPr>
              <a:t>○</a:t>
            </a:r>
            <a:r>
              <a:rPr lang="ja-JP" altLang="en-US" dirty="0">
                <a:solidFill>
                  <a:prstClr val="black"/>
                </a:solidFill>
              </a:rPr>
              <a:t>在宅医療を専門に行いたい診療所にとって、外来診療が前提となった現行制度が制約要件になっているとの指摘がある</a:t>
            </a:r>
            <a:r>
              <a:rPr lang="ja-JP" altLang="en-US" dirty="0" smtClean="0">
                <a:solidFill>
                  <a:prstClr val="black"/>
                </a:solidFill>
                <a:latin typeface="ＭＳ Ｐゴシック"/>
              </a:rPr>
              <a:t>。</a:t>
            </a:r>
            <a:endParaRPr lang="en-US" altLang="ja-JP" dirty="0">
              <a:solidFill>
                <a:prstClr val="black"/>
              </a:solidFill>
              <a:latin typeface="ＭＳ Ｐゴシック"/>
            </a:endParaRPr>
          </a:p>
        </p:txBody>
      </p:sp>
      <p:sp>
        <p:nvSpPr>
          <p:cNvPr id="9" name="下矢印 8"/>
          <p:cNvSpPr/>
          <p:nvPr/>
        </p:nvSpPr>
        <p:spPr>
          <a:xfrm>
            <a:off x="4264209" y="3563724"/>
            <a:ext cx="1417518" cy="40558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10" name="角丸四角形 9"/>
          <p:cNvSpPr/>
          <p:nvPr/>
        </p:nvSpPr>
        <p:spPr>
          <a:xfrm>
            <a:off x="214440" y="4194628"/>
            <a:ext cx="9517057" cy="2402724"/>
          </a:xfrm>
          <a:prstGeom prst="roundRect">
            <a:avLst>
              <a:gd name="adj" fmla="val 9412"/>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marL="261938" indent="-261938"/>
            <a:r>
              <a:rPr lang="ja-JP" altLang="en-US" dirty="0" smtClean="0">
                <a:solidFill>
                  <a:prstClr val="black"/>
                </a:solidFill>
                <a:latin typeface="ＭＳ Ｐゴシック"/>
              </a:rPr>
              <a:t>◆フリーアクセスを確保しつつ在宅医療を推進していく中で、在宅医療を専門に行う保険医療機関についてどのように考えるか。また、在宅医療を行う保険医療機関の</a:t>
            </a:r>
            <a:r>
              <a:rPr lang="ja-JP" altLang="en-US" dirty="0" smtClean="0">
                <a:solidFill>
                  <a:prstClr val="black"/>
                </a:solidFill>
              </a:rPr>
              <a:t>外来応需体制についてどのように考えるか。</a:t>
            </a:r>
            <a:endParaRPr lang="en-US" altLang="ja-JP" dirty="0" smtClean="0">
              <a:solidFill>
                <a:prstClr val="black"/>
              </a:solidFill>
            </a:endParaRPr>
          </a:p>
          <a:p>
            <a:pPr marL="261938" indent="188913">
              <a:spcBef>
                <a:spcPts val="600"/>
              </a:spcBef>
            </a:pPr>
            <a:r>
              <a:rPr lang="ja-JP" altLang="en-US" dirty="0" smtClean="0">
                <a:solidFill>
                  <a:prstClr val="black"/>
                </a:solidFill>
                <a:latin typeface="ＭＳ Ｐゴシック"/>
              </a:rPr>
              <a:t>＜考えられる要件案（例）＞</a:t>
            </a:r>
            <a:endParaRPr lang="en-US" altLang="ja-JP" dirty="0" smtClean="0">
              <a:solidFill>
                <a:prstClr val="black"/>
              </a:solidFill>
              <a:latin typeface="ＭＳ Ｐゴシック"/>
            </a:endParaRPr>
          </a:p>
          <a:p>
            <a:pPr marL="804863" indent="-177800"/>
            <a:r>
              <a:rPr lang="ja-JP" altLang="en-US" dirty="0" smtClean="0">
                <a:solidFill>
                  <a:prstClr val="black"/>
                </a:solidFill>
                <a:latin typeface="ＭＳ Ｐゴシック"/>
              </a:rPr>
              <a:t>・在宅医療を行うことの被保険者への周知</a:t>
            </a:r>
            <a:endParaRPr lang="en-US" altLang="ja-JP" dirty="0" smtClean="0">
              <a:solidFill>
                <a:prstClr val="black"/>
              </a:solidFill>
              <a:latin typeface="ＭＳ Ｐゴシック"/>
            </a:endParaRPr>
          </a:p>
          <a:p>
            <a:pPr marL="261938" indent="365125"/>
            <a:r>
              <a:rPr lang="ja-JP" altLang="en-US" dirty="0" smtClean="0">
                <a:solidFill>
                  <a:prstClr val="black"/>
                </a:solidFill>
                <a:latin typeface="ＭＳ Ｐゴシック"/>
              </a:rPr>
              <a:t>・急変時に患者から相談を受ける連絡先の確保</a:t>
            </a:r>
            <a:endParaRPr lang="en-US" altLang="ja-JP" dirty="0" smtClean="0">
              <a:solidFill>
                <a:prstClr val="black"/>
              </a:solidFill>
              <a:latin typeface="ＭＳ Ｐゴシック"/>
            </a:endParaRPr>
          </a:p>
          <a:p>
            <a:pPr marL="261938" indent="365125"/>
            <a:r>
              <a:rPr lang="ja-JP" altLang="en-US" dirty="0" smtClean="0">
                <a:solidFill>
                  <a:prstClr val="black"/>
                </a:solidFill>
                <a:latin typeface="ＭＳ Ｐゴシック"/>
              </a:rPr>
              <a:t>・患者が外来受診できる連携医療機関の確保</a:t>
            </a:r>
            <a:endParaRPr lang="en-US" altLang="ja-JP" dirty="0" smtClean="0">
              <a:solidFill>
                <a:prstClr val="black"/>
              </a:solidFill>
              <a:latin typeface="ＭＳ Ｐゴシック"/>
            </a:endParaRPr>
          </a:p>
          <a:p>
            <a:pPr marL="261938" indent="365125"/>
            <a:r>
              <a:rPr lang="ja-JP" altLang="en-US" dirty="0" smtClean="0">
                <a:solidFill>
                  <a:prstClr val="black"/>
                </a:solidFill>
                <a:latin typeface="ＭＳ Ｐゴシック"/>
              </a:rPr>
              <a:t>・訪問診療を行う地域範囲の限定　など</a:t>
            </a:r>
            <a:endParaRPr lang="en-US" altLang="ja-JP" dirty="0">
              <a:solidFill>
                <a:prstClr val="black"/>
              </a:solidFill>
              <a:latin typeface="ＭＳ Ｐゴシック"/>
            </a:endParaRPr>
          </a:p>
        </p:txBody>
      </p:sp>
      <p:sp>
        <p:nvSpPr>
          <p:cNvPr id="11" name="テキスト ボックス 10"/>
          <p:cNvSpPr txBox="1"/>
          <p:nvPr/>
        </p:nvSpPr>
        <p:spPr>
          <a:xfrm>
            <a:off x="116463" y="836712"/>
            <a:ext cx="1092121" cy="400110"/>
          </a:xfrm>
          <a:prstGeom prst="rect">
            <a:avLst/>
          </a:prstGeom>
          <a:solidFill>
            <a:schemeClr val="accent5">
              <a:lumMod val="20000"/>
              <a:lumOff val="80000"/>
            </a:schemeClr>
          </a:solidFill>
          <a:ln w="25400">
            <a:solidFill>
              <a:schemeClr val="tx2"/>
            </a:solidFill>
          </a:ln>
        </p:spPr>
        <p:txBody>
          <a:bodyPr wrap="square" rtlCol="0">
            <a:spAutoFit/>
          </a:bodyPr>
          <a:lstStyle/>
          <a:p>
            <a:pPr algn="ctr"/>
            <a:r>
              <a:rPr lang="ja-JP" altLang="en-US" sz="2000" dirty="0" smtClean="0">
                <a:solidFill>
                  <a:prstClr val="black"/>
                </a:solidFill>
                <a:latin typeface="ＭＳ Ｐゴシック"/>
              </a:rPr>
              <a:t>課　題</a:t>
            </a:r>
            <a:endParaRPr lang="ja-JP" altLang="en-US" sz="2000" dirty="0">
              <a:solidFill>
                <a:prstClr val="black"/>
              </a:solidFill>
              <a:latin typeface="ＭＳ Ｐゴシック"/>
            </a:endParaRPr>
          </a:p>
        </p:txBody>
      </p:sp>
      <p:sp>
        <p:nvSpPr>
          <p:cNvPr id="12" name="テキスト ボックス 11"/>
          <p:cNvSpPr txBox="1"/>
          <p:nvPr/>
        </p:nvSpPr>
        <p:spPr>
          <a:xfrm>
            <a:off x="116463" y="3825296"/>
            <a:ext cx="1092121" cy="400110"/>
          </a:xfrm>
          <a:prstGeom prst="rect">
            <a:avLst/>
          </a:prstGeom>
          <a:solidFill>
            <a:schemeClr val="accent5">
              <a:lumMod val="20000"/>
              <a:lumOff val="80000"/>
            </a:schemeClr>
          </a:solidFill>
          <a:ln w="25400">
            <a:solidFill>
              <a:schemeClr val="tx2"/>
            </a:solidFill>
          </a:ln>
        </p:spPr>
        <p:txBody>
          <a:bodyPr wrap="square" rtlCol="0">
            <a:spAutoFit/>
          </a:bodyPr>
          <a:lstStyle/>
          <a:p>
            <a:pPr algn="ctr"/>
            <a:r>
              <a:rPr lang="ja-JP" altLang="en-US" sz="2000" dirty="0" smtClean="0">
                <a:solidFill>
                  <a:prstClr val="black"/>
                </a:solidFill>
                <a:latin typeface="ＭＳ Ｐゴシック"/>
              </a:rPr>
              <a:t>論　点</a:t>
            </a:r>
            <a:endParaRPr lang="ja-JP" altLang="en-US" sz="2000" dirty="0">
              <a:solidFill>
                <a:prstClr val="black"/>
              </a:solidFill>
              <a:latin typeface="ＭＳ Ｐゴシック"/>
            </a:endParaRPr>
          </a:p>
        </p:txBody>
      </p:sp>
      <p:sp>
        <p:nvSpPr>
          <p:cNvPr id="13" name="Text Box 2"/>
          <p:cNvSpPr txBox="1">
            <a:spLocks noChangeArrowheads="1"/>
          </p:cNvSpPr>
          <p:nvPr/>
        </p:nvSpPr>
        <p:spPr bwMode="auto">
          <a:xfrm>
            <a:off x="8208460" y="15280"/>
            <a:ext cx="1641083" cy="53340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中医協　総－３</a:t>
            </a:r>
          </a:p>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２５．６．１２</a:t>
            </a:r>
          </a:p>
          <a:p>
            <a:pPr fontAlgn="base">
              <a:spcBef>
                <a:spcPct val="0"/>
              </a:spcBef>
              <a:spcAft>
                <a:spcPct val="0"/>
              </a:spcAft>
            </a:pPr>
            <a:endParaRPr lang="ja-JP" altLang="en-US" dirty="0" smtClean="0">
              <a:solidFill>
                <a:prstClr val="black"/>
              </a:solidFill>
              <a:latin typeface="Arial" pitchFamily="34" charset="0"/>
              <a:cs typeface="ＭＳ Ｐゴシック" pitchFamily="50" charset="-128"/>
            </a:endParaRPr>
          </a:p>
        </p:txBody>
      </p:sp>
      <p:sp>
        <p:nvSpPr>
          <p:cNvPr id="14" name="スライド番号プレースホルダー 2"/>
          <p:cNvSpPr>
            <a:spLocks noGrp="1"/>
          </p:cNvSpPr>
          <p:nvPr>
            <p:ph type="sldNum" sz="quarter" idx="12"/>
          </p:nvPr>
        </p:nvSpPr>
        <p:spPr>
          <a:xfrm>
            <a:off x="7682160" y="6592267"/>
            <a:ext cx="2311400" cy="365125"/>
          </a:xfrm>
        </p:spPr>
        <p:txBody>
          <a:bodyPr/>
          <a:lstStyle/>
          <a:p>
            <a:pPr algn="r"/>
            <a:fld id="{32927FFD-3D24-4EC2-AEC8-E83A8D96C0AC}" type="slidenum">
              <a:rPr lang="ja-JP" altLang="en-US" smtClean="0">
                <a:solidFill>
                  <a:prstClr val="black"/>
                </a:solidFill>
              </a:rPr>
              <a:pPr algn="r"/>
              <a:t>123</a:t>
            </a:fld>
            <a:endParaRPr lang="ja-JP" altLang="en-US" dirty="0">
              <a:solidFill>
                <a:prstClr val="black"/>
              </a:solidFill>
            </a:endParaRPr>
          </a:p>
        </p:txBody>
      </p:sp>
    </p:spTree>
    <p:extLst>
      <p:ext uri="{BB962C8B-B14F-4D97-AF65-F5344CB8AC3E}">
        <p14:creationId xmlns:p14="http://schemas.microsoft.com/office/powerpoint/2010/main" val="36095211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ChangeArrowheads="1"/>
          </p:cNvSpPr>
          <p:nvPr/>
        </p:nvSpPr>
        <p:spPr bwMode="auto">
          <a:xfrm>
            <a:off x="19440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smtClean="0">
                <a:solidFill>
                  <a:srgbClr val="000000"/>
                </a:solidFill>
              </a:rPr>
              <a:t>４．</a:t>
            </a:r>
            <a:r>
              <a:rPr lang="ja-JP" altLang="en-US" dirty="0">
                <a:solidFill>
                  <a:srgbClr val="000000"/>
                </a:solidFill>
              </a:rPr>
              <a:t>適切</a:t>
            </a:r>
            <a:r>
              <a:rPr lang="ja-JP" altLang="en-US" dirty="0" smtClean="0">
                <a:solidFill>
                  <a:srgbClr val="000000"/>
                </a:solidFill>
              </a:rPr>
              <a:t>な在宅医療の推進</a:t>
            </a:r>
          </a:p>
        </p:txBody>
      </p:sp>
      <p:sp>
        <p:nvSpPr>
          <p:cNvPr id="74756" name="Rectangle 7"/>
          <p:cNvSpPr>
            <a:spLocks noChangeArrowheads="1"/>
          </p:cNvSpPr>
          <p:nvPr/>
        </p:nvSpPr>
        <p:spPr bwMode="auto">
          <a:xfrm>
            <a:off x="165108" y="762000"/>
            <a:ext cx="6113860" cy="428625"/>
          </a:xfrm>
          <a:prstGeom prst="rect">
            <a:avLst/>
          </a:prstGeom>
          <a:solidFill>
            <a:srgbClr val="FFC000">
              <a:alpha val="56000"/>
            </a:srgbClr>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Aft>
                <a:spcPct val="0"/>
              </a:spcAft>
              <a:buFontTx/>
              <a:buNone/>
            </a:pPr>
            <a:r>
              <a:rPr lang="ja-JP" altLang="en-US" sz="2400" dirty="0">
                <a:solidFill>
                  <a:srgbClr val="000000"/>
                </a:solidFill>
                <a:latin typeface="Arial" charset="0"/>
              </a:rPr>
              <a:t>（１）</a:t>
            </a:r>
            <a:r>
              <a:rPr lang="ja-JP" altLang="en-US" sz="2400" dirty="0" smtClean="0">
                <a:solidFill>
                  <a:srgbClr val="000000"/>
                </a:solidFill>
                <a:latin typeface="Arial" charset="0"/>
              </a:rPr>
              <a:t>在支診・在支病</a:t>
            </a:r>
            <a:r>
              <a:rPr lang="ja-JP" altLang="en-US" sz="2400" dirty="0" smtClean="0">
                <a:solidFill>
                  <a:srgbClr val="FF0000"/>
                </a:solidFill>
                <a:latin typeface="Arial" charset="0"/>
              </a:rPr>
              <a:t>以外の</a:t>
            </a:r>
            <a:r>
              <a:rPr lang="ja-JP" altLang="en-US" sz="2400" dirty="0" smtClean="0">
                <a:solidFill>
                  <a:srgbClr val="000000"/>
                </a:solidFill>
                <a:latin typeface="Arial" charset="0"/>
              </a:rPr>
              <a:t>評価引き上げ</a:t>
            </a:r>
          </a:p>
        </p:txBody>
      </p:sp>
      <p:sp>
        <p:nvSpPr>
          <p:cNvPr id="74757" name="Rectangle 10"/>
          <p:cNvSpPr>
            <a:spLocks noChangeArrowheads="1"/>
          </p:cNvSpPr>
          <p:nvPr/>
        </p:nvSpPr>
        <p:spPr bwMode="auto">
          <a:xfrm>
            <a:off x="264848" y="1219200"/>
            <a:ext cx="9476052" cy="1057275"/>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ct val="90000"/>
              </a:lnSpc>
              <a:spcBef>
                <a:spcPct val="0"/>
              </a:spcBef>
              <a:spcAft>
                <a:spcPct val="0"/>
              </a:spcAft>
              <a:buFont typeface="Wingdings" pitchFamily="2" charset="2"/>
              <a:buNone/>
            </a:pPr>
            <a:r>
              <a:rPr lang="ja-JP" altLang="en-US" sz="2400" dirty="0" smtClean="0">
                <a:solidFill>
                  <a:srgbClr val="000000"/>
                </a:solidFill>
                <a:latin typeface="ＭＳ Ｐゴシック" charset="-128"/>
              </a:rPr>
              <a:t>○在宅医療を担う医療機関の量的確保（在宅の裾野を拡げる）</a:t>
            </a:r>
            <a:endParaRPr lang="ja-JP" altLang="en-US" sz="2000" dirty="0" smtClean="0">
              <a:solidFill>
                <a:srgbClr val="000000"/>
              </a:solidFill>
              <a:latin typeface="ＭＳ Ｐゴシック" charset="-128"/>
            </a:endParaRPr>
          </a:p>
          <a:p>
            <a:pPr eaLnBrk="1" fontAlgn="base" hangingPunct="1">
              <a:lnSpc>
                <a:spcPct val="90000"/>
              </a:lnSpc>
              <a:spcBef>
                <a:spcPct val="0"/>
              </a:spcBef>
              <a:spcAft>
                <a:spcPct val="0"/>
              </a:spcAft>
              <a:buFont typeface="Wingdings" pitchFamily="2" charset="2"/>
              <a:buNone/>
            </a:pPr>
            <a:r>
              <a:rPr lang="ja-JP" altLang="en-US" sz="2000" b="1" dirty="0" smtClean="0">
                <a:solidFill>
                  <a:srgbClr val="0000CC"/>
                </a:solidFill>
                <a:latin typeface="ＭＳ Ｐゴシック" charset="-128"/>
              </a:rPr>
              <a:t>⇒</a:t>
            </a:r>
            <a:r>
              <a:rPr lang="ja-JP" altLang="en-US" sz="2000" dirty="0" smtClean="0">
                <a:solidFill>
                  <a:srgbClr val="000000"/>
                </a:solidFill>
                <a:latin typeface="ＭＳ Ｐゴシック" charset="-128"/>
              </a:rPr>
              <a:t>　在宅時医学総合管理料、特定施設入居時医学総合管理料について、</a:t>
            </a:r>
            <a:endParaRPr lang="en-US" altLang="ja-JP" sz="2000" dirty="0" smtClean="0">
              <a:solidFill>
                <a:srgbClr val="000000"/>
              </a:solidFill>
              <a:latin typeface="ＭＳ Ｐゴシック" charset="-128"/>
            </a:endParaRPr>
          </a:p>
          <a:p>
            <a:pPr eaLnBrk="1" fontAlgn="base" hangingPunct="1">
              <a:lnSpc>
                <a:spcPct val="90000"/>
              </a:lnSpc>
              <a:spcBef>
                <a:spcPct val="0"/>
              </a:spcBef>
              <a:spcAft>
                <a:spcPct val="0"/>
              </a:spcAft>
              <a:buFont typeface="Wingdings" pitchFamily="2" charset="2"/>
              <a:buNone/>
            </a:pPr>
            <a:r>
              <a:rPr lang="en-US" altLang="ja-JP" sz="2000" dirty="0" smtClean="0">
                <a:solidFill>
                  <a:srgbClr val="000000"/>
                </a:solidFill>
                <a:latin typeface="ＭＳ Ｐゴシック" charset="-128"/>
              </a:rPr>
              <a:t>   </a:t>
            </a:r>
            <a:r>
              <a:rPr lang="ja-JP" altLang="en-US" sz="2000" dirty="0" smtClean="0">
                <a:solidFill>
                  <a:srgbClr val="000000"/>
                </a:solidFill>
                <a:latin typeface="ＭＳ Ｐゴシック" charset="-128"/>
              </a:rPr>
              <a:t>在支診・在支病以外の評価を引き上げる</a:t>
            </a:r>
            <a:r>
              <a:rPr lang="ja-JP" altLang="en-US" sz="2400" dirty="0" smtClean="0">
                <a:solidFill>
                  <a:srgbClr val="000000"/>
                </a:solidFill>
                <a:latin typeface="ＭＳ Ｐゴシック" charset="-128"/>
              </a:rPr>
              <a:t>　　　　　　　　　　　　</a:t>
            </a:r>
          </a:p>
        </p:txBody>
      </p:sp>
      <p:sp>
        <p:nvSpPr>
          <p:cNvPr id="7" name="正方形/長方形 6"/>
          <p:cNvSpPr/>
          <p:nvPr/>
        </p:nvSpPr>
        <p:spPr>
          <a:xfrm>
            <a:off x="247650" y="2349500"/>
            <a:ext cx="9493250" cy="33083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ctr">
              <a:lnSpc>
                <a:spcPct val="95000"/>
              </a:lnSpc>
              <a:spcBef>
                <a:spcPct val="0"/>
              </a:spcBef>
              <a:spcAft>
                <a:spcPct val="0"/>
              </a:spcAft>
              <a:defRPr/>
            </a:pPr>
            <a:r>
              <a:rPr lang="ja-JP" altLang="en-US" sz="2000" dirty="0">
                <a:solidFill>
                  <a:srgbClr val="000000"/>
                </a:solidFill>
                <a:latin typeface="ＭＳ Ｐゴシック" charset="-128"/>
                <a:ea typeface="ＭＳ Ｐゴシック"/>
              </a:rPr>
              <a:t>機能強化型在支診・在支病、在支診・在支病</a:t>
            </a:r>
            <a:r>
              <a:rPr lang="ja-JP" altLang="en-US" sz="2000" u="sng" dirty="0" smtClean="0">
                <a:solidFill>
                  <a:srgbClr val="FF0000"/>
                </a:solidFill>
                <a:latin typeface="ＭＳ Ｐゴシック" charset="-128"/>
                <a:ea typeface="ＭＳ Ｐゴシック"/>
              </a:rPr>
              <a:t>以外の</a:t>
            </a:r>
            <a:r>
              <a:rPr lang="ja-JP" altLang="en-US" sz="2000" dirty="0" smtClean="0">
                <a:solidFill>
                  <a:srgbClr val="000000"/>
                </a:solidFill>
                <a:latin typeface="ＭＳ Ｐゴシック" charset="-128"/>
                <a:ea typeface="ＭＳ Ｐゴシック"/>
              </a:rPr>
              <a:t>医療機関</a:t>
            </a:r>
            <a:endParaRPr lang="en-US" altLang="ja-JP" sz="2000" dirty="0" smtClean="0">
              <a:solidFill>
                <a:srgbClr val="000000"/>
              </a:solidFill>
              <a:latin typeface="ＭＳ Ｐゴシック" charset="-128"/>
              <a:ea typeface="ＭＳ Ｐゴシック"/>
            </a:endParaRPr>
          </a:p>
          <a:p>
            <a:pPr fontAlgn="ctr">
              <a:lnSpc>
                <a:spcPct val="95000"/>
              </a:lnSpc>
              <a:spcBef>
                <a:spcPct val="0"/>
              </a:spcBef>
              <a:spcAft>
                <a:spcPct val="0"/>
              </a:spcAft>
              <a:defRPr/>
            </a:pPr>
            <a:r>
              <a:rPr lang="ja-JP" altLang="en-US" sz="2000" dirty="0">
                <a:solidFill>
                  <a:srgbClr val="000000"/>
                </a:solidFill>
                <a:latin typeface="ＭＳ Ｐゴシック" charset="-128"/>
                <a:ea typeface="ＭＳ Ｐゴシック"/>
              </a:rPr>
              <a:t>　</a:t>
            </a:r>
            <a:r>
              <a:rPr lang="en-US" altLang="ja-JP" sz="20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2000" dirty="0" smtClean="0">
                <a:solidFill>
                  <a:srgbClr val="000000"/>
                </a:solidFill>
                <a:latin typeface="ＭＳ Ｐゴシック" panose="020B0600070205080204" pitchFamily="50" charset="-128"/>
                <a:ea typeface="ＭＳ Ｐゴシック" panose="020B0600070205080204" pitchFamily="50" charset="-128"/>
              </a:rPr>
              <a:t>在宅時医学総合管理料</a:t>
            </a:r>
            <a:r>
              <a:rPr lang="en-US" altLang="ja-JP" sz="2000" dirty="0" smtClean="0">
                <a:solidFill>
                  <a:srgbClr val="000000"/>
                </a:solidFill>
                <a:latin typeface="ＭＳ Ｐゴシック" panose="020B0600070205080204" pitchFamily="50" charset="-128"/>
                <a:ea typeface="ＭＳ Ｐゴシック" panose="020B0600070205080204" pitchFamily="50" charset="-128"/>
              </a:rPr>
              <a:t>】</a:t>
            </a:r>
            <a:endParaRPr lang="ja-JP" altLang="en-US" sz="2000" dirty="0" smtClean="0">
              <a:solidFill>
                <a:srgbClr val="000000"/>
              </a:solidFill>
              <a:latin typeface="ＭＳ Ｐゴシック" panose="020B0600070205080204" pitchFamily="50" charset="-128"/>
              <a:ea typeface="ＭＳ Ｐゴシック" panose="020B0600070205080204" pitchFamily="50" charset="-128"/>
            </a:endParaRPr>
          </a:p>
          <a:p>
            <a:pPr fontAlgn="ctr">
              <a:lnSpc>
                <a:spcPct val="95000"/>
              </a:lnSpc>
              <a:spcBef>
                <a:spcPct val="0"/>
              </a:spcBef>
              <a:spcAft>
                <a:spcPct val="0"/>
              </a:spcAft>
              <a:defRPr/>
            </a:pPr>
            <a:r>
              <a:rPr lang="ja-JP" altLang="en-US" sz="2000" dirty="0" smtClean="0">
                <a:solidFill>
                  <a:srgbClr val="000000"/>
                </a:solidFill>
                <a:latin typeface="ＭＳ Ｐゴシック" charset="-128"/>
              </a:rPr>
              <a:t>　　　イ　処方せんを交付する場合 　：２</a:t>
            </a: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２００点 </a:t>
            </a:r>
            <a:r>
              <a:rPr lang="ja-JP" altLang="en-US" sz="2000" dirty="0" smtClean="0">
                <a:solidFill>
                  <a:srgbClr val="0066FF"/>
                </a:solidFill>
                <a:latin typeface="ＭＳ Ｐゴシック" charset="-128"/>
              </a:rPr>
              <a:t>⇒ </a:t>
            </a:r>
            <a:r>
              <a:rPr lang="ja-JP" altLang="en-US" sz="2000" dirty="0" smtClean="0">
                <a:solidFill>
                  <a:srgbClr val="FF0000"/>
                </a:solidFill>
                <a:latin typeface="ＭＳ Ｐゴシック" charset="-128"/>
              </a:rPr>
              <a:t>３</a:t>
            </a:r>
            <a:r>
              <a:rPr lang="en-US" altLang="ja-JP" sz="2000" dirty="0" smtClean="0">
                <a:solidFill>
                  <a:srgbClr val="FF0000"/>
                </a:solidFill>
                <a:latin typeface="ＭＳ Ｐゴシック" charset="-128"/>
              </a:rPr>
              <a:t>,</a:t>
            </a:r>
            <a:r>
              <a:rPr lang="ja-JP" altLang="en-US" sz="2000" dirty="0" smtClean="0">
                <a:solidFill>
                  <a:srgbClr val="FF0000"/>
                </a:solidFill>
                <a:latin typeface="ＭＳ Ｐゴシック" charset="-128"/>
              </a:rPr>
              <a:t>１５０</a:t>
            </a:r>
            <a:r>
              <a:rPr lang="ja-JP" altLang="en-US" sz="2000" dirty="0" smtClean="0">
                <a:solidFill>
                  <a:prstClr val="black"/>
                </a:solidFill>
                <a:latin typeface="ＭＳ Ｐゴシック" charset="-128"/>
              </a:rPr>
              <a:t>点</a:t>
            </a:r>
            <a:endParaRPr lang="en-US" altLang="ja-JP" sz="2000" dirty="0" smtClean="0">
              <a:solidFill>
                <a:prstClr val="black"/>
              </a:solidFill>
              <a:latin typeface="ＭＳ Ｐゴシック" charset="-128"/>
            </a:endParaRPr>
          </a:p>
          <a:p>
            <a:pPr fontAlgn="ctr">
              <a:lnSpc>
                <a:spcPct val="95000"/>
              </a:lnSpc>
              <a:spcBef>
                <a:spcPct val="0"/>
              </a:spcBef>
              <a:spcAft>
                <a:spcPct val="0"/>
              </a:spcAft>
              <a:defRPr/>
            </a:pPr>
            <a:r>
              <a:rPr lang="ja-JP" altLang="en-US" sz="2000" dirty="0">
                <a:solidFill>
                  <a:prstClr val="black"/>
                </a:solidFill>
                <a:latin typeface="ＭＳ Ｐゴシック" charset="-128"/>
              </a:rPr>
              <a:t>　</a:t>
            </a:r>
            <a:r>
              <a:rPr lang="ja-JP" altLang="en-US" sz="2000" dirty="0" smtClean="0">
                <a:solidFill>
                  <a:prstClr val="black"/>
                </a:solidFill>
                <a:latin typeface="ＭＳ Ｐゴシック" charset="-128"/>
              </a:rPr>
              <a:t>　　　　　　　　　　　　　　　　　　</a:t>
            </a:r>
            <a:r>
              <a:rPr lang="ja-JP" altLang="en-US" sz="2000" dirty="0">
                <a:solidFill>
                  <a:prstClr val="black"/>
                </a:solidFill>
                <a:latin typeface="ＭＳ Ｐゴシック" charset="-128"/>
              </a:rPr>
              <a:t> </a:t>
            </a:r>
            <a:r>
              <a:rPr lang="en-US" altLang="ja-JP" sz="2000" dirty="0" smtClean="0">
                <a:solidFill>
                  <a:prstClr val="black"/>
                </a:solidFill>
                <a:latin typeface="ＭＳ Ｐゴシック" charset="-128"/>
              </a:rPr>
              <a:t>※</a:t>
            </a:r>
            <a:r>
              <a:rPr lang="ja-JP" altLang="en-US" sz="2000" dirty="0" smtClean="0">
                <a:solidFill>
                  <a:prstClr val="black"/>
                </a:solidFill>
                <a:latin typeface="ＭＳ Ｐゴシック" charset="-128"/>
              </a:rPr>
              <a:t>同一建物の場合：   ７６０点</a:t>
            </a:r>
            <a:r>
              <a:rPr lang="ja-JP" altLang="en-US" sz="2000" dirty="0" smtClean="0">
                <a:solidFill>
                  <a:srgbClr val="FF0000"/>
                </a:solidFill>
                <a:latin typeface="ＭＳ Ｐゴシック" charset="-128"/>
              </a:rPr>
              <a:t>（新設）</a:t>
            </a:r>
            <a:endParaRPr lang="en-US" altLang="ja-JP" sz="2000" dirty="0" smtClean="0">
              <a:solidFill>
                <a:srgbClr val="FF0000"/>
              </a:solidFill>
              <a:latin typeface="ＭＳ Ｐゴシック" charset="-128"/>
            </a:endParaRPr>
          </a:p>
          <a:p>
            <a:pPr eaLnBrk="1" fontAlgn="ctr" hangingPunct="1">
              <a:lnSpc>
                <a:spcPct val="95000"/>
              </a:lnSpc>
              <a:spcBef>
                <a:spcPct val="0"/>
              </a:spcBef>
              <a:spcAft>
                <a:spcPct val="0"/>
              </a:spcAft>
              <a:defRPr/>
            </a:pPr>
            <a:r>
              <a:rPr lang="ja-JP" altLang="en-US" sz="2000" dirty="0">
                <a:solidFill>
                  <a:srgbClr val="000000"/>
                </a:solidFill>
                <a:latin typeface="ＭＳ Ｐゴシック" charset="-128"/>
              </a:rPr>
              <a:t>　</a:t>
            </a:r>
            <a:r>
              <a:rPr lang="ja-JP" altLang="en-US" sz="2000" dirty="0" smtClean="0">
                <a:solidFill>
                  <a:srgbClr val="000000"/>
                </a:solidFill>
                <a:latin typeface="ＭＳ Ｐゴシック" charset="-128"/>
              </a:rPr>
              <a:t>　　ロ　処方せんを交付しない場合：２</a:t>
            </a: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５００点 </a:t>
            </a:r>
            <a:r>
              <a:rPr lang="ja-JP" altLang="en-US" sz="2000" dirty="0" smtClean="0">
                <a:solidFill>
                  <a:srgbClr val="0066FF"/>
                </a:solidFill>
                <a:latin typeface="ＭＳ Ｐゴシック" charset="-128"/>
              </a:rPr>
              <a:t>⇒ </a:t>
            </a:r>
            <a:r>
              <a:rPr lang="ja-JP" altLang="en-US" sz="2000" dirty="0" smtClean="0">
                <a:solidFill>
                  <a:srgbClr val="FF0000"/>
                </a:solidFill>
                <a:latin typeface="ＭＳ Ｐゴシック" charset="-128"/>
                <a:ea typeface="ＭＳ Ｐゴシック"/>
              </a:rPr>
              <a:t>３</a:t>
            </a:r>
            <a:r>
              <a:rPr lang="en-US" altLang="ja-JP" sz="2000" dirty="0" smtClean="0">
                <a:solidFill>
                  <a:srgbClr val="FF0000"/>
                </a:solidFill>
                <a:latin typeface="ＭＳ Ｐゴシック" charset="-128"/>
                <a:ea typeface="ＭＳ Ｐゴシック"/>
              </a:rPr>
              <a:t>,</a:t>
            </a:r>
            <a:r>
              <a:rPr lang="ja-JP" altLang="en-US" sz="2000" dirty="0" smtClean="0">
                <a:solidFill>
                  <a:srgbClr val="FF0000"/>
                </a:solidFill>
                <a:latin typeface="ＭＳ Ｐゴシック" charset="-128"/>
                <a:ea typeface="ＭＳ Ｐゴシック"/>
              </a:rPr>
              <a:t>４５０</a:t>
            </a:r>
            <a:r>
              <a:rPr lang="ja-JP" altLang="en-US" sz="2000" dirty="0" smtClean="0">
                <a:solidFill>
                  <a:prstClr val="black"/>
                </a:solidFill>
                <a:latin typeface="ＭＳ Ｐゴシック" charset="-128"/>
                <a:ea typeface="ＭＳ Ｐゴシック"/>
              </a:rPr>
              <a:t>点</a:t>
            </a:r>
            <a:endParaRPr lang="en-US" altLang="ja-JP" sz="2000" dirty="0">
              <a:solidFill>
                <a:prstClr val="black"/>
              </a:solidFill>
              <a:latin typeface="ＭＳ Ｐゴシック" charset="-128"/>
              <a:ea typeface="ＭＳ Ｐゴシック"/>
            </a:endParaRPr>
          </a:p>
          <a:p>
            <a:pPr eaLnBrk="1" fontAlgn="ctr" hangingPunct="1">
              <a:lnSpc>
                <a:spcPct val="95000"/>
              </a:lnSpc>
              <a:spcBef>
                <a:spcPct val="0"/>
              </a:spcBef>
              <a:spcAft>
                <a:spcPct val="0"/>
              </a:spcAft>
              <a:defRPr/>
            </a:pPr>
            <a:r>
              <a:rPr lang="en-US" altLang="ja-JP" sz="2000" dirty="0" smtClean="0">
                <a:solidFill>
                  <a:prstClr val="black"/>
                </a:solidFill>
                <a:latin typeface="ＭＳ Ｐゴシック" charset="-128"/>
                <a:ea typeface="ＭＳ Ｐゴシック"/>
              </a:rPr>
              <a:t>                                          ※</a:t>
            </a:r>
            <a:r>
              <a:rPr lang="ja-JP" altLang="en-US" sz="2000" dirty="0">
                <a:solidFill>
                  <a:prstClr val="black"/>
                </a:solidFill>
                <a:latin typeface="ＭＳ Ｐゴシック" charset="-128"/>
                <a:ea typeface="ＭＳ Ｐゴシック"/>
              </a:rPr>
              <a:t>同一建物の場合</a:t>
            </a:r>
            <a:r>
              <a:rPr lang="ja-JP" altLang="en-US" sz="2000" dirty="0" smtClean="0">
                <a:solidFill>
                  <a:prstClr val="black"/>
                </a:solidFill>
                <a:latin typeface="ＭＳ Ｐゴシック" charset="-128"/>
                <a:ea typeface="ＭＳ Ｐゴシック"/>
              </a:rPr>
              <a:t>：１</a:t>
            </a:r>
            <a:r>
              <a:rPr lang="en-US" altLang="ja-JP" sz="2000" dirty="0" smtClean="0">
                <a:solidFill>
                  <a:prstClr val="black"/>
                </a:solidFill>
                <a:latin typeface="ＭＳ Ｐゴシック" charset="-128"/>
                <a:ea typeface="ＭＳ Ｐゴシック"/>
              </a:rPr>
              <a:t>,</a:t>
            </a:r>
            <a:r>
              <a:rPr lang="ja-JP" altLang="en-US" sz="2000" dirty="0" smtClean="0">
                <a:solidFill>
                  <a:prstClr val="black"/>
                </a:solidFill>
                <a:latin typeface="ＭＳ Ｐゴシック" charset="-128"/>
                <a:ea typeface="ＭＳ Ｐゴシック"/>
              </a:rPr>
              <a:t>０６０点</a:t>
            </a:r>
            <a:r>
              <a:rPr lang="ja-JP" altLang="en-US" sz="2000" dirty="0">
                <a:solidFill>
                  <a:srgbClr val="FF0000"/>
                </a:solidFill>
                <a:latin typeface="ＭＳ Ｐゴシック" charset="-128"/>
                <a:ea typeface="ＭＳ Ｐゴシック"/>
              </a:rPr>
              <a:t>（新設</a:t>
            </a:r>
            <a:r>
              <a:rPr lang="ja-JP" altLang="en-US" sz="2000" dirty="0" smtClean="0">
                <a:solidFill>
                  <a:srgbClr val="FF0000"/>
                </a:solidFill>
                <a:latin typeface="ＭＳ Ｐゴシック" charset="-128"/>
                <a:ea typeface="ＭＳ Ｐゴシック"/>
              </a:rPr>
              <a:t>）</a:t>
            </a:r>
            <a:endParaRPr lang="en-US" altLang="ja-JP" sz="2000" dirty="0" smtClean="0">
              <a:solidFill>
                <a:srgbClr val="FF0000"/>
              </a:solidFill>
              <a:latin typeface="ＭＳ Ｐゴシック" charset="-128"/>
              <a:ea typeface="ＭＳ Ｐゴシック"/>
            </a:endParaRPr>
          </a:p>
          <a:p>
            <a:pPr eaLnBrk="1" fontAlgn="ctr" hangingPunct="1">
              <a:lnSpc>
                <a:spcPct val="95000"/>
              </a:lnSpc>
              <a:spcBef>
                <a:spcPct val="0"/>
              </a:spcBef>
              <a:spcAft>
                <a:spcPct val="0"/>
              </a:spcAft>
              <a:defRPr/>
            </a:pPr>
            <a:r>
              <a:rPr lang="en-US" altLang="ja-JP" sz="2000" dirty="0" smtClean="0">
                <a:solidFill>
                  <a:srgbClr val="000000"/>
                </a:solidFill>
                <a:latin typeface="ＭＳ Ｐゴシック" panose="020B0600070205080204" pitchFamily="50" charset="-128"/>
                <a:ea typeface="ＭＳ Ｐゴシック" panose="020B0600070205080204" pitchFamily="50" charset="-128"/>
              </a:rPr>
              <a:t>  【</a:t>
            </a:r>
            <a:r>
              <a:rPr lang="ja-JP" altLang="en-US" sz="2000" dirty="0" smtClean="0">
                <a:solidFill>
                  <a:srgbClr val="000000"/>
                </a:solidFill>
                <a:latin typeface="ＭＳ Ｐゴシック" panose="020B0600070205080204" pitchFamily="50" charset="-128"/>
                <a:ea typeface="ＭＳ Ｐゴシック" panose="020B0600070205080204" pitchFamily="50" charset="-128"/>
              </a:rPr>
              <a:t>特定施設入居時等医学</a:t>
            </a:r>
            <a:r>
              <a:rPr lang="ja-JP" altLang="en-US" sz="2000" dirty="0">
                <a:solidFill>
                  <a:srgbClr val="000000"/>
                </a:solidFill>
                <a:latin typeface="ＭＳ Ｐゴシック" panose="020B0600070205080204" pitchFamily="50" charset="-128"/>
                <a:ea typeface="ＭＳ Ｐゴシック" panose="020B0600070205080204" pitchFamily="50" charset="-128"/>
              </a:rPr>
              <a:t>総合管理料</a:t>
            </a:r>
            <a:r>
              <a:rPr lang="en-US" altLang="ja-JP" sz="2000" dirty="0">
                <a:solidFill>
                  <a:srgbClr val="000000"/>
                </a:solidFill>
                <a:latin typeface="ＭＳ Ｐゴシック" panose="020B0600070205080204" pitchFamily="50" charset="-128"/>
                <a:ea typeface="ＭＳ Ｐゴシック" panose="020B0600070205080204" pitchFamily="50" charset="-128"/>
              </a:rPr>
              <a:t>】</a:t>
            </a:r>
            <a:endParaRPr lang="ja-JP" altLang="en-US" sz="2000" dirty="0">
              <a:solidFill>
                <a:srgbClr val="000000"/>
              </a:solidFill>
              <a:latin typeface="ＭＳ Ｐゴシック" panose="020B0600070205080204" pitchFamily="50" charset="-128"/>
              <a:ea typeface="ＭＳ Ｐゴシック" panose="020B0600070205080204" pitchFamily="50" charset="-128"/>
            </a:endParaRPr>
          </a:p>
          <a:p>
            <a:pPr eaLnBrk="1" fontAlgn="ctr" hangingPunct="1">
              <a:lnSpc>
                <a:spcPct val="95000"/>
              </a:lnSpc>
              <a:spcBef>
                <a:spcPct val="0"/>
              </a:spcBef>
              <a:spcAft>
                <a:spcPct val="0"/>
              </a:spcAft>
              <a:defRPr/>
            </a:pPr>
            <a:r>
              <a:rPr lang="ja-JP" altLang="en-US" sz="2000" dirty="0">
                <a:solidFill>
                  <a:srgbClr val="000000"/>
                </a:solidFill>
                <a:latin typeface="ＭＳ Ｐゴシック" charset="-128"/>
                <a:ea typeface="ＭＳ Ｐゴシック"/>
              </a:rPr>
              <a:t>　　　イ　処方せんを交付する場合 　</a:t>
            </a:r>
            <a:r>
              <a:rPr lang="ja-JP" altLang="en-US" sz="2000" dirty="0" smtClean="0">
                <a:solidFill>
                  <a:srgbClr val="000000"/>
                </a:solidFill>
                <a:latin typeface="ＭＳ Ｐゴシック" charset="-128"/>
                <a:ea typeface="ＭＳ Ｐゴシック"/>
              </a:rPr>
              <a:t>：１</a:t>
            </a:r>
            <a:r>
              <a:rPr lang="en-US" altLang="ja-JP" sz="2000" dirty="0" smtClean="0">
                <a:solidFill>
                  <a:srgbClr val="000000"/>
                </a:solidFill>
                <a:latin typeface="ＭＳ Ｐゴシック" charset="-128"/>
                <a:ea typeface="ＭＳ Ｐゴシック"/>
              </a:rPr>
              <a:t>,</a:t>
            </a:r>
            <a:r>
              <a:rPr lang="ja-JP" altLang="en-US" sz="2000" dirty="0" smtClean="0">
                <a:solidFill>
                  <a:srgbClr val="000000"/>
                </a:solidFill>
                <a:latin typeface="ＭＳ Ｐゴシック" charset="-128"/>
                <a:ea typeface="ＭＳ Ｐゴシック"/>
              </a:rPr>
              <a:t>５００点 </a:t>
            </a:r>
            <a:r>
              <a:rPr lang="ja-JP" altLang="en-US" sz="2000" dirty="0" smtClean="0">
                <a:solidFill>
                  <a:srgbClr val="0066FF"/>
                </a:solidFill>
                <a:latin typeface="ＭＳ Ｐゴシック" charset="-128"/>
                <a:ea typeface="ＭＳ Ｐゴシック"/>
              </a:rPr>
              <a:t>⇒ </a:t>
            </a:r>
            <a:r>
              <a:rPr lang="ja-JP" altLang="en-US" sz="2000" dirty="0" smtClean="0">
                <a:solidFill>
                  <a:srgbClr val="FF0000"/>
                </a:solidFill>
                <a:latin typeface="ＭＳ Ｐゴシック" charset="-128"/>
                <a:ea typeface="ＭＳ Ｐゴシック"/>
              </a:rPr>
              <a:t>２</a:t>
            </a:r>
            <a:r>
              <a:rPr lang="en-US" altLang="ja-JP" sz="2000" dirty="0" smtClean="0">
                <a:solidFill>
                  <a:srgbClr val="FF0000"/>
                </a:solidFill>
                <a:latin typeface="ＭＳ Ｐゴシック" charset="-128"/>
                <a:ea typeface="ＭＳ Ｐゴシック"/>
              </a:rPr>
              <a:t>,</a:t>
            </a:r>
            <a:r>
              <a:rPr lang="ja-JP" altLang="en-US" sz="2000" dirty="0" smtClean="0">
                <a:solidFill>
                  <a:srgbClr val="FF0000"/>
                </a:solidFill>
                <a:latin typeface="ＭＳ Ｐゴシック" charset="-128"/>
                <a:ea typeface="ＭＳ Ｐゴシック"/>
              </a:rPr>
              <a:t>２５０</a:t>
            </a:r>
            <a:r>
              <a:rPr lang="ja-JP" altLang="en-US" sz="2000" dirty="0" smtClean="0">
                <a:solidFill>
                  <a:prstClr val="black"/>
                </a:solidFill>
                <a:latin typeface="ＭＳ Ｐゴシック" charset="-128"/>
                <a:ea typeface="ＭＳ Ｐゴシック"/>
              </a:rPr>
              <a:t>点</a:t>
            </a:r>
            <a:endParaRPr lang="en-US" altLang="ja-JP" sz="2000" dirty="0">
              <a:solidFill>
                <a:prstClr val="black"/>
              </a:solidFill>
              <a:latin typeface="ＭＳ Ｐゴシック" charset="-128"/>
              <a:ea typeface="ＭＳ Ｐゴシック"/>
            </a:endParaRPr>
          </a:p>
          <a:p>
            <a:pPr eaLnBrk="1" fontAlgn="ctr" hangingPunct="1">
              <a:lnSpc>
                <a:spcPct val="95000"/>
              </a:lnSpc>
              <a:spcBef>
                <a:spcPct val="0"/>
              </a:spcBef>
              <a:spcAft>
                <a:spcPct val="0"/>
              </a:spcAft>
              <a:defRPr/>
            </a:pPr>
            <a:r>
              <a:rPr lang="ja-JP" altLang="en-US" sz="2000" dirty="0">
                <a:solidFill>
                  <a:prstClr val="black"/>
                </a:solidFill>
                <a:latin typeface="ＭＳ Ｐゴシック" charset="-128"/>
                <a:ea typeface="ＭＳ Ｐゴシック"/>
              </a:rPr>
              <a:t>　　　　　　　　　　　　　　　　　　　 </a:t>
            </a:r>
            <a:r>
              <a:rPr lang="en-US" altLang="ja-JP" sz="2000" dirty="0">
                <a:solidFill>
                  <a:prstClr val="black"/>
                </a:solidFill>
                <a:latin typeface="ＭＳ Ｐゴシック" charset="-128"/>
                <a:ea typeface="ＭＳ Ｐゴシック"/>
              </a:rPr>
              <a:t>※</a:t>
            </a:r>
            <a:r>
              <a:rPr lang="ja-JP" altLang="en-US" sz="2000" dirty="0">
                <a:solidFill>
                  <a:prstClr val="black"/>
                </a:solidFill>
                <a:latin typeface="ＭＳ Ｐゴシック" charset="-128"/>
                <a:ea typeface="ＭＳ Ｐゴシック"/>
              </a:rPr>
              <a:t>同一建物の場合： </a:t>
            </a:r>
            <a:r>
              <a:rPr lang="ja-JP" altLang="en-US" sz="2000" dirty="0" smtClean="0">
                <a:solidFill>
                  <a:prstClr val="black"/>
                </a:solidFill>
                <a:latin typeface="ＭＳ Ｐゴシック" charset="-128"/>
                <a:ea typeface="ＭＳ Ｐゴシック"/>
              </a:rPr>
              <a:t>  </a:t>
            </a:r>
            <a:r>
              <a:rPr lang="ja-JP" altLang="en-US" sz="2000" dirty="0">
                <a:solidFill>
                  <a:prstClr val="black"/>
                </a:solidFill>
                <a:latin typeface="ＭＳ Ｐゴシック" charset="-128"/>
                <a:ea typeface="ＭＳ Ｐゴシック"/>
              </a:rPr>
              <a:t>５４</a:t>
            </a:r>
            <a:r>
              <a:rPr lang="ja-JP" altLang="en-US" sz="2000" dirty="0" smtClean="0">
                <a:solidFill>
                  <a:prstClr val="black"/>
                </a:solidFill>
                <a:latin typeface="ＭＳ Ｐゴシック" charset="-128"/>
                <a:ea typeface="ＭＳ Ｐゴシック"/>
              </a:rPr>
              <a:t>０点</a:t>
            </a:r>
            <a:r>
              <a:rPr lang="ja-JP" altLang="en-US" sz="2000" dirty="0">
                <a:solidFill>
                  <a:srgbClr val="FF0000"/>
                </a:solidFill>
                <a:latin typeface="ＭＳ Ｐゴシック" charset="-128"/>
                <a:ea typeface="ＭＳ Ｐゴシック"/>
              </a:rPr>
              <a:t>（新設）</a:t>
            </a:r>
            <a:endParaRPr lang="en-US" altLang="ja-JP" sz="2000" dirty="0">
              <a:solidFill>
                <a:srgbClr val="FF0000"/>
              </a:solidFill>
              <a:latin typeface="ＭＳ Ｐゴシック" charset="-128"/>
              <a:ea typeface="ＭＳ Ｐゴシック"/>
            </a:endParaRPr>
          </a:p>
          <a:p>
            <a:pPr eaLnBrk="1" fontAlgn="ctr" hangingPunct="1">
              <a:lnSpc>
                <a:spcPct val="95000"/>
              </a:lnSpc>
              <a:spcBef>
                <a:spcPct val="0"/>
              </a:spcBef>
              <a:spcAft>
                <a:spcPct val="0"/>
              </a:spcAft>
              <a:defRPr/>
            </a:pPr>
            <a:r>
              <a:rPr lang="ja-JP" altLang="en-US" sz="2000" dirty="0">
                <a:solidFill>
                  <a:srgbClr val="000000"/>
                </a:solidFill>
                <a:latin typeface="ＭＳ Ｐゴシック" charset="-128"/>
                <a:ea typeface="ＭＳ Ｐゴシック"/>
              </a:rPr>
              <a:t>　　　ロ　処方せんを交付しない場合</a:t>
            </a:r>
            <a:r>
              <a:rPr lang="ja-JP" altLang="en-US" sz="2000" dirty="0" smtClean="0">
                <a:solidFill>
                  <a:srgbClr val="000000"/>
                </a:solidFill>
                <a:latin typeface="ＭＳ Ｐゴシック" charset="-128"/>
                <a:ea typeface="ＭＳ Ｐゴシック"/>
              </a:rPr>
              <a:t>：１</a:t>
            </a:r>
            <a:r>
              <a:rPr lang="en-US" altLang="ja-JP" sz="2000" dirty="0" smtClean="0">
                <a:solidFill>
                  <a:srgbClr val="000000"/>
                </a:solidFill>
                <a:latin typeface="ＭＳ Ｐゴシック" charset="-128"/>
                <a:ea typeface="ＭＳ Ｐゴシック"/>
              </a:rPr>
              <a:t>,</a:t>
            </a:r>
            <a:r>
              <a:rPr lang="ja-JP" altLang="en-US" sz="2000" dirty="0" smtClean="0">
                <a:solidFill>
                  <a:srgbClr val="000000"/>
                </a:solidFill>
                <a:latin typeface="ＭＳ Ｐゴシック" charset="-128"/>
                <a:ea typeface="ＭＳ Ｐゴシック"/>
              </a:rPr>
              <a:t>８００点 </a:t>
            </a:r>
            <a:r>
              <a:rPr lang="ja-JP" altLang="en-US" sz="2000" dirty="0" smtClean="0">
                <a:solidFill>
                  <a:srgbClr val="0066FF"/>
                </a:solidFill>
                <a:latin typeface="ＭＳ Ｐゴシック" charset="-128"/>
                <a:ea typeface="ＭＳ Ｐゴシック"/>
              </a:rPr>
              <a:t>⇒ </a:t>
            </a:r>
            <a:r>
              <a:rPr lang="ja-JP" altLang="en-US" sz="2000" dirty="0" smtClean="0">
                <a:solidFill>
                  <a:srgbClr val="FF0000"/>
                </a:solidFill>
                <a:latin typeface="ＭＳ Ｐゴシック" charset="-128"/>
                <a:ea typeface="ＭＳ Ｐゴシック"/>
              </a:rPr>
              <a:t>２</a:t>
            </a:r>
            <a:r>
              <a:rPr lang="en-US" altLang="ja-JP" sz="2000" dirty="0" smtClean="0">
                <a:solidFill>
                  <a:srgbClr val="FF0000"/>
                </a:solidFill>
                <a:latin typeface="ＭＳ Ｐゴシック" charset="-128"/>
                <a:ea typeface="ＭＳ Ｐゴシック"/>
              </a:rPr>
              <a:t>,</a:t>
            </a:r>
            <a:r>
              <a:rPr lang="ja-JP" altLang="en-US" sz="2000" dirty="0" smtClean="0">
                <a:solidFill>
                  <a:srgbClr val="FF0000"/>
                </a:solidFill>
                <a:latin typeface="ＭＳ Ｐゴシック" charset="-128"/>
                <a:ea typeface="ＭＳ Ｐゴシック"/>
              </a:rPr>
              <a:t>５５０</a:t>
            </a:r>
            <a:r>
              <a:rPr lang="ja-JP" altLang="en-US" sz="2000" dirty="0" smtClean="0">
                <a:solidFill>
                  <a:prstClr val="black"/>
                </a:solidFill>
                <a:latin typeface="ＭＳ Ｐゴシック" charset="-128"/>
                <a:ea typeface="ＭＳ Ｐゴシック"/>
              </a:rPr>
              <a:t>点</a:t>
            </a:r>
            <a:endParaRPr lang="en-US" altLang="ja-JP" sz="2000" dirty="0">
              <a:solidFill>
                <a:prstClr val="black"/>
              </a:solidFill>
              <a:latin typeface="ＭＳ Ｐゴシック" charset="-128"/>
              <a:ea typeface="ＭＳ Ｐゴシック"/>
            </a:endParaRPr>
          </a:p>
          <a:p>
            <a:pPr eaLnBrk="1" fontAlgn="ctr" hangingPunct="1">
              <a:lnSpc>
                <a:spcPct val="95000"/>
              </a:lnSpc>
              <a:spcBef>
                <a:spcPct val="0"/>
              </a:spcBef>
              <a:spcAft>
                <a:spcPct val="0"/>
              </a:spcAft>
              <a:defRPr/>
            </a:pPr>
            <a:r>
              <a:rPr lang="en-US" altLang="ja-JP" sz="2000" dirty="0">
                <a:solidFill>
                  <a:prstClr val="black"/>
                </a:solidFill>
                <a:latin typeface="ＭＳ Ｐゴシック" charset="-128"/>
                <a:ea typeface="ＭＳ Ｐゴシック"/>
              </a:rPr>
              <a:t>                                          ※</a:t>
            </a:r>
            <a:r>
              <a:rPr lang="ja-JP" altLang="en-US" sz="2000" dirty="0">
                <a:solidFill>
                  <a:prstClr val="black"/>
                </a:solidFill>
                <a:latin typeface="ＭＳ Ｐゴシック" charset="-128"/>
                <a:ea typeface="ＭＳ Ｐゴシック"/>
              </a:rPr>
              <a:t>同一建物の場合</a:t>
            </a:r>
            <a:r>
              <a:rPr lang="ja-JP" altLang="en-US" sz="2000" dirty="0" smtClean="0">
                <a:solidFill>
                  <a:prstClr val="black"/>
                </a:solidFill>
                <a:latin typeface="ＭＳ Ｐゴシック" charset="-128"/>
                <a:ea typeface="ＭＳ Ｐゴシック"/>
              </a:rPr>
              <a:t>：</a:t>
            </a:r>
            <a:r>
              <a:rPr lang="ja-JP" altLang="en-US" sz="2000" dirty="0">
                <a:solidFill>
                  <a:prstClr val="black"/>
                </a:solidFill>
                <a:latin typeface="ＭＳ Ｐゴシック" charset="-128"/>
                <a:ea typeface="ＭＳ Ｐゴシック"/>
              </a:rPr>
              <a:t>　</a:t>
            </a:r>
            <a:r>
              <a:rPr lang="ja-JP" altLang="en-US" sz="2000" dirty="0" smtClean="0">
                <a:solidFill>
                  <a:prstClr val="black"/>
                </a:solidFill>
                <a:latin typeface="ＭＳ Ｐゴシック" charset="-128"/>
                <a:ea typeface="ＭＳ Ｐゴシック"/>
              </a:rPr>
              <a:t> ８４０点</a:t>
            </a:r>
            <a:r>
              <a:rPr lang="ja-JP" altLang="en-US" sz="2000" dirty="0">
                <a:solidFill>
                  <a:srgbClr val="FF0000"/>
                </a:solidFill>
                <a:latin typeface="ＭＳ Ｐゴシック" charset="-128"/>
                <a:ea typeface="ＭＳ Ｐゴシック"/>
              </a:rPr>
              <a:t>（新設</a:t>
            </a:r>
            <a:r>
              <a:rPr lang="ja-JP" altLang="en-US" sz="2000" dirty="0" smtClean="0">
                <a:solidFill>
                  <a:srgbClr val="FF0000"/>
                </a:solidFill>
                <a:latin typeface="ＭＳ Ｐゴシック" charset="-128"/>
                <a:ea typeface="ＭＳ Ｐゴシック"/>
              </a:rPr>
              <a:t>）</a:t>
            </a:r>
            <a:endParaRPr lang="en-US" altLang="ja-JP" sz="2000" dirty="0">
              <a:solidFill>
                <a:srgbClr val="FF0000"/>
              </a:solidFill>
              <a:latin typeface="ＭＳ Ｐゴシック" charset="-128"/>
              <a:ea typeface="ＭＳ Ｐゴシック"/>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grpSp>
        <p:nvGrpSpPr>
          <p:cNvPr id="8" name="グループ化 7"/>
          <p:cNvGrpSpPr/>
          <p:nvPr/>
        </p:nvGrpSpPr>
        <p:grpSpPr>
          <a:xfrm>
            <a:off x="8530844" y="2512843"/>
            <a:ext cx="1013008" cy="1050337"/>
            <a:chOff x="3600506" y="2191714"/>
            <a:chExt cx="1794691" cy="1764713"/>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220" y="2191714"/>
              <a:ext cx="1255977" cy="1255977"/>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506" y="2793587"/>
              <a:ext cx="1166703" cy="1162840"/>
            </a:xfrm>
            <a:prstGeom prst="rect">
              <a:avLst/>
            </a:prstGeom>
          </p:spPr>
        </p:pic>
      </p:grpSp>
    </p:spTree>
    <p:extLst>
      <p:ext uri="{BB962C8B-B14F-4D97-AF65-F5344CB8AC3E}">
        <p14:creationId xmlns:p14="http://schemas.microsoft.com/office/powerpoint/2010/main" val="122817919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ChangeArrowheads="1"/>
          </p:cNvSpPr>
          <p:nvPr/>
        </p:nvSpPr>
        <p:spPr bwMode="auto">
          <a:xfrm>
            <a:off x="19440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smtClean="0">
                <a:solidFill>
                  <a:srgbClr val="000000"/>
                </a:solidFill>
              </a:rPr>
              <a:t>４．</a:t>
            </a:r>
            <a:r>
              <a:rPr lang="ja-JP" altLang="en-US" dirty="0">
                <a:solidFill>
                  <a:srgbClr val="000000"/>
                </a:solidFill>
              </a:rPr>
              <a:t>適切</a:t>
            </a:r>
            <a:r>
              <a:rPr lang="ja-JP" altLang="en-US" dirty="0" smtClean="0">
                <a:solidFill>
                  <a:srgbClr val="000000"/>
                </a:solidFill>
              </a:rPr>
              <a:t>な在宅医療の推進</a:t>
            </a:r>
          </a:p>
        </p:txBody>
      </p:sp>
      <p:sp>
        <p:nvSpPr>
          <p:cNvPr id="75780" name="Rectangle 7"/>
          <p:cNvSpPr>
            <a:spLocks noChangeArrowheads="1"/>
          </p:cNvSpPr>
          <p:nvPr/>
        </p:nvSpPr>
        <p:spPr bwMode="auto">
          <a:xfrm>
            <a:off x="165108" y="762000"/>
            <a:ext cx="6113860" cy="428625"/>
          </a:xfrm>
          <a:prstGeom prst="rect">
            <a:avLst/>
          </a:prstGeom>
          <a:solidFill>
            <a:srgbClr val="FFC000">
              <a:alpha val="56000"/>
            </a:srgbClr>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Aft>
                <a:spcPct val="0"/>
              </a:spcAft>
              <a:buFontTx/>
              <a:buNone/>
            </a:pPr>
            <a:r>
              <a:rPr lang="ja-JP" altLang="en-US" sz="2400" dirty="0">
                <a:solidFill>
                  <a:srgbClr val="000000"/>
                </a:solidFill>
                <a:latin typeface="Arial" charset="0"/>
              </a:rPr>
              <a:t>（２）</a:t>
            </a:r>
            <a:r>
              <a:rPr lang="ja-JP" altLang="en-US" sz="2400" dirty="0" smtClean="0">
                <a:solidFill>
                  <a:srgbClr val="000000"/>
                </a:solidFill>
                <a:latin typeface="Arial" charset="0"/>
              </a:rPr>
              <a:t>在支診・在支病の評価</a:t>
            </a:r>
          </a:p>
        </p:txBody>
      </p:sp>
      <p:sp>
        <p:nvSpPr>
          <p:cNvPr id="75781" name="Rectangle 10"/>
          <p:cNvSpPr>
            <a:spLocks noChangeArrowheads="1"/>
          </p:cNvSpPr>
          <p:nvPr/>
        </p:nvSpPr>
        <p:spPr bwMode="auto">
          <a:xfrm>
            <a:off x="264848" y="1219200"/>
            <a:ext cx="9476052" cy="1057275"/>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ct val="90000"/>
              </a:lnSpc>
              <a:spcBef>
                <a:spcPct val="0"/>
              </a:spcBef>
              <a:spcAft>
                <a:spcPct val="0"/>
              </a:spcAft>
              <a:buFont typeface="Wingdings" pitchFamily="2" charset="2"/>
              <a:buNone/>
            </a:pPr>
            <a:r>
              <a:rPr lang="ja-JP" altLang="en-US" sz="2400" dirty="0" smtClean="0">
                <a:solidFill>
                  <a:srgbClr val="000000"/>
                </a:solidFill>
                <a:latin typeface="ＭＳ Ｐゴシック" charset="-128"/>
              </a:rPr>
              <a:t>○在宅医療を</a:t>
            </a:r>
            <a:r>
              <a:rPr lang="ja-JP" altLang="en-US" sz="2400" dirty="0" smtClean="0">
                <a:solidFill>
                  <a:srgbClr val="00B0F0"/>
                </a:solidFill>
                <a:latin typeface="ＭＳ Ｐゴシック" charset="-128"/>
              </a:rPr>
              <a:t>実績</a:t>
            </a:r>
            <a:r>
              <a:rPr lang="ja-JP" altLang="en-US" sz="2400" dirty="0" smtClean="0">
                <a:solidFill>
                  <a:srgbClr val="000000"/>
                </a:solidFill>
                <a:latin typeface="ＭＳ Ｐゴシック" charset="-128"/>
              </a:rPr>
              <a:t>に応じて適切に評価</a:t>
            </a:r>
            <a:endParaRPr lang="ja-JP" altLang="en-US" sz="2000" dirty="0" smtClean="0">
              <a:solidFill>
                <a:srgbClr val="000000"/>
              </a:solidFill>
              <a:latin typeface="ＭＳ Ｐゴシック" charset="-128"/>
            </a:endParaRPr>
          </a:p>
          <a:p>
            <a:pPr eaLnBrk="1" fontAlgn="base" hangingPunct="1">
              <a:lnSpc>
                <a:spcPct val="90000"/>
              </a:lnSpc>
              <a:spcBef>
                <a:spcPct val="0"/>
              </a:spcBef>
              <a:spcAft>
                <a:spcPct val="0"/>
              </a:spcAft>
              <a:buFont typeface="Wingdings" pitchFamily="2" charset="2"/>
              <a:buNone/>
            </a:pPr>
            <a:r>
              <a:rPr lang="ja-JP" altLang="en-US" sz="2000" b="1" dirty="0" smtClean="0">
                <a:solidFill>
                  <a:srgbClr val="0000CC"/>
                </a:solidFill>
                <a:latin typeface="ＭＳ Ｐゴシック" charset="-128"/>
              </a:rPr>
              <a:t>⇒</a:t>
            </a:r>
            <a:r>
              <a:rPr lang="ja-JP" altLang="en-US" sz="2000" dirty="0" smtClean="0">
                <a:solidFill>
                  <a:srgbClr val="000000"/>
                </a:solidFill>
                <a:latin typeface="ＭＳ Ｐゴシック" charset="-128"/>
              </a:rPr>
              <a:t>　常勤医師３名以上確保されていないが、十分な緊急往診および看取りの実績を</a:t>
            </a:r>
            <a:endParaRPr lang="en-US" altLang="ja-JP" sz="2000" dirty="0" smtClean="0">
              <a:solidFill>
                <a:srgbClr val="000000"/>
              </a:solidFill>
              <a:latin typeface="ＭＳ Ｐゴシック" charset="-128"/>
            </a:endParaRPr>
          </a:p>
          <a:p>
            <a:pPr eaLnBrk="1" fontAlgn="base" hangingPunct="1">
              <a:lnSpc>
                <a:spcPct val="90000"/>
              </a:lnSpc>
              <a:spcBef>
                <a:spcPct val="0"/>
              </a:spcBef>
              <a:spcAft>
                <a:spcPct val="0"/>
              </a:spcAft>
              <a:buFont typeface="Wingdings" pitchFamily="2" charset="2"/>
              <a:buNone/>
            </a:pPr>
            <a:r>
              <a:rPr lang="ja-JP" altLang="en-US" sz="2000" dirty="0">
                <a:solidFill>
                  <a:srgbClr val="000000"/>
                </a:solidFill>
                <a:latin typeface="ＭＳ Ｐゴシック" charset="-128"/>
              </a:rPr>
              <a:t>　</a:t>
            </a:r>
            <a:r>
              <a:rPr lang="ja-JP" altLang="en-US" sz="2000" dirty="0" smtClean="0">
                <a:solidFill>
                  <a:srgbClr val="000000"/>
                </a:solidFill>
                <a:latin typeface="ＭＳ Ｐゴシック" charset="-128"/>
              </a:rPr>
              <a:t>有する在支診・在支病に対する評価を新設する</a:t>
            </a:r>
            <a:r>
              <a:rPr lang="ja-JP" altLang="en-US" sz="2400" dirty="0" smtClean="0">
                <a:solidFill>
                  <a:srgbClr val="000000"/>
                </a:solidFill>
                <a:latin typeface="ＭＳ Ｐゴシック" charset="-128"/>
              </a:rPr>
              <a:t>　　　　　　　　　　　　</a:t>
            </a:r>
          </a:p>
        </p:txBody>
      </p:sp>
      <p:sp>
        <p:nvSpPr>
          <p:cNvPr id="7" name="正方形/長方形 6"/>
          <p:cNvSpPr/>
          <p:nvPr/>
        </p:nvSpPr>
        <p:spPr>
          <a:xfrm>
            <a:off x="247650" y="2349502"/>
            <a:ext cx="9493250" cy="36179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ctr">
              <a:lnSpc>
                <a:spcPts val="2500"/>
              </a:lnSpc>
              <a:spcBef>
                <a:spcPct val="0"/>
              </a:spcBef>
              <a:spcAft>
                <a:spcPct val="0"/>
              </a:spcAft>
              <a:defRPr/>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過去１年間の</a:t>
            </a:r>
            <a:r>
              <a:rPr lang="ja-JP" altLang="en-US" sz="2000" dirty="0" smtClean="0">
                <a:solidFill>
                  <a:srgbClr val="0066FF"/>
                </a:solidFill>
                <a:latin typeface="ＭＳ Ｐゴシック" charset="-128"/>
                <a:ea typeface="ＭＳ Ｐゴシック"/>
              </a:rPr>
              <a:t>緊急往診の実績が１０件以上かつ看取りの実績が４件以上</a:t>
            </a:r>
            <a:r>
              <a:rPr lang="ja-JP" altLang="en-US" sz="2000" dirty="0" smtClean="0">
                <a:solidFill>
                  <a:srgbClr val="000000"/>
                </a:solidFill>
                <a:latin typeface="ＭＳ Ｐゴシック" charset="-128"/>
                <a:ea typeface="ＭＳ Ｐゴシック"/>
              </a:rPr>
              <a:t>の場合、</a:t>
            </a:r>
            <a:endParaRPr lang="en-US" altLang="ja-JP" sz="2000" dirty="0" smtClean="0">
              <a:solidFill>
                <a:srgbClr val="000000"/>
              </a:solidFill>
              <a:latin typeface="ＭＳ Ｐゴシック" charset="-128"/>
              <a:ea typeface="ＭＳ Ｐゴシック"/>
            </a:endParaRPr>
          </a:p>
          <a:p>
            <a:pPr fontAlgn="ctr">
              <a:lnSpc>
                <a:spcPts val="2500"/>
              </a:lnSpc>
              <a:spcBef>
                <a:spcPct val="0"/>
              </a:spcBef>
              <a:spcAft>
                <a:spcPct val="0"/>
              </a:spcAft>
              <a:defRPr/>
            </a:pPr>
            <a:r>
              <a:rPr lang="ja-JP" altLang="en-US" sz="2000" dirty="0" smtClean="0">
                <a:solidFill>
                  <a:srgbClr val="000000"/>
                </a:solidFill>
                <a:latin typeface="ＭＳ Ｐゴシック" charset="-128"/>
                <a:ea typeface="ＭＳ Ｐゴシック"/>
              </a:rPr>
              <a:t>在宅療養実績加算を</a:t>
            </a:r>
            <a:r>
              <a:rPr lang="ja-JP" altLang="en-US" sz="2000" dirty="0" smtClean="0">
                <a:solidFill>
                  <a:srgbClr val="FF0000"/>
                </a:solidFill>
                <a:latin typeface="ＭＳ Ｐゴシック" charset="-128"/>
                <a:ea typeface="ＭＳ Ｐゴシック"/>
              </a:rPr>
              <a:t>新設</a:t>
            </a:r>
            <a:r>
              <a:rPr lang="ja-JP" altLang="en-US" sz="2000" dirty="0" smtClean="0">
                <a:solidFill>
                  <a:srgbClr val="000000"/>
                </a:solidFill>
                <a:latin typeface="ＭＳ Ｐゴシック" charset="-128"/>
                <a:ea typeface="ＭＳ Ｐゴシック"/>
              </a:rPr>
              <a:t>する</a:t>
            </a:r>
            <a:endParaRPr lang="en-US" altLang="ja-JP" sz="2000" dirty="0" smtClean="0">
              <a:solidFill>
                <a:srgbClr val="000000"/>
              </a:solidFill>
              <a:latin typeface="ＭＳ Ｐゴシック" charset="-128"/>
              <a:ea typeface="ＭＳ Ｐゴシック"/>
            </a:endParaRPr>
          </a:p>
          <a:p>
            <a:pPr fontAlgn="ctr">
              <a:lnSpc>
                <a:spcPts val="2500"/>
              </a:lnSpc>
              <a:spcBef>
                <a:spcPct val="0"/>
              </a:spcBef>
              <a:spcAft>
                <a:spcPct val="0"/>
              </a:spcAft>
              <a:defRPr/>
            </a:pPr>
            <a:r>
              <a:rPr lang="ja-JP" altLang="en-US" sz="2000" dirty="0" smtClean="0">
                <a:solidFill>
                  <a:srgbClr val="000000"/>
                </a:solidFill>
                <a:latin typeface="ＭＳ Ｐゴシック" charset="-128"/>
                <a:ea typeface="ＭＳ Ｐゴシック"/>
              </a:rPr>
              <a:t>　在宅療養実績加算（緊急、夜間または深夜の往診）：７５点</a:t>
            </a:r>
            <a:endParaRPr lang="en-US" altLang="ja-JP" sz="2000" dirty="0" smtClean="0">
              <a:solidFill>
                <a:srgbClr val="000000"/>
              </a:solidFill>
              <a:latin typeface="ＭＳ Ｐゴシック" charset="-128"/>
              <a:ea typeface="ＭＳ Ｐゴシック"/>
            </a:endParaRPr>
          </a:p>
          <a:p>
            <a:pPr eaLnBrk="1" fontAlgn="ctr" hangingPunct="1">
              <a:lnSpc>
                <a:spcPts val="2500"/>
              </a:lnSpc>
              <a:spcBef>
                <a:spcPct val="0"/>
              </a:spcBef>
              <a:spcAft>
                <a:spcPct val="0"/>
              </a:spcAft>
              <a:defRPr/>
            </a:pPr>
            <a:r>
              <a:rPr lang="ja-JP" altLang="en-US" sz="2000" dirty="0" smtClean="0">
                <a:solidFill>
                  <a:srgbClr val="000000"/>
                </a:solidFill>
                <a:latin typeface="ＭＳ Ｐゴシック" charset="-128"/>
                <a:ea typeface="ＭＳ Ｐゴシック"/>
              </a:rPr>
              <a:t>　在宅</a:t>
            </a:r>
            <a:r>
              <a:rPr lang="ja-JP" altLang="en-US" sz="2000" dirty="0">
                <a:solidFill>
                  <a:srgbClr val="000000"/>
                </a:solidFill>
                <a:latin typeface="ＭＳ Ｐゴシック" charset="-128"/>
                <a:ea typeface="ＭＳ Ｐゴシック"/>
              </a:rPr>
              <a:t>療養実績加算</a:t>
            </a:r>
            <a:r>
              <a:rPr lang="ja-JP" altLang="en-US" sz="2000" dirty="0" smtClean="0">
                <a:solidFill>
                  <a:srgbClr val="000000"/>
                </a:solidFill>
                <a:latin typeface="ＭＳ Ｐゴシック" charset="-128"/>
                <a:ea typeface="ＭＳ Ｐゴシック"/>
              </a:rPr>
              <a:t>（ターミナルケア加算）</a:t>
            </a:r>
            <a:r>
              <a:rPr lang="ja-JP" altLang="en-US" sz="2000" dirty="0">
                <a:solidFill>
                  <a:srgbClr val="000000"/>
                </a:solidFill>
                <a:latin typeface="ＭＳ Ｐゴシック" charset="-128"/>
                <a:ea typeface="ＭＳ Ｐゴシック"/>
              </a:rPr>
              <a:t>：</a:t>
            </a:r>
            <a:r>
              <a:rPr lang="ja-JP" altLang="en-US" sz="2000" dirty="0" smtClean="0">
                <a:solidFill>
                  <a:srgbClr val="000000"/>
                </a:solidFill>
                <a:latin typeface="ＭＳ Ｐゴシック" charset="-128"/>
                <a:ea typeface="ＭＳ Ｐゴシック"/>
              </a:rPr>
              <a:t>７５０点</a:t>
            </a:r>
            <a:endParaRPr lang="en-US" altLang="ja-JP" sz="2000" dirty="0">
              <a:solidFill>
                <a:srgbClr val="000000"/>
              </a:solidFill>
              <a:latin typeface="ＭＳ Ｐゴシック" charset="-128"/>
              <a:ea typeface="ＭＳ Ｐゴシック"/>
            </a:endParaRPr>
          </a:p>
          <a:p>
            <a:pPr eaLnBrk="1" fontAlgn="ctr" hangingPunct="1">
              <a:lnSpc>
                <a:spcPts val="2500"/>
              </a:lnSpc>
              <a:spcBef>
                <a:spcPct val="0"/>
              </a:spcBef>
              <a:spcAft>
                <a:spcPct val="0"/>
              </a:spcAft>
              <a:defRPr/>
            </a:pPr>
            <a:r>
              <a:rPr lang="ja-JP" altLang="en-US" sz="2000" dirty="0" smtClean="0">
                <a:solidFill>
                  <a:srgbClr val="000000"/>
                </a:solidFill>
                <a:latin typeface="ＭＳ Ｐゴシック" charset="-128"/>
                <a:ea typeface="ＭＳ Ｐゴシック"/>
              </a:rPr>
              <a:t>　在宅</a:t>
            </a:r>
            <a:r>
              <a:rPr lang="ja-JP" altLang="en-US" sz="2000" dirty="0">
                <a:solidFill>
                  <a:srgbClr val="000000"/>
                </a:solidFill>
                <a:latin typeface="ＭＳ Ｐゴシック" charset="-128"/>
                <a:ea typeface="ＭＳ Ｐゴシック"/>
              </a:rPr>
              <a:t>療養実績加算</a:t>
            </a:r>
            <a:r>
              <a:rPr lang="ja-JP" altLang="en-US" sz="2000" dirty="0" smtClean="0">
                <a:solidFill>
                  <a:srgbClr val="000000"/>
                </a:solidFill>
                <a:latin typeface="ＭＳ Ｐゴシック" charset="-128"/>
                <a:ea typeface="ＭＳ Ｐゴシック"/>
              </a:rPr>
              <a:t>（在宅時医学総合管理料）</a:t>
            </a:r>
            <a:endParaRPr lang="en-US" altLang="ja-JP" sz="2000" dirty="0" smtClean="0">
              <a:solidFill>
                <a:srgbClr val="000000"/>
              </a:solidFill>
              <a:latin typeface="ＭＳ Ｐゴシック" charset="-128"/>
              <a:ea typeface="ＭＳ Ｐゴシック"/>
            </a:endParaRPr>
          </a:p>
          <a:p>
            <a:pPr eaLnBrk="1" fontAlgn="ctr" hangingPunct="1">
              <a:lnSpc>
                <a:spcPts val="2500"/>
              </a:lnSpc>
              <a:spcBef>
                <a:spcPct val="0"/>
              </a:spcBef>
              <a:spcAft>
                <a:spcPct val="0"/>
              </a:spcAft>
              <a:defRPr/>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同一建物居住者以外の場合：３００点</a:t>
            </a:r>
            <a:endParaRPr lang="en-US" altLang="ja-JP" sz="2000" dirty="0" smtClean="0">
              <a:solidFill>
                <a:srgbClr val="000000"/>
              </a:solidFill>
              <a:latin typeface="ＭＳ Ｐゴシック" charset="-128"/>
              <a:ea typeface="ＭＳ Ｐゴシック"/>
            </a:endParaRPr>
          </a:p>
          <a:p>
            <a:pPr eaLnBrk="1" fontAlgn="ctr" hangingPunct="1">
              <a:lnSpc>
                <a:spcPts val="2500"/>
              </a:lnSpc>
              <a:spcBef>
                <a:spcPct val="0"/>
              </a:spcBef>
              <a:spcAft>
                <a:spcPct val="0"/>
              </a:spcAft>
              <a:defRPr/>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同一</a:t>
            </a:r>
            <a:r>
              <a:rPr lang="ja-JP" altLang="en-US" sz="2000" dirty="0">
                <a:solidFill>
                  <a:srgbClr val="000000"/>
                </a:solidFill>
                <a:latin typeface="ＭＳ Ｐゴシック" charset="-128"/>
                <a:ea typeface="ＭＳ Ｐゴシック"/>
              </a:rPr>
              <a:t>建物</a:t>
            </a:r>
            <a:r>
              <a:rPr lang="ja-JP" altLang="en-US" sz="2000" dirty="0" smtClean="0">
                <a:solidFill>
                  <a:srgbClr val="000000"/>
                </a:solidFill>
                <a:latin typeface="ＭＳ Ｐゴシック" charset="-128"/>
                <a:ea typeface="ＭＳ Ｐゴシック"/>
              </a:rPr>
              <a:t>居住者の</a:t>
            </a:r>
            <a:r>
              <a:rPr lang="ja-JP" altLang="en-US" sz="2000" dirty="0">
                <a:solidFill>
                  <a:srgbClr val="000000"/>
                </a:solidFill>
                <a:latin typeface="ＭＳ Ｐゴシック" charset="-128"/>
                <a:ea typeface="ＭＳ Ｐゴシック"/>
              </a:rPr>
              <a:t>場合</a:t>
            </a:r>
            <a:r>
              <a:rPr lang="ja-JP" altLang="en-US" sz="2000" dirty="0" smtClean="0">
                <a:solidFill>
                  <a:srgbClr val="000000"/>
                </a:solidFill>
                <a:latin typeface="ＭＳ Ｐゴシック" charset="-128"/>
                <a:ea typeface="ＭＳ Ｐゴシック"/>
              </a:rPr>
              <a:t>： ７５点</a:t>
            </a:r>
            <a:endParaRPr lang="en-US" altLang="ja-JP" sz="2000" dirty="0">
              <a:solidFill>
                <a:srgbClr val="000000"/>
              </a:solidFill>
              <a:latin typeface="ＭＳ Ｐゴシック" charset="-128"/>
              <a:ea typeface="ＭＳ Ｐゴシック"/>
            </a:endParaRPr>
          </a:p>
          <a:p>
            <a:pPr eaLnBrk="1" fontAlgn="ctr" hangingPunct="1">
              <a:lnSpc>
                <a:spcPts val="2500"/>
              </a:lnSpc>
              <a:spcBef>
                <a:spcPct val="0"/>
              </a:spcBef>
              <a:spcAft>
                <a:spcPct val="0"/>
              </a:spcAft>
              <a:defRPr/>
            </a:pPr>
            <a:r>
              <a:rPr lang="ja-JP" altLang="en-US" sz="2000" dirty="0" smtClean="0">
                <a:solidFill>
                  <a:srgbClr val="000000"/>
                </a:solidFill>
                <a:latin typeface="ＭＳ Ｐゴシック" charset="-128"/>
                <a:ea typeface="ＭＳ Ｐゴシック"/>
              </a:rPr>
              <a:t>　在宅</a:t>
            </a:r>
            <a:r>
              <a:rPr lang="ja-JP" altLang="en-US" sz="2000" dirty="0">
                <a:solidFill>
                  <a:srgbClr val="000000"/>
                </a:solidFill>
                <a:latin typeface="ＭＳ Ｐゴシック" charset="-128"/>
                <a:ea typeface="ＭＳ Ｐゴシック"/>
              </a:rPr>
              <a:t>療養実績加算</a:t>
            </a:r>
            <a:r>
              <a:rPr lang="ja-JP" altLang="en-US" sz="2000" dirty="0" smtClean="0">
                <a:solidFill>
                  <a:srgbClr val="000000"/>
                </a:solidFill>
                <a:latin typeface="ＭＳ Ｐゴシック" charset="-128"/>
                <a:ea typeface="ＭＳ Ｐゴシック"/>
              </a:rPr>
              <a:t>（</a:t>
            </a:r>
            <a:r>
              <a:rPr lang="ja-JP" altLang="en-US" sz="2000" dirty="0">
                <a:solidFill>
                  <a:srgbClr val="000000"/>
                </a:solidFill>
                <a:latin typeface="ＭＳ Ｐゴシック" charset="-128"/>
                <a:ea typeface="ＭＳ Ｐゴシック"/>
              </a:rPr>
              <a:t>特定</a:t>
            </a:r>
            <a:r>
              <a:rPr lang="ja-JP" altLang="en-US" sz="2000" dirty="0" smtClean="0">
                <a:solidFill>
                  <a:srgbClr val="000000"/>
                </a:solidFill>
                <a:latin typeface="ＭＳ Ｐゴシック" charset="-128"/>
                <a:ea typeface="ＭＳ Ｐゴシック"/>
              </a:rPr>
              <a:t>施設入居時等医学</a:t>
            </a:r>
            <a:r>
              <a:rPr lang="ja-JP" altLang="en-US" sz="2000" dirty="0">
                <a:solidFill>
                  <a:srgbClr val="000000"/>
                </a:solidFill>
                <a:latin typeface="ＭＳ Ｐゴシック" charset="-128"/>
                <a:ea typeface="ＭＳ Ｐゴシック"/>
              </a:rPr>
              <a:t>総合管理料）</a:t>
            </a:r>
            <a:endParaRPr lang="en-US" altLang="ja-JP" sz="2000" dirty="0">
              <a:solidFill>
                <a:srgbClr val="000000"/>
              </a:solidFill>
              <a:latin typeface="ＭＳ Ｐゴシック" charset="-128"/>
              <a:ea typeface="ＭＳ Ｐゴシック"/>
            </a:endParaRPr>
          </a:p>
          <a:p>
            <a:pPr eaLnBrk="1" fontAlgn="ctr" hangingPunct="1">
              <a:lnSpc>
                <a:spcPts val="2500"/>
              </a:lnSpc>
              <a:spcBef>
                <a:spcPct val="0"/>
              </a:spcBef>
              <a:spcAft>
                <a:spcPct val="0"/>
              </a:spcAft>
              <a:defRPr/>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同一</a:t>
            </a:r>
            <a:r>
              <a:rPr lang="ja-JP" altLang="en-US" sz="2000" dirty="0">
                <a:solidFill>
                  <a:srgbClr val="000000"/>
                </a:solidFill>
                <a:latin typeface="ＭＳ Ｐゴシック" charset="-128"/>
                <a:ea typeface="ＭＳ Ｐゴシック"/>
              </a:rPr>
              <a:t>建物居住者以外の場合</a:t>
            </a:r>
            <a:r>
              <a:rPr lang="ja-JP" altLang="en-US" sz="2000" dirty="0" smtClean="0">
                <a:solidFill>
                  <a:srgbClr val="000000"/>
                </a:solidFill>
                <a:latin typeface="ＭＳ Ｐゴシック" charset="-128"/>
                <a:ea typeface="ＭＳ Ｐゴシック"/>
              </a:rPr>
              <a:t>：２２５点</a:t>
            </a:r>
            <a:endParaRPr lang="en-US" altLang="ja-JP" sz="2000" dirty="0">
              <a:solidFill>
                <a:srgbClr val="000000"/>
              </a:solidFill>
              <a:latin typeface="ＭＳ Ｐゴシック" charset="-128"/>
              <a:ea typeface="ＭＳ Ｐゴシック"/>
            </a:endParaRPr>
          </a:p>
          <a:p>
            <a:pPr eaLnBrk="1" fontAlgn="ctr" hangingPunct="1">
              <a:lnSpc>
                <a:spcPts val="2500"/>
              </a:lnSpc>
              <a:spcBef>
                <a:spcPct val="0"/>
              </a:spcBef>
              <a:spcAft>
                <a:spcPct val="0"/>
              </a:spcAft>
              <a:defRPr/>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同一</a:t>
            </a:r>
            <a:r>
              <a:rPr lang="ja-JP" altLang="en-US" sz="2000">
                <a:solidFill>
                  <a:srgbClr val="000000"/>
                </a:solidFill>
                <a:latin typeface="ＭＳ Ｐゴシック" charset="-128"/>
                <a:ea typeface="ＭＳ Ｐゴシック"/>
              </a:rPr>
              <a:t>建物</a:t>
            </a:r>
            <a:r>
              <a:rPr lang="ja-JP" altLang="en-US" sz="2000" smtClean="0">
                <a:solidFill>
                  <a:srgbClr val="000000"/>
                </a:solidFill>
                <a:latin typeface="ＭＳ Ｐゴシック" charset="-128"/>
                <a:ea typeface="ＭＳ Ｐゴシック"/>
              </a:rPr>
              <a:t>居住者の</a:t>
            </a:r>
            <a:r>
              <a:rPr lang="ja-JP" altLang="en-US" sz="2000" dirty="0">
                <a:solidFill>
                  <a:srgbClr val="000000"/>
                </a:solidFill>
                <a:latin typeface="ＭＳ Ｐゴシック" charset="-128"/>
                <a:ea typeface="ＭＳ Ｐゴシック"/>
              </a:rPr>
              <a:t>場合</a:t>
            </a:r>
            <a:r>
              <a:rPr lang="ja-JP" altLang="en-US" sz="2000" dirty="0" smtClean="0">
                <a:solidFill>
                  <a:srgbClr val="000000"/>
                </a:solidFill>
                <a:latin typeface="ＭＳ Ｐゴシック" charset="-128"/>
                <a:ea typeface="ＭＳ Ｐゴシック"/>
              </a:rPr>
              <a:t>：  ５６点</a:t>
            </a:r>
            <a:endParaRPr lang="en-US" altLang="ja-JP" sz="2000" dirty="0">
              <a:solidFill>
                <a:srgbClr val="000000"/>
              </a:solidFill>
              <a:latin typeface="ＭＳ Ｐゴシック" charset="-128"/>
              <a:ea typeface="ＭＳ Ｐゴシック"/>
            </a:endParaRPr>
          </a:p>
          <a:p>
            <a:pPr eaLnBrk="1" fontAlgn="ctr" hangingPunct="1">
              <a:lnSpc>
                <a:spcPts val="2500"/>
              </a:lnSpc>
              <a:spcBef>
                <a:spcPct val="0"/>
              </a:spcBef>
              <a:spcAft>
                <a:spcPct val="0"/>
              </a:spcAft>
              <a:defRPr/>
            </a:pPr>
            <a:r>
              <a:rPr lang="ja-JP" altLang="en-US" sz="2000" dirty="0" smtClean="0">
                <a:solidFill>
                  <a:srgbClr val="000000"/>
                </a:solidFill>
                <a:latin typeface="ＭＳ Ｐゴシック" charset="-128"/>
                <a:ea typeface="ＭＳ Ｐゴシック"/>
              </a:rPr>
              <a:t>　在宅</a:t>
            </a:r>
            <a:r>
              <a:rPr lang="ja-JP" altLang="en-US" sz="2000" dirty="0">
                <a:solidFill>
                  <a:srgbClr val="000000"/>
                </a:solidFill>
                <a:latin typeface="ＭＳ Ｐゴシック" charset="-128"/>
                <a:ea typeface="ＭＳ Ｐゴシック"/>
              </a:rPr>
              <a:t>療養実績加算</a:t>
            </a:r>
            <a:r>
              <a:rPr lang="ja-JP" altLang="en-US" sz="2000" dirty="0" smtClean="0">
                <a:solidFill>
                  <a:srgbClr val="000000"/>
                </a:solidFill>
                <a:latin typeface="ＭＳ Ｐゴシック" charset="-128"/>
                <a:ea typeface="ＭＳ Ｐゴシック"/>
              </a:rPr>
              <a:t>（在宅がん医療総合診療料）   ：１１０点</a:t>
            </a:r>
            <a:endParaRPr lang="en-US" altLang="ja-JP" sz="2000" dirty="0">
              <a:solidFill>
                <a:srgbClr val="000000"/>
              </a:solidFill>
              <a:latin typeface="ＭＳ Ｐゴシック" charset="-128"/>
              <a:ea typeface="ＭＳ Ｐゴシック"/>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71851668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200542" y="1122364"/>
            <a:ext cx="9511189" cy="5652466"/>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200" dirty="0" smtClean="0">
              <a:solidFill>
                <a:prstClr val="black"/>
              </a:solidFill>
              <a:latin typeface="ＭＳ Ｐゴシック"/>
            </a:endParaRPr>
          </a:p>
          <a:p>
            <a:pPr marL="93663" indent="-93663">
              <a:buFont typeface="Wingdings" pitchFamily="2" charset="2"/>
              <a:buChar char="Ø"/>
              <a:defRPr/>
            </a:pPr>
            <a:r>
              <a:rPr lang="ja-JP" altLang="en-US" dirty="0" smtClean="0">
                <a:solidFill>
                  <a:prstClr val="black"/>
                </a:solidFill>
                <a:latin typeface="ＭＳ Ｐゴシック"/>
              </a:rPr>
              <a:t>　機能</a:t>
            </a:r>
            <a:r>
              <a:rPr lang="ja-JP" altLang="en-US" dirty="0">
                <a:solidFill>
                  <a:prstClr val="black"/>
                </a:solidFill>
                <a:latin typeface="ＭＳ Ｐゴシック"/>
              </a:rPr>
              <a:t>強化</a:t>
            </a:r>
            <a:r>
              <a:rPr lang="ja-JP" altLang="en-US" dirty="0" smtClean="0">
                <a:solidFill>
                  <a:prstClr val="black"/>
                </a:solidFill>
                <a:latin typeface="ＭＳ Ｐゴシック"/>
              </a:rPr>
              <a:t>型在支診</a:t>
            </a:r>
            <a:r>
              <a:rPr lang="ja-JP" altLang="en-US" dirty="0">
                <a:solidFill>
                  <a:prstClr val="black"/>
                </a:solidFill>
                <a:latin typeface="ＭＳ Ｐゴシック"/>
              </a:rPr>
              <a:t>・</a:t>
            </a:r>
            <a:r>
              <a:rPr lang="ja-JP" altLang="en-US" dirty="0" smtClean="0">
                <a:solidFill>
                  <a:prstClr val="black"/>
                </a:solidFill>
                <a:latin typeface="ＭＳ Ｐゴシック"/>
              </a:rPr>
              <a:t>在支病</a:t>
            </a:r>
            <a:r>
              <a:rPr lang="ja-JP" altLang="en-US" dirty="0">
                <a:solidFill>
                  <a:prstClr val="black"/>
                </a:solidFill>
                <a:latin typeface="ＭＳ Ｐゴシック"/>
              </a:rPr>
              <a:t>について、実績要件を</a:t>
            </a:r>
            <a:r>
              <a:rPr lang="ja-JP" altLang="en-US" dirty="0" smtClean="0">
                <a:solidFill>
                  <a:prstClr val="black"/>
                </a:solidFill>
                <a:latin typeface="ＭＳ Ｐゴシック"/>
              </a:rPr>
              <a:t>引上げる</a:t>
            </a:r>
            <a:r>
              <a:rPr lang="ja-JP" altLang="en-US" dirty="0">
                <a:solidFill>
                  <a:prstClr val="black"/>
                </a:solidFill>
                <a:latin typeface="ＭＳ Ｐゴシック"/>
              </a:rPr>
              <a:t>。また、複数の医療機関が連携して機能強化</a:t>
            </a:r>
            <a:r>
              <a:rPr lang="ja-JP" altLang="en-US" dirty="0" smtClean="0">
                <a:solidFill>
                  <a:prstClr val="black"/>
                </a:solidFill>
                <a:latin typeface="ＭＳ Ｐゴシック"/>
              </a:rPr>
              <a:t>型在支診・在支病</a:t>
            </a:r>
            <a:r>
              <a:rPr lang="ja-JP" altLang="en-US" dirty="0">
                <a:solidFill>
                  <a:prstClr val="black"/>
                </a:solidFill>
                <a:latin typeface="ＭＳ Ｐゴシック"/>
              </a:rPr>
              <a:t>の基準を満たしている場合について、連携している各医療機関それぞれについても一定の実績を必要とする。</a:t>
            </a:r>
            <a:endParaRPr lang="en-US" altLang="ja-JP" dirty="0">
              <a:solidFill>
                <a:prstClr val="black"/>
              </a:solidFill>
              <a:latin typeface="ＭＳ Ｐゴシック"/>
            </a:endParaRPr>
          </a:p>
          <a:p>
            <a:pPr>
              <a:defRPr/>
            </a:pPr>
            <a:endParaRPr lang="en-US" altLang="ja-JP" dirty="0" smtClean="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smtClean="0">
              <a:solidFill>
                <a:prstClr val="black"/>
              </a:solidFill>
              <a:latin typeface="ＭＳ Ｐゴシック"/>
            </a:endParaRPr>
          </a:p>
          <a:p>
            <a:pPr>
              <a:defRPr/>
            </a:pPr>
            <a:endParaRPr lang="en-US" altLang="ja-JP" dirty="0" smtClean="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smtClean="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smtClean="0">
              <a:solidFill>
                <a:prstClr val="black"/>
              </a:solidFill>
              <a:latin typeface="ＭＳ Ｐゴシック"/>
            </a:endParaRPr>
          </a:p>
          <a:p>
            <a:pPr>
              <a:defRPr/>
            </a:pPr>
            <a:endParaRPr lang="en-US" altLang="ja-JP" dirty="0" smtClean="0">
              <a:solidFill>
                <a:prstClr val="black"/>
              </a:solidFill>
              <a:latin typeface="ＭＳ Ｐゴシック"/>
            </a:endParaRPr>
          </a:p>
          <a:p>
            <a:r>
              <a:rPr lang="en-US" altLang="ja-JP" sz="1500" dirty="0" smtClean="0">
                <a:solidFill>
                  <a:prstClr val="black"/>
                </a:solidFill>
              </a:rPr>
              <a:t>[</a:t>
            </a:r>
            <a:r>
              <a:rPr lang="ja-JP" altLang="ja-JP" sz="1500" dirty="0">
                <a:solidFill>
                  <a:prstClr val="black"/>
                </a:solidFill>
              </a:rPr>
              <a:t>経過措置</a:t>
            </a:r>
            <a:r>
              <a:rPr lang="en-US" altLang="ja-JP" sz="1500" dirty="0">
                <a:solidFill>
                  <a:prstClr val="black"/>
                </a:solidFill>
              </a:rPr>
              <a:t>]</a:t>
            </a:r>
            <a:endParaRPr lang="ja-JP" altLang="ja-JP" sz="1500" dirty="0">
              <a:solidFill>
                <a:prstClr val="black"/>
              </a:solidFill>
            </a:endParaRPr>
          </a:p>
          <a:p>
            <a:pPr>
              <a:lnSpc>
                <a:spcPts val="1800"/>
              </a:lnSpc>
            </a:pPr>
            <a:r>
              <a:rPr lang="ja-JP" altLang="ja-JP" sz="1500" dirty="0">
                <a:solidFill>
                  <a:prstClr val="black"/>
                </a:solidFill>
              </a:rPr>
              <a:t>①　</a:t>
            </a:r>
            <a:r>
              <a:rPr lang="ja-JP" altLang="ja-JP" sz="1500" spc="-100" dirty="0" smtClean="0">
                <a:solidFill>
                  <a:prstClr val="black"/>
                </a:solidFill>
              </a:rPr>
              <a:t>平成</a:t>
            </a:r>
            <a:r>
              <a:rPr lang="ja-JP" altLang="en-US" sz="1500" spc="-100" dirty="0">
                <a:solidFill>
                  <a:prstClr val="black"/>
                </a:solidFill>
              </a:rPr>
              <a:t>２６</a:t>
            </a:r>
            <a:r>
              <a:rPr lang="ja-JP" altLang="ja-JP" sz="1500" spc="-100" dirty="0" smtClean="0">
                <a:solidFill>
                  <a:prstClr val="black"/>
                </a:solidFill>
              </a:rPr>
              <a:t>年３月</a:t>
            </a:r>
            <a:r>
              <a:rPr lang="ja-JP" altLang="en-US" sz="1500" spc="-100" dirty="0" smtClean="0">
                <a:solidFill>
                  <a:prstClr val="black"/>
                </a:solidFill>
              </a:rPr>
              <a:t>３１</a:t>
            </a:r>
            <a:r>
              <a:rPr lang="ja-JP" altLang="ja-JP" sz="1500" spc="-100" dirty="0" smtClean="0">
                <a:solidFill>
                  <a:prstClr val="black"/>
                </a:solidFill>
              </a:rPr>
              <a:t>日</a:t>
            </a:r>
            <a:r>
              <a:rPr lang="ja-JP" altLang="ja-JP" sz="1500" spc="-100" dirty="0">
                <a:solidFill>
                  <a:prstClr val="black"/>
                </a:solidFill>
              </a:rPr>
              <a:t>時点</a:t>
            </a:r>
            <a:r>
              <a:rPr lang="ja-JP" altLang="ja-JP" sz="1500" spc="-100" dirty="0" smtClean="0">
                <a:solidFill>
                  <a:prstClr val="black"/>
                </a:solidFill>
              </a:rPr>
              <a:t>で届け出ている</a:t>
            </a:r>
            <a:r>
              <a:rPr lang="ja-JP" altLang="en-US" sz="1500" spc="-100" dirty="0" smtClean="0">
                <a:solidFill>
                  <a:prstClr val="black"/>
                </a:solidFill>
              </a:rPr>
              <a:t>場合</a:t>
            </a:r>
            <a:r>
              <a:rPr lang="ja-JP" altLang="ja-JP" sz="1500" spc="-100" dirty="0" smtClean="0">
                <a:solidFill>
                  <a:prstClr val="black"/>
                </a:solidFill>
              </a:rPr>
              <a:t>は</a:t>
            </a:r>
            <a:r>
              <a:rPr lang="ja-JP" altLang="ja-JP" sz="1500" spc="-100" dirty="0">
                <a:solidFill>
                  <a:prstClr val="black"/>
                </a:solidFill>
              </a:rPr>
              <a:t>、</a:t>
            </a:r>
            <a:r>
              <a:rPr lang="ja-JP" altLang="ja-JP" sz="1500" spc="-100" dirty="0" smtClean="0">
                <a:solidFill>
                  <a:prstClr val="black"/>
                </a:solidFill>
              </a:rPr>
              <a:t>平成</a:t>
            </a:r>
            <a:r>
              <a:rPr lang="ja-JP" altLang="en-US" sz="1500" spc="-100" dirty="0" smtClean="0">
                <a:solidFill>
                  <a:prstClr val="black"/>
                </a:solidFill>
              </a:rPr>
              <a:t>２６</a:t>
            </a:r>
            <a:r>
              <a:rPr lang="ja-JP" altLang="ja-JP" sz="1500" spc="-100" dirty="0" smtClean="0">
                <a:solidFill>
                  <a:prstClr val="black"/>
                </a:solidFill>
              </a:rPr>
              <a:t>年９月</a:t>
            </a:r>
            <a:r>
              <a:rPr lang="ja-JP" altLang="en-US" sz="1500" spc="-100" dirty="0" smtClean="0">
                <a:solidFill>
                  <a:prstClr val="black"/>
                </a:solidFill>
              </a:rPr>
              <a:t>３０</a:t>
            </a:r>
            <a:r>
              <a:rPr lang="ja-JP" altLang="ja-JP" sz="1500" spc="-100" dirty="0" smtClean="0">
                <a:solidFill>
                  <a:prstClr val="black"/>
                </a:solidFill>
              </a:rPr>
              <a:t>日</a:t>
            </a:r>
            <a:r>
              <a:rPr lang="ja-JP" altLang="ja-JP" sz="1500" spc="-100" dirty="0">
                <a:solidFill>
                  <a:prstClr val="black"/>
                </a:solidFill>
              </a:rPr>
              <a:t>までの間、上記の基準を満たしているものとする。</a:t>
            </a:r>
          </a:p>
          <a:p>
            <a:pPr marL="177800" indent="-177800">
              <a:lnSpc>
                <a:spcPts val="1800"/>
              </a:lnSpc>
            </a:pPr>
            <a:r>
              <a:rPr lang="ja-JP" altLang="ja-JP" sz="1500" dirty="0">
                <a:solidFill>
                  <a:prstClr val="black"/>
                </a:solidFill>
              </a:rPr>
              <a:t>②　経過措置①の対象医療機関であって、</a:t>
            </a:r>
            <a:r>
              <a:rPr lang="ja-JP" altLang="ja-JP" sz="1500" dirty="0" smtClean="0">
                <a:solidFill>
                  <a:prstClr val="black"/>
                </a:solidFill>
              </a:rPr>
              <a:t>平成</a:t>
            </a:r>
            <a:r>
              <a:rPr lang="ja-JP" altLang="en-US" sz="1500" dirty="0">
                <a:solidFill>
                  <a:prstClr val="black"/>
                </a:solidFill>
              </a:rPr>
              <a:t>２６</a:t>
            </a:r>
            <a:r>
              <a:rPr lang="ja-JP" altLang="ja-JP" sz="1500" dirty="0" smtClean="0">
                <a:solidFill>
                  <a:prstClr val="black"/>
                </a:solidFill>
              </a:rPr>
              <a:t>年９月</a:t>
            </a:r>
            <a:r>
              <a:rPr lang="ja-JP" altLang="en-US" sz="1500" dirty="0" smtClean="0">
                <a:solidFill>
                  <a:prstClr val="black"/>
                </a:solidFill>
              </a:rPr>
              <a:t>３０</a:t>
            </a:r>
            <a:r>
              <a:rPr lang="ja-JP" altLang="ja-JP" sz="1500" dirty="0" smtClean="0">
                <a:solidFill>
                  <a:prstClr val="black"/>
                </a:solidFill>
              </a:rPr>
              <a:t>日</a:t>
            </a:r>
            <a:r>
              <a:rPr lang="ja-JP" altLang="ja-JP" sz="1500" dirty="0">
                <a:solidFill>
                  <a:prstClr val="black"/>
                </a:solidFill>
              </a:rPr>
              <a:t>の時点で</a:t>
            </a:r>
            <a:r>
              <a:rPr lang="ja-JP" altLang="ja-JP" sz="1500" dirty="0" smtClean="0">
                <a:solidFill>
                  <a:prstClr val="black"/>
                </a:solidFill>
              </a:rPr>
              <a:t>単独</a:t>
            </a:r>
            <a:r>
              <a:rPr lang="ja-JP" altLang="en-US" sz="1500" dirty="0" smtClean="0">
                <a:solidFill>
                  <a:prstClr val="black"/>
                </a:solidFill>
              </a:rPr>
              <a:t>型として届け出ているものについては</a:t>
            </a:r>
            <a:r>
              <a:rPr lang="ja-JP" altLang="ja-JP" sz="1500" dirty="0" smtClean="0">
                <a:solidFill>
                  <a:prstClr val="black"/>
                </a:solidFill>
              </a:rPr>
              <a:t>、</a:t>
            </a:r>
            <a:r>
              <a:rPr lang="ja-JP" altLang="ja-JP" sz="1500" u="sng" dirty="0">
                <a:solidFill>
                  <a:prstClr val="black"/>
                </a:solidFill>
              </a:rPr>
              <a:t>過去６月間の</a:t>
            </a:r>
            <a:r>
              <a:rPr lang="ja-JP" altLang="ja-JP" sz="1500" b="1" u="sng" dirty="0">
                <a:solidFill>
                  <a:prstClr val="black"/>
                </a:solidFill>
              </a:rPr>
              <a:t>緊急往診の実績が５件以上かつ看取りの実績が２件以上</a:t>
            </a:r>
            <a:r>
              <a:rPr lang="ja-JP" altLang="ja-JP" sz="1500" dirty="0">
                <a:solidFill>
                  <a:prstClr val="black"/>
                </a:solidFill>
              </a:rPr>
              <a:t>の</a:t>
            </a:r>
            <a:r>
              <a:rPr lang="ja-JP" altLang="ja-JP" sz="1500" dirty="0" smtClean="0">
                <a:solidFill>
                  <a:prstClr val="black"/>
                </a:solidFill>
              </a:rPr>
              <a:t>場合</a:t>
            </a:r>
            <a:r>
              <a:rPr lang="ja-JP" altLang="ja-JP" sz="1500" dirty="0">
                <a:solidFill>
                  <a:prstClr val="black"/>
                </a:solidFill>
              </a:rPr>
              <a:t>は、</a:t>
            </a:r>
            <a:r>
              <a:rPr lang="ja-JP" altLang="ja-JP" sz="1500" dirty="0" smtClean="0">
                <a:solidFill>
                  <a:prstClr val="black"/>
                </a:solidFill>
              </a:rPr>
              <a:t>平成</a:t>
            </a:r>
            <a:r>
              <a:rPr lang="ja-JP" altLang="en-US" sz="1500" dirty="0">
                <a:solidFill>
                  <a:prstClr val="black"/>
                </a:solidFill>
              </a:rPr>
              <a:t>２７</a:t>
            </a:r>
            <a:r>
              <a:rPr lang="ja-JP" altLang="ja-JP" sz="1500" dirty="0" smtClean="0">
                <a:solidFill>
                  <a:prstClr val="black"/>
                </a:solidFill>
              </a:rPr>
              <a:t>年３月</a:t>
            </a:r>
            <a:r>
              <a:rPr lang="ja-JP" altLang="en-US" sz="1500" dirty="0" smtClean="0">
                <a:solidFill>
                  <a:prstClr val="black"/>
                </a:solidFill>
              </a:rPr>
              <a:t>３１</a:t>
            </a:r>
            <a:r>
              <a:rPr lang="ja-JP" altLang="ja-JP" sz="1500" dirty="0" smtClean="0">
                <a:solidFill>
                  <a:prstClr val="black"/>
                </a:solidFill>
              </a:rPr>
              <a:t>日</a:t>
            </a:r>
            <a:r>
              <a:rPr lang="ja-JP" altLang="ja-JP" sz="1500" dirty="0">
                <a:solidFill>
                  <a:prstClr val="black"/>
                </a:solidFill>
              </a:rPr>
              <a:t>までの間、緊急往診及び看取りの実績基準を満たしているものとする。</a:t>
            </a:r>
            <a:endParaRPr lang="en-US" altLang="ja-JP" sz="1500" dirty="0">
              <a:solidFill>
                <a:prstClr val="black"/>
              </a:solidFill>
            </a:endParaRPr>
          </a:p>
          <a:p>
            <a:pPr marL="177800" indent="-177800">
              <a:lnSpc>
                <a:spcPts val="1800"/>
              </a:lnSpc>
            </a:pPr>
            <a:r>
              <a:rPr lang="ja-JP" altLang="en-US" sz="1500" dirty="0" smtClean="0">
                <a:solidFill>
                  <a:prstClr val="black"/>
                </a:solidFill>
              </a:rPr>
              <a:t>③　</a:t>
            </a:r>
            <a:r>
              <a:rPr lang="ja-JP" altLang="ja-JP" sz="1500" dirty="0">
                <a:solidFill>
                  <a:prstClr val="black"/>
                </a:solidFill>
              </a:rPr>
              <a:t>経過措置①の対象医療機関であって、</a:t>
            </a:r>
            <a:r>
              <a:rPr lang="ja-JP" altLang="ja-JP" sz="1500" dirty="0" smtClean="0">
                <a:solidFill>
                  <a:prstClr val="black"/>
                </a:solidFill>
              </a:rPr>
              <a:t>平成</a:t>
            </a:r>
            <a:r>
              <a:rPr lang="ja-JP" altLang="en-US" sz="1500" dirty="0">
                <a:solidFill>
                  <a:prstClr val="black"/>
                </a:solidFill>
              </a:rPr>
              <a:t>２６</a:t>
            </a:r>
            <a:r>
              <a:rPr lang="ja-JP" altLang="ja-JP" sz="1500" dirty="0" smtClean="0">
                <a:solidFill>
                  <a:prstClr val="black"/>
                </a:solidFill>
              </a:rPr>
              <a:t>年９月</a:t>
            </a:r>
            <a:r>
              <a:rPr lang="ja-JP" altLang="en-US" sz="1500" dirty="0" smtClean="0">
                <a:solidFill>
                  <a:prstClr val="black"/>
                </a:solidFill>
              </a:rPr>
              <a:t>３０</a:t>
            </a:r>
            <a:r>
              <a:rPr lang="ja-JP" altLang="ja-JP" sz="1500" dirty="0" smtClean="0">
                <a:solidFill>
                  <a:prstClr val="black"/>
                </a:solidFill>
              </a:rPr>
              <a:t>日</a:t>
            </a:r>
            <a:r>
              <a:rPr lang="ja-JP" altLang="ja-JP" sz="1500" dirty="0">
                <a:solidFill>
                  <a:prstClr val="black"/>
                </a:solidFill>
              </a:rPr>
              <a:t>の時点</a:t>
            </a:r>
            <a:r>
              <a:rPr lang="ja-JP" altLang="ja-JP" sz="1500" dirty="0" smtClean="0">
                <a:solidFill>
                  <a:prstClr val="black"/>
                </a:solidFill>
              </a:rPr>
              <a:t>で連携</a:t>
            </a:r>
            <a:r>
              <a:rPr lang="ja-JP" altLang="en-US" sz="1500" dirty="0" smtClean="0">
                <a:solidFill>
                  <a:prstClr val="black"/>
                </a:solidFill>
              </a:rPr>
              <a:t>型として届け出ている場合は</a:t>
            </a:r>
            <a:r>
              <a:rPr lang="ja-JP" altLang="ja-JP" sz="1500" dirty="0" smtClean="0">
                <a:solidFill>
                  <a:prstClr val="black"/>
                </a:solidFill>
              </a:rPr>
              <a:t>、</a:t>
            </a:r>
            <a:r>
              <a:rPr lang="ja-JP" altLang="ja-JP" sz="1500" b="1" u="sng" dirty="0">
                <a:solidFill>
                  <a:prstClr val="black"/>
                </a:solidFill>
              </a:rPr>
              <a:t>それぞれの医療機関が過去６月間の緊急往診の実績が２件以上かつ看取りの実績が１件以上</a:t>
            </a:r>
            <a:r>
              <a:rPr lang="ja-JP" altLang="ja-JP" sz="1500" dirty="0">
                <a:solidFill>
                  <a:prstClr val="black"/>
                </a:solidFill>
              </a:rPr>
              <a:t>であって、連携医療機関全体</a:t>
            </a:r>
            <a:r>
              <a:rPr lang="ja-JP" altLang="ja-JP" sz="1500" dirty="0" smtClean="0">
                <a:solidFill>
                  <a:prstClr val="black"/>
                </a:solidFill>
              </a:rPr>
              <a:t>で</a:t>
            </a:r>
            <a:r>
              <a:rPr lang="ja-JP" altLang="en-US" sz="1500" dirty="0" smtClean="0">
                <a:solidFill>
                  <a:prstClr val="black"/>
                </a:solidFill>
              </a:rPr>
              <a:t>経過措置②</a:t>
            </a:r>
            <a:r>
              <a:rPr lang="ja-JP" altLang="ja-JP" sz="1500" dirty="0" smtClean="0">
                <a:solidFill>
                  <a:prstClr val="black"/>
                </a:solidFill>
              </a:rPr>
              <a:t>を</a:t>
            </a:r>
            <a:r>
              <a:rPr lang="ja-JP" altLang="ja-JP" sz="1500" dirty="0">
                <a:solidFill>
                  <a:prstClr val="black"/>
                </a:solidFill>
              </a:rPr>
              <a:t>満たして</a:t>
            </a:r>
            <a:r>
              <a:rPr lang="ja-JP" altLang="ja-JP" sz="1500" dirty="0" smtClean="0">
                <a:solidFill>
                  <a:prstClr val="black"/>
                </a:solidFill>
              </a:rPr>
              <a:t>いる</a:t>
            </a:r>
            <a:r>
              <a:rPr lang="ja-JP" altLang="en-US" sz="1500" dirty="0" smtClean="0">
                <a:solidFill>
                  <a:prstClr val="black"/>
                </a:solidFill>
              </a:rPr>
              <a:t>ものについて</a:t>
            </a:r>
            <a:r>
              <a:rPr lang="ja-JP" altLang="ja-JP" sz="1500" dirty="0" smtClean="0">
                <a:solidFill>
                  <a:prstClr val="black"/>
                </a:solidFill>
              </a:rPr>
              <a:t>は</a:t>
            </a:r>
            <a:r>
              <a:rPr lang="ja-JP" altLang="ja-JP" sz="1500" dirty="0">
                <a:solidFill>
                  <a:prstClr val="black"/>
                </a:solidFill>
              </a:rPr>
              <a:t>、</a:t>
            </a:r>
            <a:r>
              <a:rPr lang="ja-JP" altLang="ja-JP" sz="1500" dirty="0" smtClean="0">
                <a:solidFill>
                  <a:prstClr val="black"/>
                </a:solidFill>
              </a:rPr>
              <a:t>平成</a:t>
            </a:r>
            <a:r>
              <a:rPr lang="ja-JP" altLang="en-US" sz="1500" dirty="0">
                <a:solidFill>
                  <a:prstClr val="black"/>
                </a:solidFill>
              </a:rPr>
              <a:t>２７</a:t>
            </a:r>
            <a:r>
              <a:rPr lang="ja-JP" altLang="ja-JP" sz="1500" dirty="0" smtClean="0">
                <a:solidFill>
                  <a:prstClr val="black"/>
                </a:solidFill>
              </a:rPr>
              <a:t>年３月</a:t>
            </a:r>
            <a:r>
              <a:rPr lang="ja-JP" altLang="en-US" sz="1500" dirty="0" smtClean="0">
                <a:solidFill>
                  <a:prstClr val="black"/>
                </a:solidFill>
              </a:rPr>
              <a:t>３１</a:t>
            </a:r>
            <a:r>
              <a:rPr lang="ja-JP" altLang="ja-JP" sz="1500" dirty="0" smtClean="0">
                <a:solidFill>
                  <a:prstClr val="black"/>
                </a:solidFill>
              </a:rPr>
              <a:t>日</a:t>
            </a:r>
            <a:r>
              <a:rPr lang="ja-JP" altLang="ja-JP" sz="1500" dirty="0">
                <a:solidFill>
                  <a:prstClr val="black"/>
                </a:solidFill>
              </a:rPr>
              <a:t>までの間、緊急往診及び看取りの実績基準を満たしているものとする。</a:t>
            </a:r>
            <a:endParaRPr lang="ja-JP" altLang="en-US" sz="1500" dirty="0">
              <a:solidFill>
                <a:prstClr val="black"/>
              </a:solidFill>
              <a:latin typeface="ＭＳ Ｐゴシック"/>
            </a:endParaRPr>
          </a:p>
        </p:txBody>
      </p:sp>
      <p:graphicFrame>
        <p:nvGraphicFramePr>
          <p:cNvPr id="13" name="表 12"/>
          <p:cNvGraphicFramePr>
            <a:graphicFrameLocks noGrp="1"/>
          </p:cNvGraphicFramePr>
          <p:nvPr>
            <p:extLst>
              <p:ext uri="{D42A27DB-BD31-4B8C-83A1-F6EECF244321}">
                <p14:modId xmlns:p14="http://schemas.microsoft.com/office/powerpoint/2010/main" val="100289908"/>
              </p:ext>
            </p:extLst>
          </p:nvPr>
        </p:nvGraphicFramePr>
        <p:xfrm>
          <a:off x="359780" y="2222892"/>
          <a:ext cx="4169847" cy="2236657"/>
        </p:xfrm>
        <a:graphic>
          <a:graphicData uri="http://schemas.openxmlformats.org/drawingml/2006/table">
            <a:tbl>
              <a:tblPr firstRow="1" bandRow="1">
                <a:tableStyleId>{FABFCF23-3B69-468F-B69F-88F6DE6A72F2}</a:tableStyleId>
              </a:tblPr>
              <a:tblGrid>
                <a:gridCol w="4169847"/>
              </a:tblGrid>
              <a:tr h="291474">
                <a:tc>
                  <a:txBody>
                    <a:bodyPr/>
                    <a:lstStyle/>
                    <a:p>
                      <a:pPr algn="ctr"/>
                      <a:r>
                        <a:rPr kumimoji="1" lang="ja-JP" altLang="en-US" sz="1600" dirty="0" smtClean="0"/>
                        <a:t>現行</a:t>
                      </a:r>
                      <a:endParaRPr kumimoji="1" lang="ja-JP" altLang="en-US" sz="1600" dirty="0"/>
                    </a:p>
                  </a:txBody>
                  <a:tcPr marL="99060" marR="99060" anchor="ctr"/>
                </a:tc>
              </a:tr>
              <a:tr h="291474">
                <a:tc>
                  <a:txBody>
                    <a:bodyPr/>
                    <a:lstStyle/>
                    <a:p>
                      <a:pPr algn="ctr"/>
                      <a:r>
                        <a:rPr kumimoji="1" lang="ja-JP" altLang="ja-JP" sz="1600" kern="1200" dirty="0" smtClean="0">
                          <a:solidFill>
                            <a:schemeClr val="dk1"/>
                          </a:solidFill>
                          <a:effectLst/>
                          <a:latin typeface="+mn-lt"/>
                          <a:ea typeface="+mn-ea"/>
                          <a:cs typeface="+mn-cs"/>
                        </a:rPr>
                        <a:t>在宅医療を担当する常勤医師３名以上</a:t>
                      </a:r>
                      <a:endParaRPr kumimoji="1" lang="ja-JP" altLang="en-US" sz="1600" dirty="0"/>
                    </a:p>
                  </a:txBody>
                  <a:tcPr marL="99060" marR="99060" anchor="ctr"/>
                </a:tc>
              </a:tr>
              <a:tr h="291474">
                <a:tc>
                  <a:txBody>
                    <a:bodyPr/>
                    <a:lstStyle/>
                    <a:p>
                      <a:pPr algn="ctr"/>
                      <a:r>
                        <a:rPr kumimoji="1" lang="ja-JP" altLang="ja-JP" sz="1600" kern="1200" dirty="0" smtClean="0">
                          <a:solidFill>
                            <a:schemeClr val="dk1"/>
                          </a:solidFill>
                          <a:effectLst/>
                          <a:latin typeface="+mn-lt"/>
                          <a:ea typeface="+mn-ea"/>
                          <a:cs typeface="+mn-cs"/>
                        </a:rPr>
                        <a:t>過去１年間の緊急往診の実績５件以上</a:t>
                      </a:r>
                      <a:endParaRPr kumimoji="1" lang="en-US" altLang="ja-JP" sz="1600" dirty="0" smtClean="0"/>
                    </a:p>
                  </a:txBody>
                  <a:tcPr marL="99060" marR="99060" anchor="ctr"/>
                </a:tc>
              </a:tr>
              <a:tr h="291474">
                <a:tc>
                  <a:txBody>
                    <a:bodyPr/>
                    <a:lstStyle/>
                    <a:p>
                      <a:pPr algn="ctr"/>
                      <a:r>
                        <a:rPr kumimoji="1" lang="ja-JP" altLang="ja-JP" sz="1600" kern="1200" dirty="0" smtClean="0">
                          <a:solidFill>
                            <a:schemeClr val="dk1"/>
                          </a:solidFill>
                          <a:effectLst/>
                          <a:latin typeface="+mn-lt"/>
                          <a:ea typeface="+mn-ea"/>
                          <a:cs typeface="+mn-cs"/>
                        </a:rPr>
                        <a:t>過去１年間の在宅看取りの実績２件以上</a:t>
                      </a:r>
                      <a:endParaRPr kumimoji="1" lang="en-US" altLang="ja-JP" sz="1600" dirty="0" smtClean="0"/>
                    </a:p>
                  </a:txBody>
                  <a:tcPr marL="99060" marR="99060" anchor="ctr"/>
                </a:tc>
              </a:tr>
              <a:tr h="895537">
                <a:tc>
                  <a:txBody>
                    <a:bodyPr/>
                    <a:lstStyle/>
                    <a:p>
                      <a:r>
                        <a:rPr kumimoji="1" lang="ja-JP" altLang="ja-JP" sz="1600" kern="1200" dirty="0" smtClean="0">
                          <a:solidFill>
                            <a:schemeClr val="dk1"/>
                          </a:solidFill>
                          <a:effectLst/>
                          <a:latin typeface="+mn-lt"/>
                          <a:ea typeface="+mn-ea"/>
                          <a:cs typeface="+mn-cs"/>
                        </a:rPr>
                        <a:t>複数の医療機関が連携して</a:t>
                      </a:r>
                      <a:r>
                        <a:rPr kumimoji="1" lang="ja-JP" altLang="en-US" sz="1600" kern="1200" dirty="0" smtClean="0">
                          <a:solidFill>
                            <a:schemeClr val="dk1"/>
                          </a:solidFill>
                          <a:effectLst/>
                          <a:latin typeface="+mn-lt"/>
                          <a:ea typeface="+mn-ea"/>
                          <a:cs typeface="+mn-cs"/>
                        </a:rPr>
                        <a:t>上記</a:t>
                      </a:r>
                      <a:r>
                        <a:rPr kumimoji="1" lang="ja-JP" altLang="ja-JP" sz="1600" kern="1200" dirty="0" smtClean="0">
                          <a:solidFill>
                            <a:schemeClr val="dk1"/>
                          </a:solidFill>
                          <a:effectLst/>
                          <a:latin typeface="+mn-lt"/>
                          <a:ea typeface="+mn-ea"/>
                          <a:cs typeface="+mn-cs"/>
                        </a:rPr>
                        <a:t>の要件を満たしても差し支えない。</a:t>
                      </a:r>
                      <a:endParaRPr kumimoji="1" lang="en-US" altLang="ja-JP" sz="1600" kern="1200" dirty="0" smtClean="0">
                        <a:solidFill>
                          <a:schemeClr val="dk1"/>
                        </a:solidFill>
                        <a:effectLst/>
                        <a:latin typeface="+mn-lt"/>
                        <a:ea typeface="+mn-ea"/>
                        <a:cs typeface="+mn-cs"/>
                      </a:endParaRPr>
                    </a:p>
                    <a:p>
                      <a:endParaRPr kumimoji="1" lang="en-US" altLang="ja-JP" sz="1600" dirty="0" smtClean="0"/>
                    </a:p>
                  </a:txBody>
                  <a:tcPr marL="99060" marR="99060" anchor="ct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1673148165"/>
              </p:ext>
            </p:extLst>
          </p:nvPr>
        </p:nvGraphicFramePr>
        <p:xfrm>
          <a:off x="5152894" y="2108892"/>
          <a:ext cx="4377226" cy="2661986"/>
        </p:xfrm>
        <a:graphic>
          <a:graphicData uri="http://schemas.openxmlformats.org/drawingml/2006/table">
            <a:tbl>
              <a:tblPr firstRow="1" bandRow="1">
                <a:tableStyleId>{21E4AEA4-8DFA-4A89-87EB-49C32662AFE0}</a:tableStyleId>
              </a:tblPr>
              <a:tblGrid>
                <a:gridCol w="4377226"/>
              </a:tblGrid>
              <a:tr h="345506">
                <a:tc>
                  <a:txBody>
                    <a:bodyPr/>
                    <a:lstStyle/>
                    <a:p>
                      <a:pPr algn="ctr"/>
                      <a:r>
                        <a:rPr kumimoji="1" lang="ja-JP" altLang="en-US" sz="1600" dirty="0" smtClean="0"/>
                        <a:t>改定後</a:t>
                      </a:r>
                      <a:endParaRPr kumimoji="1" lang="ja-JP" altLang="en-US" sz="1600" dirty="0"/>
                    </a:p>
                  </a:txBody>
                  <a:tcPr marL="99060" marR="99060" anchor="ctr"/>
                </a:tc>
              </a:tr>
              <a:tr h="316714">
                <a:tc>
                  <a:txBody>
                    <a:bodyPr/>
                    <a:lstStyle/>
                    <a:p>
                      <a:pPr algn="ctr"/>
                      <a:r>
                        <a:rPr kumimoji="1" lang="ja-JP" altLang="ja-JP" sz="1600" kern="1200" dirty="0" smtClean="0">
                          <a:solidFill>
                            <a:schemeClr val="dk1"/>
                          </a:solidFill>
                          <a:effectLst/>
                          <a:latin typeface="+mn-lt"/>
                          <a:ea typeface="+mn-ea"/>
                          <a:cs typeface="+mn-cs"/>
                        </a:rPr>
                        <a:t>在宅医療を担当する常勤医師３名以上</a:t>
                      </a:r>
                      <a:endParaRPr kumimoji="1" lang="ja-JP" altLang="en-US" sz="1600" dirty="0"/>
                    </a:p>
                  </a:txBody>
                  <a:tcPr marL="99060" marR="99060" anchor="ctr"/>
                </a:tc>
              </a:tr>
              <a:tr h="316714">
                <a:tc>
                  <a:txBody>
                    <a:bodyPr/>
                    <a:lstStyle/>
                    <a:p>
                      <a:pPr algn="ctr"/>
                      <a:r>
                        <a:rPr kumimoji="1" lang="ja-JP" altLang="ja-JP" sz="1600" u="none" kern="1200" dirty="0" smtClean="0">
                          <a:solidFill>
                            <a:schemeClr val="dk1"/>
                          </a:solidFill>
                          <a:effectLst/>
                          <a:latin typeface="+mn-lt"/>
                          <a:ea typeface="+mn-ea"/>
                          <a:cs typeface="+mn-cs"/>
                        </a:rPr>
                        <a:t>過去１年間の</a:t>
                      </a:r>
                      <a:r>
                        <a:rPr kumimoji="1" lang="ja-JP" altLang="ja-JP" sz="1600" b="1" u="none" kern="1200" dirty="0" smtClean="0">
                          <a:solidFill>
                            <a:schemeClr val="dk1"/>
                          </a:solidFill>
                          <a:effectLst/>
                          <a:latin typeface="+mn-lt"/>
                          <a:ea typeface="+mn-ea"/>
                          <a:cs typeface="+mn-cs"/>
                        </a:rPr>
                        <a:t>緊急往診</a:t>
                      </a:r>
                      <a:r>
                        <a:rPr kumimoji="1" lang="ja-JP" altLang="ja-JP" sz="1600" u="none" kern="1200" dirty="0" smtClean="0">
                          <a:solidFill>
                            <a:schemeClr val="dk1"/>
                          </a:solidFill>
                          <a:effectLst/>
                          <a:latin typeface="+mn-lt"/>
                          <a:ea typeface="+mn-ea"/>
                          <a:cs typeface="+mn-cs"/>
                        </a:rPr>
                        <a:t>の実績</a:t>
                      </a:r>
                      <a:r>
                        <a:rPr kumimoji="1" lang="ja-JP" altLang="en-US" sz="1600" b="1" u="sng" kern="1200" dirty="0" smtClean="0">
                          <a:solidFill>
                            <a:srgbClr val="FF0000"/>
                          </a:solidFill>
                          <a:effectLst/>
                          <a:latin typeface="+mn-lt"/>
                          <a:ea typeface="+mn-ea"/>
                          <a:cs typeface="+mn-cs"/>
                        </a:rPr>
                        <a:t>１０</a:t>
                      </a:r>
                      <a:r>
                        <a:rPr kumimoji="1" lang="ja-JP" altLang="ja-JP" sz="1600" b="1" u="sng" kern="1200" dirty="0" smtClean="0">
                          <a:solidFill>
                            <a:srgbClr val="FF0000"/>
                          </a:solidFill>
                          <a:effectLst/>
                          <a:latin typeface="+mn-lt"/>
                          <a:ea typeface="+mn-ea"/>
                          <a:cs typeface="+mn-cs"/>
                        </a:rPr>
                        <a:t>件</a:t>
                      </a:r>
                      <a:r>
                        <a:rPr kumimoji="1" lang="ja-JP" altLang="ja-JP" sz="1600" u="none" kern="1200" dirty="0" smtClean="0">
                          <a:solidFill>
                            <a:schemeClr val="dk1"/>
                          </a:solidFill>
                          <a:effectLst/>
                          <a:latin typeface="+mn-lt"/>
                          <a:ea typeface="+mn-ea"/>
                          <a:cs typeface="+mn-cs"/>
                        </a:rPr>
                        <a:t>以上</a:t>
                      </a:r>
                      <a:endParaRPr kumimoji="1" lang="en-US" altLang="ja-JP" sz="1600" u="none" dirty="0" smtClean="0"/>
                    </a:p>
                  </a:txBody>
                  <a:tcPr marL="99060" marR="99060" anchor="ctr"/>
                </a:tc>
              </a:tr>
              <a:tr h="316714">
                <a:tc>
                  <a:txBody>
                    <a:bodyPr/>
                    <a:lstStyle/>
                    <a:p>
                      <a:pPr algn="ctr"/>
                      <a:r>
                        <a:rPr kumimoji="1" lang="ja-JP" altLang="ja-JP" sz="1600" u="none" kern="1200" dirty="0" smtClean="0">
                          <a:solidFill>
                            <a:schemeClr val="dk1"/>
                          </a:solidFill>
                          <a:effectLst/>
                          <a:latin typeface="+mn-lt"/>
                          <a:ea typeface="+mn-ea"/>
                          <a:cs typeface="+mn-cs"/>
                        </a:rPr>
                        <a:t>過去１年間の</a:t>
                      </a:r>
                      <a:r>
                        <a:rPr kumimoji="1" lang="ja-JP" altLang="ja-JP" sz="1600" b="1" u="none" kern="1200" dirty="0" smtClean="0">
                          <a:solidFill>
                            <a:schemeClr val="dk1"/>
                          </a:solidFill>
                          <a:effectLst/>
                          <a:latin typeface="+mn-lt"/>
                          <a:ea typeface="+mn-ea"/>
                          <a:cs typeface="+mn-cs"/>
                        </a:rPr>
                        <a:t>在宅看取り</a:t>
                      </a:r>
                      <a:r>
                        <a:rPr kumimoji="1" lang="ja-JP" altLang="ja-JP" sz="1600" u="none" kern="1200" dirty="0" smtClean="0">
                          <a:solidFill>
                            <a:schemeClr val="dk1"/>
                          </a:solidFill>
                          <a:effectLst/>
                          <a:latin typeface="+mn-lt"/>
                          <a:ea typeface="+mn-ea"/>
                          <a:cs typeface="+mn-cs"/>
                        </a:rPr>
                        <a:t>の実績</a:t>
                      </a:r>
                      <a:r>
                        <a:rPr kumimoji="1" lang="ja-JP" altLang="en-US" sz="1600" b="1" u="sng" kern="1200" dirty="0" smtClean="0">
                          <a:solidFill>
                            <a:srgbClr val="FF0000"/>
                          </a:solidFill>
                          <a:effectLst/>
                          <a:latin typeface="+mn-lt"/>
                          <a:ea typeface="+mn-ea"/>
                          <a:cs typeface="+mn-cs"/>
                        </a:rPr>
                        <a:t>４</a:t>
                      </a:r>
                      <a:r>
                        <a:rPr kumimoji="1" lang="ja-JP" altLang="ja-JP" sz="1600" b="1" u="sng" kern="1200" dirty="0" smtClean="0">
                          <a:solidFill>
                            <a:srgbClr val="FF0000"/>
                          </a:solidFill>
                          <a:effectLst/>
                          <a:latin typeface="+mn-lt"/>
                          <a:ea typeface="+mn-ea"/>
                          <a:cs typeface="+mn-cs"/>
                        </a:rPr>
                        <a:t>件</a:t>
                      </a:r>
                      <a:r>
                        <a:rPr kumimoji="1" lang="ja-JP" altLang="ja-JP" sz="1600" u="none" kern="1200" dirty="0" smtClean="0">
                          <a:solidFill>
                            <a:schemeClr val="dk1"/>
                          </a:solidFill>
                          <a:effectLst/>
                          <a:latin typeface="+mn-lt"/>
                          <a:ea typeface="+mn-ea"/>
                          <a:cs typeface="+mn-cs"/>
                        </a:rPr>
                        <a:t>以上</a:t>
                      </a:r>
                      <a:endParaRPr kumimoji="1" lang="en-US" altLang="ja-JP" sz="1600" u="none" dirty="0" smtClean="0"/>
                    </a:p>
                  </a:txBody>
                  <a:tcPr marL="99060" marR="99060" anchor="ctr"/>
                </a:tc>
              </a:tr>
              <a:tr h="316714">
                <a:tc>
                  <a:txBody>
                    <a:bodyPr/>
                    <a:lstStyle/>
                    <a:p>
                      <a:r>
                        <a:rPr kumimoji="1" lang="ja-JP" altLang="ja-JP" sz="1600" u="none" kern="1200" dirty="0" smtClean="0">
                          <a:solidFill>
                            <a:schemeClr val="dk1"/>
                          </a:solidFill>
                          <a:effectLst/>
                          <a:latin typeface="+mn-lt"/>
                          <a:ea typeface="+mn-ea"/>
                          <a:cs typeface="+mn-cs"/>
                        </a:rPr>
                        <a:t>複数の医療機関が連携して</a:t>
                      </a:r>
                      <a:r>
                        <a:rPr kumimoji="1" lang="ja-JP" altLang="en-US" sz="1600" u="none" kern="1200" dirty="0" smtClean="0">
                          <a:solidFill>
                            <a:schemeClr val="dk1"/>
                          </a:solidFill>
                          <a:effectLst/>
                          <a:latin typeface="+mn-lt"/>
                          <a:ea typeface="+mn-ea"/>
                          <a:cs typeface="+mn-cs"/>
                        </a:rPr>
                        <a:t>上記</a:t>
                      </a:r>
                      <a:r>
                        <a:rPr kumimoji="1" lang="ja-JP" altLang="ja-JP" sz="1600" u="none" kern="1200" dirty="0" smtClean="0">
                          <a:solidFill>
                            <a:schemeClr val="dk1"/>
                          </a:solidFill>
                          <a:effectLst/>
                          <a:latin typeface="+mn-lt"/>
                          <a:ea typeface="+mn-ea"/>
                          <a:cs typeface="+mn-cs"/>
                        </a:rPr>
                        <a:t>の要件を満たしても差し支えないが、</a:t>
                      </a:r>
                      <a:r>
                        <a:rPr kumimoji="1" lang="ja-JP" altLang="ja-JP" sz="1600" b="1" u="sng" kern="1200" dirty="0" smtClean="0">
                          <a:solidFill>
                            <a:schemeClr val="dk1"/>
                          </a:solidFill>
                          <a:effectLst/>
                          <a:latin typeface="+mn-lt"/>
                          <a:ea typeface="+mn-ea"/>
                          <a:cs typeface="+mn-cs"/>
                        </a:rPr>
                        <a:t>それぞれの医療機関</a:t>
                      </a:r>
                      <a:r>
                        <a:rPr kumimoji="1" lang="ja-JP" altLang="ja-JP" sz="1600" u="sng" kern="1200" dirty="0" smtClean="0">
                          <a:solidFill>
                            <a:schemeClr val="dk1"/>
                          </a:solidFill>
                          <a:effectLst/>
                          <a:latin typeface="+mn-lt"/>
                          <a:ea typeface="+mn-ea"/>
                          <a:cs typeface="+mn-cs"/>
                        </a:rPr>
                        <a:t>が以下の要件を満たしていること。</a:t>
                      </a:r>
                    </a:p>
                    <a:p>
                      <a:r>
                        <a:rPr kumimoji="1" lang="ja-JP" altLang="ja-JP" sz="1600" u="sng" kern="1200" dirty="0" smtClean="0">
                          <a:solidFill>
                            <a:schemeClr val="dk1"/>
                          </a:solidFill>
                          <a:effectLst/>
                          <a:latin typeface="+mn-lt"/>
                          <a:ea typeface="+mn-ea"/>
                          <a:cs typeface="+mn-cs"/>
                        </a:rPr>
                        <a:t>イ　過去１年間の</a:t>
                      </a:r>
                      <a:r>
                        <a:rPr kumimoji="1" lang="ja-JP" altLang="ja-JP" sz="1600" b="1" u="sng" kern="1200" dirty="0" smtClean="0">
                          <a:solidFill>
                            <a:schemeClr val="dk1"/>
                          </a:solidFill>
                          <a:effectLst/>
                          <a:latin typeface="+mn-lt"/>
                          <a:ea typeface="+mn-ea"/>
                          <a:cs typeface="+mn-cs"/>
                        </a:rPr>
                        <a:t>緊急往診</a:t>
                      </a:r>
                      <a:r>
                        <a:rPr kumimoji="1" lang="ja-JP" altLang="ja-JP" sz="1600" u="sng" kern="1200" dirty="0" smtClean="0">
                          <a:solidFill>
                            <a:schemeClr val="dk1"/>
                          </a:solidFill>
                          <a:effectLst/>
                          <a:latin typeface="+mn-lt"/>
                          <a:ea typeface="+mn-ea"/>
                          <a:cs typeface="+mn-cs"/>
                        </a:rPr>
                        <a:t>の実績</a:t>
                      </a:r>
                      <a:r>
                        <a:rPr kumimoji="1" lang="ja-JP" altLang="en-US" sz="1600" b="1" u="sng" kern="1200" dirty="0" smtClean="0">
                          <a:solidFill>
                            <a:srgbClr val="FF0000"/>
                          </a:solidFill>
                          <a:effectLst/>
                          <a:latin typeface="+mn-lt"/>
                          <a:ea typeface="+mn-ea"/>
                          <a:cs typeface="+mn-cs"/>
                        </a:rPr>
                        <a:t>４</a:t>
                      </a:r>
                      <a:r>
                        <a:rPr kumimoji="1" lang="ja-JP" altLang="ja-JP" sz="1600" b="1" u="sng" kern="1200" dirty="0" smtClean="0">
                          <a:solidFill>
                            <a:srgbClr val="FF0000"/>
                          </a:solidFill>
                          <a:effectLst/>
                          <a:latin typeface="+mn-lt"/>
                          <a:ea typeface="+mn-ea"/>
                          <a:cs typeface="+mn-cs"/>
                        </a:rPr>
                        <a:t>件</a:t>
                      </a:r>
                      <a:r>
                        <a:rPr kumimoji="1" lang="ja-JP" altLang="ja-JP" sz="1600" u="sng" kern="1200" dirty="0" smtClean="0">
                          <a:solidFill>
                            <a:schemeClr val="dk1"/>
                          </a:solidFill>
                          <a:effectLst/>
                          <a:latin typeface="+mn-lt"/>
                          <a:ea typeface="+mn-ea"/>
                          <a:cs typeface="+mn-cs"/>
                        </a:rPr>
                        <a:t>以上</a:t>
                      </a:r>
                    </a:p>
                    <a:p>
                      <a:r>
                        <a:rPr kumimoji="1" lang="ja-JP" altLang="ja-JP" sz="1600" u="sng" kern="1200" dirty="0" smtClean="0">
                          <a:solidFill>
                            <a:schemeClr val="dk1"/>
                          </a:solidFill>
                          <a:effectLst/>
                          <a:latin typeface="+mn-lt"/>
                          <a:ea typeface="+mn-ea"/>
                          <a:cs typeface="+mn-cs"/>
                        </a:rPr>
                        <a:t>ハ　過去１年間の</a:t>
                      </a:r>
                      <a:r>
                        <a:rPr kumimoji="1" lang="ja-JP" altLang="ja-JP" sz="1600" b="1" u="sng" kern="1200" dirty="0" smtClean="0">
                          <a:solidFill>
                            <a:schemeClr val="dk1"/>
                          </a:solidFill>
                          <a:effectLst/>
                          <a:latin typeface="+mn-lt"/>
                          <a:ea typeface="+mn-ea"/>
                          <a:cs typeface="+mn-cs"/>
                        </a:rPr>
                        <a:t>看取り</a:t>
                      </a:r>
                      <a:r>
                        <a:rPr kumimoji="1" lang="ja-JP" altLang="ja-JP" sz="1600" u="sng" kern="1200" dirty="0" smtClean="0">
                          <a:solidFill>
                            <a:schemeClr val="dk1"/>
                          </a:solidFill>
                          <a:effectLst/>
                          <a:latin typeface="+mn-lt"/>
                          <a:ea typeface="+mn-ea"/>
                          <a:cs typeface="+mn-cs"/>
                        </a:rPr>
                        <a:t>の実績</a:t>
                      </a:r>
                      <a:r>
                        <a:rPr kumimoji="1" lang="ja-JP" altLang="en-US" sz="1600" b="1" u="sng" kern="1200" dirty="0" smtClean="0">
                          <a:solidFill>
                            <a:srgbClr val="FF0000"/>
                          </a:solidFill>
                          <a:effectLst/>
                          <a:latin typeface="+mn-lt"/>
                          <a:ea typeface="+mn-ea"/>
                          <a:cs typeface="+mn-cs"/>
                        </a:rPr>
                        <a:t>２</a:t>
                      </a:r>
                      <a:r>
                        <a:rPr kumimoji="1" lang="ja-JP" altLang="ja-JP" sz="1600" b="1" u="sng" kern="1200" dirty="0" smtClean="0">
                          <a:solidFill>
                            <a:srgbClr val="FF0000"/>
                          </a:solidFill>
                          <a:effectLst/>
                          <a:latin typeface="+mn-lt"/>
                          <a:ea typeface="+mn-ea"/>
                          <a:cs typeface="+mn-cs"/>
                        </a:rPr>
                        <a:t>件</a:t>
                      </a:r>
                      <a:r>
                        <a:rPr kumimoji="1" lang="ja-JP" altLang="ja-JP" sz="1600" u="sng" kern="1200" dirty="0" smtClean="0">
                          <a:solidFill>
                            <a:schemeClr val="dk1"/>
                          </a:solidFill>
                          <a:effectLst/>
                          <a:latin typeface="+mn-lt"/>
                          <a:ea typeface="+mn-ea"/>
                          <a:cs typeface="+mn-cs"/>
                        </a:rPr>
                        <a:t>以上</a:t>
                      </a:r>
                      <a:endParaRPr kumimoji="1" lang="en-US" altLang="ja-JP" sz="1600" u="sng" dirty="0" smtClean="0"/>
                    </a:p>
                  </a:txBody>
                  <a:tcPr marL="99060" marR="99060" anchor="ctr"/>
                </a:tc>
              </a:tr>
            </a:tbl>
          </a:graphicData>
        </a:graphic>
      </p:graphicFrame>
      <p:sp>
        <p:nvSpPr>
          <p:cNvPr id="15" name="右矢印 14"/>
          <p:cNvSpPr/>
          <p:nvPr/>
        </p:nvSpPr>
        <p:spPr>
          <a:xfrm>
            <a:off x="4653742" y="2945224"/>
            <a:ext cx="364841" cy="989323"/>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sz="1600">
              <a:solidFill>
                <a:prstClr val="black"/>
              </a:solidFill>
              <a:latin typeface="ＭＳ Ｐゴシック" pitchFamily="50" charset="-128"/>
            </a:endParaRPr>
          </a:p>
        </p:txBody>
      </p:sp>
      <p:sp>
        <p:nvSpPr>
          <p:cNvPr id="11" name="Rectangle 2"/>
          <p:cNvSpPr>
            <a:spLocks noChangeArrowheads="1"/>
          </p:cNvSpPr>
          <p:nvPr/>
        </p:nvSpPr>
        <p:spPr bwMode="auto">
          <a:xfrm>
            <a:off x="19440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４．</a:t>
            </a:r>
            <a:r>
              <a:rPr lang="ja-JP" altLang="en-US" kern="0" dirty="0">
                <a:solidFill>
                  <a:srgbClr val="000000"/>
                </a:solidFill>
              </a:rPr>
              <a:t>適切</a:t>
            </a:r>
            <a:r>
              <a:rPr lang="ja-JP" altLang="en-US" kern="0" dirty="0" smtClean="0">
                <a:solidFill>
                  <a:srgbClr val="000000"/>
                </a:solidFill>
              </a:rPr>
              <a:t>な在宅医療の推進</a:t>
            </a:r>
          </a:p>
        </p:txBody>
      </p:sp>
      <p:sp>
        <p:nvSpPr>
          <p:cNvPr id="12" name="Rectangle 7"/>
          <p:cNvSpPr>
            <a:spLocks noChangeArrowheads="1"/>
          </p:cNvSpPr>
          <p:nvPr/>
        </p:nvSpPr>
        <p:spPr bwMode="auto">
          <a:xfrm>
            <a:off x="194402" y="693738"/>
            <a:ext cx="6113860" cy="428625"/>
          </a:xfrm>
          <a:prstGeom prst="rect">
            <a:avLst/>
          </a:prstGeom>
          <a:solidFill>
            <a:srgbClr val="FFC000">
              <a:alpha val="56000"/>
            </a:srgbClr>
          </a:solidFill>
          <a:ln w="9525">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Aft>
                <a:spcPct val="0"/>
              </a:spcAft>
              <a:buFont typeface="Arial" charset="0"/>
              <a:buNone/>
            </a:pPr>
            <a:r>
              <a:rPr lang="ja-JP" altLang="en-US" sz="2400" kern="0" dirty="0" smtClean="0">
                <a:solidFill>
                  <a:srgbClr val="000000"/>
                </a:solidFill>
                <a:latin typeface="Arial" charset="0"/>
              </a:rPr>
              <a:t>（</a:t>
            </a:r>
            <a:r>
              <a:rPr lang="ja-JP" altLang="en-US" sz="2400" kern="0" dirty="0">
                <a:solidFill>
                  <a:srgbClr val="000000"/>
                </a:solidFill>
                <a:latin typeface="Arial" charset="0"/>
              </a:rPr>
              <a:t>３</a:t>
            </a:r>
            <a:r>
              <a:rPr lang="ja-JP" altLang="en-US" sz="2400" kern="0" dirty="0" smtClean="0">
                <a:solidFill>
                  <a:srgbClr val="000000"/>
                </a:solidFill>
                <a:latin typeface="Arial" charset="0"/>
              </a:rPr>
              <a:t>）</a:t>
            </a:r>
            <a:r>
              <a:rPr lang="ja-JP" altLang="en-US" sz="2200" dirty="0">
                <a:solidFill>
                  <a:srgbClr val="000000"/>
                </a:solidFill>
                <a:latin typeface="ＭＳ Ｐゴシック"/>
                <a:ea typeface="ＭＳ Ｐゴシック"/>
              </a:rPr>
              <a:t>機能強化型在支診・在支病</a:t>
            </a:r>
            <a:r>
              <a:rPr lang="ja-JP" altLang="en-US" sz="2200" dirty="0" smtClean="0">
                <a:solidFill>
                  <a:srgbClr val="000000"/>
                </a:solidFill>
                <a:latin typeface="ＭＳ Ｐゴシック"/>
                <a:ea typeface="ＭＳ Ｐゴシック"/>
              </a:rPr>
              <a:t>の評価</a:t>
            </a:r>
            <a:endParaRPr lang="ja-JP" altLang="en-US" sz="2400" kern="0" dirty="0" smtClean="0">
              <a:solidFill>
                <a:srgbClr val="000000"/>
              </a:solidFill>
              <a:latin typeface="Arial" charset="0"/>
            </a:endParaRPr>
          </a:p>
        </p:txBody>
      </p:sp>
      <p:sp>
        <p:nvSpPr>
          <p:cNvPr id="1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51791672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2" y="1049087"/>
            <a:ext cx="9511189" cy="5635499"/>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200" dirty="0">
              <a:solidFill>
                <a:prstClr val="black"/>
              </a:solidFill>
              <a:latin typeface="ＭＳ Ｐゴシック"/>
            </a:endParaRPr>
          </a:p>
          <a:p>
            <a:pPr marL="285750" indent="-285750">
              <a:buFont typeface="Wingdings" panose="05000000000000000000" pitchFamily="2" charset="2"/>
              <a:buChar char="Ø"/>
            </a:pPr>
            <a:r>
              <a:rPr lang="ja-JP" altLang="en-US" dirty="0" smtClean="0">
                <a:solidFill>
                  <a:prstClr val="black"/>
                </a:solidFill>
                <a:latin typeface="ＭＳ Ｐゴシック"/>
              </a:rPr>
              <a:t>　</a:t>
            </a:r>
            <a:r>
              <a:rPr lang="ja-JP" altLang="ja-JP" dirty="0">
                <a:solidFill>
                  <a:prstClr val="black"/>
                </a:solidFill>
              </a:rPr>
              <a:t>在宅医療を行うにあたり、緊急時における後方病床の確保が重要であることから、在宅療養後方支援病院を新設し評価を行う</a:t>
            </a:r>
            <a:r>
              <a:rPr lang="ja-JP" altLang="ja-JP" dirty="0" smtClean="0">
                <a:solidFill>
                  <a:prstClr val="black"/>
                </a:solidFill>
              </a:rPr>
              <a:t>。</a:t>
            </a:r>
            <a:endParaRPr lang="en-US" altLang="ja-JP" dirty="0">
              <a:solidFill>
                <a:prstClr val="black"/>
              </a:solidFill>
              <a:latin typeface="ＭＳ Ｐゴシック"/>
            </a:endParaRPr>
          </a:p>
          <a:p>
            <a:pPr>
              <a:defRPr/>
            </a:pPr>
            <a:r>
              <a:rPr lang="en-US" altLang="ja-JP" b="1" dirty="0" smtClean="0">
                <a:solidFill>
                  <a:srgbClr val="0070C0"/>
                </a:solidFill>
                <a:latin typeface="ＭＳ Ｐゴシック"/>
              </a:rPr>
              <a:t>	</a:t>
            </a:r>
            <a:r>
              <a:rPr lang="en-US" altLang="ja-JP" sz="2000" b="1" dirty="0" smtClean="0">
                <a:solidFill>
                  <a:srgbClr val="0070C0"/>
                </a:solidFill>
                <a:latin typeface="ＭＳ Ｐゴシック"/>
              </a:rPr>
              <a:t>(</a:t>
            </a:r>
            <a:r>
              <a:rPr lang="ja-JP" altLang="en-US" sz="2000" b="1" dirty="0" smtClean="0">
                <a:solidFill>
                  <a:srgbClr val="0070C0"/>
                </a:solidFill>
                <a:latin typeface="ＭＳ Ｐゴシック"/>
              </a:rPr>
              <a:t>新</a:t>
            </a:r>
            <a:r>
              <a:rPr lang="en-US" altLang="ja-JP" sz="2000" b="1" dirty="0" smtClean="0">
                <a:solidFill>
                  <a:srgbClr val="0070C0"/>
                </a:solidFill>
                <a:latin typeface="ＭＳ Ｐゴシック"/>
              </a:rPr>
              <a:t>)</a:t>
            </a:r>
            <a:r>
              <a:rPr lang="ja-JP" altLang="en-US" sz="2000" b="1" dirty="0" smtClean="0">
                <a:solidFill>
                  <a:srgbClr val="0070C0"/>
                </a:solidFill>
                <a:latin typeface="ＭＳ Ｐゴシック"/>
              </a:rPr>
              <a:t>　　</a:t>
            </a:r>
            <a:r>
              <a:rPr lang="ja-JP" altLang="en-US" sz="2000" b="1" u="sng" dirty="0" smtClean="0">
                <a:solidFill>
                  <a:srgbClr val="0070C0"/>
                </a:solidFill>
                <a:latin typeface="ＭＳ Ｐゴシック"/>
              </a:rPr>
              <a:t>在宅療養後方支援病院</a:t>
            </a:r>
            <a:endParaRPr lang="en-US" altLang="ja-JP" sz="2000" b="1" u="sng" dirty="0" smtClean="0">
              <a:solidFill>
                <a:srgbClr val="0070C0"/>
              </a:solidFill>
              <a:latin typeface="ＭＳ Ｐゴシック"/>
            </a:endParaRPr>
          </a:p>
          <a:p>
            <a:pPr>
              <a:defRPr/>
            </a:pPr>
            <a:endParaRPr lang="en-US" altLang="ja-JP" sz="1600" dirty="0" smtClean="0">
              <a:solidFill>
                <a:prstClr val="black"/>
              </a:solidFill>
              <a:latin typeface="ＭＳ Ｐゴシック"/>
            </a:endParaRPr>
          </a:p>
          <a:p>
            <a:pPr>
              <a:defRPr/>
            </a:pP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施設基準</a:t>
            </a:r>
            <a:r>
              <a:rPr lang="en-US" altLang="ja-JP" sz="1600" dirty="0" smtClean="0">
                <a:solidFill>
                  <a:prstClr val="black"/>
                </a:solidFill>
                <a:latin typeface="ＭＳ Ｐゴシック"/>
              </a:rPr>
              <a:t>]</a:t>
            </a:r>
          </a:p>
          <a:p>
            <a:pPr>
              <a:defRPr/>
            </a:pPr>
            <a:r>
              <a:rPr lang="ja-JP" altLang="en-US" sz="1600" dirty="0">
                <a:solidFill>
                  <a:prstClr val="black"/>
                </a:solidFill>
                <a:latin typeface="ＭＳ Ｐゴシック"/>
              </a:rPr>
              <a:t>①　</a:t>
            </a:r>
            <a:r>
              <a:rPr lang="ja-JP" altLang="en-US" sz="1600" b="1" dirty="0" smtClean="0">
                <a:solidFill>
                  <a:prstClr val="black"/>
                </a:solidFill>
                <a:latin typeface="ＭＳ Ｐゴシック"/>
              </a:rPr>
              <a:t>許可病床</a:t>
            </a:r>
            <a:r>
              <a:rPr lang="ja-JP" altLang="en-US" sz="1600" b="1" dirty="0">
                <a:solidFill>
                  <a:prstClr val="black"/>
                </a:solidFill>
                <a:latin typeface="ＭＳ Ｐゴシック"/>
              </a:rPr>
              <a:t>２００</a:t>
            </a:r>
            <a:r>
              <a:rPr lang="ja-JP" altLang="en-US" sz="1600" b="1" dirty="0" smtClean="0">
                <a:solidFill>
                  <a:prstClr val="black"/>
                </a:solidFill>
                <a:latin typeface="ＭＳ Ｐゴシック"/>
              </a:rPr>
              <a:t>床</a:t>
            </a:r>
            <a:r>
              <a:rPr lang="ja-JP" altLang="en-US" sz="1600" b="1" dirty="0">
                <a:solidFill>
                  <a:prstClr val="black"/>
                </a:solidFill>
                <a:latin typeface="ＭＳ Ｐゴシック"/>
              </a:rPr>
              <a:t>以上</a:t>
            </a:r>
            <a:r>
              <a:rPr lang="ja-JP" altLang="en-US" sz="1600" dirty="0">
                <a:solidFill>
                  <a:prstClr val="black"/>
                </a:solidFill>
                <a:latin typeface="ＭＳ Ｐゴシック"/>
              </a:rPr>
              <a:t>の病院であること</a:t>
            </a:r>
          </a:p>
          <a:p>
            <a:pPr marL="177800" indent="-177800">
              <a:defRPr/>
            </a:pPr>
            <a:r>
              <a:rPr lang="ja-JP" altLang="en-US" sz="1600" dirty="0">
                <a:solidFill>
                  <a:prstClr val="black"/>
                </a:solidFill>
                <a:latin typeface="ＭＳ Ｐゴシック"/>
              </a:rPr>
              <a:t>②　当該病院を緊急時に入院を希望する病院としてあらかじめ当該病院に届け出ている患者（以下、入院希望患者という</a:t>
            </a:r>
            <a:r>
              <a:rPr lang="ja-JP" altLang="en-US" sz="1600" dirty="0" smtClean="0">
                <a:solidFill>
                  <a:prstClr val="black"/>
                </a:solidFill>
                <a:latin typeface="ＭＳ Ｐゴシック"/>
              </a:rPr>
              <a:t>）に</a:t>
            </a:r>
            <a:r>
              <a:rPr lang="ja-JP" altLang="en-US" sz="1600" dirty="0">
                <a:solidFill>
                  <a:prstClr val="black"/>
                </a:solidFill>
                <a:latin typeface="ＭＳ Ｐゴシック"/>
              </a:rPr>
              <a:t>ついて緊急時にいつでも対応し、必要があれば入院を受け入れる</a:t>
            </a:r>
            <a:r>
              <a:rPr lang="ja-JP" altLang="en-US" sz="1600" dirty="0" smtClean="0">
                <a:solidFill>
                  <a:prstClr val="black"/>
                </a:solidFill>
                <a:latin typeface="ＭＳ Ｐゴシック"/>
              </a:rPr>
              <a:t>こと</a:t>
            </a:r>
            <a:endParaRPr lang="en-US" altLang="ja-JP" sz="1600" dirty="0" smtClean="0">
              <a:solidFill>
                <a:prstClr val="black"/>
              </a:solidFill>
              <a:latin typeface="ＭＳ Ｐゴシック"/>
            </a:endParaRPr>
          </a:p>
          <a:p>
            <a:pPr marL="177800" indent="-177800">
              <a:defRPr/>
            </a:pPr>
            <a:r>
              <a:rPr lang="ja-JP" altLang="en-US" sz="1600" dirty="0">
                <a:solidFill>
                  <a:prstClr val="black"/>
                </a:solidFill>
                <a:latin typeface="ＭＳ Ｐゴシック"/>
              </a:rPr>
              <a:t>　</a:t>
            </a:r>
            <a:r>
              <a:rPr lang="ja-JP" altLang="en-US" sz="1600" dirty="0" smtClean="0">
                <a:solidFill>
                  <a:prstClr val="black"/>
                </a:solidFill>
                <a:latin typeface="ＭＳ Ｐゴシック"/>
              </a:rPr>
              <a:t>　</a:t>
            </a:r>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病床を常に確保し、やむを得ず入院させることができなかった場合は他に入院可能な病院を探し紹介する</a:t>
            </a:r>
            <a:endParaRPr lang="ja-JP" altLang="en-US" sz="1400" dirty="0">
              <a:solidFill>
                <a:prstClr val="black"/>
              </a:solidFill>
              <a:latin typeface="ＭＳ Ｐゴシック"/>
            </a:endParaRPr>
          </a:p>
          <a:p>
            <a:pPr marL="174625" indent="-174625">
              <a:defRPr/>
            </a:pPr>
            <a:r>
              <a:rPr lang="ja-JP" altLang="en-US" sz="1600" dirty="0">
                <a:solidFill>
                  <a:prstClr val="black"/>
                </a:solidFill>
                <a:latin typeface="ＭＳ Ｐゴシック"/>
              </a:rPr>
              <a:t>③　入院希望患者に対して在宅医療を提供している医療機関と連携し</a:t>
            </a:r>
            <a:r>
              <a:rPr lang="ja-JP" altLang="en-US" sz="1600" dirty="0" smtClean="0">
                <a:solidFill>
                  <a:prstClr val="black"/>
                </a:solidFill>
                <a:latin typeface="ＭＳ Ｐゴシック"/>
              </a:rPr>
              <a:t>、３月に１回</a:t>
            </a:r>
            <a:r>
              <a:rPr lang="ja-JP" altLang="en-US" sz="1600" dirty="0">
                <a:solidFill>
                  <a:prstClr val="black"/>
                </a:solidFill>
                <a:latin typeface="ＭＳ Ｐゴシック"/>
              </a:rPr>
              <a:t>以上、診療情報の交換をしている</a:t>
            </a:r>
            <a:r>
              <a:rPr lang="ja-JP" altLang="en-US" sz="1600" dirty="0" smtClean="0">
                <a:solidFill>
                  <a:prstClr val="black"/>
                </a:solidFill>
                <a:latin typeface="ＭＳ Ｐゴシック"/>
              </a:rPr>
              <a:t>こと</a:t>
            </a:r>
            <a:endParaRPr lang="en-US" altLang="ja-JP" sz="1600" dirty="0" smtClean="0">
              <a:solidFill>
                <a:prstClr val="black"/>
              </a:solidFill>
              <a:latin typeface="ＭＳ Ｐゴシック"/>
            </a:endParaRPr>
          </a:p>
          <a:p>
            <a:pPr marL="266700" indent="-266700">
              <a:defRPr/>
            </a:pPr>
            <a:endParaRPr lang="ja-JP" altLang="en-US" sz="1400" dirty="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smtClean="0">
              <a:solidFill>
                <a:prstClr val="black"/>
              </a:solidFill>
              <a:latin typeface="ＭＳ Ｐゴシック"/>
            </a:endParaRPr>
          </a:p>
          <a:p>
            <a:pPr>
              <a:defRPr/>
            </a:pPr>
            <a:endParaRPr lang="en-US" altLang="ja-JP" dirty="0" smtClean="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en-US" altLang="ja-JP" dirty="0" smtClean="0">
              <a:solidFill>
                <a:prstClr val="black"/>
              </a:solidFill>
              <a:latin typeface="ＭＳ Ｐゴシック"/>
            </a:endParaRPr>
          </a:p>
          <a:p>
            <a:pPr>
              <a:defRPr/>
            </a:pP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算定要件</a:t>
            </a:r>
            <a:r>
              <a:rPr lang="en-US" altLang="ja-JP" sz="1600" dirty="0" smtClean="0">
                <a:solidFill>
                  <a:prstClr val="black"/>
                </a:solidFill>
                <a:latin typeface="ＭＳ Ｐゴシック"/>
              </a:rPr>
              <a:t>]</a:t>
            </a:r>
          </a:p>
          <a:p>
            <a:pPr marL="177800" indent="-177800">
              <a:defRPr/>
            </a:pPr>
            <a:r>
              <a:rPr lang="ja-JP" altLang="en-US" sz="1600" dirty="0">
                <a:solidFill>
                  <a:prstClr val="black"/>
                </a:solidFill>
                <a:latin typeface="ＭＳ Ｐゴシック"/>
              </a:rPr>
              <a:t>①　</a:t>
            </a:r>
            <a:r>
              <a:rPr lang="ja-JP" altLang="en-US" sz="1600" dirty="0" smtClean="0">
                <a:solidFill>
                  <a:prstClr val="black"/>
                </a:solidFill>
                <a:latin typeface="ＭＳ Ｐゴシック"/>
              </a:rPr>
              <a:t>入院希望患者に</a:t>
            </a:r>
            <a:r>
              <a:rPr lang="ja-JP" altLang="en-US" sz="1600" dirty="0">
                <a:solidFill>
                  <a:prstClr val="black"/>
                </a:solidFill>
                <a:latin typeface="ＭＳ Ｐゴシック"/>
              </a:rPr>
              <a:t>対して算定する。</a:t>
            </a:r>
            <a:endParaRPr lang="en-US" altLang="ja-JP" sz="1600" dirty="0" smtClean="0">
              <a:solidFill>
                <a:prstClr val="black"/>
              </a:solidFill>
              <a:latin typeface="ＭＳ Ｐゴシック"/>
            </a:endParaRPr>
          </a:p>
          <a:p>
            <a:pPr marL="177800" indent="-177800">
              <a:defRPr/>
            </a:pPr>
            <a:r>
              <a:rPr lang="ja-JP" altLang="en-US" sz="1600" dirty="0" smtClean="0">
                <a:solidFill>
                  <a:prstClr val="black"/>
                </a:solidFill>
                <a:latin typeface="ＭＳ Ｐゴシック"/>
              </a:rPr>
              <a:t>②　</a:t>
            </a:r>
            <a:r>
              <a:rPr lang="ja-JP" altLang="en-US" sz="1600" dirty="0">
                <a:solidFill>
                  <a:prstClr val="black"/>
                </a:solidFill>
                <a:latin typeface="ＭＳ Ｐゴシック"/>
              </a:rPr>
              <a:t>５００</a:t>
            </a:r>
            <a:r>
              <a:rPr lang="ja-JP" altLang="en-US" sz="1600" dirty="0" smtClean="0">
                <a:solidFill>
                  <a:prstClr val="black"/>
                </a:solidFill>
                <a:latin typeface="ＭＳ Ｐゴシック"/>
              </a:rPr>
              <a:t>床以上の場合は、</a:t>
            </a:r>
            <a:r>
              <a:rPr lang="ja-JP" altLang="en-US" sz="1600" dirty="0">
                <a:solidFill>
                  <a:prstClr val="black"/>
                </a:solidFill>
                <a:latin typeface="ＭＳ Ｐゴシック"/>
              </a:rPr>
              <a:t>１５</a:t>
            </a:r>
            <a:r>
              <a:rPr lang="ja-JP" altLang="en-US" sz="1600" dirty="0" smtClean="0">
                <a:solidFill>
                  <a:prstClr val="black"/>
                </a:solidFill>
                <a:latin typeface="ＭＳ Ｐゴシック"/>
              </a:rPr>
              <a:t>歳</a:t>
            </a:r>
            <a:r>
              <a:rPr lang="ja-JP" altLang="en-US" sz="1600" dirty="0">
                <a:solidFill>
                  <a:prstClr val="black"/>
                </a:solidFill>
                <a:latin typeface="ＭＳ Ｐゴシック"/>
              </a:rPr>
              <a:t>未満の人工呼吸を実施している</a:t>
            </a:r>
            <a:r>
              <a:rPr lang="ja-JP" altLang="en-US" sz="1600" dirty="0" smtClean="0">
                <a:solidFill>
                  <a:prstClr val="black"/>
                </a:solidFill>
                <a:latin typeface="ＭＳ Ｐゴシック"/>
              </a:rPr>
              <a:t>患者もしくは１５歳</a:t>
            </a:r>
            <a:r>
              <a:rPr lang="ja-JP" altLang="en-US" sz="1600" dirty="0">
                <a:solidFill>
                  <a:prstClr val="black"/>
                </a:solidFill>
                <a:latin typeface="ＭＳ Ｐゴシック"/>
              </a:rPr>
              <a:t>未満から引き続き人工呼吸を実施しており体重</a:t>
            </a:r>
            <a:r>
              <a:rPr lang="ja-JP" altLang="en-US" sz="1600" dirty="0" smtClean="0">
                <a:solidFill>
                  <a:prstClr val="black"/>
                </a:solidFill>
                <a:latin typeface="ＭＳ Ｐゴシック"/>
              </a:rPr>
              <a:t>が２０</a:t>
            </a:r>
            <a:r>
              <a:rPr lang="en-US" altLang="ja-JP" sz="1600" dirty="0" smtClean="0">
                <a:solidFill>
                  <a:prstClr val="black"/>
                </a:solidFill>
                <a:latin typeface="ＭＳ Ｐゴシック"/>
              </a:rPr>
              <a:t>kg</a:t>
            </a:r>
            <a:r>
              <a:rPr lang="ja-JP" altLang="en-US" sz="1600" dirty="0">
                <a:solidFill>
                  <a:prstClr val="black"/>
                </a:solidFill>
                <a:latin typeface="ＭＳ Ｐゴシック"/>
              </a:rPr>
              <a:t>未満の</a:t>
            </a:r>
            <a:r>
              <a:rPr lang="ja-JP" altLang="en-US" sz="1600" dirty="0" smtClean="0">
                <a:solidFill>
                  <a:prstClr val="black"/>
                </a:solidFill>
                <a:latin typeface="ＭＳ Ｐゴシック"/>
              </a:rPr>
              <a:t>患者または</a:t>
            </a:r>
            <a:r>
              <a:rPr lang="ja-JP" altLang="en-US" sz="1600" dirty="0">
                <a:solidFill>
                  <a:prstClr val="black"/>
                </a:solidFill>
                <a:latin typeface="ＭＳ Ｐゴシック"/>
              </a:rPr>
              <a:t>神経難病の患者に限り算定することができる</a:t>
            </a:r>
            <a:r>
              <a:rPr lang="ja-JP" altLang="en-US" sz="1600" dirty="0" smtClean="0">
                <a:solidFill>
                  <a:prstClr val="black"/>
                </a:solidFill>
                <a:latin typeface="ＭＳ Ｐゴシック"/>
              </a:rPr>
              <a:t>。</a:t>
            </a:r>
            <a:endParaRPr lang="en-US" altLang="ja-JP" dirty="0" smtClean="0">
              <a:solidFill>
                <a:prstClr val="black"/>
              </a:solidFill>
              <a:latin typeface="ＭＳ Ｐゴシック"/>
            </a:endParaRPr>
          </a:p>
        </p:txBody>
      </p:sp>
      <p:sp>
        <p:nvSpPr>
          <p:cNvPr id="2052" name="Rectangle 36"/>
          <p:cNvSpPr>
            <a:spLocks noChangeArrowheads="1"/>
          </p:cNvSpPr>
          <p:nvPr/>
        </p:nvSpPr>
        <p:spPr bwMode="auto">
          <a:xfrm>
            <a:off x="194340" y="775771"/>
            <a:ext cx="5812515" cy="407380"/>
          </a:xfrm>
          <a:prstGeom prst="rect">
            <a:avLst/>
          </a:prstGeom>
          <a:ln w="9525">
            <a:solidFill>
              <a:schemeClr val="tx1"/>
            </a:solidFill>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（４）</a:t>
            </a:r>
            <a:r>
              <a:rPr lang="ja-JP" altLang="en-US" sz="2400" dirty="0" smtClean="0">
                <a:solidFill>
                  <a:srgbClr val="000000"/>
                </a:solidFill>
                <a:latin typeface="ＭＳ Ｐゴシック"/>
              </a:rPr>
              <a:t>在宅</a:t>
            </a:r>
            <a:r>
              <a:rPr lang="ja-JP" altLang="en-US" sz="2400" dirty="0">
                <a:solidFill>
                  <a:srgbClr val="000000"/>
                </a:solidFill>
                <a:latin typeface="ＭＳ Ｐゴシック"/>
              </a:rPr>
              <a:t>療養後方支援病院の</a:t>
            </a:r>
            <a:r>
              <a:rPr lang="ja-JP" altLang="en-US" sz="2400" dirty="0" smtClean="0">
                <a:solidFill>
                  <a:srgbClr val="000000"/>
                </a:solidFill>
                <a:latin typeface="ＭＳ Ｐゴシック"/>
              </a:rPr>
              <a:t>新設①</a:t>
            </a:r>
            <a:endParaRPr lang="ja-JP" altLang="en-US" sz="2400" dirty="0">
              <a:solidFill>
                <a:prstClr val="black"/>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926235900"/>
              </p:ext>
            </p:extLst>
          </p:nvPr>
        </p:nvGraphicFramePr>
        <p:xfrm>
          <a:off x="328002" y="4189556"/>
          <a:ext cx="4169847" cy="1280160"/>
        </p:xfrm>
        <a:graphic>
          <a:graphicData uri="http://schemas.openxmlformats.org/drawingml/2006/table">
            <a:tbl>
              <a:tblPr firstRow="1" bandRow="1">
                <a:tableStyleId>{FABFCF23-3B69-468F-B69F-88F6DE6A72F2}</a:tableStyleId>
              </a:tblPr>
              <a:tblGrid>
                <a:gridCol w="4169847"/>
              </a:tblGrid>
              <a:tr h="346196">
                <a:tc>
                  <a:txBody>
                    <a:bodyPr/>
                    <a:lstStyle/>
                    <a:p>
                      <a:pPr algn="ctr"/>
                      <a:r>
                        <a:rPr kumimoji="1" lang="ja-JP" altLang="en-US" sz="1800" dirty="0" smtClean="0"/>
                        <a:t>現行</a:t>
                      </a:r>
                      <a:endParaRPr kumimoji="1" lang="ja-JP" altLang="en-US" sz="1800" dirty="0"/>
                    </a:p>
                  </a:txBody>
                  <a:tcPr marL="99060" marR="99060" anchor="ctr"/>
                </a:tc>
              </a:tr>
              <a:tr h="316714">
                <a:tc>
                  <a:txBody>
                    <a:bodyPr/>
                    <a:lstStyle/>
                    <a:p>
                      <a:pPr algn="ctr"/>
                      <a:r>
                        <a:rPr kumimoji="1" lang="ja-JP" altLang="ja-JP" sz="1800" kern="1200" dirty="0" smtClean="0">
                          <a:solidFill>
                            <a:schemeClr val="dk1"/>
                          </a:solidFill>
                          <a:effectLst/>
                          <a:latin typeface="+mn-lt"/>
                          <a:ea typeface="+mn-ea"/>
                          <a:cs typeface="+mn-cs"/>
                        </a:rPr>
                        <a:t>在宅患者緊急入院診療加算</a:t>
                      </a:r>
                      <a:r>
                        <a:rPr kumimoji="1" lang="ja-JP" altLang="en-US" sz="1800" kern="1200" dirty="0" smtClean="0">
                          <a:solidFill>
                            <a:schemeClr val="dk1"/>
                          </a:solidFill>
                          <a:effectLst/>
                          <a:latin typeface="+mn-lt"/>
                          <a:ea typeface="+mn-ea"/>
                          <a:cs typeface="+mn-cs"/>
                        </a:rPr>
                        <a:t>（入院初日）</a:t>
                      </a:r>
                      <a:endParaRPr kumimoji="1" lang="en-US" altLang="ja-JP" sz="18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solidFill>
                            <a:schemeClr val="dk1"/>
                          </a:solidFill>
                          <a:effectLst/>
                          <a:latin typeface="+mn-lt"/>
                          <a:ea typeface="+mn-ea"/>
                          <a:cs typeface="+mn-cs"/>
                        </a:rPr>
                        <a:t>１　</a:t>
                      </a:r>
                      <a:r>
                        <a:rPr kumimoji="1" lang="ja-JP" altLang="ja-JP" sz="1800" kern="1200" dirty="0" smtClean="0">
                          <a:solidFill>
                            <a:schemeClr val="dk1"/>
                          </a:solidFill>
                          <a:effectLst/>
                          <a:latin typeface="+mn-lt"/>
                          <a:ea typeface="+mn-ea"/>
                          <a:cs typeface="+mn-cs"/>
                        </a:rPr>
                        <a:t>連携型在支診、在支病の場合</a:t>
                      </a:r>
                      <a:endParaRPr kumimoji="1" lang="en-US" altLang="ja-JP" sz="18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smtClean="0"/>
                        <a:t>２</a:t>
                      </a:r>
                      <a:r>
                        <a:rPr kumimoji="1" lang="en-US" altLang="ja-JP" sz="1800" b="1" dirty="0" smtClean="0"/>
                        <a:t>,</a:t>
                      </a:r>
                      <a:r>
                        <a:rPr kumimoji="1" lang="ja-JP" altLang="en-US" sz="1800" b="1" dirty="0" smtClean="0"/>
                        <a:t>５００</a:t>
                      </a:r>
                      <a:r>
                        <a:rPr kumimoji="1" lang="ja-JP" altLang="en-US" sz="1800" dirty="0" smtClean="0"/>
                        <a:t>点</a:t>
                      </a:r>
                      <a:endParaRPr kumimoji="1" lang="en-US" altLang="ja-JP" sz="1800" dirty="0" smtClean="0"/>
                    </a:p>
                  </a:txBody>
                  <a:tcPr marL="99060" marR="99060" anchor="ct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774577634"/>
              </p:ext>
            </p:extLst>
          </p:nvPr>
        </p:nvGraphicFramePr>
        <p:xfrm>
          <a:off x="5165972" y="4102505"/>
          <a:ext cx="4377226" cy="1554480"/>
        </p:xfrm>
        <a:graphic>
          <a:graphicData uri="http://schemas.openxmlformats.org/drawingml/2006/table">
            <a:tbl>
              <a:tblPr firstRow="1" bandRow="1">
                <a:tableStyleId>{21E4AEA4-8DFA-4A89-87EB-49C32662AFE0}</a:tableStyleId>
              </a:tblPr>
              <a:tblGrid>
                <a:gridCol w="4377226"/>
              </a:tblGrid>
              <a:tr h="345506">
                <a:tc>
                  <a:txBody>
                    <a:bodyPr/>
                    <a:lstStyle/>
                    <a:p>
                      <a:pPr algn="ctr"/>
                      <a:r>
                        <a:rPr kumimoji="1" lang="ja-JP" altLang="en-US" sz="1800" dirty="0" smtClean="0"/>
                        <a:t>改定後</a:t>
                      </a:r>
                      <a:endParaRPr kumimoji="1" lang="ja-JP" altLang="en-US" sz="1800" dirty="0"/>
                    </a:p>
                  </a:txBody>
                  <a:tcPr marL="99060" marR="99060" anchor="ctr"/>
                </a:tc>
              </a:tr>
              <a:tr h="316714">
                <a:tc>
                  <a:txBody>
                    <a:bodyPr/>
                    <a:lstStyle/>
                    <a:p>
                      <a:pPr algn="ctr"/>
                      <a:r>
                        <a:rPr kumimoji="1" lang="ja-JP" altLang="ja-JP" sz="1800" kern="1200" dirty="0" smtClean="0">
                          <a:solidFill>
                            <a:schemeClr val="dk1"/>
                          </a:solidFill>
                          <a:effectLst/>
                          <a:latin typeface="+mn-lt"/>
                          <a:ea typeface="+mn-ea"/>
                          <a:cs typeface="+mn-cs"/>
                        </a:rPr>
                        <a:t>在宅患者緊急入院診療加算</a:t>
                      </a:r>
                      <a:r>
                        <a:rPr kumimoji="1" lang="ja-JP" altLang="en-US" sz="1800" kern="1200" dirty="0" smtClean="0">
                          <a:solidFill>
                            <a:schemeClr val="dk1"/>
                          </a:solidFill>
                          <a:effectLst/>
                          <a:latin typeface="+mn-lt"/>
                          <a:ea typeface="+mn-ea"/>
                          <a:cs typeface="+mn-cs"/>
                        </a:rPr>
                        <a:t>（入院初日）</a:t>
                      </a:r>
                      <a:endParaRPr kumimoji="1" lang="en-US" altLang="ja-JP" sz="18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solidFill>
                            <a:schemeClr val="dk1"/>
                          </a:solidFill>
                          <a:effectLst/>
                          <a:latin typeface="+mn-lt"/>
                          <a:ea typeface="+mn-ea"/>
                          <a:cs typeface="+mn-cs"/>
                        </a:rPr>
                        <a:t>１　</a:t>
                      </a:r>
                      <a:r>
                        <a:rPr kumimoji="1" lang="ja-JP" altLang="ja-JP" sz="1800" kern="1200" dirty="0" smtClean="0">
                          <a:solidFill>
                            <a:schemeClr val="dk1"/>
                          </a:solidFill>
                          <a:effectLst/>
                          <a:latin typeface="+mn-lt"/>
                          <a:ea typeface="+mn-ea"/>
                          <a:cs typeface="+mn-cs"/>
                        </a:rPr>
                        <a:t>連携型在支診、在支病</a:t>
                      </a:r>
                      <a:r>
                        <a:rPr kumimoji="1" lang="ja-JP" altLang="en-US" sz="1800" kern="1200" dirty="0" smtClean="0">
                          <a:solidFill>
                            <a:schemeClr val="dk1"/>
                          </a:solidFill>
                          <a:effectLst/>
                          <a:latin typeface="+mn-lt"/>
                          <a:ea typeface="+mn-ea"/>
                          <a:cs typeface="+mn-cs"/>
                        </a:rPr>
                        <a:t>、</a:t>
                      </a:r>
                      <a:r>
                        <a:rPr kumimoji="1" lang="ja-JP" altLang="ja-JP" sz="1800" u="sng" kern="1200" dirty="0" smtClean="0">
                          <a:solidFill>
                            <a:srgbClr val="0070C0"/>
                          </a:solidFill>
                          <a:effectLst/>
                          <a:latin typeface="+mn-lt"/>
                          <a:ea typeface="+mn-ea"/>
                          <a:cs typeface="+mn-cs"/>
                        </a:rPr>
                        <a:t>在宅療養後方支援病院</a:t>
                      </a:r>
                      <a:r>
                        <a:rPr kumimoji="1" lang="ja-JP" altLang="ja-JP" sz="1800" kern="1200" dirty="0" smtClean="0">
                          <a:solidFill>
                            <a:schemeClr val="dk1"/>
                          </a:solidFill>
                          <a:effectLst/>
                          <a:latin typeface="+mn-lt"/>
                          <a:ea typeface="+mn-ea"/>
                          <a:cs typeface="+mn-cs"/>
                        </a:rPr>
                        <a:t>の場合</a:t>
                      </a:r>
                      <a:endParaRPr kumimoji="1" lang="en-US" altLang="ja-JP" sz="18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smtClean="0"/>
                        <a:t>２</a:t>
                      </a:r>
                      <a:r>
                        <a:rPr kumimoji="1" lang="en-US" altLang="ja-JP" sz="1800" b="1" dirty="0" smtClean="0"/>
                        <a:t>,</a:t>
                      </a:r>
                      <a:r>
                        <a:rPr kumimoji="1" lang="ja-JP" altLang="en-US" sz="1800" b="1" dirty="0" smtClean="0"/>
                        <a:t>５００</a:t>
                      </a:r>
                      <a:r>
                        <a:rPr kumimoji="1" lang="ja-JP" altLang="en-US" sz="1800" dirty="0" smtClean="0"/>
                        <a:t>点</a:t>
                      </a:r>
                      <a:endParaRPr kumimoji="1" lang="en-US" altLang="ja-JP" sz="1800" dirty="0" smtClean="0"/>
                    </a:p>
                  </a:txBody>
                  <a:tcPr marL="99060" marR="99060" anchor="ctr"/>
                </a:tc>
              </a:tr>
            </a:tbl>
          </a:graphicData>
        </a:graphic>
      </p:graphicFrame>
      <p:sp>
        <p:nvSpPr>
          <p:cNvPr id="15" name="右矢印 14"/>
          <p:cNvSpPr/>
          <p:nvPr/>
        </p:nvSpPr>
        <p:spPr>
          <a:xfrm>
            <a:off x="4678611" y="4373373"/>
            <a:ext cx="364841" cy="917818"/>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11" name="Rectangle 2"/>
          <p:cNvSpPr>
            <a:spLocks noChangeArrowheads="1"/>
          </p:cNvSpPr>
          <p:nvPr/>
        </p:nvSpPr>
        <p:spPr bwMode="auto">
          <a:xfrm>
            <a:off x="19440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４．</a:t>
            </a:r>
            <a:r>
              <a:rPr lang="ja-JP" altLang="en-US" kern="0" dirty="0">
                <a:solidFill>
                  <a:srgbClr val="000000"/>
                </a:solidFill>
              </a:rPr>
              <a:t>適切</a:t>
            </a:r>
            <a:r>
              <a:rPr lang="ja-JP" altLang="en-US" kern="0" dirty="0" smtClean="0">
                <a:solidFill>
                  <a:srgbClr val="000000"/>
                </a:solidFill>
              </a:rPr>
              <a:t>な在宅医療の推進</a:t>
            </a:r>
          </a:p>
        </p:txBody>
      </p:sp>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49802256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350" y="1049080"/>
            <a:ext cx="9511189" cy="5553851"/>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200" dirty="0">
              <a:solidFill>
                <a:prstClr val="black"/>
              </a:solidFill>
              <a:latin typeface="ＭＳ Ｐゴシック"/>
            </a:endParaRPr>
          </a:p>
          <a:p>
            <a:pPr marL="285750" indent="-285750">
              <a:buFont typeface="Wingdings" panose="05000000000000000000" pitchFamily="2" charset="2"/>
              <a:buChar char="Ø"/>
            </a:pPr>
            <a:r>
              <a:rPr lang="ja-JP" altLang="en-US" dirty="0" smtClean="0">
                <a:solidFill>
                  <a:prstClr val="black"/>
                </a:solidFill>
                <a:latin typeface="ＭＳ Ｐゴシック"/>
              </a:rPr>
              <a:t>　</a:t>
            </a:r>
            <a:r>
              <a:rPr lang="ja-JP" altLang="ja-JP" dirty="0" smtClean="0">
                <a:solidFill>
                  <a:prstClr val="black"/>
                </a:solidFill>
              </a:rPr>
              <a:t>在宅</a:t>
            </a:r>
            <a:r>
              <a:rPr lang="ja-JP" altLang="ja-JP" dirty="0">
                <a:solidFill>
                  <a:prstClr val="black"/>
                </a:solidFill>
              </a:rPr>
              <a:t>療養後方支援</a:t>
            </a:r>
            <a:r>
              <a:rPr lang="ja-JP" altLang="ja-JP" dirty="0" smtClean="0">
                <a:solidFill>
                  <a:prstClr val="black"/>
                </a:solidFill>
              </a:rPr>
              <a:t>病院</a:t>
            </a:r>
            <a:r>
              <a:rPr lang="ja-JP" altLang="en-US" dirty="0" smtClean="0">
                <a:solidFill>
                  <a:prstClr val="black"/>
                </a:solidFill>
              </a:rPr>
              <a:t>について、在宅医療を担当する医師と共同で訪問診療等を行った</a:t>
            </a:r>
            <a:endParaRPr lang="en-US" altLang="ja-JP" dirty="0" smtClean="0">
              <a:solidFill>
                <a:prstClr val="black"/>
              </a:solidFill>
            </a:endParaRPr>
          </a:p>
          <a:p>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場合の</a:t>
            </a:r>
            <a:r>
              <a:rPr lang="ja-JP" altLang="ja-JP" dirty="0" smtClean="0">
                <a:solidFill>
                  <a:prstClr val="black"/>
                </a:solidFill>
              </a:rPr>
              <a:t>評価</a:t>
            </a:r>
            <a:r>
              <a:rPr lang="ja-JP" altLang="ja-JP" dirty="0">
                <a:solidFill>
                  <a:prstClr val="black"/>
                </a:solidFill>
              </a:rPr>
              <a:t>を行う</a:t>
            </a:r>
            <a:r>
              <a:rPr lang="ja-JP" altLang="ja-JP" dirty="0" smtClean="0">
                <a:solidFill>
                  <a:prstClr val="black"/>
                </a:solidFill>
              </a:rPr>
              <a:t>。</a:t>
            </a:r>
            <a:endParaRPr lang="ja-JP" altLang="ja-JP" dirty="0">
              <a:solidFill>
                <a:prstClr val="black"/>
              </a:solidFill>
            </a:endParaRPr>
          </a:p>
          <a:p>
            <a:pPr>
              <a:defRPr/>
            </a:pPr>
            <a:endParaRPr lang="en-US" altLang="ja-JP" dirty="0">
              <a:solidFill>
                <a:prstClr val="black"/>
              </a:solidFill>
              <a:latin typeface="ＭＳ Ｐゴシック"/>
            </a:endParaRPr>
          </a:p>
          <a:p>
            <a:pPr>
              <a:defRPr/>
            </a:pPr>
            <a:r>
              <a:rPr lang="en-US" altLang="ja-JP" sz="2000" b="1" dirty="0" smtClean="0">
                <a:solidFill>
                  <a:srgbClr val="0070C0"/>
                </a:solidFill>
                <a:latin typeface="ＭＳ Ｐゴシック"/>
              </a:rPr>
              <a:t>(</a:t>
            </a:r>
            <a:r>
              <a:rPr lang="ja-JP" altLang="en-US" sz="2000" b="1" dirty="0" smtClean="0">
                <a:solidFill>
                  <a:srgbClr val="0070C0"/>
                </a:solidFill>
                <a:latin typeface="ＭＳ Ｐゴシック"/>
              </a:rPr>
              <a:t>新</a:t>
            </a:r>
            <a:r>
              <a:rPr lang="en-US" altLang="ja-JP" sz="2000" b="1" dirty="0" smtClean="0">
                <a:solidFill>
                  <a:srgbClr val="0070C0"/>
                </a:solidFill>
                <a:latin typeface="ＭＳ Ｐゴシック"/>
              </a:rPr>
              <a:t>)</a:t>
            </a:r>
            <a:r>
              <a:rPr lang="ja-JP" altLang="en-US" sz="2000" b="1" dirty="0" smtClean="0">
                <a:solidFill>
                  <a:srgbClr val="0070C0"/>
                </a:solidFill>
                <a:latin typeface="ＭＳ Ｐゴシック"/>
              </a:rPr>
              <a:t>　　</a:t>
            </a:r>
            <a:r>
              <a:rPr lang="ja-JP" altLang="en-US" sz="2000" b="1" u="sng" dirty="0" smtClean="0">
                <a:solidFill>
                  <a:srgbClr val="0070C0"/>
                </a:solidFill>
                <a:latin typeface="ＭＳ Ｐゴシック"/>
              </a:rPr>
              <a:t>在宅患者共同診療料１　往診の場合　                             １</a:t>
            </a:r>
            <a:r>
              <a:rPr lang="en-US" altLang="ja-JP" sz="2000" b="1" u="sng" dirty="0" smtClean="0">
                <a:solidFill>
                  <a:srgbClr val="0070C0"/>
                </a:solidFill>
                <a:latin typeface="ＭＳ Ｐゴシック"/>
              </a:rPr>
              <a:t>,</a:t>
            </a:r>
            <a:r>
              <a:rPr lang="ja-JP" altLang="en-US" sz="2000" b="1" u="sng" dirty="0" smtClean="0">
                <a:solidFill>
                  <a:srgbClr val="0070C0"/>
                </a:solidFill>
                <a:latin typeface="ＭＳ Ｐゴシック"/>
              </a:rPr>
              <a:t>５００点</a:t>
            </a:r>
            <a:endParaRPr lang="en-US" altLang="ja-JP" sz="2000" b="1" u="sng" dirty="0" smtClean="0">
              <a:solidFill>
                <a:srgbClr val="0070C0"/>
              </a:solidFill>
              <a:latin typeface="ＭＳ Ｐゴシック"/>
            </a:endParaRPr>
          </a:p>
          <a:p>
            <a:pPr>
              <a:defRPr/>
            </a:pPr>
            <a:r>
              <a:rPr lang="ja-JP" altLang="en-US" sz="2000" b="1" dirty="0">
                <a:solidFill>
                  <a:srgbClr val="0070C0"/>
                </a:solidFill>
                <a:latin typeface="ＭＳ Ｐゴシック"/>
              </a:rPr>
              <a:t>　</a:t>
            </a:r>
            <a:r>
              <a:rPr lang="ja-JP" altLang="en-US" sz="2000" b="1" dirty="0" smtClean="0">
                <a:solidFill>
                  <a:srgbClr val="0070C0"/>
                </a:solidFill>
                <a:latin typeface="ＭＳ Ｐゴシック"/>
              </a:rPr>
              <a:t>　　　　　　　　　　　　         　</a:t>
            </a:r>
            <a:r>
              <a:rPr lang="ja-JP" altLang="en-US" sz="2000" b="1" u="sng" dirty="0" smtClean="0">
                <a:solidFill>
                  <a:srgbClr val="0070C0"/>
                </a:solidFill>
                <a:latin typeface="ＭＳ Ｐゴシック"/>
              </a:rPr>
              <a:t>２　訪問診療（同一建物居住者以外） １</a:t>
            </a:r>
            <a:r>
              <a:rPr lang="en-US" altLang="ja-JP" sz="2000" b="1" u="sng" dirty="0" smtClean="0">
                <a:solidFill>
                  <a:srgbClr val="0070C0"/>
                </a:solidFill>
                <a:latin typeface="ＭＳ Ｐゴシック"/>
              </a:rPr>
              <a:t>,</a:t>
            </a:r>
            <a:r>
              <a:rPr lang="ja-JP" altLang="en-US" sz="2000" b="1" u="sng" dirty="0" smtClean="0">
                <a:solidFill>
                  <a:srgbClr val="0070C0"/>
                </a:solidFill>
                <a:latin typeface="ＭＳ Ｐゴシック"/>
              </a:rPr>
              <a:t>０００点</a:t>
            </a:r>
            <a:endParaRPr lang="en-US" altLang="ja-JP" sz="2000" b="1" u="sng" dirty="0" smtClean="0">
              <a:solidFill>
                <a:srgbClr val="0070C0"/>
              </a:solidFill>
              <a:latin typeface="ＭＳ Ｐゴシック"/>
            </a:endParaRPr>
          </a:p>
          <a:p>
            <a:pPr>
              <a:defRPr/>
            </a:pPr>
            <a:r>
              <a:rPr lang="ja-JP" altLang="en-US" sz="2000" b="1" dirty="0">
                <a:solidFill>
                  <a:srgbClr val="0070C0"/>
                </a:solidFill>
                <a:latin typeface="ＭＳ Ｐゴシック"/>
              </a:rPr>
              <a:t>　</a:t>
            </a:r>
            <a:r>
              <a:rPr lang="ja-JP" altLang="en-US" sz="2000" b="1" dirty="0" smtClean="0">
                <a:solidFill>
                  <a:srgbClr val="0070C0"/>
                </a:solidFill>
                <a:latin typeface="ＭＳ Ｐゴシック"/>
              </a:rPr>
              <a:t>　　　　　　　　　　　　　         </a:t>
            </a:r>
            <a:r>
              <a:rPr lang="ja-JP" altLang="en-US" sz="2000" b="1" u="sng" dirty="0" smtClean="0">
                <a:solidFill>
                  <a:srgbClr val="0070C0"/>
                </a:solidFill>
                <a:latin typeface="ＭＳ Ｐゴシック"/>
              </a:rPr>
              <a:t>３　訪問診療（同一建物居住者）</a:t>
            </a:r>
            <a:endParaRPr lang="en-US" altLang="ja-JP" sz="2000" b="1" u="sng" dirty="0" smtClean="0">
              <a:solidFill>
                <a:srgbClr val="0070C0"/>
              </a:solidFill>
              <a:latin typeface="ＭＳ Ｐゴシック"/>
            </a:endParaRPr>
          </a:p>
          <a:p>
            <a:pPr>
              <a:defRPr/>
            </a:pPr>
            <a:r>
              <a:rPr lang="ja-JP" altLang="en-US" sz="2000" b="1" dirty="0">
                <a:solidFill>
                  <a:srgbClr val="0070C0"/>
                </a:solidFill>
                <a:latin typeface="ＭＳ Ｐゴシック"/>
              </a:rPr>
              <a:t>　</a:t>
            </a:r>
            <a:r>
              <a:rPr lang="ja-JP" altLang="en-US" sz="2000" b="1" dirty="0" smtClean="0">
                <a:solidFill>
                  <a:srgbClr val="0070C0"/>
                </a:solidFill>
                <a:latin typeface="ＭＳ Ｐゴシック"/>
              </a:rPr>
              <a:t>　　　　　　　　　　　　　　　      </a:t>
            </a:r>
            <a:r>
              <a:rPr lang="ja-JP" altLang="en-US" sz="2000" b="1" u="sng" dirty="0" smtClean="0">
                <a:solidFill>
                  <a:srgbClr val="0070C0"/>
                </a:solidFill>
                <a:latin typeface="ＭＳ Ｐゴシック"/>
              </a:rPr>
              <a:t>イ　特定施設等に入居する者　           ２４０点</a:t>
            </a:r>
            <a:endParaRPr lang="en-US" altLang="ja-JP" sz="2000" b="1" u="sng" dirty="0" smtClean="0">
              <a:solidFill>
                <a:srgbClr val="0070C0"/>
              </a:solidFill>
              <a:latin typeface="ＭＳ Ｐゴシック"/>
            </a:endParaRPr>
          </a:p>
          <a:p>
            <a:pPr>
              <a:defRPr/>
            </a:pPr>
            <a:r>
              <a:rPr lang="ja-JP" altLang="en-US" sz="2000" b="1" dirty="0" smtClean="0">
                <a:solidFill>
                  <a:srgbClr val="0070C0"/>
                </a:solidFill>
                <a:latin typeface="ＭＳ Ｐゴシック"/>
              </a:rPr>
              <a:t>　　　　　　　　　　　　　　　　      </a:t>
            </a:r>
            <a:r>
              <a:rPr lang="ja-JP" altLang="en-US" sz="2000" b="1" u="sng" dirty="0" smtClean="0">
                <a:solidFill>
                  <a:srgbClr val="0070C0"/>
                </a:solidFill>
                <a:latin typeface="ＭＳ Ｐゴシック"/>
              </a:rPr>
              <a:t>ロ　イ以外の場合                             １２０点</a:t>
            </a:r>
            <a:endParaRPr lang="en-US" altLang="ja-JP" sz="2000" b="1" u="sng" dirty="0" smtClean="0">
              <a:solidFill>
                <a:srgbClr val="0070C0"/>
              </a:solidFill>
              <a:latin typeface="ＭＳ Ｐゴシック"/>
            </a:endParaRPr>
          </a:p>
          <a:p>
            <a:pPr>
              <a:defRPr/>
            </a:pPr>
            <a:endParaRPr lang="en-US" altLang="ja-JP" sz="1100" dirty="0" smtClean="0">
              <a:solidFill>
                <a:prstClr val="black"/>
              </a:solidFill>
              <a:latin typeface="ＭＳ Ｐゴシック"/>
            </a:endParaRPr>
          </a:p>
          <a:p>
            <a:pPr>
              <a:defRPr/>
            </a:pPr>
            <a:r>
              <a:rPr lang="ja-JP" altLang="en-US" sz="1600" dirty="0" smtClean="0">
                <a:solidFill>
                  <a:prstClr val="black"/>
                </a:solidFill>
                <a:latin typeface="ＭＳ Ｐゴシック"/>
              </a:rPr>
              <a:t>     </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算定要件</a:t>
            </a:r>
            <a:r>
              <a:rPr lang="en-US" altLang="ja-JP" sz="1600" dirty="0" smtClean="0">
                <a:solidFill>
                  <a:prstClr val="black"/>
                </a:solidFill>
                <a:latin typeface="ＭＳ Ｐゴシック"/>
              </a:rPr>
              <a:t>]</a:t>
            </a:r>
          </a:p>
          <a:p>
            <a:pPr marL="177800" indent="-177800">
              <a:defRPr/>
            </a:pPr>
            <a:r>
              <a:rPr lang="ja-JP" altLang="en-US" sz="1600" dirty="0" smtClean="0">
                <a:solidFill>
                  <a:prstClr val="black"/>
                </a:solidFill>
                <a:latin typeface="ＭＳ Ｐゴシック"/>
              </a:rPr>
              <a:t>      ①</a:t>
            </a:r>
            <a:r>
              <a:rPr lang="ja-JP" altLang="en-US" sz="1600" dirty="0">
                <a:solidFill>
                  <a:prstClr val="black"/>
                </a:solidFill>
                <a:latin typeface="ＭＳ Ｐゴシック"/>
              </a:rPr>
              <a:t>　</a:t>
            </a:r>
            <a:r>
              <a:rPr lang="ja-JP" altLang="en-US" sz="1600" dirty="0" smtClean="0">
                <a:solidFill>
                  <a:prstClr val="black"/>
                </a:solidFill>
                <a:latin typeface="ＭＳ Ｐゴシック"/>
              </a:rPr>
              <a:t>在宅を担当している医療機関と共同で往診または訪問診療を行う。</a:t>
            </a:r>
            <a:endParaRPr lang="en-US" altLang="ja-JP" sz="1600" dirty="0">
              <a:solidFill>
                <a:prstClr val="black"/>
              </a:solidFill>
              <a:latin typeface="ＭＳ Ｐゴシック"/>
            </a:endParaRPr>
          </a:p>
          <a:p>
            <a:pPr marL="177800" indent="-177800">
              <a:defRPr/>
            </a:pPr>
            <a:r>
              <a:rPr lang="en-US" altLang="ja-JP" sz="1600" dirty="0" smtClean="0">
                <a:solidFill>
                  <a:prstClr val="black"/>
                </a:solidFill>
                <a:latin typeface="ＭＳ Ｐゴシック"/>
              </a:rPr>
              <a:t>      </a:t>
            </a:r>
            <a:r>
              <a:rPr lang="ja-JP" altLang="en-US" sz="1600" dirty="0" smtClean="0">
                <a:solidFill>
                  <a:prstClr val="black"/>
                </a:solidFill>
                <a:latin typeface="ＭＳ Ｐゴシック"/>
              </a:rPr>
              <a:t>②　１～３までを合わせて、最初に算定を行った日から起算して１年間に２回までに限り算定する。ただし、</a:t>
            </a:r>
            <a:endParaRPr lang="en-US" altLang="ja-JP" sz="1600" dirty="0">
              <a:solidFill>
                <a:prstClr val="black"/>
              </a:solidFill>
              <a:latin typeface="ＭＳ Ｐゴシック"/>
            </a:endParaRPr>
          </a:p>
          <a:p>
            <a:pPr marL="177800" indent="-177800">
              <a:defRPr/>
            </a:pPr>
            <a:r>
              <a:rPr lang="ja-JP" altLang="en-US" sz="1600" dirty="0" smtClean="0">
                <a:solidFill>
                  <a:prstClr val="black"/>
                </a:solidFill>
                <a:latin typeface="ＭＳ Ｐゴシック"/>
              </a:rPr>
              <a:t>　　　　１５歳</a:t>
            </a:r>
            <a:r>
              <a:rPr lang="ja-JP" altLang="en-US" sz="1600" dirty="0">
                <a:solidFill>
                  <a:prstClr val="black"/>
                </a:solidFill>
                <a:latin typeface="ＭＳ Ｐゴシック"/>
              </a:rPr>
              <a:t>未満の人工呼吸を実施している</a:t>
            </a:r>
            <a:r>
              <a:rPr lang="ja-JP" altLang="en-US" sz="1600" dirty="0" smtClean="0">
                <a:solidFill>
                  <a:prstClr val="black"/>
                </a:solidFill>
                <a:latin typeface="ＭＳ Ｐゴシック"/>
              </a:rPr>
              <a:t>患者もしくは１５歳</a:t>
            </a:r>
            <a:r>
              <a:rPr lang="ja-JP" altLang="en-US" sz="1600" dirty="0">
                <a:solidFill>
                  <a:prstClr val="black"/>
                </a:solidFill>
                <a:latin typeface="ＭＳ Ｐゴシック"/>
              </a:rPr>
              <a:t>未満から引き続き人工呼吸を実施しており</a:t>
            </a:r>
            <a:r>
              <a:rPr lang="ja-JP" altLang="en-US" sz="1600" dirty="0" smtClean="0">
                <a:solidFill>
                  <a:prstClr val="black"/>
                </a:solidFill>
                <a:latin typeface="ＭＳ Ｐゴシック"/>
              </a:rPr>
              <a:t>体重</a:t>
            </a:r>
            <a:endParaRPr lang="en-US" altLang="ja-JP" sz="1600" dirty="0" smtClean="0">
              <a:solidFill>
                <a:prstClr val="black"/>
              </a:solidFill>
              <a:latin typeface="ＭＳ Ｐゴシック"/>
            </a:endParaRPr>
          </a:p>
          <a:p>
            <a:pPr marL="177800" indent="-177800">
              <a:defRPr/>
            </a:pPr>
            <a:r>
              <a:rPr lang="en-US" altLang="ja-JP" sz="1600" dirty="0">
                <a:solidFill>
                  <a:prstClr val="black"/>
                </a:solidFill>
                <a:latin typeface="ＭＳ Ｐゴシック"/>
              </a:rPr>
              <a:t> </a:t>
            </a:r>
            <a:r>
              <a:rPr lang="en-US" altLang="ja-JP" sz="1600" dirty="0" smtClean="0">
                <a:solidFill>
                  <a:prstClr val="black"/>
                </a:solidFill>
                <a:latin typeface="ＭＳ Ｐゴシック"/>
              </a:rPr>
              <a:t>        </a:t>
            </a:r>
            <a:r>
              <a:rPr lang="ja-JP" altLang="en-US" sz="1600" dirty="0" smtClean="0">
                <a:solidFill>
                  <a:prstClr val="black"/>
                </a:solidFill>
                <a:latin typeface="ＭＳ Ｐゴシック"/>
              </a:rPr>
              <a:t>が２０</a:t>
            </a:r>
            <a:r>
              <a:rPr lang="en-US" altLang="ja-JP" sz="1600" dirty="0" smtClean="0">
                <a:solidFill>
                  <a:prstClr val="black"/>
                </a:solidFill>
                <a:latin typeface="ＭＳ Ｐゴシック"/>
              </a:rPr>
              <a:t>kg</a:t>
            </a:r>
            <a:r>
              <a:rPr lang="ja-JP" altLang="en-US" sz="1600" dirty="0">
                <a:solidFill>
                  <a:prstClr val="black"/>
                </a:solidFill>
                <a:latin typeface="ＭＳ Ｐゴシック"/>
              </a:rPr>
              <a:t>未満の</a:t>
            </a:r>
            <a:r>
              <a:rPr lang="ja-JP" altLang="en-US" sz="1600" dirty="0" smtClean="0">
                <a:solidFill>
                  <a:prstClr val="black"/>
                </a:solidFill>
                <a:latin typeface="ＭＳ Ｐゴシック"/>
              </a:rPr>
              <a:t>患者または</a:t>
            </a:r>
            <a:r>
              <a:rPr lang="ja-JP" altLang="en-US" sz="1600" dirty="0">
                <a:solidFill>
                  <a:prstClr val="black"/>
                </a:solidFill>
                <a:latin typeface="ＭＳ Ｐゴシック"/>
              </a:rPr>
              <a:t>神経難病の患者</a:t>
            </a:r>
            <a:r>
              <a:rPr lang="ja-JP" altLang="en-US" sz="1600" dirty="0" smtClean="0">
                <a:solidFill>
                  <a:prstClr val="black"/>
                </a:solidFill>
                <a:latin typeface="ＭＳ Ｐゴシック"/>
              </a:rPr>
              <a:t>については最初に算定を行った日から起算して１年に１２回</a:t>
            </a:r>
            <a:endParaRPr lang="en-US" altLang="ja-JP" sz="1600" dirty="0" smtClean="0">
              <a:solidFill>
                <a:prstClr val="black"/>
              </a:solidFill>
              <a:latin typeface="ＭＳ Ｐゴシック"/>
            </a:endParaRPr>
          </a:p>
          <a:p>
            <a:pPr marL="177800" indent="-177800">
              <a:defRPr/>
            </a:pPr>
            <a:r>
              <a:rPr lang="en-US" altLang="ja-JP" sz="1600" dirty="0">
                <a:solidFill>
                  <a:prstClr val="black"/>
                </a:solidFill>
                <a:latin typeface="ＭＳ Ｐゴシック"/>
              </a:rPr>
              <a:t> </a:t>
            </a:r>
            <a:r>
              <a:rPr lang="en-US" altLang="ja-JP" sz="1600" dirty="0" smtClean="0">
                <a:solidFill>
                  <a:prstClr val="black"/>
                </a:solidFill>
                <a:latin typeface="ＭＳ Ｐゴシック"/>
              </a:rPr>
              <a:t>        </a:t>
            </a:r>
            <a:r>
              <a:rPr lang="ja-JP" altLang="en-US" sz="1600" dirty="0" err="1" smtClean="0">
                <a:solidFill>
                  <a:prstClr val="black"/>
                </a:solidFill>
                <a:latin typeface="ＭＳ Ｐゴシック"/>
              </a:rPr>
              <a:t>までに</a:t>
            </a:r>
            <a:r>
              <a:rPr lang="ja-JP" altLang="en-US" sz="1600" dirty="0" smtClean="0">
                <a:solidFill>
                  <a:prstClr val="black"/>
                </a:solidFill>
                <a:latin typeface="ＭＳ Ｐゴシック"/>
              </a:rPr>
              <a:t>限り</a:t>
            </a:r>
            <a:r>
              <a:rPr lang="ja-JP" altLang="en-US" sz="1600" dirty="0">
                <a:solidFill>
                  <a:prstClr val="black"/>
                </a:solidFill>
                <a:latin typeface="ＭＳ Ｐゴシック"/>
              </a:rPr>
              <a:t>算定することができる。</a:t>
            </a:r>
            <a:endParaRPr lang="en-US" altLang="ja-JP" dirty="0" smtClean="0">
              <a:solidFill>
                <a:prstClr val="black"/>
              </a:solidFill>
              <a:latin typeface="ＭＳ Ｐゴシック"/>
            </a:endParaRPr>
          </a:p>
          <a:p>
            <a:pPr>
              <a:defRPr/>
            </a:pPr>
            <a:r>
              <a:rPr lang="en-US" altLang="ja-JP" sz="1600" dirty="0" smtClean="0">
                <a:solidFill>
                  <a:prstClr val="black"/>
                </a:solidFill>
                <a:latin typeface="ＭＳ Ｐゴシック"/>
              </a:rPr>
              <a:t>      </a:t>
            </a:r>
            <a:r>
              <a:rPr lang="ja-JP" altLang="en-US" sz="1600" dirty="0" smtClean="0">
                <a:solidFill>
                  <a:prstClr val="black"/>
                </a:solidFill>
                <a:latin typeface="ＭＳ Ｐゴシック"/>
              </a:rPr>
              <a:t>③　５００床以上の病院については、１５歳未満の人工呼吸を実施している患者もしくは１５歳未満から引き</a:t>
            </a:r>
            <a:endParaRPr lang="en-US" altLang="ja-JP" sz="1600" dirty="0" smtClean="0">
              <a:solidFill>
                <a:prstClr val="black"/>
              </a:solidFill>
              <a:latin typeface="ＭＳ Ｐゴシック"/>
            </a:endParaRPr>
          </a:p>
          <a:p>
            <a:pPr>
              <a:defRPr/>
            </a:pPr>
            <a:r>
              <a:rPr lang="ja-JP" altLang="en-US" sz="1600" dirty="0">
                <a:solidFill>
                  <a:prstClr val="black"/>
                </a:solidFill>
                <a:latin typeface="ＭＳ Ｐゴシック"/>
              </a:rPr>
              <a:t>　</a:t>
            </a:r>
            <a:r>
              <a:rPr lang="ja-JP" altLang="en-US" sz="1600" dirty="0" smtClean="0">
                <a:solidFill>
                  <a:prstClr val="black"/>
                </a:solidFill>
                <a:latin typeface="ＭＳ Ｐゴシック"/>
              </a:rPr>
              <a:t>　　　続き人工呼吸を実施しており体重が２０</a:t>
            </a:r>
            <a:r>
              <a:rPr lang="en-US" altLang="ja-JP" sz="1600" dirty="0" smtClean="0">
                <a:solidFill>
                  <a:prstClr val="black"/>
                </a:solidFill>
                <a:latin typeface="ＭＳ Ｐゴシック"/>
              </a:rPr>
              <a:t>kg</a:t>
            </a:r>
            <a:r>
              <a:rPr lang="ja-JP" altLang="en-US" sz="1600" dirty="0" smtClean="0">
                <a:solidFill>
                  <a:prstClr val="black"/>
                </a:solidFill>
                <a:latin typeface="ＭＳ Ｐゴシック"/>
              </a:rPr>
              <a:t>未満の患者または神経難病の患者に限り算定することができ</a:t>
            </a:r>
            <a:endParaRPr lang="en-US" altLang="ja-JP" sz="1600" dirty="0" smtClean="0">
              <a:solidFill>
                <a:prstClr val="black"/>
              </a:solidFill>
              <a:latin typeface="ＭＳ Ｐゴシック"/>
            </a:endParaRPr>
          </a:p>
          <a:p>
            <a:pPr>
              <a:defRPr/>
            </a:pPr>
            <a:r>
              <a:rPr lang="ja-JP" altLang="en-US" sz="1600" dirty="0">
                <a:solidFill>
                  <a:prstClr val="black"/>
                </a:solidFill>
                <a:latin typeface="ＭＳ Ｐゴシック"/>
              </a:rPr>
              <a:t>　</a:t>
            </a:r>
            <a:r>
              <a:rPr lang="ja-JP" altLang="en-US" sz="1600" dirty="0" smtClean="0">
                <a:solidFill>
                  <a:prstClr val="black"/>
                </a:solidFill>
                <a:latin typeface="ＭＳ Ｐゴシック"/>
              </a:rPr>
              <a:t>　　　る。</a:t>
            </a:r>
            <a:endParaRPr lang="en-US" altLang="ja-JP" sz="1600" dirty="0" smtClean="0">
              <a:solidFill>
                <a:prstClr val="black"/>
              </a:solidFill>
              <a:latin typeface="ＭＳ Ｐゴシック"/>
            </a:endParaRPr>
          </a:p>
          <a:p>
            <a:pPr>
              <a:defRPr/>
            </a:pPr>
            <a:r>
              <a:rPr lang="ja-JP" altLang="en-US" sz="1600" dirty="0" smtClean="0">
                <a:solidFill>
                  <a:prstClr val="black"/>
                </a:solidFill>
                <a:latin typeface="ＭＳ Ｐゴシック"/>
              </a:rPr>
              <a:t>　　 </a:t>
            </a:r>
            <a:r>
              <a:rPr lang="en-US" altLang="ja-JP" sz="1600" dirty="0" smtClean="0">
                <a:solidFill>
                  <a:prstClr val="black"/>
                </a:solidFill>
                <a:latin typeface="ＭＳ Ｐゴシック"/>
              </a:rPr>
              <a:t>[</a:t>
            </a:r>
            <a:r>
              <a:rPr lang="ja-JP" altLang="en-US" sz="1600" dirty="0">
                <a:solidFill>
                  <a:prstClr val="black"/>
                </a:solidFill>
                <a:latin typeface="ＭＳ Ｐゴシック"/>
              </a:rPr>
              <a:t>施設基準</a:t>
            </a:r>
            <a:r>
              <a:rPr lang="en-US" altLang="ja-JP" sz="1600" dirty="0" smtClean="0">
                <a:solidFill>
                  <a:prstClr val="black"/>
                </a:solidFill>
                <a:latin typeface="ＭＳ Ｐゴシック"/>
              </a:rPr>
              <a:t>]</a:t>
            </a:r>
          </a:p>
          <a:p>
            <a:pPr>
              <a:defRPr/>
            </a:pPr>
            <a:r>
              <a:rPr lang="ja-JP" altLang="en-US" sz="1600" dirty="0">
                <a:solidFill>
                  <a:prstClr val="black"/>
                </a:solidFill>
                <a:latin typeface="ＭＳ Ｐゴシック"/>
              </a:rPr>
              <a:t>　</a:t>
            </a:r>
            <a:r>
              <a:rPr lang="ja-JP" altLang="en-US" sz="1600" dirty="0" smtClean="0">
                <a:solidFill>
                  <a:prstClr val="black"/>
                </a:solidFill>
                <a:latin typeface="ＭＳ Ｐゴシック"/>
              </a:rPr>
              <a:t>　　　　在宅療養後方支援病院であること</a:t>
            </a:r>
            <a:r>
              <a:rPr lang="ja-JP" altLang="en-US" sz="1600" dirty="0">
                <a:solidFill>
                  <a:prstClr val="black"/>
                </a:solidFill>
                <a:latin typeface="ＭＳ Ｐゴシック"/>
              </a:rPr>
              <a:t>　</a:t>
            </a:r>
            <a:r>
              <a:rPr lang="ja-JP" altLang="en-US" sz="1600" dirty="0" smtClean="0">
                <a:solidFill>
                  <a:prstClr val="black"/>
                </a:solidFill>
                <a:latin typeface="ＭＳ Ｐゴシック"/>
              </a:rPr>
              <a:t>　</a:t>
            </a:r>
            <a:endParaRPr lang="ja-JP" altLang="en-US" sz="1600" dirty="0">
              <a:solidFill>
                <a:prstClr val="black"/>
              </a:solidFill>
              <a:latin typeface="ＭＳ Ｐゴシック"/>
            </a:endParaRPr>
          </a:p>
        </p:txBody>
      </p:sp>
      <p:sp>
        <p:nvSpPr>
          <p:cNvPr id="8" name="Rectangle 2"/>
          <p:cNvSpPr>
            <a:spLocks noChangeArrowheads="1"/>
          </p:cNvSpPr>
          <p:nvPr/>
        </p:nvSpPr>
        <p:spPr bwMode="auto">
          <a:xfrm>
            <a:off x="19440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４．</a:t>
            </a:r>
            <a:r>
              <a:rPr lang="ja-JP" altLang="en-US" kern="0" dirty="0">
                <a:solidFill>
                  <a:srgbClr val="000000"/>
                </a:solidFill>
              </a:rPr>
              <a:t>適切</a:t>
            </a:r>
            <a:r>
              <a:rPr lang="ja-JP" altLang="en-US" kern="0" dirty="0" smtClean="0">
                <a:solidFill>
                  <a:srgbClr val="000000"/>
                </a:solidFill>
              </a:rPr>
              <a:t>な在宅医療の推進</a:t>
            </a:r>
          </a:p>
        </p:txBody>
      </p:sp>
      <p:sp>
        <p:nvSpPr>
          <p:cNvPr id="9" name="Rectangle 36"/>
          <p:cNvSpPr>
            <a:spLocks noChangeArrowheads="1"/>
          </p:cNvSpPr>
          <p:nvPr/>
        </p:nvSpPr>
        <p:spPr bwMode="auto">
          <a:xfrm>
            <a:off x="194404" y="845390"/>
            <a:ext cx="5812515" cy="407380"/>
          </a:xfrm>
          <a:prstGeom prst="rect">
            <a:avLst/>
          </a:prstGeom>
          <a:ln w="9525">
            <a:solidFill>
              <a:schemeClr val="tx1"/>
            </a:solidFill>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（４）</a:t>
            </a:r>
            <a:r>
              <a:rPr lang="ja-JP" altLang="en-US" sz="2400" dirty="0" smtClean="0">
                <a:solidFill>
                  <a:srgbClr val="000000"/>
                </a:solidFill>
                <a:latin typeface="ＭＳ Ｐゴシック"/>
              </a:rPr>
              <a:t>在宅</a:t>
            </a:r>
            <a:r>
              <a:rPr lang="ja-JP" altLang="en-US" sz="2400" dirty="0">
                <a:solidFill>
                  <a:srgbClr val="000000"/>
                </a:solidFill>
                <a:latin typeface="ＭＳ Ｐゴシック"/>
              </a:rPr>
              <a:t>療養後方支援病院の</a:t>
            </a:r>
            <a:r>
              <a:rPr lang="ja-JP" altLang="en-US" sz="2400" dirty="0" smtClean="0">
                <a:solidFill>
                  <a:srgbClr val="000000"/>
                </a:solidFill>
                <a:latin typeface="ＭＳ Ｐゴシック"/>
              </a:rPr>
              <a:t>新設②</a:t>
            </a:r>
            <a:endParaRPr lang="ja-JP" altLang="en-US" sz="2400" dirty="0">
              <a:solidFill>
                <a:prstClr val="black"/>
              </a:solidFill>
            </a:endParaRP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69495332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7"/>
          <p:cNvSpPr>
            <a:spLocks noChangeArrowheads="1"/>
          </p:cNvSpPr>
          <p:nvPr/>
        </p:nvSpPr>
        <p:spPr bwMode="auto">
          <a:xfrm>
            <a:off x="77827" y="1048016"/>
            <a:ext cx="9633842" cy="5727359"/>
          </a:xfrm>
          <a:prstGeom prst="rect">
            <a:avLst/>
          </a:prstGeom>
          <a:solidFill>
            <a:srgbClr val="FFFFAF">
              <a:alpha val="49804"/>
            </a:srgbClr>
          </a:solidFill>
          <a:ln w="9525">
            <a:solidFill>
              <a:schemeClr val="tx1"/>
            </a:solidFill>
            <a:miter lim="800000"/>
            <a:headEnd/>
            <a:tailEnd/>
          </a:ln>
        </p:spPr>
        <p:txBody>
          <a:bodyPr/>
          <a:lstStyle/>
          <a:p>
            <a:r>
              <a:rPr lang="ja-JP" altLang="en-US" sz="2000" dirty="0" smtClean="0">
                <a:solidFill>
                  <a:prstClr val="black"/>
                </a:solidFill>
                <a:latin typeface="ＭＳ Ｐゴシック"/>
              </a:rPr>
              <a:t>　</a:t>
            </a:r>
            <a:r>
              <a:rPr lang="ja-JP" altLang="ja-JP" sz="2000" dirty="0" smtClean="0">
                <a:solidFill>
                  <a:prstClr val="black"/>
                </a:solidFill>
                <a:latin typeface="ＭＳ Ｐゴシック"/>
              </a:rPr>
              <a:t>在宅</a:t>
            </a:r>
            <a:r>
              <a:rPr lang="ja-JP" altLang="ja-JP" sz="2000" dirty="0">
                <a:solidFill>
                  <a:prstClr val="black"/>
                </a:solidFill>
                <a:latin typeface="ＭＳ Ｐゴシック"/>
              </a:rPr>
              <a:t>医療を担う医療機関の量的確保とともに、質の高い在宅医療を提供していくために、保険診療の運用上、不適切と考えられる事例への対策を進める</a:t>
            </a:r>
            <a:r>
              <a:rPr lang="ja-JP" altLang="ja-JP" sz="2000" dirty="0" smtClean="0">
                <a:solidFill>
                  <a:prstClr val="black"/>
                </a:solidFill>
                <a:latin typeface="ＭＳ Ｐゴシック"/>
              </a:rPr>
              <a:t>。</a:t>
            </a:r>
            <a:endParaRPr lang="en-US" altLang="ja-JP" sz="2000" dirty="0" smtClean="0">
              <a:solidFill>
                <a:prstClr val="black"/>
              </a:solidFill>
              <a:latin typeface="ＭＳ Ｐゴシック"/>
            </a:endParaRPr>
          </a:p>
          <a:p>
            <a:endParaRPr lang="en-US" altLang="ja-JP" sz="2000" dirty="0">
              <a:solidFill>
                <a:prstClr val="black"/>
              </a:solidFill>
              <a:latin typeface="ＭＳ Ｐゴシック"/>
            </a:endParaRPr>
          </a:p>
          <a:p>
            <a:pPr marL="342900" indent="-342900">
              <a:buFont typeface="Wingdings" panose="05000000000000000000" pitchFamily="2" charset="2"/>
              <a:buChar char="Ø"/>
            </a:pPr>
            <a:r>
              <a:rPr lang="ja-JP" altLang="ja-JP" sz="2000" kern="100" dirty="0" smtClean="0">
                <a:solidFill>
                  <a:prstClr val="black"/>
                </a:solidFill>
                <a:latin typeface="ＭＳ Ｐゴシック"/>
                <a:cs typeface="Times New Roman" panose="02020603050405020304" pitchFamily="18" charset="0"/>
              </a:rPr>
              <a:t>在宅</a:t>
            </a:r>
            <a:r>
              <a:rPr lang="ja-JP" altLang="ja-JP" sz="2000" kern="100" dirty="0">
                <a:solidFill>
                  <a:prstClr val="black"/>
                </a:solidFill>
                <a:latin typeface="ＭＳ Ｐゴシック"/>
                <a:cs typeface="Times New Roman" panose="02020603050405020304" pitchFamily="18" charset="0"/>
              </a:rPr>
              <a:t>時</a:t>
            </a:r>
            <a:r>
              <a:rPr lang="ja-JP" altLang="ja-JP" sz="2000" kern="100" dirty="0" smtClean="0">
                <a:solidFill>
                  <a:prstClr val="black"/>
                </a:solidFill>
                <a:latin typeface="ＭＳ Ｐゴシック"/>
                <a:cs typeface="Times New Roman" panose="02020603050405020304" pitchFamily="18" charset="0"/>
              </a:rPr>
              <a:t>医学総合管理料</a:t>
            </a:r>
            <a:r>
              <a:rPr lang="ja-JP" altLang="en-US" sz="2000" dirty="0">
                <a:solidFill>
                  <a:prstClr val="black"/>
                </a:solidFill>
              </a:rPr>
              <a:t>（</a:t>
            </a:r>
            <a:r>
              <a:rPr lang="ja-JP" altLang="en-US" sz="2000" dirty="0" smtClean="0">
                <a:solidFill>
                  <a:prstClr val="black"/>
                </a:solidFill>
              </a:rPr>
              <a:t>在医総管</a:t>
            </a:r>
            <a:r>
              <a:rPr lang="ja-JP" altLang="en-US" sz="2000" dirty="0">
                <a:solidFill>
                  <a:prstClr val="black"/>
                </a:solidFill>
              </a:rPr>
              <a:t>） </a:t>
            </a:r>
            <a:r>
              <a:rPr lang="ja-JP" altLang="ja-JP" sz="2000" kern="100" dirty="0" smtClean="0">
                <a:solidFill>
                  <a:prstClr val="black"/>
                </a:solidFill>
                <a:latin typeface="ＭＳ Ｐゴシック"/>
                <a:cs typeface="Times New Roman" panose="02020603050405020304" pitchFamily="18" charset="0"/>
              </a:rPr>
              <a:t>、</a:t>
            </a:r>
            <a:r>
              <a:rPr lang="ja-JP" altLang="ja-JP" sz="2000" kern="100" dirty="0">
                <a:solidFill>
                  <a:prstClr val="black"/>
                </a:solidFill>
                <a:latin typeface="ＭＳ Ｐゴシック"/>
                <a:cs typeface="Times New Roman" panose="02020603050405020304" pitchFamily="18" charset="0"/>
              </a:rPr>
              <a:t>特定施設入居時等医学総合</a:t>
            </a:r>
            <a:r>
              <a:rPr lang="ja-JP" altLang="ja-JP" sz="2000" kern="100" dirty="0" smtClean="0">
                <a:solidFill>
                  <a:prstClr val="black"/>
                </a:solidFill>
                <a:latin typeface="ＭＳ Ｐゴシック"/>
                <a:cs typeface="Times New Roman" panose="02020603050405020304" pitchFamily="18" charset="0"/>
              </a:rPr>
              <a:t>管理料</a:t>
            </a:r>
            <a:r>
              <a:rPr lang="ja-JP" altLang="en-US" sz="2000" dirty="0">
                <a:solidFill>
                  <a:prstClr val="black"/>
                </a:solidFill>
              </a:rPr>
              <a:t>（特医総管</a:t>
            </a:r>
            <a:r>
              <a:rPr lang="ja-JP" altLang="en-US" sz="2000" dirty="0" smtClean="0">
                <a:solidFill>
                  <a:prstClr val="black"/>
                </a:solidFill>
              </a:rPr>
              <a:t>）</a:t>
            </a:r>
            <a:r>
              <a:rPr lang="ja-JP" altLang="ja-JP" sz="2000" kern="100" dirty="0" smtClean="0">
                <a:solidFill>
                  <a:prstClr val="black"/>
                </a:solidFill>
                <a:latin typeface="ＭＳ Ｐゴシック"/>
                <a:cs typeface="Times New Roman" panose="02020603050405020304" pitchFamily="18" charset="0"/>
              </a:rPr>
              <a:t>について</a:t>
            </a:r>
            <a:r>
              <a:rPr lang="ja-JP" altLang="ja-JP" sz="2000" kern="100" dirty="0">
                <a:solidFill>
                  <a:prstClr val="black"/>
                </a:solidFill>
                <a:latin typeface="ＭＳ Ｐゴシック"/>
                <a:cs typeface="Times New Roman" panose="02020603050405020304" pitchFamily="18" charset="0"/>
              </a:rPr>
              <a:t>、同一建物における複数訪問時の点数を新設し、評価</a:t>
            </a:r>
            <a:r>
              <a:rPr lang="ja-JP" altLang="ja-JP" sz="2000" kern="100" dirty="0" smtClean="0">
                <a:solidFill>
                  <a:prstClr val="black"/>
                </a:solidFill>
                <a:latin typeface="ＭＳ Ｐゴシック"/>
                <a:cs typeface="Times New Roman" panose="02020603050405020304" pitchFamily="18" charset="0"/>
              </a:rPr>
              <a:t>を</a:t>
            </a:r>
            <a:r>
              <a:rPr lang="ja-JP" altLang="en-US" sz="2000" kern="100" dirty="0" smtClean="0">
                <a:solidFill>
                  <a:prstClr val="black"/>
                </a:solidFill>
                <a:latin typeface="ＭＳ Ｐゴシック"/>
                <a:cs typeface="Times New Roman" panose="02020603050405020304" pitchFamily="18" charset="0"/>
              </a:rPr>
              <a:t>適正化する</a:t>
            </a:r>
            <a:r>
              <a:rPr lang="ja-JP" altLang="ja-JP" sz="2000" kern="100" dirty="0" smtClean="0">
                <a:solidFill>
                  <a:prstClr val="black"/>
                </a:solidFill>
                <a:latin typeface="ＭＳ Ｐゴシック"/>
                <a:cs typeface="Times New Roman" panose="02020603050405020304" pitchFamily="18" charset="0"/>
              </a:rPr>
              <a:t>と</a:t>
            </a:r>
            <a:r>
              <a:rPr lang="ja-JP" altLang="ja-JP" sz="2000" kern="100" dirty="0">
                <a:solidFill>
                  <a:prstClr val="black"/>
                </a:solidFill>
                <a:latin typeface="ＭＳ Ｐゴシック"/>
                <a:cs typeface="Times New Roman" panose="02020603050405020304" pitchFamily="18" charset="0"/>
              </a:rPr>
              <a:t>ともに、在支診・病以外の評価を引き上げる。</a:t>
            </a:r>
          </a:p>
          <a:p>
            <a:endParaRPr lang="en-US" altLang="ja-JP" sz="2000" dirty="0" smtClean="0">
              <a:solidFill>
                <a:prstClr val="black"/>
              </a:solidFill>
              <a:latin typeface="ＭＳ Ｐゴシック"/>
            </a:endParaRPr>
          </a:p>
        </p:txBody>
      </p:sp>
      <p:graphicFrame>
        <p:nvGraphicFramePr>
          <p:cNvPr id="9" name="表 8"/>
          <p:cNvGraphicFramePr>
            <a:graphicFrameLocks noGrp="1"/>
          </p:cNvGraphicFramePr>
          <p:nvPr>
            <p:extLst>
              <p:ext uri="{D42A27DB-BD31-4B8C-83A1-F6EECF244321}">
                <p14:modId xmlns:p14="http://schemas.microsoft.com/office/powerpoint/2010/main" val="4125453575"/>
              </p:ext>
            </p:extLst>
          </p:nvPr>
        </p:nvGraphicFramePr>
        <p:xfrm>
          <a:off x="506777" y="4707371"/>
          <a:ext cx="8819295" cy="2040001"/>
        </p:xfrm>
        <a:graphic>
          <a:graphicData uri="http://schemas.openxmlformats.org/drawingml/2006/table">
            <a:tbl>
              <a:tblPr firstRow="1" bandRow="1">
                <a:tableStyleId>{21E4AEA4-8DFA-4A89-87EB-49C32662AFE0}</a:tableStyleId>
              </a:tblPr>
              <a:tblGrid>
                <a:gridCol w="924573"/>
                <a:gridCol w="627432"/>
                <a:gridCol w="946230"/>
                <a:gridCol w="946230"/>
                <a:gridCol w="946230"/>
                <a:gridCol w="845380"/>
                <a:gridCol w="845380"/>
                <a:gridCol w="946230"/>
                <a:gridCol w="946230"/>
                <a:gridCol w="845380"/>
              </a:tblGrid>
              <a:tr h="245347">
                <a:tc gridSpan="2">
                  <a:txBody>
                    <a:bodyPr/>
                    <a:lstStyle/>
                    <a:p>
                      <a:pPr algn="ctr">
                        <a:lnSpc>
                          <a:spcPts val="1400"/>
                        </a:lnSpc>
                      </a:pPr>
                      <a:r>
                        <a:rPr lang="ja-JP" sz="1200" kern="100" dirty="0">
                          <a:effectLst/>
                        </a:rPr>
                        <a:t>区分</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4">
                  <a:txBody>
                    <a:bodyPr/>
                    <a:lstStyle/>
                    <a:p>
                      <a:pPr algn="ctr">
                        <a:lnSpc>
                          <a:spcPts val="1400"/>
                        </a:lnSpc>
                      </a:pPr>
                      <a:r>
                        <a:rPr lang="ja-JP" sz="1200" kern="100" dirty="0">
                          <a:effectLst/>
                        </a:rPr>
                        <a:t>機能強化型在支診</a:t>
                      </a:r>
                      <a:r>
                        <a:rPr lang="ja-JP" sz="1200" kern="100" dirty="0" smtClean="0">
                          <a:effectLst/>
                        </a:rPr>
                        <a:t>・</a:t>
                      </a:r>
                      <a:r>
                        <a:rPr lang="ja-JP" altLang="en-US" sz="1200" kern="100" dirty="0" smtClean="0">
                          <a:effectLst/>
                        </a:rPr>
                        <a:t>在支</a:t>
                      </a:r>
                      <a:r>
                        <a:rPr lang="ja-JP" sz="1200" kern="100" dirty="0" smtClean="0">
                          <a:effectLst/>
                        </a:rPr>
                        <a:t>病</a:t>
                      </a:r>
                      <a:endParaRPr lang="ja-JP" sz="1200" kern="100" dirty="0">
                        <a:effectLst/>
                        <a:latin typeface="Century" panose="020406040505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a:lnSpc>
                          <a:spcPts val="1400"/>
                        </a:lnSpc>
                      </a:pPr>
                      <a:r>
                        <a:rPr lang="ja-JP" sz="1200" kern="100" dirty="0">
                          <a:effectLst/>
                        </a:rPr>
                        <a:t>在支診</a:t>
                      </a:r>
                      <a:r>
                        <a:rPr lang="ja-JP" sz="1200" kern="100" dirty="0" smtClean="0">
                          <a:effectLst/>
                        </a:rPr>
                        <a:t>・</a:t>
                      </a:r>
                      <a:r>
                        <a:rPr lang="ja-JP" altLang="en-US" sz="1200" kern="100" dirty="0" smtClean="0">
                          <a:effectLst/>
                        </a:rPr>
                        <a:t>在支</a:t>
                      </a:r>
                      <a:r>
                        <a:rPr lang="ja-JP" sz="1200" kern="100" dirty="0" smtClean="0">
                          <a:effectLst/>
                        </a:rPr>
                        <a:t>病</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2">
                  <a:txBody>
                    <a:bodyPr/>
                    <a:lstStyle/>
                    <a:p>
                      <a:pPr algn="ctr">
                        <a:lnSpc>
                          <a:spcPts val="1400"/>
                        </a:lnSpc>
                      </a:pPr>
                      <a:r>
                        <a:rPr lang="ja-JP" sz="1200" kern="100" dirty="0">
                          <a:effectLst/>
                        </a:rPr>
                        <a:t>それ以外</a:t>
                      </a:r>
                      <a:endParaRPr lang="ja-JP" sz="1200" kern="100" dirty="0">
                        <a:effectLst/>
                        <a:latin typeface="Century" panose="02040604050505020304" pitchFamily="18" charset="0"/>
                      </a:endParaRPr>
                    </a:p>
                  </a:txBody>
                  <a:tcPr/>
                </a:tc>
                <a:tc hMerge="1">
                  <a:txBody>
                    <a:bodyPr/>
                    <a:lstStyle/>
                    <a:p>
                      <a:endParaRPr kumimoji="1" lang="ja-JP" altLang="en-US"/>
                    </a:p>
                  </a:txBody>
                  <a:tcPr/>
                </a:tc>
              </a:tr>
              <a:tr h="245347">
                <a:tc gridSpan="2">
                  <a:txBody>
                    <a:bodyPr/>
                    <a:lstStyle/>
                    <a:p>
                      <a:pPr algn="l">
                        <a:lnSpc>
                          <a:spcPts val="1400"/>
                        </a:lnSpc>
                      </a:pPr>
                      <a:r>
                        <a:rPr lang="en-US" altLang="ja-JP" sz="1200" kern="100" dirty="0" smtClean="0">
                          <a:effectLst/>
                        </a:rPr>
                        <a:t>  </a:t>
                      </a:r>
                      <a:r>
                        <a:rPr lang="ja-JP" sz="1200" kern="100" dirty="0" smtClean="0">
                          <a:effectLst/>
                        </a:rPr>
                        <a:t>病床</a:t>
                      </a:r>
                      <a:endParaRPr lang="ja-JP" sz="1200" kern="100" dirty="0">
                        <a:effectLst/>
                        <a:latin typeface="Century" panose="02040604050505020304" pitchFamily="18" charset="0"/>
                      </a:endParaRPr>
                    </a:p>
                  </a:txBody>
                  <a:tcPr marL="0" marR="0" marT="0" marB="0" anchor="ctr"/>
                </a:tc>
                <a:tc hMerge="1">
                  <a:txBody>
                    <a:bodyPr/>
                    <a:lstStyle/>
                    <a:p>
                      <a:endParaRPr kumimoji="1" lang="ja-JP" altLang="en-US"/>
                    </a:p>
                  </a:txBody>
                  <a:tcPr/>
                </a:tc>
                <a:tc gridSpan="2">
                  <a:txBody>
                    <a:bodyPr/>
                    <a:lstStyle/>
                    <a:p>
                      <a:pPr algn="ctr">
                        <a:lnSpc>
                          <a:spcPts val="1400"/>
                        </a:lnSpc>
                      </a:pPr>
                      <a:r>
                        <a:rPr lang="ja-JP" sz="1200" kern="100" dirty="0">
                          <a:effectLst/>
                        </a:rPr>
                        <a:t>病床有</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2">
                  <a:txBody>
                    <a:bodyPr/>
                    <a:lstStyle/>
                    <a:p>
                      <a:pPr algn="ctr">
                        <a:lnSpc>
                          <a:spcPts val="1400"/>
                        </a:lnSpc>
                      </a:pPr>
                      <a:r>
                        <a:rPr lang="ja-JP" sz="1200" kern="100" dirty="0">
                          <a:effectLst/>
                        </a:rPr>
                        <a:t>病床無</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2">
                  <a:txBody>
                    <a:bodyPr/>
                    <a:lstStyle/>
                    <a:p>
                      <a:pPr algn="ctr">
                        <a:lnSpc>
                          <a:spcPts val="1400"/>
                        </a:lnSpc>
                      </a:pPr>
                      <a:r>
                        <a:rPr lang="ja-JP" sz="1200" kern="100" dirty="0">
                          <a:effectLst/>
                        </a:rPr>
                        <a:t>－</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2">
                  <a:txBody>
                    <a:bodyPr/>
                    <a:lstStyle/>
                    <a:p>
                      <a:pPr algn="ctr">
                        <a:lnSpc>
                          <a:spcPts val="1400"/>
                        </a:lnSpc>
                      </a:pPr>
                      <a:r>
                        <a:rPr lang="ja-JP" sz="1200" kern="100" dirty="0">
                          <a:effectLst/>
                        </a:rPr>
                        <a:t>－</a:t>
                      </a:r>
                      <a:endParaRPr lang="ja-JP" sz="1200" kern="100" dirty="0">
                        <a:effectLst/>
                        <a:latin typeface="Century" panose="02040604050505020304" pitchFamily="18" charset="0"/>
                      </a:endParaRPr>
                    </a:p>
                  </a:txBody>
                  <a:tcPr/>
                </a:tc>
                <a:tc hMerge="1">
                  <a:txBody>
                    <a:bodyPr/>
                    <a:lstStyle/>
                    <a:p>
                      <a:endParaRPr kumimoji="1" lang="ja-JP" altLang="en-US"/>
                    </a:p>
                  </a:txBody>
                  <a:tcPr/>
                </a:tc>
              </a:tr>
              <a:tr h="245347">
                <a:tc gridSpan="2">
                  <a:txBody>
                    <a:bodyPr/>
                    <a:lstStyle/>
                    <a:p>
                      <a:pPr algn="l">
                        <a:lnSpc>
                          <a:spcPts val="1400"/>
                        </a:lnSpc>
                      </a:pPr>
                      <a:r>
                        <a:rPr lang="en-US" altLang="ja-JP" sz="1200" kern="100" dirty="0" smtClean="0">
                          <a:effectLst/>
                        </a:rPr>
                        <a:t>  </a:t>
                      </a:r>
                      <a:r>
                        <a:rPr lang="ja-JP" sz="1200" kern="100" dirty="0" smtClean="0">
                          <a:effectLst/>
                        </a:rPr>
                        <a:t>処方</a:t>
                      </a:r>
                      <a:r>
                        <a:rPr lang="ja-JP" altLang="en-US" sz="1200" kern="100" dirty="0" smtClean="0">
                          <a:effectLst/>
                        </a:rPr>
                        <a:t>せん</a:t>
                      </a:r>
                      <a:endParaRPr lang="ja-JP" sz="1200" kern="100" dirty="0">
                        <a:effectLst/>
                        <a:latin typeface="Century" panose="02040604050505020304" pitchFamily="18" charset="0"/>
                      </a:endParaRPr>
                    </a:p>
                  </a:txBody>
                  <a:tcPr marL="0" marR="0" marT="0" marB="0" anchor="ctr"/>
                </a:tc>
                <a:tc hMerge="1">
                  <a:txBody>
                    <a:bodyPr/>
                    <a:lstStyle/>
                    <a:p>
                      <a:endParaRPr kumimoji="1" lang="ja-JP" altLang="en-US"/>
                    </a:p>
                  </a:txBody>
                  <a:tcPr/>
                </a:tc>
                <a:tc>
                  <a:txBody>
                    <a:bodyPr/>
                    <a:lstStyle/>
                    <a:p>
                      <a:pPr algn="ctr">
                        <a:lnSpc>
                          <a:spcPts val="1400"/>
                        </a:lnSpc>
                      </a:pPr>
                      <a:r>
                        <a:rPr lang="ja-JP" sz="1000" kern="100" dirty="0">
                          <a:effectLst/>
                        </a:rPr>
                        <a:t>処方せん有</a:t>
                      </a:r>
                      <a:endParaRPr lang="ja-JP" sz="12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処方せん無</a:t>
                      </a:r>
                      <a:endParaRPr lang="ja-JP" sz="12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処方せん有</a:t>
                      </a:r>
                      <a:endParaRPr lang="ja-JP" sz="12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処方せん無</a:t>
                      </a:r>
                      <a:endParaRPr lang="ja-JP" sz="12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処方せん有</a:t>
                      </a:r>
                      <a:endParaRPr lang="ja-JP" sz="12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処方せん無</a:t>
                      </a:r>
                      <a:endParaRPr lang="ja-JP" sz="12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処方せん有</a:t>
                      </a:r>
                      <a:endParaRPr lang="ja-JP" sz="12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処方せん無</a:t>
                      </a:r>
                      <a:endParaRPr lang="ja-JP" sz="1200" kern="100" dirty="0">
                        <a:effectLst/>
                        <a:latin typeface="Century" panose="02040604050505020304" pitchFamily="18" charset="0"/>
                      </a:endParaRPr>
                    </a:p>
                  </a:txBody>
                  <a:tcPr/>
                </a:tc>
              </a:tr>
              <a:tr h="350662">
                <a:tc rowSpan="2">
                  <a:txBody>
                    <a:bodyPr/>
                    <a:lstStyle/>
                    <a:p>
                      <a:pPr algn="l">
                        <a:lnSpc>
                          <a:spcPts val="1400"/>
                        </a:lnSpc>
                      </a:pPr>
                      <a:r>
                        <a:rPr lang="ja-JP" sz="1200" kern="100" dirty="0" smtClean="0">
                          <a:effectLst/>
                        </a:rPr>
                        <a:t>在</a:t>
                      </a:r>
                      <a:r>
                        <a:rPr lang="ja-JP" altLang="en-US" sz="1200" kern="100" dirty="0" smtClean="0">
                          <a:effectLst/>
                        </a:rPr>
                        <a:t>医</a:t>
                      </a:r>
                      <a:r>
                        <a:rPr lang="ja-JP" sz="1200" kern="100" dirty="0" smtClean="0">
                          <a:effectLst/>
                        </a:rPr>
                        <a:t>総管</a:t>
                      </a:r>
                      <a:endParaRPr lang="ja-JP" sz="1200" kern="100" dirty="0">
                        <a:effectLst/>
                        <a:latin typeface="Century" panose="02040604050505020304" pitchFamily="18" charset="0"/>
                      </a:endParaRPr>
                    </a:p>
                  </a:txBody>
                  <a:tcPr anchor="ctr"/>
                </a:tc>
                <a:tc>
                  <a:txBody>
                    <a:bodyPr/>
                    <a:lstStyle/>
                    <a:p>
                      <a:pPr algn="l">
                        <a:lnSpc>
                          <a:spcPts val="1400"/>
                        </a:lnSpc>
                      </a:pPr>
                      <a:r>
                        <a:rPr lang="ja-JP" sz="1200" b="1" kern="100" dirty="0">
                          <a:effectLst/>
                        </a:rPr>
                        <a:t>同一</a:t>
                      </a:r>
                      <a:endParaRPr lang="ja-JP" sz="1200" b="1" kern="100" dirty="0">
                        <a:effectLst/>
                        <a:latin typeface="Century" panose="02040604050505020304" pitchFamily="18" charset="0"/>
                      </a:endParaRPr>
                    </a:p>
                  </a:txBody>
                  <a:tcPr marL="0" marR="0" marT="0" marB="0" anchor="ctr"/>
                </a:tc>
                <a:tc>
                  <a:txBody>
                    <a:bodyPr/>
                    <a:lstStyle/>
                    <a:p>
                      <a:pPr algn="ctr">
                        <a:lnSpc>
                          <a:spcPts val="1400"/>
                        </a:lnSpc>
                      </a:pPr>
                      <a:r>
                        <a:rPr lang="en-US" sz="1500" b="1" u="sng" kern="100" dirty="0" smtClean="0">
                          <a:solidFill>
                            <a:srgbClr val="0070C0"/>
                          </a:solidFill>
                          <a:effectLst/>
                        </a:rPr>
                        <a:t>1,200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1,500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1,100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1,400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1,000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1,300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760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1060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r>
              <a:tr h="245347">
                <a:tc vMerge="1">
                  <a:txBody>
                    <a:bodyPr/>
                    <a:lstStyle/>
                    <a:p>
                      <a:endParaRPr kumimoji="1" lang="ja-JP" altLang="en-US"/>
                    </a:p>
                  </a:txBody>
                  <a:tcPr/>
                </a:tc>
                <a:tc>
                  <a:txBody>
                    <a:bodyPr/>
                    <a:lstStyle/>
                    <a:p>
                      <a:pPr algn="l">
                        <a:lnSpc>
                          <a:spcPts val="1400"/>
                        </a:lnSpc>
                      </a:pPr>
                      <a:r>
                        <a:rPr lang="ja-JP" sz="1200" b="1" kern="100" dirty="0">
                          <a:effectLst/>
                        </a:rPr>
                        <a:t>同一以外</a:t>
                      </a:r>
                      <a:endParaRPr lang="ja-JP" sz="1200" b="1" kern="100" dirty="0">
                        <a:effectLst/>
                        <a:latin typeface="Century" panose="02040604050505020304" pitchFamily="18" charset="0"/>
                      </a:endParaRPr>
                    </a:p>
                  </a:txBody>
                  <a:tcPr marL="0" marR="0" marT="0" marB="0" anchor="ctr"/>
                </a:tc>
                <a:tc>
                  <a:txBody>
                    <a:bodyPr/>
                    <a:lstStyle/>
                    <a:p>
                      <a:pPr algn="ctr">
                        <a:lnSpc>
                          <a:spcPts val="1400"/>
                        </a:lnSpc>
                      </a:pPr>
                      <a:r>
                        <a:rPr lang="en-US" sz="1500" kern="100" dirty="0">
                          <a:effectLst/>
                        </a:rPr>
                        <a:t>5,000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5,300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4,600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a:effectLst/>
                        </a:rPr>
                        <a:t>4,900</a:t>
                      </a:r>
                      <a:r>
                        <a:rPr lang="ja-JP" sz="1500" kern="100">
                          <a:effectLst/>
                        </a:rPr>
                        <a:t>点</a:t>
                      </a:r>
                      <a:endParaRPr lang="ja-JP" sz="1500" kern="100">
                        <a:effectLst/>
                        <a:latin typeface="Century" panose="02040604050505020304" pitchFamily="18" charset="0"/>
                      </a:endParaRPr>
                    </a:p>
                  </a:txBody>
                  <a:tcPr/>
                </a:tc>
                <a:tc>
                  <a:txBody>
                    <a:bodyPr/>
                    <a:lstStyle/>
                    <a:p>
                      <a:pPr algn="ctr">
                        <a:lnSpc>
                          <a:spcPts val="1400"/>
                        </a:lnSpc>
                      </a:pPr>
                      <a:r>
                        <a:rPr lang="en-US" sz="1500" kern="100" dirty="0">
                          <a:effectLst/>
                        </a:rPr>
                        <a:t>4,200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4,500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b="1" u="sng" kern="100" dirty="0" smtClean="0">
                          <a:solidFill>
                            <a:srgbClr val="FF0000"/>
                          </a:solidFill>
                          <a:effectLst/>
                        </a:rPr>
                        <a:t>3,150</a:t>
                      </a:r>
                      <a:r>
                        <a:rPr lang="ja-JP" sz="1500" b="1" u="sng" kern="100" dirty="0" smtClean="0">
                          <a:solidFill>
                            <a:srgbClr val="FF0000"/>
                          </a:solidFill>
                          <a:effectLst/>
                        </a:rPr>
                        <a:t>点</a:t>
                      </a:r>
                      <a:endParaRPr lang="ja-JP" sz="1500" b="1" u="sng" kern="100" dirty="0">
                        <a:solidFill>
                          <a:srgbClr val="FF0000"/>
                        </a:solidFill>
                        <a:effectLst/>
                      </a:endParaRPr>
                    </a:p>
                  </a:txBody>
                  <a:tcPr/>
                </a:tc>
                <a:tc>
                  <a:txBody>
                    <a:bodyPr/>
                    <a:lstStyle/>
                    <a:p>
                      <a:pPr algn="ctr">
                        <a:lnSpc>
                          <a:spcPts val="1400"/>
                        </a:lnSpc>
                      </a:pPr>
                      <a:r>
                        <a:rPr lang="en-US" sz="1500" b="1" u="sng" kern="100" dirty="0" smtClean="0">
                          <a:solidFill>
                            <a:srgbClr val="FF0000"/>
                          </a:solidFill>
                          <a:effectLst/>
                        </a:rPr>
                        <a:t>3,450</a:t>
                      </a:r>
                      <a:r>
                        <a:rPr lang="ja-JP" sz="1500" b="1" u="sng" kern="100" dirty="0" smtClean="0">
                          <a:solidFill>
                            <a:srgbClr val="FF0000"/>
                          </a:solidFill>
                          <a:effectLst/>
                        </a:rPr>
                        <a:t>点</a:t>
                      </a:r>
                    </a:p>
                  </a:txBody>
                  <a:tcPr/>
                </a:tc>
              </a:tr>
              <a:tr h="343139">
                <a:tc rowSpan="2">
                  <a:txBody>
                    <a:bodyPr/>
                    <a:lstStyle/>
                    <a:p>
                      <a:pPr algn="l">
                        <a:lnSpc>
                          <a:spcPts val="1400"/>
                        </a:lnSpc>
                      </a:pPr>
                      <a:r>
                        <a:rPr lang="ja-JP" sz="1200" kern="100" dirty="0">
                          <a:effectLst/>
                        </a:rPr>
                        <a:t>特医総管</a:t>
                      </a:r>
                      <a:endParaRPr lang="ja-JP" sz="1200" kern="100" dirty="0">
                        <a:effectLst/>
                        <a:latin typeface="Century" panose="02040604050505020304" pitchFamily="18" charset="0"/>
                      </a:endParaRPr>
                    </a:p>
                  </a:txBody>
                  <a:tcPr anchor="ctr"/>
                </a:tc>
                <a:tc>
                  <a:txBody>
                    <a:bodyPr/>
                    <a:lstStyle/>
                    <a:p>
                      <a:pPr algn="l">
                        <a:lnSpc>
                          <a:spcPts val="1400"/>
                        </a:lnSpc>
                      </a:pPr>
                      <a:r>
                        <a:rPr lang="ja-JP" sz="1200" b="1" kern="100" dirty="0">
                          <a:effectLst/>
                        </a:rPr>
                        <a:t>同一</a:t>
                      </a:r>
                      <a:endParaRPr lang="ja-JP" sz="1200" b="1" kern="100" dirty="0">
                        <a:effectLst/>
                        <a:latin typeface="Century" panose="02040604050505020304" pitchFamily="18" charset="0"/>
                      </a:endParaRPr>
                    </a:p>
                  </a:txBody>
                  <a:tcPr marL="0" marR="0" marT="0" marB="0" anchor="ctr"/>
                </a:tc>
                <a:tc>
                  <a:txBody>
                    <a:bodyPr/>
                    <a:lstStyle/>
                    <a:p>
                      <a:pPr algn="ctr">
                        <a:lnSpc>
                          <a:spcPts val="1400"/>
                        </a:lnSpc>
                      </a:pPr>
                      <a:r>
                        <a:rPr lang="en-US" sz="1500" b="1" u="sng" kern="100" dirty="0" smtClean="0">
                          <a:solidFill>
                            <a:srgbClr val="0070C0"/>
                          </a:solidFill>
                          <a:effectLst/>
                        </a:rPr>
                        <a:t>870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1,170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800</a:t>
                      </a:r>
                      <a:r>
                        <a:rPr lang="ja-JP" sz="1500" b="1" u="sng" kern="100" dirty="0" smtClean="0">
                          <a:solidFill>
                            <a:srgbClr val="0070C0"/>
                          </a:solidFill>
                          <a:effectLst/>
                        </a:rPr>
                        <a:t>点</a:t>
                      </a:r>
                    </a:p>
                  </a:txBody>
                  <a:tcPr anchor="ctr"/>
                </a:tc>
                <a:tc>
                  <a:txBody>
                    <a:bodyPr/>
                    <a:lstStyle/>
                    <a:p>
                      <a:pPr algn="ctr">
                        <a:lnSpc>
                          <a:spcPts val="1400"/>
                        </a:lnSpc>
                      </a:pPr>
                      <a:r>
                        <a:rPr lang="en-US" sz="1500" b="1" u="sng" kern="100" dirty="0" smtClean="0">
                          <a:solidFill>
                            <a:srgbClr val="0070C0"/>
                          </a:solidFill>
                          <a:effectLst/>
                        </a:rPr>
                        <a:t>1,100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indent="66675" algn="ctr">
                        <a:lnSpc>
                          <a:spcPts val="1400"/>
                        </a:lnSpc>
                      </a:pPr>
                      <a:r>
                        <a:rPr lang="en-US" sz="1500" b="1" u="sng" kern="100" dirty="0" smtClean="0">
                          <a:solidFill>
                            <a:srgbClr val="0070C0"/>
                          </a:solidFill>
                          <a:effectLst/>
                        </a:rPr>
                        <a:t>720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1,020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540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840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r>
              <a:tr h="251082">
                <a:tc vMerge="1">
                  <a:txBody>
                    <a:bodyPr/>
                    <a:lstStyle/>
                    <a:p>
                      <a:endParaRPr kumimoji="1" lang="ja-JP" altLang="en-US"/>
                    </a:p>
                  </a:txBody>
                  <a:tcPr/>
                </a:tc>
                <a:tc>
                  <a:txBody>
                    <a:bodyPr/>
                    <a:lstStyle/>
                    <a:p>
                      <a:pPr algn="l">
                        <a:lnSpc>
                          <a:spcPts val="1400"/>
                        </a:lnSpc>
                      </a:pPr>
                      <a:r>
                        <a:rPr lang="ja-JP" sz="1200" b="1" kern="100" dirty="0">
                          <a:effectLst/>
                        </a:rPr>
                        <a:t>同一以外</a:t>
                      </a:r>
                      <a:endParaRPr lang="ja-JP" sz="1200" b="1" kern="100" dirty="0">
                        <a:effectLst/>
                        <a:latin typeface="Century" panose="02040604050505020304" pitchFamily="18" charset="0"/>
                      </a:endParaRPr>
                    </a:p>
                  </a:txBody>
                  <a:tcPr marL="0" marR="0" marT="0" marB="0" anchor="ctr"/>
                </a:tc>
                <a:tc>
                  <a:txBody>
                    <a:bodyPr/>
                    <a:lstStyle/>
                    <a:p>
                      <a:pPr algn="ctr">
                        <a:lnSpc>
                          <a:spcPts val="1400"/>
                        </a:lnSpc>
                      </a:pPr>
                      <a:r>
                        <a:rPr lang="en-US" sz="1500" kern="100" dirty="0">
                          <a:effectLst/>
                        </a:rPr>
                        <a:t>3,600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3,900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3,300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3,600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3,000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3,300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b="1" u="sng" kern="100" dirty="0" smtClean="0">
                          <a:solidFill>
                            <a:srgbClr val="FF0000"/>
                          </a:solidFill>
                          <a:effectLst/>
                        </a:rPr>
                        <a:t>2,250</a:t>
                      </a:r>
                      <a:r>
                        <a:rPr lang="ja-JP" sz="1500" b="1" u="sng" kern="100" dirty="0" smtClean="0">
                          <a:solidFill>
                            <a:srgbClr val="FF0000"/>
                          </a:solidFill>
                          <a:effectLst/>
                        </a:rPr>
                        <a:t>点</a:t>
                      </a:r>
                      <a:endParaRPr lang="ja-JP" sz="1500" b="1" u="sng" kern="100" dirty="0">
                        <a:solidFill>
                          <a:srgbClr val="FF0000"/>
                        </a:solidFill>
                        <a:effectLst/>
                      </a:endParaRPr>
                    </a:p>
                  </a:txBody>
                  <a:tcPr/>
                </a:tc>
                <a:tc>
                  <a:txBody>
                    <a:bodyPr/>
                    <a:lstStyle/>
                    <a:p>
                      <a:pPr algn="ctr">
                        <a:lnSpc>
                          <a:spcPts val="1400"/>
                        </a:lnSpc>
                      </a:pPr>
                      <a:r>
                        <a:rPr lang="en-US" sz="1500" b="1" u="sng" kern="100" dirty="0" smtClean="0">
                          <a:solidFill>
                            <a:srgbClr val="FF0000"/>
                          </a:solidFill>
                          <a:effectLst/>
                        </a:rPr>
                        <a:t>2,550</a:t>
                      </a:r>
                      <a:r>
                        <a:rPr lang="ja-JP" sz="1500" b="1" u="sng" kern="100" dirty="0" smtClean="0">
                          <a:solidFill>
                            <a:srgbClr val="FF0000"/>
                          </a:solidFill>
                          <a:effectLst/>
                        </a:rPr>
                        <a:t>点</a:t>
                      </a:r>
                      <a:endParaRPr lang="ja-JP" sz="1500" b="1" u="sng" kern="100" dirty="0">
                        <a:solidFill>
                          <a:srgbClr val="FF0000"/>
                        </a:solidFill>
                        <a:effectLst/>
                      </a:endParaRPr>
                    </a:p>
                  </a:txBody>
                  <a:tcPr/>
                </a:tc>
              </a:tr>
            </a:tbl>
          </a:graphicData>
        </a:graphic>
      </p:graphicFrame>
      <p:graphicFrame>
        <p:nvGraphicFramePr>
          <p:cNvPr id="8" name="コンテンツ プレースホルダー 4"/>
          <p:cNvGraphicFramePr>
            <a:graphicFrameLocks noGrp="1"/>
          </p:cNvGraphicFramePr>
          <p:nvPr>
            <p:ph idx="1"/>
            <p:extLst>
              <p:ext uri="{D42A27DB-BD31-4B8C-83A1-F6EECF244321}">
                <p14:modId xmlns:p14="http://schemas.microsoft.com/office/powerpoint/2010/main" val="43038079"/>
              </p:ext>
            </p:extLst>
          </p:nvPr>
        </p:nvGraphicFramePr>
        <p:xfrm>
          <a:off x="482833" y="3000645"/>
          <a:ext cx="8852349" cy="1346200"/>
        </p:xfrm>
        <a:graphic>
          <a:graphicData uri="http://schemas.openxmlformats.org/drawingml/2006/table">
            <a:tbl>
              <a:tblPr firstRow="1" bandRow="1">
                <a:tableStyleId>{7DF18680-E054-41AD-8BC1-D1AEF772440D}</a:tableStyleId>
              </a:tblPr>
              <a:tblGrid>
                <a:gridCol w="1519640"/>
                <a:gridCol w="967238"/>
                <a:gridCol w="941098"/>
                <a:gridCol w="967238"/>
                <a:gridCol w="836531"/>
                <a:gridCol w="901884"/>
                <a:gridCol w="928024"/>
                <a:gridCol w="967238"/>
                <a:gridCol w="823458"/>
              </a:tblGrid>
              <a:tr h="175895">
                <a:tc>
                  <a:txBody>
                    <a:bodyPr/>
                    <a:lstStyle/>
                    <a:p>
                      <a:pPr algn="ctr">
                        <a:lnSpc>
                          <a:spcPts val="1400"/>
                        </a:lnSpc>
                      </a:pPr>
                      <a:r>
                        <a:rPr lang="ja-JP" sz="1200" kern="100" dirty="0">
                          <a:effectLst/>
                        </a:rPr>
                        <a:t>区分</a:t>
                      </a:r>
                      <a:endParaRPr lang="ja-JP" sz="1200" kern="100" dirty="0">
                        <a:effectLst/>
                        <a:latin typeface="Century" panose="02040604050505020304" pitchFamily="18" charset="0"/>
                      </a:endParaRPr>
                    </a:p>
                  </a:txBody>
                  <a:tcPr/>
                </a:tc>
                <a:tc gridSpan="4">
                  <a:txBody>
                    <a:bodyPr/>
                    <a:lstStyle/>
                    <a:p>
                      <a:pPr algn="ctr">
                        <a:lnSpc>
                          <a:spcPts val="1400"/>
                        </a:lnSpc>
                      </a:pPr>
                      <a:r>
                        <a:rPr lang="ja-JP" sz="1200" kern="100" dirty="0">
                          <a:effectLst/>
                        </a:rPr>
                        <a:t>機能強化型在支診</a:t>
                      </a:r>
                      <a:r>
                        <a:rPr lang="ja-JP" sz="1200" kern="100" dirty="0" smtClean="0">
                          <a:effectLst/>
                        </a:rPr>
                        <a:t>・</a:t>
                      </a:r>
                      <a:r>
                        <a:rPr lang="ja-JP" altLang="en-US" sz="1200" kern="100" dirty="0" smtClean="0">
                          <a:effectLst/>
                        </a:rPr>
                        <a:t>在支</a:t>
                      </a:r>
                      <a:r>
                        <a:rPr lang="ja-JP" sz="1200" kern="100" dirty="0" smtClean="0">
                          <a:effectLst/>
                        </a:rPr>
                        <a:t>病</a:t>
                      </a:r>
                      <a:endParaRPr lang="ja-JP" sz="1200" kern="100" dirty="0">
                        <a:effectLst/>
                        <a:latin typeface="Century" panose="020406040505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a:lnSpc>
                          <a:spcPts val="1400"/>
                        </a:lnSpc>
                      </a:pPr>
                      <a:r>
                        <a:rPr lang="ja-JP" sz="1200" kern="100" dirty="0">
                          <a:effectLst/>
                        </a:rPr>
                        <a:t>在支診</a:t>
                      </a:r>
                      <a:r>
                        <a:rPr lang="ja-JP" sz="1200" kern="100" dirty="0" smtClean="0">
                          <a:effectLst/>
                        </a:rPr>
                        <a:t>・</a:t>
                      </a:r>
                      <a:r>
                        <a:rPr lang="ja-JP" altLang="en-US" sz="1200" kern="100" dirty="0" smtClean="0">
                          <a:effectLst/>
                        </a:rPr>
                        <a:t>在支</a:t>
                      </a:r>
                      <a:r>
                        <a:rPr lang="ja-JP" sz="1200" kern="100" dirty="0" smtClean="0">
                          <a:effectLst/>
                        </a:rPr>
                        <a:t>病</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2">
                  <a:txBody>
                    <a:bodyPr/>
                    <a:lstStyle/>
                    <a:p>
                      <a:pPr algn="ctr">
                        <a:lnSpc>
                          <a:spcPts val="1400"/>
                        </a:lnSpc>
                      </a:pPr>
                      <a:r>
                        <a:rPr lang="ja-JP" sz="1200" kern="100" dirty="0">
                          <a:effectLst/>
                        </a:rPr>
                        <a:t>それ以外</a:t>
                      </a:r>
                      <a:endParaRPr lang="ja-JP" sz="1200" kern="100" dirty="0">
                        <a:effectLst/>
                        <a:latin typeface="Century" panose="02040604050505020304" pitchFamily="18" charset="0"/>
                      </a:endParaRPr>
                    </a:p>
                  </a:txBody>
                  <a:tcPr/>
                </a:tc>
                <a:tc hMerge="1">
                  <a:txBody>
                    <a:bodyPr/>
                    <a:lstStyle/>
                    <a:p>
                      <a:endParaRPr kumimoji="1" lang="ja-JP" altLang="en-US"/>
                    </a:p>
                  </a:txBody>
                  <a:tcPr/>
                </a:tc>
              </a:tr>
              <a:tr h="164465">
                <a:tc>
                  <a:txBody>
                    <a:bodyPr/>
                    <a:lstStyle/>
                    <a:p>
                      <a:pPr algn="l">
                        <a:lnSpc>
                          <a:spcPts val="1400"/>
                        </a:lnSpc>
                      </a:pPr>
                      <a:r>
                        <a:rPr lang="en-US" altLang="ja-JP" sz="1200" kern="100" dirty="0" smtClean="0">
                          <a:effectLst/>
                        </a:rPr>
                        <a:t>  </a:t>
                      </a:r>
                      <a:r>
                        <a:rPr lang="ja-JP" sz="1200" kern="100" dirty="0" smtClean="0">
                          <a:effectLst/>
                        </a:rPr>
                        <a:t>病床</a:t>
                      </a:r>
                      <a:endParaRPr lang="ja-JP" sz="1200" kern="100" dirty="0">
                        <a:effectLst/>
                        <a:latin typeface="Century" panose="02040604050505020304" pitchFamily="18" charset="0"/>
                      </a:endParaRPr>
                    </a:p>
                  </a:txBody>
                  <a:tcPr marL="0" marR="0" marT="0" marB="0" anchor="ctr"/>
                </a:tc>
                <a:tc gridSpan="2">
                  <a:txBody>
                    <a:bodyPr/>
                    <a:lstStyle/>
                    <a:p>
                      <a:pPr algn="ctr">
                        <a:lnSpc>
                          <a:spcPts val="1400"/>
                        </a:lnSpc>
                      </a:pPr>
                      <a:r>
                        <a:rPr lang="ja-JP" sz="1200" kern="100" dirty="0">
                          <a:effectLst/>
                        </a:rPr>
                        <a:t>病床有</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2">
                  <a:txBody>
                    <a:bodyPr/>
                    <a:lstStyle/>
                    <a:p>
                      <a:pPr algn="ctr">
                        <a:lnSpc>
                          <a:spcPts val="1400"/>
                        </a:lnSpc>
                      </a:pPr>
                      <a:r>
                        <a:rPr lang="ja-JP" sz="1200" kern="100" dirty="0">
                          <a:effectLst/>
                        </a:rPr>
                        <a:t>病床無</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2">
                  <a:txBody>
                    <a:bodyPr/>
                    <a:lstStyle/>
                    <a:p>
                      <a:pPr algn="ctr">
                        <a:lnSpc>
                          <a:spcPts val="1400"/>
                        </a:lnSpc>
                      </a:pPr>
                      <a:r>
                        <a:rPr lang="ja-JP" sz="1200" kern="100" dirty="0">
                          <a:effectLst/>
                        </a:rPr>
                        <a:t>－</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2">
                  <a:txBody>
                    <a:bodyPr/>
                    <a:lstStyle/>
                    <a:p>
                      <a:pPr algn="ctr">
                        <a:lnSpc>
                          <a:spcPts val="1400"/>
                        </a:lnSpc>
                      </a:pPr>
                      <a:r>
                        <a:rPr lang="ja-JP" sz="1200" kern="100" dirty="0">
                          <a:effectLst/>
                        </a:rPr>
                        <a:t>－</a:t>
                      </a:r>
                      <a:endParaRPr lang="ja-JP" sz="1200" kern="100" dirty="0">
                        <a:effectLst/>
                        <a:latin typeface="Century" panose="02040604050505020304" pitchFamily="18" charset="0"/>
                      </a:endParaRPr>
                    </a:p>
                  </a:txBody>
                  <a:tcPr/>
                </a:tc>
                <a:tc hMerge="1">
                  <a:txBody>
                    <a:bodyPr/>
                    <a:lstStyle/>
                    <a:p>
                      <a:endParaRPr kumimoji="1" lang="ja-JP" altLang="en-US"/>
                    </a:p>
                  </a:txBody>
                  <a:tcPr/>
                </a:tc>
              </a:tr>
              <a:tr h="153035">
                <a:tc>
                  <a:txBody>
                    <a:bodyPr/>
                    <a:lstStyle/>
                    <a:p>
                      <a:pPr algn="l">
                        <a:lnSpc>
                          <a:spcPts val="1400"/>
                        </a:lnSpc>
                      </a:pPr>
                      <a:r>
                        <a:rPr lang="en-US" altLang="ja-JP" sz="1200" kern="100" dirty="0" smtClean="0">
                          <a:effectLst/>
                        </a:rPr>
                        <a:t>  </a:t>
                      </a:r>
                      <a:r>
                        <a:rPr lang="ja-JP" sz="1200" kern="100" dirty="0" smtClean="0">
                          <a:effectLst/>
                        </a:rPr>
                        <a:t>処方せん</a:t>
                      </a:r>
                      <a:endParaRPr lang="ja-JP" sz="1200" kern="100" dirty="0">
                        <a:effectLst/>
                        <a:latin typeface="Century" panose="02040604050505020304" pitchFamily="18" charset="0"/>
                      </a:endParaRPr>
                    </a:p>
                  </a:txBody>
                  <a:tcPr marL="0" marR="0" marT="0" marB="0" anchor="ctr"/>
                </a:tc>
                <a:tc>
                  <a:txBody>
                    <a:bodyPr/>
                    <a:lstStyle/>
                    <a:p>
                      <a:pPr algn="ctr">
                        <a:lnSpc>
                          <a:spcPts val="1400"/>
                        </a:lnSpc>
                      </a:pPr>
                      <a:r>
                        <a:rPr lang="ja-JP" sz="1000" kern="100" dirty="0">
                          <a:effectLst/>
                        </a:rPr>
                        <a:t>処方せん有</a:t>
                      </a:r>
                      <a:endParaRPr lang="ja-JP" sz="10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処方せん無</a:t>
                      </a:r>
                      <a:endParaRPr lang="ja-JP" sz="10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処方せん有</a:t>
                      </a:r>
                      <a:endParaRPr lang="ja-JP" sz="10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処方せん無</a:t>
                      </a:r>
                      <a:endParaRPr lang="ja-JP" sz="10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処方せん有</a:t>
                      </a:r>
                      <a:endParaRPr lang="ja-JP" sz="10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処方せん無</a:t>
                      </a:r>
                      <a:endParaRPr lang="ja-JP" sz="10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処方せん有</a:t>
                      </a:r>
                      <a:endParaRPr lang="ja-JP" sz="10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処方せん無</a:t>
                      </a:r>
                      <a:endParaRPr lang="ja-JP" sz="1000" kern="100" dirty="0">
                        <a:effectLst/>
                        <a:latin typeface="Century" panose="02040604050505020304" pitchFamily="18" charset="0"/>
                      </a:endParaRPr>
                    </a:p>
                  </a:txBody>
                  <a:tcPr/>
                </a:tc>
              </a:tr>
              <a:tr h="240665">
                <a:tc>
                  <a:txBody>
                    <a:bodyPr/>
                    <a:lstStyle/>
                    <a:p>
                      <a:pPr algn="l">
                        <a:lnSpc>
                          <a:spcPts val="1400"/>
                        </a:lnSpc>
                      </a:pPr>
                      <a:r>
                        <a:rPr lang="ja-JP" sz="1200" kern="100" dirty="0" smtClean="0">
                          <a:effectLst/>
                        </a:rPr>
                        <a:t>在</a:t>
                      </a:r>
                      <a:r>
                        <a:rPr lang="ja-JP" altLang="en-US" sz="1200" kern="100" dirty="0" smtClean="0">
                          <a:effectLst/>
                        </a:rPr>
                        <a:t>医</a:t>
                      </a:r>
                      <a:r>
                        <a:rPr lang="ja-JP" sz="1200" kern="100" dirty="0" smtClean="0">
                          <a:effectLst/>
                        </a:rPr>
                        <a:t>総管</a:t>
                      </a:r>
                      <a:endParaRPr lang="ja-JP" sz="1200" kern="100" dirty="0">
                        <a:effectLst/>
                        <a:latin typeface="Century" panose="02040604050505020304" pitchFamily="18" charset="0"/>
                      </a:endParaRPr>
                    </a:p>
                  </a:txBody>
                  <a:tcPr/>
                </a:tc>
                <a:tc>
                  <a:txBody>
                    <a:bodyPr/>
                    <a:lstStyle/>
                    <a:p>
                      <a:pPr algn="ctr">
                        <a:lnSpc>
                          <a:spcPts val="1400"/>
                        </a:lnSpc>
                      </a:pPr>
                      <a:r>
                        <a:rPr lang="en-US" sz="1500" kern="100" dirty="0">
                          <a:effectLst/>
                        </a:rPr>
                        <a:t>5,000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5,300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4,600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4,900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4,200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4,500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2,200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2,500</a:t>
                      </a:r>
                      <a:r>
                        <a:rPr lang="ja-JP" sz="1500" kern="100" dirty="0">
                          <a:effectLst/>
                        </a:rPr>
                        <a:t>点</a:t>
                      </a:r>
                      <a:endParaRPr lang="ja-JP" sz="1500" kern="100" dirty="0">
                        <a:effectLst/>
                        <a:latin typeface="Century" panose="02040604050505020304" pitchFamily="18" charset="0"/>
                      </a:endParaRPr>
                    </a:p>
                  </a:txBody>
                  <a:tcPr/>
                </a:tc>
              </a:tr>
              <a:tr h="164465">
                <a:tc>
                  <a:txBody>
                    <a:bodyPr/>
                    <a:lstStyle/>
                    <a:p>
                      <a:pPr algn="l">
                        <a:lnSpc>
                          <a:spcPts val="1400"/>
                        </a:lnSpc>
                      </a:pPr>
                      <a:r>
                        <a:rPr lang="ja-JP" sz="1200" kern="100" dirty="0" smtClean="0">
                          <a:effectLst/>
                        </a:rPr>
                        <a:t>特医総管</a:t>
                      </a:r>
                      <a:endParaRPr lang="ja-JP" sz="1200" kern="100" dirty="0">
                        <a:effectLst/>
                        <a:latin typeface="Century" panose="02040604050505020304" pitchFamily="18" charset="0"/>
                      </a:endParaRPr>
                    </a:p>
                  </a:txBody>
                  <a:tcPr/>
                </a:tc>
                <a:tc>
                  <a:txBody>
                    <a:bodyPr/>
                    <a:lstStyle/>
                    <a:p>
                      <a:pPr algn="ctr">
                        <a:lnSpc>
                          <a:spcPts val="1400"/>
                        </a:lnSpc>
                      </a:pPr>
                      <a:r>
                        <a:rPr lang="en-US" sz="1500" kern="100" dirty="0">
                          <a:effectLst/>
                        </a:rPr>
                        <a:t>3,600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a:effectLst/>
                        </a:rPr>
                        <a:t>3,900</a:t>
                      </a:r>
                      <a:r>
                        <a:rPr lang="ja-JP" sz="1500" kern="100">
                          <a:effectLst/>
                        </a:rPr>
                        <a:t>点</a:t>
                      </a:r>
                      <a:endParaRPr lang="ja-JP" sz="1500" kern="100">
                        <a:effectLst/>
                        <a:latin typeface="Century" panose="02040604050505020304" pitchFamily="18" charset="0"/>
                      </a:endParaRPr>
                    </a:p>
                  </a:txBody>
                  <a:tcPr/>
                </a:tc>
                <a:tc>
                  <a:txBody>
                    <a:bodyPr/>
                    <a:lstStyle/>
                    <a:p>
                      <a:pPr algn="ctr">
                        <a:lnSpc>
                          <a:spcPts val="1400"/>
                        </a:lnSpc>
                      </a:pPr>
                      <a:r>
                        <a:rPr lang="en-US" sz="1500" kern="100" dirty="0">
                          <a:effectLst/>
                        </a:rPr>
                        <a:t>3,300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a:effectLst/>
                        </a:rPr>
                        <a:t>3,600</a:t>
                      </a:r>
                      <a:r>
                        <a:rPr lang="ja-JP" sz="1500" kern="100">
                          <a:effectLst/>
                        </a:rPr>
                        <a:t>点</a:t>
                      </a:r>
                      <a:endParaRPr lang="ja-JP" sz="1500" kern="100">
                        <a:effectLst/>
                        <a:latin typeface="Century" panose="02040604050505020304" pitchFamily="18" charset="0"/>
                      </a:endParaRPr>
                    </a:p>
                  </a:txBody>
                  <a:tcPr/>
                </a:tc>
                <a:tc>
                  <a:txBody>
                    <a:bodyPr/>
                    <a:lstStyle/>
                    <a:p>
                      <a:pPr algn="ctr">
                        <a:lnSpc>
                          <a:spcPts val="1400"/>
                        </a:lnSpc>
                      </a:pPr>
                      <a:r>
                        <a:rPr lang="en-US" sz="1500" kern="100" dirty="0">
                          <a:effectLst/>
                        </a:rPr>
                        <a:t>3,000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3,300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1,500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1,800</a:t>
                      </a:r>
                      <a:r>
                        <a:rPr lang="ja-JP" sz="1500" kern="100" dirty="0">
                          <a:effectLst/>
                        </a:rPr>
                        <a:t>点</a:t>
                      </a:r>
                      <a:endParaRPr lang="ja-JP" sz="1500" kern="100" dirty="0">
                        <a:effectLst/>
                        <a:latin typeface="Century" panose="02040604050505020304" pitchFamily="18" charset="0"/>
                      </a:endParaRPr>
                    </a:p>
                  </a:txBody>
                  <a:tcPr/>
                </a:tc>
              </a:tr>
            </a:tbl>
          </a:graphicData>
        </a:graphic>
      </p:graphicFrame>
      <p:sp>
        <p:nvSpPr>
          <p:cNvPr id="14" name="Rectangle 36"/>
          <p:cNvSpPr>
            <a:spLocks noChangeArrowheads="1"/>
          </p:cNvSpPr>
          <p:nvPr/>
        </p:nvSpPr>
        <p:spPr bwMode="auto">
          <a:xfrm>
            <a:off x="77847" y="693741"/>
            <a:ext cx="3979151" cy="377353"/>
          </a:xfrm>
          <a:prstGeom prst="rect">
            <a:avLst/>
          </a:prstGeom>
          <a:ln w="9525">
            <a:solidFill>
              <a:schemeClr val="tx1"/>
            </a:solidFill>
            <a:headEnd/>
            <a:tailEnd/>
          </a:ln>
        </p:spPr>
        <p:style>
          <a:lnRef idx="1">
            <a:schemeClr val="accent4"/>
          </a:lnRef>
          <a:fillRef idx="2">
            <a:schemeClr val="accent4"/>
          </a:fillRef>
          <a:effectRef idx="1">
            <a:schemeClr val="accent4"/>
          </a:effectRef>
          <a:fontRef idx="minor">
            <a:schemeClr val="dk1"/>
          </a:fontRef>
        </p:style>
        <p:txBody>
          <a:bodyPr/>
          <a:lstStyle/>
          <a:p>
            <a:r>
              <a:rPr lang="ja-JP" altLang="en-US" sz="2000" dirty="0" smtClean="0">
                <a:solidFill>
                  <a:prstClr val="black"/>
                </a:solidFill>
              </a:rPr>
              <a:t>（５）在宅医療の適正化</a:t>
            </a:r>
            <a:endParaRPr lang="ja-JP" altLang="ja-JP" sz="2000" dirty="0">
              <a:solidFill>
                <a:prstClr val="black"/>
              </a:solidFill>
            </a:endParaRPr>
          </a:p>
        </p:txBody>
      </p:sp>
      <p:sp>
        <p:nvSpPr>
          <p:cNvPr id="10" name="右矢印 9"/>
          <p:cNvSpPr/>
          <p:nvPr/>
        </p:nvSpPr>
        <p:spPr>
          <a:xfrm rot="5400000">
            <a:off x="4796042" y="3751593"/>
            <a:ext cx="324315" cy="1532688"/>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15" name="Rectangle 2"/>
          <p:cNvSpPr>
            <a:spLocks noChangeArrowheads="1"/>
          </p:cNvSpPr>
          <p:nvPr/>
        </p:nvSpPr>
        <p:spPr bwMode="auto">
          <a:xfrm>
            <a:off x="19440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４．</a:t>
            </a:r>
            <a:r>
              <a:rPr lang="ja-JP" altLang="en-US" kern="0" dirty="0">
                <a:solidFill>
                  <a:srgbClr val="000000"/>
                </a:solidFill>
              </a:rPr>
              <a:t>適切</a:t>
            </a:r>
            <a:r>
              <a:rPr lang="ja-JP" altLang="en-US" kern="0" dirty="0" smtClean="0">
                <a:solidFill>
                  <a:srgbClr val="000000"/>
                </a:solidFill>
              </a:rPr>
              <a:t>な在宅医療の推進</a:t>
            </a: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4272999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19125" y="1585913"/>
            <a:ext cx="8502650" cy="1828800"/>
          </a:xfrm>
          <a:prstGeom prst="rect">
            <a:avLst/>
          </a:prstGeom>
          <a:noFill/>
          <a:ln w="9525">
            <a:noFill/>
            <a:miter lim="800000"/>
            <a:headEnd/>
            <a:tailEnd/>
          </a:ln>
          <a:effectLst/>
        </p:spPr>
        <p:txBody>
          <a:bodyPr anchor="ctr"/>
          <a:lstStyle/>
          <a:p>
            <a:pPr fontAlgn="base">
              <a:spcBef>
                <a:spcPct val="0"/>
              </a:spcBef>
              <a:spcAft>
                <a:spcPct val="0"/>
              </a:spcAft>
              <a:defRPr/>
            </a:pPr>
            <a:endParaRPr lang="ja-JP" altLang="en-US" sz="3600" b="1">
              <a:solidFill>
                <a:prstClr val="white"/>
              </a:solidFill>
              <a:effectLst>
                <a:outerShdw blurRad="38100" dist="38100" dir="2700000" algn="tl">
                  <a:srgbClr val="C0C0C0"/>
                </a:outerShdw>
              </a:effectLst>
              <a:latin typeface="Times New Roman" pitchFamily="18" charset="0"/>
            </a:endParaRPr>
          </a:p>
        </p:txBody>
      </p:sp>
      <p:sp>
        <p:nvSpPr>
          <p:cNvPr id="155652" name="Text Box 4"/>
          <p:cNvSpPr txBox="1">
            <a:spLocks noChangeArrowheads="1"/>
          </p:cNvSpPr>
          <p:nvPr/>
        </p:nvSpPr>
        <p:spPr bwMode="auto">
          <a:xfrm>
            <a:off x="417949" y="950916"/>
            <a:ext cx="9022027" cy="5732338"/>
          </a:xfrm>
          <a:prstGeom prst="rect">
            <a:avLst/>
          </a:prstGeom>
          <a:noFill/>
          <a:ln w="12700" cap="sq">
            <a:solidFill>
              <a:schemeClr val="tx1"/>
            </a:solidFill>
            <a:prstDash val="dash"/>
            <a:miter lim="800000"/>
            <a:headEnd/>
            <a:tailEnd/>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100"/>
              </a:lnSpc>
              <a:spcBef>
                <a:spcPct val="0"/>
              </a:spcBef>
              <a:spcAft>
                <a:spcPct val="0"/>
              </a:spcAft>
              <a:buFontTx/>
              <a:buNone/>
              <a:defRPr/>
            </a:pPr>
            <a:r>
              <a:rPr lang="en-US" altLang="ja-JP" sz="2000" b="1" dirty="0" smtClean="0">
                <a:solidFill>
                  <a:srgbClr val="000000"/>
                </a:solidFill>
                <a:latin typeface="ＭＳ Ｐゴシック" charset="-128"/>
              </a:rPr>
              <a:t>〔</a:t>
            </a:r>
            <a:r>
              <a:rPr lang="ja-JP" altLang="en-US" sz="2000" b="1" dirty="0" smtClean="0">
                <a:solidFill>
                  <a:srgbClr val="000000"/>
                </a:solidFill>
                <a:latin typeface="ＭＳ Ｐゴシック" charset="-128"/>
              </a:rPr>
              <a:t>主要な改定項目</a:t>
            </a:r>
            <a:r>
              <a:rPr lang="en-US" altLang="ja-JP" sz="2000" b="1" dirty="0" smtClean="0">
                <a:solidFill>
                  <a:srgbClr val="000000"/>
                </a:solidFill>
                <a:latin typeface="ＭＳ Ｐゴシック" charset="-128"/>
              </a:rPr>
              <a:t>〕</a:t>
            </a:r>
          </a:p>
          <a:p>
            <a:pPr marL="449263" indent="-449263" eaLnBrk="1" hangingPunct="1">
              <a:lnSpc>
                <a:spcPts val="2100"/>
              </a:lnSpc>
              <a:spcBef>
                <a:spcPts val="0"/>
              </a:spcBef>
              <a:buFont typeface="Arial" charset="0"/>
              <a:buNone/>
              <a:defRPr/>
            </a:pPr>
            <a:r>
              <a:rPr lang="ja-JP" altLang="en-US" sz="1800" b="1" u="sng" dirty="0" smtClean="0">
                <a:solidFill>
                  <a:prstClr val="black"/>
                </a:solidFill>
                <a:latin typeface="ＭＳ Ｐゴシック"/>
                <a:ea typeface="ＭＳ Ｐゴシック"/>
              </a:rPr>
              <a:t>３．外来の機能分化</a:t>
            </a:r>
            <a:endParaRPr lang="en-US" altLang="ja-JP" sz="1800" b="1" u="sng" dirty="0" smtClean="0">
              <a:solidFill>
                <a:prstClr val="black"/>
              </a:solidFill>
              <a:latin typeface="ＭＳ Ｐゴシック"/>
              <a:ea typeface="ＭＳ Ｐゴシック"/>
            </a:endParaRPr>
          </a:p>
          <a:p>
            <a:pPr marL="85725" indent="-85725" eaLnBrk="1" hangingPunct="1">
              <a:lnSpc>
                <a:spcPts val="2100"/>
              </a:lnSpc>
              <a:spcBef>
                <a:spcPts val="0"/>
              </a:spcBef>
              <a:buFont typeface="Arial" charset="0"/>
              <a:buNone/>
              <a:defRPr/>
            </a:pPr>
            <a:r>
              <a:rPr lang="ja-JP" altLang="en-US" sz="1800" b="1" dirty="0" smtClean="0">
                <a:solidFill>
                  <a:prstClr val="black"/>
                </a:solidFill>
                <a:latin typeface="ＭＳ Ｐゴシック"/>
                <a:ea typeface="ＭＳ Ｐゴシック"/>
              </a:rPr>
              <a:t>　 ①患者に身近な診療所や中小病院の主治医</a:t>
            </a:r>
            <a:r>
              <a:rPr lang="en-US" altLang="ja-JP" sz="1800" b="1" dirty="0" smtClean="0">
                <a:solidFill>
                  <a:prstClr val="black"/>
                </a:solidFill>
                <a:latin typeface="ＭＳ Ｐゴシック"/>
                <a:ea typeface="ＭＳ Ｐゴシック"/>
              </a:rPr>
              <a:t>(</a:t>
            </a:r>
            <a:r>
              <a:rPr lang="ja-JP" altLang="en-US" sz="1800" b="1" dirty="0" smtClean="0">
                <a:solidFill>
                  <a:prstClr val="black"/>
                </a:solidFill>
                <a:latin typeface="ＭＳ Ｐゴシック"/>
                <a:ea typeface="ＭＳ Ｐゴシック"/>
              </a:rPr>
              <a:t>かかりつけ医</a:t>
            </a:r>
            <a:r>
              <a:rPr lang="en-US" altLang="ja-JP" sz="1800" b="1" dirty="0" smtClean="0">
                <a:solidFill>
                  <a:prstClr val="black"/>
                </a:solidFill>
                <a:latin typeface="ＭＳ Ｐゴシック"/>
                <a:ea typeface="ＭＳ Ｐゴシック"/>
              </a:rPr>
              <a:t>)</a:t>
            </a:r>
            <a:r>
              <a:rPr lang="ja-JP" altLang="en-US" sz="1800" b="1" dirty="0" smtClean="0">
                <a:solidFill>
                  <a:prstClr val="black"/>
                </a:solidFill>
                <a:latin typeface="ＭＳ Ｐゴシック"/>
                <a:ea typeface="ＭＳ Ｐゴシック"/>
              </a:rPr>
              <a:t>について、複数の慢性疾患</a:t>
            </a:r>
            <a:endParaRPr lang="en-US" altLang="ja-JP" sz="1800" b="1" dirty="0" smtClean="0">
              <a:solidFill>
                <a:prstClr val="black"/>
              </a:solidFill>
              <a:latin typeface="ＭＳ Ｐゴシック"/>
              <a:ea typeface="ＭＳ Ｐゴシック"/>
            </a:endParaRPr>
          </a:p>
          <a:p>
            <a:pPr marL="85725" indent="-85725" eaLnBrk="1" hangingPunct="1">
              <a:lnSpc>
                <a:spcPts val="2100"/>
              </a:lnSpc>
              <a:spcBef>
                <a:spcPts val="0"/>
              </a:spcBef>
              <a:buFont typeface="Arial" charset="0"/>
              <a:buNone/>
              <a:defRPr/>
            </a:pPr>
            <a:r>
              <a:rPr lang="en-US" altLang="ja-JP" sz="1800" b="1" dirty="0">
                <a:solidFill>
                  <a:prstClr val="black"/>
                </a:solidFill>
                <a:latin typeface="ＭＳ Ｐゴシック"/>
                <a:ea typeface="ＭＳ Ｐゴシック"/>
              </a:rPr>
              <a:t> </a:t>
            </a:r>
            <a:r>
              <a:rPr lang="en-US" altLang="ja-JP" sz="1800" b="1" dirty="0" smtClean="0">
                <a:solidFill>
                  <a:prstClr val="black"/>
                </a:solidFill>
                <a:latin typeface="ＭＳ Ｐゴシック"/>
                <a:ea typeface="ＭＳ Ｐゴシック"/>
              </a:rPr>
              <a:t>    </a:t>
            </a:r>
            <a:r>
              <a:rPr lang="ja-JP" altLang="en-US" sz="1800" b="1" dirty="0" smtClean="0">
                <a:solidFill>
                  <a:prstClr val="black"/>
                </a:solidFill>
                <a:latin typeface="ＭＳ Ｐゴシック"/>
                <a:ea typeface="ＭＳ Ｐゴシック"/>
              </a:rPr>
              <a:t>をもつ患者に対し</a:t>
            </a:r>
            <a:r>
              <a:rPr lang="en-US" altLang="ja-JP" sz="1800" b="1" dirty="0" smtClean="0">
                <a:solidFill>
                  <a:prstClr val="black"/>
                </a:solidFill>
                <a:latin typeface="ＭＳ Ｐゴシック"/>
                <a:ea typeface="ＭＳ Ｐゴシック"/>
              </a:rPr>
              <a:t>､</a:t>
            </a:r>
            <a:r>
              <a:rPr lang="ja-JP" altLang="en-US" sz="1800" b="1" dirty="0" smtClean="0">
                <a:solidFill>
                  <a:prstClr val="black"/>
                </a:solidFill>
                <a:latin typeface="ＭＳ Ｐゴシック"/>
                <a:ea typeface="ＭＳ Ｐゴシック"/>
              </a:rPr>
              <a:t>健康管理や服薬管理等も含め</a:t>
            </a:r>
            <a:r>
              <a:rPr lang="en-US" altLang="ja-JP" sz="1800" b="1" dirty="0" smtClean="0">
                <a:solidFill>
                  <a:prstClr val="black"/>
                </a:solidFill>
                <a:latin typeface="ＭＳ Ｐゴシック"/>
                <a:ea typeface="ＭＳ Ｐゴシック"/>
              </a:rPr>
              <a:t>､</a:t>
            </a:r>
            <a:r>
              <a:rPr lang="ja-JP" altLang="en-US" sz="1800" b="1" dirty="0" smtClean="0">
                <a:solidFill>
                  <a:prstClr val="black"/>
                </a:solidFill>
                <a:latin typeface="ＭＳ Ｐゴシック"/>
                <a:ea typeface="ＭＳ Ｐゴシック"/>
              </a:rPr>
              <a:t>継続的かつ全人的な医療を行う</a:t>
            </a:r>
            <a:endParaRPr lang="en-US" altLang="ja-JP" sz="1800" b="1" dirty="0" smtClean="0">
              <a:solidFill>
                <a:prstClr val="black"/>
              </a:solidFill>
              <a:latin typeface="ＭＳ Ｐゴシック"/>
              <a:ea typeface="ＭＳ Ｐゴシック"/>
            </a:endParaRPr>
          </a:p>
          <a:p>
            <a:pPr marL="85725" indent="-85725" eaLnBrk="1" hangingPunct="1">
              <a:lnSpc>
                <a:spcPts val="2100"/>
              </a:lnSpc>
              <a:spcBef>
                <a:spcPts val="0"/>
              </a:spcBef>
              <a:buFont typeface="Arial" charset="0"/>
              <a:buNone/>
              <a:defRPr/>
            </a:pPr>
            <a:r>
              <a:rPr lang="en-US" altLang="ja-JP" sz="1800" b="1" dirty="0">
                <a:solidFill>
                  <a:prstClr val="black"/>
                </a:solidFill>
                <a:latin typeface="ＭＳ Ｐゴシック"/>
                <a:ea typeface="ＭＳ Ｐゴシック"/>
              </a:rPr>
              <a:t> </a:t>
            </a:r>
            <a:r>
              <a:rPr lang="en-US" altLang="ja-JP" sz="1800" b="1" dirty="0" smtClean="0">
                <a:solidFill>
                  <a:prstClr val="black"/>
                </a:solidFill>
                <a:latin typeface="ＭＳ Ｐゴシック"/>
                <a:ea typeface="ＭＳ Ｐゴシック"/>
              </a:rPr>
              <a:t>   </a:t>
            </a:r>
            <a:r>
              <a:rPr lang="ja-JP" altLang="en-US" sz="1800" b="1" dirty="0" smtClean="0">
                <a:solidFill>
                  <a:srgbClr val="FF0000"/>
                </a:solidFill>
                <a:latin typeface="ＭＳ Ｐゴシック"/>
                <a:ea typeface="ＭＳ Ｐゴシック"/>
              </a:rPr>
              <a:t>主治医機能の評価を新設</a:t>
            </a:r>
            <a:endParaRPr lang="en-US" altLang="ja-JP" sz="1600" b="1" dirty="0" smtClean="0">
              <a:solidFill>
                <a:srgbClr val="FF0000"/>
              </a:solidFill>
              <a:latin typeface="ＭＳ Ｐゴシック"/>
              <a:ea typeface="ＭＳ Ｐゴシック"/>
            </a:endParaRPr>
          </a:p>
          <a:p>
            <a:pPr marL="85725" indent="-85725" eaLnBrk="1" hangingPunct="1">
              <a:lnSpc>
                <a:spcPts val="2000"/>
              </a:lnSpc>
              <a:spcBef>
                <a:spcPts val="0"/>
              </a:spcBef>
              <a:buFont typeface="Arial" charset="0"/>
              <a:buNone/>
              <a:defRPr/>
            </a:pPr>
            <a:r>
              <a:rPr lang="ja-JP" altLang="en-US" sz="1600" b="1" dirty="0" smtClean="0">
                <a:solidFill>
                  <a:prstClr val="black"/>
                </a:solidFill>
                <a:latin typeface="ＭＳ Ｐゴシック"/>
                <a:ea typeface="ＭＳ Ｐゴシック"/>
              </a:rPr>
              <a:t>              地域</a:t>
            </a:r>
            <a:r>
              <a:rPr lang="ja-JP" altLang="en-US" sz="1600" b="1" dirty="0">
                <a:solidFill>
                  <a:prstClr val="black"/>
                </a:solidFill>
                <a:latin typeface="ＭＳ Ｐゴシック"/>
                <a:ea typeface="ＭＳ Ｐゴシック"/>
              </a:rPr>
              <a:t>包括診療</a:t>
            </a:r>
            <a:r>
              <a:rPr lang="ja-JP" altLang="en-US" sz="1600" b="1" dirty="0" smtClean="0">
                <a:solidFill>
                  <a:prstClr val="black"/>
                </a:solidFill>
                <a:latin typeface="ＭＳ Ｐゴシック"/>
                <a:ea typeface="ＭＳ Ｐゴシック"/>
              </a:rPr>
              <a:t>加算：</a:t>
            </a:r>
            <a:r>
              <a:rPr lang="en-US" altLang="ja-JP" sz="1600" b="1" dirty="0" smtClean="0">
                <a:solidFill>
                  <a:prstClr val="black"/>
                </a:solidFill>
                <a:latin typeface="ＭＳ Ｐゴシック"/>
                <a:ea typeface="ＭＳ Ｐゴシック"/>
              </a:rPr>
              <a:t>20</a:t>
            </a:r>
            <a:r>
              <a:rPr lang="ja-JP" altLang="en-US" sz="1600" b="1" dirty="0">
                <a:solidFill>
                  <a:prstClr val="black"/>
                </a:solidFill>
                <a:latin typeface="ＭＳ Ｐゴシック"/>
                <a:ea typeface="ＭＳ Ｐゴシック"/>
              </a:rPr>
              <a:t>点</a:t>
            </a:r>
            <a:r>
              <a:rPr lang="en-US" altLang="ja-JP" sz="1600" b="1" dirty="0">
                <a:solidFill>
                  <a:prstClr val="black"/>
                </a:solidFill>
                <a:latin typeface="ＭＳ Ｐゴシック"/>
                <a:ea typeface="ＭＳ Ｐゴシック"/>
              </a:rPr>
              <a:t>/</a:t>
            </a:r>
            <a:r>
              <a:rPr lang="ja-JP" altLang="en-US" sz="1600" b="1" dirty="0">
                <a:solidFill>
                  <a:prstClr val="black"/>
                </a:solidFill>
                <a:latin typeface="ＭＳ Ｐゴシック"/>
                <a:ea typeface="ＭＳ Ｐゴシック"/>
              </a:rPr>
              <a:t>回</a:t>
            </a:r>
            <a:r>
              <a:rPr lang="en-US" altLang="ja-JP" sz="1600" b="1" dirty="0">
                <a:solidFill>
                  <a:prstClr val="black"/>
                </a:solidFill>
                <a:latin typeface="ＭＳ Ｐゴシック"/>
                <a:ea typeface="ＭＳ Ｐゴシック"/>
              </a:rPr>
              <a:t>〔</a:t>
            </a:r>
            <a:r>
              <a:rPr lang="ja-JP" altLang="en-US" sz="1600" b="1" dirty="0">
                <a:solidFill>
                  <a:prstClr val="black"/>
                </a:solidFill>
                <a:latin typeface="ＭＳ Ｐゴシック"/>
                <a:ea typeface="ＭＳ Ｐゴシック"/>
              </a:rPr>
              <a:t>出来高点数（再診料の加算）</a:t>
            </a:r>
            <a:r>
              <a:rPr lang="en-US" altLang="ja-JP" sz="1600" b="1" dirty="0">
                <a:solidFill>
                  <a:prstClr val="black"/>
                </a:solidFill>
                <a:latin typeface="ＭＳ Ｐゴシック"/>
                <a:ea typeface="ＭＳ Ｐゴシック"/>
              </a:rPr>
              <a:t>〕</a:t>
            </a:r>
            <a:endParaRPr lang="en-US" altLang="ja-JP" sz="1600" b="1" dirty="0">
              <a:solidFill>
                <a:srgbClr val="000000"/>
              </a:solidFill>
              <a:latin typeface="ＭＳ Ｐゴシック" charset="-128"/>
              <a:ea typeface="ＭＳ Ｐゴシック" pitchFamily="50" charset="-128"/>
            </a:endParaRPr>
          </a:p>
          <a:p>
            <a:pPr marL="85725" indent="-85725" eaLnBrk="1" hangingPunct="1">
              <a:lnSpc>
                <a:spcPts val="2000"/>
              </a:lnSpc>
              <a:spcBef>
                <a:spcPts val="0"/>
              </a:spcBef>
              <a:buFont typeface="Arial" charset="0"/>
              <a:buNone/>
              <a:defRPr/>
            </a:pPr>
            <a:r>
              <a:rPr lang="ja-JP" altLang="en-US" sz="1600" b="1" dirty="0" smtClean="0">
                <a:solidFill>
                  <a:prstClr val="black"/>
                </a:solidFill>
                <a:latin typeface="ＭＳ Ｐゴシック"/>
                <a:ea typeface="ＭＳ Ｐゴシック"/>
              </a:rPr>
              <a:t>              地域包括診療料：</a:t>
            </a:r>
            <a:r>
              <a:rPr lang="en-US" altLang="ja-JP" sz="1600" b="1" dirty="0" smtClean="0">
                <a:solidFill>
                  <a:prstClr val="black"/>
                </a:solidFill>
                <a:latin typeface="ＭＳ Ｐゴシック"/>
                <a:ea typeface="ＭＳ Ｐゴシック"/>
              </a:rPr>
              <a:t>1,503</a:t>
            </a:r>
            <a:r>
              <a:rPr lang="ja-JP" altLang="en-US" sz="1600" b="1" dirty="0" smtClean="0">
                <a:solidFill>
                  <a:prstClr val="black"/>
                </a:solidFill>
                <a:latin typeface="ＭＳ Ｐゴシック"/>
                <a:ea typeface="ＭＳ Ｐゴシック"/>
              </a:rPr>
              <a:t>点</a:t>
            </a:r>
            <a:r>
              <a:rPr lang="en-US" altLang="ja-JP" sz="1600" b="1" dirty="0" smtClean="0">
                <a:solidFill>
                  <a:prstClr val="black"/>
                </a:solidFill>
                <a:latin typeface="ＭＳ Ｐゴシック"/>
                <a:ea typeface="ＭＳ Ｐゴシック"/>
              </a:rPr>
              <a:t>(</a:t>
            </a:r>
            <a:r>
              <a:rPr lang="ja-JP" altLang="en-US" sz="1600" b="1" dirty="0" smtClean="0">
                <a:solidFill>
                  <a:prstClr val="black"/>
                </a:solidFill>
                <a:latin typeface="ＭＳ Ｐゴシック"/>
                <a:ea typeface="ＭＳ Ｐゴシック"/>
              </a:rPr>
              <a:t>月１回</a:t>
            </a:r>
            <a:r>
              <a:rPr lang="en-US" altLang="ja-JP" sz="1600" b="1" dirty="0" smtClean="0">
                <a:solidFill>
                  <a:prstClr val="black"/>
                </a:solidFill>
                <a:latin typeface="ＭＳ Ｐゴシック"/>
                <a:ea typeface="ＭＳ Ｐゴシック"/>
              </a:rPr>
              <a:t>)〔</a:t>
            </a:r>
            <a:r>
              <a:rPr lang="ja-JP" altLang="en-US" sz="1600" b="1" dirty="0" smtClean="0">
                <a:solidFill>
                  <a:prstClr val="black"/>
                </a:solidFill>
                <a:latin typeface="ＭＳ Ｐゴシック"/>
                <a:ea typeface="ＭＳ Ｐゴシック"/>
              </a:rPr>
              <a:t>包括点数</a:t>
            </a:r>
            <a:r>
              <a:rPr lang="en-US" altLang="ja-JP" sz="1600" b="1" dirty="0" smtClean="0">
                <a:solidFill>
                  <a:prstClr val="black"/>
                </a:solidFill>
                <a:latin typeface="ＭＳ Ｐゴシック"/>
                <a:ea typeface="ＭＳ Ｐゴシック"/>
              </a:rPr>
              <a:t>〕</a:t>
            </a:r>
            <a:endParaRPr lang="en-US" altLang="ja-JP" sz="1800" b="1" dirty="0" smtClean="0">
              <a:solidFill>
                <a:prstClr val="black"/>
              </a:solidFill>
              <a:latin typeface="ＭＳ Ｐゴシック"/>
              <a:ea typeface="ＭＳ Ｐゴシック"/>
            </a:endParaRPr>
          </a:p>
          <a:p>
            <a:pPr>
              <a:lnSpc>
                <a:spcPts val="21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1800" b="1"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②大病院</a:t>
            </a:r>
            <a:r>
              <a:rPr lang="ja-JP" altLang="en-US" sz="1800" b="1"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の紹介率・逆紹介率を高める取り組みを更に</a:t>
            </a:r>
            <a:r>
              <a:rPr lang="ja-JP" altLang="en-US" sz="1800" b="1"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推進</a:t>
            </a:r>
            <a:endParaRPr lang="en-US" altLang="ja-JP" sz="1800" b="1"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nSpc>
                <a:spcPts val="21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1800" b="1" kern="0" spc="-100" dirty="0" smtClean="0">
                <a:solidFill>
                  <a:prstClr val="black"/>
                </a:solidFill>
                <a:latin typeface="ＭＳ Ｐゴシック"/>
                <a:ea typeface="ＭＳ Ｐゴシック"/>
                <a:cs typeface="ＭＳ ゴシック"/>
              </a:rPr>
              <a:t>        </a:t>
            </a:r>
            <a:r>
              <a:rPr lang="ja-JP" altLang="en-US" sz="1800" b="1" kern="0" spc="-100" dirty="0" smtClean="0">
                <a:solidFill>
                  <a:prstClr val="black"/>
                </a:solidFill>
                <a:latin typeface="ＭＳ Ｐゴシック"/>
                <a:ea typeface="ＭＳ Ｐゴシック"/>
                <a:cs typeface="ＭＳ ゴシック"/>
              </a:rPr>
              <a:t>・ 紹介なし受診患者への初診料・外来診療料の逓減（紹介率・逆紹介率要件の引上げ）</a:t>
            </a:r>
            <a:endParaRPr lang="en-US" altLang="ja-JP" sz="1800" b="1" kern="0" spc="-100" dirty="0" smtClean="0">
              <a:solidFill>
                <a:prstClr val="black"/>
              </a:solidFill>
              <a:latin typeface="ＭＳ Ｐゴシック"/>
              <a:ea typeface="ＭＳ Ｐゴシック"/>
              <a:cs typeface="ＭＳ ゴシック"/>
            </a:endParaRPr>
          </a:p>
          <a:p>
            <a:pPr>
              <a:lnSpc>
                <a:spcPts val="21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1800" b="1" kern="0" spc="-100" dirty="0">
                <a:solidFill>
                  <a:prstClr val="black"/>
                </a:solidFill>
                <a:latin typeface="ＭＳ Ｐゴシック"/>
                <a:ea typeface="ＭＳ Ｐゴシック"/>
                <a:cs typeface="ＭＳ ゴシック"/>
              </a:rPr>
              <a:t>　</a:t>
            </a:r>
            <a:r>
              <a:rPr lang="ja-JP" altLang="en-US" sz="1800" b="1" kern="0" spc="-100" dirty="0" smtClean="0">
                <a:solidFill>
                  <a:prstClr val="black"/>
                </a:solidFill>
                <a:latin typeface="ＭＳ Ｐゴシック"/>
                <a:ea typeface="ＭＳ Ｐゴシック"/>
                <a:cs typeface="ＭＳ ゴシック"/>
              </a:rPr>
              <a:t>　　 ・ </a:t>
            </a:r>
            <a:r>
              <a:rPr lang="ja-JP" altLang="ja-JP" sz="1600" b="1" kern="0" spc="-100" dirty="0" smtClean="0">
                <a:solidFill>
                  <a:prstClr val="black"/>
                </a:solidFill>
                <a:latin typeface="ＭＳ Ｐゴシック"/>
                <a:ea typeface="ＭＳ Ｐゴシック"/>
                <a:cs typeface="ＭＳ ゴシック"/>
              </a:rPr>
              <a:t>紹介率</a:t>
            </a:r>
            <a:r>
              <a:rPr lang="ja-JP" altLang="ja-JP" sz="1600" b="1" kern="0" spc="-100" dirty="0">
                <a:solidFill>
                  <a:prstClr val="black"/>
                </a:solidFill>
                <a:latin typeface="ＭＳ Ｐゴシック"/>
                <a:ea typeface="ＭＳ Ｐゴシック"/>
                <a:cs typeface="ＭＳ ゴシック"/>
              </a:rPr>
              <a:t>・逆紹介率の規定を満たさない大病院の長期</a:t>
            </a:r>
            <a:r>
              <a:rPr lang="ja-JP" altLang="ja-JP" sz="1600" b="1" kern="0" spc="-100" dirty="0" smtClean="0">
                <a:solidFill>
                  <a:prstClr val="black"/>
                </a:solidFill>
                <a:latin typeface="ＭＳ Ｐゴシック"/>
                <a:ea typeface="ＭＳ Ｐゴシック"/>
                <a:cs typeface="ＭＳ ゴシック"/>
              </a:rPr>
              <a:t>処方に</a:t>
            </a:r>
            <a:r>
              <a:rPr lang="ja-JP" altLang="ja-JP" sz="1600" b="1" kern="0" spc="-100" dirty="0">
                <a:solidFill>
                  <a:prstClr val="black"/>
                </a:solidFill>
                <a:latin typeface="ＭＳ Ｐゴシック"/>
                <a:ea typeface="ＭＳ Ｐゴシック"/>
                <a:cs typeface="ＭＳ ゴシック"/>
              </a:rPr>
              <a:t>対する処方料・処方せん料・</a:t>
            </a:r>
            <a:r>
              <a:rPr lang="ja-JP" altLang="ja-JP" sz="1600" b="1" kern="0" spc="-100" dirty="0" smtClean="0">
                <a:solidFill>
                  <a:prstClr val="black"/>
                </a:solidFill>
                <a:latin typeface="ＭＳ Ｐゴシック"/>
                <a:ea typeface="ＭＳ Ｐゴシック"/>
                <a:cs typeface="ＭＳ ゴシック"/>
              </a:rPr>
              <a:t>薬剤料</a:t>
            </a:r>
            <a:endParaRPr lang="en-US" altLang="ja-JP" sz="1600" b="1" kern="0" spc="-100" dirty="0" smtClean="0">
              <a:solidFill>
                <a:prstClr val="black"/>
              </a:solidFill>
              <a:latin typeface="ＭＳ Ｐゴシック"/>
              <a:ea typeface="ＭＳ Ｐゴシック"/>
              <a:cs typeface="ＭＳ ゴシック"/>
            </a:endParaRPr>
          </a:p>
          <a:p>
            <a:pPr>
              <a:lnSpc>
                <a:spcPts val="21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1600" b="1" kern="0" spc="-100" dirty="0">
                <a:solidFill>
                  <a:prstClr val="black"/>
                </a:solidFill>
                <a:latin typeface="ＭＳ Ｐゴシック"/>
                <a:ea typeface="ＭＳ Ｐゴシック"/>
                <a:cs typeface="ＭＳ ゴシック"/>
              </a:rPr>
              <a:t> </a:t>
            </a:r>
            <a:r>
              <a:rPr lang="en-US" altLang="ja-JP" sz="1600" b="1" kern="0" spc="-100" dirty="0" smtClean="0">
                <a:solidFill>
                  <a:prstClr val="black"/>
                </a:solidFill>
                <a:latin typeface="ＭＳ Ｐゴシック"/>
                <a:ea typeface="ＭＳ Ｐゴシック"/>
                <a:cs typeface="ＭＳ ゴシック"/>
              </a:rPr>
              <a:t>         </a:t>
            </a:r>
            <a:r>
              <a:rPr lang="ja-JP" altLang="ja-JP" sz="1600" b="1" kern="0" spc="-100" dirty="0" smtClean="0">
                <a:solidFill>
                  <a:prstClr val="black"/>
                </a:solidFill>
                <a:latin typeface="ＭＳ Ｐゴシック"/>
                <a:ea typeface="ＭＳ Ｐゴシック"/>
                <a:cs typeface="ＭＳ ゴシック"/>
              </a:rPr>
              <a:t>の</a:t>
            </a:r>
            <a:r>
              <a:rPr lang="ja-JP" altLang="ja-JP" sz="1600" b="1" kern="0" spc="-100" dirty="0">
                <a:solidFill>
                  <a:prstClr val="black"/>
                </a:solidFill>
                <a:latin typeface="ＭＳ Ｐゴシック"/>
                <a:ea typeface="ＭＳ Ｐゴシック"/>
                <a:cs typeface="ＭＳ ゴシック"/>
              </a:rPr>
              <a:t>減算措置（</a:t>
            </a:r>
            <a:r>
              <a:rPr lang="ja-JP" altLang="en-US" sz="1600" b="1" kern="0" spc="-100" dirty="0">
                <a:solidFill>
                  <a:prstClr val="black"/>
                </a:solidFill>
                <a:latin typeface="ＭＳ Ｐゴシック"/>
                <a:ea typeface="ＭＳ Ｐゴシック"/>
                <a:cs typeface="ＭＳ ゴシック"/>
              </a:rPr>
              <a:t>６０／１００</a:t>
            </a:r>
            <a:r>
              <a:rPr lang="ja-JP" altLang="ja-JP" sz="1600" b="1" kern="0" spc="-100" dirty="0" smtClean="0">
                <a:solidFill>
                  <a:prstClr val="black"/>
                </a:solidFill>
                <a:latin typeface="ＭＳ Ｐゴシック"/>
                <a:ea typeface="ＭＳ Ｐゴシック"/>
                <a:cs typeface="ＭＳ ゴシック"/>
              </a:rPr>
              <a:t>）</a:t>
            </a:r>
            <a:endParaRPr lang="en-US" altLang="ja-JP" sz="1600" b="1" spc="-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85725" indent="-85725" eaLnBrk="1" hangingPunct="1">
              <a:lnSpc>
                <a:spcPts val="2000"/>
              </a:lnSpc>
              <a:spcBef>
                <a:spcPts val="0"/>
              </a:spcBef>
              <a:buFont typeface="Arial" charset="0"/>
              <a:buNone/>
              <a:defRPr/>
            </a:pPr>
            <a:endParaRPr lang="en-US" altLang="ja-JP" sz="1600" b="1" dirty="0" smtClean="0">
              <a:solidFill>
                <a:prstClr val="black"/>
              </a:solidFill>
              <a:latin typeface="ＭＳ Ｐゴシック"/>
              <a:ea typeface="ＭＳ Ｐゴシック"/>
            </a:endParaRPr>
          </a:p>
          <a:p>
            <a:pPr eaLnBrk="1" hangingPunct="1">
              <a:lnSpc>
                <a:spcPts val="2100"/>
              </a:lnSpc>
              <a:spcBef>
                <a:spcPts val="600"/>
              </a:spcBef>
              <a:buFont typeface="Arial" charset="0"/>
              <a:buNone/>
              <a:defRPr/>
            </a:pPr>
            <a:r>
              <a:rPr lang="ja-JP" altLang="en-US" sz="1800" b="1" u="sng" dirty="0" smtClean="0">
                <a:solidFill>
                  <a:prstClr val="black"/>
                </a:solidFill>
                <a:latin typeface="ＭＳ Ｐゴシック"/>
                <a:ea typeface="ＭＳ Ｐゴシック"/>
              </a:rPr>
              <a:t>４．在宅医療の充実</a:t>
            </a:r>
            <a:endParaRPr lang="en-US" altLang="ja-JP" sz="1800" b="1" u="sng" dirty="0" smtClean="0">
              <a:solidFill>
                <a:prstClr val="black"/>
              </a:solidFill>
              <a:latin typeface="ＭＳ Ｐゴシック"/>
              <a:ea typeface="ＭＳ Ｐゴシック"/>
            </a:endParaRPr>
          </a:p>
          <a:p>
            <a:pPr eaLnBrk="1" hangingPunct="1">
              <a:lnSpc>
                <a:spcPts val="2100"/>
              </a:lnSpc>
              <a:spcBef>
                <a:spcPts val="0"/>
              </a:spcBef>
              <a:buFont typeface="Arial" charset="0"/>
              <a:buNone/>
              <a:defRPr/>
            </a:pPr>
            <a:r>
              <a:rPr lang="ja-JP" altLang="en-US" sz="1800" b="1" dirty="0" smtClean="0">
                <a:solidFill>
                  <a:prstClr val="black"/>
                </a:solidFill>
                <a:latin typeface="ＭＳ Ｐゴシック"/>
                <a:ea typeface="ＭＳ Ｐゴシック"/>
              </a:rPr>
              <a:t>   </a:t>
            </a:r>
            <a:r>
              <a:rPr lang="ja-JP" altLang="en-US" sz="1800" b="1" dirty="0" smtClean="0">
                <a:solidFill>
                  <a:srgbClr val="FF0000"/>
                </a:solidFill>
                <a:latin typeface="ＭＳ Ｐゴシック"/>
                <a:ea typeface="ＭＳ Ｐゴシック"/>
              </a:rPr>
              <a:t>在宅医療を担う医療機関･薬局を確保</a:t>
            </a:r>
            <a:r>
              <a:rPr lang="ja-JP" altLang="en-US" sz="1800" b="1" dirty="0" smtClean="0">
                <a:solidFill>
                  <a:prstClr val="black"/>
                </a:solidFill>
                <a:latin typeface="ＭＳ Ｐゴシック"/>
                <a:ea typeface="ＭＳ Ｐゴシック"/>
              </a:rPr>
              <a:t>するとともに、</a:t>
            </a:r>
            <a:r>
              <a:rPr lang="ja-JP" altLang="en-US" sz="1800" b="1" dirty="0" smtClean="0">
                <a:solidFill>
                  <a:srgbClr val="FF0000"/>
                </a:solidFill>
                <a:latin typeface="ＭＳ Ｐゴシック"/>
                <a:ea typeface="ＭＳ Ｐゴシック"/>
              </a:rPr>
              <a:t>質の高い在宅医療を推進</a:t>
            </a:r>
            <a:endParaRPr lang="en-US" altLang="ja-JP" sz="1800" b="1" dirty="0" smtClean="0">
              <a:solidFill>
                <a:prstClr val="black"/>
              </a:solidFill>
              <a:latin typeface="ＭＳ Ｐゴシック"/>
              <a:ea typeface="ＭＳ Ｐゴシック"/>
            </a:endParaRPr>
          </a:p>
          <a:p>
            <a:pPr eaLnBrk="1" hangingPunct="1">
              <a:lnSpc>
                <a:spcPts val="2100"/>
              </a:lnSpc>
              <a:spcBef>
                <a:spcPts val="0"/>
              </a:spcBef>
              <a:buFont typeface="Arial" charset="0"/>
              <a:buNone/>
              <a:defRPr/>
            </a:pPr>
            <a:r>
              <a:rPr lang="en-US" altLang="ja-JP" sz="1800" b="1" dirty="0" smtClean="0">
                <a:solidFill>
                  <a:prstClr val="black"/>
                </a:solidFill>
                <a:latin typeface="ＭＳ Ｐゴシック"/>
                <a:ea typeface="ＭＳ Ｐゴシック"/>
              </a:rPr>
              <a:t>  </a:t>
            </a:r>
            <a:r>
              <a:rPr lang="ja-JP" altLang="en-US" sz="1800" b="1" dirty="0" smtClean="0">
                <a:solidFill>
                  <a:prstClr val="black"/>
                </a:solidFill>
                <a:latin typeface="ＭＳ Ｐゴシック"/>
                <a:ea typeface="ＭＳ Ｐゴシック"/>
              </a:rPr>
              <a:t>①  </a:t>
            </a:r>
            <a:r>
              <a:rPr lang="ja-JP" altLang="en-US" sz="1800" b="1" dirty="0">
                <a:solidFill>
                  <a:prstClr val="black"/>
                </a:solidFill>
                <a:latin typeface="ＭＳ Ｐゴシック"/>
                <a:ea typeface="ＭＳ Ｐゴシック"/>
              </a:rPr>
              <a:t>在支</a:t>
            </a:r>
            <a:r>
              <a:rPr lang="ja-JP" altLang="en-US" sz="1800" b="1" dirty="0" smtClean="0">
                <a:solidFill>
                  <a:prstClr val="black"/>
                </a:solidFill>
                <a:latin typeface="ＭＳ Ｐゴシック"/>
                <a:ea typeface="ＭＳ Ｐゴシック"/>
              </a:rPr>
              <a:t>診・在支病以外の評価引き上げ、在支診・在支病の実績に応じた評価、</a:t>
            </a:r>
            <a:endParaRPr lang="en-US" altLang="ja-JP" sz="1800" b="1" dirty="0" smtClean="0">
              <a:solidFill>
                <a:prstClr val="black"/>
              </a:solidFill>
              <a:latin typeface="ＭＳ Ｐゴシック"/>
              <a:ea typeface="ＭＳ Ｐゴシック"/>
            </a:endParaRPr>
          </a:p>
          <a:p>
            <a:pPr eaLnBrk="1" hangingPunct="1">
              <a:lnSpc>
                <a:spcPts val="2100"/>
              </a:lnSpc>
              <a:spcBef>
                <a:spcPts val="0"/>
              </a:spcBef>
              <a:buFont typeface="Arial" charset="0"/>
              <a:buNone/>
              <a:defRPr/>
            </a:pPr>
            <a:r>
              <a:rPr lang="en-US" altLang="ja-JP" sz="1800" b="1" dirty="0">
                <a:solidFill>
                  <a:prstClr val="black"/>
                </a:solidFill>
                <a:latin typeface="ＭＳ Ｐゴシック"/>
                <a:ea typeface="ＭＳ Ｐゴシック"/>
              </a:rPr>
              <a:t> </a:t>
            </a:r>
            <a:r>
              <a:rPr lang="en-US" altLang="ja-JP" sz="1800" b="1" dirty="0" smtClean="0">
                <a:solidFill>
                  <a:prstClr val="black"/>
                </a:solidFill>
                <a:latin typeface="ＭＳ Ｐゴシック"/>
                <a:ea typeface="ＭＳ Ｐゴシック"/>
              </a:rPr>
              <a:t>    </a:t>
            </a:r>
            <a:r>
              <a:rPr lang="ja-JP" altLang="en-US" sz="1800" b="1" dirty="0" smtClean="0">
                <a:solidFill>
                  <a:prstClr val="black"/>
                </a:solidFill>
                <a:latin typeface="ＭＳ Ｐゴシック"/>
                <a:ea typeface="ＭＳ Ｐゴシック"/>
              </a:rPr>
              <a:t>機能強化型在支診・在支病の実績要件引き上げ、機能強化型訪問看護ステー</a:t>
            </a:r>
            <a:r>
              <a:rPr lang="en-US" altLang="ja-JP" sz="1800" b="1" dirty="0" smtClean="0">
                <a:solidFill>
                  <a:prstClr val="black"/>
                </a:solidFill>
                <a:latin typeface="ＭＳ Ｐゴシック"/>
                <a:ea typeface="ＭＳ Ｐゴシック"/>
              </a:rPr>
              <a:t> </a:t>
            </a:r>
            <a:r>
              <a:rPr lang="ja-JP" altLang="en-US" sz="1800" b="1" dirty="0" smtClean="0">
                <a:solidFill>
                  <a:prstClr val="black"/>
                </a:solidFill>
                <a:latin typeface="ＭＳ Ｐゴシック"/>
                <a:ea typeface="ＭＳ Ｐゴシック"/>
              </a:rPr>
              <a:t>ションの</a:t>
            </a:r>
            <a:endParaRPr lang="en-US" altLang="ja-JP" sz="1800" b="1" dirty="0" smtClean="0">
              <a:solidFill>
                <a:prstClr val="black"/>
              </a:solidFill>
              <a:latin typeface="ＭＳ Ｐゴシック"/>
              <a:ea typeface="ＭＳ Ｐゴシック"/>
            </a:endParaRPr>
          </a:p>
          <a:p>
            <a:pPr eaLnBrk="1" hangingPunct="1">
              <a:lnSpc>
                <a:spcPts val="2100"/>
              </a:lnSpc>
              <a:spcBef>
                <a:spcPts val="0"/>
              </a:spcBef>
              <a:buFont typeface="Arial" charset="0"/>
              <a:buNone/>
              <a:defRPr/>
            </a:pPr>
            <a:r>
              <a:rPr lang="en-US" altLang="ja-JP" sz="1800" b="1" dirty="0">
                <a:solidFill>
                  <a:prstClr val="black"/>
                </a:solidFill>
                <a:latin typeface="ＭＳ Ｐゴシック"/>
                <a:ea typeface="ＭＳ Ｐゴシック"/>
              </a:rPr>
              <a:t> </a:t>
            </a:r>
            <a:r>
              <a:rPr lang="en-US" altLang="ja-JP" sz="1800" b="1" dirty="0" smtClean="0">
                <a:solidFill>
                  <a:prstClr val="black"/>
                </a:solidFill>
                <a:latin typeface="ＭＳ Ｐゴシック"/>
                <a:ea typeface="ＭＳ Ｐゴシック"/>
              </a:rPr>
              <a:t>    </a:t>
            </a:r>
            <a:r>
              <a:rPr lang="ja-JP" altLang="en-US" sz="1800" b="1" dirty="0" smtClean="0">
                <a:solidFill>
                  <a:prstClr val="black"/>
                </a:solidFill>
                <a:latin typeface="ＭＳ Ｐゴシック"/>
                <a:ea typeface="ＭＳ Ｐゴシック"/>
              </a:rPr>
              <a:t>評価の新設、在宅を中心に訪問を行う歯科診療所の評価、</a:t>
            </a:r>
            <a:endParaRPr lang="en-US" altLang="ja-JP" sz="1800" b="1" dirty="0" smtClean="0">
              <a:solidFill>
                <a:prstClr val="black"/>
              </a:solidFill>
              <a:latin typeface="ＭＳ Ｐゴシック"/>
              <a:ea typeface="ＭＳ Ｐゴシック"/>
            </a:endParaRPr>
          </a:p>
          <a:p>
            <a:pPr eaLnBrk="1" hangingPunct="1">
              <a:lnSpc>
                <a:spcPts val="2100"/>
              </a:lnSpc>
              <a:spcBef>
                <a:spcPts val="0"/>
              </a:spcBef>
              <a:buFont typeface="Arial" charset="0"/>
              <a:buNone/>
              <a:defRPr/>
            </a:pPr>
            <a:r>
              <a:rPr lang="en-US" altLang="ja-JP" sz="1800" b="1" dirty="0" smtClean="0">
                <a:solidFill>
                  <a:prstClr val="black"/>
                </a:solidFill>
                <a:latin typeface="ＭＳ Ｐゴシック"/>
                <a:ea typeface="ＭＳ Ｐゴシック"/>
              </a:rPr>
              <a:t>     </a:t>
            </a:r>
            <a:r>
              <a:rPr lang="ja-JP" altLang="en-US" sz="1800" b="1" dirty="0" smtClean="0">
                <a:solidFill>
                  <a:prstClr val="black"/>
                </a:solidFill>
                <a:latin typeface="ＭＳ Ｐゴシック"/>
                <a:ea typeface="ＭＳ Ｐゴシック"/>
              </a:rPr>
              <a:t>在宅業務に十分に対応する薬局の評価</a:t>
            </a:r>
            <a:endParaRPr lang="en-US" altLang="ja-JP" sz="1800" b="1" dirty="0" smtClean="0">
              <a:solidFill>
                <a:prstClr val="black"/>
              </a:solidFill>
              <a:latin typeface="ＭＳ Ｐゴシック"/>
              <a:ea typeface="ＭＳ Ｐゴシック"/>
            </a:endParaRPr>
          </a:p>
          <a:p>
            <a:pPr eaLnBrk="1" hangingPunct="1">
              <a:lnSpc>
                <a:spcPts val="2100"/>
              </a:lnSpc>
              <a:spcBef>
                <a:spcPts val="0"/>
              </a:spcBef>
              <a:buFont typeface="Arial" charset="0"/>
              <a:buNone/>
              <a:defRPr/>
            </a:pPr>
            <a:r>
              <a:rPr lang="en-US" altLang="ja-JP" sz="1800" b="1" dirty="0" smtClean="0">
                <a:solidFill>
                  <a:prstClr val="black"/>
                </a:solidFill>
                <a:latin typeface="ＭＳ Ｐゴシック"/>
                <a:ea typeface="ＭＳ Ｐゴシック"/>
              </a:rPr>
              <a:t>  </a:t>
            </a:r>
            <a:r>
              <a:rPr lang="ja-JP" altLang="en-US" sz="1800" b="1" dirty="0" smtClean="0">
                <a:solidFill>
                  <a:prstClr val="black"/>
                </a:solidFill>
                <a:latin typeface="ＭＳ Ｐゴシック"/>
                <a:ea typeface="ＭＳ Ｐゴシック"/>
              </a:rPr>
              <a:t>②  同一建物における同一日の複数訪問の評価の引下げ、保険医療機関等が経済的</a:t>
            </a:r>
            <a:endParaRPr lang="en-US" altLang="ja-JP" sz="1800" b="1" dirty="0" smtClean="0">
              <a:solidFill>
                <a:prstClr val="black"/>
              </a:solidFill>
              <a:latin typeface="ＭＳ Ｐゴシック"/>
              <a:ea typeface="ＭＳ Ｐゴシック"/>
            </a:endParaRPr>
          </a:p>
          <a:p>
            <a:pPr eaLnBrk="1" hangingPunct="1">
              <a:lnSpc>
                <a:spcPts val="2100"/>
              </a:lnSpc>
              <a:spcBef>
                <a:spcPts val="0"/>
              </a:spcBef>
              <a:buFont typeface="Arial" charset="0"/>
              <a:buNone/>
              <a:defRPr/>
            </a:pPr>
            <a:r>
              <a:rPr lang="en-US" altLang="ja-JP" sz="1800" b="1" dirty="0">
                <a:solidFill>
                  <a:prstClr val="black"/>
                </a:solidFill>
                <a:latin typeface="ＭＳ Ｐゴシック"/>
                <a:ea typeface="ＭＳ Ｐゴシック"/>
              </a:rPr>
              <a:t> </a:t>
            </a:r>
            <a:r>
              <a:rPr lang="en-US" altLang="ja-JP" sz="1800" b="1" dirty="0" smtClean="0">
                <a:solidFill>
                  <a:prstClr val="black"/>
                </a:solidFill>
                <a:latin typeface="ＭＳ Ｐゴシック"/>
                <a:ea typeface="ＭＳ Ｐゴシック"/>
              </a:rPr>
              <a:t>    </a:t>
            </a:r>
            <a:r>
              <a:rPr lang="ja-JP" altLang="en-US" sz="1800" b="1" dirty="0" smtClean="0">
                <a:solidFill>
                  <a:prstClr val="black"/>
                </a:solidFill>
                <a:latin typeface="ＭＳ Ｐゴシック"/>
                <a:ea typeface="ＭＳ Ｐゴシック"/>
              </a:rPr>
              <a:t>誘引による患者紹介を受けることの禁止</a:t>
            </a:r>
            <a:endParaRPr lang="en-US" altLang="ja-JP" sz="1800" b="1" dirty="0" smtClean="0">
              <a:solidFill>
                <a:prstClr val="black"/>
              </a:solidFill>
              <a:latin typeface="ＭＳ Ｐゴシック"/>
              <a:ea typeface="ＭＳ Ｐゴシック"/>
            </a:endParaRPr>
          </a:p>
          <a:p>
            <a:pPr marL="449263" indent="-179388" eaLnBrk="1" hangingPunct="1">
              <a:spcBef>
                <a:spcPts val="0"/>
              </a:spcBef>
              <a:buFont typeface="Arial" charset="0"/>
              <a:buNone/>
              <a:defRPr/>
            </a:pPr>
            <a:endParaRPr lang="en-US" altLang="ja-JP" sz="1400" dirty="0" smtClean="0">
              <a:solidFill>
                <a:prstClr val="black"/>
              </a:solidFill>
              <a:latin typeface="ＭＳ Ｐゴシック"/>
              <a:ea typeface="ＭＳ Ｐゴシック"/>
            </a:endParaRPr>
          </a:p>
        </p:txBody>
      </p:sp>
      <p:sp>
        <p:nvSpPr>
          <p:cNvPr id="168965" name="テキスト ボックス 5"/>
          <p:cNvSpPr txBox="1">
            <a:spLocks noChangeArrowheads="1"/>
          </p:cNvSpPr>
          <p:nvPr/>
        </p:nvSpPr>
        <p:spPr bwMode="auto">
          <a:xfrm>
            <a:off x="748112" y="260354"/>
            <a:ext cx="8590359" cy="523875"/>
          </a:xfrm>
          <a:prstGeom prst="rect">
            <a:avLst/>
          </a:prstGeom>
          <a:solidFill>
            <a:srgbClr val="FF00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2800" smtClean="0">
                <a:solidFill>
                  <a:srgbClr val="000000"/>
                </a:solidFill>
                <a:latin typeface="HG創英角ｺﾞｼｯｸUB" pitchFamily="49" charset="-128"/>
                <a:ea typeface="HG創英角ｺﾞｼｯｸUB" pitchFamily="49" charset="-128"/>
              </a:rPr>
              <a:t>平成２６年度診療報酬改定のポイント②</a:t>
            </a:r>
            <a:endParaRPr lang="en-US" altLang="ja-JP" sz="2800" smtClean="0">
              <a:solidFill>
                <a:srgbClr val="000000"/>
              </a:solidFill>
              <a:latin typeface="HG創英角ｺﾞｼｯｸUB" pitchFamily="49" charset="-128"/>
              <a:ea typeface="HG創英角ｺﾞｼｯｸUB" pitchFamily="49" charset="-128"/>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332734962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477789305"/>
              </p:ext>
            </p:extLst>
          </p:nvPr>
        </p:nvGraphicFramePr>
        <p:xfrm>
          <a:off x="205951" y="664090"/>
          <a:ext cx="9558164" cy="5600992"/>
        </p:xfrm>
        <a:graphic>
          <a:graphicData uri="http://schemas.openxmlformats.org/drawingml/2006/table">
            <a:tbl>
              <a:tblPr/>
              <a:tblGrid>
                <a:gridCol w="5872826"/>
                <a:gridCol w="614223"/>
                <a:gridCol w="614223"/>
                <a:gridCol w="614223"/>
                <a:gridCol w="614223"/>
                <a:gridCol w="614223"/>
                <a:gridCol w="614223"/>
              </a:tblGrid>
              <a:tr h="180000">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18</a:t>
                      </a: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20</a:t>
                      </a: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22</a:t>
                      </a: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24</a:t>
                      </a: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fontAlgn="ctr"/>
                      <a:r>
                        <a:rPr lang="ja-JP" altLang="en-US" sz="11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1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26</a:t>
                      </a:r>
                      <a:r>
                        <a:rPr lang="ja-JP" altLang="en-US" sz="11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年</a:t>
                      </a:r>
                      <a:endParaRPr lang="en-US" altLang="ja-JP" sz="11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fontAlgn="ct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在宅時医学総合管理料</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１　在宅療養支援診療所（</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処方せんを</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交付する）</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4,200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l" fontAlgn="ctr"/>
                      <a:r>
                        <a:rPr lang="ja-JP" altLang="en-US" sz="1200" b="0" i="0" u="none" strike="noStrike"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在宅療養支援診療所（</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処方せんを交付しない）　</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4,500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l" fontAlgn="ct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在宅時医学総合管理料</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２　１以外（</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処方せんを交付）　</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2,200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l" fontAlgn="ct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１以外（</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処方せんを交付しない）　</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2,500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l" fontAlgn="ct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在宅時医学総合管理料</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１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処方せんを交付）　</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4,200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4,200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l" fontAlgn="ctr"/>
                      <a:r>
                        <a:rPr lang="ja-JP" altLang="en-US" sz="1100" b="0" i="0" u="none" strike="noStrike"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処方せんを交付しない）　</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4,500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4,500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在宅時医学総合管理料</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２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処方せんを交付）　</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2,200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2,200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処方せんを交付しない）　</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2,500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2,500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ja-JP" altLang="en-US"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同一</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ja-JP" altLang="en-US"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同一以外</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在宅時医学総合管理料１  （機能強化した在宅療養支援診療所等）  （病床あり）   （処方せんを交付）</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5,000</a:t>
                      </a:r>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1,200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5,000</a:t>
                      </a:r>
                      <a:endParaRPr lang="en-US" altLang="ja-JP"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（機能強化した在宅療養支援診療所等）  （病床あり）   （処方せんを交付しない）</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5,300</a:t>
                      </a:r>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1,500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5,300</a:t>
                      </a:r>
                      <a:endParaRPr lang="en-US" altLang="ja-JP"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在宅時医学総合管理料１  （機能強化した在宅療養支援診療所等）  （病床なし）   （処方せんを交付）</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4,600</a:t>
                      </a:r>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1,100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4,600</a:t>
                      </a:r>
                      <a:endParaRPr lang="en-US" altLang="ja-JP"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（機能強化した在宅療養支援診療所等）  （病床なし）   （処方せんを交付しない）</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4,900</a:t>
                      </a:r>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1,400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4,900</a:t>
                      </a:r>
                      <a:endParaRPr lang="en-US" altLang="ja-JP"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在宅時医学総合管理料２  （在宅療養支援診療所等）   （処方せんを交付）</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4,200</a:t>
                      </a:r>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1,000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4,200</a:t>
                      </a:r>
                      <a:endParaRPr lang="en-US" altLang="ja-JP"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（在宅療養支援診療所等）    （処方せんを交付しない）</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4,500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1,300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4,500</a:t>
                      </a:r>
                      <a:endPar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在宅時医学総合管理料３  （在宅療養支援診療所等以外）    （処方せんを交付）</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fontAlgn="ctr"/>
                      <a:r>
                        <a:rPr lang="ja-JP" altLang="en-US" sz="1100" b="0" i="0" u="none" strike="noStrike"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2,200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760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3,150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（在宅療養支援診療所等以外</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（処方せんを交付しない）</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2,500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1,060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3,450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144000">
                <a:tc>
                  <a:txBody>
                    <a:bodyPr/>
                    <a:lstStyle/>
                    <a:p>
                      <a:pPr algn="l" fontAlgn="ct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ct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endPar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ctr"/>
                      <a:endPar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ctr"/>
                      <a:endPar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ctr"/>
                      <a:endPar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ctr"/>
                      <a:endPar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特定施設入居時等医学総合管理料</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１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処方せんを交付）　　　　　　　　　　　　　　</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3,000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3,000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l"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処方せんを交付しない）　　　　　　　　　　　</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3,300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3,300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l"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特定施設入居時等医学総合管理料</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２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処方せんを交付）　　　　　　　　　　　　　　</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fontAlgn="ctr"/>
                      <a:r>
                        <a:rPr lang="ja-JP" altLang="en-US" sz="1100" b="0" i="0" u="none" strike="noStrike"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1,500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1,500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l"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処方せんを交付しない）　　　　　　　　　　　</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1,800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1,800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l"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ja-JP" altLang="en-US"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同一</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ja-JP" altLang="en-US"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同一以外</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特定施設入居時等医学総合管理料１   （機能強化した在宅療養支援診療所等） </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（病床あり）  （処方せんを交付）</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fontAlgn="ctr"/>
                      <a:r>
                        <a:rPr lang="ja-JP" altLang="en-US" sz="1100" b="0" i="0" u="none" strike="noStrike"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3,600</a:t>
                      </a:r>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870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3,600</a:t>
                      </a: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（機能強化した在宅療養支援診療所等</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（病床あり）  （処方せんを交付しない）</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3,900</a:t>
                      </a:r>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1,170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3,900</a:t>
                      </a:r>
                      <a:endParaRPr lang="en-US" altLang="ja-JP"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特定施設入居時等医学総合管理料１   （機能強化した在宅療養支援診療所等</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（病床なし）  （処方せんを交付）</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3,300</a:t>
                      </a:r>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800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3,300</a:t>
                      </a:r>
                      <a:endParaRPr lang="en-US" altLang="ja-JP"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（機能強化した在宅療養支援診療所等</a:t>
                      </a:r>
                      <a:r>
                        <a:rPr lang="en-US" altLang="ja-JP"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病床なし）  （処方せんを交付しない）</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3,600</a:t>
                      </a:r>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1,100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3,600</a:t>
                      </a:r>
                      <a:endParaRPr lang="en-US" altLang="ja-JP"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特定施設入居時等医学総合管理料２   （在宅療養支援診療所等</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（処方せんを交付）</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3,000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720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3,000</a:t>
                      </a:r>
                      <a:endParaRPr lang="en-US" altLang="ja-JP"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（在宅療養支援診療所等</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（処方せんを交付しない）</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3,300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1,020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3,300</a:t>
                      </a:r>
                      <a:endParaRPr lang="en-US" altLang="ja-JP"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特定施設入居時等医学総合管理料３   （在宅療養支援診療所等以外</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処方せんを交付）</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1,500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540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2,250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r>
              <a:tr h="18000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（在宅療養支援診療所等以外</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処方せんを交付しない）</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1,800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2,250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c>
                  <a:txBody>
                    <a:bodyPr/>
                    <a:lstStyle/>
                    <a:p>
                      <a:pPr algn="r" fontAlgn="ctr"/>
                      <a:r>
                        <a:rPr lang="en-US" altLang="ja-JP" sz="1200" b="1" i="0" u="none" strike="noStrike" dirty="0" smtClean="0">
                          <a:solidFill>
                            <a:srgbClr val="FF0000"/>
                          </a:solidFill>
                          <a:effectLst/>
                          <a:latin typeface="ＭＳ Ｐゴシック" panose="020B0600070205080204" pitchFamily="50" charset="-128"/>
                          <a:ea typeface="ＭＳ Ｐゴシック" panose="020B0600070205080204" pitchFamily="50" charset="-128"/>
                        </a:rPr>
                        <a:t>2,550</a:t>
                      </a:r>
                      <a:endParaRPr lang="en-US" altLang="ja-JP" sz="1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84" marR="5584" marT="5584"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tr>
            </a:tbl>
          </a:graphicData>
        </a:graphic>
      </p:graphicFrame>
      <p:sp>
        <p:nvSpPr>
          <p:cNvPr id="8" name="テキスト ボックス 7"/>
          <p:cNvSpPr txBox="1"/>
          <p:nvPr/>
        </p:nvSpPr>
        <p:spPr>
          <a:xfrm>
            <a:off x="205947" y="172995"/>
            <a:ext cx="9415848" cy="40011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000" b="1" dirty="0" smtClean="0">
                <a:solidFill>
                  <a:prstClr val="black"/>
                </a:solidFill>
              </a:rPr>
              <a:t>在宅時医学総合管理料・特定施設入居時等医学総合管理料の</a:t>
            </a:r>
            <a:r>
              <a:rPr lang="ja-JP" altLang="en-US" sz="2000" b="1" dirty="0">
                <a:solidFill>
                  <a:prstClr val="black"/>
                </a:solidFill>
              </a:rPr>
              <a:t>点数の</a:t>
            </a:r>
            <a:r>
              <a:rPr lang="ja-JP" altLang="en-US" sz="2000" b="1" dirty="0" smtClean="0">
                <a:solidFill>
                  <a:prstClr val="black"/>
                </a:solidFill>
              </a:rPr>
              <a:t>変遷</a:t>
            </a:r>
            <a:endParaRPr lang="ja-JP" altLang="en-US" sz="2000" b="1" dirty="0">
              <a:solidFill>
                <a:prstClr val="black"/>
              </a:solidFill>
            </a:endParaRPr>
          </a:p>
        </p:txBody>
      </p:sp>
      <p:sp>
        <p:nvSpPr>
          <p:cNvPr id="6" name="スライド番号プレースホルダー 2"/>
          <p:cNvSpPr>
            <a:spLocks noGrp="1"/>
          </p:cNvSpPr>
          <p:nvPr>
            <p:ph type="sldNum" sz="quarter" idx="12"/>
          </p:nvPr>
        </p:nvSpPr>
        <p:spPr>
          <a:xfrm>
            <a:off x="7682160" y="6592267"/>
            <a:ext cx="2311400" cy="365125"/>
          </a:xfrm>
        </p:spPr>
        <p:txBody>
          <a:bodyPr/>
          <a:lstStyle/>
          <a:p>
            <a:pPr algn="r"/>
            <a:fld id="{32927FFD-3D24-4EC2-AEC8-E83A8D96C0AC}" type="slidenum">
              <a:rPr lang="ja-JP" altLang="en-US" smtClean="0">
                <a:solidFill>
                  <a:prstClr val="black"/>
                </a:solidFill>
              </a:rPr>
              <a:pPr algn="r"/>
              <a:t>130</a:t>
            </a:fld>
            <a:endParaRPr lang="ja-JP" altLang="en-US" dirty="0">
              <a:solidFill>
                <a:prstClr val="black"/>
              </a:solidFill>
            </a:endParaRPr>
          </a:p>
        </p:txBody>
      </p:sp>
    </p:spTree>
    <p:extLst>
      <p:ext uri="{BB962C8B-B14F-4D97-AF65-F5344CB8AC3E}">
        <p14:creationId xmlns:p14="http://schemas.microsoft.com/office/powerpoint/2010/main" val="333834711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37"/>
          <p:cNvSpPr>
            <a:spLocks noChangeArrowheads="1"/>
          </p:cNvSpPr>
          <p:nvPr/>
        </p:nvSpPr>
        <p:spPr bwMode="auto">
          <a:xfrm>
            <a:off x="77823" y="1048024"/>
            <a:ext cx="9702199" cy="4504487"/>
          </a:xfrm>
          <a:prstGeom prst="rect">
            <a:avLst/>
          </a:prstGeom>
          <a:solidFill>
            <a:srgbClr val="FFFFAF">
              <a:alpha val="49804"/>
            </a:srgbClr>
          </a:solidFill>
          <a:ln w="9525">
            <a:solidFill>
              <a:schemeClr val="tx1"/>
            </a:solidFill>
            <a:miter lim="800000"/>
            <a:headEnd/>
            <a:tailEnd/>
          </a:ln>
        </p:spPr>
        <p:txBody>
          <a:bodyPr/>
          <a:lstStyle/>
          <a:p>
            <a:endParaRPr lang="en-US" altLang="ja-JP" sz="2200" dirty="0">
              <a:solidFill>
                <a:prstClr val="black"/>
              </a:solidFill>
              <a:latin typeface="ＭＳ Ｐゴシック" pitchFamily="50" charset="-128"/>
            </a:endParaRPr>
          </a:p>
          <a:p>
            <a:pPr marL="342900" indent="-342900">
              <a:buFont typeface="Wingdings" panose="05000000000000000000" pitchFamily="2" charset="2"/>
              <a:buChar char="Ø"/>
            </a:pPr>
            <a:r>
              <a:rPr lang="ja-JP" altLang="ja-JP" sz="2000" kern="100" dirty="0">
                <a:solidFill>
                  <a:prstClr val="black"/>
                </a:solidFill>
                <a:latin typeface="ＭＳ Ｐゴシック"/>
                <a:cs typeface="Times New Roman" panose="02020603050405020304" pitchFamily="18" charset="0"/>
              </a:rPr>
              <a:t>訪問診療料の</a:t>
            </a:r>
            <a:r>
              <a:rPr lang="ja-JP" altLang="ja-JP" sz="2000" kern="100" dirty="0" smtClean="0">
                <a:solidFill>
                  <a:prstClr val="black"/>
                </a:solidFill>
                <a:latin typeface="ＭＳ Ｐゴシック"/>
                <a:cs typeface="Times New Roman" panose="02020603050405020304" pitchFamily="18" charset="0"/>
              </a:rPr>
              <a:t>要件</a:t>
            </a:r>
            <a:r>
              <a:rPr lang="ja-JP" altLang="en-US" sz="2000" kern="100" dirty="0" smtClean="0">
                <a:solidFill>
                  <a:prstClr val="black"/>
                </a:solidFill>
                <a:latin typeface="ＭＳ Ｐゴシック"/>
                <a:cs typeface="Times New Roman" panose="02020603050405020304" pitchFamily="18" charset="0"/>
              </a:rPr>
              <a:t>を</a:t>
            </a:r>
            <a:r>
              <a:rPr lang="ja-JP" altLang="ja-JP" sz="2000" kern="100" dirty="0" smtClean="0">
                <a:solidFill>
                  <a:prstClr val="black"/>
                </a:solidFill>
                <a:latin typeface="ＭＳ Ｐゴシック"/>
                <a:cs typeface="Times New Roman" panose="02020603050405020304" pitchFamily="18" charset="0"/>
              </a:rPr>
              <a:t>厳格化</a:t>
            </a:r>
            <a:r>
              <a:rPr lang="ja-JP" altLang="ja-JP" sz="2000" kern="100" dirty="0">
                <a:solidFill>
                  <a:prstClr val="black"/>
                </a:solidFill>
                <a:latin typeface="ＭＳ Ｐゴシック"/>
                <a:cs typeface="Times New Roman" panose="02020603050405020304" pitchFamily="18" charset="0"/>
              </a:rPr>
              <a:t>するとともに、同一建物における評価を引き下げる</a:t>
            </a:r>
            <a:r>
              <a:rPr lang="ja-JP" altLang="ja-JP" sz="2000" kern="100" dirty="0" smtClean="0">
                <a:solidFill>
                  <a:prstClr val="black"/>
                </a:solidFill>
                <a:latin typeface="ＭＳ Ｐゴシック"/>
                <a:cs typeface="Times New Roman" panose="02020603050405020304" pitchFamily="18" charset="0"/>
              </a:rPr>
              <a:t>。</a:t>
            </a:r>
            <a:endParaRPr lang="en-US" altLang="ja-JP" sz="2000"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r>
              <a:rPr lang="ja-JP" altLang="ja-JP" sz="2000" kern="100" dirty="0">
                <a:solidFill>
                  <a:prstClr val="black"/>
                </a:solidFill>
                <a:latin typeface="ＭＳ Ｐゴシック"/>
                <a:cs typeface="Times New Roman" panose="02020603050405020304" pitchFamily="18" charset="0"/>
              </a:rPr>
              <a:t>保険医療</a:t>
            </a:r>
            <a:r>
              <a:rPr lang="ja-JP" altLang="ja-JP" sz="2000" kern="100" dirty="0" smtClean="0">
                <a:solidFill>
                  <a:prstClr val="black"/>
                </a:solidFill>
                <a:latin typeface="ＭＳ Ｐゴシック"/>
                <a:cs typeface="Times New Roman" panose="02020603050405020304" pitchFamily="18" charset="0"/>
              </a:rPr>
              <a:t>機関</a:t>
            </a:r>
            <a:r>
              <a:rPr lang="ja-JP" altLang="en-US" sz="2000" kern="100" dirty="0" smtClean="0">
                <a:solidFill>
                  <a:prstClr val="black"/>
                </a:solidFill>
                <a:latin typeface="ＭＳ Ｐゴシック"/>
                <a:cs typeface="Times New Roman" panose="02020603050405020304" pitchFamily="18" charset="0"/>
              </a:rPr>
              <a:t>等</a:t>
            </a:r>
            <a:r>
              <a:rPr lang="ja-JP" altLang="ja-JP" sz="2000" kern="100" dirty="0" smtClean="0">
                <a:solidFill>
                  <a:prstClr val="black"/>
                </a:solidFill>
                <a:latin typeface="ＭＳ Ｐゴシック"/>
                <a:cs typeface="Times New Roman" panose="02020603050405020304" pitchFamily="18" charset="0"/>
              </a:rPr>
              <a:t>が</a:t>
            </a:r>
            <a:r>
              <a:rPr lang="ja-JP" altLang="ja-JP" sz="2000" kern="100" dirty="0">
                <a:solidFill>
                  <a:prstClr val="black"/>
                </a:solidFill>
                <a:latin typeface="ＭＳ Ｐゴシック"/>
                <a:cs typeface="Times New Roman" panose="02020603050405020304" pitchFamily="18" charset="0"/>
              </a:rPr>
              <a:t>経済的誘引による患者紹介を受けることを禁止する</a:t>
            </a:r>
            <a:r>
              <a:rPr lang="ja-JP" altLang="ja-JP" sz="2000" kern="100" dirty="0" smtClean="0">
                <a:solidFill>
                  <a:prstClr val="black"/>
                </a:solidFill>
                <a:latin typeface="ＭＳ Ｐゴシック"/>
                <a:cs typeface="Times New Roman" panose="02020603050405020304" pitchFamily="18" charset="0"/>
              </a:rPr>
              <a:t>。</a:t>
            </a:r>
            <a:endParaRPr lang="ja-JP" altLang="ja-JP" sz="2000" kern="100" dirty="0">
              <a:solidFill>
                <a:prstClr val="black"/>
              </a:solidFill>
              <a:latin typeface="ＭＳ Ｐゴシック"/>
              <a:cs typeface="Times New Roman" panose="02020603050405020304" pitchFamily="18" charset="0"/>
            </a:endParaRPr>
          </a:p>
          <a:p>
            <a:r>
              <a:rPr lang="ja-JP" altLang="en-US" dirty="0" smtClean="0">
                <a:solidFill>
                  <a:prstClr val="black"/>
                </a:solidFill>
                <a:latin typeface="ＭＳ Ｐゴシック" pitchFamily="50" charset="-128"/>
              </a:rPr>
              <a:t>　　　　　　　　　　　　　</a:t>
            </a:r>
            <a:endParaRPr lang="ja-JP" altLang="en-US" dirty="0">
              <a:solidFill>
                <a:prstClr val="black"/>
              </a:solidFill>
            </a:endParaRPr>
          </a:p>
        </p:txBody>
      </p:sp>
      <p:graphicFrame>
        <p:nvGraphicFramePr>
          <p:cNvPr id="84" name="表 83"/>
          <p:cNvGraphicFramePr>
            <a:graphicFrameLocks noGrp="1"/>
          </p:cNvGraphicFramePr>
          <p:nvPr>
            <p:extLst>
              <p:ext uri="{D42A27DB-BD31-4B8C-83A1-F6EECF244321}">
                <p14:modId xmlns:p14="http://schemas.microsoft.com/office/powerpoint/2010/main" val="865141549"/>
              </p:ext>
            </p:extLst>
          </p:nvPr>
        </p:nvGraphicFramePr>
        <p:xfrm>
          <a:off x="194349" y="2262726"/>
          <a:ext cx="4377661" cy="1005840"/>
        </p:xfrm>
        <a:graphic>
          <a:graphicData uri="http://schemas.openxmlformats.org/drawingml/2006/table">
            <a:tbl>
              <a:tblPr firstRow="1" bandRow="1">
                <a:tableStyleId>{22838BEF-8BB2-4498-84A7-C5851F593DF1}</a:tableStyleId>
              </a:tblPr>
              <a:tblGrid>
                <a:gridCol w="3449910"/>
                <a:gridCol w="927751"/>
              </a:tblGrid>
              <a:tr h="242996">
                <a:tc>
                  <a:txBody>
                    <a:bodyPr/>
                    <a:lstStyle/>
                    <a:p>
                      <a:r>
                        <a:rPr kumimoji="1" lang="ja-JP" altLang="en-US" sz="1600" b="0" dirty="0" smtClean="0"/>
                        <a:t>訪問診療料１（同一建物以外）</a:t>
                      </a:r>
                      <a:endParaRPr kumimoji="1" lang="ja-JP" altLang="en-US" sz="1600" b="0" dirty="0"/>
                    </a:p>
                  </a:txBody>
                  <a:tcPr marL="99060" marR="99060"/>
                </a:tc>
                <a:tc>
                  <a:txBody>
                    <a:bodyPr/>
                    <a:lstStyle/>
                    <a:p>
                      <a:pPr algn="ctr"/>
                      <a:r>
                        <a:rPr kumimoji="1" lang="ja-JP" altLang="en-US" sz="1600" b="0" u="none" dirty="0" smtClean="0">
                          <a:solidFill>
                            <a:schemeClr val="tx1"/>
                          </a:solidFill>
                        </a:rPr>
                        <a:t>８３０点</a:t>
                      </a:r>
                      <a:endParaRPr kumimoji="1" lang="ja-JP" altLang="en-US" sz="1600" b="0" u="none" dirty="0">
                        <a:solidFill>
                          <a:schemeClr val="tx1"/>
                        </a:solidFill>
                      </a:endParaRPr>
                    </a:p>
                  </a:txBody>
                  <a:tcPr marL="99060" marR="99060"/>
                </a:tc>
              </a:tr>
              <a:tr h="242996">
                <a:tc>
                  <a:txBody>
                    <a:bodyPr/>
                    <a:lstStyle/>
                    <a:p>
                      <a:r>
                        <a:rPr lang="ja-JP" altLang="en-US" sz="1600" b="0" dirty="0" smtClean="0"/>
                        <a:t>訪問診療料２（特定施設等）</a:t>
                      </a:r>
                      <a:endParaRPr kumimoji="1" lang="ja-JP" altLang="en-US" sz="16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b="0" u="none" dirty="0" smtClean="0">
                          <a:solidFill>
                            <a:schemeClr val="tx1"/>
                          </a:solidFill>
                        </a:rPr>
                        <a:t>４００点</a:t>
                      </a:r>
                      <a:endParaRPr kumimoji="1" lang="ja-JP" altLang="en-US" sz="1600" b="0" u="none" dirty="0">
                        <a:solidFill>
                          <a:schemeClr val="tx1"/>
                        </a:solidFill>
                      </a:endParaRPr>
                    </a:p>
                  </a:txBody>
                  <a:tcPr marL="99060" marR="99060"/>
                </a:tc>
              </a:tr>
              <a:tr h="242996">
                <a:tc>
                  <a:txBody>
                    <a:bodyPr/>
                    <a:lstStyle/>
                    <a:p>
                      <a:r>
                        <a:rPr kumimoji="1" lang="ja-JP" altLang="en-US" sz="1600" b="0" dirty="0" smtClean="0"/>
                        <a:t>訪問診療料２（上記以外の同一建物）</a:t>
                      </a:r>
                      <a:endParaRPr kumimoji="1" lang="ja-JP" altLang="en-US" sz="16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solidFill>
                            <a:schemeClr val="tx1"/>
                          </a:solidFill>
                        </a:rPr>
                        <a:t>２００点</a:t>
                      </a:r>
                      <a:endParaRPr kumimoji="1" lang="ja-JP" altLang="en-US" sz="1600" b="0" u="none" dirty="0">
                        <a:solidFill>
                          <a:schemeClr val="tx1"/>
                        </a:solidFill>
                      </a:endParaRPr>
                    </a:p>
                  </a:txBody>
                  <a:tcPr marL="99060" marR="99060"/>
                </a:tc>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1304797953"/>
              </p:ext>
            </p:extLst>
          </p:nvPr>
        </p:nvGraphicFramePr>
        <p:xfrm>
          <a:off x="5332570" y="2273036"/>
          <a:ext cx="4330940" cy="1005840"/>
        </p:xfrm>
        <a:graphic>
          <a:graphicData uri="http://schemas.openxmlformats.org/drawingml/2006/table">
            <a:tbl>
              <a:tblPr firstRow="1" bandRow="1">
                <a:tableStyleId>{8A107856-5554-42FB-B03E-39F5DBC370BA}</a:tableStyleId>
              </a:tblPr>
              <a:tblGrid>
                <a:gridCol w="3445558"/>
                <a:gridCol w="885382"/>
              </a:tblGrid>
              <a:tr h="288923">
                <a:tc>
                  <a:txBody>
                    <a:bodyPr/>
                    <a:lstStyle/>
                    <a:p>
                      <a:r>
                        <a:rPr kumimoji="1" lang="ja-JP" altLang="en-US" sz="1600" b="0" dirty="0" smtClean="0"/>
                        <a:t>訪問診療料１（同一建物以外）</a:t>
                      </a:r>
                      <a:endParaRPr kumimoji="1" lang="ja-JP" altLang="en-US" sz="1600" b="0" dirty="0"/>
                    </a:p>
                  </a:txBody>
                  <a:tcPr marL="99060" marR="99060"/>
                </a:tc>
                <a:tc>
                  <a:txBody>
                    <a:bodyPr/>
                    <a:lstStyle/>
                    <a:p>
                      <a:pPr algn="ctr"/>
                      <a:r>
                        <a:rPr kumimoji="1" lang="ja-JP" altLang="en-US" sz="1600" b="0" dirty="0" smtClean="0"/>
                        <a:t>８３３点</a:t>
                      </a:r>
                      <a:endParaRPr kumimoji="1" lang="ja-JP" altLang="en-US" sz="1600" b="0" dirty="0"/>
                    </a:p>
                  </a:txBody>
                  <a:tcPr marL="99060" marR="99060"/>
                </a:tc>
              </a:tr>
              <a:tr h="288923">
                <a:tc>
                  <a:txBody>
                    <a:bodyPr/>
                    <a:lstStyle/>
                    <a:p>
                      <a:r>
                        <a:rPr lang="ja-JP" altLang="en-US" sz="1600" b="0" dirty="0" smtClean="0"/>
                        <a:t>訪問診療料２（特定施設等）</a:t>
                      </a:r>
                      <a:endParaRPr kumimoji="1" lang="ja-JP" altLang="en-US" sz="16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b="1" u="sng" dirty="0" smtClean="0">
                          <a:solidFill>
                            <a:srgbClr val="0070C0"/>
                          </a:solidFill>
                        </a:rPr>
                        <a:t>２０３点</a:t>
                      </a:r>
                      <a:endParaRPr kumimoji="1" lang="ja-JP" altLang="en-US" sz="1600" b="1" u="sng" dirty="0">
                        <a:solidFill>
                          <a:srgbClr val="0070C0"/>
                        </a:solidFill>
                      </a:endParaRPr>
                    </a:p>
                  </a:txBody>
                  <a:tcPr marL="99060" marR="99060"/>
                </a:tc>
              </a:tr>
              <a:tr h="288923">
                <a:tc>
                  <a:txBody>
                    <a:bodyPr/>
                    <a:lstStyle/>
                    <a:p>
                      <a:r>
                        <a:rPr kumimoji="1" lang="ja-JP" altLang="en-US" sz="1600" b="0" dirty="0" smtClean="0"/>
                        <a:t>訪問診療料２（上記以外の同一建物）</a:t>
                      </a:r>
                      <a:endParaRPr kumimoji="1" lang="ja-JP" altLang="en-US" sz="16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sng" dirty="0" smtClean="0">
                          <a:solidFill>
                            <a:srgbClr val="0070C0"/>
                          </a:solidFill>
                        </a:rPr>
                        <a:t>１０３点</a:t>
                      </a:r>
                      <a:endParaRPr kumimoji="1" lang="ja-JP" altLang="en-US" sz="1600" b="1" u="sng" dirty="0">
                        <a:solidFill>
                          <a:srgbClr val="0070C0"/>
                        </a:solidFill>
                      </a:endParaRPr>
                    </a:p>
                  </a:txBody>
                  <a:tcPr marL="99060" marR="99060"/>
                </a:tc>
              </a:tr>
            </a:tbl>
          </a:graphicData>
        </a:graphic>
      </p:graphicFrame>
      <p:sp>
        <p:nvSpPr>
          <p:cNvPr id="20" name="テキスト ボックス 19"/>
          <p:cNvSpPr txBox="1"/>
          <p:nvPr/>
        </p:nvSpPr>
        <p:spPr>
          <a:xfrm>
            <a:off x="1842243" y="1957319"/>
            <a:ext cx="800219"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現行</a:t>
            </a:r>
            <a:r>
              <a:rPr lang="en-US" altLang="ja-JP" sz="1600" dirty="0" smtClean="0">
                <a:solidFill>
                  <a:prstClr val="black"/>
                </a:solidFill>
              </a:rPr>
              <a:t>】</a:t>
            </a:r>
            <a:endParaRPr lang="ja-JP" altLang="en-US" sz="1600" dirty="0">
              <a:solidFill>
                <a:prstClr val="black"/>
              </a:solidFill>
            </a:endParaRPr>
          </a:p>
        </p:txBody>
      </p:sp>
      <p:sp>
        <p:nvSpPr>
          <p:cNvPr id="21" name="テキスト ボックス 20"/>
          <p:cNvSpPr txBox="1"/>
          <p:nvPr/>
        </p:nvSpPr>
        <p:spPr>
          <a:xfrm>
            <a:off x="7174448" y="1957319"/>
            <a:ext cx="1005403"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sp>
        <p:nvSpPr>
          <p:cNvPr id="23" name="右矢印 22"/>
          <p:cNvSpPr/>
          <p:nvPr/>
        </p:nvSpPr>
        <p:spPr>
          <a:xfrm>
            <a:off x="4746510" y="2339251"/>
            <a:ext cx="364841" cy="866286"/>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27" name="正方形/長方形 26"/>
          <p:cNvSpPr/>
          <p:nvPr/>
        </p:nvSpPr>
        <p:spPr>
          <a:xfrm>
            <a:off x="664759" y="3519516"/>
            <a:ext cx="8530612" cy="1107996"/>
          </a:xfrm>
          <a:prstGeom prst="rect">
            <a:avLst/>
          </a:prstGeom>
        </p:spPr>
        <p:txBody>
          <a:bodyPr wrap="square">
            <a:spAutoFit/>
          </a:bodyPr>
          <a:lstStyle/>
          <a:p>
            <a:pPr algn="just" eaLnBrk="0" fontAlgn="base" hangingPunct="0"/>
            <a:r>
              <a:rPr lang="en-US" altLang="ja-JP" sz="1600" kern="0" dirty="0" smtClean="0">
                <a:solidFill>
                  <a:prstClr val="black"/>
                </a:solidFill>
                <a:latin typeface="ＭＳ Ｐゴシック"/>
                <a:cs typeface="ＭＳ 明朝" panose="02020609040205080304" pitchFamily="17" charset="-128"/>
              </a:rPr>
              <a:t>[</a:t>
            </a:r>
            <a:r>
              <a:rPr lang="ja-JP" altLang="ja-JP" sz="1600" kern="0" dirty="0" smtClean="0">
                <a:solidFill>
                  <a:prstClr val="black"/>
                </a:solidFill>
                <a:latin typeface="ＭＳ Ｐゴシック"/>
                <a:cs typeface="ＭＳ 明朝" panose="02020609040205080304" pitchFamily="17" charset="-128"/>
              </a:rPr>
              <a:t>算定</a:t>
            </a:r>
            <a:r>
              <a:rPr lang="ja-JP" altLang="ja-JP" sz="1600" kern="0" dirty="0">
                <a:solidFill>
                  <a:prstClr val="black"/>
                </a:solidFill>
                <a:latin typeface="ＭＳ Ｐゴシック"/>
                <a:cs typeface="ＭＳ 明朝" panose="02020609040205080304" pitchFamily="17" charset="-128"/>
              </a:rPr>
              <a:t>要件</a:t>
            </a:r>
            <a:r>
              <a:rPr lang="en-US" altLang="ja-JP" sz="1600" kern="0" dirty="0">
                <a:solidFill>
                  <a:prstClr val="black"/>
                </a:solidFill>
                <a:latin typeface="ＭＳ Ｐゴシック"/>
                <a:cs typeface="ＭＳ 明朝" panose="02020609040205080304" pitchFamily="17" charset="-128"/>
              </a:rPr>
              <a:t>]</a:t>
            </a:r>
            <a:endParaRPr lang="ja-JP" altLang="ja-JP" sz="1600" kern="100" dirty="0">
              <a:solidFill>
                <a:prstClr val="black"/>
              </a:solidFill>
              <a:latin typeface="ＭＳ Ｐゴシック"/>
              <a:cs typeface="Times New Roman" panose="02020603050405020304" pitchFamily="18" charset="0"/>
            </a:endParaRPr>
          </a:p>
          <a:p>
            <a:pPr marL="360363" indent="-227013" algn="just" eaLnBrk="0" fontAlgn="base" hangingPunct="0"/>
            <a:r>
              <a:rPr lang="ja-JP" altLang="ja-JP" sz="1600" kern="0" dirty="0">
                <a:solidFill>
                  <a:prstClr val="black"/>
                </a:solidFill>
                <a:latin typeface="ＭＳ Ｐゴシック"/>
                <a:cs typeface="ＭＳ 明朝" panose="02020609040205080304" pitchFamily="17" charset="-128"/>
              </a:rPr>
              <a:t>①　</a:t>
            </a:r>
            <a:r>
              <a:rPr lang="ja-JP" altLang="en-US" sz="1600" kern="0" dirty="0" smtClean="0">
                <a:solidFill>
                  <a:prstClr val="black"/>
                </a:solidFill>
                <a:latin typeface="ＭＳ Ｐゴシック"/>
                <a:cs typeface="ＭＳ 明朝" panose="02020609040205080304" pitchFamily="17" charset="-128"/>
              </a:rPr>
              <a:t>同一建物の場合、</a:t>
            </a:r>
            <a:r>
              <a:rPr lang="ja-JP" altLang="ja-JP" sz="1600" kern="0" dirty="0" smtClean="0">
                <a:solidFill>
                  <a:prstClr val="black"/>
                </a:solidFill>
                <a:latin typeface="ＭＳ Ｐゴシック"/>
                <a:cs typeface="ＭＳ 明朝" panose="02020609040205080304" pitchFamily="17" charset="-128"/>
              </a:rPr>
              <a:t>訪問</a:t>
            </a:r>
            <a:r>
              <a:rPr lang="ja-JP" altLang="ja-JP" sz="1600" kern="0" dirty="0">
                <a:solidFill>
                  <a:prstClr val="black"/>
                </a:solidFill>
                <a:latin typeface="ＭＳ Ｐゴシック"/>
                <a:cs typeface="ＭＳ 明朝" panose="02020609040205080304" pitchFamily="17" charset="-128"/>
              </a:rPr>
              <a:t>診療を行った日における、当該医師の在宅患者診療時間、診療場所及び診療人数等について記録し、診療</a:t>
            </a:r>
            <a:r>
              <a:rPr lang="ja-JP" altLang="ja-JP" sz="1600" kern="0" dirty="0" smtClean="0">
                <a:solidFill>
                  <a:prstClr val="black"/>
                </a:solidFill>
                <a:latin typeface="ＭＳ Ｐゴシック"/>
                <a:cs typeface="ＭＳ 明朝" panose="02020609040205080304" pitchFamily="17" charset="-128"/>
              </a:rPr>
              <a:t>報酬</a:t>
            </a:r>
            <a:r>
              <a:rPr lang="ja-JP" altLang="en-US" sz="1600" kern="0" dirty="0">
                <a:solidFill>
                  <a:prstClr val="black"/>
                </a:solidFill>
                <a:latin typeface="ＭＳ Ｐゴシック"/>
                <a:cs typeface="ＭＳ 明朝" panose="02020609040205080304" pitchFamily="17" charset="-128"/>
              </a:rPr>
              <a:t>明細</a:t>
            </a:r>
            <a:r>
              <a:rPr lang="ja-JP" altLang="ja-JP" sz="1600" kern="0" dirty="0" smtClean="0">
                <a:solidFill>
                  <a:prstClr val="black"/>
                </a:solidFill>
                <a:latin typeface="ＭＳ Ｐゴシック"/>
                <a:cs typeface="ＭＳ 明朝" panose="02020609040205080304" pitchFamily="17" charset="-128"/>
              </a:rPr>
              <a:t>書に</a:t>
            </a:r>
            <a:r>
              <a:rPr lang="ja-JP" altLang="en-US" sz="1600" kern="0" dirty="0">
                <a:solidFill>
                  <a:prstClr val="black"/>
                </a:solidFill>
                <a:latin typeface="ＭＳ Ｐゴシック"/>
                <a:cs typeface="ＭＳ 明朝" panose="02020609040205080304" pitchFamily="17" charset="-128"/>
              </a:rPr>
              <a:t>記載</a:t>
            </a:r>
            <a:r>
              <a:rPr lang="ja-JP" altLang="ja-JP" sz="1600" kern="0" dirty="0" smtClean="0">
                <a:solidFill>
                  <a:prstClr val="black"/>
                </a:solidFill>
                <a:latin typeface="ＭＳ Ｐゴシック"/>
                <a:cs typeface="ＭＳ 明朝" panose="02020609040205080304" pitchFamily="17" charset="-128"/>
              </a:rPr>
              <a:t>する</a:t>
            </a:r>
            <a:r>
              <a:rPr lang="ja-JP" altLang="ja-JP" sz="1600" kern="0" dirty="0">
                <a:solidFill>
                  <a:prstClr val="black"/>
                </a:solidFill>
                <a:latin typeface="ＭＳ Ｐゴシック"/>
                <a:cs typeface="ＭＳ 明朝" panose="02020609040205080304" pitchFamily="17" charset="-128"/>
              </a:rPr>
              <a:t>。</a:t>
            </a:r>
            <a:endParaRPr lang="ja-JP" altLang="ja-JP" sz="1600" kern="100" dirty="0">
              <a:solidFill>
                <a:prstClr val="black"/>
              </a:solidFill>
              <a:latin typeface="ＭＳ Ｐゴシック"/>
              <a:cs typeface="Times New Roman" panose="02020603050405020304" pitchFamily="18" charset="0"/>
            </a:endParaRPr>
          </a:p>
          <a:p>
            <a:pPr marL="114300" algn="just"/>
            <a:r>
              <a:rPr lang="ja-JP" altLang="ja-JP" sz="1600" kern="0" dirty="0">
                <a:solidFill>
                  <a:prstClr val="black"/>
                </a:solidFill>
                <a:latin typeface="ＭＳ Ｐゴシック"/>
                <a:cs typeface="ＭＳ 明朝" panose="02020609040205080304" pitchFamily="17" charset="-128"/>
              </a:rPr>
              <a:t>②　訪問診療を行うことについて、患者の同意を得ること</a:t>
            </a:r>
            <a:r>
              <a:rPr lang="ja-JP" altLang="ja-JP" sz="1600" kern="0" dirty="0" smtClean="0">
                <a:solidFill>
                  <a:prstClr val="black"/>
                </a:solidFill>
                <a:latin typeface="ＭＳ Ｐゴシック"/>
                <a:cs typeface="ＭＳ 明朝" panose="02020609040205080304" pitchFamily="17" charset="-128"/>
              </a:rPr>
              <a:t>。</a:t>
            </a:r>
            <a:r>
              <a:rPr lang="ja-JP" altLang="ja-JP" sz="1600" kern="100" dirty="0">
                <a:solidFill>
                  <a:prstClr val="black"/>
                </a:solidFill>
                <a:latin typeface="ＭＳ Ｐゴシック"/>
                <a:cs typeface="Times New Roman" panose="02020603050405020304" pitchFamily="18" charset="0"/>
              </a:rPr>
              <a:t>　　</a:t>
            </a:r>
          </a:p>
        </p:txBody>
      </p:sp>
      <p:sp>
        <p:nvSpPr>
          <p:cNvPr id="13" name="Rectangle 36"/>
          <p:cNvSpPr>
            <a:spLocks noChangeArrowheads="1"/>
          </p:cNvSpPr>
          <p:nvPr/>
        </p:nvSpPr>
        <p:spPr bwMode="auto">
          <a:xfrm>
            <a:off x="194386" y="778166"/>
            <a:ext cx="3463214" cy="42862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r>
              <a:rPr lang="ja-JP" altLang="en-US" sz="2000" dirty="0" smtClean="0">
                <a:solidFill>
                  <a:prstClr val="black"/>
                </a:solidFill>
              </a:rPr>
              <a:t>（５）在宅医療の適正化</a:t>
            </a:r>
            <a:endParaRPr lang="ja-JP" altLang="ja-JP" sz="2000" dirty="0">
              <a:solidFill>
                <a:prstClr val="black"/>
              </a:solidFill>
            </a:endParaRPr>
          </a:p>
        </p:txBody>
      </p:sp>
      <p:sp>
        <p:nvSpPr>
          <p:cNvPr id="14" name="Rectangle 2"/>
          <p:cNvSpPr>
            <a:spLocks noChangeArrowheads="1"/>
          </p:cNvSpPr>
          <p:nvPr/>
        </p:nvSpPr>
        <p:spPr bwMode="auto">
          <a:xfrm>
            <a:off x="19440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４．</a:t>
            </a:r>
            <a:r>
              <a:rPr lang="ja-JP" altLang="en-US" kern="0" dirty="0">
                <a:solidFill>
                  <a:srgbClr val="000000"/>
                </a:solidFill>
              </a:rPr>
              <a:t>適切</a:t>
            </a:r>
            <a:r>
              <a:rPr lang="ja-JP" altLang="en-US" kern="0" dirty="0" smtClean="0">
                <a:solidFill>
                  <a:srgbClr val="000000"/>
                </a:solidFill>
              </a:rPr>
              <a:t>な在宅医療の推進</a:t>
            </a: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grpSp>
        <p:nvGrpSpPr>
          <p:cNvPr id="15" name="グループ化 14"/>
          <p:cNvGrpSpPr/>
          <p:nvPr/>
        </p:nvGrpSpPr>
        <p:grpSpPr>
          <a:xfrm>
            <a:off x="8582215" y="4073514"/>
            <a:ext cx="1013008" cy="1050337"/>
            <a:chOff x="3600506" y="2191714"/>
            <a:chExt cx="1794691" cy="1764713"/>
          </a:xfrm>
        </p:grpSpPr>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220" y="2191714"/>
              <a:ext cx="1255977" cy="1255977"/>
            </a:xfrm>
            <a:prstGeom prst="rect">
              <a:avLst/>
            </a:prstGeom>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506" y="2793587"/>
              <a:ext cx="1166703" cy="1162840"/>
            </a:xfrm>
            <a:prstGeom prst="rect">
              <a:avLst/>
            </a:prstGeom>
          </p:spPr>
        </p:pic>
      </p:grpSp>
    </p:spTree>
    <p:extLst>
      <p:ext uri="{BB962C8B-B14F-4D97-AF65-F5344CB8AC3E}">
        <p14:creationId xmlns:p14="http://schemas.microsoft.com/office/powerpoint/2010/main" val="198521831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37"/>
          <p:cNvSpPr>
            <a:spLocks noChangeArrowheads="1"/>
          </p:cNvSpPr>
          <p:nvPr/>
        </p:nvSpPr>
        <p:spPr bwMode="auto">
          <a:xfrm>
            <a:off x="77823" y="1048021"/>
            <a:ext cx="9702199" cy="4785519"/>
          </a:xfrm>
          <a:prstGeom prst="rect">
            <a:avLst/>
          </a:prstGeom>
          <a:solidFill>
            <a:srgbClr val="FFFFAF">
              <a:alpha val="49804"/>
            </a:srgbClr>
          </a:solidFill>
          <a:ln w="9525">
            <a:solidFill>
              <a:schemeClr val="tx1"/>
            </a:solidFill>
            <a:miter lim="800000"/>
            <a:headEnd/>
            <a:tailEnd/>
          </a:ln>
        </p:spPr>
        <p:txBody>
          <a:bodyPr/>
          <a:lstStyle/>
          <a:p>
            <a:endParaRPr lang="en-US" altLang="ja-JP" sz="2200" dirty="0">
              <a:solidFill>
                <a:prstClr val="black"/>
              </a:solidFill>
              <a:latin typeface="ＭＳ Ｐゴシック" pitchFamily="50" charset="-128"/>
            </a:endParaRPr>
          </a:p>
          <a:p>
            <a:pPr marL="342900" indent="-342900">
              <a:buFont typeface="Wingdings" panose="05000000000000000000" pitchFamily="2" charset="2"/>
              <a:buChar char="Ø"/>
            </a:pPr>
            <a:r>
              <a:rPr lang="ja-JP" altLang="en-US" sz="2000" dirty="0">
                <a:solidFill>
                  <a:srgbClr val="000000"/>
                </a:solidFill>
                <a:latin typeface="ＭＳ"/>
              </a:rPr>
              <a:t>同一日の同一建物の</a:t>
            </a:r>
            <a:r>
              <a:rPr lang="ja-JP" altLang="en-US" sz="2000" kern="100" dirty="0" smtClean="0">
                <a:solidFill>
                  <a:prstClr val="black"/>
                </a:solidFill>
                <a:latin typeface="ＭＳ Ｐゴシック"/>
                <a:cs typeface="Times New Roman" panose="02020603050405020304" pitchFamily="18" charset="0"/>
              </a:rPr>
              <a:t>訪問看護については、</a:t>
            </a:r>
            <a:r>
              <a:rPr lang="ja-JP" altLang="en-US" sz="2000" kern="100" dirty="0">
                <a:solidFill>
                  <a:prstClr val="black"/>
                </a:solidFill>
                <a:latin typeface="ＭＳ Ｐゴシック"/>
                <a:cs typeface="Times New Roman" panose="02020603050405020304" pitchFamily="18" charset="0"/>
              </a:rPr>
              <a:t>２</a:t>
            </a:r>
            <a:r>
              <a:rPr lang="ja-JP" altLang="en-US" sz="2000" kern="100" dirty="0" smtClean="0">
                <a:solidFill>
                  <a:prstClr val="black"/>
                </a:solidFill>
                <a:latin typeface="ＭＳ Ｐゴシック"/>
                <a:cs typeface="Times New Roman" panose="02020603050405020304" pitchFamily="18" charset="0"/>
              </a:rPr>
              <a:t>人目までは同一建物以外と同じ点数を算定するが、</a:t>
            </a:r>
            <a:r>
              <a:rPr lang="ja-JP" altLang="en-US" sz="2000" kern="100" dirty="0">
                <a:solidFill>
                  <a:prstClr val="black"/>
                </a:solidFill>
                <a:latin typeface="ＭＳ Ｐゴシック"/>
                <a:cs typeface="Times New Roman" panose="02020603050405020304" pitchFamily="18" charset="0"/>
              </a:rPr>
              <a:t>３</a:t>
            </a:r>
            <a:r>
              <a:rPr lang="ja-JP" altLang="en-US" sz="2000" kern="100" dirty="0" smtClean="0">
                <a:solidFill>
                  <a:prstClr val="black"/>
                </a:solidFill>
                <a:latin typeface="ＭＳ Ｐゴシック"/>
                <a:cs typeface="Times New Roman" panose="02020603050405020304" pitchFamily="18" charset="0"/>
              </a:rPr>
              <a:t>人目以上の場合、</a:t>
            </a:r>
            <a:r>
              <a:rPr lang="ja-JP" altLang="en-US" sz="2000" kern="100" dirty="0">
                <a:solidFill>
                  <a:prstClr val="black"/>
                </a:solidFill>
                <a:latin typeface="ＭＳ Ｐゴシック"/>
                <a:cs typeface="Times New Roman" panose="02020603050405020304" pitchFamily="18" charset="0"/>
              </a:rPr>
              <a:t>１</a:t>
            </a:r>
            <a:r>
              <a:rPr lang="ja-JP" altLang="en-US" sz="2000" kern="100" dirty="0" smtClean="0">
                <a:solidFill>
                  <a:prstClr val="black"/>
                </a:solidFill>
                <a:latin typeface="ＭＳ Ｐゴシック"/>
                <a:cs typeface="Times New Roman" panose="02020603050405020304" pitchFamily="18" charset="0"/>
              </a:rPr>
              <a:t>人目から同一建物の点数を算定する。</a:t>
            </a:r>
            <a:endParaRPr lang="en-US" altLang="ja-JP" sz="2000"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endParaRPr lang="en-US" altLang="ja-JP" kern="100" dirty="0" smtClean="0">
              <a:solidFill>
                <a:prstClr val="black"/>
              </a:solidFill>
              <a:latin typeface="ＭＳ Ｐゴシック"/>
              <a:cs typeface="Times New Roman" panose="02020603050405020304" pitchFamily="18" charset="0"/>
            </a:endParaRPr>
          </a:p>
          <a:p>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r>
              <a:rPr lang="ja-JP" altLang="en-US" sz="2000" kern="100" dirty="0" smtClean="0">
                <a:solidFill>
                  <a:prstClr val="black"/>
                </a:solidFill>
                <a:latin typeface="ＭＳ Ｐゴシック"/>
                <a:cs typeface="Times New Roman" panose="02020603050405020304" pitchFamily="18" charset="0"/>
              </a:rPr>
              <a:t>精神科訪問看護療養費、同一建物居住者訪問看護･指導料、精神科訪問看護・指導料についても同様の算定方法となる（個別の点数は異なる）</a:t>
            </a:r>
            <a:r>
              <a:rPr lang="ja-JP" altLang="ja-JP" sz="2000" kern="100" dirty="0" smtClean="0">
                <a:solidFill>
                  <a:prstClr val="black"/>
                </a:solidFill>
                <a:latin typeface="ＭＳ Ｐゴシック"/>
                <a:cs typeface="Times New Roman" panose="02020603050405020304" pitchFamily="18" charset="0"/>
              </a:rPr>
              <a:t>。</a:t>
            </a:r>
            <a:endParaRPr lang="ja-JP" altLang="ja-JP" sz="2000" kern="100" dirty="0">
              <a:solidFill>
                <a:prstClr val="black"/>
              </a:solidFill>
              <a:latin typeface="ＭＳ Ｐゴシック"/>
              <a:cs typeface="Times New Roman" panose="02020603050405020304" pitchFamily="18" charset="0"/>
            </a:endParaRPr>
          </a:p>
          <a:p>
            <a:r>
              <a:rPr lang="ja-JP" altLang="en-US" dirty="0" smtClean="0">
                <a:solidFill>
                  <a:prstClr val="black"/>
                </a:solidFill>
                <a:latin typeface="ＭＳ Ｐゴシック" pitchFamily="50" charset="-128"/>
              </a:rPr>
              <a:t>　　　　　　　　　　　　　</a:t>
            </a:r>
            <a:endParaRPr lang="ja-JP" altLang="en-US" dirty="0">
              <a:solidFill>
                <a:prstClr val="black"/>
              </a:solidFill>
            </a:endParaRPr>
          </a:p>
        </p:txBody>
      </p:sp>
      <p:graphicFrame>
        <p:nvGraphicFramePr>
          <p:cNvPr id="84" name="表 83"/>
          <p:cNvGraphicFramePr>
            <a:graphicFrameLocks noGrp="1"/>
          </p:cNvGraphicFramePr>
          <p:nvPr>
            <p:extLst>
              <p:ext uri="{D42A27DB-BD31-4B8C-83A1-F6EECF244321}">
                <p14:modId xmlns:p14="http://schemas.microsoft.com/office/powerpoint/2010/main" val="2709345623"/>
              </p:ext>
            </p:extLst>
          </p:nvPr>
        </p:nvGraphicFramePr>
        <p:xfrm>
          <a:off x="223339" y="2617485"/>
          <a:ext cx="4377661" cy="1341120"/>
        </p:xfrm>
        <a:graphic>
          <a:graphicData uri="http://schemas.openxmlformats.org/drawingml/2006/table">
            <a:tbl>
              <a:tblPr firstRow="1" bandRow="1">
                <a:tableStyleId>{22838BEF-8BB2-4498-84A7-C5851F593DF1}</a:tableStyleId>
              </a:tblPr>
              <a:tblGrid>
                <a:gridCol w="3449910"/>
                <a:gridCol w="927751"/>
              </a:tblGrid>
              <a:tr h="242996">
                <a:tc gridSpan="2">
                  <a:txBody>
                    <a:bodyPr/>
                    <a:lstStyle/>
                    <a:p>
                      <a:r>
                        <a:rPr lang="ja-JP" altLang="en-US" sz="1600" dirty="0" smtClean="0"/>
                        <a:t>保健師、助産師又は看護師等による場合</a:t>
                      </a:r>
                      <a:endParaRPr kumimoji="1" lang="ja-JP" altLang="en-US" sz="1600" b="0" dirty="0"/>
                    </a:p>
                  </a:txBody>
                  <a:tcPr marL="99060" marR="99060"/>
                </a:tc>
                <a:tc hMerge="1">
                  <a:txBody>
                    <a:bodyPr/>
                    <a:lstStyle/>
                    <a:p>
                      <a:pPr algn="ctr"/>
                      <a:endParaRPr kumimoji="1" lang="ja-JP" altLang="en-US" sz="1600" b="0" u="none" dirty="0">
                        <a:solidFill>
                          <a:schemeClr val="tx1"/>
                        </a:solidFill>
                      </a:endParaRPr>
                    </a:p>
                  </a:txBody>
                  <a:tcPr marL="99060" marR="99060"/>
                </a:tc>
              </a:tr>
              <a:tr h="24299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2</a:t>
                      </a:r>
                      <a:r>
                        <a:rPr kumimoji="1" lang="ja-JP" altLang="en-US" sz="1600" b="0" dirty="0" smtClean="0"/>
                        <a:t>人目以上（</a:t>
                      </a:r>
                      <a:r>
                        <a:rPr kumimoji="1" lang="en-US" altLang="ja-JP" sz="1600" b="0" dirty="0" smtClean="0"/>
                        <a:t>1</a:t>
                      </a:r>
                      <a:r>
                        <a:rPr kumimoji="1" lang="ja-JP" altLang="en-US" sz="1600" b="0" dirty="0" smtClean="0"/>
                        <a:t>人目から）</a:t>
                      </a:r>
                    </a:p>
                  </a:txBody>
                  <a:tcPr marL="99060" marR="99060"/>
                </a:tc>
                <a:tc hMerge="1">
                  <a:txBody>
                    <a:bodyPr/>
                    <a:lstStyle/>
                    <a:p>
                      <a:pPr algn="ctr"/>
                      <a:endParaRPr kumimoji="1" lang="ja-JP" altLang="en-US" sz="1600" b="0" u="none" dirty="0">
                        <a:solidFill>
                          <a:schemeClr val="tx1"/>
                        </a:solidFill>
                      </a:endParaRPr>
                    </a:p>
                  </a:txBody>
                  <a:tcPr marL="99060" marR="99060"/>
                </a:tc>
              </a:tr>
              <a:tr h="242996">
                <a:tc>
                  <a:txBody>
                    <a:bodyPr/>
                    <a:lstStyle/>
                    <a:p>
                      <a:r>
                        <a:rPr kumimoji="1" lang="ja-JP" altLang="en-US" sz="1600" b="0" dirty="0" smtClean="0"/>
                        <a:t>イ　週</a:t>
                      </a:r>
                      <a:r>
                        <a:rPr kumimoji="1" lang="en-US" altLang="ja-JP" sz="1600" b="0" dirty="0" smtClean="0"/>
                        <a:t>3</a:t>
                      </a:r>
                      <a:r>
                        <a:rPr kumimoji="1" lang="ja-JP" altLang="en-US" sz="1600" b="0" dirty="0" smtClean="0"/>
                        <a:t>日目まで</a:t>
                      </a:r>
                      <a:endParaRPr kumimoji="1" lang="ja-JP" altLang="en-US" sz="1600" b="0" dirty="0"/>
                    </a:p>
                  </a:txBody>
                  <a:tcPr marL="99060" marR="99060"/>
                </a:tc>
                <a:tc>
                  <a:txBody>
                    <a:bodyPr/>
                    <a:lstStyle/>
                    <a:p>
                      <a:pPr algn="ctr"/>
                      <a:r>
                        <a:rPr kumimoji="1" lang="en-US" altLang="ja-JP" sz="1600" b="0" u="none" dirty="0" smtClean="0">
                          <a:solidFill>
                            <a:schemeClr val="tx1"/>
                          </a:solidFill>
                        </a:rPr>
                        <a:t>4,300</a:t>
                      </a:r>
                      <a:r>
                        <a:rPr kumimoji="1" lang="ja-JP" altLang="en-US" sz="1600" b="0" u="none" dirty="0" smtClean="0">
                          <a:solidFill>
                            <a:schemeClr val="tx1"/>
                          </a:solidFill>
                        </a:rPr>
                        <a:t>円</a:t>
                      </a:r>
                      <a:endParaRPr kumimoji="1" lang="ja-JP" altLang="en-US" sz="1600" b="0" u="none" dirty="0">
                        <a:solidFill>
                          <a:schemeClr val="tx1"/>
                        </a:solidFill>
                      </a:endParaRPr>
                    </a:p>
                  </a:txBody>
                  <a:tcPr marL="99060" marR="99060"/>
                </a:tc>
              </a:tr>
              <a:tr h="242996">
                <a:tc>
                  <a:txBody>
                    <a:bodyPr/>
                    <a:lstStyle/>
                    <a:p>
                      <a:r>
                        <a:rPr kumimoji="1" lang="ja-JP" altLang="en-US" sz="1600" b="0" dirty="0" smtClean="0"/>
                        <a:t>ロ　週</a:t>
                      </a:r>
                      <a:r>
                        <a:rPr kumimoji="1" lang="en-US" altLang="ja-JP" sz="1600" b="0" dirty="0" smtClean="0"/>
                        <a:t>4</a:t>
                      </a:r>
                      <a:r>
                        <a:rPr kumimoji="1" lang="ja-JP" altLang="en-US" sz="1600" b="0" dirty="0" smtClean="0"/>
                        <a:t>日目以降</a:t>
                      </a:r>
                      <a:endParaRPr kumimoji="1" lang="ja-JP" altLang="en-US" sz="16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0" u="none" dirty="0" smtClean="0">
                          <a:solidFill>
                            <a:schemeClr val="tx1"/>
                          </a:solidFill>
                        </a:rPr>
                        <a:t>5,300</a:t>
                      </a:r>
                      <a:r>
                        <a:rPr lang="ja-JP" altLang="en-US" sz="1600" b="0" u="none" dirty="0" smtClean="0">
                          <a:solidFill>
                            <a:schemeClr val="tx1"/>
                          </a:solidFill>
                        </a:rPr>
                        <a:t>円</a:t>
                      </a:r>
                      <a:endParaRPr kumimoji="1" lang="ja-JP" altLang="en-US" sz="1600" b="0" u="none" dirty="0">
                        <a:solidFill>
                          <a:schemeClr val="tx1"/>
                        </a:solidFill>
                      </a:endParaRPr>
                    </a:p>
                  </a:txBody>
                  <a:tcPr marL="99060" marR="99060"/>
                </a:tc>
              </a:tr>
            </a:tbl>
          </a:graphicData>
        </a:graphic>
      </p:graphicFrame>
      <p:sp>
        <p:nvSpPr>
          <p:cNvPr id="16" name="Rectangle 36"/>
          <p:cNvSpPr>
            <a:spLocks noChangeArrowheads="1"/>
          </p:cNvSpPr>
          <p:nvPr/>
        </p:nvSpPr>
        <p:spPr bwMode="auto">
          <a:xfrm>
            <a:off x="194339" y="746252"/>
            <a:ext cx="3441228" cy="42862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r>
              <a:rPr lang="ja-JP" altLang="en-US" sz="2000" dirty="0" smtClean="0">
                <a:solidFill>
                  <a:prstClr val="black"/>
                </a:solidFill>
              </a:rPr>
              <a:t>（５）在宅</a:t>
            </a:r>
            <a:r>
              <a:rPr lang="ja-JP" altLang="en-US" sz="2000" dirty="0">
                <a:solidFill>
                  <a:prstClr val="black"/>
                </a:solidFill>
              </a:rPr>
              <a:t>医療の</a:t>
            </a:r>
            <a:r>
              <a:rPr lang="ja-JP" altLang="en-US" sz="2000" dirty="0" smtClean="0">
                <a:solidFill>
                  <a:prstClr val="black"/>
                </a:solidFill>
              </a:rPr>
              <a:t>適正化</a:t>
            </a:r>
            <a:endParaRPr lang="ja-JP" altLang="ja-JP" sz="2000" dirty="0">
              <a:solidFill>
                <a:prstClr val="black"/>
              </a:solidFill>
            </a:endParaRPr>
          </a:p>
        </p:txBody>
      </p:sp>
      <p:graphicFrame>
        <p:nvGraphicFramePr>
          <p:cNvPr id="19" name="表 18"/>
          <p:cNvGraphicFramePr>
            <a:graphicFrameLocks noGrp="1"/>
          </p:cNvGraphicFramePr>
          <p:nvPr>
            <p:extLst>
              <p:ext uri="{D42A27DB-BD31-4B8C-83A1-F6EECF244321}">
                <p14:modId xmlns:p14="http://schemas.microsoft.com/office/powerpoint/2010/main" val="3732283680"/>
              </p:ext>
            </p:extLst>
          </p:nvPr>
        </p:nvGraphicFramePr>
        <p:xfrm>
          <a:off x="5332570" y="2569368"/>
          <a:ext cx="4330940" cy="1341120"/>
        </p:xfrm>
        <a:graphic>
          <a:graphicData uri="http://schemas.openxmlformats.org/drawingml/2006/table">
            <a:tbl>
              <a:tblPr firstRow="1" bandRow="1">
                <a:tableStyleId>{8A107856-5554-42FB-B03E-39F5DBC370BA}</a:tableStyleId>
              </a:tblPr>
              <a:tblGrid>
                <a:gridCol w="3445558"/>
                <a:gridCol w="885382"/>
              </a:tblGrid>
              <a:tr h="28892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保健師、助産師又は看護師等による場合</a:t>
                      </a:r>
                      <a:endParaRPr kumimoji="1" lang="ja-JP" altLang="en-US" sz="1600" b="0" dirty="0" smtClean="0"/>
                    </a:p>
                  </a:txBody>
                  <a:tcPr marL="99060" marR="99060"/>
                </a:tc>
                <a:tc hMerge="1">
                  <a:txBody>
                    <a:bodyPr/>
                    <a:lstStyle/>
                    <a:p>
                      <a:pPr algn="ctr"/>
                      <a:endParaRPr kumimoji="1" lang="ja-JP" altLang="en-US" sz="1600" b="0" dirty="0"/>
                    </a:p>
                  </a:txBody>
                  <a:tcPr marL="99060" marR="99060"/>
                </a:tc>
              </a:tr>
              <a:tr h="28892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u="sng" dirty="0" smtClean="0">
                          <a:solidFill>
                            <a:srgbClr val="0070C0"/>
                          </a:solidFill>
                        </a:rPr>
                        <a:t>3</a:t>
                      </a:r>
                      <a:r>
                        <a:rPr kumimoji="1" lang="ja-JP" altLang="en-US" sz="1600" b="0" dirty="0" smtClean="0">
                          <a:solidFill>
                            <a:schemeClr val="tx1"/>
                          </a:solidFill>
                        </a:rPr>
                        <a:t>人目</a:t>
                      </a:r>
                      <a:r>
                        <a:rPr kumimoji="1" lang="ja-JP" altLang="en-US" sz="1600" b="0" dirty="0" smtClean="0"/>
                        <a:t>以上（</a:t>
                      </a:r>
                      <a:r>
                        <a:rPr kumimoji="1" lang="en-US" altLang="ja-JP" sz="1600" b="0" dirty="0" smtClean="0"/>
                        <a:t>1</a:t>
                      </a:r>
                      <a:r>
                        <a:rPr kumimoji="1" lang="ja-JP" altLang="en-US" sz="1600" b="0" dirty="0" smtClean="0"/>
                        <a:t>人目から）</a:t>
                      </a:r>
                    </a:p>
                  </a:txBody>
                  <a:tcPr marL="99060" marR="99060"/>
                </a:tc>
                <a:tc hMerge="1">
                  <a:txBody>
                    <a:bodyPr/>
                    <a:lstStyle/>
                    <a:p>
                      <a:pPr algn="ctr"/>
                      <a:endParaRPr kumimoji="1" lang="ja-JP" altLang="en-US" sz="1600" b="0" dirty="0"/>
                    </a:p>
                  </a:txBody>
                  <a:tcPr marL="99060" marR="99060"/>
                </a:tc>
              </a:tr>
              <a:tr h="288923">
                <a:tc>
                  <a:txBody>
                    <a:bodyPr/>
                    <a:lstStyle/>
                    <a:p>
                      <a:r>
                        <a:rPr kumimoji="1" lang="ja-JP" altLang="en-US" sz="1600" b="0" dirty="0" smtClean="0"/>
                        <a:t>イ　週</a:t>
                      </a:r>
                      <a:r>
                        <a:rPr kumimoji="1" lang="en-US" altLang="ja-JP" sz="1600" b="0" dirty="0" smtClean="0"/>
                        <a:t>3</a:t>
                      </a:r>
                      <a:r>
                        <a:rPr kumimoji="1" lang="ja-JP" altLang="en-US" sz="1600" b="0" dirty="0" smtClean="0"/>
                        <a:t>日目まで</a:t>
                      </a:r>
                      <a:endParaRPr kumimoji="1" lang="ja-JP" altLang="en-US" sz="1600" b="0" dirty="0"/>
                    </a:p>
                  </a:txBody>
                  <a:tcPr marL="99060" marR="99060"/>
                </a:tc>
                <a:tc>
                  <a:txBody>
                    <a:bodyPr/>
                    <a:lstStyle/>
                    <a:p>
                      <a:pPr algn="ctr"/>
                      <a:r>
                        <a:rPr kumimoji="1" lang="en-US" altLang="ja-JP" sz="1600" b="0" u="none" dirty="0" smtClean="0">
                          <a:solidFill>
                            <a:srgbClr val="0070C0"/>
                          </a:solidFill>
                        </a:rPr>
                        <a:t>2,780</a:t>
                      </a:r>
                      <a:r>
                        <a:rPr kumimoji="1" lang="ja-JP" altLang="en-US" sz="1600" b="0" u="none" dirty="0" smtClean="0">
                          <a:solidFill>
                            <a:srgbClr val="0070C0"/>
                          </a:solidFill>
                        </a:rPr>
                        <a:t>円</a:t>
                      </a:r>
                      <a:endParaRPr kumimoji="1" lang="ja-JP" altLang="en-US" sz="1600" b="0" u="none" dirty="0">
                        <a:solidFill>
                          <a:srgbClr val="0070C0"/>
                        </a:solidFill>
                      </a:endParaRPr>
                    </a:p>
                  </a:txBody>
                  <a:tcPr marL="99060" marR="99060"/>
                </a:tc>
              </a:tr>
              <a:tr h="288923">
                <a:tc>
                  <a:txBody>
                    <a:bodyPr/>
                    <a:lstStyle/>
                    <a:p>
                      <a:r>
                        <a:rPr kumimoji="1" lang="ja-JP" altLang="en-US" sz="1600" b="0" dirty="0" smtClean="0"/>
                        <a:t>ロ　週</a:t>
                      </a:r>
                      <a:r>
                        <a:rPr kumimoji="1" lang="en-US" altLang="ja-JP" sz="1600" b="0" dirty="0" smtClean="0"/>
                        <a:t>4</a:t>
                      </a:r>
                      <a:r>
                        <a:rPr kumimoji="1" lang="ja-JP" altLang="en-US" sz="1600" b="0" dirty="0" smtClean="0"/>
                        <a:t>日目以降</a:t>
                      </a:r>
                      <a:endParaRPr kumimoji="1" lang="ja-JP" altLang="en-US" sz="16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0" u="none" dirty="0" smtClean="0">
                          <a:solidFill>
                            <a:srgbClr val="0070C0"/>
                          </a:solidFill>
                        </a:rPr>
                        <a:t>3,280</a:t>
                      </a:r>
                      <a:r>
                        <a:rPr lang="ja-JP" altLang="en-US" sz="1600" b="0" u="none" dirty="0" smtClean="0">
                          <a:solidFill>
                            <a:srgbClr val="0070C0"/>
                          </a:solidFill>
                        </a:rPr>
                        <a:t>円</a:t>
                      </a:r>
                      <a:endParaRPr kumimoji="1" lang="ja-JP" altLang="en-US" sz="1600" b="0" u="none" dirty="0">
                        <a:solidFill>
                          <a:srgbClr val="0070C0"/>
                        </a:solidFill>
                      </a:endParaRPr>
                    </a:p>
                  </a:txBody>
                  <a:tcPr marL="99060" marR="99060"/>
                </a:tc>
              </a:tr>
            </a:tbl>
          </a:graphicData>
        </a:graphic>
      </p:graphicFrame>
      <p:sp>
        <p:nvSpPr>
          <p:cNvPr id="20" name="テキスト ボックス 19"/>
          <p:cNvSpPr txBox="1"/>
          <p:nvPr/>
        </p:nvSpPr>
        <p:spPr>
          <a:xfrm>
            <a:off x="1914953" y="2042510"/>
            <a:ext cx="800219"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現行</a:t>
            </a:r>
            <a:r>
              <a:rPr lang="en-US" altLang="ja-JP" sz="1600" dirty="0" smtClean="0">
                <a:solidFill>
                  <a:prstClr val="black"/>
                </a:solidFill>
              </a:rPr>
              <a:t>】</a:t>
            </a:r>
            <a:endParaRPr lang="ja-JP" altLang="en-US" sz="1600" dirty="0">
              <a:solidFill>
                <a:prstClr val="black"/>
              </a:solidFill>
            </a:endParaRPr>
          </a:p>
        </p:txBody>
      </p:sp>
      <p:sp>
        <p:nvSpPr>
          <p:cNvPr id="21" name="テキスト ボックス 20"/>
          <p:cNvSpPr txBox="1"/>
          <p:nvPr/>
        </p:nvSpPr>
        <p:spPr>
          <a:xfrm>
            <a:off x="7174448" y="2042510"/>
            <a:ext cx="1005403"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sp>
        <p:nvSpPr>
          <p:cNvPr id="23" name="右矢印 22"/>
          <p:cNvSpPr/>
          <p:nvPr/>
        </p:nvSpPr>
        <p:spPr>
          <a:xfrm>
            <a:off x="4746510" y="2745654"/>
            <a:ext cx="364841" cy="1035236"/>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13" name="テキスト ボックス 12"/>
          <p:cNvSpPr txBox="1"/>
          <p:nvPr/>
        </p:nvSpPr>
        <p:spPr>
          <a:xfrm>
            <a:off x="77823" y="2278133"/>
            <a:ext cx="3467617"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訪問看護基本療養費</a:t>
            </a:r>
            <a:r>
              <a:rPr lang="en-US" altLang="ja-JP" sz="1600" dirty="0" smtClean="0">
                <a:solidFill>
                  <a:prstClr val="black"/>
                </a:solidFill>
              </a:rPr>
              <a:t>Ⅱ</a:t>
            </a:r>
            <a:r>
              <a:rPr lang="ja-JP" altLang="en-US" sz="1600" dirty="0" smtClean="0">
                <a:solidFill>
                  <a:prstClr val="black"/>
                </a:solidFill>
              </a:rPr>
              <a:t>（同一建物）</a:t>
            </a:r>
            <a:r>
              <a:rPr lang="en-US" altLang="ja-JP" sz="1600" dirty="0" smtClean="0">
                <a:solidFill>
                  <a:prstClr val="black"/>
                </a:solidFill>
              </a:rPr>
              <a:t>】</a:t>
            </a:r>
            <a:endParaRPr lang="ja-JP" altLang="en-US" sz="1600" dirty="0">
              <a:solidFill>
                <a:prstClr val="black"/>
              </a:solidFill>
            </a:endParaRPr>
          </a:p>
        </p:txBody>
      </p:sp>
      <p:sp>
        <p:nvSpPr>
          <p:cNvPr id="15" name="テキスト ボックス 14"/>
          <p:cNvSpPr txBox="1"/>
          <p:nvPr/>
        </p:nvSpPr>
        <p:spPr>
          <a:xfrm>
            <a:off x="5277270" y="2278133"/>
            <a:ext cx="3560590"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訪問看護基本療養費</a:t>
            </a:r>
            <a:r>
              <a:rPr lang="en-US" altLang="ja-JP" sz="1600" dirty="0" smtClean="0">
                <a:solidFill>
                  <a:prstClr val="black"/>
                </a:solidFill>
              </a:rPr>
              <a:t>Ⅱ</a:t>
            </a:r>
            <a:r>
              <a:rPr lang="ja-JP" altLang="en-US" sz="1600" dirty="0">
                <a:solidFill>
                  <a:prstClr val="black"/>
                </a:solidFill>
              </a:rPr>
              <a:t> （同一建物） </a:t>
            </a:r>
            <a:r>
              <a:rPr lang="en-US" altLang="ja-JP" sz="1600" dirty="0" smtClean="0">
                <a:solidFill>
                  <a:prstClr val="black"/>
                </a:solidFill>
              </a:rPr>
              <a:t>】</a:t>
            </a:r>
            <a:endParaRPr lang="ja-JP" altLang="en-US" sz="1600" dirty="0">
              <a:solidFill>
                <a:prstClr val="black"/>
              </a:solidFill>
            </a:endParaRPr>
          </a:p>
        </p:txBody>
      </p:sp>
      <p:sp>
        <p:nvSpPr>
          <p:cNvPr id="14" name="Rectangle 2"/>
          <p:cNvSpPr>
            <a:spLocks noChangeArrowheads="1"/>
          </p:cNvSpPr>
          <p:nvPr/>
        </p:nvSpPr>
        <p:spPr bwMode="auto">
          <a:xfrm>
            <a:off x="19440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４．</a:t>
            </a:r>
            <a:r>
              <a:rPr lang="ja-JP" altLang="en-US" kern="0" dirty="0">
                <a:solidFill>
                  <a:srgbClr val="000000"/>
                </a:solidFill>
              </a:rPr>
              <a:t>適切</a:t>
            </a:r>
            <a:r>
              <a:rPr lang="ja-JP" altLang="en-US" kern="0" dirty="0" smtClean="0">
                <a:solidFill>
                  <a:srgbClr val="000000"/>
                </a:solidFill>
              </a:rPr>
              <a:t>な在宅医療の推進</a:t>
            </a:r>
          </a:p>
        </p:txBody>
      </p:sp>
      <p:sp>
        <p:nvSpPr>
          <p:cNvPr id="1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pic>
        <p:nvPicPr>
          <p:cNvPr id="18" name="図 17" descr="work_w01.wmf"/>
          <p:cNvPicPr>
            <a:picLocks noChangeAspect="1"/>
          </p:cNvPicPr>
          <p:nvPr/>
        </p:nvPicPr>
        <p:blipFill>
          <a:blip r:embed="rId3" cstate="print"/>
          <a:stretch>
            <a:fillRect/>
          </a:stretch>
        </p:blipFill>
        <p:spPr>
          <a:xfrm>
            <a:off x="8212295" y="4916639"/>
            <a:ext cx="335629" cy="754335"/>
          </a:xfrm>
          <a:prstGeom prst="rect">
            <a:avLst/>
          </a:prstGeom>
        </p:spPr>
      </p:pic>
      <p:grpSp>
        <p:nvGrpSpPr>
          <p:cNvPr id="22" name="グループ化 21"/>
          <p:cNvGrpSpPr/>
          <p:nvPr/>
        </p:nvGrpSpPr>
        <p:grpSpPr>
          <a:xfrm>
            <a:off x="8533110" y="4818872"/>
            <a:ext cx="1082484" cy="991579"/>
            <a:chOff x="214760" y="2302647"/>
            <a:chExt cx="1850884" cy="1993819"/>
          </a:xfrm>
        </p:grpSpPr>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760" y="2302647"/>
              <a:ext cx="1536800" cy="954976"/>
            </a:xfrm>
            <a:prstGeom prst="rect">
              <a:avLst/>
            </a:prstGeom>
          </p:spPr>
        </p:pic>
        <p:pic>
          <p:nvPicPr>
            <p:cNvPr id="25" name="図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544" y="2848351"/>
              <a:ext cx="1588100" cy="1448115"/>
            </a:xfrm>
            <a:prstGeom prst="rect">
              <a:avLst/>
            </a:prstGeom>
          </p:spPr>
        </p:pic>
      </p:grpSp>
    </p:spTree>
    <p:extLst>
      <p:ext uri="{BB962C8B-B14F-4D97-AF65-F5344CB8AC3E}">
        <p14:creationId xmlns:p14="http://schemas.microsoft.com/office/powerpoint/2010/main" val="170778070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4414" y="151582"/>
            <a:ext cx="9517327" cy="403257"/>
          </a:xfrm>
          <a:solidFill>
            <a:srgbClr val="CFDEB0"/>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nchor="ctr">
            <a:normAutofit fontScale="90000"/>
          </a:bodyPr>
          <a:lstStyle/>
          <a:p>
            <a:pPr eaLnBrk="1" hangingPunct="1"/>
            <a:r>
              <a:rPr lang="ja-JP" altLang="en-US" sz="2400" dirty="0" smtClean="0">
                <a:solidFill>
                  <a:schemeClr val="tx1"/>
                </a:solidFill>
              </a:rPr>
              <a:t>在宅医療を担う医療機関の確保と質の高い在宅医療の推進について</a:t>
            </a:r>
            <a:endParaRPr lang="en-US" altLang="ja-JP" sz="2400" dirty="0" smtClean="0">
              <a:solidFill>
                <a:schemeClr val="tx1"/>
              </a:solidFill>
            </a:endParaRPr>
          </a:p>
        </p:txBody>
      </p:sp>
      <p:sp>
        <p:nvSpPr>
          <p:cNvPr id="2053" name="Rectangle 37"/>
          <p:cNvSpPr>
            <a:spLocks noChangeArrowheads="1"/>
          </p:cNvSpPr>
          <p:nvPr/>
        </p:nvSpPr>
        <p:spPr bwMode="auto">
          <a:xfrm>
            <a:off x="156900" y="789797"/>
            <a:ext cx="9749100" cy="6031136"/>
          </a:xfrm>
          <a:prstGeom prst="rect">
            <a:avLst/>
          </a:prstGeom>
          <a:solidFill>
            <a:srgbClr val="FFFFAF">
              <a:alpha val="49804"/>
            </a:srgbClr>
          </a:solidFill>
          <a:ln w="9525">
            <a:solidFill>
              <a:schemeClr val="tx1"/>
            </a:solidFill>
            <a:miter lim="800000"/>
            <a:headEnd/>
            <a:tailEnd/>
          </a:ln>
        </p:spPr>
        <p:txBody>
          <a:bodyPr/>
          <a:lstStyle/>
          <a:p>
            <a:pPr marL="271463" indent="-271463">
              <a:buFont typeface="Wingdings" pitchFamily="2" charset="2"/>
              <a:buChar char="Ø"/>
            </a:pPr>
            <a:r>
              <a:rPr lang="ja-JP" altLang="en-US" dirty="0" smtClean="0">
                <a:solidFill>
                  <a:prstClr val="black"/>
                </a:solidFill>
              </a:rPr>
              <a:t>　機能の高い訪問看護ステーションの評価</a:t>
            </a:r>
            <a:endParaRPr lang="en-US" altLang="ja-JP" dirty="0" smtClean="0">
              <a:solidFill>
                <a:prstClr val="black"/>
              </a:solidFill>
            </a:endParaRPr>
          </a:p>
          <a:p>
            <a:r>
              <a:rPr lang="ja-JP" altLang="en-US" sz="2600" b="1" dirty="0" smtClean="0">
                <a:solidFill>
                  <a:srgbClr val="0070C0"/>
                </a:solidFill>
              </a:rPr>
              <a:t>　　  </a:t>
            </a:r>
            <a:r>
              <a:rPr lang="ja-JP" altLang="en-US" sz="2600" b="1" u="sng" dirty="0" smtClean="0">
                <a:solidFill>
                  <a:srgbClr val="0070C0"/>
                </a:solidFill>
                <a:latin typeface="ＭＳ Ｐゴシック" pitchFamily="50" charset="-128"/>
              </a:rPr>
              <a:t>　　　　　　 </a:t>
            </a:r>
            <a:endParaRPr lang="en-US" altLang="ja-JP" sz="1600" dirty="0" smtClean="0">
              <a:solidFill>
                <a:prstClr val="black"/>
              </a:solidFill>
            </a:endParaRPr>
          </a:p>
          <a:p>
            <a:pPr marL="177800" indent="-177800">
              <a:spcBef>
                <a:spcPct val="20000"/>
              </a:spcBef>
              <a:defRPr/>
            </a:pPr>
            <a:endParaRPr lang="en-US" altLang="ja-JP" sz="1400" dirty="0" smtClean="0">
              <a:solidFill>
                <a:prstClr val="black"/>
              </a:solidFill>
              <a:latin typeface="ＭＳ Ｐゴシック" pitchFamily="50" charset="-128"/>
            </a:endParaRPr>
          </a:p>
          <a:p>
            <a:pPr marL="177800" indent="-177800">
              <a:spcBef>
                <a:spcPct val="20000"/>
              </a:spcBef>
              <a:defRPr/>
            </a:pPr>
            <a:endParaRPr lang="en-US" altLang="ja-JP" sz="1400" dirty="0" smtClean="0">
              <a:solidFill>
                <a:prstClr val="black"/>
              </a:solidFill>
              <a:latin typeface="ＭＳ Ｐゴシック" pitchFamily="50" charset="-128"/>
            </a:endParaRPr>
          </a:p>
          <a:p>
            <a:pPr marL="177800" indent="-177800">
              <a:spcBef>
                <a:spcPct val="20000"/>
              </a:spcBef>
              <a:defRPr/>
            </a:pPr>
            <a:endParaRPr lang="en-US" altLang="ja-JP" sz="1400" dirty="0" smtClean="0">
              <a:solidFill>
                <a:prstClr val="black"/>
              </a:solidFill>
              <a:latin typeface="ＭＳ Ｐゴシック" pitchFamily="50" charset="-128"/>
            </a:endParaRPr>
          </a:p>
          <a:p>
            <a:pPr marL="177800" indent="-177800">
              <a:spcBef>
                <a:spcPct val="20000"/>
              </a:spcBef>
              <a:defRPr/>
            </a:pPr>
            <a:endParaRPr lang="en-US" altLang="ja-JP" sz="1400" dirty="0">
              <a:solidFill>
                <a:prstClr val="black"/>
              </a:solidFill>
              <a:latin typeface="ＭＳ Ｐゴシック" pitchFamily="50" charset="-128"/>
            </a:endParaRPr>
          </a:p>
          <a:p>
            <a:pPr marL="177800" indent="-177800">
              <a:spcBef>
                <a:spcPct val="20000"/>
              </a:spcBef>
              <a:defRPr/>
            </a:pPr>
            <a:endParaRPr lang="en-US" altLang="ja-JP" sz="1200" dirty="0" smtClean="0">
              <a:solidFill>
                <a:prstClr val="black"/>
              </a:solidFill>
              <a:latin typeface="ＭＳ Ｐゴシック" pitchFamily="50" charset="-128"/>
            </a:endParaRPr>
          </a:p>
          <a:p>
            <a:pPr marL="177800" indent="-177800">
              <a:spcBef>
                <a:spcPct val="20000"/>
              </a:spcBef>
              <a:defRPr/>
            </a:pPr>
            <a:endParaRPr lang="en-US" altLang="ja-JP" sz="1200" dirty="0">
              <a:solidFill>
                <a:prstClr val="black"/>
              </a:solidFill>
              <a:latin typeface="ＭＳ Ｐゴシック" pitchFamily="50" charset="-128"/>
            </a:endParaRPr>
          </a:p>
          <a:p>
            <a:pPr marL="177800" indent="-177800">
              <a:spcBef>
                <a:spcPct val="20000"/>
              </a:spcBef>
              <a:defRPr/>
            </a:pPr>
            <a:r>
              <a:rPr lang="ja-JP" altLang="en-US" sz="1400" dirty="0" smtClean="0">
                <a:solidFill>
                  <a:prstClr val="black"/>
                </a:solidFill>
                <a:latin typeface="ＭＳ Ｐゴシック" pitchFamily="50" charset="-128"/>
              </a:rPr>
              <a:t>［算定要件］　</a:t>
            </a:r>
            <a:endParaRPr lang="en-US" altLang="ja-JP" sz="1400" dirty="0" smtClean="0">
              <a:solidFill>
                <a:prstClr val="black"/>
              </a:solidFill>
              <a:latin typeface="ＭＳ Ｐゴシック" pitchFamily="50" charset="-128"/>
            </a:endParaRPr>
          </a:p>
          <a:p>
            <a:pPr marL="177800" indent="-177800">
              <a:spcBef>
                <a:spcPct val="20000"/>
              </a:spcBef>
              <a:defRPr/>
            </a:pPr>
            <a:r>
              <a:rPr lang="en-US" altLang="ja-JP" sz="1400" dirty="0" smtClean="0">
                <a:solidFill>
                  <a:prstClr val="black"/>
                </a:solidFill>
                <a:latin typeface="ＭＳ Ｐゴシック" pitchFamily="50" charset="-128"/>
              </a:rPr>
              <a:t>【</a:t>
            </a:r>
            <a:r>
              <a:rPr lang="ja-JP" altLang="en-US" sz="1400" dirty="0" smtClean="0">
                <a:solidFill>
                  <a:prstClr val="black"/>
                </a:solidFill>
                <a:latin typeface="ＭＳ Ｐゴシック" pitchFamily="50" charset="-128"/>
              </a:rPr>
              <a:t>機能強化型訪問看護管理療養費１</a:t>
            </a:r>
            <a:r>
              <a:rPr lang="en-US" altLang="ja-JP" sz="1400" dirty="0" smtClean="0">
                <a:solidFill>
                  <a:prstClr val="black"/>
                </a:solidFill>
                <a:latin typeface="ＭＳ Ｐゴシック" pitchFamily="50" charset="-128"/>
              </a:rPr>
              <a:t>】</a:t>
            </a:r>
            <a:endParaRPr lang="en-US" altLang="ja-JP" sz="1400" dirty="0">
              <a:solidFill>
                <a:prstClr val="black"/>
              </a:solidFill>
              <a:latin typeface="ＭＳ Ｐゴシック" pitchFamily="50" charset="-128"/>
            </a:endParaRPr>
          </a:p>
          <a:p>
            <a:r>
              <a:rPr lang="ja-JP" altLang="ja-JP" sz="1400" dirty="0">
                <a:solidFill>
                  <a:prstClr val="black"/>
                </a:solidFill>
              </a:rPr>
              <a:t>①　常勤看護</a:t>
            </a:r>
            <a:r>
              <a:rPr lang="ja-JP" altLang="ja-JP" sz="1400" dirty="0" smtClean="0">
                <a:solidFill>
                  <a:prstClr val="black"/>
                </a:solidFill>
              </a:rPr>
              <a:t>職員</a:t>
            </a:r>
            <a:r>
              <a:rPr lang="ja-JP" altLang="en-US" sz="1400" u="sng" dirty="0" smtClean="0">
                <a:solidFill>
                  <a:srgbClr val="4472C4"/>
                </a:solidFill>
              </a:rPr>
              <a:t>７</a:t>
            </a:r>
            <a:r>
              <a:rPr lang="ja-JP" altLang="ja-JP" sz="1400" u="sng" dirty="0" smtClean="0">
                <a:solidFill>
                  <a:srgbClr val="4472C4"/>
                </a:solidFill>
              </a:rPr>
              <a:t>人</a:t>
            </a:r>
            <a:r>
              <a:rPr lang="ja-JP" altLang="ja-JP" sz="1400" u="sng" dirty="0">
                <a:solidFill>
                  <a:srgbClr val="4472C4"/>
                </a:solidFill>
              </a:rPr>
              <a:t>以上</a:t>
            </a:r>
            <a:r>
              <a:rPr lang="ja-JP" altLang="ja-JP" sz="1400" dirty="0">
                <a:solidFill>
                  <a:prstClr val="black"/>
                </a:solidFill>
              </a:rPr>
              <a:t>（サテライトに配置している看護職員も含む）</a:t>
            </a:r>
          </a:p>
          <a:p>
            <a:r>
              <a:rPr lang="ja-JP" altLang="ja-JP" sz="1400" dirty="0">
                <a:solidFill>
                  <a:prstClr val="black"/>
                </a:solidFill>
              </a:rPr>
              <a:t>②　</a:t>
            </a:r>
            <a:r>
              <a:rPr lang="en-US" altLang="ja-JP" sz="1400" dirty="0">
                <a:solidFill>
                  <a:prstClr val="black"/>
                </a:solidFill>
              </a:rPr>
              <a:t>24</a:t>
            </a:r>
            <a:r>
              <a:rPr lang="ja-JP" altLang="ja-JP" sz="1400" dirty="0">
                <a:solidFill>
                  <a:prstClr val="black"/>
                </a:solidFill>
              </a:rPr>
              <a:t>時間対応体制加算の届出を行っていること。</a:t>
            </a:r>
          </a:p>
          <a:p>
            <a:r>
              <a:rPr lang="ja-JP" altLang="ja-JP" sz="1400" dirty="0">
                <a:solidFill>
                  <a:prstClr val="black"/>
                </a:solidFill>
              </a:rPr>
              <a:t>③</a:t>
            </a:r>
            <a:r>
              <a:rPr lang="en-US" altLang="ja-JP" sz="1400" dirty="0">
                <a:solidFill>
                  <a:prstClr val="black"/>
                </a:solidFill>
              </a:rPr>
              <a:t>  </a:t>
            </a:r>
            <a:r>
              <a:rPr lang="ja-JP" altLang="ja-JP" sz="1400" dirty="0">
                <a:solidFill>
                  <a:prstClr val="black"/>
                </a:solidFill>
              </a:rPr>
              <a:t>訪問看護ターミナルケア療養費又はターミナルケア加算の算定数が年に</a:t>
            </a:r>
            <a:r>
              <a:rPr lang="ja-JP" altLang="ja-JP" sz="1400" u="sng" dirty="0" smtClean="0">
                <a:solidFill>
                  <a:srgbClr val="4472C4"/>
                </a:solidFill>
              </a:rPr>
              <a:t>合計</a:t>
            </a:r>
            <a:r>
              <a:rPr lang="ja-JP" altLang="en-US" sz="1400" u="sng" dirty="0" smtClean="0">
                <a:solidFill>
                  <a:srgbClr val="4472C4"/>
                </a:solidFill>
              </a:rPr>
              <a:t>２０</a:t>
            </a:r>
            <a:r>
              <a:rPr lang="ja-JP" altLang="ja-JP" sz="1400" u="sng" dirty="0" smtClean="0">
                <a:solidFill>
                  <a:srgbClr val="4472C4"/>
                </a:solidFill>
              </a:rPr>
              <a:t>回</a:t>
            </a:r>
            <a:r>
              <a:rPr lang="ja-JP" altLang="ja-JP" sz="1400" u="sng" dirty="0">
                <a:solidFill>
                  <a:srgbClr val="4472C4"/>
                </a:solidFill>
              </a:rPr>
              <a:t>以上</a:t>
            </a:r>
            <a:r>
              <a:rPr lang="ja-JP" altLang="ja-JP" sz="1400" dirty="0">
                <a:solidFill>
                  <a:prstClr val="black"/>
                </a:solidFill>
              </a:rPr>
              <a:t>。</a:t>
            </a:r>
          </a:p>
          <a:p>
            <a:r>
              <a:rPr lang="ja-JP" altLang="ja-JP" sz="1400" dirty="0">
                <a:solidFill>
                  <a:prstClr val="black"/>
                </a:solidFill>
              </a:rPr>
              <a:t>④　特掲診療料の施設基準等の別表</a:t>
            </a:r>
            <a:r>
              <a:rPr lang="ja-JP" altLang="ja-JP" sz="1400" dirty="0" smtClean="0">
                <a:solidFill>
                  <a:prstClr val="black"/>
                </a:solidFill>
              </a:rPr>
              <a:t>第７に</a:t>
            </a:r>
            <a:r>
              <a:rPr lang="ja-JP" altLang="ja-JP" sz="1400" dirty="0">
                <a:solidFill>
                  <a:prstClr val="black"/>
                </a:solidFill>
              </a:rPr>
              <a:t>該当する利用者が</a:t>
            </a:r>
            <a:r>
              <a:rPr lang="ja-JP" altLang="ja-JP" sz="1400" u="sng" dirty="0">
                <a:solidFill>
                  <a:srgbClr val="4472C4"/>
                </a:solidFill>
              </a:rPr>
              <a:t>月</a:t>
            </a:r>
            <a:r>
              <a:rPr lang="ja-JP" altLang="ja-JP" sz="1400" u="sng" dirty="0" smtClean="0">
                <a:solidFill>
                  <a:srgbClr val="4472C4"/>
                </a:solidFill>
              </a:rPr>
              <a:t>に</a:t>
            </a:r>
            <a:r>
              <a:rPr lang="ja-JP" altLang="en-US" sz="1400" u="sng" dirty="0" smtClean="0">
                <a:solidFill>
                  <a:srgbClr val="4472C4"/>
                </a:solidFill>
              </a:rPr>
              <a:t>１０</a:t>
            </a:r>
            <a:r>
              <a:rPr lang="ja-JP" altLang="ja-JP" sz="1400" u="sng" dirty="0" smtClean="0">
                <a:solidFill>
                  <a:srgbClr val="4472C4"/>
                </a:solidFill>
              </a:rPr>
              <a:t>人</a:t>
            </a:r>
            <a:r>
              <a:rPr lang="ja-JP" altLang="ja-JP" sz="1400" u="sng" dirty="0">
                <a:solidFill>
                  <a:srgbClr val="4472C4"/>
                </a:solidFill>
              </a:rPr>
              <a:t>以上</a:t>
            </a:r>
            <a:r>
              <a:rPr lang="ja-JP" altLang="ja-JP" sz="1400" dirty="0">
                <a:solidFill>
                  <a:prstClr val="black"/>
                </a:solidFill>
              </a:rPr>
              <a:t>。</a:t>
            </a:r>
          </a:p>
          <a:p>
            <a:r>
              <a:rPr lang="ja-JP" altLang="ja-JP" sz="1400" dirty="0">
                <a:solidFill>
                  <a:prstClr val="black"/>
                </a:solidFill>
              </a:rPr>
              <a:t>⑤　指定訪問看護事業所と居宅介護支援事業所が同一敷地内に設置され、かつ、当該訪問看護事業所の介護サービス</a:t>
            </a:r>
            <a:r>
              <a:rPr lang="ja-JP" altLang="ja-JP" sz="1400" dirty="0" smtClean="0">
                <a:solidFill>
                  <a:prstClr val="black"/>
                </a:solidFill>
              </a:rPr>
              <a:t>計画</a:t>
            </a:r>
            <a:r>
              <a:rPr lang="en-US" altLang="ja-JP" sz="1400" dirty="0" smtClean="0">
                <a:solidFill>
                  <a:prstClr val="black"/>
                </a:solidFill>
              </a:rPr>
              <a:t>  </a:t>
            </a:r>
          </a:p>
          <a:p>
            <a:r>
              <a:rPr lang="en-US" altLang="ja-JP" sz="1400" dirty="0" smtClean="0">
                <a:solidFill>
                  <a:prstClr val="black"/>
                </a:solidFill>
              </a:rPr>
              <a:t>       </a:t>
            </a:r>
            <a:r>
              <a:rPr lang="ja-JP" altLang="ja-JP" sz="1400" dirty="0" smtClean="0">
                <a:solidFill>
                  <a:prstClr val="black"/>
                </a:solidFill>
              </a:rPr>
              <a:t>が</a:t>
            </a:r>
            <a:r>
              <a:rPr lang="ja-JP" altLang="ja-JP" sz="1400" dirty="0">
                <a:solidFill>
                  <a:prstClr val="black"/>
                </a:solidFill>
              </a:rPr>
              <a:t>必要な利用者のうち、当該居宅介護支援事業所により介護サービス計画を作成されている者が一定程度以上であること。</a:t>
            </a:r>
          </a:p>
          <a:p>
            <a:r>
              <a:rPr lang="ja-JP" altLang="ja-JP" sz="1400" dirty="0">
                <a:solidFill>
                  <a:prstClr val="black"/>
                </a:solidFill>
              </a:rPr>
              <a:t>⑥　地域住民等に対する情報提供や相談、人材育成のための研修を実施していることが望ましい</a:t>
            </a:r>
            <a:r>
              <a:rPr lang="ja-JP" altLang="ja-JP" sz="1400" dirty="0" smtClean="0">
                <a:solidFill>
                  <a:prstClr val="black"/>
                </a:solidFill>
              </a:rPr>
              <a:t>。</a:t>
            </a:r>
            <a:endParaRPr lang="en-US" altLang="ja-JP" sz="1400" dirty="0">
              <a:solidFill>
                <a:prstClr val="black"/>
              </a:solidFill>
            </a:endParaRPr>
          </a:p>
          <a:p>
            <a:pPr marL="177800" indent="-177800">
              <a:spcBef>
                <a:spcPct val="20000"/>
              </a:spcBef>
              <a:defRPr/>
            </a:pPr>
            <a:r>
              <a:rPr lang="en-US" altLang="ja-JP" sz="1400" dirty="0" smtClean="0">
                <a:solidFill>
                  <a:prstClr val="black"/>
                </a:solidFill>
                <a:latin typeface="ＭＳ Ｐゴシック" pitchFamily="50" charset="-128"/>
              </a:rPr>
              <a:t>【</a:t>
            </a:r>
            <a:r>
              <a:rPr lang="ja-JP" altLang="en-US" sz="1400" dirty="0" smtClean="0">
                <a:solidFill>
                  <a:prstClr val="black"/>
                </a:solidFill>
                <a:latin typeface="ＭＳ Ｐゴシック" pitchFamily="50" charset="-128"/>
              </a:rPr>
              <a:t>機能</a:t>
            </a:r>
            <a:r>
              <a:rPr lang="ja-JP" altLang="en-US" sz="1400" dirty="0">
                <a:solidFill>
                  <a:prstClr val="black"/>
                </a:solidFill>
                <a:latin typeface="ＭＳ Ｐゴシック" pitchFamily="50" charset="-128"/>
              </a:rPr>
              <a:t>強化型訪問看護管理</a:t>
            </a:r>
            <a:r>
              <a:rPr lang="ja-JP" altLang="en-US" sz="1400" dirty="0" smtClean="0">
                <a:solidFill>
                  <a:prstClr val="black"/>
                </a:solidFill>
                <a:latin typeface="ＭＳ Ｐゴシック" pitchFamily="50" charset="-128"/>
              </a:rPr>
              <a:t>療養費２</a:t>
            </a:r>
            <a:r>
              <a:rPr lang="en-US" altLang="ja-JP" sz="1400" dirty="0" smtClean="0">
                <a:solidFill>
                  <a:prstClr val="black"/>
                </a:solidFill>
                <a:latin typeface="ＭＳ Ｐゴシック" pitchFamily="50" charset="-128"/>
              </a:rPr>
              <a:t>】</a:t>
            </a:r>
            <a:endParaRPr lang="en-US" altLang="ja-JP" sz="1400" dirty="0">
              <a:solidFill>
                <a:prstClr val="black"/>
              </a:solidFill>
              <a:latin typeface="ＭＳ Ｐゴシック" pitchFamily="50" charset="-128"/>
            </a:endParaRPr>
          </a:p>
          <a:p>
            <a:r>
              <a:rPr lang="ja-JP" altLang="ja-JP" sz="1400" dirty="0">
                <a:solidFill>
                  <a:prstClr val="black"/>
                </a:solidFill>
              </a:rPr>
              <a:t>①　常勤看護</a:t>
            </a:r>
            <a:r>
              <a:rPr lang="ja-JP" altLang="ja-JP" sz="1400" dirty="0" smtClean="0">
                <a:solidFill>
                  <a:prstClr val="black"/>
                </a:solidFill>
              </a:rPr>
              <a:t>職員</a:t>
            </a:r>
            <a:r>
              <a:rPr lang="ja-JP" altLang="en-US" sz="1400" u="sng" dirty="0" smtClean="0">
                <a:solidFill>
                  <a:srgbClr val="4472C4"/>
                </a:solidFill>
              </a:rPr>
              <a:t>５</a:t>
            </a:r>
            <a:r>
              <a:rPr lang="ja-JP" altLang="ja-JP" sz="1400" u="sng" dirty="0" smtClean="0">
                <a:solidFill>
                  <a:srgbClr val="4472C4"/>
                </a:solidFill>
              </a:rPr>
              <a:t>人</a:t>
            </a:r>
            <a:r>
              <a:rPr lang="ja-JP" altLang="ja-JP" sz="1400" u="sng" dirty="0">
                <a:solidFill>
                  <a:srgbClr val="4472C4"/>
                </a:solidFill>
              </a:rPr>
              <a:t>以上</a:t>
            </a:r>
            <a:r>
              <a:rPr lang="ja-JP" altLang="ja-JP" sz="1400" dirty="0">
                <a:solidFill>
                  <a:prstClr val="black"/>
                </a:solidFill>
              </a:rPr>
              <a:t>（サテライトに配置している看護職員も含む）</a:t>
            </a:r>
          </a:p>
          <a:p>
            <a:r>
              <a:rPr lang="ja-JP" altLang="ja-JP" sz="1400" dirty="0">
                <a:solidFill>
                  <a:prstClr val="black"/>
                </a:solidFill>
              </a:rPr>
              <a:t>②　</a:t>
            </a:r>
            <a:r>
              <a:rPr lang="en-US" altLang="ja-JP" sz="1400" dirty="0">
                <a:solidFill>
                  <a:prstClr val="black"/>
                </a:solidFill>
              </a:rPr>
              <a:t>24</a:t>
            </a:r>
            <a:r>
              <a:rPr lang="ja-JP" altLang="ja-JP" sz="1400" dirty="0">
                <a:solidFill>
                  <a:prstClr val="black"/>
                </a:solidFill>
              </a:rPr>
              <a:t>時間対応体制加算の届出を行っていること。</a:t>
            </a:r>
          </a:p>
          <a:p>
            <a:r>
              <a:rPr lang="ja-JP" altLang="ja-JP" sz="1400" dirty="0">
                <a:solidFill>
                  <a:prstClr val="black"/>
                </a:solidFill>
              </a:rPr>
              <a:t>③</a:t>
            </a:r>
            <a:r>
              <a:rPr lang="en-US" altLang="ja-JP" sz="1400" dirty="0">
                <a:solidFill>
                  <a:prstClr val="black"/>
                </a:solidFill>
              </a:rPr>
              <a:t>  </a:t>
            </a:r>
            <a:r>
              <a:rPr lang="ja-JP" altLang="ja-JP" sz="1400" dirty="0">
                <a:solidFill>
                  <a:prstClr val="black"/>
                </a:solidFill>
              </a:rPr>
              <a:t>訪問看護ターミナルケア療養費又はターミナルケア加算の算定数が年に</a:t>
            </a:r>
            <a:r>
              <a:rPr lang="ja-JP" altLang="ja-JP" sz="1400" u="sng" dirty="0" smtClean="0">
                <a:solidFill>
                  <a:srgbClr val="4472C4"/>
                </a:solidFill>
              </a:rPr>
              <a:t>合計</a:t>
            </a:r>
            <a:r>
              <a:rPr lang="ja-JP" altLang="en-US" sz="1400" u="sng" dirty="0" smtClean="0">
                <a:solidFill>
                  <a:srgbClr val="4472C4"/>
                </a:solidFill>
              </a:rPr>
              <a:t>１５</a:t>
            </a:r>
            <a:r>
              <a:rPr lang="ja-JP" altLang="ja-JP" sz="1400" u="sng" dirty="0" smtClean="0">
                <a:solidFill>
                  <a:srgbClr val="4472C4"/>
                </a:solidFill>
              </a:rPr>
              <a:t>回</a:t>
            </a:r>
            <a:r>
              <a:rPr lang="ja-JP" altLang="ja-JP" sz="1400" u="sng" dirty="0">
                <a:solidFill>
                  <a:srgbClr val="4472C4"/>
                </a:solidFill>
              </a:rPr>
              <a:t>以上</a:t>
            </a:r>
            <a:r>
              <a:rPr lang="ja-JP" altLang="ja-JP" sz="1400" dirty="0">
                <a:solidFill>
                  <a:prstClr val="black"/>
                </a:solidFill>
              </a:rPr>
              <a:t>。</a:t>
            </a:r>
          </a:p>
          <a:p>
            <a:r>
              <a:rPr lang="ja-JP" altLang="ja-JP" sz="1400" dirty="0">
                <a:solidFill>
                  <a:prstClr val="black"/>
                </a:solidFill>
              </a:rPr>
              <a:t>④　特掲診療料の施設基準等の別表第７に該当する利用者が</a:t>
            </a:r>
            <a:r>
              <a:rPr lang="ja-JP" altLang="ja-JP" sz="1400" u="sng" dirty="0">
                <a:solidFill>
                  <a:srgbClr val="4472C4"/>
                </a:solidFill>
              </a:rPr>
              <a:t>月</a:t>
            </a:r>
            <a:r>
              <a:rPr lang="ja-JP" altLang="ja-JP" sz="1400" u="sng" dirty="0" smtClean="0">
                <a:solidFill>
                  <a:srgbClr val="4472C4"/>
                </a:solidFill>
              </a:rPr>
              <a:t>に</a:t>
            </a:r>
            <a:r>
              <a:rPr lang="ja-JP" altLang="en-US" sz="1400" u="sng" dirty="0" smtClean="0">
                <a:solidFill>
                  <a:srgbClr val="4472C4"/>
                </a:solidFill>
              </a:rPr>
              <a:t>７</a:t>
            </a:r>
            <a:r>
              <a:rPr lang="ja-JP" altLang="ja-JP" sz="1400" u="sng" dirty="0" smtClean="0">
                <a:solidFill>
                  <a:srgbClr val="4472C4"/>
                </a:solidFill>
              </a:rPr>
              <a:t>人</a:t>
            </a:r>
            <a:r>
              <a:rPr lang="ja-JP" altLang="ja-JP" sz="1400" u="sng" dirty="0">
                <a:solidFill>
                  <a:srgbClr val="4472C4"/>
                </a:solidFill>
              </a:rPr>
              <a:t>以上</a:t>
            </a:r>
            <a:r>
              <a:rPr lang="ja-JP" altLang="ja-JP" sz="1400" dirty="0">
                <a:solidFill>
                  <a:prstClr val="black"/>
                </a:solidFill>
              </a:rPr>
              <a:t>。</a:t>
            </a:r>
          </a:p>
          <a:p>
            <a:r>
              <a:rPr lang="ja-JP" altLang="ja-JP" sz="1400" dirty="0">
                <a:solidFill>
                  <a:prstClr val="black"/>
                </a:solidFill>
              </a:rPr>
              <a:t>⑤　指定訪問看護事業所と居宅介護支援事業所が同一敷地内に設置され、かつ、当該訪問看護事業所の介護サービス計画</a:t>
            </a:r>
            <a:r>
              <a:rPr lang="en-US" altLang="ja-JP" sz="1400" dirty="0">
                <a:solidFill>
                  <a:prstClr val="black"/>
                </a:solidFill>
              </a:rPr>
              <a:t>  </a:t>
            </a:r>
          </a:p>
          <a:p>
            <a:r>
              <a:rPr lang="en-US" altLang="ja-JP" sz="1400" dirty="0">
                <a:solidFill>
                  <a:prstClr val="black"/>
                </a:solidFill>
              </a:rPr>
              <a:t>       </a:t>
            </a:r>
            <a:r>
              <a:rPr lang="ja-JP" altLang="ja-JP" sz="1400" dirty="0">
                <a:solidFill>
                  <a:prstClr val="black"/>
                </a:solidFill>
              </a:rPr>
              <a:t>が必要な利用者のうち、当該居宅介護支援事業所により介護サービス計画を作成されている者が一定程度以上であること。</a:t>
            </a:r>
          </a:p>
          <a:p>
            <a:r>
              <a:rPr lang="ja-JP" altLang="ja-JP" sz="1400" dirty="0">
                <a:solidFill>
                  <a:prstClr val="black"/>
                </a:solidFill>
              </a:rPr>
              <a:t>⑥　地域住民等に対する情報提供や相談、人材育成のための研修を実施していることが望ましい</a:t>
            </a:r>
            <a:r>
              <a:rPr lang="ja-JP" altLang="ja-JP" sz="1400" dirty="0" smtClean="0">
                <a:solidFill>
                  <a:prstClr val="black"/>
                </a:solidFill>
              </a:rPr>
              <a:t>。</a:t>
            </a:r>
            <a:endParaRPr lang="ja-JP" altLang="ja-JP" sz="1400" dirty="0">
              <a:solidFill>
                <a:prstClr val="black"/>
              </a:solidFill>
            </a:endParaRPr>
          </a:p>
          <a:p>
            <a:pPr marL="177800" indent="93663">
              <a:spcBef>
                <a:spcPct val="20000"/>
              </a:spcBef>
              <a:defRPr/>
            </a:pP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2052" name="Rectangle 36"/>
          <p:cNvSpPr>
            <a:spLocks noChangeArrowheads="1"/>
          </p:cNvSpPr>
          <p:nvPr/>
        </p:nvSpPr>
        <p:spPr bwMode="auto">
          <a:xfrm>
            <a:off x="194352" y="542775"/>
            <a:ext cx="5547433" cy="30081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ja-JP" altLang="en-US" sz="2000" dirty="0" smtClean="0">
                <a:solidFill>
                  <a:prstClr val="black"/>
                </a:solidFill>
              </a:rPr>
              <a:t>機能強化型訪問看護ステーションの評価</a:t>
            </a:r>
            <a:endParaRPr lang="ja-JP" altLang="en-US" sz="2000" dirty="0">
              <a:solidFill>
                <a:prstClr val="black"/>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227979791"/>
              </p:ext>
            </p:extLst>
          </p:nvPr>
        </p:nvGraphicFramePr>
        <p:xfrm>
          <a:off x="510811" y="1121475"/>
          <a:ext cx="3970637" cy="1889760"/>
        </p:xfrm>
        <a:graphic>
          <a:graphicData uri="http://schemas.openxmlformats.org/drawingml/2006/table">
            <a:tbl>
              <a:tblPr firstRow="1" bandRow="1">
                <a:tableStyleId>{5C22544A-7EE6-4342-B048-85BDC9FD1C3A}</a:tableStyleId>
              </a:tblPr>
              <a:tblGrid>
                <a:gridCol w="3970637"/>
              </a:tblGrid>
              <a:tr h="261963">
                <a:tc>
                  <a:txBody>
                    <a:bodyPr/>
                    <a:lstStyle/>
                    <a:p>
                      <a:pPr algn="ctr"/>
                      <a:r>
                        <a:rPr kumimoji="1" lang="ja-JP" altLang="en-US" sz="1200" baseline="0" dirty="0" smtClean="0"/>
                        <a:t>現行</a:t>
                      </a:r>
                      <a:endParaRPr kumimoji="1" lang="ja-JP" altLang="en-US" sz="1200" baseline="0" dirty="0"/>
                    </a:p>
                  </a:txBody>
                  <a:tcPr/>
                </a:tc>
              </a:tr>
              <a:tr h="261963">
                <a:tc>
                  <a:txBody>
                    <a:bodyPr/>
                    <a:lstStyle/>
                    <a:p>
                      <a:r>
                        <a:rPr kumimoji="1" lang="en-US" altLang="ja-JP" sz="1200" baseline="0" dirty="0" smtClean="0"/>
                        <a:t>1</a:t>
                      </a:r>
                      <a:r>
                        <a:rPr kumimoji="1" lang="ja-JP" altLang="en-US" sz="1200" baseline="0" dirty="0" smtClean="0"/>
                        <a:t>　月の初日の訪問の場合</a:t>
                      </a:r>
                      <a:endParaRPr kumimoji="1" lang="ja-JP" altLang="en-US" sz="1200" baseline="0" dirty="0"/>
                    </a:p>
                  </a:txBody>
                  <a:tcPr/>
                </a:tc>
              </a:tr>
              <a:tr h="261963">
                <a:tc>
                  <a:txBody>
                    <a:bodyPr/>
                    <a:lstStyle/>
                    <a:p>
                      <a:endParaRPr kumimoji="1" lang="ja-JP" altLang="en-US" sz="1200" baseline="0" dirty="0"/>
                    </a:p>
                  </a:txBody>
                  <a:tcPr/>
                </a:tc>
              </a:tr>
              <a:tr h="261963">
                <a:tc>
                  <a:txBody>
                    <a:bodyPr/>
                    <a:lstStyle/>
                    <a:p>
                      <a:endParaRPr kumimoji="1" lang="ja-JP" altLang="en-US" sz="1200" baseline="0" dirty="0"/>
                    </a:p>
                  </a:txBody>
                  <a:tcPr/>
                </a:tc>
              </a:tr>
              <a:tr h="261963">
                <a:tc>
                  <a:txBody>
                    <a:bodyPr/>
                    <a:lstStyle/>
                    <a:p>
                      <a:pPr algn="r"/>
                      <a:r>
                        <a:rPr kumimoji="1" lang="en-US" altLang="ja-JP" sz="1400" baseline="0" dirty="0" smtClean="0"/>
                        <a:t>7,300</a:t>
                      </a:r>
                      <a:r>
                        <a:rPr kumimoji="1" lang="ja-JP" altLang="en-US" sz="1400" baseline="0" dirty="0" smtClean="0"/>
                        <a:t>円</a:t>
                      </a:r>
                      <a:endParaRPr kumimoji="1" lang="en-US" altLang="ja-JP" sz="1400" baseline="0" dirty="0" smtClean="0"/>
                    </a:p>
                  </a:txBody>
                  <a:tcPr/>
                </a:tc>
              </a:tr>
              <a:tr h="4366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t>2</a:t>
                      </a:r>
                      <a:r>
                        <a:rPr kumimoji="1" lang="ja-JP" altLang="en-US" sz="1200" baseline="0" dirty="0" smtClean="0"/>
                        <a:t>　月の</a:t>
                      </a:r>
                      <a:r>
                        <a:rPr kumimoji="1" lang="en-US" altLang="ja-JP" sz="1200" baseline="0" dirty="0" smtClean="0"/>
                        <a:t>2</a:t>
                      </a:r>
                      <a:r>
                        <a:rPr kumimoji="1" lang="ja-JP" altLang="en-US" sz="1200" baseline="0" dirty="0" smtClean="0"/>
                        <a:t>日目以降の訪問の場合（</a:t>
                      </a:r>
                      <a:r>
                        <a:rPr kumimoji="1" lang="en-US" altLang="ja-JP" sz="1200" baseline="0" dirty="0" smtClean="0"/>
                        <a:t>1</a:t>
                      </a:r>
                      <a:r>
                        <a:rPr kumimoji="1" lang="ja-JP" altLang="en-US" sz="1200" baseline="0" dirty="0" smtClean="0"/>
                        <a:t>日につき）　</a:t>
                      </a:r>
                      <a:endParaRPr kumimoji="1" lang="en-US" altLang="ja-JP" sz="1200" baseline="0" dirty="0" smtClean="0"/>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t>　　　　　　　　　　　　　　　　　　　　　　　　　　　　　　　</a:t>
                      </a:r>
                      <a:r>
                        <a:rPr kumimoji="1" lang="en-US" altLang="ja-JP" sz="1400" baseline="0" dirty="0" smtClean="0"/>
                        <a:t>2,950</a:t>
                      </a:r>
                      <a:r>
                        <a:rPr kumimoji="1" lang="ja-JP" altLang="en-US" sz="1400" baseline="0" dirty="0" smtClean="0"/>
                        <a:t>円</a:t>
                      </a:r>
                    </a:p>
                  </a:txBody>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539573220"/>
              </p:ext>
            </p:extLst>
          </p:nvPr>
        </p:nvGraphicFramePr>
        <p:xfrm>
          <a:off x="5090984" y="1121475"/>
          <a:ext cx="4300151" cy="1950720"/>
        </p:xfrm>
        <a:graphic>
          <a:graphicData uri="http://schemas.openxmlformats.org/drawingml/2006/table">
            <a:tbl>
              <a:tblPr firstRow="1" bandRow="1">
                <a:tableStyleId>{21E4AEA4-8DFA-4A89-87EB-49C32662AFE0}</a:tableStyleId>
              </a:tblPr>
              <a:tblGrid>
                <a:gridCol w="4300151"/>
              </a:tblGrid>
              <a:tr h="264400">
                <a:tc>
                  <a:txBody>
                    <a:bodyPr/>
                    <a:lstStyle/>
                    <a:p>
                      <a:pPr algn="ctr"/>
                      <a:r>
                        <a:rPr kumimoji="1" lang="ja-JP" altLang="en-US" sz="1200" dirty="0" smtClean="0"/>
                        <a:t>改定後</a:t>
                      </a:r>
                      <a:endParaRPr kumimoji="1" lang="ja-JP" altLang="en-US" sz="1200" dirty="0"/>
                    </a:p>
                  </a:txBody>
                  <a:tcPr/>
                </a:tc>
              </a:tr>
              <a:tr h="264400">
                <a:tc>
                  <a:txBody>
                    <a:bodyPr/>
                    <a:lstStyle/>
                    <a:p>
                      <a:r>
                        <a:rPr kumimoji="1" lang="en-US" altLang="ja-JP" sz="1200" baseline="0" dirty="0" smtClean="0"/>
                        <a:t>1</a:t>
                      </a:r>
                      <a:r>
                        <a:rPr kumimoji="1" lang="ja-JP" altLang="en-US" sz="1200" baseline="0" dirty="0" smtClean="0"/>
                        <a:t>　月の初日の訪問の場合</a:t>
                      </a:r>
                      <a:endParaRPr kumimoji="1" lang="ja-JP" altLang="en-US" sz="1200" baseline="0" dirty="0"/>
                    </a:p>
                  </a:txBody>
                  <a:tcPr/>
                </a:tc>
              </a:tr>
              <a:tr h="264400">
                <a:tc>
                  <a:txBody>
                    <a:bodyPr/>
                    <a:lstStyle/>
                    <a:p>
                      <a:pPr algn="l"/>
                      <a:r>
                        <a:rPr kumimoji="1" lang="ja-JP" altLang="en-US" sz="1200" b="1" baseline="0" dirty="0" smtClean="0">
                          <a:solidFill>
                            <a:schemeClr val="accent5"/>
                          </a:solidFill>
                        </a:rPr>
                        <a:t>（新）　</a:t>
                      </a:r>
                      <a:r>
                        <a:rPr kumimoji="1" lang="ja-JP" altLang="en-US" sz="1200" b="1" u="sng" baseline="0" dirty="0" smtClean="0">
                          <a:solidFill>
                            <a:schemeClr val="accent5"/>
                          </a:solidFill>
                        </a:rPr>
                        <a:t>イ　機能強化型訪問看護管理療養費１</a:t>
                      </a:r>
                      <a:r>
                        <a:rPr kumimoji="1" lang="ja-JP" altLang="en-US" sz="1200" b="1" baseline="0" dirty="0" smtClean="0">
                          <a:solidFill>
                            <a:schemeClr val="accent5"/>
                          </a:solidFill>
                        </a:rPr>
                        <a:t>　　　　　</a:t>
                      </a:r>
                      <a:r>
                        <a:rPr kumimoji="1" lang="en-US" altLang="ja-JP" sz="1400" b="1" u="sng" baseline="0" dirty="0" smtClean="0">
                          <a:solidFill>
                            <a:schemeClr val="accent5"/>
                          </a:solidFill>
                        </a:rPr>
                        <a:t>12,400</a:t>
                      </a:r>
                      <a:r>
                        <a:rPr kumimoji="1" lang="ja-JP" altLang="en-US" sz="1400" b="1" u="sng" baseline="0" dirty="0" smtClean="0">
                          <a:solidFill>
                            <a:schemeClr val="accent5"/>
                          </a:solidFill>
                        </a:rPr>
                        <a:t>円</a:t>
                      </a:r>
                      <a:endParaRPr kumimoji="1" lang="ja-JP" altLang="en-US" sz="1400" b="1" u="sng" baseline="0" dirty="0">
                        <a:solidFill>
                          <a:schemeClr val="accent5"/>
                        </a:solidFill>
                      </a:endParaRPr>
                    </a:p>
                  </a:txBody>
                  <a:tcPr/>
                </a:tc>
              </a:tr>
              <a:tr h="26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accent5"/>
                          </a:solidFill>
                        </a:rPr>
                        <a:t>（新）　</a:t>
                      </a:r>
                      <a:r>
                        <a:rPr kumimoji="1" lang="ja-JP" altLang="en-US" sz="1200" b="1" u="sng" baseline="0" dirty="0" smtClean="0">
                          <a:solidFill>
                            <a:schemeClr val="accent5"/>
                          </a:solidFill>
                        </a:rPr>
                        <a:t>ロ　機能強化型訪問看護管理療養費</a:t>
                      </a:r>
                      <a:r>
                        <a:rPr kumimoji="1" lang="en-US" altLang="ja-JP" sz="1200" b="1" u="sng" baseline="0" dirty="0" smtClean="0">
                          <a:solidFill>
                            <a:schemeClr val="accent5"/>
                          </a:solidFill>
                        </a:rPr>
                        <a:t>2</a:t>
                      </a:r>
                      <a:r>
                        <a:rPr kumimoji="1" lang="ja-JP" altLang="en-US" sz="1200" b="1" baseline="0" dirty="0" smtClean="0">
                          <a:solidFill>
                            <a:schemeClr val="accent5"/>
                          </a:solidFill>
                        </a:rPr>
                        <a:t>　　　　　　</a:t>
                      </a:r>
                      <a:r>
                        <a:rPr kumimoji="1" lang="en-US" altLang="ja-JP" sz="1400" b="1" u="sng" baseline="0" dirty="0" smtClean="0">
                          <a:solidFill>
                            <a:schemeClr val="accent5"/>
                          </a:solidFill>
                        </a:rPr>
                        <a:t>9,400</a:t>
                      </a:r>
                      <a:r>
                        <a:rPr kumimoji="1" lang="ja-JP" altLang="en-US" sz="1400" b="1" u="sng" baseline="0" dirty="0" smtClean="0">
                          <a:solidFill>
                            <a:schemeClr val="accent5"/>
                          </a:solidFill>
                        </a:rPr>
                        <a:t>円</a:t>
                      </a:r>
                      <a:endParaRPr kumimoji="1" lang="ja-JP" altLang="en-US" sz="1400" b="1" u="sng" baseline="0" dirty="0">
                        <a:solidFill>
                          <a:schemeClr val="accent5"/>
                        </a:solidFill>
                      </a:endParaRPr>
                    </a:p>
                  </a:txBody>
                  <a:tcPr/>
                </a:tc>
              </a:tr>
              <a:tr h="26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t>　　　　イ又はロ以外の場合　　　　　　　　　　　　　　　　　 </a:t>
                      </a:r>
                      <a:r>
                        <a:rPr kumimoji="1" lang="en-US" altLang="ja-JP" sz="1400" u="none" baseline="0" dirty="0" smtClean="0"/>
                        <a:t>7,400</a:t>
                      </a:r>
                      <a:r>
                        <a:rPr kumimoji="1" lang="ja-JP" altLang="en-US" sz="1400" u="none" baseline="0" dirty="0" smtClean="0"/>
                        <a:t>円</a:t>
                      </a:r>
                      <a:endParaRPr kumimoji="1" lang="ja-JP" altLang="en-US" sz="1400" u="none" baseline="0" dirty="0"/>
                    </a:p>
                  </a:txBody>
                  <a:tcPr/>
                </a:tc>
              </a:tr>
              <a:tr h="440667">
                <a:tc>
                  <a:txBody>
                    <a:bodyPr/>
                    <a:lstStyle/>
                    <a:p>
                      <a:r>
                        <a:rPr kumimoji="1" lang="en-US" altLang="ja-JP" sz="1200" baseline="0" dirty="0" smtClean="0"/>
                        <a:t>2</a:t>
                      </a:r>
                      <a:r>
                        <a:rPr kumimoji="1" lang="ja-JP" altLang="en-US" sz="1200" baseline="0" dirty="0" smtClean="0"/>
                        <a:t>　月の</a:t>
                      </a:r>
                      <a:r>
                        <a:rPr kumimoji="1" lang="en-US" altLang="ja-JP" sz="1200" baseline="0" dirty="0" smtClean="0"/>
                        <a:t>2</a:t>
                      </a:r>
                      <a:r>
                        <a:rPr kumimoji="1" lang="ja-JP" altLang="en-US" sz="1200" baseline="0" dirty="0" smtClean="0"/>
                        <a:t>日目以降の訪問の場合（</a:t>
                      </a:r>
                      <a:r>
                        <a:rPr kumimoji="1" lang="en-US" altLang="ja-JP" sz="1200" baseline="0" dirty="0" smtClean="0"/>
                        <a:t>1</a:t>
                      </a:r>
                      <a:r>
                        <a:rPr kumimoji="1" lang="ja-JP" altLang="en-US" sz="1200" baseline="0" dirty="0" smtClean="0"/>
                        <a:t>日につき）</a:t>
                      </a:r>
                      <a:endParaRPr kumimoji="1" lang="en-US" altLang="ja-JP" sz="1200" baseline="0" dirty="0" smtClean="0"/>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t>　　　　　　　　　　　　　　　　　　　　　　　　　　　　　　　　　　</a:t>
                      </a:r>
                      <a:r>
                        <a:rPr kumimoji="1" lang="en-US" altLang="ja-JP" sz="1400" u="none" baseline="0" dirty="0" smtClean="0"/>
                        <a:t>2,980</a:t>
                      </a:r>
                      <a:r>
                        <a:rPr kumimoji="1" lang="ja-JP" altLang="en-US" sz="1400" u="none" baseline="0" dirty="0" smtClean="0"/>
                        <a:t>円</a:t>
                      </a:r>
                    </a:p>
                  </a:txBody>
                  <a:tcPr/>
                </a:tc>
              </a:tr>
            </a:tbl>
          </a:graphicData>
        </a:graphic>
      </p:graphicFrame>
      <p:sp>
        <p:nvSpPr>
          <p:cNvPr id="10" name="右矢印 9"/>
          <p:cNvSpPr/>
          <p:nvPr/>
        </p:nvSpPr>
        <p:spPr>
          <a:xfrm>
            <a:off x="4654067" y="1731832"/>
            <a:ext cx="364841" cy="652462"/>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407647147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37"/>
          <p:cNvSpPr>
            <a:spLocks noChangeArrowheads="1"/>
          </p:cNvSpPr>
          <p:nvPr/>
        </p:nvSpPr>
        <p:spPr bwMode="auto">
          <a:xfrm>
            <a:off x="194353" y="1232899"/>
            <a:ext cx="9609815" cy="2589088"/>
          </a:xfrm>
          <a:prstGeom prst="rect">
            <a:avLst/>
          </a:prstGeom>
          <a:solidFill>
            <a:srgbClr val="FFFFAF">
              <a:alpha val="49804"/>
            </a:srgbClr>
          </a:solidFill>
          <a:ln w="9525">
            <a:solidFill>
              <a:schemeClr val="tx1"/>
            </a:solidFill>
            <a:miter lim="800000"/>
            <a:headEnd/>
            <a:tailEnd/>
          </a:ln>
        </p:spPr>
        <p:txBody>
          <a:bodyPr/>
          <a:lstStyle/>
          <a:p>
            <a:pPr marL="177800" indent="-177800">
              <a:lnSpc>
                <a:spcPts val="2400"/>
              </a:lnSpc>
            </a:pPr>
            <a:r>
              <a:rPr lang="ja-JP" altLang="en-US" sz="2000" spc="-100" dirty="0" smtClean="0">
                <a:solidFill>
                  <a:prstClr val="black"/>
                </a:solidFill>
                <a:latin typeface="ＭＳ Ｐゴシック"/>
              </a:rPr>
              <a:t>５</a:t>
            </a:r>
            <a:r>
              <a:rPr lang="ja-JP" altLang="en-US" sz="2000" spc="-100" dirty="0">
                <a:solidFill>
                  <a:prstClr val="black"/>
                </a:solidFill>
                <a:latin typeface="ＭＳ Ｐゴシック"/>
              </a:rPr>
              <a:t>．在宅医療の適切な推進と介護保険との連携について、次に掲げる事項等を調査・検証し</a:t>
            </a:r>
            <a:r>
              <a:rPr lang="ja-JP" altLang="en-US" sz="2000" spc="-100" dirty="0" smtClean="0">
                <a:solidFill>
                  <a:prstClr val="black"/>
                </a:solidFill>
                <a:latin typeface="ＭＳ Ｐゴシック"/>
              </a:rPr>
              <a:t>、在宅</a:t>
            </a:r>
            <a:r>
              <a:rPr lang="ja-JP" altLang="en-US" sz="2000" spc="-100" dirty="0">
                <a:solidFill>
                  <a:prstClr val="black"/>
                </a:solidFill>
                <a:latin typeface="ＭＳ Ｐゴシック"/>
              </a:rPr>
              <a:t>自己注射指導管理料の在り方、在宅医療を主に行う保険医療機関の外来医療の在り方等を引き続き検討すること。</a:t>
            </a:r>
          </a:p>
          <a:p>
            <a:pPr marL="177800" indent="-177800">
              <a:lnSpc>
                <a:spcPts val="2400"/>
              </a:lnSpc>
            </a:pPr>
            <a:r>
              <a:rPr lang="ja-JP" altLang="en-US" sz="2000" spc="-100" dirty="0">
                <a:solidFill>
                  <a:prstClr val="black"/>
                </a:solidFill>
                <a:latin typeface="ＭＳ Ｐゴシック"/>
              </a:rPr>
              <a:t>  　</a:t>
            </a:r>
            <a:r>
              <a:rPr lang="en-US" altLang="ja-JP" sz="2000" spc="-100" dirty="0">
                <a:solidFill>
                  <a:prstClr val="black"/>
                </a:solidFill>
                <a:latin typeface="ＭＳ Ｐゴシック"/>
              </a:rPr>
              <a:t>(1) </a:t>
            </a:r>
            <a:r>
              <a:rPr lang="ja-JP" altLang="en-US" sz="2000" spc="-100" dirty="0">
                <a:solidFill>
                  <a:prstClr val="black"/>
                </a:solidFill>
                <a:latin typeface="ＭＳ Ｐゴシック"/>
              </a:rPr>
              <a:t>機能強化型在宅療養支援診療所等の評価見直しの影響</a:t>
            </a:r>
          </a:p>
          <a:p>
            <a:pPr marL="177800" indent="-177800">
              <a:lnSpc>
                <a:spcPts val="2400"/>
              </a:lnSpc>
            </a:pPr>
            <a:r>
              <a:rPr lang="ja-JP" altLang="en-US" sz="2000" spc="-100" dirty="0">
                <a:solidFill>
                  <a:prstClr val="black"/>
                </a:solidFill>
                <a:latin typeface="ＭＳ Ｐゴシック"/>
              </a:rPr>
              <a:t>  　</a:t>
            </a:r>
            <a:r>
              <a:rPr lang="en-US" altLang="ja-JP" sz="2000" spc="-100" dirty="0">
                <a:solidFill>
                  <a:prstClr val="black"/>
                </a:solidFill>
                <a:latin typeface="ＭＳ Ｐゴシック"/>
              </a:rPr>
              <a:t>(2) </a:t>
            </a:r>
            <a:r>
              <a:rPr lang="ja-JP" altLang="en-US" sz="2000" spc="-100" dirty="0">
                <a:solidFill>
                  <a:prstClr val="black"/>
                </a:solidFill>
                <a:latin typeface="ＭＳ Ｐゴシック"/>
              </a:rPr>
              <a:t>在宅不適切事例の適正化の影響</a:t>
            </a:r>
          </a:p>
          <a:p>
            <a:pPr marL="177800" indent="-177800">
              <a:lnSpc>
                <a:spcPts val="2400"/>
              </a:lnSpc>
            </a:pPr>
            <a:r>
              <a:rPr lang="ja-JP" altLang="en-US" sz="2000" spc="-100" dirty="0">
                <a:solidFill>
                  <a:prstClr val="black"/>
                </a:solidFill>
                <a:latin typeface="ＭＳ Ｐゴシック"/>
              </a:rPr>
              <a:t>  　</a:t>
            </a:r>
            <a:r>
              <a:rPr lang="en-US" altLang="ja-JP" sz="2000" spc="-100" dirty="0">
                <a:solidFill>
                  <a:prstClr val="black"/>
                </a:solidFill>
                <a:latin typeface="ＭＳ Ｐゴシック"/>
              </a:rPr>
              <a:t>(3) </a:t>
            </a:r>
            <a:r>
              <a:rPr lang="ja-JP" altLang="en-US" sz="2000" spc="-100" dirty="0">
                <a:solidFill>
                  <a:prstClr val="black"/>
                </a:solidFill>
                <a:latin typeface="ＭＳ Ｐゴシック"/>
              </a:rPr>
              <a:t>歯科訪問診療の診療時間等</a:t>
            </a:r>
          </a:p>
          <a:p>
            <a:pPr marL="177800" indent="-177800">
              <a:lnSpc>
                <a:spcPts val="2400"/>
              </a:lnSpc>
            </a:pPr>
            <a:r>
              <a:rPr lang="ja-JP" altLang="en-US" sz="2000" spc="-100" dirty="0">
                <a:solidFill>
                  <a:prstClr val="black"/>
                </a:solidFill>
                <a:latin typeface="ＭＳ Ｐゴシック"/>
              </a:rPr>
              <a:t>  　</a:t>
            </a:r>
            <a:r>
              <a:rPr lang="en-US" altLang="ja-JP" sz="2000" spc="-100" dirty="0">
                <a:solidFill>
                  <a:prstClr val="black"/>
                </a:solidFill>
                <a:latin typeface="ＭＳ Ｐゴシック"/>
              </a:rPr>
              <a:t>(4) </a:t>
            </a:r>
            <a:r>
              <a:rPr lang="ja-JP" altLang="en-US" sz="2000" spc="-100" dirty="0">
                <a:solidFill>
                  <a:prstClr val="black"/>
                </a:solidFill>
                <a:latin typeface="ＭＳ Ｐゴシック"/>
              </a:rPr>
              <a:t>機能強化型訪問看護ステーションの実態</a:t>
            </a:r>
          </a:p>
          <a:p>
            <a:pPr marL="177800" indent="-177800">
              <a:lnSpc>
                <a:spcPts val="2400"/>
              </a:lnSpc>
            </a:pPr>
            <a:r>
              <a:rPr lang="ja-JP" altLang="en-US" sz="2000" spc="-100" dirty="0">
                <a:solidFill>
                  <a:prstClr val="black"/>
                </a:solidFill>
                <a:latin typeface="ＭＳ Ｐゴシック"/>
              </a:rPr>
              <a:t>  　</a:t>
            </a:r>
            <a:r>
              <a:rPr lang="en-US" altLang="ja-JP" sz="2000" spc="-100" dirty="0">
                <a:solidFill>
                  <a:prstClr val="black"/>
                </a:solidFill>
                <a:latin typeface="ＭＳ Ｐゴシック"/>
              </a:rPr>
              <a:t>(5) </a:t>
            </a:r>
            <a:r>
              <a:rPr lang="ja-JP" altLang="en-US" sz="2000" spc="-100" dirty="0">
                <a:solidFill>
                  <a:prstClr val="black"/>
                </a:solidFill>
                <a:latin typeface="ＭＳ Ｐゴシック"/>
              </a:rPr>
              <a:t>在宅における薬剤や衛生材料等の供給体制</a:t>
            </a:r>
            <a:endParaRPr lang="en-US" altLang="ja-JP" sz="2000" spc="-100" dirty="0">
              <a:solidFill>
                <a:prstClr val="black"/>
              </a:solidFill>
              <a:latin typeface="ＭＳ Ｐゴシック"/>
            </a:endParaRPr>
          </a:p>
          <a:p>
            <a:endParaRPr lang="en-US" altLang="ja-JP" kern="100" dirty="0" smtClean="0">
              <a:solidFill>
                <a:prstClr val="black"/>
              </a:solidFill>
              <a:latin typeface="ＭＳ Ｐゴシック"/>
              <a:cs typeface="Times New Roman" panose="02020603050405020304" pitchFamily="18" charset="0"/>
            </a:endParaRPr>
          </a:p>
        </p:txBody>
      </p:sp>
      <p:sp>
        <p:nvSpPr>
          <p:cNvPr id="14" name="Rectangle 2"/>
          <p:cNvSpPr>
            <a:spLocks noChangeArrowheads="1"/>
          </p:cNvSpPr>
          <p:nvPr/>
        </p:nvSpPr>
        <p:spPr bwMode="auto">
          <a:xfrm>
            <a:off x="19441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４．適切な在宅医療の推進</a:t>
            </a:r>
          </a:p>
        </p:txBody>
      </p:sp>
      <p:sp>
        <p:nvSpPr>
          <p:cNvPr id="17" name="スライド番号プレースホルダー 2"/>
          <p:cNvSpPr txBox="1">
            <a:spLocks/>
          </p:cNvSpPr>
          <p:nvPr/>
        </p:nvSpPr>
        <p:spPr>
          <a:xfrm>
            <a:off x="7682160" y="6592293"/>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rPr>
              <a:pPr/>
              <a:t>134</a:t>
            </a:fld>
            <a:endParaRPr lang="ja-JP" altLang="en-US" dirty="0">
              <a:solidFill>
                <a:prstClr val="black"/>
              </a:solidFill>
            </a:endParaRPr>
          </a:p>
        </p:txBody>
      </p:sp>
      <p:sp>
        <p:nvSpPr>
          <p:cNvPr id="18" name="Rectangle 36"/>
          <p:cNvSpPr>
            <a:spLocks noChangeArrowheads="1"/>
          </p:cNvSpPr>
          <p:nvPr/>
        </p:nvSpPr>
        <p:spPr bwMode="auto">
          <a:xfrm>
            <a:off x="194365" y="786207"/>
            <a:ext cx="3730377" cy="446692"/>
          </a:xfrm>
          <a:prstGeom prst="rect">
            <a:avLst/>
          </a:prstGeom>
          <a:solidFill>
            <a:schemeClr val="accent1">
              <a:lumMod val="75000"/>
              <a:alpha val="40000"/>
            </a:schemeClr>
          </a:solidFill>
          <a:ln w="19050">
            <a:solidFill>
              <a:schemeClr val="tx1"/>
            </a:solidFill>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ja-JP" altLang="en-US" sz="2400" dirty="0" smtClean="0">
                <a:solidFill>
                  <a:prstClr val="black"/>
                </a:solidFill>
              </a:rPr>
              <a:t>中医協「答申書」附帯意見</a:t>
            </a:r>
            <a:endParaRPr lang="ja-JP" altLang="en-US" sz="2400" dirty="0">
              <a:solidFill>
                <a:prstClr val="black"/>
              </a:solidFill>
            </a:endParaRPr>
          </a:p>
        </p:txBody>
      </p:sp>
      <p:sp>
        <p:nvSpPr>
          <p:cNvPr id="6" name="Rectangle 36"/>
          <p:cNvSpPr>
            <a:spLocks noChangeArrowheads="1"/>
          </p:cNvSpPr>
          <p:nvPr/>
        </p:nvSpPr>
        <p:spPr bwMode="auto">
          <a:xfrm>
            <a:off x="194352" y="3996866"/>
            <a:ext cx="4120794" cy="421022"/>
          </a:xfrm>
          <a:prstGeom prst="rect">
            <a:avLst/>
          </a:prstGeom>
          <a:solidFill>
            <a:schemeClr val="accent4">
              <a:lumMod val="60000"/>
              <a:lumOff val="40000"/>
            </a:schemeClr>
          </a:solidFill>
          <a:ln w="6350">
            <a:solidFill>
              <a:schemeClr val="tx1"/>
            </a:solidFill>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ja-JP" altLang="en-US" sz="2400" dirty="0" smtClean="0">
                <a:solidFill>
                  <a:prstClr val="black"/>
                </a:solidFill>
              </a:rPr>
              <a:t>不適切</a:t>
            </a:r>
            <a:r>
              <a:rPr lang="ja-JP" altLang="en-US" sz="2400" dirty="0">
                <a:solidFill>
                  <a:prstClr val="black"/>
                </a:solidFill>
              </a:rPr>
              <a:t>事例に対する</a:t>
            </a:r>
            <a:r>
              <a:rPr lang="ja-JP" altLang="en-US" sz="2400" dirty="0" smtClean="0">
                <a:solidFill>
                  <a:prstClr val="black"/>
                </a:solidFill>
              </a:rPr>
              <a:t>指導</a:t>
            </a:r>
            <a:endParaRPr lang="ja-JP" altLang="en-US" sz="2400" dirty="0">
              <a:solidFill>
                <a:prstClr val="black"/>
              </a:solidFill>
            </a:endParaRPr>
          </a:p>
        </p:txBody>
      </p:sp>
      <p:sp>
        <p:nvSpPr>
          <p:cNvPr id="7" name="Rectangle 37"/>
          <p:cNvSpPr>
            <a:spLocks noChangeArrowheads="1"/>
          </p:cNvSpPr>
          <p:nvPr/>
        </p:nvSpPr>
        <p:spPr bwMode="auto">
          <a:xfrm>
            <a:off x="194352" y="4418929"/>
            <a:ext cx="9609815" cy="1642824"/>
          </a:xfrm>
          <a:prstGeom prst="rect">
            <a:avLst/>
          </a:prstGeom>
          <a:solidFill>
            <a:srgbClr val="FFFFAF">
              <a:alpha val="49804"/>
            </a:srgbClr>
          </a:solidFill>
          <a:ln w="9525">
            <a:solidFill>
              <a:schemeClr val="tx1"/>
            </a:solidFill>
            <a:prstDash val="solid"/>
            <a:miter lim="800000"/>
            <a:headEnd/>
            <a:tailEnd/>
          </a:ln>
        </p:spPr>
        <p:txBody>
          <a:bodyPr/>
          <a:lstStyle/>
          <a:p>
            <a:pPr>
              <a:lnSpc>
                <a:spcPts val="2200"/>
              </a:lnSpc>
            </a:pPr>
            <a:r>
              <a:rPr lang="ja-JP" altLang="en-US" sz="2000" kern="100" dirty="0" smtClean="0">
                <a:latin typeface="+mn-ea"/>
                <a:cs typeface="Times New Roman"/>
              </a:rPr>
              <a:t>◎ </a:t>
            </a:r>
            <a:r>
              <a:rPr lang="ja-JP" altLang="ja-JP" sz="2000" kern="100" dirty="0" smtClean="0">
                <a:solidFill>
                  <a:srgbClr val="000000"/>
                </a:solidFill>
                <a:latin typeface="+mn-ea"/>
                <a:cs typeface="Times New Roman"/>
              </a:rPr>
              <a:t>平成２６年度改定</a:t>
            </a:r>
            <a:r>
              <a:rPr lang="ja-JP" altLang="ja-JP" sz="2000" kern="100" dirty="0">
                <a:solidFill>
                  <a:srgbClr val="000000"/>
                </a:solidFill>
                <a:latin typeface="+mn-ea"/>
                <a:cs typeface="Times New Roman"/>
              </a:rPr>
              <a:t>の議論に</a:t>
            </a:r>
            <a:r>
              <a:rPr lang="ja-JP" altLang="ja-JP" sz="2000" kern="100" dirty="0" smtClean="0">
                <a:solidFill>
                  <a:srgbClr val="000000"/>
                </a:solidFill>
                <a:latin typeface="+mn-ea"/>
                <a:cs typeface="Times New Roman"/>
              </a:rPr>
              <a:t>おいて</a:t>
            </a:r>
            <a:r>
              <a:rPr lang="ja-JP" altLang="en-US" sz="2000" kern="100" dirty="0" smtClean="0">
                <a:solidFill>
                  <a:srgbClr val="000000"/>
                </a:solidFill>
                <a:latin typeface="+mn-ea"/>
                <a:cs typeface="Times New Roman"/>
              </a:rPr>
              <a:t>問題となった</a:t>
            </a:r>
            <a:r>
              <a:rPr lang="ja-JP" altLang="ja-JP" sz="2000" kern="100" dirty="0" smtClean="0">
                <a:solidFill>
                  <a:srgbClr val="000000"/>
                </a:solidFill>
                <a:latin typeface="+mn-ea"/>
                <a:cs typeface="Times New Roman"/>
              </a:rPr>
              <a:t>様々な</a:t>
            </a:r>
            <a:r>
              <a:rPr lang="ja-JP" altLang="en-US" sz="2000" kern="100" dirty="0" smtClean="0">
                <a:solidFill>
                  <a:srgbClr val="000000"/>
                </a:solidFill>
                <a:latin typeface="+mn-ea"/>
                <a:cs typeface="Times New Roman"/>
              </a:rPr>
              <a:t>在宅の</a:t>
            </a:r>
            <a:r>
              <a:rPr lang="ja-JP" altLang="ja-JP" sz="2000" kern="100" dirty="0" smtClean="0">
                <a:solidFill>
                  <a:srgbClr val="000000"/>
                </a:solidFill>
                <a:latin typeface="+mn-ea"/>
                <a:cs typeface="Times New Roman"/>
              </a:rPr>
              <a:t>不適切事例につ</a:t>
            </a:r>
            <a:r>
              <a:rPr lang="ja-JP" altLang="en-US" sz="2000" kern="100" dirty="0" smtClean="0">
                <a:solidFill>
                  <a:srgbClr val="000000"/>
                </a:solidFill>
                <a:latin typeface="+mn-ea"/>
                <a:cs typeface="Times New Roman"/>
              </a:rPr>
              <a:t>いては</a:t>
            </a:r>
            <a:r>
              <a:rPr lang="ja-JP" altLang="ja-JP" sz="2000" kern="100" dirty="0" smtClean="0">
                <a:solidFill>
                  <a:srgbClr val="000000"/>
                </a:solidFill>
                <a:latin typeface="+mn-ea"/>
                <a:cs typeface="Times New Roman"/>
              </a:rPr>
              <a:t>、</a:t>
            </a:r>
            <a:endParaRPr lang="en-US" altLang="ja-JP" sz="2000" kern="100" dirty="0" smtClean="0">
              <a:solidFill>
                <a:srgbClr val="000000"/>
              </a:solidFill>
              <a:latin typeface="+mn-ea"/>
              <a:cs typeface="Times New Roman"/>
            </a:endParaRPr>
          </a:p>
          <a:p>
            <a:pPr>
              <a:lnSpc>
                <a:spcPts val="2200"/>
              </a:lnSpc>
            </a:pPr>
            <a:r>
              <a:rPr lang="ja-JP" altLang="en-US" sz="2000" kern="100" dirty="0">
                <a:solidFill>
                  <a:srgbClr val="000000"/>
                </a:solidFill>
                <a:latin typeface="+mn-ea"/>
                <a:cs typeface="Times New Roman"/>
              </a:rPr>
              <a:t>　</a:t>
            </a:r>
            <a:r>
              <a:rPr lang="ja-JP" altLang="en-US" sz="2000" kern="100" dirty="0" smtClean="0">
                <a:solidFill>
                  <a:srgbClr val="000000"/>
                </a:solidFill>
                <a:latin typeface="+mn-ea"/>
                <a:cs typeface="Times New Roman"/>
              </a:rPr>
              <a:t> </a:t>
            </a:r>
            <a:r>
              <a:rPr lang="ja-JP" altLang="ja-JP" sz="2000" kern="100" dirty="0" smtClean="0">
                <a:solidFill>
                  <a:srgbClr val="000000"/>
                </a:solidFill>
                <a:latin typeface="+mn-ea"/>
                <a:cs typeface="Times New Roman"/>
              </a:rPr>
              <a:t>個別</a:t>
            </a:r>
            <a:r>
              <a:rPr lang="ja-JP" altLang="ja-JP" sz="2000" kern="100" dirty="0">
                <a:solidFill>
                  <a:srgbClr val="000000"/>
                </a:solidFill>
                <a:latin typeface="+mn-ea"/>
                <a:cs typeface="Times New Roman"/>
              </a:rPr>
              <a:t>指導など</a:t>
            </a:r>
            <a:r>
              <a:rPr lang="ja-JP" altLang="ja-JP" sz="2000" kern="100" dirty="0" smtClean="0">
                <a:solidFill>
                  <a:srgbClr val="000000"/>
                </a:solidFill>
                <a:latin typeface="+mn-ea"/>
                <a:cs typeface="Times New Roman"/>
              </a:rPr>
              <a:t>で</a:t>
            </a:r>
            <a:r>
              <a:rPr lang="ja-JP" altLang="en-US" sz="2000" kern="100" dirty="0" smtClean="0">
                <a:solidFill>
                  <a:srgbClr val="000000"/>
                </a:solidFill>
                <a:latin typeface="+mn-ea"/>
                <a:cs typeface="Times New Roman"/>
              </a:rPr>
              <a:t>も</a:t>
            </a:r>
            <a:r>
              <a:rPr lang="ja-JP" altLang="ja-JP" sz="2000" kern="100" dirty="0" smtClean="0">
                <a:solidFill>
                  <a:srgbClr val="000000"/>
                </a:solidFill>
                <a:latin typeface="+mn-ea"/>
                <a:cs typeface="Times New Roman"/>
              </a:rPr>
              <a:t>指導</a:t>
            </a:r>
            <a:r>
              <a:rPr lang="ja-JP" altLang="ja-JP" sz="2000" kern="100" dirty="0">
                <a:solidFill>
                  <a:srgbClr val="000000"/>
                </a:solidFill>
                <a:latin typeface="+mn-ea"/>
                <a:cs typeface="Times New Roman"/>
              </a:rPr>
              <a:t>していくべきで</a:t>
            </a:r>
            <a:r>
              <a:rPr lang="ja-JP" altLang="ja-JP" sz="2000" kern="100" dirty="0" smtClean="0">
                <a:solidFill>
                  <a:srgbClr val="000000"/>
                </a:solidFill>
                <a:latin typeface="+mn-ea"/>
                <a:cs typeface="Times New Roman"/>
              </a:rPr>
              <a:t>ある</a:t>
            </a:r>
            <a:r>
              <a:rPr lang="ja-JP" altLang="en-US" sz="2000" kern="100" dirty="0" smtClean="0">
                <a:solidFill>
                  <a:srgbClr val="000000"/>
                </a:solidFill>
                <a:latin typeface="+mn-ea"/>
                <a:cs typeface="Times New Roman"/>
              </a:rPr>
              <a:t>と考えています</a:t>
            </a:r>
            <a:r>
              <a:rPr lang="ja-JP" altLang="ja-JP" sz="2000" kern="100" dirty="0" smtClean="0">
                <a:solidFill>
                  <a:srgbClr val="000000"/>
                </a:solidFill>
                <a:latin typeface="+mn-ea"/>
                <a:cs typeface="Times New Roman"/>
              </a:rPr>
              <a:t>。</a:t>
            </a:r>
            <a:endParaRPr lang="ja-JP" altLang="ja-JP" sz="2000" kern="100" dirty="0">
              <a:latin typeface="+mn-ea"/>
              <a:cs typeface="Century"/>
            </a:endParaRPr>
          </a:p>
          <a:p>
            <a:pPr indent="177800">
              <a:lnSpc>
                <a:spcPts val="2200"/>
              </a:lnSpc>
            </a:pPr>
            <a:r>
              <a:rPr lang="en-US" altLang="ja-JP" sz="2000" kern="100" dirty="0" smtClean="0">
                <a:solidFill>
                  <a:srgbClr val="000000"/>
                </a:solidFill>
                <a:latin typeface="+mn-ea"/>
                <a:cs typeface="Times New Roman"/>
              </a:rPr>
              <a:t>  </a:t>
            </a:r>
            <a:r>
              <a:rPr lang="ja-JP" altLang="ja-JP" sz="2000" kern="100" dirty="0" smtClean="0">
                <a:solidFill>
                  <a:srgbClr val="000000"/>
                </a:solidFill>
                <a:latin typeface="+mn-ea"/>
                <a:cs typeface="Times New Roman"/>
              </a:rPr>
              <a:t>この</a:t>
            </a:r>
            <a:r>
              <a:rPr lang="ja-JP" altLang="ja-JP" sz="2000" kern="100" dirty="0">
                <a:solidFill>
                  <a:srgbClr val="000000"/>
                </a:solidFill>
                <a:latin typeface="+mn-ea"/>
                <a:cs typeface="Times New Roman"/>
              </a:rPr>
              <a:t>点を厚生労働省当局に主張したところ、</a:t>
            </a:r>
            <a:r>
              <a:rPr lang="ja-JP" altLang="ja-JP" sz="2000" kern="100" dirty="0">
                <a:solidFill>
                  <a:srgbClr val="000000"/>
                </a:solidFill>
                <a:latin typeface="+mn-ea"/>
                <a:cs typeface="ＭＳ 明朝"/>
              </a:rPr>
              <a:t>厚生労働省も同じ姿勢であること</a:t>
            </a:r>
            <a:r>
              <a:rPr lang="ja-JP" altLang="ja-JP" sz="2000" kern="100" dirty="0" smtClean="0">
                <a:solidFill>
                  <a:srgbClr val="000000"/>
                </a:solidFill>
                <a:latin typeface="+mn-ea"/>
                <a:cs typeface="ＭＳ 明朝"/>
              </a:rPr>
              <a:t>が</a:t>
            </a:r>
            <a:r>
              <a:rPr lang="ja-JP" altLang="en-US" sz="2000" kern="100" dirty="0" smtClean="0">
                <a:solidFill>
                  <a:srgbClr val="000000"/>
                </a:solidFill>
                <a:latin typeface="+mn-ea"/>
                <a:cs typeface="ＭＳ 明朝"/>
              </a:rPr>
              <a:t>確認</a:t>
            </a:r>
            <a:endParaRPr lang="en-US" altLang="ja-JP" sz="2000" kern="100" dirty="0">
              <a:solidFill>
                <a:srgbClr val="000000"/>
              </a:solidFill>
              <a:latin typeface="+mn-ea"/>
              <a:cs typeface="ＭＳ 明朝"/>
            </a:endParaRPr>
          </a:p>
          <a:p>
            <a:pPr indent="177800">
              <a:lnSpc>
                <a:spcPts val="2200"/>
              </a:lnSpc>
            </a:pPr>
            <a:r>
              <a:rPr lang="ja-JP" altLang="ja-JP" sz="2000" kern="100" dirty="0" smtClean="0">
                <a:solidFill>
                  <a:srgbClr val="000000"/>
                </a:solidFill>
                <a:latin typeface="+mn-ea"/>
                <a:cs typeface="ＭＳ 明朝"/>
              </a:rPr>
              <a:t>でき</a:t>
            </a:r>
            <a:r>
              <a:rPr lang="ja-JP" altLang="en-US" sz="2000" kern="100" dirty="0" smtClean="0">
                <a:solidFill>
                  <a:srgbClr val="000000"/>
                </a:solidFill>
                <a:latin typeface="+mn-ea"/>
                <a:cs typeface="ＭＳ 明朝"/>
              </a:rPr>
              <a:t>まし</a:t>
            </a:r>
            <a:r>
              <a:rPr lang="ja-JP" altLang="ja-JP" sz="2000" kern="100" dirty="0" smtClean="0">
                <a:solidFill>
                  <a:srgbClr val="000000"/>
                </a:solidFill>
                <a:latin typeface="+mn-ea"/>
                <a:cs typeface="ＭＳ 明朝"/>
              </a:rPr>
              <a:t>たの</a:t>
            </a:r>
            <a:r>
              <a:rPr lang="ja-JP" altLang="ja-JP" sz="2000" kern="100" dirty="0">
                <a:solidFill>
                  <a:srgbClr val="000000"/>
                </a:solidFill>
                <a:latin typeface="+mn-ea"/>
                <a:cs typeface="ＭＳ 明朝"/>
              </a:rPr>
              <a:t>で、各地域に</a:t>
            </a:r>
            <a:r>
              <a:rPr lang="ja-JP" altLang="ja-JP" sz="2000" kern="100" dirty="0" smtClean="0">
                <a:solidFill>
                  <a:srgbClr val="000000"/>
                </a:solidFill>
                <a:latin typeface="+mn-ea"/>
                <a:cs typeface="ＭＳ 明朝"/>
              </a:rPr>
              <a:t>お</a:t>
            </a:r>
            <a:r>
              <a:rPr lang="ja-JP" altLang="en-US" sz="2000" kern="100" dirty="0" smtClean="0">
                <a:solidFill>
                  <a:srgbClr val="000000"/>
                </a:solidFill>
                <a:latin typeface="+mn-ea"/>
                <a:cs typeface="ＭＳ 明朝"/>
              </a:rPr>
              <a:t>い</a:t>
            </a:r>
            <a:r>
              <a:rPr lang="ja-JP" altLang="ja-JP" sz="2000" kern="100" dirty="0" smtClean="0">
                <a:solidFill>
                  <a:srgbClr val="000000"/>
                </a:solidFill>
                <a:latin typeface="+mn-ea"/>
                <a:cs typeface="ＭＳ 明朝"/>
              </a:rPr>
              <a:t>て</a:t>
            </a:r>
            <a:r>
              <a:rPr lang="ja-JP" altLang="ja-JP" sz="2000" kern="100" dirty="0">
                <a:solidFill>
                  <a:srgbClr val="000000"/>
                </a:solidFill>
                <a:latin typeface="+mn-ea"/>
                <a:cs typeface="ＭＳ 明朝"/>
              </a:rPr>
              <a:t>、不適切事例等の情報が</a:t>
            </a:r>
            <a:r>
              <a:rPr lang="ja-JP" altLang="ja-JP" sz="2000" kern="100" dirty="0" smtClean="0">
                <a:solidFill>
                  <a:srgbClr val="000000"/>
                </a:solidFill>
                <a:latin typeface="+mn-ea"/>
                <a:cs typeface="ＭＳ 明朝"/>
              </a:rPr>
              <a:t>あ</a:t>
            </a:r>
            <a:r>
              <a:rPr lang="ja-JP" altLang="en-US" sz="2000" kern="100" dirty="0">
                <a:solidFill>
                  <a:srgbClr val="000000"/>
                </a:solidFill>
                <a:latin typeface="+mn-ea"/>
                <a:cs typeface="ＭＳ 明朝"/>
              </a:rPr>
              <a:t>りまし</a:t>
            </a:r>
            <a:r>
              <a:rPr lang="ja-JP" altLang="ja-JP" sz="2000" kern="100" dirty="0" smtClean="0">
                <a:solidFill>
                  <a:srgbClr val="000000"/>
                </a:solidFill>
                <a:latin typeface="+mn-ea"/>
                <a:cs typeface="ＭＳ 明朝"/>
              </a:rPr>
              <a:t>たら</a:t>
            </a:r>
            <a:r>
              <a:rPr lang="ja-JP" altLang="ja-JP" sz="2000" kern="100" dirty="0">
                <a:solidFill>
                  <a:srgbClr val="000000"/>
                </a:solidFill>
                <a:latin typeface="+mn-ea"/>
                <a:cs typeface="ＭＳ 明朝"/>
              </a:rPr>
              <a:t>、積極的</a:t>
            </a:r>
            <a:r>
              <a:rPr lang="ja-JP" altLang="ja-JP" sz="2000" kern="100" dirty="0" smtClean="0">
                <a:solidFill>
                  <a:srgbClr val="000000"/>
                </a:solidFill>
                <a:latin typeface="+mn-ea"/>
                <a:cs typeface="ＭＳ 明朝"/>
              </a:rPr>
              <a:t>に</a:t>
            </a:r>
            <a:endParaRPr lang="en-US" altLang="ja-JP" sz="2000" kern="100" dirty="0" smtClean="0">
              <a:solidFill>
                <a:srgbClr val="000000"/>
              </a:solidFill>
              <a:latin typeface="+mn-ea"/>
              <a:cs typeface="ＭＳ 明朝"/>
            </a:endParaRPr>
          </a:p>
          <a:p>
            <a:pPr indent="177800">
              <a:lnSpc>
                <a:spcPts val="2200"/>
              </a:lnSpc>
            </a:pPr>
            <a:r>
              <a:rPr lang="ja-JP" altLang="ja-JP" sz="2000" kern="100" dirty="0" smtClean="0">
                <a:solidFill>
                  <a:srgbClr val="000000"/>
                </a:solidFill>
                <a:latin typeface="+mn-ea"/>
                <a:cs typeface="ＭＳ 明朝"/>
              </a:rPr>
              <a:t>各厚生局</a:t>
            </a:r>
            <a:r>
              <a:rPr lang="ja-JP" altLang="ja-JP" sz="2000" kern="100" dirty="0">
                <a:solidFill>
                  <a:srgbClr val="000000"/>
                </a:solidFill>
                <a:latin typeface="+mn-ea"/>
                <a:cs typeface="ＭＳ 明朝"/>
              </a:rPr>
              <a:t>および事務所に情報提供していただきますようお願いいたします</a:t>
            </a:r>
            <a:r>
              <a:rPr lang="ja-JP" altLang="ja-JP" sz="2000" kern="100" dirty="0">
                <a:solidFill>
                  <a:srgbClr val="000000"/>
                </a:solidFill>
                <a:latin typeface="+mn-ea"/>
                <a:cs typeface="Times New Roman"/>
              </a:rPr>
              <a:t>。</a:t>
            </a:r>
            <a:endParaRPr lang="ja-JP" altLang="ja-JP" sz="2000" kern="100" dirty="0">
              <a:effectLst/>
              <a:latin typeface="+mn-ea"/>
              <a:cs typeface="Century"/>
            </a:endParaRPr>
          </a:p>
        </p:txBody>
      </p:sp>
    </p:spTree>
    <p:extLst>
      <p:ext uri="{BB962C8B-B14F-4D97-AF65-F5344CB8AC3E}">
        <p14:creationId xmlns:p14="http://schemas.microsoft.com/office/powerpoint/2010/main" val="254130486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19441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４．適切な在宅医療の推進</a:t>
            </a:r>
          </a:p>
        </p:txBody>
      </p:sp>
      <p:sp>
        <p:nvSpPr>
          <p:cNvPr id="17" name="スライド番号プレースホルダー 2"/>
          <p:cNvSpPr txBox="1">
            <a:spLocks/>
          </p:cNvSpPr>
          <p:nvPr/>
        </p:nvSpPr>
        <p:spPr>
          <a:xfrm>
            <a:off x="7682160" y="6592293"/>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rPr>
              <a:pPr/>
              <a:t>135</a:t>
            </a:fld>
            <a:endParaRPr lang="ja-JP" altLang="en-US" dirty="0">
              <a:solidFill>
                <a:prstClr val="black"/>
              </a:solidFill>
            </a:endParaRPr>
          </a:p>
        </p:txBody>
      </p:sp>
      <p:sp>
        <p:nvSpPr>
          <p:cNvPr id="6" name="Rectangle 36"/>
          <p:cNvSpPr>
            <a:spLocks noChangeArrowheads="1"/>
          </p:cNvSpPr>
          <p:nvPr/>
        </p:nvSpPr>
        <p:spPr bwMode="auto">
          <a:xfrm>
            <a:off x="194352" y="894070"/>
            <a:ext cx="1685819" cy="544311"/>
          </a:xfrm>
          <a:prstGeom prst="rect">
            <a:avLst/>
          </a:prstGeom>
          <a:solidFill>
            <a:schemeClr val="accent2">
              <a:lumMod val="75000"/>
              <a:alpha val="40000"/>
            </a:schemeClr>
          </a:solidFill>
          <a:ln w="0">
            <a:noFill/>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en-US" altLang="ja-JP" sz="2800" dirty="0" smtClean="0">
                <a:solidFill>
                  <a:prstClr val="black"/>
                </a:solidFill>
              </a:rPr>
              <a:t>【</a:t>
            </a:r>
            <a:r>
              <a:rPr lang="ja-JP" altLang="en-US" sz="2800" dirty="0" smtClean="0">
                <a:solidFill>
                  <a:prstClr val="black"/>
                </a:solidFill>
              </a:rPr>
              <a:t>緩和策</a:t>
            </a:r>
            <a:r>
              <a:rPr lang="en-US" altLang="ja-JP" sz="2800" dirty="0" smtClean="0">
                <a:solidFill>
                  <a:prstClr val="black"/>
                </a:solidFill>
              </a:rPr>
              <a:t>】</a:t>
            </a:r>
            <a:endParaRPr lang="ja-JP" altLang="en-US" sz="2800" dirty="0">
              <a:solidFill>
                <a:prstClr val="black"/>
              </a:solidFill>
            </a:endParaRPr>
          </a:p>
        </p:txBody>
      </p:sp>
      <p:sp>
        <p:nvSpPr>
          <p:cNvPr id="7" name="Rectangle 37"/>
          <p:cNvSpPr>
            <a:spLocks noChangeArrowheads="1"/>
          </p:cNvSpPr>
          <p:nvPr/>
        </p:nvSpPr>
        <p:spPr bwMode="auto">
          <a:xfrm>
            <a:off x="199056" y="1439422"/>
            <a:ext cx="9609815" cy="4861018"/>
          </a:xfrm>
          <a:prstGeom prst="rect">
            <a:avLst/>
          </a:prstGeom>
          <a:solidFill>
            <a:srgbClr val="FFFFAF">
              <a:alpha val="49804"/>
            </a:srgbClr>
          </a:solidFill>
          <a:ln w="22225">
            <a:solidFill>
              <a:schemeClr val="tx1"/>
            </a:solidFill>
            <a:prstDash val="dash"/>
            <a:miter lim="800000"/>
            <a:headEnd/>
            <a:tailEnd/>
          </a:ln>
        </p:spPr>
        <p:txBody>
          <a:bodyPr/>
          <a:lstStyle/>
          <a:p>
            <a:pPr defTabSz="457200" fontAlgn="base">
              <a:lnSpc>
                <a:spcPts val="2400"/>
              </a:lnSpc>
              <a:spcBef>
                <a:spcPct val="0"/>
              </a:spcBef>
            </a:pPr>
            <a:r>
              <a:rPr lang="ja-JP" altLang="en-US" sz="2000" kern="100" dirty="0" smtClean="0">
                <a:solidFill>
                  <a:prstClr val="black"/>
                </a:solidFill>
                <a:latin typeface="+mn-ea"/>
                <a:cs typeface="Times New Roman"/>
              </a:rPr>
              <a:t>☆　中医協で答申</a:t>
            </a:r>
            <a:r>
              <a:rPr lang="ja-JP" altLang="ja-JP" sz="2000" kern="100" dirty="0" smtClean="0">
                <a:solidFill>
                  <a:prstClr val="black"/>
                </a:solidFill>
                <a:latin typeface="+mn-ea"/>
                <a:cs typeface="Times New Roman"/>
              </a:rPr>
              <a:t>後</a:t>
            </a:r>
            <a:r>
              <a:rPr lang="ja-JP" altLang="ja-JP" sz="2000" kern="100" dirty="0">
                <a:solidFill>
                  <a:prstClr val="black"/>
                </a:solidFill>
                <a:latin typeface="+mn-ea"/>
                <a:cs typeface="Times New Roman"/>
              </a:rPr>
              <a:t>、様々な</a:t>
            </a:r>
            <a:r>
              <a:rPr lang="ja-JP" altLang="ja-JP" sz="2000" kern="100" dirty="0" smtClean="0">
                <a:solidFill>
                  <a:prstClr val="black"/>
                </a:solidFill>
                <a:latin typeface="+mn-ea"/>
                <a:cs typeface="Times New Roman"/>
              </a:rPr>
              <a:t>現場</a:t>
            </a:r>
            <a:r>
              <a:rPr lang="ja-JP" altLang="en-US" sz="2000" kern="100" dirty="0" smtClean="0">
                <a:solidFill>
                  <a:prstClr val="black"/>
                </a:solidFill>
                <a:latin typeface="+mn-ea"/>
                <a:cs typeface="Times New Roman"/>
              </a:rPr>
              <a:t>から</a:t>
            </a:r>
            <a:r>
              <a:rPr lang="ja-JP" altLang="ja-JP" sz="2000" kern="100" dirty="0" smtClean="0">
                <a:solidFill>
                  <a:prstClr val="black"/>
                </a:solidFill>
                <a:latin typeface="+mn-ea"/>
                <a:cs typeface="Times New Roman"/>
              </a:rPr>
              <a:t>の</a:t>
            </a:r>
            <a:r>
              <a:rPr lang="ja-JP" altLang="ja-JP" sz="2000" kern="100" dirty="0">
                <a:solidFill>
                  <a:prstClr val="black"/>
                </a:solidFill>
                <a:latin typeface="+mn-ea"/>
                <a:cs typeface="Times New Roman"/>
              </a:rPr>
              <a:t>声があり</a:t>
            </a:r>
            <a:r>
              <a:rPr lang="ja-JP" altLang="ja-JP" sz="2000" kern="100" dirty="0" smtClean="0">
                <a:solidFill>
                  <a:prstClr val="black"/>
                </a:solidFill>
                <a:latin typeface="+mn-ea"/>
                <a:cs typeface="Times New Roman"/>
              </a:rPr>
              <a:t>、</a:t>
            </a:r>
            <a:endParaRPr lang="en-US" altLang="ja-JP" sz="2000" kern="100" dirty="0" smtClean="0">
              <a:solidFill>
                <a:prstClr val="black"/>
              </a:solidFill>
              <a:latin typeface="+mn-ea"/>
              <a:cs typeface="Times New Roman"/>
            </a:endParaRPr>
          </a:p>
          <a:p>
            <a:pPr defTabSz="457200" fontAlgn="base">
              <a:lnSpc>
                <a:spcPts val="2400"/>
              </a:lnSpc>
              <a:spcBef>
                <a:spcPct val="0"/>
              </a:spcBef>
            </a:pPr>
            <a:r>
              <a:rPr lang="ja-JP" altLang="en-US" sz="2000" kern="100" dirty="0">
                <a:solidFill>
                  <a:prstClr val="black"/>
                </a:solidFill>
                <a:latin typeface="+mn-ea"/>
                <a:cs typeface="Times New Roman"/>
              </a:rPr>
              <a:t>　</a:t>
            </a:r>
            <a:r>
              <a:rPr lang="ja-JP" altLang="en-US" sz="2000" kern="100" dirty="0" smtClean="0">
                <a:solidFill>
                  <a:prstClr val="black"/>
                </a:solidFill>
                <a:latin typeface="+mn-ea"/>
                <a:cs typeface="Times New Roman"/>
              </a:rPr>
              <a:t> 日本医師会として、</a:t>
            </a:r>
            <a:r>
              <a:rPr lang="ja-JP" altLang="en-US" sz="2000" kern="100" dirty="0" smtClean="0">
                <a:solidFill>
                  <a:srgbClr val="FF0000"/>
                </a:solidFill>
                <a:latin typeface="+mn-ea"/>
                <a:cs typeface="Times New Roman"/>
              </a:rPr>
              <a:t>通知などの</a:t>
            </a:r>
            <a:r>
              <a:rPr lang="ja-JP" altLang="ja-JP" sz="2000" kern="100" dirty="0" smtClean="0">
                <a:solidFill>
                  <a:srgbClr val="FF0000"/>
                </a:solidFill>
                <a:latin typeface="+mn-ea"/>
                <a:cs typeface="Times New Roman"/>
              </a:rPr>
              <a:t>運用で</a:t>
            </a:r>
            <a:r>
              <a:rPr lang="ja-JP" altLang="ja-JP" sz="2000" kern="100" dirty="0">
                <a:solidFill>
                  <a:srgbClr val="FF0000"/>
                </a:solidFill>
                <a:latin typeface="+mn-ea"/>
                <a:cs typeface="Times New Roman"/>
              </a:rPr>
              <a:t>緩和措置</a:t>
            </a:r>
            <a:r>
              <a:rPr lang="ja-JP" altLang="ja-JP" sz="2000" kern="100" dirty="0" smtClean="0">
                <a:solidFill>
                  <a:srgbClr val="FF0000"/>
                </a:solidFill>
                <a:latin typeface="+mn-ea"/>
                <a:cs typeface="Times New Roman"/>
              </a:rPr>
              <a:t>を講</a:t>
            </a:r>
            <a:r>
              <a:rPr lang="ja-JP" altLang="ja-JP" sz="2000" kern="100" dirty="0">
                <a:solidFill>
                  <a:srgbClr val="FF0000"/>
                </a:solidFill>
                <a:latin typeface="+mn-ea"/>
                <a:cs typeface="Times New Roman"/>
              </a:rPr>
              <a:t>ずる</a:t>
            </a:r>
            <a:r>
              <a:rPr lang="ja-JP" altLang="ja-JP" sz="2000" kern="100" dirty="0" smtClean="0">
                <a:solidFill>
                  <a:prstClr val="black"/>
                </a:solidFill>
                <a:latin typeface="+mn-ea"/>
                <a:cs typeface="Times New Roman"/>
              </a:rPr>
              <a:t>よう厚生労働省に</a:t>
            </a:r>
            <a:r>
              <a:rPr lang="ja-JP" altLang="ja-JP" sz="2000" kern="100" dirty="0">
                <a:solidFill>
                  <a:prstClr val="black"/>
                </a:solidFill>
                <a:latin typeface="+mn-ea"/>
                <a:cs typeface="Times New Roman"/>
              </a:rPr>
              <a:t>申し入れ</a:t>
            </a:r>
            <a:r>
              <a:rPr lang="ja-JP" altLang="ja-JP" sz="2000" kern="100" dirty="0" smtClean="0">
                <a:solidFill>
                  <a:prstClr val="black"/>
                </a:solidFill>
                <a:latin typeface="+mn-ea"/>
                <a:cs typeface="Times New Roman"/>
              </a:rPr>
              <a:t>、</a:t>
            </a:r>
            <a:r>
              <a:rPr lang="en-US" altLang="ja-JP" sz="2000" kern="100" dirty="0" smtClean="0">
                <a:solidFill>
                  <a:prstClr val="black"/>
                </a:solidFill>
                <a:latin typeface="+mn-ea"/>
                <a:cs typeface="Times New Roman"/>
              </a:rPr>
              <a:t> </a:t>
            </a:r>
          </a:p>
          <a:p>
            <a:pPr defTabSz="457200" fontAlgn="base">
              <a:lnSpc>
                <a:spcPts val="2400"/>
              </a:lnSpc>
              <a:spcBef>
                <a:spcPct val="0"/>
              </a:spcBef>
            </a:pPr>
            <a:r>
              <a:rPr lang="en-US" altLang="ja-JP" sz="2000" kern="100" dirty="0">
                <a:solidFill>
                  <a:prstClr val="black"/>
                </a:solidFill>
                <a:latin typeface="+mn-ea"/>
                <a:cs typeface="Times New Roman"/>
              </a:rPr>
              <a:t> </a:t>
            </a:r>
            <a:r>
              <a:rPr lang="en-US" altLang="ja-JP" sz="2000" kern="100" dirty="0" smtClean="0">
                <a:solidFill>
                  <a:prstClr val="black"/>
                </a:solidFill>
                <a:latin typeface="+mn-ea"/>
                <a:cs typeface="Times New Roman"/>
              </a:rPr>
              <a:t>  </a:t>
            </a:r>
            <a:r>
              <a:rPr lang="ja-JP" altLang="ja-JP" sz="2000" kern="100" dirty="0" smtClean="0">
                <a:solidFill>
                  <a:prstClr val="black"/>
                </a:solidFill>
                <a:latin typeface="+mn-ea"/>
                <a:cs typeface="Times New Roman"/>
              </a:rPr>
              <a:t>最終的に</a:t>
            </a:r>
            <a:r>
              <a:rPr lang="ja-JP" altLang="en-US" sz="2000" kern="100" dirty="0" smtClean="0">
                <a:solidFill>
                  <a:prstClr val="black"/>
                </a:solidFill>
                <a:latin typeface="+mn-ea"/>
                <a:cs typeface="Times New Roman"/>
              </a:rPr>
              <a:t>厚生労働</a:t>
            </a:r>
            <a:r>
              <a:rPr lang="ja-JP" altLang="ja-JP" sz="2000" kern="100" dirty="0" smtClean="0">
                <a:solidFill>
                  <a:prstClr val="black"/>
                </a:solidFill>
                <a:latin typeface="+mn-ea"/>
                <a:cs typeface="Times New Roman"/>
              </a:rPr>
              <a:t>大臣</a:t>
            </a:r>
            <a:r>
              <a:rPr lang="ja-JP" altLang="ja-JP" sz="2000" kern="100" dirty="0">
                <a:solidFill>
                  <a:prstClr val="black"/>
                </a:solidFill>
                <a:latin typeface="+mn-ea"/>
                <a:cs typeface="Times New Roman"/>
              </a:rPr>
              <a:t>の判断で、次のような</a:t>
            </a:r>
            <a:r>
              <a:rPr lang="ja-JP" altLang="ja-JP" sz="2000" kern="100" dirty="0" smtClean="0">
                <a:solidFill>
                  <a:prstClr val="black"/>
                </a:solidFill>
                <a:latin typeface="+mn-ea"/>
                <a:cs typeface="Times New Roman"/>
              </a:rPr>
              <a:t>緩和が</a:t>
            </a:r>
            <a:r>
              <a:rPr lang="ja-JP" altLang="ja-JP" sz="2000" kern="100" dirty="0">
                <a:solidFill>
                  <a:prstClr val="black"/>
                </a:solidFill>
                <a:latin typeface="+mn-ea"/>
                <a:cs typeface="Times New Roman"/>
              </a:rPr>
              <a:t>行われる</a:t>
            </a:r>
            <a:r>
              <a:rPr lang="ja-JP" altLang="ja-JP" sz="2000" kern="100" dirty="0" smtClean="0">
                <a:solidFill>
                  <a:prstClr val="black"/>
                </a:solidFill>
                <a:latin typeface="+mn-ea"/>
                <a:cs typeface="Times New Roman"/>
              </a:rPr>
              <a:t>ことと</a:t>
            </a:r>
            <a:r>
              <a:rPr lang="ja-JP" altLang="ja-JP" sz="2000" kern="100" dirty="0">
                <a:solidFill>
                  <a:prstClr val="black"/>
                </a:solidFill>
                <a:latin typeface="+mn-ea"/>
                <a:cs typeface="Times New Roman"/>
              </a:rPr>
              <a:t>なった</a:t>
            </a:r>
            <a:r>
              <a:rPr lang="ja-JP" altLang="ja-JP" sz="2000" kern="100" dirty="0" smtClean="0">
                <a:solidFill>
                  <a:prstClr val="black"/>
                </a:solidFill>
                <a:latin typeface="+mn-ea"/>
                <a:cs typeface="Times New Roman"/>
              </a:rPr>
              <a:t>。</a:t>
            </a: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r>
              <a:rPr lang="ja-JP" altLang="en-US" sz="2000" kern="100" dirty="0" smtClean="0">
                <a:solidFill>
                  <a:prstClr val="black"/>
                </a:solidFill>
                <a:latin typeface="+mn-ea"/>
                <a:cs typeface="Times New Roman"/>
              </a:rPr>
              <a:t>　　　　　通知等が発出され次第、周知いたします。</a:t>
            </a:r>
            <a:endParaRPr lang="ja-JP" altLang="ja-JP" sz="2000" kern="100" dirty="0">
              <a:solidFill>
                <a:prstClr val="black"/>
              </a:solidFill>
              <a:latin typeface="+mn-ea"/>
              <a:cs typeface="Times New Roman"/>
            </a:endParaRPr>
          </a:p>
          <a:p>
            <a:pPr indent="76200" defTabSz="457200" fontAlgn="base">
              <a:lnSpc>
                <a:spcPts val="2400"/>
              </a:lnSpc>
              <a:spcBef>
                <a:spcPct val="0"/>
              </a:spcBef>
            </a:pPr>
            <a:r>
              <a:rPr lang="ja-JP" altLang="en-US" sz="2000" kern="100" dirty="0" smtClean="0">
                <a:solidFill>
                  <a:prstClr val="black"/>
                </a:solidFill>
                <a:latin typeface="+mn-ea"/>
                <a:cs typeface="Times New Roman"/>
              </a:rPr>
              <a:t>　</a:t>
            </a:r>
            <a:endParaRPr lang="ja-JP" altLang="ja-JP" sz="2000" kern="100" dirty="0">
              <a:solidFill>
                <a:prstClr val="black"/>
              </a:solidFill>
              <a:latin typeface="+mn-ea"/>
              <a:cs typeface="Times New Roman"/>
            </a:endParaRPr>
          </a:p>
        </p:txBody>
      </p:sp>
      <p:sp>
        <p:nvSpPr>
          <p:cNvPr id="8" name="Rectangle 37"/>
          <p:cNvSpPr>
            <a:spLocks noChangeArrowheads="1"/>
          </p:cNvSpPr>
          <p:nvPr/>
        </p:nvSpPr>
        <p:spPr bwMode="auto">
          <a:xfrm>
            <a:off x="467896" y="2605497"/>
            <a:ext cx="9243845" cy="2947808"/>
          </a:xfrm>
          <a:prstGeom prst="rect">
            <a:avLst/>
          </a:prstGeom>
          <a:solidFill>
            <a:schemeClr val="bg1"/>
          </a:solidFill>
          <a:ln w="15875">
            <a:solidFill>
              <a:schemeClr val="tx1"/>
            </a:solidFill>
            <a:prstDash val="sysDot"/>
            <a:miter lim="800000"/>
            <a:headEnd/>
            <a:tailEnd/>
          </a:ln>
        </p:spPr>
        <p:txBody>
          <a:bodyPr/>
          <a:lstStyle/>
          <a:p>
            <a:pPr indent="76200" defTabSz="457200" fontAlgn="base">
              <a:lnSpc>
                <a:spcPts val="2200"/>
              </a:lnSpc>
              <a:spcBef>
                <a:spcPct val="0"/>
              </a:spcBef>
            </a:pPr>
            <a:r>
              <a:rPr lang="en-US" altLang="ja-JP" sz="1900" kern="100" dirty="0" smtClean="0">
                <a:solidFill>
                  <a:prstClr val="black"/>
                </a:solidFill>
                <a:latin typeface="+mn-ea"/>
                <a:cs typeface="Times New Roman"/>
              </a:rPr>
              <a:t>1</a:t>
            </a:r>
            <a:r>
              <a:rPr lang="ja-JP" altLang="en-US" sz="1900" kern="100" dirty="0" smtClean="0">
                <a:solidFill>
                  <a:prstClr val="black"/>
                </a:solidFill>
                <a:latin typeface="+mn-ea"/>
                <a:cs typeface="Times New Roman"/>
              </a:rPr>
              <a:t>）　</a:t>
            </a:r>
            <a:r>
              <a:rPr lang="ja-JP" altLang="ja-JP" sz="1900" kern="100" dirty="0" smtClean="0">
                <a:solidFill>
                  <a:prstClr val="black"/>
                </a:solidFill>
                <a:latin typeface="+mn-ea"/>
                <a:cs typeface="Times New Roman"/>
              </a:rPr>
              <a:t>同一患家</a:t>
            </a:r>
            <a:r>
              <a:rPr lang="ja-JP" altLang="en-US" sz="1900" kern="100" dirty="0" smtClean="0">
                <a:solidFill>
                  <a:prstClr val="black"/>
                </a:solidFill>
                <a:latin typeface="+mn-ea"/>
                <a:cs typeface="Times New Roman"/>
              </a:rPr>
              <a:t>等</a:t>
            </a:r>
            <a:r>
              <a:rPr lang="ja-JP" altLang="ja-JP" sz="1900" kern="100" dirty="0" smtClean="0">
                <a:solidFill>
                  <a:prstClr val="black"/>
                </a:solidFill>
                <a:latin typeface="+mn-ea"/>
                <a:cs typeface="Times New Roman"/>
              </a:rPr>
              <a:t>で</a:t>
            </a:r>
            <a:r>
              <a:rPr lang="ja-JP" altLang="en-US" sz="1900" kern="100" dirty="0" smtClean="0">
                <a:solidFill>
                  <a:prstClr val="black"/>
                </a:solidFill>
                <a:latin typeface="+mn-ea"/>
                <a:cs typeface="Times New Roman"/>
              </a:rPr>
              <a:t>、</a:t>
            </a:r>
            <a:r>
              <a:rPr lang="ja-JP" altLang="ja-JP" sz="1900" kern="100" dirty="0" smtClean="0">
                <a:solidFill>
                  <a:prstClr val="black"/>
                </a:solidFill>
                <a:latin typeface="+mn-ea"/>
                <a:cs typeface="Times New Roman"/>
              </a:rPr>
              <a:t>夫婦</a:t>
            </a:r>
            <a:r>
              <a:rPr lang="ja-JP" altLang="ja-JP" sz="1900" kern="100" dirty="0">
                <a:solidFill>
                  <a:prstClr val="black"/>
                </a:solidFill>
                <a:latin typeface="+mn-ea"/>
                <a:cs typeface="Times New Roman"/>
              </a:rPr>
              <a:t>等の診察をした場合の減額は</a:t>
            </a:r>
            <a:r>
              <a:rPr lang="ja-JP" altLang="ja-JP" sz="1900" kern="100" dirty="0" smtClean="0">
                <a:solidFill>
                  <a:prstClr val="black"/>
                </a:solidFill>
                <a:latin typeface="+mn-ea"/>
                <a:cs typeface="Times New Roman"/>
              </a:rPr>
              <a:t>行わない</a:t>
            </a:r>
            <a:endParaRPr lang="en-US" altLang="ja-JP" sz="1900" kern="100" dirty="0" smtClean="0">
              <a:solidFill>
                <a:prstClr val="black"/>
              </a:solidFill>
              <a:latin typeface="+mn-ea"/>
              <a:cs typeface="Times New Roman"/>
            </a:endParaRPr>
          </a:p>
          <a:p>
            <a:pPr marL="268288" indent="-192088" defTabSz="457200" fontAlgn="base">
              <a:lnSpc>
                <a:spcPts val="2200"/>
              </a:lnSpc>
              <a:spcBef>
                <a:spcPct val="0"/>
              </a:spcBef>
            </a:pPr>
            <a:r>
              <a:rPr lang="en-US" altLang="ja-JP" sz="1900" kern="100" dirty="0" smtClean="0">
                <a:solidFill>
                  <a:prstClr val="black"/>
                </a:solidFill>
                <a:latin typeface="+mn-ea"/>
                <a:cs typeface="Times New Roman"/>
              </a:rPr>
              <a:t>2</a:t>
            </a:r>
            <a:r>
              <a:rPr lang="ja-JP" altLang="en-US" sz="1900" kern="100" dirty="0" smtClean="0">
                <a:solidFill>
                  <a:prstClr val="black"/>
                </a:solidFill>
                <a:latin typeface="+mn-ea"/>
                <a:cs typeface="Times New Roman"/>
              </a:rPr>
              <a:t>）　</a:t>
            </a:r>
            <a:r>
              <a:rPr lang="ja-JP" altLang="ja-JP" sz="1900" kern="100" dirty="0" smtClean="0">
                <a:solidFill>
                  <a:prstClr val="black"/>
                </a:solidFill>
                <a:latin typeface="+mn-ea"/>
                <a:cs typeface="Times New Roman"/>
              </a:rPr>
              <a:t>同一建物での</a:t>
            </a:r>
            <a:r>
              <a:rPr lang="ja-JP" altLang="en-US" sz="1900" kern="100" dirty="0" smtClean="0">
                <a:solidFill>
                  <a:prstClr val="black"/>
                </a:solidFill>
                <a:latin typeface="+mn-ea"/>
                <a:cs typeface="Times New Roman"/>
              </a:rPr>
              <a:t>管理料（在総管、特医総管）の算定において、要件である「月</a:t>
            </a:r>
            <a:r>
              <a:rPr lang="en-US" altLang="ja-JP" sz="1900" kern="100" dirty="0" smtClean="0">
                <a:solidFill>
                  <a:prstClr val="black"/>
                </a:solidFill>
                <a:latin typeface="+mn-ea"/>
                <a:cs typeface="Times New Roman"/>
              </a:rPr>
              <a:t>2</a:t>
            </a:r>
            <a:r>
              <a:rPr lang="ja-JP" altLang="en-US" sz="1900" kern="100" dirty="0" smtClean="0">
                <a:solidFill>
                  <a:prstClr val="black"/>
                </a:solidFill>
                <a:latin typeface="+mn-ea"/>
                <a:cs typeface="Times New Roman"/>
              </a:rPr>
              <a:t>回訪問診療料を算定」のうち、</a:t>
            </a:r>
            <a:r>
              <a:rPr lang="ja-JP" altLang="ja-JP" sz="1900" kern="100" dirty="0" smtClean="0">
                <a:solidFill>
                  <a:prstClr val="black"/>
                </a:solidFill>
                <a:latin typeface="+mn-ea"/>
                <a:cs typeface="Times New Roman"/>
              </a:rPr>
              <a:t>月１回</a:t>
            </a:r>
            <a:r>
              <a:rPr lang="ja-JP" altLang="en-US" sz="1900" kern="100" dirty="0" smtClean="0">
                <a:solidFill>
                  <a:prstClr val="black"/>
                </a:solidFill>
                <a:latin typeface="+mn-ea"/>
                <a:cs typeface="Times New Roman"/>
              </a:rPr>
              <a:t>以上、</a:t>
            </a:r>
            <a:r>
              <a:rPr lang="ja-JP" altLang="ja-JP" sz="1900" kern="100" dirty="0" smtClean="0">
                <a:solidFill>
                  <a:prstClr val="black"/>
                </a:solidFill>
                <a:latin typeface="+mn-ea"/>
                <a:cs typeface="Times New Roman"/>
              </a:rPr>
              <a:t>訪問診療料の</a:t>
            </a:r>
            <a:r>
              <a:rPr lang="ja-JP" altLang="en-US" sz="1900" kern="100" dirty="0" smtClean="0">
                <a:solidFill>
                  <a:prstClr val="black"/>
                </a:solidFill>
                <a:latin typeface="+mn-ea"/>
                <a:cs typeface="Times New Roman"/>
              </a:rPr>
              <a:t>「</a:t>
            </a:r>
            <a:r>
              <a:rPr lang="ja-JP" altLang="ja-JP" sz="1900" kern="100" dirty="0" smtClean="0">
                <a:solidFill>
                  <a:prstClr val="black"/>
                </a:solidFill>
                <a:latin typeface="+mn-ea"/>
                <a:cs typeface="Times New Roman"/>
              </a:rPr>
              <a:t>同一建物以外の場合</a:t>
            </a:r>
            <a:r>
              <a:rPr lang="ja-JP" altLang="en-US" sz="1900" kern="100" dirty="0">
                <a:solidFill>
                  <a:prstClr val="black"/>
                </a:solidFill>
                <a:latin typeface="+mn-ea"/>
                <a:cs typeface="Times New Roman"/>
              </a:rPr>
              <a:t>」（</a:t>
            </a:r>
            <a:r>
              <a:rPr lang="en-US" altLang="ja-JP" sz="1900" kern="100" dirty="0">
                <a:solidFill>
                  <a:prstClr val="black"/>
                </a:solidFill>
                <a:latin typeface="+mn-ea"/>
                <a:cs typeface="Times New Roman"/>
              </a:rPr>
              <a:t>833</a:t>
            </a:r>
            <a:r>
              <a:rPr lang="ja-JP" altLang="en-US" sz="1900" kern="100" dirty="0">
                <a:solidFill>
                  <a:prstClr val="black"/>
                </a:solidFill>
                <a:latin typeface="+mn-ea"/>
                <a:cs typeface="Times New Roman"/>
              </a:rPr>
              <a:t>点）</a:t>
            </a:r>
            <a:r>
              <a:rPr lang="ja-JP" altLang="ja-JP" sz="1900" kern="100" dirty="0" smtClean="0">
                <a:solidFill>
                  <a:prstClr val="black"/>
                </a:solidFill>
                <a:latin typeface="+mn-ea"/>
                <a:cs typeface="Times New Roman"/>
              </a:rPr>
              <a:t>を算定した場合は</a:t>
            </a:r>
            <a:r>
              <a:rPr lang="ja-JP" altLang="en-US" sz="1900" kern="100" dirty="0" smtClean="0">
                <a:solidFill>
                  <a:prstClr val="black"/>
                </a:solidFill>
                <a:latin typeface="+mn-ea"/>
                <a:cs typeface="Times New Roman"/>
              </a:rPr>
              <a:t>減額</a:t>
            </a:r>
            <a:r>
              <a:rPr lang="ja-JP" altLang="en-US" sz="1900" kern="100" smtClean="0">
                <a:solidFill>
                  <a:prstClr val="black"/>
                </a:solidFill>
                <a:latin typeface="+mn-ea"/>
                <a:cs typeface="Times New Roman"/>
              </a:rPr>
              <a:t>を行わない</a:t>
            </a:r>
            <a:endParaRPr lang="ja-JP" altLang="ja-JP" sz="1900" kern="100" dirty="0" smtClean="0">
              <a:solidFill>
                <a:prstClr val="black"/>
              </a:solidFill>
              <a:latin typeface="+mn-ea"/>
              <a:cs typeface="Times New Roman"/>
            </a:endParaRPr>
          </a:p>
          <a:p>
            <a:pPr indent="76200" defTabSz="457200" fontAlgn="base">
              <a:lnSpc>
                <a:spcPts val="2200"/>
              </a:lnSpc>
              <a:spcBef>
                <a:spcPct val="0"/>
              </a:spcBef>
            </a:pPr>
            <a:r>
              <a:rPr lang="en-US" altLang="ja-JP" sz="1900" kern="100" dirty="0" smtClean="0">
                <a:solidFill>
                  <a:prstClr val="black"/>
                </a:solidFill>
                <a:latin typeface="+mn-ea"/>
                <a:cs typeface="Times New Roman"/>
              </a:rPr>
              <a:t>3)  </a:t>
            </a:r>
            <a:r>
              <a:rPr lang="ja-JP" altLang="ja-JP" sz="1900" kern="100" dirty="0" smtClean="0">
                <a:solidFill>
                  <a:prstClr val="black"/>
                </a:solidFill>
                <a:latin typeface="+mn-ea"/>
                <a:cs typeface="Times New Roman"/>
              </a:rPr>
              <a:t>同一</a:t>
            </a:r>
            <a:r>
              <a:rPr lang="ja-JP" altLang="ja-JP" sz="1900" kern="100" dirty="0">
                <a:solidFill>
                  <a:prstClr val="black"/>
                </a:solidFill>
                <a:latin typeface="+mn-ea"/>
                <a:cs typeface="Times New Roman"/>
              </a:rPr>
              <a:t>建物の複数訪問であって</a:t>
            </a:r>
            <a:r>
              <a:rPr lang="ja-JP" altLang="ja-JP" sz="1900" kern="100" dirty="0" smtClean="0">
                <a:solidFill>
                  <a:prstClr val="black"/>
                </a:solidFill>
                <a:latin typeface="+mn-ea"/>
                <a:cs typeface="Times New Roman"/>
              </a:rPr>
              <a:t>も</a:t>
            </a:r>
            <a:r>
              <a:rPr lang="ja-JP" altLang="en-US" sz="1900" kern="100" dirty="0" smtClean="0">
                <a:solidFill>
                  <a:prstClr val="black"/>
                </a:solidFill>
                <a:latin typeface="+mn-ea"/>
                <a:cs typeface="Times New Roman"/>
              </a:rPr>
              <a:t>、</a:t>
            </a:r>
            <a:r>
              <a:rPr lang="ja-JP" altLang="ja-JP" sz="1900" kern="100" spc="-100" dirty="0" smtClean="0">
                <a:solidFill>
                  <a:prstClr val="black"/>
                </a:solidFill>
                <a:latin typeface="+mn-ea"/>
                <a:cs typeface="Times New Roman"/>
              </a:rPr>
              <a:t>往診</a:t>
            </a:r>
            <a:r>
              <a:rPr lang="ja-JP" altLang="en-US" sz="1900" kern="100" spc="-100" dirty="0" smtClean="0">
                <a:solidFill>
                  <a:prstClr val="black"/>
                </a:solidFill>
                <a:latin typeface="+mn-ea"/>
                <a:cs typeface="Times New Roman"/>
              </a:rPr>
              <a:t>、</a:t>
            </a:r>
            <a:r>
              <a:rPr lang="ja-JP" altLang="ja-JP" sz="1900" kern="100" spc="-100" dirty="0" smtClean="0">
                <a:solidFill>
                  <a:prstClr val="black"/>
                </a:solidFill>
                <a:latin typeface="+mn-ea"/>
                <a:cs typeface="Times New Roman"/>
              </a:rPr>
              <a:t>末期</a:t>
            </a:r>
            <a:r>
              <a:rPr lang="ja-JP" altLang="ja-JP" sz="1900" kern="100" spc="-100" dirty="0">
                <a:solidFill>
                  <a:prstClr val="black"/>
                </a:solidFill>
                <a:latin typeface="+mn-ea"/>
                <a:cs typeface="Times New Roman"/>
              </a:rPr>
              <a:t>の悪性腫瘍</a:t>
            </a:r>
            <a:r>
              <a:rPr lang="ja-JP" altLang="ja-JP" sz="1900" kern="100" spc="-100" dirty="0" smtClean="0">
                <a:solidFill>
                  <a:prstClr val="black"/>
                </a:solidFill>
                <a:latin typeface="+mn-ea"/>
                <a:cs typeface="Times New Roman"/>
              </a:rPr>
              <a:t>患者</a:t>
            </a:r>
            <a:r>
              <a:rPr lang="ja-JP" altLang="en-US" sz="1900" kern="100" spc="-100" dirty="0" smtClean="0">
                <a:solidFill>
                  <a:prstClr val="black"/>
                </a:solidFill>
                <a:latin typeface="+mn-ea"/>
                <a:cs typeface="Times New Roman"/>
              </a:rPr>
              <a:t>、死亡日にさかのぼって</a:t>
            </a:r>
            <a:endParaRPr lang="en-US" altLang="ja-JP" sz="1900" kern="100" spc="-100" dirty="0" smtClean="0">
              <a:solidFill>
                <a:prstClr val="black"/>
              </a:solidFill>
              <a:latin typeface="+mn-ea"/>
              <a:cs typeface="Times New Roman"/>
            </a:endParaRPr>
          </a:p>
          <a:p>
            <a:pPr indent="76200" defTabSz="457200" fontAlgn="base">
              <a:lnSpc>
                <a:spcPts val="2200"/>
              </a:lnSpc>
              <a:spcBef>
                <a:spcPct val="0"/>
              </a:spcBef>
            </a:pPr>
            <a:r>
              <a:rPr lang="en-US" altLang="ja-JP" sz="1900" kern="100" spc="-100" dirty="0">
                <a:solidFill>
                  <a:prstClr val="black"/>
                </a:solidFill>
                <a:latin typeface="+mn-ea"/>
                <a:cs typeface="Times New Roman"/>
              </a:rPr>
              <a:t> </a:t>
            </a:r>
            <a:r>
              <a:rPr lang="en-US" altLang="ja-JP" sz="1900" kern="100" spc="-100" dirty="0" smtClean="0">
                <a:solidFill>
                  <a:prstClr val="black"/>
                </a:solidFill>
                <a:latin typeface="+mn-ea"/>
                <a:cs typeface="Times New Roman"/>
              </a:rPr>
              <a:t>  </a:t>
            </a:r>
            <a:r>
              <a:rPr lang="ja-JP" altLang="en-US" sz="1900" kern="100" spc="-100" dirty="0" smtClean="0">
                <a:solidFill>
                  <a:prstClr val="black"/>
                </a:solidFill>
                <a:latin typeface="+mn-ea"/>
                <a:cs typeface="Times New Roman"/>
              </a:rPr>
              <a:t>３０日以内の患者</a:t>
            </a:r>
            <a:r>
              <a:rPr lang="ja-JP" altLang="ja-JP" sz="1900" kern="100" spc="-100" dirty="0" smtClean="0">
                <a:solidFill>
                  <a:prstClr val="black"/>
                </a:solidFill>
                <a:latin typeface="+mn-ea"/>
                <a:cs typeface="Times New Roman"/>
              </a:rPr>
              <a:t>は</a:t>
            </a:r>
            <a:r>
              <a:rPr lang="ja-JP" altLang="en-US" sz="1900" kern="100" spc="-100" dirty="0" smtClean="0">
                <a:solidFill>
                  <a:prstClr val="black"/>
                </a:solidFill>
                <a:latin typeface="+mn-ea"/>
                <a:cs typeface="Times New Roman"/>
              </a:rPr>
              <a:t>、</a:t>
            </a:r>
            <a:r>
              <a:rPr lang="ja-JP" altLang="ja-JP" sz="1900" kern="100" spc="-100" dirty="0" smtClean="0">
                <a:solidFill>
                  <a:prstClr val="black"/>
                </a:solidFill>
                <a:latin typeface="+mn-ea"/>
                <a:cs typeface="Times New Roman"/>
              </a:rPr>
              <a:t>患者数</a:t>
            </a:r>
            <a:r>
              <a:rPr lang="ja-JP" altLang="ja-JP" sz="1900" kern="100" spc="-100" dirty="0">
                <a:solidFill>
                  <a:prstClr val="black"/>
                </a:solidFill>
                <a:latin typeface="+mn-ea"/>
                <a:cs typeface="Times New Roman"/>
              </a:rPr>
              <a:t>とカウント</a:t>
            </a:r>
            <a:r>
              <a:rPr lang="ja-JP" altLang="ja-JP" sz="1900" kern="100" spc="-100" dirty="0" smtClean="0">
                <a:solidFill>
                  <a:prstClr val="black"/>
                </a:solidFill>
                <a:latin typeface="+mn-ea"/>
                <a:cs typeface="Times New Roman"/>
              </a:rPr>
              <a:t>しない</a:t>
            </a:r>
            <a:endParaRPr lang="ja-JP" altLang="ja-JP" sz="1900" kern="100" spc="-100" dirty="0">
              <a:solidFill>
                <a:prstClr val="black"/>
              </a:solidFill>
              <a:latin typeface="+mn-ea"/>
              <a:cs typeface="Times New Roman"/>
            </a:endParaRPr>
          </a:p>
          <a:p>
            <a:pPr indent="76200" defTabSz="457200" fontAlgn="base">
              <a:lnSpc>
                <a:spcPts val="2200"/>
              </a:lnSpc>
              <a:spcBef>
                <a:spcPct val="0"/>
              </a:spcBef>
            </a:pPr>
            <a:r>
              <a:rPr lang="en-US" altLang="ja-JP" sz="1900" kern="100" dirty="0" smtClean="0">
                <a:solidFill>
                  <a:prstClr val="black"/>
                </a:solidFill>
                <a:latin typeface="+mn-ea"/>
                <a:cs typeface="Times New Roman"/>
              </a:rPr>
              <a:t>4)  </a:t>
            </a:r>
            <a:r>
              <a:rPr lang="ja-JP" altLang="ja-JP" sz="1900" kern="100" dirty="0" smtClean="0">
                <a:solidFill>
                  <a:prstClr val="black"/>
                </a:solidFill>
                <a:latin typeface="+mn-ea"/>
                <a:cs typeface="Times New Roman"/>
              </a:rPr>
              <a:t>特定</a:t>
            </a:r>
            <a:r>
              <a:rPr lang="ja-JP" altLang="ja-JP" sz="1900" kern="100" dirty="0">
                <a:solidFill>
                  <a:prstClr val="black"/>
                </a:solidFill>
                <a:latin typeface="+mn-ea"/>
                <a:cs typeface="Times New Roman"/>
              </a:rPr>
              <a:t>施設等で同一建物で同一日に算定する患者のカウントは医療機関単位で</a:t>
            </a:r>
            <a:r>
              <a:rPr lang="ja-JP" altLang="ja-JP" sz="1900" kern="100" dirty="0" smtClean="0">
                <a:solidFill>
                  <a:prstClr val="black"/>
                </a:solidFill>
                <a:latin typeface="+mn-ea"/>
                <a:cs typeface="Times New Roman"/>
              </a:rPr>
              <a:t>はなく</a:t>
            </a:r>
            <a:endParaRPr lang="en-US" altLang="ja-JP" sz="1900" kern="100" dirty="0" smtClean="0">
              <a:solidFill>
                <a:prstClr val="black"/>
              </a:solidFill>
              <a:latin typeface="+mn-ea"/>
              <a:cs typeface="Times New Roman"/>
            </a:endParaRPr>
          </a:p>
          <a:p>
            <a:pPr indent="76200" defTabSz="457200" fontAlgn="base">
              <a:lnSpc>
                <a:spcPts val="2200"/>
              </a:lnSpc>
              <a:spcBef>
                <a:spcPct val="0"/>
              </a:spcBef>
            </a:pPr>
            <a:r>
              <a:rPr lang="en-US" altLang="ja-JP" sz="1900" kern="100" dirty="0">
                <a:solidFill>
                  <a:prstClr val="black"/>
                </a:solidFill>
                <a:latin typeface="+mn-ea"/>
                <a:cs typeface="Times New Roman"/>
              </a:rPr>
              <a:t> </a:t>
            </a:r>
            <a:r>
              <a:rPr lang="en-US" altLang="ja-JP" sz="1900" kern="100" dirty="0" smtClean="0">
                <a:solidFill>
                  <a:prstClr val="black"/>
                </a:solidFill>
                <a:latin typeface="+mn-ea"/>
                <a:cs typeface="Times New Roman"/>
              </a:rPr>
              <a:t>  </a:t>
            </a:r>
            <a:r>
              <a:rPr lang="ja-JP" altLang="ja-JP" sz="1900" kern="100" dirty="0" smtClean="0">
                <a:solidFill>
                  <a:prstClr val="black"/>
                </a:solidFill>
                <a:latin typeface="+mn-ea"/>
                <a:cs typeface="Times New Roman"/>
              </a:rPr>
              <a:t>医師</a:t>
            </a:r>
            <a:r>
              <a:rPr lang="ja-JP" altLang="ja-JP" sz="1900" kern="100" dirty="0">
                <a:solidFill>
                  <a:prstClr val="black"/>
                </a:solidFill>
                <a:latin typeface="+mn-ea"/>
                <a:cs typeface="Times New Roman"/>
              </a:rPr>
              <a:t>単位とする</a:t>
            </a:r>
          </a:p>
          <a:p>
            <a:pPr indent="76200" defTabSz="457200" fontAlgn="base">
              <a:lnSpc>
                <a:spcPts val="2200"/>
              </a:lnSpc>
              <a:spcBef>
                <a:spcPct val="0"/>
              </a:spcBef>
            </a:pPr>
            <a:r>
              <a:rPr lang="en-US" altLang="ja-JP" sz="1900" kern="100" dirty="0" smtClean="0">
                <a:solidFill>
                  <a:prstClr val="black"/>
                </a:solidFill>
                <a:latin typeface="+mn-ea"/>
                <a:cs typeface="Times New Roman"/>
              </a:rPr>
              <a:t>5)  </a:t>
            </a:r>
            <a:r>
              <a:rPr lang="ja-JP" altLang="ja-JP" sz="1900" kern="100" dirty="0" smtClean="0">
                <a:solidFill>
                  <a:prstClr val="black"/>
                </a:solidFill>
                <a:latin typeface="+mn-ea"/>
                <a:cs typeface="Times New Roman"/>
              </a:rPr>
              <a:t>サ</a:t>
            </a:r>
            <a:r>
              <a:rPr lang="ja-JP" altLang="ja-JP" sz="1900" kern="100" dirty="0">
                <a:solidFill>
                  <a:prstClr val="black"/>
                </a:solidFill>
                <a:latin typeface="+mn-ea"/>
                <a:cs typeface="Times New Roman"/>
              </a:rPr>
              <a:t>高住等の施設の医師確保について特定施設協、サ住協等が窓口を作り</a:t>
            </a:r>
            <a:r>
              <a:rPr lang="ja-JP" altLang="ja-JP" sz="1900" kern="100" dirty="0" smtClean="0">
                <a:solidFill>
                  <a:prstClr val="black"/>
                </a:solidFill>
                <a:latin typeface="+mn-ea"/>
                <a:cs typeface="Times New Roman"/>
              </a:rPr>
              <a:t>、医師会が</a:t>
            </a:r>
            <a:endParaRPr lang="en-US" altLang="ja-JP" sz="1900" kern="100" dirty="0" smtClean="0">
              <a:solidFill>
                <a:prstClr val="black"/>
              </a:solidFill>
              <a:latin typeface="+mn-ea"/>
              <a:cs typeface="Times New Roman"/>
            </a:endParaRPr>
          </a:p>
          <a:p>
            <a:pPr indent="76200" defTabSz="457200" fontAlgn="base">
              <a:lnSpc>
                <a:spcPts val="2200"/>
              </a:lnSpc>
              <a:spcBef>
                <a:spcPct val="0"/>
              </a:spcBef>
            </a:pPr>
            <a:r>
              <a:rPr lang="en-US" altLang="ja-JP" sz="1900" kern="100" dirty="0">
                <a:solidFill>
                  <a:prstClr val="black"/>
                </a:solidFill>
                <a:latin typeface="+mn-ea"/>
                <a:cs typeface="Times New Roman"/>
              </a:rPr>
              <a:t> </a:t>
            </a:r>
            <a:r>
              <a:rPr lang="en-US" altLang="ja-JP" sz="1900" kern="100" dirty="0" smtClean="0">
                <a:solidFill>
                  <a:prstClr val="black"/>
                </a:solidFill>
                <a:latin typeface="+mn-ea"/>
                <a:cs typeface="Times New Roman"/>
              </a:rPr>
              <a:t>  </a:t>
            </a:r>
            <a:r>
              <a:rPr lang="ja-JP" altLang="ja-JP" sz="1900" kern="100" dirty="0" smtClean="0">
                <a:solidFill>
                  <a:prstClr val="black"/>
                </a:solidFill>
                <a:latin typeface="+mn-ea"/>
                <a:cs typeface="Times New Roman"/>
              </a:rPr>
              <a:t>仲介</a:t>
            </a:r>
            <a:r>
              <a:rPr lang="ja-JP" altLang="ja-JP" sz="1900" kern="100" dirty="0">
                <a:solidFill>
                  <a:prstClr val="black"/>
                </a:solidFill>
                <a:latin typeface="+mn-ea"/>
                <a:cs typeface="Times New Roman"/>
              </a:rPr>
              <a:t>する　</a:t>
            </a:r>
            <a:r>
              <a:rPr lang="ja-JP" altLang="ja-JP" sz="1900" kern="100" dirty="0" smtClean="0">
                <a:solidFill>
                  <a:prstClr val="black"/>
                </a:solidFill>
                <a:latin typeface="+mn-ea"/>
                <a:cs typeface="Times New Roman"/>
              </a:rPr>
              <a:t>等</a:t>
            </a:r>
            <a:endParaRPr lang="ja-JP" altLang="ja-JP" sz="1900" kern="100" dirty="0">
              <a:solidFill>
                <a:prstClr val="black"/>
              </a:solidFill>
              <a:latin typeface="+mn-ea"/>
              <a:cs typeface="Times New Roman"/>
            </a:endParaRPr>
          </a:p>
        </p:txBody>
      </p:sp>
      <p:sp>
        <p:nvSpPr>
          <p:cNvPr id="9" name="右矢印 8"/>
          <p:cNvSpPr/>
          <p:nvPr/>
        </p:nvSpPr>
        <p:spPr>
          <a:xfrm>
            <a:off x="463639" y="5663872"/>
            <a:ext cx="528034" cy="450761"/>
          </a:xfrm>
          <a:prstGeom prst="rightArrow">
            <a:avLst/>
          </a:prstGeom>
          <a:solidFill>
            <a:schemeClr val="bg1"/>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380797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p:cNvSpPr>
            <a:spLocks noChangeArrowheads="1"/>
          </p:cNvSpPr>
          <p:nvPr/>
        </p:nvSpPr>
        <p:spPr bwMode="auto">
          <a:xfrm>
            <a:off x="292184" y="1092489"/>
            <a:ext cx="9571085" cy="4071182"/>
          </a:xfrm>
          <a:prstGeom prst="rect">
            <a:avLst/>
          </a:prstGeom>
          <a:solidFill>
            <a:srgbClr val="FFFFAF">
              <a:alpha val="49804"/>
            </a:srgbClr>
          </a:solidFill>
          <a:ln w="9525">
            <a:solidFill>
              <a:schemeClr val="tx1"/>
            </a:solidFill>
            <a:miter lim="800000"/>
            <a:headEnd/>
            <a:tailEnd/>
          </a:ln>
        </p:spPr>
        <p:txBody>
          <a:bodyPr/>
          <a:lstStyle/>
          <a:p>
            <a:pPr marL="285750" indent="-285750">
              <a:lnSpc>
                <a:spcPct val="120000"/>
              </a:lnSpc>
              <a:buFont typeface="Wingdings" panose="05000000000000000000" pitchFamily="2" charset="2"/>
              <a:buChar char="u"/>
            </a:pPr>
            <a:r>
              <a:rPr lang="ja-JP" altLang="ja-JP" b="1" u="sng" dirty="0" smtClean="0">
                <a:solidFill>
                  <a:prstClr val="black"/>
                </a:solidFill>
              </a:rPr>
              <a:t>同一建物における管理料（在総管、特医総管）の減額は、月１回</a:t>
            </a:r>
            <a:r>
              <a:rPr lang="ja-JP" altLang="en-US" b="1" u="sng" dirty="0" smtClean="0">
                <a:solidFill>
                  <a:prstClr val="black"/>
                </a:solidFill>
              </a:rPr>
              <a:t>以上</a:t>
            </a:r>
            <a:r>
              <a:rPr lang="ja-JP" altLang="ja-JP" b="1" u="sng" dirty="0" smtClean="0">
                <a:solidFill>
                  <a:prstClr val="black"/>
                </a:solidFill>
              </a:rPr>
              <a:t>、訪問診療料の</a:t>
            </a:r>
            <a:r>
              <a:rPr lang="ja-JP" altLang="en-US" b="1" u="sng" dirty="0" smtClean="0">
                <a:solidFill>
                  <a:prstClr val="black"/>
                </a:solidFill>
              </a:rPr>
              <a:t>「</a:t>
            </a:r>
            <a:r>
              <a:rPr lang="ja-JP" altLang="ja-JP" b="1" u="sng" dirty="0" smtClean="0">
                <a:solidFill>
                  <a:prstClr val="black"/>
                </a:solidFill>
              </a:rPr>
              <a:t>同一建物以外の場合</a:t>
            </a:r>
            <a:r>
              <a:rPr lang="ja-JP" altLang="en-US" b="1" u="sng" dirty="0" smtClean="0">
                <a:solidFill>
                  <a:prstClr val="black"/>
                </a:solidFill>
              </a:rPr>
              <a:t>」（</a:t>
            </a:r>
            <a:r>
              <a:rPr lang="en-US" altLang="ja-JP" b="1" u="sng" dirty="0" smtClean="0">
                <a:solidFill>
                  <a:prstClr val="black"/>
                </a:solidFill>
              </a:rPr>
              <a:t>833</a:t>
            </a:r>
            <a:r>
              <a:rPr lang="ja-JP" altLang="en-US" b="1" u="sng" dirty="0" smtClean="0">
                <a:solidFill>
                  <a:prstClr val="black"/>
                </a:solidFill>
              </a:rPr>
              <a:t>点）</a:t>
            </a:r>
            <a:r>
              <a:rPr lang="ja-JP" altLang="ja-JP" b="1" u="sng" dirty="0" smtClean="0">
                <a:solidFill>
                  <a:prstClr val="black"/>
                </a:solidFill>
              </a:rPr>
              <a:t>を算定した場合は行わない</a:t>
            </a:r>
            <a:r>
              <a:rPr lang="ja-JP" altLang="ja-JP" b="1" dirty="0" smtClean="0">
                <a:solidFill>
                  <a:prstClr val="black"/>
                </a:solidFill>
              </a:rPr>
              <a:t>。</a:t>
            </a:r>
            <a:endParaRPr lang="en-US" altLang="ja-JP" b="1" dirty="0" smtClean="0">
              <a:solidFill>
                <a:prstClr val="black"/>
              </a:solidFill>
            </a:endParaRPr>
          </a:p>
          <a:p>
            <a:pPr>
              <a:lnSpc>
                <a:spcPct val="120000"/>
              </a:lnSpc>
            </a:pPr>
            <a:r>
              <a:rPr lang="ja-JP" altLang="ja-JP" dirty="0" smtClean="0">
                <a:solidFill>
                  <a:prstClr val="black"/>
                </a:solidFill>
              </a:rPr>
              <a:t>　</a:t>
            </a:r>
            <a:r>
              <a:rPr lang="ja-JP" altLang="ja-JP" sz="1600" dirty="0" smtClean="0">
                <a:solidFill>
                  <a:prstClr val="black"/>
                </a:solidFill>
              </a:rPr>
              <a:t>　（例）</a:t>
            </a:r>
          </a:p>
          <a:p>
            <a:pPr>
              <a:lnSpc>
                <a:spcPct val="120000"/>
              </a:lnSpc>
            </a:pPr>
            <a:r>
              <a:rPr lang="ja-JP" altLang="en-US" sz="1600" dirty="0">
                <a:solidFill>
                  <a:prstClr val="black"/>
                </a:solidFill>
              </a:rPr>
              <a:t>　</a:t>
            </a:r>
            <a:r>
              <a:rPr lang="ja-JP" altLang="en-US" sz="1600" dirty="0" smtClean="0">
                <a:solidFill>
                  <a:prstClr val="black"/>
                </a:solidFill>
              </a:rPr>
              <a:t>　　</a:t>
            </a:r>
            <a:r>
              <a:rPr lang="en-US" altLang="ja-JP" sz="1600" dirty="0" smtClean="0">
                <a:solidFill>
                  <a:prstClr val="black"/>
                </a:solidFill>
              </a:rPr>
              <a:t>1</a:t>
            </a:r>
            <a:r>
              <a:rPr lang="ja-JP" altLang="ja-JP" sz="1600" dirty="0" smtClean="0">
                <a:solidFill>
                  <a:prstClr val="black"/>
                </a:solidFill>
              </a:rPr>
              <a:t>回目：訪問診療料（同一建物</a:t>
            </a:r>
            <a:r>
              <a:rPr lang="ja-JP" altLang="ja-JP" sz="1600" u="sng" dirty="0" smtClean="0">
                <a:solidFill>
                  <a:prstClr val="black"/>
                </a:solidFill>
              </a:rPr>
              <a:t>以外</a:t>
            </a:r>
            <a:r>
              <a:rPr lang="ja-JP" altLang="ja-JP" sz="1600" dirty="0" smtClean="0">
                <a:solidFill>
                  <a:prstClr val="black"/>
                </a:solidFill>
              </a:rPr>
              <a:t>の場合）</a:t>
            </a:r>
          </a:p>
          <a:p>
            <a:pPr>
              <a:lnSpc>
                <a:spcPct val="120000"/>
              </a:lnSpc>
            </a:pPr>
            <a:r>
              <a:rPr lang="ja-JP" altLang="en-US" sz="1600" dirty="0" smtClean="0">
                <a:solidFill>
                  <a:prstClr val="black"/>
                </a:solidFill>
              </a:rPr>
              <a:t>　　　</a:t>
            </a:r>
            <a:r>
              <a:rPr lang="en-US" altLang="ja-JP" sz="1600" dirty="0" smtClean="0">
                <a:solidFill>
                  <a:prstClr val="black"/>
                </a:solidFill>
              </a:rPr>
              <a:t>2</a:t>
            </a:r>
            <a:r>
              <a:rPr lang="ja-JP" altLang="ja-JP" sz="1600" dirty="0" smtClean="0">
                <a:solidFill>
                  <a:prstClr val="black"/>
                </a:solidFill>
              </a:rPr>
              <a:t>回目：訪問診療料（同一建物の場合）</a:t>
            </a:r>
            <a:r>
              <a:rPr lang="ja-JP" altLang="en-US" sz="1600" dirty="0" smtClean="0">
                <a:solidFill>
                  <a:prstClr val="black"/>
                </a:solidFill>
              </a:rPr>
              <a:t>　　</a:t>
            </a:r>
            <a:r>
              <a:rPr lang="ja-JP" altLang="ja-JP" sz="1600" dirty="0" smtClean="0">
                <a:solidFill>
                  <a:prstClr val="black"/>
                </a:solidFill>
              </a:rPr>
              <a:t>→</a:t>
            </a:r>
            <a:r>
              <a:rPr lang="ja-JP" altLang="en-US" sz="1600" dirty="0" smtClean="0">
                <a:solidFill>
                  <a:prstClr val="black"/>
                </a:solidFill>
              </a:rPr>
              <a:t>　</a:t>
            </a:r>
            <a:r>
              <a:rPr lang="ja-JP" altLang="en-US" sz="1600" b="1" dirty="0" smtClean="0">
                <a:solidFill>
                  <a:prstClr val="black"/>
                </a:solidFill>
              </a:rPr>
              <a:t>同一建物</a:t>
            </a:r>
            <a:r>
              <a:rPr lang="ja-JP" altLang="en-US" sz="1600" b="1" u="sng" dirty="0" smtClean="0">
                <a:solidFill>
                  <a:prstClr val="black"/>
                </a:solidFill>
              </a:rPr>
              <a:t>以外</a:t>
            </a:r>
            <a:r>
              <a:rPr lang="ja-JP" altLang="en-US" sz="1600" b="1" dirty="0" smtClean="0">
                <a:solidFill>
                  <a:prstClr val="black"/>
                </a:solidFill>
              </a:rPr>
              <a:t>の</a:t>
            </a:r>
            <a:r>
              <a:rPr lang="ja-JP" altLang="ja-JP" sz="1600" dirty="0" smtClean="0">
                <a:solidFill>
                  <a:prstClr val="black"/>
                </a:solidFill>
              </a:rPr>
              <a:t>管理料（在総管・特医総管）を算定</a:t>
            </a:r>
          </a:p>
          <a:p>
            <a:pPr>
              <a:lnSpc>
                <a:spcPct val="120000"/>
              </a:lnSpc>
            </a:pPr>
            <a:r>
              <a:rPr lang="en-US" altLang="ja-JP" sz="1600" dirty="0" smtClean="0">
                <a:solidFill>
                  <a:prstClr val="black"/>
                </a:solidFill>
              </a:rPr>
              <a:t> </a:t>
            </a:r>
            <a:endParaRPr lang="ja-JP" altLang="ja-JP" sz="1600" dirty="0" smtClean="0">
              <a:solidFill>
                <a:prstClr val="black"/>
              </a:solidFill>
            </a:endParaRPr>
          </a:p>
          <a:p>
            <a:pPr>
              <a:lnSpc>
                <a:spcPct val="120000"/>
              </a:lnSpc>
            </a:pPr>
            <a:r>
              <a:rPr lang="ja-JP" altLang="en-US" sz="1600" dirty="0" smtClean="0">
                <a:solidFill>
                  <a:prstClr val="black"/>
                </a:solidFill>
              </a:rPr>
              <a:t>　　　</a:t>
            </a:r>
            <a:r>
              <a:rPr lang="en-US" altLang="ja-JP" sz="1600" dirty="0" smtClean="0">
                <a:solidFill>
                  <a:prstClr val="black"/>
                </a:solidFill>
              </a:rPr>
              <a:t>1</a:t>
            </a:r>
            <a:r>
              <a:rPr lang="ja-JP" altLang="ja-JP" sz="1600" dirty="0" smtClean="0">
                <a:solidFill>
                  <a:prstClr val="black"/>
                </a:solidFill>
              </a:rPr>
              <a:t>回目：訪問診療料（同一建物の場合）</a:t>
            </a:r>
          </a:p>
          <a:p>
            <a:pPr>
              <a:lnSpc>
                <a:spcPct val="120000"/>
              </a:lnSpc>
            </a:pPr>
            <a:r>
              <a:rPr lang="ja-JP" altLang="en-US" sz="1600" dirty="0" smtClean="0">
                <a:solidFill>
                  <a:prstClr val="black"/>
                </a:solidFill>
              </a:rPr>
              <a:t>　　　</a:t>
            </a:r>
            <a:r>
              <a:rPr lang="en-US" altLang="ja-JP" sz="1600" dirty="0" smtClean="0">
                <a:solidFill>
                  <a:prstClr val="black"/>
                </a:solidFill>
              </a:rPr>
              <a:t>2</a:t>
            </a:r>
            <a:r>
              <a:rPr lang="ja-JP" altLang="ja-JP" sz="1600" dirty="0" smtClean="0">
                <a:solidFill>
                  <a:prstClr val="black"/>
                </a:solidFill>
              </a:rPr>
              <a:t>回目：訪問診療料（同一建物の場合）</a:t>
            </a:r>
            <a:r>
              <a:rPr lang="ja-JP" altLang="en-US" sz="1600" dirty="0" smtClean="0">
                <a:solidFill>
                  <a:prstClr val="black"/>
                </a:solidFill>
              </a:rPr>
              <a:t>　　</a:t>
            </a:r>
            <a:r>
              <a:rPr lang="ja-JP" altLang="ja-JP" sz="1600" dirty="0" smtClean="0">
                <a:solidFill>
                  <a:prstClr val="black"/>
                </a:solidFill>
              </a:rPr>
              <a:t>→</a:t>
            </a:r>
            <a:r>
              <a:rPr lang="ja-JP" altLang="en-US" sz="1600" dirty="0" smtClean="0">
                <a:solidFill>
                  <a:prstClr val="black"/>
                </a:solidFill>
              </a:rPr>
              <a:t>　</a:t>
            </a:r>
            <a:r>
              <a:rPr lang="ja-JP" altLang="en-US" sz="1600" b="1" dirty="0" smtClean="0">
                <a:solidFill>
                  <a:prstClr val="black"/>
                </a:solidFill>
              </a:rPr>
              <a:t>同一建物の</a:t>
            </a:r>
            <a:r>
              <a:rPr lang="ja-JP" altLang="ja-JP" sz="1600" dirty="0" smtClean="0">
                <a:solidFill>
                  <a:prstClr val="black"/>
                </a:solidFill>
              </a:rPr>
              <a:t>管理料（在総管・特医総管）を算定</a:t>
            </a:r>
            <a:endParaRPr lang="en-US" altLang="ja-JP" b="1" u="sng" dirty="0" smtClean="0">
              <a:solidFill>
                <a:prstClr val="black"/>
              </a:solidFill>
            </a:endParaRPr>
          </a:p>
          <a:p>
            <a:pPr marL="285750" indent="-285750">
              <a:lnSpc>
                <a:spcPct val="120000"/>
              </a:lnSpc>
              <a:buFont typeface="Wingdings" panose="05000000000000000000" pitchFamily="2" charset="2"/>
              <a:buChar char="u"/>
            </a:pPr>
            <a:r>
              <a:rPr lang="ja-JP" altLang="ja-JP" b="1" u="sng" dirty="0" smtClean="0">
                <a:solidFill>
                  <a:prstClr val="black"/>
                </a:solidFill>
              </a:rPr>
              <a:t>同一患家等において、</a:t>
            </a:r>
            <a:r>
              <a:rPr lang="ja-JP" altLang="en-US" b="1" u="sng" dirty="0" smtClean="0">
                <a:solidFill>
                  <a:prstClr val="black"/>
                </a:solidFill>
              </a:rPr>
              <a:t>２</a:t>
            </a:r>
            <a:r>
              <a:rPr lang="ja-JP" altLang="en-US" b="1" u="sng" dirty="0">
                <a:solidFill>
                  <a:prstClr val="black"/>
                </a:solidFill>
              </a:rPr>
              <a:t>人</a:t>
            </a:r>
            <a:r>
              <a:rPr lang="ja-JP" altLang="en-US" b="1" u="sng" dirty="0" smtClean="0">
                <a:solidFill>
                  <a:prstClr val="black"/>
                </a:solidFill>
              </a:rPr>
              <a:t>以上の同一世帯の</a:t>
            </a:r>
            <a:r>
              <a:rPr lang="ja-JP" altLang="ja-JP" b="1" u="sng" dirty="0" smtClean="0">
                <a:solidFill>
                  <a:prstClr val="black"/>
                </a:solidFill>
              </a:rPr>
              <a:t>夫婦等の診察をした場合については、管理料（在総管、特医総管）の減額は行わない。</a:t>
            </a:r>
            <a:r>
              <a:rPr lang="ja-JP" altLang="en-US" b="1" u="sng" dirty="0" smtClean="0">
                <a:solidFill>
                  <a:prstClr val="black"/>
                </a:solidFill>
              </a:rPr>
              <a:t>　</a:t>
            </a:r>
            <a:endParaRPr lang="en-US" altLang="ja-JP" b="1" u="sng" dirty="0" smtClean="0">
              <a:solidFill>
                <a:prstClr val="black"/>
              </a:solidFill>
            </a:endParaRPr>
          </a:p>
          <a:p>
            <a:pPr>
              <a:lnSpc>
                <a:spcPct val="120000"/>
              </a:lnSpc>
            </a:pPr>
            <a:r>
              <a:rPr lang="ja-JP" altLang="en-US" b="1" dirty="0" smtClean="0">
                <a:solidFill>
                  <a:prstClr val="black"/>
                </a:solidFill>
              </a:rPr>
              <a:t>　</a:t>
            </a:r>
            <a:r>
              <a:rPr lang="ja-JP" altLang="ja-JP" b="1" dirty="0" smtClean="0">
                <a:solidFill>
                  <a:prstClr val="black"/>
                </a:solidFill>
              </a:rPr>
              <a:t> </a:t>
            </a:r>
            <a:r>
              <a:rPr lang="ja-JP" altLang="ja-JP" sz="1400" dirty="0" smtClean="0">
                <a:solidFill>
                  <a:prstClr val="black"/>
                </a:solidFill>
              </a:rPr>
              <a:t> ※</a:t>
            </a:r>
            <a:r>
              <a:rPr lang="ja-JP" altLang="en-US" sz="1400" dirty="0">
                <a:solidFill>
                  <a:prstClr val="black"/>
                </a:solidFill>
              </a:rPr>
              <a:t>　夫婦</a:t>
            </a:r>
            <a:r>
              <a:rPr lang="ja-JP" altLang="en-US" sz="1400" dirty="0" smtClean="0">
                <a:solidFill>
                  <a:prstClr val="black"/>
                </a:solidFill>
              </a:rPr>
              <a:t>等が共に訪問診療の対象である場合に限る。</a:t>
            </a:r>
            <a:r>
              <a:rPr lang="ja-JP" altLang="ja-JP" sz="1400" dirty="0" smtClean="0">
                <a:solidFill>
                  <a:prstClr val="black"/>
                </a:solidFill>
              </a:rPr>
              <a:t> </a:t>
            </a:r>
            <a:endParaRPr lang="en-US" altLang="ja-JP" sz="1400" dirty="0" smtClean="0">
              <a:solidFill>
                <a:prstClr val="black"/>
              </a:solidFill>
            </a:endParaRPr>
          </a:p>
          <a:p>
            <a:pPr>
              <a:lnSpc>
                <a:spcPct val="120000"/>
              </a:lnSpc>
            </a:pPr>
            <a:r>
              <a:rPr lang="ja-JP" altLang="en-US" sz="1400" dirty="0">
                <a:solidFill>
                  <a:prstClr val="black"/>
                </a:solidFill>
              </a:rPr>
              <a:t>　</a:t>
            </a:r>
            <a:r>
              <a:rPr lang="ja-JP" altLang="en-US" sz="1400" dirty="0" smtClean="0">
                <a:solidFill>
                  <a:prstClr val="black"/>
                </a:solidFill>
              </a:rPr>
              <a:t>　</a:t>
            </a:r>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訪問診療料の取扱いについては現行通り。（一人目は訪問診療料（同一建物以外）</a:t>
            </a:r>
            <a:r>
              <a:rPr lang="en-US" altLang="ja-JP" sz="1400" dirty="0" smtClean="0">
                <a:solidFill>
                  <a:prstClr val="black"/>
                </a:solidFill>
              </a:rPr>
              <a:t>833</a:t>
            </a:r>
            <a:r>
              <a:rPr lang="ja-JP" altLang="en-US" sz="1400" dirty="0" smtClean="0">
                <a:solidFill>
                  <a:prstClr val="black"/>
                </a:solidFill>
              </a:rPr>
              <a:t>点</a:t>
            </a:r>
            <a:r>
              <a:rPr lang="ja-JP" altLang="ja-JP" sz="1400" dirty="0" smtClean="0">
                <a:solidFill>
                  <a:prstClr val="black"/>
                </a:solidFill>
              </a:rPr>
              <a:t>、二人目は初・再診料</a:t>
            </a:r>
            <a:r>
              <a:rPr lang="ja-JP" altLang="en-US" sz="1400" dirty="0" smtClean="0">
                <a:solidFill>
                  <a:prstClr val="black"/>
                </a:solidFill>
              </a:rPr>
              <a:t>等</a:t>
            </a:r>
            <a:r>
              <a:rPr lang="ja-JP" altLang="ja-JP" sz="1400" dirty="0" smtClean="0">
                <a:solidFill>
                  <a:prstClr val="black"/>
                </a:solidFill>
              </a:rPr>
              <a:t>。）</a:t>
            </a:r>
            <a:endParaRPr lang="en-US" altLang="ja-JP" b="1" dirty="0" smtClean="0">
              <a:solidFill>
                <a:prstClr val="black"/>
              </a:solidFill>
            </a:endParaRPr>
          </a:p>
          <a:p>
            <a:pPr marL="342900" indent="-342900">
              <a:lnSpc>
                <a:spcPct val="120000"/>
              </a:lnSpc>
              <a:buFont typeface="Wingdings" panose="05000000000000000000" pitchFamily="2" charset="2"/>
              <a:buChar char="u"/>
            </a:pPr>
            <a:r>
              <a:rPr lang="ja-JP" altLang="ja-JP" b="1" dirty="0" smtClean="0">
                <a:solidFill>
                  <a:prstClr val="black"/>
                </a:solidFill>
              </a:rPr>
              <a:t>在総管、特医総管は、</a:t>
            </a:r>
            <a:r>
              <a:rPr lang="ja-JP" altLang="ja-JP" b="1" u="sng" dirty="0" smtClean="0">
                <a:solidFill>
                  <a:prstClr val="black"/>
                </a:solidFill>
              </a:rPr>
              <a:t>訪問診療料を月</a:t>
            </a:r>
            <a:r>
              <a:rPr lang="en-US" altLang="ja-JP" b="1" u="sng" dirty="0" smtClean="0">
                <a:solidFill>
                  <a:prstClr val="black"/>
                </a:solidFill>
              </a:rPr>
              <a:t>2</a:t>
            </a:r>
            <a:r>
              <a:rPr lang="ja-JP" altLang="ja-JP" b="1" u="sng" dirty="0" smtClean="0">
                <a:solidFill>
                  <a:prstClr val="black"/>
                </a:solidFill>
              </a:rPr>
              <a:t>回以上算定した場合のみ算定できることとする。</a:t>
            </a:r>
          </a:p>
        </p:txBody>
      </p:sp>
      <p:sp>
        <p:nvSpPr>
          <p:cNvPr id="9" name="Rectangle 37"/>
          <p:cNvSpPr>
            <a:spLocks noChangeArrowheads="1"/>
          </p:cNvSpPr>
          <p:nvPr/>
        </p:nvSpPr>
        <p:spPr bwMode="auto">
          <a:xfrm>
            <a:off x="194336" y="5634318"/>
            <a:ext cx="9427650" cy="1113263"/>
          </a:xfrm>
          <a:prstGeom prst="rect">
            <a:avLst/>
          </a:prstGeom>
          <a:solidFill>
            <a:srgbClr val="FFFFAF">
              <a:alpha val="49804"/>
            </a:srgbClr>
          </a:solidFill>
          <a:ln w="9525">
            <a:solidFill>
              <a:schemeClr val="tx1"/>
            </a:solidFill>
            <a:miter lim="800000"/>
            <a:headEnd/>
            <a:tailEnd/>
          </a:ln>
        </p:spPr>
        <p:txBody>
          <a:bodyPr/>
          <a:lstStyle/>
          <a:p>
            <a:pPr marL="285750" indent="-285750">
              <a:lnSpc>
                <a:spcPct val="120000"/>
              </a:lnSpc>
              <a:buFont typeface="Arial" panose="020B0604020202020204" pitchFamily="34" charset="0"/>
              <a:buChar char="•"/>
            </a:pPr>
            <a:r>
              <a:rPr lang="ja-JP" altLang="ja-JP" dirty="0" smtClean="0">
                <a:solidFill>
                  <a:prstClr val="black"/>
                </a:solidFill>
              </a:rPr>
              <a:t>外来受診可能な患者は</a:t>
            </a:r>
            <a:r>
              <a:rPr lang="ja-JP" altLang="en-US" dirty="0" smtClean="0">
                <a:solidFill>
                  <a:prstClr val="black"/>
                </a:solidFill>
              </a:rPr>
              <a:t>、訪問診療料、</a:t>
            </a:r>
            <a:r>
              <a:rPr lang="ja-JP" altLang="ja-JP" dirty="0" smtClean="0">
                <a:solidFill>
                  <a:prstClr val="black"/>
                </a:solidFill>
              </a:rPr>
              <a:t>在総管</a:t>
            </a:r>
            <a:r>
              <a:rPr lang="ja-JP" altLang="en-US" dirty="0" smtClean="0">
                <a:solidFill>
                  <a:prstClr val="black"/>
                </a:solidFill>
              </a:rPr>
              <a:t>又は</a:t>
            </a:r>
            <a:r>
              <a:rPr lang="ja-JP" altLang="ja-JP" dirty="0" smtClean="0">
                <a:solidFill>
                  <a:prstClr val="black"/>
                </a:solidFill>
              </a:rPr>
              <a:t>特医総管</a:t>
            </a:r>
            <a:r>
              <a:rPr lang="ja-JP" altLang="en-US" dirty="0" smtClean="0">
                <a:solidFill>
                  <a:prstClr val="black"/>
                </a:solidFill>
              </a:rPr>
              <a:t>等の在宅医療に係る費用の対象ではないが</a:t>
            </a:r>
            <a:r>
              <a:rPr lang="ja-JP" altLang="en-US" b="1" u="sng" dirty="0" smtClean="0">
                <a:solidFill>
                  <a:prstClr val="black"/>
                </a:solidFill>
              </a:rPr>
              <a:t>、</a:t>
            </a:r>
            <a:r>
              <a:rPr lang="ja-JP" altLang="ja-JP" b="1" u="sng" dirty="0" smtClean="0">
                <a:solidFill>
                  <a:prstClr val="black"/>
                </a:solidFill>
              </a:rPr>
              <a:t>外来受診時に「地域包括診療料」「地域包括診療加算」が算定可能</a:t>
            </a:r>
            <a:r>
              <a:rPr lang="ja-JP" altLang="ja-JP" dirty="0" smtClean="0">
                <a:solidFill>
                  <a:prstClr val="black"/>
                </a:solidFill>
              </a:rPr>
              <a:t>である。</a:t>
            </a:r>
          </a:p>
          <a:p>
            <a:pPr marL="285750" indent="-285750">
              <a:lnSpc>
                <a:spcPct val="120000"/>
              </a:lnSpc>
              <a:buFont typeface="Arial" panose="020B0604020202020204" pitchFamily="34" charset="0"/>
              <a:buChar char="•"/>
            </a:pPr>
            <a:r>
              <a:rPr lang="ja-JP" altLang="ja-JP" dirty="0" smtClean="0">
                <a:solidFill>
                  <a:prstClr val="black"/>
                </a:solidFill>
              </a:rPr>
              <a:t>サ高住等の</a:t>
            </a:r>
            <a:r>
              <a:rPr lang="ja-JP" altLang="ja-JP" b="1" u="sng" dirty="0" smtClean="0">
                <a:solidFill>
                  <a:prstClr val="black"/>
                </a:solidFill>
              </a:rPr>
              <a:t>施設の医師確保は、</a:t>
            </a:r>
            <a:r>
              <a:rPr lang="ja-JP" altLang="en-US" b="1" u="sng" dirty="0" smtClean="0">
                <a:solidFill>
                  <a:prstClr val="black"/>
                </a:solidFill>
              </a:rPr>
              <a:t>施設と</a:t>
            </a:r>
            <a:r>
              <a:rPr lang="ja-JP" altLang="ja-JP" b="1" u="sng" dirty="0">
                <a:solidFill>
                  <a:prstClr val="black"/>
                </a:solidFill>
              </a:rPr>
              <a:t>医師会</a:t>
            </a:r>
            <a:r>
              <a:rPr lang="ja-JP" altLang="ja-JP" b="1" u="sng" dirty="0" smtClean="0">
                <a:solidFill>
                  <a:prstClr val="black"/>
                </a:solidFill>
              </a:rPr>
              <a:t>等が</a:t>
            </a:r>
            <a:r>
              <a:rPr lang="ja-JP" altLang="en-US" b="1" u="sng" dirty="0" smtClean="0">
                <a:solidFill>
                  <a:prstClr val="black"/>
                </a:solidFill>
              </a:rPr>
              <a:t>連携して行う</a:t>
            </a:r>
            <a:r>
              <a:rPr lang="ja-JP" altLang="en-US" b="1" dirty="0" smtClean="0">
                <a:solidFill>
                  <a:prstClr val="black"/>
                </a:solidFill>
              </a:rPr>
              <a:t>。</a:t>
            </a:r>
            <a:endParaRPr lang="ja-JP" altLang="ja-JP" dirty="0">
              <a:solidFill>
                <a:prstClr val="black"/>
              </a:solidFill>
            </a:endParaRPr>
          </a:p>
          <a:p>
            <a:pPr marL="285750" indent="-285750">
              <a:lnSpc>
                <a:spcPct val="120000"/>
              </a:lnSpc>
              <a:buFont typeface="Arial" panose="020B0604020202020204" pitchFamily="34" charset="0"/>
              <a:buChar char="•"/>
            </a:pPr>
            <a:endParaRPr lang="ja-JP" altLang="ja-JP" dirty="0" smtClean="0">
              <a:solidFill>
                <a:prstClr val="black"/>
              </a:solidFill>
            </a:endParaRPr>
          </a:p>
        </p:txBody>
      </p:sp>
      <p:sp>
        <p:nvSpPr>
          <p:cNvPr id="5" name="Rectangle 36"/>
          <p:cNvSpPr>
            <a:spLocks noChangeArrowheads="1"/>
          </p:cNvSpPr>
          <p:nvPr/>
        </p:nvSpPr>
        <p:spPr bwMode="auto">
          <a:xfrm>
            <a:off x="194338" y="793377"/>
            <a:ext cx="5184486" cy="32600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r>
              <a:rPr lang="ja-JP" altLang="en-US" sz="2000" dirty="0" smtClean="0">
                <a:solidFill>
                  <a:prstClr val="black"/>
                </a:solidFill>
              </a:rPr>
              <a:t>同一建物の場合を算定する基準について</a:t>
            </a:r>
            <a:endParaRPr lang="ja-JP" altLang="ja-JP" sz="2000" dirty="0">
              <a:solidFill>
                <a:prstClr val="black"/>
              </a:solidFill>
            </a:endParaRPr>
          </a:p>
        </p:txBody>
      </p:sp>
      <p:sp>
        <p:nvSpPr>
          <p:cNvPr id="8" name="Rectangle 36"/>
          <p:cNvSpPr>
            <a:spLocks noChangeArrowheads="1"/>
          </p:cNvSpPr>
          <p:nvPr/>
        </p:nvSpPr>
        <p:spPr bwMode="auto">
          <a:xfrm>
            <a:off x="100206" y="5340122"/>
            <a:ext cx="1594121" cy="32600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r>
              <a:rPr lang="ja-JP" altLang="en-US" sz="2000" dirty="0" smtClean="0">
                <a:solidFill>
                  <a:prstClr val="black"/>
                </a:solidFill>
              </a:rPr>
              <a:t>その他</a:t>
            </a:r>
            <a:endParaRPr lang="ja-JP" altLang="ja-JP" sz="2000" dirty="0">
              <a:solidFill>
                <a:prstClr val="black"/>
              </a:solidFill>
            </a:endParaRPr>
          </a:p>
        </p:txBody>
      </p:sp>
      <p:sp>
        <p:nvSpPr>
          <p:cNvPr id="11" name="正方形/長方形 10"/>
          <p:cNvSpPr/>
          <p:nvPr/>
        </p:nvSpPr>
        <p:spPr>
          <a:xfrm>
            <a:off x="334914" y="220069"/>
            <a:ext cx="9438198" cy="430887"/>
          </a:xfrm>
          <a:prstGeom prst="rect">
            <a:avLst/>
          </a:prstGeom>
        </p:spPr>
        <p:txBody>
          <a:bodyPr wrap="square">
            <a:spAutoFit/>
          </a:bodyPr>
          <a:lstStyle/>
          <a:p>
            <a:pPr algn="ctr">
              <a:spcBef>
                <a:spcPct val="0"/>
              </a:spcBef>
              <a:defRPr/>
            </a:pPr>
            <a:r>
              <a:rPr lang="ja-JP" altLang="en-US" sz="2200" u="sng" dirty="0" smtClean="0">
                <a:solidFill>
                  <a:prstClr val="black"/>
                </a:solidFill>
              </a:rPr>
              <a:t>在医総管</a:t>
            </a:r>
            <a:r>
              <a:rPr lang="ja-JP" altLang="ja-JP" sz="2200" u="sng" kern="100" dirty="0" smtClean="0">
                <a:solidFill>
                  <a:prstClr val="black"/>
                </a:solidFill>
                <a:latin typeface="ＭＳ Ｐゴシック" panose="020B0600070205080204" pitchFamily="50" charset="-128"/>
                <a:cs typeface="Times New Roman" panose="02020603050405020304" pitchFamily="18" charset="0"/>
              </a:rPr>
              <a:t>、</a:t>
            </a:r>
            <a:r>
              <a:rPr lang="ja-JP" altLang="en-US" sz="2200" u="sng" dirty="0" smtClean="0">
                <a:solidFill>
                  <a:prstClr val="black"/>
                </a:solidFill>
              </a:rPr>
              <a:t>特医総管の</a:t>
            </a:r>
            <a:r>
              <a:rPr lang="ja-JP" altLang="en-US" sz="2200" u="sng" dirty="0">
                <a:solidFill>
                  <a:prstClr val="black"/>
                </a:solidFill>
              </a:rPr>
              <a:t>算定要件等について</a:t>
            </a:r>
            <a:endParaRPr lang="en-US" altLang="ja-JP" sz="2200" u="sng" dirty="0">
              <a:solidFill>
                <a:prstClr val="black"/>
              </a:solidFill>
            </a:endParaRPr>
          </a:p>
        </p:txBody>
      </p:sp>
      <p:sp>
        <p:nvSpPr>
          <p:cNvPr id="10" name="スライド番号プレースホルダー 2"/>
          <p:cNvSpPr txBox="1">
            <a:spLocks/>
          </p:cNvSpPr>
          <p:nvPr/>
        </p:nvSpPr>
        <p:spPr>
          <a:xfrm>
            <a:off x="7682160" y="6592293"/>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rPr>
              <a:pPr/>
              <a:t>136</a:t>
            </a:fld>
            <a:endParaRPr lang="ja-JP" altLang="en-US" dirty="0">
              <a:solidFill>
                <a:prstClr val="black"/>
              </a:solidFill>
            </a:endParaRPr>
          </a:p>
        </p:txBody>
      </p:sp>
      <p:sp>
        <p:nvSpPr>
          <p:cNvPr id="12" name="正方形/長方形 11"/>
          <p:cNvSpPr/>
          <p:nvPr/>
        </p:nvSpPr>
        <p:spPr>
          <a:xfrm>
            <a:off x="7833286" y="50791"/>
            <a:ext cx="1939826" cy="769441"/>
          </a:xfrm>
          <a:prstGeom prst="rect">
            <a:avLst/>
          </a:prstGeom>
          <a:ln w="12700">
            <a:solidFill>
              <a:schemeClr val="tx1"/>
            </a:solidFill>
            <a:prstDash val="soli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noProof="0" dirty="0" smtClean="0">
                <a:solidFill>
                  <a:prstClr val="black"/>
                </a:solidFill>
              </a:rPr>
              <a:t>平</a:t>
            </a:r>
            <a:r>
              <a:rPr kumimoji="0" lang="en-US" altLang="ja-JP" sz="1600" kern="0" noProof="0" dirty="0" smtClean="0">
                <a:solidFill>
                  <a:prstClr val="black"/>
                </a:solidFill>
              </a:rPr>
              <a:t>26.3.5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dirty="0" smtClean="0">
                <a:solidFill>
                  <a:prstClr val="black"/>
                </a:solidFill>
              </a:rPr>
              <a:t>厚労省説明会資料より</a:t>
            </a:r>
            <a:endParaRPr kumimoji="0" lang="en-US" altLang="ja-JP" sz="1400" kern="0" noProof="0" dirty="0" smtClean="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dirty="0" smtClean="0">
                <a:solidFill>
                  <a:prstClr val="black"/>
                </a:solidFill>
              </a:rPr>
              <a:t>抜粋</a:t>
            </a:r>
            <a:endParaRPr kumimoji="0" lang="ja-JP" altLang="en-US" sz="1400" i="0"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40796454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0"/>
            <a:ext cx="8543925" cy="616508"/>
          </a:xfrm>
        </p:spPr>
        <p:txBody>
          <a:bodyPr>
            <a:normAutofit/>
          </a:bodyPr>
          <a:lstStyle/>
          <a:p>
            <a:pPr algn="ctr"/>
            <a:r>
              <a:rPr kumimoji="1" lang="ja-JP" altLang="en-US" sz="3200" dirty="0" smtClean="0"/>
              <a:t>在宅患者訪問診療の例①</a:t>
            </a:r>
            <a:endParaRPr kumimoji="1" lang="ja-JP" altLang="en-US" sz="3200" dirty="0"/>
          </a:p>
        </p:txBody>
      </p:sp>
      <p:graphicFrame>
        <p:nvGraphicFramePr>
          <p:cNvPr id="5" name="コンテンツ プレースホルダー 4"/>
          <p:cNvGraphicFramePr>
            <a:graphicFrameLocks noGrp="1"/>
          </p:cNvGraphicFramePr>
          <p:nvPr>
            <p:ph idx="1"/>
            <p:extLst/>
          </p:nvPr>
        </p:nvGraphicFramePr>
        <p:xfrm>
          <a:off x="360828" y="616508"/>
          <a:ext cx="9184343" cy="6379858"/>
        </p:xfrm>
        <a:graphic>
          <a:graphicData uri="http://schemas.openxmlformats.org/drawingml/2006/table">
            <a:tbl>
              <a:tblPr/>
              <a:tblGrid>
                <a:gridCol w="1373205"/>
                <a:gridCol w="1373205"/>
                <a:gridCol w="1373205"/>
                <a:gridCol w="1373205"/>
                <a:gridCol w="1373205"/>
                <a:gridCol w="1159159"/>
                <a:gridCol w="1159159"/>
              </a:tblGrid>
              <a:tr h="207100">
                <a:tc gridSpan="2">
                  <a:txBody>
                    <a:bodyPr/>
                    <a:lstStyle/>
                    <a:p>
                      <a:pPr algn="l" fontAlgn="ctr"/>
                      <a:r>
                        <a:rPr lang="ja-JP" altLang="en-US" sz="1400" b="0" i="0" u="none" strike="noStrike" dirty="0">
                          <a:solidFill>
                            <a:srgbClr val="000000"/>
                          </a:solidFill>
                          <a:effectLst/>
                          <a:latin typeface="+mn-ea"/>
                          <a:ea typeface="+mn-ea"/>
                        </a:rPr>
                        <a:t>グループホーム入居者</a:t>
                      </a:r>
                      <a:r>
                        <a:rPr lang="en-US" altLang="ja-JP" sz="1400" b="0" i="0" u="none" strike="noStrike" dirty="0">
                          <a:solidFill>
                            <a:srgbClr val="000000"/>
                          </a:solidFill>
                          <a:effectLst/>
                          <a:latin typeface="+mn-ea"/>
                          <a:ea typeface="+mn-ea"/>
                        </a:rPr>
                        <a:t>9</a:t>
                      </a:r>
                      <a:r>
                        <a:rPr lang="ja-JP" altLang="en-US" sz="1400" b="0" i="0" u="none" strike="noStrike" dirty="0">
                          <a:solidFill>
                            <a:srgbClr val="000000"/>
                          </a:solidFill>
                          <a:effectLst/>
                          <a:latin typeface="+mn-ea"/>
                          <a:ea typeface="+mn-ea"/>
                        </a:rPr>
                        <a:t>名</a:t>
                      </a:r>
                    </a:p>
                  </a:txBody>
                  <a:tcPr marL="6968" marR="6968" marT="6968"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mn-ea"/>
                        <a:ea typeface="+mn-ea"/>
                      </a:endParaRPr>
                    </a:p>
                  </a:txBody>
                  <a:tcPr marL="6968" marR="6968" marT="6968"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mn-ea"/>
                        <a:ea typeface="+mn-ea"/>
                      </a:endParaRPr>
                    </a:p>
                  </a:txBody>
                  <a:tcPr marL="6968" marR="6968" marT="6968"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mn-ea"/>
                        <a:ea typeface="+mn-ea"/>
                      </a:endParaRPr>
                    </a:p>
                  </a:txBody>
                  <a:tcPr marL="6968" marR="6968" marT="6968"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mn-ea"/>
                        <a:ea typeface="+mn-ea"/>
                      </a:endParaRPr>
                    </a:p>
                  </a:txBody>
                  <a:tcPr marL="6968" marR="6968" marT="6968"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mn-ea"/>
                        <a:ea typeface="+mn-ea"/>
                      </a:endParaRPr>
                    </a:p>
                  </a:txBody>
                  <a:tcPr marL="6968" marR="6968" marT="6968" marB="0" anchor="ctr">
                    <a:lnL>
                      <a:noFill/>
                    </a:lnL>
                    <a:lnR>
                      <a:noFill/>
                    </a:lnR>
                    <a:lnT>
                      <a:noFill/>
                    </a:lnT>
                    <a:lnB>
                      <a:noFill/>
                    </a:lnB>
                  </a:tcPr>
                </a:tc>
              </a:tr>
              <a:tr h="375028">
                <a:tc gridSpan="7">
                  <a:txBody>
                    <a:bodyPr/>
                    <a:lstStyle/>
                    <a:p>
                      <a:pPr algn="l" fontAlgn="ctr">
                        <a:tabLst/>
                      </a:pPr>
                      <a:r>
                        <a:rPr lang="en-US" altLang="ja-JP" sz="1400" b="0" i="0" u="none" strike="noStrike" dirty="0">
                          <a:solidFill>
                            <a:srgbClr val="000000"/>
                          </a:solidFill>
                          <a:effectLst/>
                          <a:latin typeface="+mn-ea"/>
                          <a:ea typeface="+mn-ea"/>
                        </a:rPr>
                        <a:t>8</a:t>
                      </a:r>
                      <a:r>
                        <a:rPr lang="ja-JP" altLang="en-US" sz="1400" b="0" i="0" u="none" strike="noStrike" dirty="0">
                          <a:solidFill>
                            <a:srgbClr val="000000"/>
                          </a:solidFill>
                          <a:effectLst/>
                          <a:latin typeface="+mn-ea"/>
                          <a:ea typeface="+mn-ea"/>
                        </a:rPr>
                        <a:t>日に患者③に臨時往診対応しターミナルへ移行　がん末期による３回／週の</a:t>
                      </a:r>
                      <a:r>
                        <a:rPr lang="ja-JP" altLang="en-US" sz="1400" b="0" i="0" u="none" strike="noStrike" dirty="0" smtClean="0">
                          <a:solidFill>
                            <a:srgbClr val="000000"/>
                          </a:solidFill>
                          <a:effectLst/>
                          <a:latin typeface="+mn-ea"/>
                          <a:ea typeface="+mn-ea"/>
                        </a:rPr>
                        <a:t>訪問診療を</a:t>
                      </a:r>
                      <a:r>
                        <a:rPr lang="ja-JP" altLang="en-US" sz="1400" b="0" i="0" u="none" strike="noStrike" dirty="0">
                          <a:solidFill>
                            <a:srgbClr val="000000"/>
                          </a:solidFill>
                          <a:effectLst/>
                          <a:latin typeface="+mn-ea"/>
                          <a:ea typeface="+mn-ea"/>
                        </a:rPr>
                        <a:t>行う場合</a:t>
                      </a:r>
                    </a:p>
                  </a:txBody>
                  <a:tcPr marL="6968" marR="6968" marT="696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c hMerge="1">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r>
              <a:tr h="163122">
                <a:tc>
                  <a:txBody>
                    <a:bodyPr/>
                    <a:lstStyle/>
                    <a:p>
                      <a:pPr algn="l" fontAlgn="ctr"/>
                      <a:endPar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r>
              <a:tr h="178450">
                <a:tc>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火</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水</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木</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金</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土</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7</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0686">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①②③④⑤</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⑥⑦⑧⑨</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訪問</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診療</a:t>
                      </a:r>
                      <a:endParaRPr lang="en-US" altLang="zh-TW"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同一建物</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8</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12</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13</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14</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0686">
                <a:tc>
                  <a:txBody>
                    <a:bodyPr/>
                    <a:lstStyle/>
                    <a:p>
                      <a:pPr algn="l" fontAlgn="ctr"/>
                      <a:r>
                        <a:rPr lang="ja-JP"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患者③　臨時</a:t>
                      </a:r>
                      <a:r>
                        <a:rPr lang="ja-JP"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往診</a:t>
                      </a:r>
                      <a:r>
                        <a:rPr lang="ja-JP"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r>
                        <a:rPr lang="ja-JP"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がんターミナルへ</a:t>
                      </a:r>
                      <a:endParaRPr lang="ja-JP"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患者③　訪問診療</a:t>
                      </a:r>
                      <a:b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a:t>
                      </a: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同一建物以外）</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ja-JP"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患者③　訪問診療</a:t>
                      </a:r>
                      <a:b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a:t>
                      </a: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同一建物以外）</a:t>
                      </a:r>
                      <a:endPar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15</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16</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17</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18</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19</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20</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21</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6050">
                <a:tc>
                  <a:txBody>
                    <a:bodyPr/>
                    <a:lstStyle/>
                    <a:p>
                      <a:pPr algn="l" fontAlgn="ct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患者①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同一</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建物</a:t>
                      </a:r>
                      <a:r>
                        <a:rPr lang="ja-JP" altLang="en-US" sz="1200" b="1" i="0" u="sng" strike="noStrike" dirty="0" smtClean="0">
                          <a:solidFill>
                            <a:srgbClr val="000000"/>
                          </a:solidFill>
                          <a:effectLst/>
                          <a:latin typeface="HG丸ｺﾞｼｯｸM-PRO" panose="020F0600000000000000" pitchFamily="50" charset="-128"/>
                          <a:ea typeface="HG丸ｺﾞｼｯｸM-PRO" panose="020F0600000000000000" pitchFamily="50" charset="-128"/>
                        </a:rPr>
                        <a:t>以外</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患者③　訪問診療</a:t>
                      </a:r>
                      <a:b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a:t>
                      </a: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同一</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建物</a:t>
                      </a:r>
                      <a:r>
                        <a:rPr lang="ja-JP"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以外</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a:t>
                      </a:r>
                      <a:endPar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l" fontAlgn="t"/>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患者</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②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同一建物以外）</a:t>
                      </a:r>
                    </a:p>
                  </a:txBody>
                  <a:tcPr marL="6968" marR="6968" marT="6968"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患者</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③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同一建物以外）</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t"/>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患者</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④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（同一建物以外）</a:t>
                      </a:r>
                    </a:p>
                  </a:txBody>
                  <a:tcPr marL="6968" marR="6968" marT="69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患者⑤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（同一</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建物</a:t>
                      </a:r>
                      <a:r>
                        <a:rPr lang="ja-JP" altLang="en-US" sz="1200" b="1" i="0" u="sng" strike="noStrike" dirty="0" smtClean="0">
                          <a:solidFill>
                            <a:srgbClr val="000000"/>
                          </a:solidFill>
                          <a:effectLst/>
                          <a:latin typeface="HG丸ｺﾞｼｯｸM-PRO" panose="020F0600000000000000" pitchFamily="50" charset="-128"/>
                          <a:ea typeface="HG丸ｺﾞｼｯｸM-PRO" panose="020F0600000000000000" pitchFamily="50" charset="-128"/>
                        </a:rPr>
                        <a:t>以外</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患者③　訪問診療</a:t>
                      </a:r>
                      <a:b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（同一</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建物</a:t>
                      </a:r>
                      <a:r>
                        <a:rPr lang="ja-JP"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以外</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a:t>
                      </a:r>
                      <a:endPar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22</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23</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24</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25</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26</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27</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28</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6050">
                <a:tc>
                  <a:txBody>
                    <a:bodyPr/>
                    <a:lstStyle/>
                    <a:p>
                      <a:pPr algn="l" fontAlgn="ct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患者⑥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（同一</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建物</a:t>
                      </a:r>
                      <a:r>
                        <a:rPr lang="ja-JP" altLang="en-US" sz="1200" b="1" i="0" u="sng" strike="noStrike" dirty="0" smtClean="0">
                          <a:solidFill>
                            <a:srgbClr val="000000"/>
                          </a:solidFill>
                          <a:effectLst/>
                          <a:latin typeface="HG丸ｺﾞｼｯｸM-PRO" panose="020F0600000000000000" pitchFamily="50" charset="-128"/>
                          <a:ea typeface="HG丸ｺﾞｼｯｸM-PRO" panose="020F0600000000000000" pitchFamily="50" charset="-128"/>
                        </a:rPr>
                        <a:t>以外</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患者③　訪問診療</a:t>
                      </a:r>
                      <a:b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a:t>
                      </a: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同一</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建物</a:t>
                      </a:r>
                      <a:r>
                        <a:rPr lang="ja-JP" altLang="en-US" sz="1200" b="1" i="0" u="none"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以外</a:t>
                      </a:r>
                      <a:r>
                        <a:rPr lang="zh-TW" altLang="en-US" sz="1200" b="1" i="0" u="sng" strike="noStrike" dirty="0" smtClean="0">
                          <a:solidFill>
                            <a:srgbClr val="FF0000"/>
                          </a:solidFill>
                          <a:effectLst/>
                          <a:latin typeface="HG丸ｺﾞｼｯｸM-PRO" panose="020F0600000000000000" pitchFamily="50" charset="-128"/>
                          <a:ea typeface="HG丸ｺﾞｼｯｸM-PRO" panose="020F0600000000000000" pitchFamily="50" charset="-128"/>
                        </a:rPr>
                        <a:t>）</a:t>
                      </a:r>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t"/>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患者⑦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同一建物以外）</a:t>
                      </a:r>
                    </a:p>
                  </a:txBody>
                  <a:tcPr marL="6968" marR="6968" marT="69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患者⑧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同一</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建物</a:t>
                      </a:r>
                      <a:r>
                        <a:rPr lang="ja-JP" altLang="en-US" sz="1200" b="1" i="0" u="sng" strike="noStrike" dirty="0" smtClean="0">
                          <a:solidFill>
                            <a:srgbClr val="000000"/>
                          </a:solidFill>
                          <a:effectLst/>
                          <a:latin typeface="HG丸ｺﾞｼｯｸM-PRO" panose="020F0600000000000000" pitchFamily="50" charset="-128"/>
                          <a:ea typeface="HG丸ｺﾞｼｯｸM-PRO" panose="020F0600000000000000" pitchFamily="50" charset="-128"/>
                        </a:rPr>
                        <a:t>以外</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患者③　訪問診療</a:t>
                      </a:r>
                      <a:b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a:t>
                      </a: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同一</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建物</a:t>
                      </a:r>
                      <a:r>
                        <a:rPr lang="ja-JP"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以外</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a:t>
                      </a:r>
                      <a:endPar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t"/>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患者⑨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同一建物以外）</a:t>
                      </a:r>
                    </a:p>
                  </a:txBody>
                  <a:tcPr marL="6968" marR="6968" marT="69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sng" strike="noStrike" dirty="0">
                          <a:solidFill>
                            <a:srgbClr val="FF0000"/>
                          </a:solidFill>
                          <a:effectLst/>
                          <a:latin typeface="HG丸ｺﾞｼｯｸM-PRO" panose="020F0600000000000000" pitchFamily="50" charset="-128"/>
                          <a:ea typeface="HG丸ｺﾞｼｯｸM-PRO" panose="020F0600000000000000" pitchFamily="50" charset="-128"/>
                        </a:rPr>
                        <a:t/>
                      </a:r>
                      <a:br>
                        <a:rPr lang="zh-TW" altLang="en-US" sz="1200" b="1" i="0" u="sng" strike="noStrike" dirty="0">
                          <a:solidFill>
                            <a:srgbClr val="FF0000"/>
                          </a:solidFill>
                          <a:effectLst/>
                          <a:latin typeface="HG丸ｺﾞｼｯｸM-PRO" panose="020F0600000000000000" pitchFamily="50" charset="-128"/>
                          <a:ea typeface="HG丸ｺﾞｼｯｸM-PRO" panose="020F0600000000000000" pitchFamily="50" charset="-128"/>
                        </a:rPr>
                      </a:br>
                      <a:r>
                        <a:rPr lang="zh-TW" altLang="en-US" sz="1200" b="1" i="0" u="sng" strike="noStrike" dirty="0">
                          <a:solidFill>
                            <a:srgbClr val="FF0000"/>
                          </a:solidFill>
                          <a:effectLst/>
                          <a:latin typeface="HG丸ｺﾞｼｯｸM-PRO" panose="020F0600000000000000" pitchFamily="50" charset="-128"/>
                          <a:ea typeface="HG丸ｺﾞｼｯｸM-PRO" panose="020F0600000000000000" pitchFamily="50" charset="-128"/>
                        </a:rPr>
                        <a:t/>
                      </a:r>
                      <a:br>
                        <a:rPr lang="zh-TW" altLang="en-US" sz="1200" b="1" i="0" u="sng" strike="noStrike" dirty="0">
                          <a:solidFill>
                            <a:srgbClr val="FF0000"/>
                          </a:solidFill>
                          <a:effectLst/>
                          <a:latin typeface="HG丸ｺﾞｼｯｸM-PRO" panose="020F0600000000000000" pitchFamily="50" charset="-128"/>
                          <a:ea typeface="HG丸ｺﾞｼｯｸM-PRO" panose="020F0600000000000000" pitchFamily="50" charset="-128"/>
                        </a:rPr>
                      </a:br>
                      <a:r>
                        <a:rPr lang="zh-TW" altLang="en-US" sz="1200" b="1" i="0" u="sng" strike="noStrike" dirty="0">
                          <a:solidFill>
                            <a:srgbClr val="FF0000"/>
                          </a:solidFill>
                          <a:effectLst/>
                          <a:latin typeface="HG丸ｺﾞｼｯｸM-PRO" panose="020F0600000000000000" pitchFamily="50" charset="-128"/>
                          <a:ea typeface="HG丸ｺﾞｼｯｸM-PRO" panose="020F0600000000000000" pitchFamily="50" charset="-128"/>
                        </a:rPr>
                        <a:t/>
                      </a:r>
                      <a:br>
                        <a:rPr lang="zh-TW" altLang="en-US" sz="1200" b="1" i="0" u="sng" strike="noStrike" dirty="0">
                          <a:solidFill>
                            <a:srgbClr val="FF0000"/>
                          </a:solidFill>
                          <a:effectLst/>
                          <a:latin typeface="HG丸ｺﾞｼｯｸM-PRO" panose="020F0600000000000000" pitchFamily="50" charset="-128"/>
                          <a:ea typeface="HG丸ｺﾞｼｯｸM-PRO" panose="020F0600000000000000" pitchFamily="50" charset="-128"/>
                        </a:rPr>
                      </a:b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患者③　訪問診療</a:t>
                      </a:r>
                      <a:b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（同一建物以外）</a:t>
                      </a:r>
                      <a:endPar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l" fontAlgn="ctr"/>
                      <a:endParaRPr lang="ja-JP" altLang="en-US" sz="1200" b="0" i="0" u="none" strike="noStrike">
                        <a:solidFill>
                          <a:srgbClr val="000000"/>
                        </a:solidFill>
                        <a:effectLst/>
                        <a:latin typeface="+mn-ea"/>
                        <a:ea typeface="+mn-ea"/>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a:solidFill>
                          <a:srgbClr val="000000"/>
                        </a:solidFill>
                        <a:effectLst/>
                        <a:latin typeface="+mn-ea"/>
                        <a:ea typeface="+mn-ea"/>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a:solidFill>
                          <a:srgbClr val="000000"/>
                        </a:solidFill>
                        <a:effectLst/>
                        <a:latin typeface="+mn-ea"/>
                        <a:ea typeface="+mn-ea"/>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a:solidFill>
                          <a:srgbClr val="000000"/>
                        </a:solidFill>
                        <a:effectLst/>
                        <a:latin typeface="+mn-ea"/>
                        <a:ea typeface="+mn-ea"/>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r>
              <a:tr h="522618">
                <a:tc gridSpan="7">
                  <a:txBody>
                    <a:bodyPr/>
                    <a:lstStyle/>
                    <a:p>
                      <a:pPr algn="l" fontAlgn="ctr"/>
                      <a:r>
                        <a:rPr lang="en-US" altLang="ja-JP" sz="1800" b="0" i="0" u="none" strike="noStrike" dirty="0">
                          <a:solidFill>
                            <a:srgbClr val="000000"/>
                          </a:solidFill>
                          <a:effectLst/>
                          <a:latin typeface="+mn-ea"/>
                          <a:ea typeface="+mn-ea"/>
                        </a:rPr>
                        <a:t>※</a:t>
                      </a:r>
                      <a:r>
                        <a:rPr lang="ja-JP" altLang="en-US" sz="1800" b="0" i="0" u="none" strike="noStrike" dirty="0">
                          <a:solidFill>
                            <a:srgbClr val="000000"/>
                          </a:solidFill>
                          <a:effectLst/>
                          <a:latin typeface="+mn-ea"/>
                          <a:ea typeface="+mn-ea"/>
                        </a:rPr>
                        <a:t>患者</a:t>
                      </a:r>
                      <a:r>
                        <a:rPr lang="ja-JP" altLang="en-US" sz="1800" b="0" i="0" u="none" strike="noStrike" dirty="0" smtClean="0">
                          <a:solidFill>
                            <a:srgbClr val="000000"/>
                          </a:solidFill>
                          <a:effectLst/>
                          <a:latin typeface="+mn-ea"/>
                          <a:ea typeface="+mn-ea"/>
                        </a:rPr>
                        <a:t>①－⑨すべての患者が、１度は訪問診療（同一建物以外）を算定しており、</a:t>
                      </a:r>
                      <a:endParaRPr lang="en-US" altLang="ja-JP" sz="1800" b="0" i="0" u="none" strike="noStrike" dirty="0" smtClean="0">
                        <a:solidFill>
                          <a:srgbClr val="000000"/>
                        </a:solidFill>
                        <a:effectLst/>
                        <a:latin typeface="+mn-ea"/>
                        <a:ea typeface="+mn-ea"/>
                      </a:endParaRPr>
                    </a:p>
                    <a:p>
                      <a:pPr algn="l" fontAlgn="ctr"/>
                      <a:r>
                        <a:rPr lang="ja-JP" altLang="en-US" sz="1800" b="0" i="0" u="none" strike="noStrike" dirty="0" smtClean="0">
                          <a:solidFill>
                            <a:srgbClr val="000000"/>
                          </a:solidFill>
                          <a:effectLst/>
                          <a:latin typeface="+mn-ea"/>
                          <a:ea typeface="+mn-ea"/>
                        </a:rPr>
                        <a:t>　</a:t>
                      </a:r>
                      <a:r>
                        <a:rPr lang="ja-JP" altLang="en-US" sz="1800" b="1" i="0" u="sng" strike="noStrike" dirty="0" smtClean="0">
                          <a:solidFill>
                            <a:srgbClr val="000000"/>
                          </a:solidFill>
                          <a:effectLst/>
                          <a:latin typeface="+mn-ea"/>
                          <a:ea typeface="+mn-ea"/>
                        </a:rPr>
                        <a:t>高い</a:t>
                      </a:r>
                      <a:r>
                        <a:rPr lang="ja-JP" altLang="en-US" sz="1800" b="0" i="0" u="none" strike="noStrike" dirty="0" smtClean="0">
                          <a:solidFill>
                            <a:srgbClr val="000000"/>
                          </a:solidFill>
                          <a:effectLst/>
                          <a:latin typeface="+mn-ea"/>
                          <a:ea typeface="+mn-ea"/>
                        </a:rPr>
                        <a:t>管理料（同一建物</a:t>
                      </a:r>
                      <a:r>
                        <a:rPr lang="ja-JP" altLang="en-US" sz="1800" b="0" i="0" u="sng" strike="noStrike" dirty="0" smtClean="0">
                          <a:solidFill>
                            <a:srgbClr val="000000"/>
                          </a:solidFill>
                          <a:effectLst/>
                          <a:latin typeface="+mn-ea"/>
                          <a:ea typeface="+mn-ea"/>
                        </a:rPr>
                        <a:t>以外</a:t>
                      </a:r>
                      <a:r>
                        <a:rPr lang="ja-JP" altLang="en-US" sz="1800" b="0" i="0" u="none" strike="noStrike" dirty="0" smtClean="0">
                          <a:solidFill>
                            <a:srgbClr val="000000"/>
                          </a:solidFill>
                          <a:effectLst/>
                          <a:latin typeface="+mn-ea"/>
                          <a:ea typeface="+mn-ea"/>
                        </a:rPr>
                        <a:t>）を算定可能である。</a:t>
                      </a:r>
                      <a:endParaRPr lang="en-US" altLang="ja-JP" sz="1800" b="0" i="0" u="none" strike="noStrike" dirty="0" smtClean="0">
                        <a:solidFill>
                          <a:srgbClr val="000000"/>
                        </a:solidFill>
                        <a:effectLst/>
                        <a:latin typeface="+mn-ea"/>
                        <a:ea typeface="+mn-ea"/>
                      </a:endParaRPr>
                    </a:p>
                  </a:txBody>
                  <a:tcPr marL="6968" marR="6968" marT="696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4400">
                <a:tc gridSpan="6">
                  <a:txBody>
                    <a:bodyPr/>
                    <a:lstStyle/>
                    <a:p>
                      <a:endParaRPr lang="ja-JP" altLang="en-US" dirty="0"/>
                    </a:p>
                  </a:txBody>
                  <a:tcPr marL="6968" marR="6968" marT="696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r>
              <a:tr h="264400">
                <a:tc gridSpan="5">
                  <a:txBody>
                    <a:bodyPr/>
                    <a:lstStyle/>
                    <a:p>
                      <a:endParaRPr lang="ja-JP" altLang="en-US" dirty="0"/>
                    </a:p>
                  </a:txBody>
                  <a:tcPr marL="6968" marR="6968" marT="696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r>
            </a:tbl>
          </a:graphicData>
        </a:graphic>
      </p:graphicFrame>
      <p:sp>
        <p:nvSpPr>
          <p:cNvPr id="6" name="角丸四角形 5"/>
          <p:cNvSpPr/>
          <p:nvPr/>
        </p:nvSpPr>
        <p:spPr>
          <a:xfrm>
            <a:off x="268941" y="3603812"/>
            <a:ext cx="1479177" cy="941294"/>
          </a:xfrm>
          <a:prstGeom prst="roundRect">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7" name="角丸四角形 6"/>
          <p:cNvSpPr/>
          <p:nvPr/>
        </p:nvSpPr>
        <p:spPr>
          <a:xfrm>
            <a:off x="313765" y="4764737"/>
            <a:ext cx="1479177" cy="941294"/>
          </a:xfrm>
          <a:prstGeom prst="roundRect">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 name="角丸四角形 7"/>
          <p:cNvSpPr/>
          <p:nvPr/>
        </p:nvSpPr>
        <p:spPr>
          <a:xfrm>
            <a:off x="3034549" y="4769219"/>
            <a:ext cx="1479177" cy="941294"/>
          </a:xfrm>
          <a:prstGeom prst="roundRect">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5795673" y="3644153"/>
            <a:ext cx="1479177" cy="941294"/>
          </a:xfrm>
          <a:prstGeom prst="roundRect">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0" name="角丸四角形吹き出し 9"/>
          <p:cNvSpPr/>
          <p:nvPr/>
        </p:nvSpPr>
        <p:spPr>
          <a:xfrm>
            <a:off x="7758952" y="2030506"/>
            <a:ext cx="1922929" cy="1381561"/>
          </a:xfrm>
          <a:prstGeom prst="wedgeRoundRectCallout">
            <a:avLst>
              <a:gd name="adj1" fmla="val -74914"/>
              <a:gd name="adj2" fmla="val 70714"/>
              <a:gd name="adj3" fmla="val 16667"/>
            </a:avLst>
          </a:prstGeom>
          <a:gradFill>
            <a:gsLst>
              <a:gs pos="0">
                <a:schemeClr val="accent4">
                  <a:lumMod val="110000"/>
                  <a:satMod val="105000"/>
                  <a:tint val="67000"/>
                  <a:alpha val="46000"/>
                </a:schemeClr>
              </a:gs>
              <a:gs pos="10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solidFill>
                  <a:prstClr val="black"/>
                </a:solidFill>
              </a:rPr>
              <a:t>末期の悪性腫瘍は同一建物の患者としてカウントされない</a:t>
            </a:r>
            <a:endParaRPr lang="ja-JP" altLang="en-US" dirty="0">
              <a:solidFill>
                <a:prstClr val="black"/>
              </a:solidFill>
            </a:endParaRPr>
          </a:p>
        </p:txBody>
      </p:sp>
      <p:sp>
        <p:nvSpPr>
          <p:cNvPr id="12" name="スライド番号プレースホルダー 2"/>
          <p:cNvSpPr txBox="1">
            <a:spLocks/>
          </p:cNvSpPr>
          <p:nvPr/>
        </p:nvSpPr>
        <p:spPr>
          <a:xfrm>
            <a:off x="7682160" y="6592293"/>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rPr>
              <a:pPr/>
              <a:t>137</a:t>
            </a:fld>
            <a:endParaRPr lang="ja-JP" altLang="en-US" dirty="0">
              <a:solidFill>
                <a:prstClr val="black"/>
              </a:solidFill>
            </a:endParaRPr>
          </a:p>
        </p:txBody>
      </p:sp>
      <p:sp>
        <p:nvSpPr>
          <p:cNvPr id="13" name="正方形/長方形 12"/>
          <p:cNvSpPr/>
          <p:nvPr/>
        </p:nvSpPr>
        <p:spPr>
          <a:xfrm>
            <a:off x="7833286" y="50791"/>
            <a:ext cx="1939826" cy="769441"/>
          </a:xfrm>
          <a:prstGeom prst="rect">
            <a:avLst/>
          </a:prstGeom>
          <a:ln w="12700">
            <a:solidFill>
              <a:schemeClr val="tx1"/>
            </a:solidFill>
            <a:prstDash val="soli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noProof="0" dirty="0" smtClean="0">
                <a:solidFill>
                  <a:prstClr val="black"/>
                </a:solidFill>
              </a:rPr>
              <a:t>平</a:t>
            </a:r>
            <a:r>
              <a:rPr kumimoji="0" lang="en-US" altLang="ja-JP" sz="1600" kern="0" noProof="0" dirty="0" smtClean="0">
                <a:solidFill>
                  <a:prstClr val="black"/>
                </a:solidFill>
              </a:rPr>
              <a:t>26.3.5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dirty="0" smtClean="0">
                <a:solidFill>
                  <a:prstClr val="black"/>
                </a:solidFill>
              </a:rPr>
              <a:t>厚労省説明会資料より</a:t>
            </a:r>
            <a:endParaRPr kumimoji="0" lang="en-US" altLang="ja-JP" sz="1400" kern="0" noProof="0" dirty="0" smtClean="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dirty="0" smtClean="0">
                <a:solidFill>
                  <a:prstClr val="black"/>
                </a:solidFill>
              </a:rPr>
              <a:t>抜粋</a:t>
            </a:r>
            <a:endParaRPr kumimoji="0" lang="ja-JP" altLang="en-US" sz="1400" i="0"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9203018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0"/>
            <a:ext cx="8543925" cy="616508"/>
          </a:xfrm>
        </p:spPr>
        <p:txBody>
          <a:bodyPr>
            <a:normAutofit/>
          </a:bodyPr>
          <a:lstStyle/>
          <a:p>
            <a:pPr algn="ctr"/>
            <a:r>
              <a:rPr lang="ja-JP" altLang="en-US" sz="3200" dirty="0"/>
              <a:t>在宅患者訪問診療</a:t>
            </a:r>
            <a:r>
              <a:rPr lang="ja-JP" altLang="en-US" sz="3200" dirty="0" smtClean="0"/>
              <a:t>の例②</a:t>
            </a:r>
            <a:endParaRPr kumimoji="1" lang="ja-JP" altLang="en-US" sz="3200" dirty="0"/>
          </a:p>
        </p:txBody>
      </p:sp>
      <p:graphicFrame>
        <p:nvGraphicFramePr>
          <p:cNvPr id="5" name="コンテンツ プレースホルダー 4"/>
          <p:cNvGraphicFramePr>
            <a:graphicFrameLocks noGrp="1"/>
          </p:cNvGraphicFramePr>
          <p:nvPr>
            <p:ph idx="1"/>
            <p:extLst/>
          </p:nvPr>
        </p:nvGraphicFramePr>
        <p:xfrm>
          <a:off x="360828" y="616508"/>
          <a:ext cx="9184343" cy="6269222"/>
        </p:xfrm>
        <a:graphic>
          <a:graphicData uri="http://schemas.openxmlformats.org/drawingml/2006/table">
            <a:tbl>
              <a:tblPr/>
              <a:tblGrid>
                <a:gridCol w="1373205"/>
                <a:gridCol w="1373205"/>
                <a:gridCol w="1373205"/>
                <a:gridCol w="1373205"/>
                <a:gridCol w="1373205"/>
                <a:gridCol w="1159159"/>
                <a:gridCol w="1159159"/>
              </a:tblGrid>
              <a:tr h="207100">
                <a:tc gridSpan="2">
                  <a:txBody>
                    <a:bodyPr/>
                    <a:lstStyle/>
                    <a:p>
                      <a:pPr algn="l" fontAlgn="ctr"/>
                      <a:r>
                        <a:rPr lang="ja-JP" altLang="en-US" sz="1400" b="0" i="0" u="none" strike="noStrike" dirty="0" smtClean="0">
                          <a:solidFill>
                            <a:schemeClr val="tx1"/>
                          </a:solidFill>
                          <a:effectLst/>
                          <a:latin typeface="+mn-ea"/>
                          <a:ea typeface="+mn-ea"/>
                        </a:rPr>
                        <a:t>集合住宅入居者５０名</a:t>
                      </a:r>
                      <a:endParaRPr lang="ja-JP" altLang="en-US" sz="1400" b="0" i="0" u="none" strike="noStrike" dirty="0">
                        <a:solidFill>
                          <a:schemeClr val="tx1"/>
                        </a:solidFill>
                        <a:effectLst/>
                        <a:latin typeface="+mn-ea"/>
                        <a:ea typeface="+mn-ea"/>
                      </a:endParaRPr>
                    </a:p>
                  </a:txBody>
                  <a:tcPr marL="6968" marR="6968" marT="6968"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800" b="0" i="0" u="none" strike="noStrike" dirty="0">
                        <a:solidFill>
                          <a:schemeClr val="tx1"/>
                        </a:solidFill>
                        <a:effectLst/>
                        <a:latin typeface="+mn-ea"/>
                        <a:ea typeface="+mn-ea"/>
                      </a:endParaRPr>
                    </a:p>
                  </a:txBody>
                  <a:tcPr marL="6968" marR="6968" marT="6968"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r>
              <a:tr h="375028">
                <a:tc gridSpan="7">
                  <a:txBody>
                    <a:bodyPr/>
                    <a:lstStyle/>
                    <a:p>
                      <a:pPr algn="l" fontAlgn="ctr">
                        <a:tabLst/>
                      </a:pPr>
                      <a:r>
                        <a:rPr lang="ja-JP" altLang="en-US" sz="1400" b="0" i="0" u="none" strike="noStrike" dirty="0" smtClean="0">
                          <a:solidFill>
                            <a:schemeClr val="tx1"/>
                          </a:solidFill>
                          <a:effectLst/>
                          <a:latin typeface="+mn-ea"/>
                          <a:ea typeface="+mn-ea"/>
                        </a:rPr>
                        <a:t>月に２回の訪問で全患者を診療している場合</a:t>
                      </a:r>
                      <a:endParaRPr lang="ja-JP" altLang="en-US" sz="1400" b="0" i="0" u="none" strike="noStrike" dirty="0">
                        <a:solidFill>
                          <a:schemeClr val="tx1"/>
                        </a:solidFill>
                        <a:effectLst/>
                        <a:latin typeface="+mn-ea"/>
                        <a:ea typeface="+mn-ea"/>
                      </a:endParaRPr>
                    </a:p>
                  </a:txBody>
                  <a:tcPr marL="6968" marR="6968" marT="696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c hMerge="1">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r>
              <a:tr h="163122">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r>
              <a:tr h="178450">
                <a:tc>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火</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水</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木</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金</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土</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7</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0686">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①②③④⑤</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⑥⑦⑧</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⑨</a:t>
                      </a:r>
                      <a:r>
                        <a:rPr lang="ja-JP"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～～㊾㊿</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訪問</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診療</a:t>
                      </a:r>
                      <a:endParaRPr lang="en-US" altLang="zh-TW"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同一建物</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8</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10</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12</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13</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14</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0686">
                <a:tc>
                  <a:txBody>
                    <a:bodyPr/>
                    <a:lstStyle/>
                    <a:p>
                      <a:pPr algn="l" fontAlgn="ctr"/>
                      <a:endPar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zh-TW" altLang="en-US" sz="1200" b="1" i="0" u="sng" strike="noStrike" dirty="0">
                        <a:solidFill>
                          <a:srgbClr val="FF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zh-TW"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r" fontAlgn="ctr"/>
                      <a:r>
                        <a:rPr lang="en-US" altLang="ja-JP"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15</a:t>
                      </a:r>
                      <a:endPar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16</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17</a:t>
                      </a:r>
                      <a:endPar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18</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19</a:t>
                      </a:r>
                      <a:endPar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20</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21</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6050">
                <a:tc>
                  <a:txBody>
                    <a:bodyPr/>
                    <a:lstStyle/>
                    <a:p>
                      <a:pPr algn="l" fontAlgn="ctr"/>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①②③④⑤</a:t>
                      </a:r>
                      <a:b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⑥⑦⑧⑨</a:t>
                      </a:r>
                      <a:r>
                        <a:rPr lang="ja-JP"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～～㊾㊿</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訪問診療</a:t>
                      </a:r>
                      <a:endParaRPr lang="en-US" altLang="zh-TW"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marL="0" marR="0" indent="0" algn="l" defTabSz="914400" rtl="0" eaLnBrk="1" fontAlgn="t" latinLnBrk="0" hangingPunct="1">
                        <a:lnSpc>
                          <a:spcPct val="100000"/>
                        </a:lnSpc>
                        <a:spcBef>
                          <a:spcPts val="0"/>
                        </a:spcBef>
                        <a:spcAft>
                          <a:spcPts val="0"/>
                        </a:spcAft>
                        <a:buClrTx/>
                        <a:buSzTx/>
                        <a:buFontTx/>
                        <a:buNone/>
                        <a:tabLst/>
                        <a:defRPr/>
                      </a:pP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sng" strike="noStrike" dirty="0" smtClean="0">
                          <a:solidFill>
                            <a:srgbClr val="FF0000"/>
                          </a:solidFill>
                          <a:effectLst/>
                          <a:latin typeface="HG丸ｺﾞｼｯｸM-PRO" panose="020F0600000000000000" pitchFamily="50" charset="-128"/>
                          <a:ea typeface="HG丸ｺﾞｼｯｸM-PRO" panose="020F0600000000000000" pitchFamily="50" charset="-128"/>
                        </a:rPr>
                        <a:t>同一建物</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p>
                  </a:txBody>
                  <a:tcPr marL="6968" marR="6968" marT="69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t"/>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r" fontAlgn="ctr"/>
                      <a:r>
                        <a:rPr lang="en-US" altLang="ja-JP"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22</a:t>
                      </a:r>
                      <a:endPar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23</a:t>
                      </a:r>
                      <a:endPar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24</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25</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26</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27</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28</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6050">
                <a:tc>
                  <a:txBody>
                    <a:bodyPr/>
                    <a:lstStyle/>
                    <a:p>
                      <a:pPr algn="l" fontAlgn="ctr"/>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zh-TW"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l" fontAlgn="ct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r>
              <a:tr h="522250">
                <a:tc gridSpan="7">
                  <a:txBody>
                    <a:bodyPr/>
                    <a:lstStyle/>
                    <a:p>
                      <a:pPr algn="l" fontAlgn="ctr"/>
                      <a:r>
                        <a:rPr lang="en-US" altLang="ja-JP" sz="1800" b="0" i="0" u="none" strike="noStrike" dirty="0">
                          <a:solidFill>
                            <a:srgbClr val="000000"/>
                          </a:solidFill>
                          <a:effectLst/>
                          <a:latin typeface="+mn-ea"/>
                          <a:ea typeface="+mn-ea"/>
                        </a:rPr>
                        <a:t>※</a:t>
                      </a:r>
                      <a:r>
                        <a:rPr lang="ja-JP" altLang="en-US" sz="1800" b="0" i="0" u="none" strike="noStrike" dirty="0">
                          <a:solidFill>
                            <a:srgbClr val="000000"/>
                          </a:solidFill>
                          <a:effectLst/>
                          <a:latin typeface="+mn-ea"/>
                          <a:ea typeface="+mn-ea"/>
                        </a:rPr>
                        <a:t>患者</a:t>
                      </a:r>
                      <a:r>
                        <a:rPr lang="ja-JP" altLang="en-US" sz="1800" b="0" i="0" u="none" strike="noStrike" dirty="0" smtClean="0">
                          <a:solidFill>
                            <a:srgbClr val="000000"/>
                          </a:solidFill>
                          <a:effectLst/>
                          <a:latin typeface="+mn-ea"/>
                          <a:ea typeface="+mn-ea"/>
                        </a:rPr>
                        <a:t>①－㊿すべての患者が、１度も訪問診療（同一建物以外）を算定していないので、</a:t>
                      </a:r>
                      <a:endParaRPr lang="en-US" altLang="ja-JP" sz="1800" b="0" i="0" u="none" strike="noStrike" dirty="0" smtClean="0">
                        <a:solidFill>
                          <a:srgbClr val="000000"/>
                        </a:solidFill>
                        <a:effectLst/>
                        <a:latin typeface="+mn-ea"/>
                        <a:ea typeface="+mn-ea"/>
                      </a:endParaRPr>
                    </a:p>
                    <a:p>
                      <a:pPr algn="l" fontAlgn="ctr"/>
                      <a:r>
                        <a:rPr lang="ja-JP" altLang="en-US" sz="1800" b="0" i="0" u="none" strike="noStrike" dirty="0" smtClean="0">
                          <a:solidFill>
                            <a:srgbClr val="000000"/>
                          </a:solidFill>
                          <a:effectLst/>
                          <a:latin typeface="+mn-ea"/>
                          <a:ea typeface="+mn-ea"/>
                        </a:rPr>
                        <a:t>　</a:t>
                      </a:r>
                      <a:r>
                        <a:rPr lang="ja-JP" altLang="en-US" sz="1800" b="1" i="0" u="sng" strike="noStrike" dirty="0" smtClean="0">
                          <a:solidFill>
                            <a:srgbClr val="000000"/>
                          </a:solidFill>
                          <a:effectLst/>
                          <a:latin typeface="+mn-ea"/>
                          <a:ea typeface="+mn-ea"/>
                        </a:rPr>
                        <a:t>低い</a:t>
                      </a:r>
                      <a:r>
                        <a:rPr lang="ja-JP" altLang="en-US" sz="1800" b="0" i="0" u="none" strike="noStrike" dirty="0" smtClean="0">
                          <a:solidFill>
                            <a:srgbClr val="000000"/>
                          </a:solidFill>
                          <a:effectLst/>
                          <a:latin typeface="+mn-ea"/>
                          <a:ea typeface="+mn-ea"/>
                        </a:rPr>
                        <a:t>管理料（同一建物）を算定する。</a:t>
                      </a:r>
                      <a:endParaRPr lang="en-US" altLang="ja-JP" sz="1800" b="0" i="0" u="none" strike="noStrike" dirty="0" smtClean="0">
                        <a:solidFill>
                          <a:srgbClr val="000000"/>
                        </a:solidFill>
                        <a:effectLst/>
                        <a:latin typeface="+mn-ea"/>
                        <a:ea typeface="+mn-ea"/>
                      </a:endParaRPr>
                    </a:p>
                  </a:txBody>
                  <a:tcPr marL="6968" marR="6968" marT="696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4400">
                <a:tc gridSpan="6">
                  <a:txBody>
                    <a:bodyPr/>
                    <a:lstStyle/>
                    <a:p>
                      <a:endParaRPr lang="ja-JP" altLang="en-US" dirty="0"/>
                    </a:p>
                  </a:txBody>
                  <a:tcPr marL="6968" marR="6968" marT="696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r>
              <a:tr h="264400">
                <a:tc gridSpan="5">
                  <a:txBody>
                    <a:bodyPr/>
                    <a:lstStyle/>
                    <a:p>
                      <a:endParaRPr lang="ja-JP" altLang="en-US" dirty="0"/>
                    </a:p>
                  </a:txBody>
                  <a:tcPr marL="6968" marR="6968" marT="696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r>
            </a:tbl>
          </a:graphicData>
        </a:graphic>
      </p:graphicFrame>
      <p:sp>
        <p:nvSpPr>
          <p:cNvPr id="6" name="スライド番号プレースホルダー 2"/>
          <p:cNvSpPr txBox="1">
            <a:spLocks/>
          </p:cNvSpPr>
          <p:nvPr/>
        </p:nvSpPr>
        <p:spPr>
          <a:xfrm>
            <a:off x="7682160" y="6592293"/>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rPr>
              <a:pPr/>
              <a:t>138</a:t>
            </a:fld>
            <a:endParaRPr lang="ja-JP" altLang="en-US" dirty="0">
              <a:solidFill>
                <a:prstClr val="black"/>
              </a:solidFill>
            </a:endParaRPr>
          </a:p>
        </p:txBody>
      </p:sp>
      <p:sp>
        <p:nvSpPr>
          <p:cNvPr id="7" name="正方形/長方形 6"/>
          <p:cNvSpPr/>
          <p:nvPr/>
        </p:nvSpPr>
        <p:spPr>
          <a:xfrm>
            <a:off x="7833286" y="50791"/>
            <a:ext cx="1939826" cy="769441"/>
          </a:xfrm>
          <a:prstGeom prst="rect">
            <a:avLst/>
          </a:prstGeom>
          <a:ln w="12700">
            <a:solidFill>
              <a:schemeClr val="tx1"/>
            </a:solidFill>
            <a:prstDash val="soli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noProof="0" dirty="0" smtClean="0">
                <a:solidFill>
                  <a:prstClr val="black"/>
                </a:solidFill>
              </a:rPr>
              <a:t>平</a:t>
            </a:r>
            <a:r>
              <a:rPr kumimoji="0" lang="en-US" altLang="ja-JP" sz="1600" kern="0" noProof="0" dirty="0" smtClean="0">
                <a:solidFill>
                  <a:prstClr val="black"/>
                </a:solidFill>
              </a:rPr>
              <a:t>26.3.5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dirty="0" smtClean="0">
                <a:solidFill>
                  <a:prstClr val="black"/>
                </a:solidFill>
              </a:rPr>
              <a:t>厚労省説明会資料より</a:t>
            </a:r>
            <a:endParaRPr kumimoji="0" lang="en-US" altLang="ja-JP" sz="1400" kern="0" noProof="0" dirty="0" smtClean="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dirty="0" smtClean="0">
                <a:solidFill>
                  <a:prstClr val="black"/>
                </a:solidFill>
              </a:rPr>
              <a:t>抜粋</a:t>
            </a:r>
            <a:endParaRPr kumimoji="0" lang="ja-JP" altLang="en-US" sz="1400" i="0"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6315039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a:solidFill>
                  <a:srgbClr val="000000"/>
                </a:solidFill>
              </a:rPr>
              <a:t>５</a:t>
            </a:r>
            <a:r>
              <a:rPr lang="ja-JP" altLang="en-US" dirty="0" smtClean="0">
                <a:solidFill>
                  <a:srgbClr val="000000"/>
                </a:solidFill>
              </a:rPr>
              <a:t>．入院の</a:t>
            </a:r>
            <a:r>
              <a:rPr lang="ja-JP" altLang="en-US" dirty="0">
                <a:solidFill>
                  <a:srgbClr val="000000"/>
                </a:solidFill>
              </a:rPr>
              <a:t>機能</a:t>
            </a:r>
            <a:r>
              <a:rPr lang="ja-JP" altLang="en-US" dirty="0" smtClean="0">
                <a:solidFill>
                  <a:srgbClr val="000000"/>
                </a:solidFill>
              </a:rPr>
              <a:t>分化（７対１入院基本料の見直し）</a:t>
            </a:r>
          </a:p>
        </p:txBody>
      </p:sp>
      <p:sp>
        <p:nvSpPr>
          <p:cNvPr id="7" name="正方形/長方形 6"/>
          <p:cNvSpPr/>
          <p:nvPr/>
        </p:nvSpPr>
        <p:spPr>
          <a:xfrm>
            <a:off x="165099" y="3500045"/>
            <a:ext cx="9546565" cy="234936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ts val="2200"/>
              </a:lnSpc>
            </a:pPr>
            <a:r>
              <a:rPr lang="ja-JP" altLang="en-US" sz="2000" kern="0" dirty="0" smtClean="0">
                <a:solidFill>
                  <a:prstClr val="black"/>
                </a:solidFill>
                <a:latin typeface="ＭＳ Ｐゴシック"/>
                <a:ea typeface="ＭＳ Ｐゴシック"/>
                <a:cs typeface="ＭＳ ゴシック"/>
              </a:rPr>
              <a:t>○ </a:t>
            </a:r>
            <a:r>
              <a:rPr lang="ja-JP" altLang="ja-JP" sz="2000" dirty="0">
                <a:solidFill>
                  <a:prstClr val="black"/>
                </a:solidFill>
              </a:rPr>
              <a:t>７対１、１０対１の特定除外患者は、日医・四病協の調査結果により、１３対１、１５対</a:t>
            </a:r>
            <a:r>
              <a:rPr lang="ja-JP" altLang="ja-JP" sz="2000" dirty="0" smtClean="0">
                <a:solidFill>
                  <a:prstClr val="black"/>
                </a:solidFill>
              </a:rPr>
              <a:t>１</a:t>
            </a:r>
            <a:endParaRPr lang="en-US" altLang="ja-JP" sz="2000" dirty="0" smtClean="0">
              <a:solidFill>
                <a:prstClr val="black"/>
              </a:solidFill>
            </a:endParaRPr>
          </a:p>
          <a:p>
            <a:pPr>
              <a:lnSpc>
                <a:spcPts val="2200"/>
              </a:lnSpc>
            </a:pPr>
            <a:r>
              <a:rPr lang="en-US" altLang="ja-JP" sz="2000" dirty="0">
                <a:solidFill>
                  <a:prstClr val="black"/>
                </a:solidFill>
              </a:rPr>
              <a:t> </a:t>
            </a:r>
            <a:r>
              <a:rPr lang="en-US" altLang="ja-JP" sz="2000" dirty="0" smtClean="0">
                <a:solidFill>
                  <a:prstClr val="black"/>
                </a:solidFill>
              </a:rPr>
              <a:t> </a:t>
            </a:r>
            <a:r>
              <a:rPr lang="ja-JP" altLang="ja-JP" sz="2000" dirty="0" smtClean="0">
                <a:solidFill>
                  <a:prstClr val="black"/>
                </a:solidFill>
              </a:rPr>
              <a:t>と</a:t>
            </a:r>
            <a:r>
              <a:rPr lang="ja-JP" altLang="ja-JP" sz="2000" dirty="0">
                <a:solidFill>
                  <a:prstClr val="black"/>
                </a:solidFill>
              </a:rPr>
              <a:t>は明らかに違うと繰り返し中医協で説明した。特定除外制度廃止に伴って医療</a:t>
            </a:r>
            <a:r>
              <a:rPr lang="ja-JP" altLang="ja-JP" sz="2000" dirty="0" smtClean="0">
                <a:solidFill>
                  <a:prstClr val="black"/>
                </a:solidFill>
              </a:rPr>
              <a:t>機関</a:t>
            </a:r>
            <a:endParaRPr lang="en-US" altLang="ja-JP" sz="2000" dirty="0" smtClean="0">
              <a:solidFill>
                <a:prstClr val="black"/>
              </a:solidFill>
            </a:endParaRPr>
          </a:p>
          <a:p>
            <a:pPr>
              <a:lnSpc>
                <a:spcPts val="2200"/>
              </a:lnSpc>
            </a:pPr>
            <a:r>
              <a:rPr lang="en-US" altLang="ja-JP" sz="2000" dirty="0">
                <a:solidFill>
                  <a:prstClr val="black"/>
                </a:solidFill>
              </a:rPr>
              <a:t> </a:t>
            </a:r>
            <a:r>
              <a:rPr lang="en-US" altLang="ja-JP" sz="2000" dirty="0" smtClean="0">
                <a:solidFill>
                  <a:prstClr val="black"/>
                </a:solidFill>
              </a:rPr>
              <a:t> </a:t>
            </a:r>
            <a:r>
              <a:rPr lang="ja-JP" altLang="ja-JP" sz="2000" dirty="0" smtClean="0">
                <a:solidFill>
                  <a:prstClr val="black"/>
                </a:solidFill>
              </a:rPr>
              <a:t>に</a:t>
            </a:r>
            <a:r>
              <a:rPr lang="ja-JP" altLang="ja-JP" sz="2000" dirty="0">
                <a:solidFill>
                  <a:prstClr val="black"/>
                </a:solidFill>
              </a:rPr>
              <a:t>重大な影響が生じることが危惧されるため、できるだけ早期に、特定除外制度を</a:t>
            </a:r>
            <a:r>
              <a:rPr lang="ja-JP" altLang="ja-JP" sz="2000" dirty="0" smtClean="0">
                <a:solidFill>
                  <a:prstClr val="black"/>
                </a:solidFill>
              </a:rPr>
              <a:t>廃止</a:t>
            </a:r>
            <a:endParaRPr lang="en-US" altLang="ja-JP" sz="2000" dirty="0" smtClean="0">
              <a:solidFill>
                <a:prstClr val="black"/>
              </a:solidFill>
            </a:endParaRPr>
          </a:p>
          <a:p>
            <a:pPr>
              <a:lnSpc>
                <a:spcPts val="2200"/>
              </a:lnSpc>
            </a:pPr>
            <a:r>
              <a:rPr lang="en-US" altLang="ja-JP" sz="2000" dirty="0">
                <a:solidFill>
                  <a:prstClr val="black"/>
                </a:solidFill>
              </a:rPr>
              <a:t> </a:t>
            </a:r>
            <a:r>
              <a:rPr lang="en-US" altLang="ja-JP" sz="2000" dirty="0" smtClean="0">
                <a:solidFill>
                  <a:prstClr val="black"/>
                </a:solidFill>
              </a:rPr>
              <a:t> </a:t>
            </a:r>
            <a:r>
              <a:rPr lang="ja-JP" altLang="ja-JP" sz="2000" dirty="0" smtClean="0">
                <a:solidFill>
                  <a:prstClr val="black"/>
                </a:solidFill>
              </a:rPr>
              <a:t>する</a:t>
            </a:r>
            <a:r>
              <a:rPr lang="ja-JP" altLang="ja-JP" sz="2000" dirty="0">
                <a:solidFill>
                  <a:prstClr val="black"/>
                </a:solidFill>
              </a:rPr>
              <a:t>ことがよいのかどうか、経過措置の延長も選択肢の１つとして中医協で検証・</a:t>
            </a:r>
            <a:r>
              <a:rPr lang="ja-JP" altLang="ja-JP" sz="2000" dirty="0" smtClean="0">
                <a:solidFill>
                  <a:prstClr val="black"/>
                </a:solidFill>
              </a:rPr>
              <a:t>検討</a:t>
            </a:r>
            <a:endParaRPr lang="en-US" altLang="ja-JP" sz="2000" dirty="0" smtClean="0">
              <a:solidFill>
                <a:prstClr val="black"/>
              </a:solidFill>
            </a:endParaRPr>
          </a:p>
          <a:p>
            <a:pPr>
              <a:lnSpc>
                <a:spcPts val="2200"/>
              </a:lnSpc>
            </a:pPr>
            <a:r>
              <a:rPr lang="en-US" altLang="ja-JP" sz="2000" dirty="0">
                <a:solidFill>
                  <a:prstClr val="black"/>
                </a:solidFill>
              </a:rPr>
              <a:t> </a:t>
            </a:r>
            <a:r>
              <a:rPr lang="en-US" altLang="ja-JP" sz="2000" dirty="0" smtClean="0">
                <a:solidFill>
                  <a:prstClr val="black"/>
                </a:solidFill>
              </a:rPr>
              <a:t> </a:t>
            </a:r>
            <a:r>
              <a:rPr lang="ja-JP" altLang="ja-JP" sz="2000" dirty="0" smtClean="0">
                <a:solidFill>
                  <a:prstClr val="black"/>
                </a:solidFill>
              </a:rPr>
              <a:t>する</a:t>
            </a:r>
            <a:r>
              <a:rPr lang="ja-JP" altLang="ja-JP" sz="2000" dirty="0">
                <a:solidFill>
                  <a:prstClr val="black"/>
                </a:solidFill>
              </a:rPr>
              <a:t>ことを強く求めた。</a:t>
            </a:r>
          </a:p>
          <a:p>
            <a:pPr>
              <a:lnSpc>
                <a:spcPts val="2200"/>
              </a:lnSpc>
            </a:pPr>
            <a:r>
              <a:rPr lang="ja-JP" altLang="en-US" sz="2000" dirty="0" smtClean="0">
                <a:solidFill>
                  <a:prstClr val="black"/>
                </a:solidFill>
              </a:rPr>
              <a:t>○ </a:t>
            </a:r>
            <a:r>
              <a:rPr lang="ja-JP" altLang="ja-JP" sz="2000" dirty="0" smtClean="0">
                <a:solidFill>
                  <a:prstClr val="black"/>
                </a:solidFill>
              </a:rPr>
              <a:t>急激</a:t>
            </a:r>
            <a:r>
              <a:rPr lang="ja-JP" altLang="ja-JP" sz="2000" dirty="0">
                <a:solidFill>
                  <a:prstClr val="black"/>
                </a:solidFill>
              </a:rPr>
              <a:t>な見直しによる医療現場の混乱で、最終的に不利益を受けるのは患者・国民</a:t>
            </a:r>
            <a:r>
              <a:rPr lang="ja-JP" altLang="ja-JP" sz="2000" dirty="0" smtClean="0">
                <a:solidFill>
                  <a:prstClr val="black"/>
                </a:solidFill>
              </a:rPr>
              <a:t>で</a:t>
            </a:r>
            <a:endParaRPr lang="en-US" altLang="ja-JP" sz="2000" dirty="0" smtClean="0">
              <a:solidFill>
                <a:prstClr val="black"/>
              </a:solidFill>
            </a:endParaRPr>
          </a:p>
          <a:p>
            <a:pPr>
              <a:lnSpc>
                <a:spcPts val="2200"/>
              </a:lnSpc>
            </a:pPr>
            <a:r>
              <a:rPr lang="en-US" altLang="ja-JP" sz="2000" dirty="0">
                <a:solidFill>
                  <a:prstClr val="black"/>
                </a:solidFill>
              </a:rPr>
              <a:t> </a:t>
            </a:r>
            <a:r>
              <a:rPr lang="en-US" altLang="ja-JP" sz="2000" dirty="0" smtClean="0">
                <a:solidFill>
                  <a:prstClr val="black"/>
                </a:solidFill>
              </a:rPr>
              <a:t> </a:t>
            </a:r>
            <a:r>
              <a:rPr lang="ja-JP" altLang="ja-JP" sz="2000" dirty="0" smtClean="0">
                <a:solidFill>
                  <a:prstClr val="black"/>
                </a:solidFill>
              </a:rPr>
              <a:t>ある</a:t>
            </a:r>
            <a:r>
              <a:rPr lang="ja-JP" altLang="ja-JP" sz="2000" dirty="0">
                <a:solidFill>
                  <a:prstClr val="black"/>
                </a:solidFill>
              </a:rPr>
              <a:t>ため、中医協「答申書」附帯意見に明記されたとおり、改定の影響については</a:t>
            </a:r>
            <a:r>
              <a:rPr lang="ja-JP" altLang="ja-JP" sz="2000" dirty="0" smtClean="0">
                <a:solidFill>
                  <a:prstClr val="black"/>
                </a:solidFill>
              </a:rPr>
              <a:t>今後</a:t>
            </a:r>
            <a:endParaRPr lang="en-US" altLang="ja-JP" sz="2000" dirty="0" smtClean="0">
              <a:solidFill>
                <a:prstClr val="black"/>
              </a:solidFill>
            </a:endParaRPr>
          </a:p>
          <a:p>
            <a:pPr>
              <a:lnSpc>
                <a:spcPts val="2200"/>
              </a:lnSpc>
            </a:pPr>
            <a:r>
              <a:rPr lang="en-US" altLang="ja-JP" sz="2000" dirty="0">
                <a:solidFill>
                  <a:prstClr val="black"/>
                </a:solidFill>
              </a:rPr>
              <a:t> </a:t>
            </a:r>
            <a:r>
              <a:rPr lang="en-US" altLang="ja-JP" sz="2000" dirty="0" smtClean="0">
                <a:solidFill>
                  <a:prstClr val="black"/>
                </a:solidFill>
              </a:rPr>
              <a:t> </a:t>
            </a:r>
            <a:r>
              <a:rPr lang="ja-JP" altLang="ja-JP" sz="2000" dirty="0" smtClean="0">
                <a:solidFill>
                  <a:prstClr val="black"/>
                </a:solidFill>
              </a:rPr>
              <a:t>十分</a:t>
            </a:r>
            <a:r>
              <a:rPr lang="ja-JP" altLang="ja-JP" sz="2000" dirty="0">
                <a:solidFill>
                  <a:prstClr val="black"/>
                </a:solidFill>
              </a:rPr>
              <a:t>に検証する必要があり、その状況に応じて適切な対応を講じていく必要がある</a:t>
            </a:r>
            <a:r>
              <a:rPr lang="ja-JP" altLang="ja-JP" sz="2000" dirty="0" smtClean="0">
                <a:solidFill>
                  <a:prstClr val="black"/>
                </a:solidFill>
              </a:rPr>
              <a:t>。</a:t>
            </a:r>
            <a:endParaRPr lang="ja-JP" altLang="ja-JP" sz="2000" kern="100" dirty="0">
              <a:solidFill>
                <a:prstClr val="black"/>
              </a:solidFill>
              <a:latin typeface="ＭＳ Ｐゴシック"/>
              <a:ea typeface="ＭＳ Ｐゴシック"/>
              <a:cs typeface="Times New Roman"/>
            </a:endParaRPr>
          </a:p>
        </p:txBody>
      </p:sp>
      <p:sp>
        <p:nvSpPr>
          <p:cNvPr id="9" name="Rectangle 7"/>
          <p:cNvSpPr>
            <a:spLocks noChangeArrowheads="1"/>
          </p:cNvSpPr>
          <p:nvPr/>
        </p:nvSpPr>
        <p:spPr bwMode="auto">
          <a:xfrm>
            <a:off x="165099" y="835578"/>
            <a:ext cx="9546565" cy="488731"/>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400"/>
              </a:lnSpc>
              <a:spcBef>
                <a:spcPts val="0"/>
              </a:spcBef>
              <a:spcAft>
                <a:spcPct val="0"/>
              </a:spcAft>
              <a:buFontTx/>
              <a:buNone/>
            </a:pPr>
            <a:r>
              <a:rPr lang="ja-JP" altLang="en-US" sz="2200" dirty="0" smtClean="0">
                <a:solidFill>
                  <a:srgbClr val="000000"/>
                </a:solidFill>
                <a:latin typeface="ＭＳ Ｐゴシック"/>
                <a:ea typeface="ＭＳ Ｐゴシック"/>
              </a:rPr>
              <a:t>・７対１入院基本料の要件を厳格化→急性期後の受け皿病床へ転換</a:t>
            </a:r>
            <a:endParaRPr lang="en-US" altLang="ja-JP" sz="2200" dirty="0" smtClean="0">
              <a:solidFill>
                <a:srgbClr val="000000"/>
              </a:solidFill>
              <a:latin typeface="ＭＳ Ｐゴシック"/>
              <a:ea typeface="ＭＳ Ｐゴシック"/>
            </a:endParaRPr>
          </a:p>
        </p:txBody>
      </p:sp>
      <p:sp>
        <p:nvSpPr>
          <p:cNvPr id="10" name="Rectangle 10"/>
          <p:cNvSpPr>
            <a:spLocks noChangeArrowheads="1"/>
          </p:cNvSpPr>
          <p:nvPr/>
        </p:nvSpPr>
        <p:spPr bwMode="auto">
          <a:xfrm>
            <a:off x="165099" y="1345325"/>
            <a:ext cx="9546565" cy="2154620"/>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300"/>
              </a:lnSpc>
              <a:spcBef>
                <a:spcPct val="0"/>
              </a:spcBef>
              <a:spcAft>
                <a:spcPct val="0"/>
              </a:spcAft>
              <a:buFont typeface="Wingdings" pitchFamily="2" charset="2"/>
              <a:buNone/>
            </a:pPr>
            <a:r>
              <a:rPr lang="en-US" altLang="ja-JP" sz="1900" dirty="0" smtClean="0">
                <a:solidFill>
                  <a:srgbClr val="000000"/>
                </a:solidFill>
                <a:latin typeface="ＭＳ Ｐゴシック" charset="-128"/>
              </a:rPr>
              <a:t>(1) </a:t>
            </a:r>
            <a:r>
              <a:rPr lang="ja-JP" altLang="en-US" sz="1900" dirty="0" smtClean="0">
                <a:solidFill>
                  <a:srgbClr val="000000"/>
                </a:solidFill>
                <a:latin typeface="ＭＳ Ｐゴシック" charset="-128"/>
              </a:rPr>
              <a:t>７対１入院基本料の病床の患者について、複雑な病態を持つ急性期の患者に特化</a:t>
            </a:r>
            <a:endParaRPr lang="en-US" altLang="ja-JP" sz="1900" dirty="0">
              <a:solidFill>
                <a:srgbClr val="000000"/>
              </a:solidFill>
              <a:latin typeface="ＭＳ Ｐゴシック" charset="-128"/>
            </a:endParaRPr>
          </a:p>
          <a:p>
            <a:pPr eaLnBrk="1" fontAlgn="base" hangingPunct="1">
              <a:lnSpc>
                <a:spcPts val="2100"/>
              </a:lnSpc>
              <a:spcBef>
                <a:spcPct val="0"/>
              </a:spcBef>
              <a:spcAft>
                <a:spcPct val="0"/>
              </a:spcAft>
              <a:buFont typeface="Wingdings" pitchFamily="2" charset="2"/>
              <a:buNone/>
            </a:pPr>
            <a:r>
              <a:rPr lang="ja-JP" altLang="en-US" sz="1900" dirty="0" smtClean="0">
                <a:solidFill>
                  <a:srgbClr val="000000"/>
                </a:solidFill>
                <a:latin typeface="ＭＳ Ｐゴシック" charset="-128"/>
              </a:rPr>
              <a:t>     ①患者の</a:t>
            </a:r>
            <a:r>
              <a:rPr lang="en-US" altLang="ja-JP" sz="1900" dirty="0">
                <a:solidFill>
                  <a:srgbClr val="000000"/>
                </a:solidFill>
                <a:latin typeface="ＭＳ Ｐゴシック" charset="-128"/>
              </a:rPr>
              <a:t>｢</a:t>
            </a:r>
            <a:r>
              <a:rPr lang="ja-JP" altLang="en-US" sz="1900" dirty="0">
                <a:solidFill>
                  <a:srgbClr val="000000"/>
                </a:solidFill>
                <a:latin typeface="ＭＳ Ｐゴシック" charset="-128"/>
              </a:rPr>
              <a:t>重症度</a:t>
            </a:r>
            <a:r>
              <a:rPr lang="en-US" altLang="ja-JP" sz="1900" dirty="0">
                <a:solidFill>
                  <a:srgbClr val="000000"/>
                </a:solidFill>
                <a:latin typeface="ＭＳ Ｐゴシック" charset="-128"/>
              </a:rPr>
              <a:t>､</a:t>
            </a:r>
            <a:r>
              <a:rPr lang="ja-JP" altLang="en-US" sz="1900" dirty="0">
                <a:solidFill>
                  <a:srgbClr val="000000"/>
                </a:solidFill>
                <a:latin typeface="ＭＳ Ｐゴシック" charset="-128"/>
              </a:rPr>
              <a:t>医療･看護必要度</a:t>
            </a:r>
            <a:r>
              <a:rPr lang="en-US" altLang="ja-JP" sz="1900" dirty="0">
                <a:solidFill>
                  <a:srgbClr val="000000"/>
                </a:solidFill>
                <a:latin typeface="ＭＳ Ｐゴシック" charset="-128"/>
              </a:rPr>
              <a:t>｣</a:t>
            </a:r>
            <a:r>
              <a:rPr lang="ja-JP" altLang="en-US" sz="1900" dirty="0">
                <a:solidFill>
                  <a:srgbClr val="000000"/>
                </a:solidFill>
                <a:latin typeface="ＭＳ Ｐゴシック" charset="-128"/>
              </a:rPr>
              <a:t>を急性期の患者特性を評価する項目に</a:t>
            </a:r>
            <a:r>
              <a:rPr lang="ja-JP" altLang="en-US" sz="1900" dirty="0" smtClean="0">
                <a:solidFill>
                  <a:srgbClr val="000000"/>
                </a:solidFill>
                <a:latin typeface="ＭＳ Ｐゴシック" charset="-128"/>
              </a:rPr>
              <a:t>見直し</a:t>
            </a:r>
            <a:endParaRPr lang="en-US" altLang="ja-JP" sz="1900" dirty="0" smtClean="0">
              <a:solidFill>
                <a:srgbClr val="000000"/>
              </a:solidFill>
              <a:latin typeface="ＭＳ Ｐゴシック" charset="-128"/>
            </a:endParaRPr>
          </a:p>
          <a:p>
            <a:pPr eaLnBrk="1" fontAlgn="base" hangingPunct="1">
              <a:lnSpc>
                <a:spcPts val="2100"/>
              </a:lnSpc>
              <a:spcBef>
                <a:spcPct val="0"/>
              </a:spcBef>
              <a:spcAft>
                <a:spcPct val="0"/>
              </a:spcAft>
              <a:buFont typeface="Wingdings" pitchFamily="2" charset="2"/>
              <a:buNone/>
            </a:pPr>
            <a:r>
              <a:rPr lang="en-US" altLang="ja-JP" sz="1900" dirty="0">
                <a:solidFill>
                  <a:srgbClr val="000000"/>
                </a:solidFill>
                <a:latin typeface="ＭＳ Ｐゴシック" charset="-128"/>
              </a:rPr>
              <a:t> </a:t>
            </a:r>
            <a:r>
              <a:rPr lang="en-US" altLang="ja-JP" sz="1900" dirty="0" smtClean="0">
                <a:solidFill>
                  <a:srgbClr val="000000"/>
                </a:solidFill>
                <a:latin typeface="ＭＳ Ｐゴシック" charset="-128"/>
              </a:rPr>
              <a:t>    </a:t>
            </a:r>
            <a:r>
              <a:rPr lang="ja-JP" altLang="en-US" sz="1900" dirty="0" smtClean="0">
                <a:solidFill>
                  <a:srgbClr val="000000"/>
                </a:solidFill>
                <a:latin typeface="ＭＳ Ｐゴシック" charset="-128"/>
              </a:rPr>
              <a:t>②</a:t>
            </a:r>
            <a:r>
              <a:rPr lang="ja-JP" altLang="en-US" sz="1900" dirty="0">
                <a:solidFill>
                  <a:srgbClr val="000000"/>
                </a:solidFill>
                <a:latin typeface="ＭＳ Ｐゴシック" charset="-128"/>
              </a:rPr>
              <a:t>一定の長期入院患者を平均在院日数の算定から除外する特定除外制度を廃止</a:t>
            </a:r>
          </a:p>
          <a:p>
            <a:pPr eaLnBrk="1" fontAlgn="base" hangingPunct="1">
              <a:lnSpc>
                <a:spcPts val="2100"/>
              </a:lnSpc>
              <a:spcBef>
                <a:spcPct val="0"/>
              </a:spcBef>
              <a:spcAft>
                <a:spcPct val="0"/>
              </a:spcAft>
              <a:buFont typeface="Wingdings" pitchFamily="2" charset="2"/>
              <a:buNone/>
            </a:pPr>
            <a:r>
              <a:rPr lang="ja-JP" altLang="en-US" sz="1900" dirty="0" smtClean="0">
                <a:solidFill>
                  <a:srgbClr val="000000"/>
                </a:solidFill>
                <a:latin typeface="ＭＳ Ｐゴシック" charset="-128"/>
              </a:rPr>
              <a:t>     ③</a:t>
            </a:r>
            <a:r>
              <a:rPr lang="ja-JP" altLang="en-US" sz="1900" dirty="0">
                <a:solidFill>
                  <a:srgbClr val="000000"/>
                </a:solidFill>
                <a:latin typeface="ＭＳ Ｐゴシック" charset="-128"/>
              </a:rPr>
              <a:t>短期間で退院できる手術･検査</a:t>
            </a:r>
            <a:r>
              <a:rPr lang="en-US" altLang="ja-JP" sz="1900" dirty="0">
                <a:solidFill>
                  <a:srgbClr val="000000"/>
                </a:solidFill>
                <a:latin typeface="ＭＳ Ｐゴシック" charset="-128"/>
              </a:rPr>
              <a:t>(</a:t>
            </a:r>
            <a:r>
              <a:rPr lang="ja-JP" altLang="en-US" sz="1900" dirty="0">
                <a:solidFill>
                  <a:srgbClr val="000000"/>
                </a:solidFill>
                <a:latin typeface="ＭＳ Ｐゴシック" charset="-128"/>
              </a:rPr>
              <a:t>短期滞在手術等</a:t>
            </a:r>
            <a:r>
              <a:rPr lang="en-US" altLang="ja-JP" sz="1900" dirty="0">
                <a:solidFill>
                  <a:srgbClr val="000000"/>
                </a:solidFill>
                <a:latin typeface="ＭＳ Ｐゴシック" charset="-128"/>
              </a:rPr>
              <a:t>)</a:t>
            </a:r>
            <a:r>
              <a:rPr lang="ja-JP" altLang="en-US" sz="1900" dirty="0">
                <a:solidFill>
                  <a:srgbClr val="000000"/>
                </a:solidFill>
                <a:latin typeface="ＭＳ Ｐゴシック" charset="-128"/>
              </a:rPr>
              <a:t>を平均在院日数の算定から除外</a:t>
            </a:r>
          </a:p>
          <a:p>
            <a:pPr eaLnBrk="1" fontAlgn="base" hangingPunct="1">
              <a:lnSpc>
                <a:spcPts val="2300"/>
              </a:lnSpc>
              <a:spcBef>
                <a:spcPct val="0"/>
              </a:spcBef>
              <a:spcAft>
                <a:spcPct val="0"/>
              </a:spcAft>
              <a:buFont typeface="Wingdings" pitchFamily="2" charset="2"/>
              <a:buNone/>
            </a:pPr>
            <a:r>
              <a:rPr lang="en-US" altLang="ja-JP" sz="1900" dirty="0">
                <a:solidFill>
                  <a:srgbClr val="000000"/>
                </a:solidFill>
                <a:latin typeface="ＭＳ Ｐゴシック" charset="-128"/>
              </a:rPr>
              <a:t>(2) </a:t>
            </a:r>
            <a:r>
              <a:rPr lang="ja-JP" altLang="en-US" sz="1900" dirty="0">
                <a:solidFill>
                  <a:srgbClr val="000000"/>
                </a:solidFill>
                <a:latin typeface="ＭＳ Ｐゴシック" charset="-128"/>
              </a:rPr>
              <a:t>患者の在宅復帰率を要件に入れ、早期退院を</a:t>
            </a:r>
            <a:r>
              <a:rPr lang="ja-JP" altLang="en-US" sz="1900" dirty="0" smtClean="0">
                <a:solidFill>
                  <a:srgbClr val="000000"/>
                </a:solidFill>
                <a:latin typeface="ＭＳ Ｐゴシック" charset="-128"/>
              </a:rPr>
              <a:t>促進</a:t>
            </a:r>
            <a:endParaRPr lang="en-US" altLang="ja-JP" sz="1900" dirty="0" smtClean="0">
              <a:solidFill>
                <a:srgbClr val="000000"/>
              </a:solidFill>
              <a:latin typeface="ＭＳ Ｐゴシック" charset="-128"/>
            </a:endParaRPr>
          </a:p>
          <a:p>
            <a:pPr eaLnBrk="1" fontAlgn="base" hangingPunct="1">
              <a:lnSpc>
                <a:spcPts val="2300"/>
              </a:lnSpc>
              <a:spcBef>
                <a:spcPct val="0"/>
              </a:spcBef>
              <a:spcAft>
                <a:spcPct val="0"/>
              </a:spcAft>
              <a:buFont typeface="Wingdings" pitchFamily="2" charset="2"/>
              <a:buNone/>
            </a:pPr>
            <a:r>
              <a:rPr lang="ja-JP" altLang="en-US" sz="1900" dirty="0" smtClean="0">
                <a:solidFill>
                  <a:srgbClr val="000000"/>
                </a:solidFill>
                <a:latin typeface="ＭＳ Ｐゴシック" charset="-128"/>
              </a:rPr>
              <a:t>　　　　</a:t>
            </a:r>
            <a:r>
              <a:rPr lang="ja-JP" altLang="en-US" sz="1900" dirty="0" smtClean="0">
                <a:solidFill>
                  <a:srgbClr val="FF0000"/>
                </a:solidFill>
                <a:latin typeface="ＭＳ Ｐゴシック" charset="-128"/>
              </a:rPr>
              <a:t>☆</a:t>
            </a:r>
            <a:r>
              <a:rPr lang="en-US" altLang="ja-JP" sz="1900" dirty="0" smtClean="0">
                <a:solidFill>
                  <a:srgbClr val="FF0000"/>
                </a:solidFill>
                <a:latin typeface="ＭＳ Ｐゴシック" charset="-128"/>
              </a:rPr>
              <a:t>7</a:t>
            </a:r>
            <a:r>
              <a:rPr lang="ja-JP" altLang="en-US" sz="1900" dirty="0">
                <a:solidFill>
                  <a:srgbClr val="FF0000"/>
                </a:solidFill>
                <a:latin typeface="ＭＳ Ｐゴシック" charset="-128"/>
              </a:rPr>
              <a:t>対</a:t>
            </a:r>
            <a:r>
              <a:rPr lang="en-US" altLang="ja-JP" sz="1900" dirty="0">
                <a:solidFill>
                  <a:srgbClr val="FF0000"/>
                </a:solidFill>
                <a:latin typeface="ＭＳ Ｐゴシック" charset="-128"/>
              </a:rPr>
              <a:t>1</a:t>
            </a:r>
            <a:r>
              <a:rPr lang="ja-JP" altLang="en-US" sz="1900" dirty="0">
                <a:solidFill>
                  <a:srgbClr val="FF0000"/>
                </a:solidFill>
                <a:latin typeface="ＭＳ Ｐゴシック" charset="-128"/>
              </a:rPr>
              <a:t>病棟における自宅等退院患者割合の計算</a:t>
            </a:r>
            <a:r>
              <a:rPr lang="ja-JP" altLang="en-US" sz="1900" dirty="0" smtClean="0">
                <a:solidFill>
                  <a:srgbClr val="FF0000"/>
                </a:solidFill>
                <a:latin typeface="ＭＳ Ｐゴシック" charset="-128"/>
              </a:rPr>
              <a:t>方法は次ページ参照</a:t>
            </a:r>
            <a:endParaRPr lang="ja-JP" altLang="en-US" sz="1900" dirty="0">
              <a:solidFill>
                <a:srgbClr val="FF0000"/>
              </a:solidFill>
              <a:latin typeface="ＭＳ Ｐゴシック" charset="-128"/>
            </a:endParaRPr>
          </a:p>
          <a:p>
            <a:pPr eaLnBrk="1" fontAlgn="base" hangingPunct="1">
              <a:lnSpc>
                <a:spcPts val="2000"/>
              </a:lnSpc>
              <a:spcBef>
                <a:spcPct val="0"/>
              </a:spcBef>
              <a:spcAft>
                <a:spcPct val="0"/>
              </a:spcAft>
              <a:buFont typeface="Wingdings" pitchFamily="2" charset="2"/>
              <a:buNone/>
            </a:pPr>
            <a:r>
              <a:rPr lang="en-US" altLang="ja-JP" sz="1900" dirty="0" smtClean="0">
                <a:solidFill>
                  <a:srgbClr val="000000"/>
                </a:solidFill>
                <a:latin typeface="ＭＳ Ｐゴシック" charset="-128"/>
              </a:rPr>
              <a:t>(</a:t>
            </a:r>
            <a:r>
              <a:rPr lang="en-US" altLang="ja-JP" sz="1900" dirty="0">
                <a:solidFill>
                  <a:srgbClr val="000000"/>
                </a:solidFill>
                <a:latin typeface="ＭＳ Ｐゴシック" charset="-128"/>
              </a:rPr>
              <a:t>3) </a:t>
            </a:r>
            <a:r>
              <a:rPr lang="ja-JP" altLang="en-US" sz="1900" dirty="0">
                <a:solidFill>
                  <a:srgbClr val="000000"/>
                </a:solidFill>
                <a:latin typeface="ＭＳ Ｐゴシック" charset="-128"/>
              </a:rPr>
              <a:t>診療データ提出を要件に入れ、医療の実態を</a:t>
            </a:r>
            <a:r>
              <a:rPr lang="ja-JP" altLang="en-US" sz="1900" dirty="0" smtClean="0">
                <a:solidFill>
                  <a:srgbClr val="000000"/>
                </a:solidFill>
                <a:latin typeface="ＭＳ Ｐゴシック" charset="-128"/>
              </a:rPr>
              <a:t>把握  など　　</a:t>
            </a:r>
            <a:r>
              <a:rPr lang="ja-JP" altLang="en-US" sz="2000" dirty="0" smtClean="0">
                <a:solidFill>
                  <a:srgbClr val="000000"/>
                </a:solidFill>
                <a:latin typeface="ＭＳ Ｐゴシック" charset="-128"/>
              </a:rPr>
              <a:t>　　　</a:t>
            </a:r>
            <a:r>
              <a:rPr lang="ja-JP" altLang="en-US" sz="2400" dirty="0" smtClean="0">
                <a:solidFill>
                  <a:srgbClr val="000000"/>
                </a:solidFill>
                <a:latin typeface="ＭＳ Ｐゴシック" charset="-128"/>
              </a:rPr>
              <a:t>　　　</a:t>
            </a: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503551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a:xfrm>
            <a:off x="1" y="178672"/>
            <a:ext cx="9906000" cy="539175"/>
          </a:xfrm>
          <a:prstGeom prst="roundRect">
            <a:avLst>
              <a:gd name="adj" fmla="val 822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683" tIns="44843" rIns="89683" bIns="44843" anchor="ctr"/>
          <a:lstStyle/>
          <a:p>
            <a:pPr algn="ctr">
              <a:defRPr/>
            </a:pPr>
            <a:r>
              <a:rPr lang="ja-JP" altLang="en-US" sz="2752" b="1" dirty="0">
                <a:solidFill>
                  <a:prstClr val="white"/>
                </a:solidFill>
                <a:latin typeface="HG丸ｺﾞｼｯｸM-PRO" pitchFamily="50" charset="-128"/>
                <a:ea typeface="HG丸ｺﾞｼｯｸM-PRO" pitchFamily="50" charset="-128"/>
              </a:rPr>
              <a:t>地域包括ケアシステム</a:t>
            </a:r>
          </a:p>
        </p:txBody>
      </p:sp>
      <p:sp>
        <p:nvSpPr>
          <p:cNvPr id="41" name="正方形/長方形 40"/>
          <p:cNvSpPr/>
          <p:nvPr/>
        </p:nvSpPr>
        <p:spPr>
          <a:xfrm>
            <a:off x="216058" y="3707545"/>
            <a:ext cx="9597877" cy="301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9683" tIns="44843" rIns="89683" bIns="44843" anchor="ctr"/>
          <a:lstStyle/>
          <a:p>
            <a:pPr>
              <a:defRPr/>
            </a:pPr>
            <a:r>
              <a:rPr lang="en-US" altLang="ja-JP" sz="1081" b="1" dirty="0">
                <a:solidFill>
                  <a:srgbClr val="000000"/>
                </a:solidFill>
                <a:latin typeface="HGPｺﾞｼｯｸM" pitchFamily="50" charset="-128"/>
                <a:ea typeface="HGPｺﾞｼｯｸM" pitchFamily="50" charset="-128"/>
              </a:rPr>
              <a:t>【</a:t>
            </a:r>
            <a:r>
              <a:rPr lang="ja-JP" altLang="en-US" sz="1081" b="1" dirty="0">
                <a:solidFill>
                  <a:srgbClr val="000000"/>
                </a:solidFill>
                <a:latin typeface="HGPｺﾞｼｯｸM" pitchFamily="50" charset="-128"/>
                <a:ea typeface="HGPｺﾞｼｯｸM" pitchFamily="50" charset="-128"/>
              </a:rPr>
              <a:t>地域包括ケアの５つの視点による取組み</a:t>
            </a:r>
            <a:r>
              <a:rPr lang="en-US" altLang="ja-JP" sz="1081" b="1" dirty="0">
                <a:solidFill>
                  <a:srgbClr val="000000"/>
                </a:solidFill>
                <a:latin typeface="HGPｺﾞｼｯｸM" pitchFamily="50" charset="-128"/>
                <a:ea typeface="HGPｺﾞｼｯｸM" pitchFamily="50" charset="-128"/>
              </a:rPr>
              <a:t>】</a:t>
            </a:r>
            <a:endParaRPr lang="ja-JP" altLang="en-US" sz="1081" b="1" dirty="0">
              <a:solidFill>
                <a:srgbClr val="000000"/>
              </a:solidFill>
              <a:latin typeface="HGPｺﾞｼｯｸM" pitchFamily="50" charset="-128"/>
              <a:ea typeface="HGPｺﾞｼｯｸM" pitchFamily="50" charset="-128"/>
            </a:endParaRPr>
          </a:p>
          <a:p>
            <a:pPr>
              <a:defRPr/>
            </a:pPr>
            <a:r>
              <a:rPr lang="ja-JP" altLang="en-US" sz="1081" dirty="0">
                <a:solidFill>
                  <a:srgbClr val="000000"/>
                </a:solidFill>
                <a:latin typeface="HGPｺﾞｼｯｸM" pitchFamily="50" charset="-128"/>
                <a:ea typeface="HGPｺﾞｼｯｸM" pitchFamily="50" charset="-128"/>
              </a:rPr>
              <a:t>　地域包括ケアを実現するためには、</a:t>
            </a:r>
            <a:r>
              <a:rPr lang="ja-JP" altLang="en-US" sz="1081" b="1" u="sng" dirty="0">
                <a:solidFill>
                  <a:srgbClr val="FF0000"/>
                </a:solidFill>
                <a:latin typeface="HGPｺﾞｼｯｸM" pitchFamily="50" charset="-128"/>
                <a:ea typeface="HGPｺﾞｼｯｸM" pitchFamily="50" charset="-128"/>
              </a:rPr>
              <a:t>次の５つの視点での取組みが包括的</a:t>
            </a:r>
            <a:r>
              <a:rPr lang="ja-JP" altLang="en-US" sz="1081" b="1" dirty="0">
                <a:solidFill>
                  <a:srgbClr val="000000"/>
                </a:solidFill>
                <a:latin typeface="HGPｺﾞｼｯｸM" pitchFamily="50" charset="-128"/>
                <a:ea typeface="HGPｺﾞｼｯｸM" pitchFamily="50" charset="-128"/>
              </a:rPr>
              <a:t>（利用者のニーズに応じた①～⑤の適切な組み合わせによるサービス提供）、</a:t>
            </a:r>
            <a:r>
              <a:rPr lang="ja-JP" altLang="en-US" sz="1081" b="1" u="sng" dirty="0">
                <a:solidFill>
                  <a:srgbClr val="FF0000"/>
                </a:solidFill>
                <a:latin typeface="HGPｺﾞｼｯｸM" pitchFamily="50" charset="-128"/>
                <a:ea typeface="HGPｺﾞｼｯｸM" pitchFamily="50" charset="-128"/>
              </a:rPr>
              <a:t>継続的</a:t>
            </a:r>
            <a:r>
              <a:rPr lang="ja-JP" altLang="en-US" sz="1081" b="1" dirty="0">
                <a:solidFill>
                  <a:srgbClr val="000000"/>
                </a:solidFill>
                <a:latin typeface="HGPｺﾞｼｯｸM" pitchFamily="50" charset="-128"/>
                <a:ea typeface="HGPｺﾞｼｯｸM" pitchFamily="50" charset="-128"/>
              </a:rPr>
              <a:t>（入院、退院、在宅復帰を通じて切れ目ないサービス提供）</a:t>
            </a:r>
            <a:r>
              <a:rPr lang="ja-JP" altLang="en-US" sz="1081" b="1" u="sng" dirty="0">
                <a:solidFill>
                  <a:srgbClr val="FF0000"/>
                </a:solidFill>
                <a:latin typeface="HGPｺﾞｼｯｸM" pitchFamily="50" charset="-128"/>
                <a:ea typeface="HGPｺﾞｼｯｸM" pitchFamily="50" charset="-128"/>
              </a:rPr>
              <a:t>に行われることが必須。</a:t>
            </a:r>
            <a:endParaRPr lang="en-US" altLang="ja-JP" sz="1081" dirty="0">
              <a:solidFill>
                <a:srgbClr val="FF0000"/>
              </a:solidFill>
              <a:latin typeface="HGPｺﾞｼｯｸM" pitchFamily="50" charset="-128"/>
              <a:ea typeface="HGPｺﾞｼｯｸM" pitchFamily="50" charset="-128"/>
            </a:endParaRPr>
          </a:p>
          <a:p>
            <a:pPr>
              <a:defRPr/>
            </a:pPr>
            <a:r>
              <a:rPr lang="en-US" altLang="ja-JP" sz="491" dirty="0">
                <a:solidFill>
                  <a:srgbClr val="FF0000"/>
                </a:solidFill>
                <a:latin typeface="HGPｺﾞｼｯｸM" pitchFamily="50" charset="-128"/>
                <a:ea typeface="HGPｺﾞｼｯｸM" pitchFamily="50" charset="-128"/>
              </a:rPr>
              <a:t> </a:t>
            </a:r>
            <a:endParaRPr lang="ja-JP" altLang="en-US" sz="491" dirty="0">
              <a:solidFill>
                <a:srgbClr val="FF0000"/>
              </a:solidFill>
              <a:latin typeface="HGPｺﾞｼｯｸM" pitchFamily="50" charset="-128"/>
              <a:ea typeface="HGPｺﾞｼｯｸM" pitchFamily="50" charset="-128"/>
            </a:endParaRPr>
          </a:p>
          <a:p>
            <a:pPr>
              <a:defRPr/>
            </a:pPr>
            <a:r>
              <a:rPr lang="ja-JP" altLang="en-US" sz="1081" dirty="0">
                <a:solidFill>
                  <a:srgbClr val="FF0000"/>
                </a:solidFill>
                <a:latin typeface="HGPｺﾞｼｯｸM" pitchFamily="50" charset="-128"/>
                <a:ea typeface="HGPｺﾞｼｯｸM" pitchFamily="50" charset="-128"/>
              </a:rPr>
              <a:t>①</a:t>
            </a:r>
            <a:r>
              <a:rPr lang="ja-JP" altLang="en-US" sz="1081" b="1" u="sng" dirty="0">
                <a:solidFill>
                  <a:srgbClr val="FF0000"/>
                </a:solidFill>
                <a:latin typeface="HGPｺﾞｼｯｸM" pitchFamily="50" charset="-128"/>
                <a:ea typeface="HGPｺﾞｼｯｸM" pitchFamily="50" charset="-128"/>
              </a:rPr>
              <a:t>医療との連携強化</a:t>
            </a:r>
            <a:endParaRPr lang="ja-JP" altLang="en-US" sz="1081" dirty="0">
              <a:solidFill>
                <a:srgbClr val="FF0000"/>
              </a:solidFill>
              <a:latin typeface="HGPｺﾞｼｯｸM" pitchFamily="50" charset="-128"/>
              <a:ea typeface="HGPｺﾞｼｯｸM" pitchFamily="50" charset="-128"/>
            </a:endParaRPr>
          </a:p>
          <a:p>
            <a:pPr>
              <a:defRPr/>
            </a:pPr>
            <a:r>
              <a:rPr lang="ja-JP" altLang="en-US" sz="1081" dirty="0">
                <a:solidFill>
                  <a:srgbClr val="000000"/>
                </a:solidFill>
                <a:latin typeface="HGPｺﾞｼｯｸM" pitchFamily="50" charset="-128"/>
                <a:ea typeface="HGPｺﾞｼｯｸM" pitchFamily="50" charset="-128"/>
              </a:rPr>
              <a:t>　・２４時間対応の在宅医療、訪問看護やリハビリテーションの充実強化</a:t>
            </a:r>
            <a:endParaRPr lang="en-US" altLang="ja-JP" sz="1081" dirty="0">
              <a:solidFill>
                <a:srgbClr val="000000"/>
              </a:solidFill>
              <a:latin typeface="HGPｺﾞｼｯｸM" pitchFamily="50" charset="-128"/>
              <a:ea typeface="HGPｺﾞｼｯｸM" pitchFamily="50" charset="-128"/>
            </a:endParaRPr>
          </a:p>
          <a:p>
            <a:pPr>
              <a:defRPr/>
            </a:pPr>
            <a:r>
              <a:rPr lang="ja-JP" altLang="en-US" sz="1081" dirty="0">
                <a:solidFill>
                  <a:srgbClr val="000000"/>
                </a:solidFill>
                <a:latin typeface="HGPｺﾞｼｯｸM" pitchFamily="50" charset="-128"/>
                <a:ea typeface="HGPｺﾞｼｯｸM" pitchFamily="50" charset="-128"/>
              </a:rPr>
              <a:t>　・介護職員によるたんの吸引などの医療行為の実施</a:t>
            </a:r>
            <a:endParaRPr lang="en-US" altLang="ja-JP" sz="1081" dirty="0">
              <a:solidFill>
                <a:srgbClr val="000000"/>
              </a:solidFill>
              <a:latin typeface="HGPｺﾞｼｯｸM" pitchFamily="50" charset="-128"/>
              <a:ea typeface="HGPｺﾞｼｯｸM" pitchFamily="50" charset="-128"/>
            </a:endParaRPr>
          </a:p>
          <a:p>
            <a:pPr>
              <a:defRPr/>
            </a:pPr>
            <a:endParaRPr lang="ja-JP" altLang="en-US" sz="491" dirty="0">
              <a:solidFill>
                <a:srgbClr val="000000"/>
              </a:solidFill>
              <a:latin typeface="HGPｺﾞｼｯｸM" pitchFamily="50" charset="-128"/>
              <a:ea typeface="HGPｺﾞｼｯｸM" pitchFamily="50" charset="-128"/>
            </a:endParaRPr>
          </a:p>
          <a:p>
            <a:pPr>
              <a:defRPr/>
            </a:pPr>
            <a:r>
              <a:rPr lang="ja-JP" altLang="en-US" sz="1081" dirty="0">
                <a:solidFill>
                  <a:srgbClr val="FF0000"/>
                </a:solidFill>
                <a:latin typeface="HGPｺﾞｼｯｸM" pitchFamily="50" charset="-128"/>
                <a:ea typeface="HGPｺﾞｼｯｸM" pitchFamily="50" charset="-128"/>
              </a:rPr>
              <a:t>②</a:t>
            </a:r>
            <a:r>
              <a:rPr lang="ja-JP" altLang="en-US" sz="1081" b="1" u="sng" dirty="0">
                <a:solidFill>
                  <a:srgbClr val="FF0000"/>
                </a:solidFill>
                <a:latin typeface="HGPｺﾞｼｯｸM" pitchFamily="50" charset="-128"/>
                <a:ea typeface="HGPｺﾞｼｯｸM" pitchFamily="50" charset="-128"/>
              </a:rPr>
              <a:t>介護サービスの充実強化</a:t>
            </a:r>
            <a:endParaRPr lang="ja-JP" altLang="en-US" sz="1081" dirty="0">
              <a:solidFill>
                <a:srgbClr val="FF0000"/>
              </a:solidFill>
              <a:latin typeface="HGPｺﾞｼｯｸM" pitchFamily="50" charset="-128"/>
              <a:ea typeface="HGPｺﾞｼｯｸM" pitchFamily="50" charset="-128"/>
            </a:endParaRPr>
          </a:p>
          <a:p>
            <a:pPr>
              <a:defRPr/>
            </a:pPr>
            <a:r>
              <a:rPr lang="ja-JP" altLang="en-US" sz="1081" dirty="0">
                <a:solidFill>
                  <a:srgbClr val="000000"/>
                </a:solidFill>
                <a:latin typeface="HGPｺﾞｼｯｸM" pitchFamily="50" charset="-128"/>
                <a:ea typeface="HGPｺﾞｼｯｸM" pitchFamily="50" charset="-128"/>
              </a:rPr>
              <a:t>　・特養などの介護拠点の緊急整備（平成２１年度補正予算：３年間で１６万人分確保）</a:t>
            </a:r>
          </a:p>
          <a:p>
            <a:pPr>
              <a:defRPr/>
            </a:pPr>
            <a:r>
              <a:rPr lang="ja-JP" altLang="en-US" sz="1081" dirty="0">
                <a:solidFill>
                  <a:srgbClr val="000000"/>
                </a:solidFill>
                <a:latin typeface="HGPｺﾞｼｯｸM" pitchFamily="50" charset="-128"/>
                <a:ea typeface="HGPｺﾞｼｯｸM" pitchFamily="50" charset="-128"/>
              </a:rPr>
              <a:t>　・２４時間対応の定期巡回･随時対応サービスの創設など在宅サービスの強化</a:t>
            </a:r>
            <a:r>
              <a:rPr lang="en-US" altLang="ja-JP" sz="1081" dirty="0">
                <a:solidFill>
                  <a:srgbClr val="000000"/>
                </a:solidFill>
                <a:latin typeface="HGPｺﾞｼｯｸM" pitchFamily="50" charset="-128"/>
                <a:ea typeface="HGPｺﾞｼｯｸM" pitchFamily="50" charset="-128"/>
              </a:rPr>
              <a:t> </a:t>
            </a:r>
          </a:p>
          <a:p>
            <a:pPr>
              <a:defRPr/>
            </a:pPr>
            <a:endParaRPr lang="en-US" altLang="ja-JP" sz="491" dirty="0">
              <a:solidFill>
                <a:srgbClr val="000000"/>
              </a:solidFill>
              <a:latin typeface="HGPｺﾞｼｯｸM" pitchFamily="50" charset="-128"/>
              <a:ea typeface="HGPｺﾞｼｯｸM" pitchFamily="50" charset="-128"/>
            </a:endParaRPr>
          </a:p>
          <a:p>
            <a:pPr>
              <a:defRPr/>
            </a:pPr>
            <a:r>
              <a:rPr lang="ja-JP" altLang="en-US" sz="1081" dirty="0">
                <a:solidFill>
                  <a:srgbClr val="FF0000"/>
                </a:solidFill>
                <a:latin typeface="HGPｺﾞｼｯｸM" pitchFamily="50" charset="-128"/>
                <a:ea typeface="HGPｺﾞｼｯｸM" pitchFamily="50" charset="-128"/>
              </a:rPr>
              <a:t>③</a:t>
            </a:r>
            <a:r>
              <a:rPr lang="ja-JP" altLang="en-US" sz="1081" b="1" u="sng" dirty="0">
                <a:solidFill>
                  <a:srgbClr val="FF0000"/>
                </a:solidFill>
                <a:latin typeface="HGPｺﾞｼｯｸM" pitchFamily="50" charset="-128"/>
                <a:ea typeface="HGPｺﾞｼｯｸM" pitchFamily="50" charset="-128"/>
              </a:rPr>
              <a:t>予防の推進</a:t>
            </a:r>
            <a:r>
              <a:rPr lang="ja-JP" altLang="en-US" sz="1081" b="1" u="sng" dirty="0">
                <a:solidFill>
                  <a:srgbClr val="000000"/>
                </a:solidFill>
                <a:latin typeface="HGPｺﾞｼｯｸM" pitchFamily="50" charset="-128"/>
                <a:ea typeface="HGPｺﾞｼｯｸM" pitchFamily="50" charset="-128"/>
              </a:rPr>
              <a:t>　</a:t>
            </a:r>
            <a:endParaRPr lang="en-US" altLang="ja-JP" sz="1081" b="1" u="sng" dirty="0">
              <a:solidFill>
                <a:srgbClr val="000000"/>
              </a:solidFill>
              <a:latin typeface="HGPｺﾞｼｯｸM" pitchFamily="50" charset="-128"/>
              <a:ea typeface="HGPｺﾞｼｯｸM" pitchFamily="50" charset="-128"/>
            </a:endParaRPr>
          </a:p>
          <a:p>
            <a:pPr>
              <a:defRPr/>
            </a:pPr>
            <a:r>
              <a:rPr lang="ja-JP" altLang="en-US" sz="1081" dirty="0">
                <a:solidFill>
                  <a:srgbClr val="000000"/>
                </a:solidFill>
                <a:latin typeface="HGPｺﾞｼｯｸM" pitchFamily="50" charset="-128"/>
                <a:ea typeface="HGPｺﾞｼｯｸM" pitchFamily="50" charset="-128"/>
              </a:rPr>
              <a:t>　・できる限り要介護状態とならないための予防の取組や自立支援型の介護の推進</a:t>
            </a:r>
          </a:p>
          <a:p>
            <a:pPr>
              <a:defRPr/>
            </a:pPr>
            <a:endParaRPr lang="en-US" altLang="ja-JP" sz="491" dirty="0">
              <a:solidFill>
                <a:srgbClr val="000000"/>
              </a:solidFill>
              <a:latin typeface="HGPｺﾞｼｯｸM" pitchFamily="50" charset="-128"/>
              <a:ea typeface="HGPｺﾞｼｯｸM" pitchFamily="50" charset="-128"/>
            </a:endParaRPr>
          </a:p>
          <a:p>
            <a:pPr>
              <a:defRPr/>
            </a:pPr>
            <a:r>
              <a:rPr lang="ja-JP" altLang="en-US" sz="1081" dirty="0">
                <a:solidFill>
                  <a:srgbClr val="FF0000"/>
                </a:solidFill>
                <a:latin typeface="HGPｺﾞｼｯｸM" pitchFamily="50" charset="-128"/>
                <a:ea typeface="HGPｺﾞｼｯｸM" pitchFamily="50" charset="-128"/>
              </a:rPr>
              <a:t>④</a:t>
            </a:r>
            <a:r>
              <a:rPr lang="ja-JP" altLang="en-US" sz="1081" b="1" u="sng" dirty="0">
                <a:solidFill>
                  <a:srgbClr val="FF0000"/>
                </a:solidFill>
                <a:latin typeface="HGPｺﾞｼｯｸM" pitchFamily="50" charset="-128"/>
                <a:ea typeface="HGPｺﾞｼｯｸM" pitchFamily="50" charset="-128"/>
              </a:rPr>
              <a:t>見守り、配食、買い物など、多様な生活支援サービスの確保や権利擁護など</a:t>
            </a:r>
            <a:endParaRPr lang="ja-JP" altLang="en-US" sz="1081" dirty="0">
              <a:solidFill>
                <a:srgbClr val="FF0000"/>
              </a:solidFill>
              <a:latin typeface="HGPｺﾞｼｯｸM" pitchFamily="50" charset="-128"/>
              <a:ea typeface="HGPｺﾞｼｯｸM" pitchFamily="50" charset="-128"/>
            </a:endParaRPr>
          </a:p>
          <a:p>
            <a:pPr marL="174219" indent="-174219">
              <a:defRPr/>
            </a:pPr>
            <a:r>
              <a:rPr lang="ja-JP" altLang="en-US" sz="1081" dirty="0">
                <a:solidFill>
                  <a:srgbClr val="000000"/>
                </a:solidFill>
                <a:latin typeface="HGPｺﾞｼｯｸM" pitchFamily="50" charset="-128"/>
                <a:ea typeface="HGPｺﾞｼｯｸM" pitchFamily="50" charset="-128"/>
              </a:rPr>
              <a:t>　・一人暮らし、高齢夫婦のみ世帯の増加、認知症の増加を踏まえ、様々な生活支援（見守り、配食などの生活支援や財産管理などの権利擁護サービス）サービスを推進</a:t>
            </a:r>
          </a:p>
          <a:p>
            <a:pPr>
              <a:defRPr/>
            </a:pPr>
            <a:endParaRPr lang="en-US" altLang="ja-JP" sz="491" dirty="0">
              <a:solidFill>
                <a:srgbClr val="000000"/>
              </a:solidFill>
              <a:latin typeface="HGPｺﾞｼｯｸM" pitchFamily="50" charset="-128"/>
              <a:ea typeface="HGPｺﾞｼｯｸM" pitchFamily="50" charset="-128"/>
            </a:endParaRPr>
          </a:p>
          <a:p>
            <a:pPr>
              <a:defRPr/>
            </a:pPr>
            <a:r>
              <a:rPr lang="ja-JP" altLang="en-US" sz="1081" dirty="0">
                <a:solidFill>
                  <a:srgbClr val="FF0000"/>
                </a:solidFill>
                <a:latin typeface="HGPｺﾞｼｯｸM" pitchFamily="50" charset="-128"/>
                <a:ea typeface="HGPｺﾞｼｯｸM" pitchFamily="50" charset="-128"/>
              </a:rPr>
              <a:t>⑤</a:t>
            </a:r>
            <a:r>
              <a:rPr lang="ja-JP" altLang="en-US" sz="1081" b="1" u="sng" dirty="0">
                <a:solidFill>
                  <a:srgbClr val="FF0000"/>
                </a:solidFill>
                <a:latin typeface="HGPｺﾞｼｯｸM" pitchFamily="50" charset="-128"/>
                <a:ea typeface="HGPｺﾞｼｯｸM" pitchFamily="50" charset="-128"/>
              </a:rPr>
              <a:t>高齢期になっても住み続けることのできる高齢者住まいの整備（国交省と連携）</a:t>
            </a:r>
            <a:endParaRPr lang="en-US" altLang="ja-JP" sz="1081" b="1" u="sng" dirty="0">
              <a:solidFill>
                <a:srgbClr val="FF0000"/>
              </a:solidFill>
              <a:latin typeface="HGPｺﾞｼｯｸM" pitchFamily="50" charset="-128"/>
              <a:ea typeface="HGPｺﾞｼｯｸM" pitchFamily="50" charset="-128"/>
            </a:endParaRPr>
          </a:p>
          <a:p>
            <a:pPr>
              <a:defRPr/>
            </a:pPr>
            <a:r>
              <a:rPr lang="ja-JP" altLang="en-US" sz="1081" b="1" u="sng" dirty="0">
                <a:solidFill>
                  <a:srgbClr val="000000"/>
                </a:solidFill>
                <a:latin typeface="HGPｺﾞｼｯｸM" pitchFamily="50" charset="-128"/>
                <a:ea typeface="HGPｺﾞｼｯｸM" pitchFamily="50" charset="-128"/>
              </a:rPr>
              <a:t>　</a:t>
            </a:r>
            <a:r>
              <a:rPr lang="ja-JP" altLang="en-US" sz="1081" dirty="0">
                <a:solidFill>
                  <a:srgbClr val="000000"/>
                </a:solidFill>
                <a:latin typeface="HGPｺﾞｼｯｸM" pitchFamily="50" charset="-128"/>
                <a:ea typeface="HGPｺﾞｼｯｸM" pitchFamily="50" charset="-128"/>
              </a:rPr>
              <a:t>・一定の基準を満たした有料老人ホームと高専賃を、サービス付高齢者住宅として高齢者住まい法に位置づけ</a:t>
            </a:r>
            <a:endParaRPr lang="ja-JP" altLang="en-US" sz="1081" dirty="0">
              <a:solidFill>
                <a:prstClr val="black"/>
              </a:solidFill>
              <a:latin typeface="HGPｺﾞｼｯｸM" pitchFamily="50" charset="-128"/>
              <a:ea typeface="HGPｺﾞｼｯｸM" pitchFamily="50" charset="-128"/>
            </a:endParaRPr>
          </a:p>
        </p:txBody>
      </p:sp>
      <p:grpSp>
        <p:nvGrpSpPr>
          <p:cNvPr id="2" name="グループ化 17"/>
          <p:cNvGrpSpPr/>
          <p:nvPr/>
        </p:nvGrpSpPr>
        <p:grpSpPr>
          <a:xfrm>
            <a:off x="584524" y="664067"/>
            <a:ext cx="8759678" cy="3025735"/>
            <a:chOff x="200473" y="2491921"/>
            <a:chExt cx="9361040" cy="4105431"/>
          </a:xfrm>
        </p:grpSpPr>
        <p:sp>
          <p:nvSpPr>
            <p:cNvPr id="19" name="角丸四角形 18"/>
            <p:cNvSpPr/>
            <p:nvPr/>
          </p:nvSpPr>
          <p:spPr>
            <a:xfrm>
              <a:off x="416497" y="2708920"/>
              <a:ext cx="9145016" cy="3888432"/>
            </a:xfrm>
            <a:prstGeom prst="roundRect">
              <a:avLst/>
            </a:prstGeom>
            <a:blipFill>
              <a:blip r:embed="rId3"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769">
                <a:solidFill>
                  <a:prstClr val="black"/>
                </a:solidFill>
              </a:endParaRPr>
            </a:p>
          </p:txBody>
        </p:sp>
        <p:sp>
          <p:nvSpPr>
            <p:cNvPr id="26" name="円/楕円 25"/>
            <p:cNvSpPr/>
            <p:nvPr/>
          </p:nvSpPr>
          <p:spPr>
            <a:xfrm>
              <a:off x="1364601" y="3212976"/>
              <a:ext cx="7254806" cy="309634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769">
                <a:solidFill>
                  <a:prstClr val="black"/>
                </a:solidFill>
              </a:endParaRPr>
            </a:p>
          </p:txBody>
        </p:sp>
        <p:sp>
          <p:nvSpPr>
            <p:cNvPr id="33" name="右カーブ矢印 32"/>
            <p:cNvSpPr/>
            <p:nvPr/>
          </p:nvSpPr>
          <p:spPr>
            <a:xfrm rot="19031753">
              <a:off x="2775276" y="3710322"/>
              <a:ext cx="541705"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ja-JP" altLang="en-US" sz="1769">
                <a:solidFill>
                  <a:prstClr val="black"/>
                </a:solidFill>
              </a:endParaRPr>
            </a:p>
          </p:txBody>
        </p:sp>
        <p:sp>
          <p:nvSpPr>
            <p:cNvPr id="34" name="左カーブ矢印 33"/>
            <p:cNvSpPr/>
            <p:nvPr/>
          </p:nvSpPr>
          <p:spPr>
            <a:xfrm rot="9981534" flipH="1">
              <a:off x="3877622" y="3609119"/>
              <a:ext cx="456879" cy="966315"/>
            </a:xfrm>
            <a:prstGeom prst="curved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sz="1769" dirty="0">
                <a:solidFill>
                  <a:prstClr val="black"/>
                </a:solidFill>
              </a:endParaRPr>
            </a:p>
          </p:txBody>
        </p:sp>
        <p:sp>
          <p:nvSpPr>
            <p:cNvPr id="35" name="右カーブ矢印 34"/>
            <p:cNvSpPr/>
            <p:nvPr/>
          </p:nvSpPr>
          <p:spPr>
            <a:xfrm rot="11588426" flipH="1">
              <a:off x="5452976" y="3603715"/>
              <a:ext cx="411173"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sz="1769">
                <a:solidFill>
                  <a:prstClr val="black"/>
                </a:solidFill>
              </a:endParaRPr>
            </a:p>
          </p:txBody>
        </p:sp>
        <p:sp>
          <p:nvSpPr>
            <p:cNvPr id="36" name="左カーブ矢印 35"/>
            <p:cNvSpPr/>
            <p:nvPr/>
          </p:nvSpPr>
          <p:spPr>
            <a:xfrm rot="2216199">
              <a:off x="6586198" y="3706689"/>
              <a:ext cx="439767"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ja-JP" altLang="en-US" sz="1769">
                <a:solidFill>
                  <a:prstClr val="black"/>
                </a:solidFill>
              </a:endParaRPr>
            </a:p>
          </p:txBody>
        </p:sp>
        <p:sp>
          <p:nvSpPr>
            <p:cNvPr id="37" name="右カーブ矢印 36"/>
            <p:cNvSpPr/>
            <p:nvPr/>
          </p:nvSpPr>
          <p:spPr>
            <a:xfrm rot="12586660">
              <a:off x="5713415" y="4877885"/>
              <a:ext cx="545322"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ja-JP" altLang="en-US" sz="1769">
                <a:solidFill>
                  <a:prstClr val="black"/>
                </a:solidFill>
              </a:endParaRPr>
            </a:p>
          </p:txBody>
        </p:sp>
        <p:sp>
          <p:nvSpPr>
            <p:cNvPr id="38" name="円/楕円 37"/>
            <p:cNvSpPr/>
            <p:nvPr/>
          </p:nvSpPr>
          <p:spPr>
            <a:xfrm>
              <a:off x="1364603" y="3356992"/>
              <a:ext cx="2429846"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769">
                <a:solidFill>
                  <a:prstClr val="black"/>
                </a:solidFill>
              </a:endParaRPr>
            </a:p>
          </p:txBody>
        </p:sp>
        <p:sp>
          <p:nvSpPr>
            <p:cNvPr id="39" name="円/楕円 38"/>
            <p:cNvSpPr/>
            <p:nvPr/>
          </p:nvSpPr>
          <p:spPr>
            <a:xfrm>
              <a:off x="2768760" y="5855786"/>
              <a:ext cx="4368485" cy="5760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769">
                <a:solidFill>
                  <a:prstClr val="black"/>
                </a:solidFill>
              </a:endParaRPr>
            </a:p>
          </p:txBody>
        </p:sp>
        <p:sp>
          <p:nvSpPr>
            <p:cNvPr id="40" name="円/楕円 39"/>
            <p:cNvSpPr/>
            <p:nvPr/>
          </p:nvSpPr>
          <p:spPr>
            <a:xfrm>
              <a:off x="3704861" y="4309328"/>
              <a:ext cx="2574286" cy="7038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769">
                <a:solidFill>
                  <a:prstClr val="black"/>
                </a:solidFill>
              </a:endParaRPr>
            </a:p>
          </p:txBody>
        </p:sp>
        <p:pic>
          <p:nvPicPr>
            <p:cNvPr id="42" name="図 41" descr="health_0183.wmf"/>
            <p:cNvPicPr>
              <a:picLocks noChangeAspect="1"/>
            </p:cNvPicPr>
            <p:nvPr/>
          </p:nvPicPr>
          <p:blipFill>
            <a:blip r:embed="rId4" cstate="print"/>
            <a:stretch>
              <a:fillRect/>
            </a:stretch>
          </p:blipFill>
          <p:spPr>
            <a:xfrm>
              <a:off x="6013921" y="5481864"/>
              <a:ext cx="790889" cy="661959"/>
            </a:xfrm>
            <a:prstGeom prst="rect">
              <a:avLst/>
            </a:prstGeom>
          </p:spPr>
        </p:pic>
        <p:pic>
          <p:nvPicPr>
            <p:cNvPr id="43" name="図 42" descr="health_0153.wmf"/>
            <p:cNvPicPr>
              <a:picLocks noChangeAspect="1"/>
            </p:cNvPicPr>
            <p:nvPr/>
          </p:nvPicPr>
          <p:blipFill>
            <a:blip r:embed="rId5" cstate="print"/>
            <a:stretch>
              <a:fillRect/>
            </a:stretch>
          </p:blipFill>
          <p:spPr>
            <a:xfrm>
              <a:off x="4796986" y="5567754"/>
              <a:ext cx="499255" cy="521250"/>
            </a:xfrm>
            <a:prstGeom prst="rect">
              <a:avLst/>
            </a:prstGeom>
          </p:spPr>
        </p:pic>
        <p:pic>
          <p:nvPicPr>
            <p:cNvPr id="44" name="図 43" descr="work_w01.wmf"/>
            <p:cNvPicPr>
              <a:picLocks noChangeAspect="1"/>
            </p:cNvPicPr>
            <p:nvPr/>
          </p:nvPicPr>
          <p:blipFill>
            <a:blip r:embed="rId6" cstate="print"/>
            <a:stretch>
              <a:fillRect/>
            </a:stretch>
          </p:blipFill>
          <p:spPr>
            <a:xfrm>
              <a:off x="7618666" y="4117940"/>
              <a:ext cx="358670" cy="823228"/>
            </a:xfrm>
            <a:prstGeom prst="rect">
              <a:avLst/>
            </a:prstGeom>
          </p:spPr>
        </p:pic>
        <p:pic>
          <p:nvPicPr>
            <p:cNvPr id="45" name="Picture 5" descr="C:\Documents and Settings\nao\Local Settings\Temporary Internet Files\Content.IE5\TEYYXPF4\MC900343525[1].wmf"/>
            <p:cNvPicPr>
              <a:picLocks noChangeAspect="1" noChangeArrowheads="1"/>
            </p:cNvPicPr>
            <p:nvPr/>
          </p:nvPicPr>
          <p:blipFill>
            <a:blip r:embed="rId7" cstate="print"/>
            <a:srcRect/>
            <a:stretch>
              <a:fillRect/>
            </a:stretch>
          </p:blipFill>
          <p:spPr bwMode="auto">
            <a:xfrm>
              <a:off x="3073480" y="5556040"/>
              <a:ext cx="1177443" cy="587778"/>
            </a:xfrm>
            <a:prstGeom prst="rect">
              <a:avLst/>
            </a:prstGeom>
            <a:noFill/>
          </p:spPr>
        </p:pic>
        <p:pic>
          <p:nvPicPr>
            <p:cNvPr id="46" name="図 45" descr="doctor4_3.gif"/>
            <p:cNvPicPr>
              <a:picLocks noChangeAspect="1"/>
            </p:cNvPicPr>
            <p:nvPr/>
          </p:nvPicPr>
          <p:blipFill>
            <a:blip r:embed="rId8" cstate="print"/>
            <a:stretch>
              <a:fillRect/>
            </a:stretch>
          </p:blipFill>
          <p:spPr>
            <a:xfrm>
              <a:off x="2456724" y="3140968"/>
              <a:ext cx="643707" cy="679076"/>
            </a:xfrm>
            <a:prstGeom prst="rect">
              <a:avLst/>
            </a:prstGeom>
          </p:spPr>
        </p:pic>
        <p:pic>
          <p:nvPicPr>
            <p:cNvPr id="47" name="図 46" descr="doctor_illust07_02.gif"/>
            <p:cNvPicPr>
              <a:picLocks noChangeAspect="1"/>
            </p:cNvPicPr>
            <p:nvPr/>
          </p:nvPicPr>
          <p:blipFill>
            <a:blip r:embed="rId9" cstate="print"/>
            <a:stretch>
              <a:fillRect/>
            </a:stretch>
          </p:blipFill>
          <p:spPr>
            <a:xfrm>
              <a:off x="2815564" y="3149456"/>
              <a:ext cx="643708" cy="713030"/>
            </a:xfrm>
            <a:prstGeom prst="rect">
              <a:avLst/>
            </a:prstGeom>
          </p:spPr>
        </p:pic>
        <p:pic>
          <p:nvPicPr>
            <p:cNvPr id="48" name="図 47" descr="health_0179.wmf"/>
            <p:cNvPicPr>
              <a:picLocks noChangeAspect="1"/>
            </p:cNvPicPr>
            <p:nvPr/>
          </p:nvPicPr>
          <p:blipFill>
            <a:blip r:embed="rId10" cstate="print"/>
            <a:stretch>
              <a:fillRect/>
            </a:stretch>
          </p:blipFill>
          <p:spPr>
            <a:xfrm>
              <a:off x="4448946" y="3284984"/>
              <a:ext cx="888573" cy="498566"/>
            </a:xfrm>
            <a:prstGeom prst="rect">
              <a:avLst/>
            </a:prstGeom>
          </p:spPr>
        </p:pic>
        <p:sp>
          <p:nvSpPr>
            <p:cNvPr id="49" name="テキスト ボックス 48"/>
            <p:cNvSpPr txBox="1"/>
            <p:nvPr/>
          </p:nvSpPr>
          <p:spPr>
            <a:xfrm>
              <a:off x="2034482" y="2852936"/>
              <a:ext cx="1170130" cy="348813"/>
            </a:xfrm>
            <a:prstGeom prst="rect">
              <a:avLst/>
            </a:prstGeom>
            <a:noFill/>
          </p:spPr>
          <p:txBody>
            <a:bodyPr wrap="square" rtlCol="0">
              <a:spAutoFit/>
            </a:bodyPr>
            <a:lstStyle/>
            <a:p>
              <a:r>
                <a:rPr lang="ja-JP" altLang="en-US" sz="1081" b="1" dirty="0">
                  <a:solidFill>
                    <a:prstClr val="black"/>
                  </a:solidFill>
                  <a:latin typeface="HG丸ｺﾞｼｯｸM-PRO" pitchFamily="50" charset="-128"/>
                  <a:ea typeface="HG丸ｺﾞｼｯｸM-PRO" pitchFamily="50" charset="-128"/>
                </a:rPr>
                <a:t>医　療</a:t>
              </a:r>
              <a:endParaRPr lang="en-US" altLang="ja-JP" sz="1081" b="1" dirty="0">
                <a:solidFill>
                  <a:prstClr val="black"/>
                </a:solidFill>
                <a:latin typeface="HG丸ｺﾞｼｯｸM-PRO" pitchFamily="50" charset="-128"/>
                <a:ea typeface="HG丸ｺﾞｼｯｸM-PRO" pitchFamily="50" charset="-128"/>
              </a:endParaRPr>
            </a:p>
          </p:txBody>
        </p:sp>
        <p:sp>
          <p:nvSpPr>
            <p:cNvPr id="50" name="テキスト ボックス 49"/>
            <p:cNvSpPr txBox="1"/>
            <p:nvPr/>
          </p:nvSpPr>
          <p:spPr>
            <a:xfrm>
              <a:off x="3938887" y="5301208"/>
              <a:ext cx="2340260" cy="348813"/>
            </a:xfrm>
            <a:prstGeom prst="rect">
              <a:avLst/>
            </a:prstGeom>
            <a:noFill/>
          </p:spPr>
          <p:txBody>
            <a:bodyPr wrap="square" rtlCol="0">
              <a:spAutoFit/>
            </a:bodyPr>
            <a:lstStyle/>
            <a:p>
              <a:r>
                <a:rPr lang="ja-JP" altLang="en-US" sz="1081" b="1" dirty="0">
                  <a:solidFill>
                    <a:prstClr val="black"/>
                  </a:solidFill>
                  <a:latin typeface="HG丸ｺﾞｼｯｸM-PRO" pitchFamily="50" charset="-128"/>
                  <a:ea typeface="HG丸ｺﾞｼｯｸM-PRO" pitchFamily="50" charset="-128"/>
                </a:rPr>
                <a:t>生活支援・介護予防</a:t>
              </a:r>
              <a:endParaRPr lang="en-US" altLang="ja-JP" sz="1081" b="1" dirty="0">
                <a:solidFill>
                  <a:prstClr val="black"/>
                </a:solidFill>
                <a:latin typeface="HG丸ｺﾞｼｯｸM-PRO" pitchFamily="50" charset="-128"/>
                <a:ea typeface="HG丸ｺﾞｼｯｸM-PRO" pitchFamily="50" charset="-128"/>
              </a:endParaRPr>
            </a:p>
          </p:txBody>
        </p:sp>
        <p:sp>
          <p:nvSpPr>
            <p:cNvPr id="52" name="テキスト ボックス 51"/>
            <p:cNvSpPr txBox="1"/>
            <p:nvPr/>
          </p:nvSpPr>
          <p:spPr>
            <a:xfrm>
              <a:off x="5169026" y="4962655"/>
              <a:ext cx="816091" cy="348813"/>
            </a:xfrm>
            <a:prstGeom prst="rect">
              <a:avLst/>
            </a:prstGeom>
            <a:noFill/>
          </p:spPr>
          <p:txBody>
            <a:bodyPr wrap="square" rtlCol="0">
              <a:spAutoFit/>
            </a:bodyPr>
            <a:lstStyle/>
            <a:p>
              <a:r>
                <a:rPr lang="ja-JP" altLang="en-US" sz="1081" b="1" dirty="0">
                  <a:solidFill>
                    <a:prstClr val="black"/>
                  </a:solidFill>
                  <a:latin typeface="HG丸ｺﾞｼｯｸM-PRO" pitchFamily="50" charset="-128"/>
                  <a:ea typeface="HG丸ｺﾞｼｯｸM-PRO" pitchFamily="50" charset="-128"/>
                </a:rPr>
                <a:t>住まい</a:t>
              </a:r>
              <a:endParaRPr lang="en-US" altLang="ja-JP" sz="1081" b="1" dirty="0">
                <a:solidFill>
                  <a:prstClr val="black"/>
                </a:solidFill>
                <a:latin typeface="HG丸ｺﾞｼｯｸM-PRO" pitchFamily="50" charset="-128"/>
                <a:ea typeface="HG丸ｺﾞｼｯｸM-PRO" pitchFamily="50" charset="-128"/>
              </a:endParaRPr>
            </a:p>
          </p:txBody>
        </p:sp>
        <p:pic>
          <p:nvPicPr>
            <p:cNvPr id="53" name="図 52" descr="building02_house1_cl.wmf"/>
            <p:cNvPicPr>
              <a:picLocks noChangeAspect="1"/>
            </p:cNvPicPr>
            <p:nvPr/>
          </p:nvPicPr>
          <p:blipFill>
            <a:blip r:embed="rId11" cstate="print"/>
            <a:stretch>
              <a:fillRect/>
            </a:stretch>
          </p:blipFill>
          <p:spPr>
            <a:xfrm>
              <a:off x="4016900" y="4293096"/>
              <a:ext cx="936105" cy="526898"/>
            </a:xfrm>
            <a:prstGeom prst="rect">
              <a:avLst/>
            </a:prstGeom>
          </p:spPr>
        </p:pic>
        <p:sp>
          <p:nvSpPr>
            <p:cNvPr id="54" name="テキスト ボックス 53"/>
            <p:cNvSpPr txBox="1"/>
            <p:nvPr/>
          </p:nvSpPr>
          <p:spPr>
            <a:xfrm>
              <a:off x="4368675" y="3800077"/>
              <a:ext cx="1167097" cy="348813"/>
            </a:xfrm>
            <a:prstGeom prst="rect">
              <a:avLst/>
            </a:prstGeom>
            <a:noFill/>
          </p:spPr>
          <p:txBody>
            <a:bodyPr wrap="square" rtlCol="0">
              <a:spAutoFit/>
            </a:bodyPr>
            <a:lstStyle/>
            <a:p>
              <a:r>
                <a:rPr lang="ja-JP" altLang="en-US" sz="1081" dirty="0">
                  <a:solidFill>
                    <a:prstClr val="black"/>
                  </a:solidFill>
                  <a:latin typeface="HG丸ｺﾞｼｯｸM-PRO" pitchFamily="50" charset="-128"/>
                  <a:ea typeface="HG丸ｺﾞｼｯｸM-PRO" pitchFamily="50" charset="-128"/>
                </a:rPr>
                <a:t>通院　通所</a:t>
              </a:r>
              <a:endParaRPr lang="en-US" altLang="ja-JP" sz="1081" dirty="0">
                <a:solidFill>
                  <a:prstClr val="black"/>
                </a:solidFill>
                <a:latin typeface="HG丸ｺﾞｼｯｸM-PRO" pitchFamily="50" charset="-128"/>
                <a:ea typeface="HG丸ｺﾞｼｯｸM-PRO" pitchFamily="50" charset="-128"/>
              </a:endParaRPr>
            </a:p>
          </p:txBody>
        </p:sp>
        <p:sp>
          <p:nvSpPr>
            <p:cNvPr id="55" name="テキスト ボックス 54"/>
            <p:cNvSpPr txBox="1"/>
            <p:nvPr/>
          </p:nvSpPr>
          <p:spPr>
            <a:xfrm>
              <a:off x="3350822" y="6093299"/>
              <a:ext cx="4914546" cy="348813"/>
            </a:xfrm>
            <a:prstGeom prst="rect">
              <a:avLst/>
            </a:prstGeom>
            <a:noFill/>
          </p:spPr>
          <p:txBody>
            <a:bodyPr wrap="square" rtlCol="0">
              <a:spAutoFit/>
            </a:bodyPr>
            <a:lstStyle/>
            <a:p>
              <a:r>
                <a:rPr lang="ja-JP" altLang="en-US" sz="1081" dirty="0">
                  <a:solidFill>
                    <a:prstClr val="black"/>
                  </a:solidFill>
                  <a:latin typeface="HG丸ｺﾞｼｯｸM-PRO" pitchFamily="50" charset="-128"/>
                  <a:ea typeface="HG丸ｺﾞｼｯｸM-PRO" pitchFamily="50" charset="-128"/>
                </a:rPr>
                <a:t>老人クラブ・自治会・介護予防・生活支援　等</a:t>
              </a:r>
              <a:endParaRPr lang="en-US" altLang="ja-JP" sz="1081" dirty="0">
                <a:solidFill>
                  <a:prstClr val="black"/>
                </a:solidFill>
                <a:latin typeface="HG丸ｺﾞｼｯｸM-PRO" pitchFamily="50" charset="-128"/>
                <a:ea typeface="HG丸ｺﾞｼｯｸM-PRO" pitchFamily="50" charset="-128"/>
              </a:endParaRPr>
            </a:p>
          </p:txBody>
        </p:sp>
        <p:sp>
          <p:nvSpPr>
            <p:cNvPr id="56" name="角丸四角形 55"/>
            <p:cNvSpPr/>
            <p:nvPr/>
          </p:nvSpPr>
          <p:spPr>
            <a:xfrm>
              <a:off x="2690751" y="2491921"/>
              <a:ext cx="4368485" cy="360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572" dirty="0">
                  <a:solidFill>
                    <a:prstClr val="black"/>
                  </a:solidFill>
                </a:rPr>
                <a:t>地域包括ケアシステムのイメージ</a:t>
              </a:r>
            </a:p>
          </p:txBody>
        </p:sp>
        <p:sp>
          <p:nvSpPr>
            <p:cNvPr id="57" name="角丸四角形 56"/>
            <p:cNvSpPr/>
            <p:nvPr/>
          </p:nvSpPr>
          <p:spPr>
            <a:xfrm>
              <a:off x="200473" y="5517232"/>
              <a:ext cx="2591249" cy="792088"/>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983" dirty="0">
                  <a:solidFill>
                    <a:prstClr val="black"/>
                  </a:solidFill>
                </a:rPr>
                <a:t>※</a:t>
              </a:r>
              <a:r>
                <a:rPr lang="ja-JP" altLang="en-US" sz="983" dirty="0">
                  <a:solidFill>
                    <a:prstClr val="black"/>
                  </a:solidFill>
                </a:rPr>
                <a:t>地域包括ケアシステムは、人口１万人程度の中学校区を</a:t>
              </a:r>
              <a:endParaRPr lang="en-US" altLang="ja-JP" sz="983" dirty="0">
                <a:solidFill>
                  <a:prstClr val="black"/>
                </a:solidFill>
              </a:endParaRPr>
            </a:p>
            <a:p>
              <a:pPr algn="ctr"/>
              <a:r>
                <a:rPr lang="ja-JP" altLang="en-US" sz="983" dirty="0">
                  <a:solidFill>
                    <a:prstClr val="black"/>
                  </a:solidFill>
                </a:rPr>
                <a:t>単位として想定</a:t>
              </a:r>
            </a:p>
          </p:txBody>
        </p:sp>
        <p:pic>
          <p:nvPicPr>
            <p:cNvPr id="58" name="図 57" descr="health_0150.wmf"/>
            <p:cNvPicPr>
              <a:picLocks noChangeAspect="1"/>
            </p:cNvPicPr>
            <p:nvPr/>
          </p:nvPicPr>
          <p:blipFill>
            <a:blip r:embed="rId12" cstate="print"/>
            <a:stretch>
              <a:fillRect/>
            </a:stretch>
          </p:blipFill>
          <p:spPr>
            <a:xfrm>
              <a:off x="5748943" y="3933060"/>
              <a:ext cx="290178" cy="920889"/>
            </a:xfrm>
            <a:prstGeom prst="rect">
              <a:avLst/>
            </a:prstGeom>
          </p:spPr>
        </p:pic>
        <p:pic>
          <p:nvPicPr>
            <p:cNvPr id="59" name="図 58" descr="health_0180.wmf"/>
            <p:cNvPicPr>
              <a:picLocks noChangeAspect="1"/>
            </p:cNvPicPr>
            <p:nvPr/>
          </p:nvPicPr>
          <p:blipFill>
            <a:blip r:embed="rId13" cstate="print"/>
            <a:stretch>
              <a:fillRect/>
            </a:stretch>
          </p:blipFill>
          <p:spPr>
            <a:xfrm>
              <a:off x="4880992" y="4221088"/>
              <a:ext cx="936104" cy="695910"/>
            </a:xfrm>
            <a:prstGeom prst="rect">
              <a:avLst/>
            </a:prstGeom>
          </p:spPr>
        </p:pic>
        <p:sp>
          <p:nvSpPr>
            <p:cNvPr id="60" name="円/楕円 59"/>
            <p:cNvSpPr/>
            <p:nvPr/>
          </p:nvSpPr>
          <p:spPr>
            <a:xfrm>
              <a:off x="6033544" y="3356992"/>
              <a:ext cx="2429846" cy="72008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769">
                <a:solidFill>
                  <a:prstClr val="black"/>
                </a:solidFill>
              </a:endParaRPr>
            </a:p>
          </p:txBody>
        </p:sp>
        <p:sp>
          <p:nvSpPr>
            <p:cNvPr id="61" name="テキスト ボックス 60"/>
            <p:cNvSpPr txBox="1"/>
            <p:nvPr/>
          </p:nvSpPr>
          <p:spPr>
            <a:xfrm>
              <a:off x="344489" y="4077076"/>
              <a:ext cx="1326147" cy="738664"/>
            </a:xfrm>
            <a:prstGeom prst="rect">
              <a:avLst/>
            </a:prstGeom>
            <a:noFill/>
          </p:spPr>
          <p:txBody>
            <a:bodyPr wrap="square" rtlCol="0">
              <a:spAutoFit/>
            </a:bodyPr>
            <a:lstStyle/>
            <a:p>
              <a:r>
                <a:rPr lang="ja-JP" altLang="en-US" sz="983" dirty="0">
                  <a:solidFill>
                    <a:prstClr val="black"/>
                  </a:solidFill>
                  <a:latin typeface="HG丸ｺﾞｼｯｸM-PRO" pitchFamily="50" charset="-128"/>
                  <a:ea typeface="HG丸ｺﾞｼｯｸM-PRO" pitchFamily="50" charset="-128"/>
                </a:rPr>
                <a:t>地域包括支援</a:t>
              </a:r>
              <a:endParaRPr lang="en-US" altLang="ja-JP" sz="983" dirty="0">
                <a:solidFill>
                  <a:prstClr val="black"/>
                </a:solidFill>
                <a:latin typeface="HG丸ｺﾞｼｯｸM-PRO" pitchFamily="50" charset="-128"/>
                <a:ea typeface="HG丸ｺﾞｼｯｸM-PRO" pitchFamily="50" charset="-128"/>
              </a:endParaRPr>
            </a:p>
            <a:p>
              <a:r>
                <a:rPr lang="ja-JP" altLang="en-US" sz="983" dirty="0">
                  <a:solidFill>
                    <a:prstClr val="black"/>
                  </a:solidFill>
                  <a:latin typeface="HG丸ｺﾞｼｯｸM-PRO" pitchFamily="50" charset="-128"/>
                  <a:ea typeface="HG丸ｺﾞｼｯｸM-PRO" pitchFamily="50" charset="-128"/>
                </a:rPr>
                <a:t>センター・</a:t>
              </a:r>
              <a:endParaRPr lang="en-US" altLang="ja-JP" sz="983" dirty="0">
                <a:solidFill>
                  <a:prstClr val="black"/>
                </a:solidFill>
                <a:latin typeface="HG丸ｺﾞｼｯｸM-PRO" pitchFamily="50" charset="-128"/>
                <a:ea typeface="HG丸ｺﾞｼｯｸM-PRO" pitchFamily="50" charset="-128"/>
              </a:endParaRPr>
            </a:p>
            <a:p>
              <a:r>
                <a:rPr lang="ja-JP" altLang="en-US" sz="983" dirty="0">
                  <a:solidFill>
                    <a:prstClr val="black"/>
                  </a:solidFill>
                  <a:latin typeface="HG丸ｺﾞｼｯｸM-PRO" pitchFamily="50" charset="-128"/>
                  <a:ea typeface="HG丸ｺﾞｼｯｸM-PRO" pitchFamily="50" charset="-128"/>
                </a:rPr>
                <a:t>ケアマネジャー</a:t>
              </a:r>
              <a:endParaRPr lang="en-US" altLang="ja-JP" sz="983" dirty="0">
                <a:solidFill>
                  <a:prstClr val="black"/>
                </a:solidFill>
                <a:latin typeface="HG丸ｺﾞｼｯｸM-PRO" pitchFamily="50" charset="-128"/>
                <a:ea typeface="HG丸ｺﾞｼｯｸM-PRO" pitchFamily="50" charset="-128"/>
              </a:endParaRPr>
            </a:p>
          </p:txBody>
        </p:sp>
        <p:pic>
          <p:nvPicPr>
            <p:cNvPr id="62" name="図 61" descr="build32.wmf"/>
            <p:cNvPicPr>
              <a:picLocks noChangeAspect="1"/>
            </p:cNvPicPr>
            <p:nvPr/>
          </p:nvPicPr>
          <p:blipFill>
            <a:blip r:embed="rId14" cstate="print"/>
            <a:stretch>
              <a:fillRect/>
            </a:stretch>
          </p:blipFill>
          <p:spPr>
            <a:xfrm>
              <a:off x="5935909" y="3212980"/>
              <a:ext cx="936104" cy="604665"/>
            </a:xfrm>
            <a:prstGeom prst="rect">
              <a:avLst/>
            </a:prstGeom>
          </p:spPr>
        </p:pic>
        <p:pic>
          <p:nvPicPr>
            <p:cNvPr id="63" name="図 62" descr="health_0166.wmf"/>
            <p:cNvPicPr>
              <a:picLocks noChangeAspect="1"/>
            </p:cNvPicPr>
            <p:nvPr/>
          </p:nvPicPr>
          <p:blipFill>
            <a:blip r:embed="rId15" cstate="print"/>
            <a:stretch>
              <a:fillRect/>
            </a:stretch>
          </p:blipFill>
          <p:spPr>
            <a:xfrm>
              <a:off x="6255146" y="3573016"/>
              <a:ext cx="858095" cy="559721"/>
            </a:xfrm>
            <a:prstGeom prst="rect">
              <a:avLst/>
            </a:prstGeom>
          </p:spPr>
        </p:pic>
        <p:pic>
          <p:nvPicPr>
            <p:cNvPr id="64" name="図 63" descr="build34.wmf"/>
            <p:cNvPicPr>
              <a:picLocks noChangeAspect="1"/>
            </p:cNvPicPr>
            <p:nvPr/>
          </p:nvPicPr>
          <p:blipFill>
            <a:blip r:embed="rId16" cstate="print"/>
            <a:stretch>
              <a:fillRect/>
            </a:stretch>
          </p:blipFill>
          <p:spPr>
            <a:xfrm>
              <a:off x="7113241" y="3212980"/>
              <a:ext cx="733281" cy="520673"/>
            </a:xfrm>
            <a:prstGeom prst="rect">
              <a:avLst/>
            </a:prstGeom>
          </p:spPr>
        </p:pic>
        <p:pic>
          <p:nvPicPr>
            <p:cNvPr id="65" name="図 64" descr="health_0047.wmf"/>
            <p:cNvPicPr>
              <a:picLocks noChangeAspect="1"/>
            </p:cNvPicPr>
            <p:nvPr/>
          </p:nvPicPr>
          <p:blipFill>
            <a:blip r:embed="rId17" cstate="print"/>
            <a:stretch>
              <a:fillRect/>
            </a:stretch>
          </p:blipFill>
          <p:spPr>
            <a:xfrm>
              <a:off x="7401272" y="3356992"/>
              <a:ext cx="722972" cy="690426"/>
            </a:xfrm>
            <a:prstGeom prst="rect">
              <a:avLst/>
            </a:prstGeom>
          </p:spPr>
        </p:pic>
        <p:pic>
          <p:nvPicPr>
            <p:cNvPr id="66" name="図 65" descr="health_0146.wmf"/>
            <p:cNvPicPr>
              <a:picLocks noChangeAspect="1"/>
            </p:cNvPicPr>
            <p:nvPr/>
          </p:nvPicPr>
          <p:blipFill>
            <a:blip r:embed="rId18" cstate="print"/>
            <a:stretch>
              <a:fillRect/>
            </a:stretch>
          </p:blipFill>
          <p:spPr>
            <a:xfrm>
              <a:off x="7384640" y="4077072"/>
              <a:ext cx="254876" cy="864096"/>
            </a:xfrm>
            <a:prstGeom prst="rect">
              <a:avLst/>
            </a:prstGeom>
          </p:spPr>
        </p:pic>
        <p:sp>
          <p:nvSpPr>
            <p:cNvPr id="67" name="テキスト ボックス 66"/>
            <p:cNvSpPr txBox="1"/>
            <p:nvPr/>
          </p:nvSpPr>
          <p:spPr>
            <a:xfrm>
              <a:off x="6609186" y="4725148"/>
              <a:ext cx="1014113" cy="615553"/>
            </a:xfrm>
            <a:prstGeom prst="rect">
              <a:avLst/>
            </a:prstGeom>
            <a:noFill/>
          </p:spPr>
          <p:txBody>
            <a:bodyPr wrap="square" rtlCol="0">
              <a:spAutoFit/>
            </a:bodyPr>
            <a:lstStyle/>
            <a:p>
              <a:r>
                <a:rPr lang="ja-JP" altLang="en-US" sz="1179" dirty="0">
                  <a:solidFill>
                    <a:prstClr val="black"/>
                  </a:solidFill>
                  <a:latin typeface="HG丸ｺﾞｼｯｸM-PRO" pitchFamily="50" charset="-128"/>
                  <a:ea typeface="HG丸ｺﾞｼｯｸM-PRO" pitchFamily="50" charset="-128"/>
                </a:rPr>
                <a:t>訪問介護</a:t>
              </a:r>
              <a:endParaRPr lang="en-US" altLang="ja-JP" sz="1179" dirty="0">
                <a:solidFill>
                  <a:prstClr val="black"/>
                </a:solidFill>
                <a:latin typeface="HG丸ｺﾞｼｯｸM-PRO" pitchFamily="50" charset="-128"/>
                <a:ea typeface="HG丸ｺﾞｼｯｸM-PRO" pitchFamily="50" charset="-128"/>
              </a:endParaRPr>
            </a:p>
            <a:p>
              <a:r>
                <a:rPr lang="ja-JP" altLang="en-US" sz="1179" dirty="0">
                  <a:solidFill>
                    <a:prstClr val="black"/>
                  </a:solidFill>
                  <a:latin typeface="HG丸ｺﾞｼｯｸM-PRO" pitchFamily="50" charset="-128"/>
                  <a:ea typeface="HG丸ｺﾞｼｯｸM-PRO" pitchFamily="50" charset="-128"/>
                </a:rPr>
                <a:t>・看護</a:t>
              </a:r>
              <a:endParaRPr lang="en-US" altLang="ja-JP" sz="1179" dirty="0">
                <a:solidFill>
                  <a:prstClr val="black"/>
                </a:solidFill>
                <a:latin typeface="HG丸ｺﾞｼｯｸM-PRO" pitchFamily="50" charset="-128"/>
                <a:ea typeface="HG丸ｺﾞｼｯｸM-PRO" pitchFamily="50" charset="-128"/>
              </a:endParaRPr>
            </a:p>
          </p:txBody>
        </p:sp>
        <p:sp>
          <p:nvSpPr>
            <p:cNvPr id="68" name="角丸四角形吹き出し 67"/>
            <p:cNvSpPr/>
            <p:nvPr/>
          </p:nvSpPr>
          <p:spPr>
            <a:xfrm>
              <a:off x="7761312" y="5085184"/>
              <a:ext cx="1440160" cy="792088"/>
            </a:xfrm>
            <a:prstGeom prst="wedgeRoundRectCallout">
              <a:avLst>
                <a:gd name="adj1" fmla="val -28011"/>
                <a:gd name="adj2" fmla="val -75250"/>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35376" tIns="0" rIns="0" bIns="0" rtlCol="0" anchor="ctr"/>
            <a:lstStyle/>
            <a:p>
              <a:r>
                <a:rPr lang="en-US" altLang="ja-JP" sz="983" dirty="0">
                  <a:solidFill>
                    <a:prstClr val="black"/>
                  </a:solidFill>
                  <a:latin typeface="ＭＳ Ｐゴシック"/>
                </a:rPr>
                <a:t>24</a:t>
              </a:r>
              <a:r>
                <a:rPr lang="ja-JP" altLang="en-US" sz="983" dirty="0">
                  <a:solidFill>
                    <a:prstClr val="black"/>
                  </a:solidFill>
                  <a:latin typeface="ＭＳ Ｐゴシック"/>
                </a:rPr>
                <a:t>時間対応の定期巡回・随時対応サービスなど</a:t>
              </a:r>
            </a:p>
          </p:txBody>
        </p:sp>
        <p:sp>
          <p:nvSpPr>
            <p:cNvPr id="69" name="角丸四角形吹き出し 68"/>
            <p:cNvSpPr/>
            <p:nvPr/>
          </p:nvSpPr>
          <p:spPr>
            <a:xfrm>
              <a:off x="4088906" y="4797152"/>
              <a:ext cx="1008112" cy="432048"/>
            </a:xfrm>
            <a:prstGeom prst="wedgeRoundRectCallout">
              <a:avLst>
                <a:gd name="adj1" fmla="val 5505"/>
                <a:gd name="adj2" fmla="val -70729"/>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83" dirty="0">
                  <a:solidFill>
                    <a:prstClr val="black"/>
                  </a:solidFill>
                </a:rPr>
                <a:t>自宅・ケア付き高齢者住宅</a:t>
              </a:r>
            </a:p>
          </p:txBody>
        </p:sp>
        <p:sp>
          <p:nvSpPr>
            <p:cNvPr id="70" name="角丸四角形吹き出し 69"/>
            <p:cNvSpPr/>
            <p:nvPr/>
          </p:nvSpPr>
          <p:spPr>
            <a:xfrm>
              <a:off x="8265368" y="3140968"/>
              <a:ext cx="1224136" cy="864096"/>
            </a:xfrm>
            <a:prstGeom prst="wedgeRoundRectCallout">
              <a:avLst>
                <a:gd name="adj1" fmla="val -66202"/>
                <a:gd name="adj2" fmla="val 3976"/>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35376" tIns="0" rIns="0" bIns="0" rtlCol="0" anchor="ctr"/>
            <a:lstStyle/>
            <a:p>
              <a:r>
                <a:rPr lang="ja-JP" altLang="en-US" sz="983" dirty="0">
                  <a:solidFill>
                    <a:prstClr val="black"/>
                  </a:solidFill>
                </a:rPr>
                <a:t>・</a:t>
              </a:r>
              <a:r>
                <a:rPr lang="ja-JP" altLang="en-US" sz="983" dirty="0">
                  <a:solidFill>
                    <a:prstClr val="black"/>
                  </a:solidFill>
                  <a:latin typeface="ＭＳ Ｐゴシック"/>
                </a:rPr>
                <a:t>グループホーム</a:t>
              </a:r>
              <a:endParaRPr lang="en-US" altLang="ja-JP" sz="983" dirty="0">
                <a:solidFill>
                  <a:prstClr val="black"/>
                </a:solidFill>
                <a:latin typeface="ＭＳ Ｐゴシック"/>
              </a:endParaRPr>
            </a:p>
            <a:p>
              <a:r>
                <a:rPr lang="ja-JP" altLang="en-US" sz="983" dirty="0">
                  <a:solidFill>
                    <a:prstClr val="black"/>
                  </a:solidFill>
                  <a:latin typeface="ＭＳ Ｐゴシック"/>
                </a:rPr>
                <a:t>・小規模多機能</a:t>
              </a:r>
              <a:endParaRPr lang="en-US" altLang="ja-JP" sz="983" dirty="0">
                <a:solidFill>
                  <a:prstClr val="black"/>
                </a:solidFill>
                <a:latin typeface="ＭＳ Ｐゴシック"/>
              </a:endParaRPr>
            </a:p>
            <a:p>
              <a:r>
                <a:rPr lang="ja-JP" altLang="en-US" sz="983" dirty="0">
                  <a:solidFill>
                    <a:prstClr val="black"/>
                  </a:solidFill>
                  <a:latin typeface="ＭＳ Ｐゴシック"/>
                </a:rPr>
                <a:t>・デイサービス　　　</a:t>
              </a:r>
              <a:endParaRPr lang="en-US" altLang="ja-JP" sz="983" dirty="0">
                <a:solidFill>
                  <a:prstClr val="black"/>
                </a:solidFill>
                <a:latin typeface="ＭＳ Ｐゴシック"/>
              </a:endParaRPr>
            </a:p>
            <a:p>
              <a:r>
                <a:rPr lang="ja-JP" altLang="en-US" sz="983" dirty="0">
                  <a:solidFill>
                    <a:prstClr val="black"/>
                  </a:solidFill>
                  <a:latin typeface="ＭＳ Ｐゴシック"/>
                </a:rPr>
                <a:t>　など</a:t>
              </a:r>
            </a:p>
          </p:txBody>
        </p:sp>
        <p:pic>
          <p:nvPicPr>
            <p:cNvPr id="71" name="図 70" descr="doctor4_7.gif"/>
            <p:cNvPicPr>
              <a:picLocks noChangeAspect="1"/>
            </p:cNvPicPr>
            <p:nvPr/>
          </p:nvPicPr>
          <p:blipFill>
            <a:blip r:embed="rId19" cstate="print"/>
            <a:stretch>
              <a:fillRect/>
            </a:stretch>
          </p:blipFill>
          <p:spPr>
            <a:xfrm>
              <a:off x="2864768" y="4221088"/>
              <a:ext cx="504056" cy="576064"/>
            </a:xfrm>
            <a:prstGeom prst="rect">
              <a:avLst/>
            </a:prstGeom>
          </p:spPr>
        </p:pic>
        <p:pic>
          <p:nvPicPr>
            <p:cNvPr id="72" name="図 71" descr="小規模building03_cl2.png"/>
            <p:cNvPicPr>
              <a:picLocks noChangeAspect="1"/>
            </p:cNvPicPr>
            <p:nvPr/>
          </p:nvPicPr>
          <p:blipFill>
            <a:blip r:embed="rId20" cstate="print"/>
            <a:stretch>
              <a:fillRect/>
            </a:stretch>
          </p:blipFill>
          <p:spPr>
            <a:xfrm>
              <a:off x="1640631" y="3140968"/>
              <a:ext cx="540235" cy="603076"/>
            </a:xfrm>
            <a:prstGeom prst="rect">
              <a:avLst/>
            </a:prstGeom>
          </p:spPr>
        </p:pic>
        <p:pic>
          <p:nvPicPr>
            <p:cNvPr id="73" name="Picture 2" descr="C:\Users\KNXVS\AppData\Local\Microsoft\Windows\Temporary Internet Files\Content.IE5\ADV5CF2Q\MC900426352[1].wmf"/>
            <p:cNvPicPr>
              <a:picLocks noChangeAspect="1" noChangeArrowheads="1"/>
            </p:cNvPicPr>
            <p:nvPr/>
          </p:nvPicPr>
          <p:blipFill>
            <a:blip r:embed="rId21" cstate="print"/>
            <a:srcRect/>
            <a:stretch>
              <a:fillRect/>
            </a:stretch>
          </p:blipFill>
          <p:spPr bwMode="auto">
            <a:xfrm>
              <a:off x="2072681" y="3501008"/>
              <a:ext cx="437307" cy="330332"/>
            </a:xfrm>
            <a:prstGeom prst="rect">
              <a:avLst/>
            </a:prstGeom>
            <a:noFill/>
          </p:spPr>
        </p:pic>
        <p:pic>
          <p:nvPicPr>
            <p:cNvPr id="74" name="図 73" descr="building03_cl2.wmf"/>
            <p:cNvPicPr>
              <a:picLocks noChangeAspect="1"/>
            </p:cNvPicPr>
            <p:nvPr/>
          </p:nvPicPr>
          <p:blipFill>
            <a:blip r:embed="rId22" cstate="print"/>
            <a:stretch>
              <a:fillRect/>
            </a:stretch>
          </p:blipFill>
          <p:spPr>
            <a:xfrm flipH="1">
              <a:off x="632521" y="4890729"/>
              <a:ext cx="648073" cy="551017"/>
            </a:xfrm>
            <a:prstGeom prst="rect">
              <a:avLst/>
            </a:prstGeom>
          </p:spPr>
        </p:pic>
        <p:pic>
          <p:nvPicPr>
            <p:cNvPr id="75" name="図 74" descr="person_0290.wmf"/>
            <p:cNvPicPr>
              <a:picLocks noChangeAspect="1"/>
            </p:cNvPicPr>
            <p:nvPr/>
          </p:nvPicPr>
          <p:blipFill>
            <a:blip r:embed="rId23" cstate="print"/>
            <a:stretch>
              <a:fillRect/>
            </a:stretch>
          </p:blipFill>
          <p:spPr>
            <a:xfrm flipH="1">
              <a:off x="488504" y="4674701"/>
              <a:ext cx="402045" cy="750252"/>
            </a:xfrm>
            <a:prstGeom prst="rect">
              <a:avLst/>
            </a:prstGeom>
          </p:spPr>
        </p:pic>
        <p:sp>
          <p:nvSpPr>
            <p:cNvPr id="76" name="角丸四角形吹き出し 75"/>
            <p:cNvSpPr/>
            <p:nvPr/>
          </p:nvSpPr>
          <p:spPr>
            <a:xfrm>
              <a:off x="1424608" y="4793670"/>
              <a:ext cx="1368153" cy="648072"/>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83" dirty="0">
                  <a:solidFill>
                    <a:prstClr val="black"/>
                  </a:solidFill>
                </a:rPr>
                <a:t>相談業務やサービスのコーディネートを行います。</a:t>
              </a:r>
            </a:p>
          </p:txBody>
        </p:sp>
        <p:sp>
          <p:nvSpPr>
            <p:cNvPr id="77" name="角丸四角形吹き出し 76"/>
            <p:cNvSpPr/>
            <p:nvPr/>
          </p:nvSpPr>
          <p:spPr>
            <a:xfrm>
              <a:off x="416497" y="2924944"/>
              <a:ext cx="1080120" cy="648073"/>
            </a:xfrm>
            <a:prstGeom prst="wedgeRoundRectCallout">
              <a:avLst>
                <a:gd name="adj1" fmla="val 48090"/>
                <a:gd name="adj2" fmla="val 89635"/>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35376" tIns="0" rIns="0" bIns="0" rtlCol="0" anchor="ctr"/>
            <a:lstStyle/>
            <a:p>
              <a:r>
                <a:rPr lang="zh-TW" altLang="en-US" sz="983" dirty="0">
                  <a:solidFill>
                    <a:prstClr val="black"/>
                  </a:solidFill>
                  <a:latin typeface="ＭＳ Ｐゴシック" pitchFamily="50" charset="-128"/>
                  <a:ea typeface="ＭＳ Ｐゴシック" pitchFamily="50" charset="-128"/>
                </a:rPr>
                <a:t>在宅</a:t>
              </a:r>
              <a:r>
                <a:rPr lang="zh-TW" altLang="en-US" sz="983" dirty="0" smtClean="0">
                  <a:solidFill>
                    <a:prstClr val="black"/>
                  </a:solidFill>
                  <a:latin typeface="ＭＳ Ｐゴシック" pitchFamily="50" charset="-128"/>
                  <a:ea typeface="ＭＳ Ｐゴシック" pitchFamily="50" charset="-128"/>
                </a:rPr>
                <a:t>医療</a:t>
              </a:r>
              <a:endParaRPr lang="en-US" altLang="zh-TW" sz="983" dirty="0" smtClean="0">
                <a:solidFill>
                  <a:prstClr val="black"/>
                </a:solidFill>
                <a:latin typeface="ＭＳ Ｐゴシック" pitchFamily="50" charset="-128"/>
                <a:ea typeface="ＭＳ Ｐゴシック" pitchFamily="50" charset="-128"/>
              </a:endParaRPr>
            </a:p>
            <a:p>
              <a:r>
                <a:rPr lang="ja-JP" altLang="ja-JP" sz="1000" dirty="0">
                  <a:solidFill>
                    <a:prstClr val="black"/>
                  </a:solidFill>
                </a:rPr>
                <a:t>在宅歯科</a:t>
              </a:r>
              <a:r>
                <a:rPr lang="ja-JP" altLang="ja-JP" sz="1000" dirty="0" smtClean="0">
                  <a:solidFill>
                    <a:prstClr val="black"/>
                  </a:solidFill>
                </a:rPr>
                <a:t>医療</a:t>
              </a:r>
              <a:endParaRPr lang="zh-TW" altLang="en-US" sz="983" dirty="0">
                <a:solidFill>
                  <a:prstClr val="black"/>
                </a:solidFill>
                <a:latin typeface="ＭＳ Ｐゴシック" pitchFamily="50" charset="-128"/>
                <a:ea typeface="ＭＳ Ｐゴシック" pitchFamily="50" charset="-128"/>
              </a:endParaRPr>
            </a:p>
            <a:p>
              <a:r>
                <a:rPr lang="zh-TW" altLang="en-US" sz="983" dirty="0">
                  <a:solidFill>
                    <a:prstClr val="black"/>
                  </a:solidFill>
                  <a:latin typeface="ＭＳ Ｐゴシック" pitchFamily="50" charset="-128"/>
                  <a:ea typeface="ＭＳ Ｐゴシック" pitchFamily="50" charset="-128"/>
                </a:rPr>
                <a:t>訪問</a:t>
              </a:r>
              <a:r>
                <a:rPr lang="zh-TW" altLang="en-US" sz="983" dirty="0" smtClean="0">
                  <a:solidFill>
                    <a:prstClr val="black"/>
                  </a:solidFill>
                  <a:latin typeface="ＭＳ Ｐゴシック" pitchFamily="50" charset="-128"/>
                  <a:ea typeface="ＭＳ Ｐゴシック" pitchFamily="50" charset="-128"/>
                </a:rPr>
                <a:t>看護</a:t>
              </a:r>
              <a:r>
                <a:rPr lang="ja-JP" altLang="en-US" sz="983" dirty="0" smtClean="0">
                  <a:solidFill>
                    <a:prstClr val="black"/>
                  </a:solidFill>
                  <a:latin typeface="ＭＳ Ｐゴシック" pitchFamily="50" charset="-128"/>
                </a:rPr>
                <a:t>　　など</a:t>
              </a:r>
              <a:endParaRPr lang="zh-TW" altLang="en-US" sz="983" dirty="0">
                <a:solidFill>
                  <a:prstClr val="black"/>
                </a:solidFill>
                <a:latin typeface="ＭＳ Ｐゴシック" pitchFamily="50" charset="-128"/>
                <a:ea typeface="ＭＳ Ｐゴシック" pitchFamily="50" charset="-128"/>
              </a:endParaRPr>
            </a:p>
          </p:txBody>
        </p:sp>
      </p:grpSp>
      <p:sp>
        <p:nvSpPr>
          <p:cNvPr id="78" name="テキスト ボックス 77"/>
          <p:cNvSpPr txBox="1"/>
          <p:nvPr/>
        </p:nvSpPr>
        <p:spPr>
          <a:xfrm>
            <a:off x="7215251" y="810857"/>
            <a:ext cx="1094960" cy="257078"/>
          </a:xfrm>
          <a:prstGeom prst="rect">
            <a:avLst/>
          </a:prstGeom>
          <a:noFill/>
        </p:spPr>
        <p:txBody>
          <a:bodyPr wrap="square" rtlCol="0">
            <a:spAutoFit/>
          </a:bodyPr>
          <a:lstStyle/>
          <a:p>
            <a:r>
              <a:rPr lang="ja-JP" altLang="en-US" sz="1081" b="1" dirty="0">
                <a:solidFill>
                  <a:prstClr val="black"/>
                </a:solidFill>
                <a:latin typeface="HG丸ｺﾞｼｯｸM-PRO" pitchFamily="50" charset="-128"/>
                <a:ea typeface="HG丸ｺﾞｼｯｸM-PRO" pitchFamily="50" charset="-128"/>
              </a:rPr>
              <a:t>介　護</a:t>
            </a:r>
            <a:endParaRPr lang="en-US" altLang="ja-JP" sz="1081" b="1" dirty="0">
              <a:solidFill>
                <a:prstClr val="black"/>
              </a:solidFill>
              <a:latin typeface="HG丸ｺﾞｼｯｸM-PRO" pitchFamily="50" charset="-128"/>
              <a:ea typeface="HG丸ｺﾞｼｯｸM-PRO" pitchFamily="50" charset="-128"/>
            </a:endParaRPr>
          </a:p>
        </p:txBody>
      </p:sp>
      <p:sp>
        <p:nvSpPr>
          <p:cNvPr id="3" name="正方形/長方形 2"/>
          <p:cNvSpPr/>
          <p:nvPr/>
        </p:nvSpPr>
        <p:spPr>
          <a:xfrm>
            <a:off x="364130" y="935875"/>
            <a:ext cx="3583423" cy="885705"/>
          </a:xfrm>
          <a:prstGeom prst="rect">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0" name="正方形/長方形 79"/>
          <p:cNvSpPr/>
          <p:nvPr/>
        </p:nvSpPr>
        <p:spPr>
          <a:xfrm>
            <a:off x="280408" y="4246218"/>
            <a:ext cx="4094405" cy="575806"/>
          </a:xfrm>
          <a:prstGeom prst="rect">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98595944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35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a:solidFill>
                  <a:srgbClr val="000000"/>
                </a:solidFill>
              </a:rPr>
              <a:t>５．</a:t>
            </a:r>
            <a:r>
              <a:rPr lang="ja-JP" altLang="en-US" dirty="0" smtClean="0">
                <a:solidFill>
                  <a:srgbClr val="000000"/>
                </a:solidFill>
              </a:rPr>
              <a:t>入院の</a:t>
            </a:r>
            <a:r>
              <a:rPr lang="ja-JP" altLang="en-US" dirty="0">
                <a:solidFill>
                  <a:srgbClr val="000000"/>
                </a:solidFill>
              </a:rPr>
              <a:t>機能</a:t>
            </a:r>
            <a:r>
              <a:rPr lang="ja-JP" altLang="en-US" dirty="0" smtClean="0">
                <a:solidFill>
                  <a:srgbClr val="000000"/>
                </a:solidFill>
              </a:rPr>
              <a:t>分化（７対１入院基本料の見直し）</a:t>
            </a:r>
          </a:p>
        </p:txBody>
      </p:sp>
      <p:sp>
        <p:nvSpPr>
          <p:cNvPr id="9" name="Rectangle 7"/>
          <p:cNvSpPr>
            <a:spLocks noChangeArrowheads="1"/>
          </p:cNvSpPr>
          <p:nvPr/>
        </p:nvSpPr>
        <p:spPr bwMode="auto">
          <a:xfrm>
            <a:off x="194354" y="835574"/>
            <a:ext cx="9546565" cy="488731"/>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400"/>
              </a:lnSpc>
              <a:spcBef>
                <a:spcPts val="0"/>
              </a:spcBef>
              <a:spcAft>
                <a:spcPct val="0"/>
              </a:spcAft>
              <a:buFontTx/>
              <a:buNone/>
            </a:pPr>
            <a:r>
              <a:rPr lang="ja-JP" altLang="en-US" sz="2200" dirty="0" smtClean="0">
                <a:solidFill>
                  <a:srgbClr val="000000"/>
                </a:solidFill>
                <a:latin typeface="ＭＳ Ｐゴシック"/>
                <a:ea typeface="ＭＳ Ｐゴシック"/>
              </a:rPr>
              <a:t>・７対１入院基本料の要件を厳格化→急性期後の受け皿病床へ転換</a:t>
            </a:r>
            <a:endParaRPr lang="en-US" altLang="ja-JP" sz="2200" dirty="0" smtClean="0">
              <a:solidFill>
                <a:srgbClr val="000000"/>
              </a:solidFill>
              <a:latin typeface="ＭＳ Ｐゴシック"/>
              <a:ea typeface="ＭＳ Ｐゴシック"/>
            </a:endParaRPr>
          </a:p>
        </p:txBody>
      </p:sp>
      <p:sp>
        <p:nvSpPr>
          <p:cNvPr id="11" name="Rectangle 10"/>
          <p:cNvSpPr>
            <a:spLocks noChangeArrowheads="1"/>
          </p:cNvSpPr>
          <p:nvPr/>
        </p:nvSpPr>
        <p:spPr bwMode="auto">
          <a:xfrm>
            <a:off x="194354" y="1425559"/>
            <a:ext cx="9546565" cy="2748479"/>
          </a:xfrm>
          <a:prstGeom prst="rect">
            <a:avLst/>
          </a:prstGeom>
          <a:solidFill>
            <a:srgbClr val="FF66CC">
              <a:alpha val="50000"/>
            </a:srgbClr>
          </a:solidFill>
          <a:ln w="50800" cmpd="sng">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100"/>
              </a:lnSpc>
              <a:spcBef>
                <a:spcPts val="600"/>
              </a:spcBef>
              <a:spcAft>
                <a:spcPct val="0"/>
              </a:spcAft>
              <a:buFont typeface="Wingdings" pitchFamily="2" charset="2"/>
              <a:buNone/>
            </a:pPr>
            <a:r>
              <a:rPr lang="en-US" altLang="ja-JP" sz="2000" dirty="0" smtClean="0">
                <a:solidFill>
                  <a:srgbClr val="000000"/>
                </a:solidFill>
                <a:latin typeface="ＭＳ Ｐゴシック"/>
                <a:ea typeface="ＭＳ Ｐゴシック"/>
              </a:rPr>
              <a:t>【</a:t>
            </a:r>
            <a:r>
              <a:rPr lang="ja-JP" altLang="en-US" sz="2000" dirty="0" smtClean="0">
                <a:solidFill>
                  <a:prstClr val="black"/>
                </a:solidFill>
                <a:latin typeface="ＭＳ Ｐゴシック"/>
                <a:ea typeface="ＭＳ Ｐゴシック"/>
                <a:cs typeface="Times New Roman"/>
              </a:rPr>
              <a:t>７</a:t>
            </a:r>
            <a:r>
              <a:rPr lang="ja-JP" altLang="ja-JP" sz="2000" dirty="0" smtClean="0">
                <a:solidFill>
                  <a:prstClr val="black"/>
                </a:solidFill>
                <a:latin typeface="ＭＳ Ｐゴシック"/>
                <a:ea typeface="ＭＳ Ｐゴシック"/>
                <a:cs typeface="Times New Roman"/>
              </a:rPr>
              <a:t>対</a:t>
            </a:r>
            <a:r>
              <a:rPr lang="ja-JP" altLang="en-US" sz="2000" dirty="0">
                <a:solidFill>
                  <a:prstClr val="black"/>
                </a:solidFill>
                <a:latin typeface="ＭＳ Ｐゴシック"/>
                <a:ea typeface="ＭＳ Ｐゴシック"/>
                <a:cs typeface="Times New Roman"/>
              </a:rPr>
              <a:t>１</a:t>
            </a:r>
            <a:r>
              <a:rPr lang="ja-JP" altLang="ja-JP" sz="2000" dirty="0" smtClean="0">
                <a:solidFill>
                  <a:prstClr val="black"/>
                </a:solidFill>
                <a:latin typeface="ＭＳ Ｐゴシック"/>
                <a:ea typeface="ＭＳ Ｐゴシック"/>
                <a:cs typeface="Times New Roman"/>
              </a:rPr>
              <a:t>病棟</a:t>
            </a:r>
            <a:r>
              <a:rPr lang="ja-JP" altLang="ja-JP" sz="2000" dirty="0">
                <a:solidFill>
                  <a:prstClr val="black"/>
                </a:solidFill>
                <a:latin typeface="ＭＳ Ｐゴシック"/>
                <a:ea typeface="ＭＳ Ｐゴシック"/>
                <a:cs typeface="Times New Roman"/>
              </a:rPr>
              <a:t>における自宅等退院患者割合の計算方法</a:t>
            </a:r>
            <a:r>
              <a:rPr lang="en-US" altLang="ja-JP" sz="2000" dirty="0" smtClean="0">
                <a:solidFill>
                  <a:srgbClr val="000000"/>
                </a:solidFill>
                <a:latin typeface="ＭＳ Ｐゴシック"/>
                <a:ea typeface="ＭＳ Ｐゴシック"/>
              </a:rPr>
              <a:t>】</a:t>
            </a:r>
          </a:p>
          <a:p>
            <a:pPr eaLnBrk="1" fontAlgn="base" hangingPunct="1">
              <a:lnSpc>
                <a:spcPts val="2000"/>
              </a:lnSpc>
              <a:spcBef>
                <a:spcPts val="0"/>
              </a:spcBef>
              <a:spcAft>
                <a:spcPct val="0"/>
              </a:spcAft>
              <a:buFont typeface="Wingdings" pitchFamily="2" charset="2"/>
              <a:buNone/>
            </a:pPr>
            <a:r>
              <a:rPr lang="ja-JP" altLang="en-US" sz="2000" dirty="0" smtClean="0">
                <a:solidFill>
                  <a:srgbClr val="000000"/>
                </a:solidFill>
                <a:latin typeface="ＭＳ Ｐゴシック" charset="-128"/>
              </a:rPr>
              <a:t> 算定式： ７対１病棟から</a:t>
            </a:r>
            <a:r>
              <a:rPr lang="ja-JP" altLang="en-US" sz="2000" dirty="0" smtClean="0">
                <a:solidFill>
                  <a:prstClr val="black"/>
                </a:solidFill>
                <a:latin typeface="ＭＳ Ｐゴシック" charset="-128"/>
              </a:rPr>
              <a:t>直接</a:t>
            </a:r>
            <a:r>
              <a:rPr lang="en-US" altLang="ja-JP" sz="2000" dirty="0" smtClean="0">
                <a:solidFill>
                  <a:srgbClr val="000000"/>
                </a:solidFill>
                <a:latin typeface="ＭＳ Ｐゴシック" charset="-128"/>
              </a:rPr>
              <a:t>    </a:t>
            </a:r>
            <a:endParaRPr lang="ja-JP" altLang="en-US" sz="2000" dirty="0">
              <a:solidFill>
                <a:prstClr val="black"/>
              </a:solidFill>
              <a:latin typeface="ＭＳ Ｐゴシック" charset="-128"/>
            </a:endParaRPr>
          </a:p>
          <a:p>
            <a:pPr algn="ctr" eaLnBrk="1" fontAlgn="base" hangingPunct="1">
              <a:lnSpc>
                <a:spcPts val="2000"/>
              </a:lnSpc>
              <a:spcBef>
                <a:spcPts val="0"/>
              </a:spcBef>
              <a:spcAft>
                <a:spcPct val="0"/>
              </a:spcAft>
              <a:buFont typeface="Wingdings" pitchFamily="2" charset="2"/>
              <a:buNone/>
            </a:pPr>
            <a:r>
              <a:rPr lang="ja-JP" altLang="en-US" sz="2000" dirty="0" smtClean="0">
                <a:solidFill>
                  <a:srgbClr val="000000"/>
                </a:solidFill>
                <a:latin typeface="ＭＳ Ｐゴシック" charset="-128"/>
              </a:rPr>
              <a:t>           自宅</a:t>
            </a:r>
            <a:r>
              <a:rPr lang="ja-JP" altLang="en-US" sz="2000" dirty="0">
                <a:solidFill>
                  <a:srgbClr val="000000"/>
                </a:solidFill>
                <a:latin typeface="ＭＳ Ｐゴシック" charset="-128"/>
              </a:rPr>
              <a:t>、　回復期リハ病棟、　地域包括ケア病棟・病室、</a:t>
            </a:r>
          </a:p>
          <a:p>
            <a:pPr algn="ctr" eaLnBrk="1" fontAlgn="base" hangingPunct="1">
              <a:lnSpc>
                <a:spcPts val="2000"/>
              </a:lnSpc>
              <a:spcBef>
                <a:spcPts val="0"/>
              </a:spcBef>
              <a:spcAft>
                <a:spcPct val="0"/>
              </a:spcAft>
              <a:buFont typeface="Wingdings" pitchFamily="2" charset="2"/>
              <a:buNone/>
            </a:pPr>
            <a:r>
              <a:rPr lang="ja-JP" altLang="en-US" sz="2000" dirty="0" smtClean="0">
                <a:solidFill>
                  <a:srgbClr val="000000"/>
                </a:solidFill>
                <a:latin typeface="ＭＳ Ｐゴシック" charset="-128"/>
              </a:rPr>
              <a:t>          療養</a:t>
            </a:r>
            <a:r>
              <a:rPr lang="ja-JP" altLang="en-US" sz="2000" dirty="0">
                <a:solidFill>
                  <a:srgbClr val="000000"/>
                </a:solidFill>
                <a:latin typeface="ＭＳ Ｐゴシック" charset="-128"/>
              </a:rPr>
              <a:t>病棟</a:t>
            </a:r>
            <a:r>
              <a:rPr lang="en-US" altLang="ja-JP" sz="1800" dirty="0">
                <a:solidFill>
                  <a:srgbClr val="000000"/>
                </a:solidFill>
                <a:latin typeface="ＭＳ Ｐゴシック" charset="-128"/>
              </a:rPr>
              <a:t>(</a:t>
            </a:r>
            <a:r>
              <a:rPr lang="ja-JP" altLang="en-US" sz="1800" dirty="0">
                <a:solidFill>
                  <a:srgbClr val="000000"/>
                </a:solidFill>
                <a:latin typeface="ＭＳ Ｐゴシック" charset="-128"/>
              </a:rPr>
              <a:t>在宅復帰機能強化加算</a:t>
            </a:r>
            <a:r>
              <a:rPr lang="en-US" altLang="ja-JP" sz="1800" dirty="0">
                <a:solidFill>
                  <a:srgbClr val="000000"/>
                </a:solidFill>
                <a:latin typeface="ＭＳ Ｐゴシック" charset="-128"/>
              </a:rPr>
              <a:t>)</a:t>
            </a:r>
            <a:r>
              <a:rPr lang="ja-JP" altLang="en-US" sz="2000" dirty="0" err="1">
                <a:solidFill>
                  <a:srgbClr val="000000"/>
                </a:solidFill>
                <a:latin typeface="ＭＳ Ｐゴシック" charset="-128"/>
              </a:rPr>
              <a:t>、</a:t>
            </a:r>
            <a:r>
              <a:rPr lang="ja-JP" altLang="en-US" sz="2000" dirty="0">
                <a:solidFill>
                  <a:srgbClr val="000000"/>
                </a:solidFill>
                <a:latin typeface="ＭＳ Ｐゴシック" charset="-128"/>
              </a:rPr>
              <a:t>　居住系介護施設、</a:t>
            </a:r>
          </a:p>
          <a:p>
            <a:pPr algn="ctr" eaLnBrk="1" fontAlgn="base" hangingPunct="1">
              <a:lnSpc>
                <a:spcPts val="2000"/>
              </a:lnSpc>
              <a:spcBef>
                <a:spcPts val="0"/>
              </a:spcBef>
              <a:spcAft>
                <a:spcPct val="0"/>
              </a:spcAft>
              <a:buFont typeface="Wingdings" pitchFamily="2" charset="2"/>
              <a:buNone/>
            </a:pPr>
            <a:r>
              <a:rPr lang="ja-JP" altLang="en-US" sz="2000" dirty="0">
                <a:solidFill>
                  <a:srgbClr val="000000"/>
                </a:solidFill>
                <a:latin typeface="ＭＳ Ｐゴシック" charset="-128"/>
              </a:rPr>
              <a:t>介護老人保健施設</a:t>
            </a:r>
            <a:r>
              <a:rPr lang="en-US" altLang="ja-JP" sz="1800" dirty="0">
                <a:solidFill>
                  <a:srgbClr val="000000"/>
                </a:solidFill>
                <a:latin typeface="ＭＳ Ｐゴシック" charset="-128"/>
              </a:rPr>
              <a:t>(</a:t>
            </a:r>
            <a:r>
              <a:rPr lang="ja-JP" altLang="en-US" sz="1800" dirty="0">
                <a:solidFill>
                  <a:srgbClr val="000000"/>
                </a:solidFill>
                <a:latin typeface="ＭＳ Ｐゴシック" charset="-128"/>
              </a:rPr>
              <a:t>在宅強化型老健</a:t>
            </a:r>
            <a:r>
              <a:rPr lang="ja-JP" altLang="en-US" sz="1800" dirty="0" smtClean="0">
                <a:solidFill>
                  <a:srgbClr val="000000"/>
                </a:solidFill>
                <a:latin typeface="ＭＳ Ｐゴシック" charset="-128"/>
              </a:rPr>
              <a:t>施設 </a:t>
            </a:r>
            <a:r>
              <a:rPr lang="en-US" altLang="ja-JP" sz="1800" dirty="0" smtClean="0">
                <a:solidFill>
                  <a:srgbClr val="000000"/>
                </a:solidFill>
                <a:latin typeface="ＭＳ Ｐゴシック" charset="-128"/>
              </a:rPr>
              <a:t>or </a:t>
            </a:r>
            <a:r>
              <a:rPr lang="ja-JP" altLang="en-US" sz="1800" dirty="0" smtClean="0">
                <a:solidFill>
                  <a:srgbClr val="000000"/>
                </a:solidFill>
                <a:latin typeface="ＭＳ Ｐゴシック" charset="-128"/>
              </a:rPr>
              <a:t>在宅</a:t>
            </a:r>
            <a:r>
              <a:rPr lang="ja-JP" altLang="en-US" sz="1800" dirty="0">
                <a:solidFill>
                  <a:srgbClr val="000000"/>
                </a:solidFill>
                <a:latin typeface="ＭＳ Ｐゴシック" charset="-128"/>
              </a:rPr>
              <a:t>復帰・在宅療養支援機能加算</a:t>
            </a:r>
            <a:r>
              <a:rPr lang="en-US" altLang="ja-JP" sz="1800" dirty="0" smtClean="0">
                <a:solidFill>
                  <a:srgbClr val="000000"/>
                </a:solidFill>
                <a:latin typeface="ＭＳ Ｐゴシック" charset="-128"/>
              </a:rPr>
              <a:t>)</a:t>
            </a:r>
          </a:p>
          <a:p>
            <a:pPr algn="ctr" eaLnBrk="1" fontAlgn="base" hangingPunct="1">
              <a:lnSpc>
                <a:spcPts val="2000"/>
              </a:lnSpc>
              <a:spcBef>
                <a:spcPts val="0"/>
              </a:spcBef>
              <a:spcAft>
                <a:spcPct val="0"/>
              </a:spcAft>
              <a:buFont typeface="Wingdings" pitchFamily="2" charset="2"/>
              <a:buNone/>
            </a:pPr>
            <a:r>
              <a:rPr lang="ja-JP" altLang="en-US" sz="2000" dirty="0" smtClean="0">
                <a:solidFill>
                  <a:srgbClr val="000000"/>
                </a:solidFill>
                <a:latin typeface="ＭＳ Ｐゴシック" charset="-128"/>
              </a:rPr>
              <a:t>に</a:t>
            </a:r>
            <a:r>
              <a:rPr lang="ja-JP" altLang="en-US" sz="2000" dirty="0">
                <a:solidFill>
                  <a:srgbClr val="000000"/>
                </a:solidFill>
                <a:latin typeface="ＭＳ Ｐゴシック" charset="-128"/>
              </a:rPr>
              <a:t>「退院した患者」</a:t>
            </a:r>
          </a:p>
          <a:p>
            <a:pPr eaLnBrk="1" fontAlgn="base" hangingPunct="1">
              <a:lnSpc>
                <a:spcPts val="1600"/>
              </a:lnSpc>
              <a:spcBef>
                <a:spcPts val="0"/>
              </a:spcBef>
              <a:spcAft>
                <a:spcPct val="0"/>
              </a:spcAft>
              <a:buFont typeface="Wingdings" pitchFamily="2" charset="2"/>
              <a:buNone/>
            </a:pPr>
            <a:r>
              <a:rPr lang="en-US" altLang="ja-JP" sz="2000" dirty="0" smtClean="0">
                <a:solidFill>
                  <a:srgbClr val="000000"/>
                </a:solidFill>
                <a:latin typeface="ＭＳ Ｐゴシック" charset="-128"/>
              </a:rPr>
              <a:t>     </a:t>
            </a:r>
          </a:p>
          <a:p>
            <a:pPr algn="ctr" eaLnBrk="1" fontAlgn="base" hangingPunct="1">
              <a:lnSpc>
                <a:spcPts val="2000"/>
              </a:lnSpc>
              <a:spcBef>
                <a:spcPts val="0"/>
              </a:spcBef>
              <a:spcAft>
                <a:spcPct val="0"/>
              </a:spcAft>
              <a:buFont typeface="Wingdings" pitchFamily="2" charset="2"/>
              <a:buNone/>
            </a:pPr>
            <a:r>
              <a:rPr lang="ja-JP" altLang="en-US" sz="2000" dirty="0" smtClean="0">
                <a:solidFill>
                  <a:srgbClr val="000000"/>
                </a:solidFill>
                <a:latin typeface="ＭＳ Ｐゴシック" charset="-128"/>
              </a:rPr>
              <a:t>７対１病棟</a:t>
            </a:r>
            <a:r>
              <a:rPr lang="ja-JP" altLang="en-US" sz="2000" dirty="0">
                <a:solidFill>
                  <a:srgbClr val="000000"/>
                </a:solidFill>
                <a:latin typeface="ＭＳ Ｐゴシック" charset="-128"/>
              </a:rPr>
              <a:t>から直接退院した患者</a:t>
            </a:r>
            <a:r>
              <a:rPr lang="ja-JP" altLang="en-US" sz="1800" dirty="0">
                <a:solidFill>
                  <a:srgbClr val="000000"/>
                </a:solidFill>
                <a:latin typeface="ＭＳ Ｐゴシック" charset="-128"/>
              </a:rPr>
              <a:t>（死亡退院を除く）</a:t>
            </a:r>
          </a:p>
          <a:p>
            <a:pPr eaLnBrk="1" fontAlgn="base" hangingPunct="1">
              <a:lnSpc>
                <a:spcPts val="2000"/>
              </a:lnSpc>
              <a:spcBef>
                <a:spcPts val="600"/>
              </a:spcBef>
              <a:spcAft>
                <a:spcPct val="0"/>
              </a:spcAft>
              <a:buFont typeface="Wingdings" pitchFamily="2" charset="2"/>
              <a:buNone/>
            </a:pPr>
            <a:r>
              <a:rPr lang="ja-JP" altLang="en-US" sz="1600" dirty="0" smtClean="0">
                <a:solidFill>
                  <a:srgbClr val="000000"/>
                </a:solidFill>
                <a:latin typeface="ＭＳ Ｐゴシック" charset="-128"/>
              </a:rPr>
              <a:t>　　　</a:t>
            </a:r>
            <a:r>
              <a:rPr lang="en-US" altLang="ja-JP" sz="1600" dirty="0" smtClean="0">
                <a:solidFill>
                  <a:srgbClr val="000000"/>
                </a:solidFill>
                <a:latin typeface="ＭＳ Ｐゴシック" charset="-128"/>
              </a:rPr>
              <a:t>※</a:t>
            </a:r>
            <a:r>
              <a:rPr lang="ja-JP" altLang="en-US" sz="1600" dirty="0" smtClean="0">
                <a:solidFill>
                  <a:srgbClr val="000000"/>
                </a:solidFill>
                <a:latin typeface="ＭＳ Ｐゴシック" charset="-128"/>
              </a:rPr>
              <a:t>　自院での転棟は、分母・分子から除かれる。 </a:t>
            </a:r>
            <a:endParaRPr lang="en-US" altLang="ja-JP" sz="1600" dirty="0" smtClean="0">
              <a:solidFill>
                <a:srgbClr val="000000"/>
              </a:solidFill>
              <a:latin typeface="ＭＳ Ｐゴシック" charset="-128"/>
            </a:endParaRPr>
          </a:p>
          <a:p>
            <a:pPr eaLnBrk="1" fontAlgn="base" hangingPunct="1">
              <a:lnSpc>
                <a:spcPts val="2000"/>
              </a:lnSpc>
              <a:spcBef>
                <a:spcPts val="600"/>
              </a:spcBef>
              <a:spcAft>
                <a:spcPct val="0"/>
              </a:spcAft>
              <a:buFont typeface="Wingdings" pitchFamily="2" charset="2"/>
              <a:buNone/>
            </a:pPr>
            <a:r>
              <a:rPr lang="ja-JP" altLang="en-US" sz="1600" dirty="0" smtClean="0">
                <a:solidFill>
                  <a:srgbClr val="000000"/>
                </a:solidFill>
                <a:latin typeface="ＭＳ Ｐゴシック" charset="-128"/>
              </a:rPr>
              <a:t>　　　</a:t>
            </a:r>
            <a:r>
              <a:rPr lang="en-US" altLang="ja-JP" sz="1600" dirty="0" smtClean="0">
                <a:solidFill>
                  <a:srgbClr val="000000"/>
                </a:solidFill>
                <a:latin typeface="ＭＳ Ｐゴシック" charset="-128"/>
              </a:rPr>
              <a:t>※</a:t>
            </a:r>
            <a:r>
              <a:rPr lang="ja-JP" altLang="en-US" sz="1600" dirty="0">
                <a:solidFill>
                  <a:srgbClr val="000000"/>
                </a:solidFill>
                <a:latin typeface="ＭＳ Ｐゴシック" charset="-128"/>
              </a:rPr>
              <a:t>　退院先の医療機関や介護施設については特別の関係であってもよい</a:t>
            </a:r>
            <a:r>
              <a:rPr lang="ja-JP" altLang="en-US" sz="1600" dirty="0" smtClean="0">
                <a:solidFill>
                  <a:srgbClr val="000000"/>
                </a:solidFill>
                <a:latin typeface="ＭＳ Ｐゴシック" charset="-128"/>
              </a:rPr>
              <a:t>。</a:t>
            </a:r>
            <a:endParaRPr lang="en-US" altLang="ja-JP" sz="1600" dirty="0" smtClean="0">
              <a:solidFill>
                <a:srgbClr val="000000"/>
              </a:solidFill>
              <a:latin typeface="ＭＳ Ｐゴシック" charset="-128"/>
            </a:endParaRPr>
          </a:p>
          <a:p>
            <a:pPr eaLnBrk="1" fontAlgn="base" hangingPunct="1">
              <a:lnSpc>
                <a:spcPts val="2000"/>
              </a:lnSpc>
              <a:spcBef>
                <a:spcPts val="600"/>
              </a:spcBef>
              <a:spcAft>
                <a:spcPct val="0"/>
              </a:spcAft>
              <a:buFont typeface="Wingdings" pitchFamily="2" charset="2"/>
              <a:buNone/>
            </a:pPr>
            <a:r>
              <a:rPr lang="ja-JP" altLang="en-US" sz="1600" dirty="0" smtClean="0">
                <a:solidFill>
                  <a:srgbClr val="000000"/>
                </a:solidFill>
                <a:latin typeface="ＭＳ Ｐゴシック" charset="-128"/>
              </a:rPr>
              <a:t>　</a:t>
            </a:r>
            <a:endParaRPr lang="ja-JP" altLang="en-US" sz="1600" dirty="0">
              <a:solidFill>
                <a:srgbClr val="000000"/>
              </a:solidFill>
              <a:latin typeface="ＭＳ Ｐゴシック" charset="-128"/>
            </a:endParaRPr>
          </a:p>
          <a:p>
            <a:pPr eaLnBrk="1" fontAlgn="base" hangingPunct="1">
              <a:lnSpc>
                <a:spcPts val="2100"/>
              </a:lnSpc>
              <a:spcBef>
                <a:spcPct val="0"/>
              </a:spcBef>
              <a:spcAft>
                <a:spcPct val="0"/>
              </a:spcAft>
              <a:buFont typeface="Wingdings" pitchFamily="2" charset="2"/>
              <a:buNone/>
            </a:pPr>
            <a:r>
              <a:rPr lang="ja-JP" altLang="en-US" sz="2000" dirty="0" smtClean="0">
                <a:solidFill>
                  <a:srgbClr val="000000"/>
                </a:solidFill>
                <a:latin typeface="ＭＳ Ｐゴシック" charset="-128"/>
              </a:rPr>
              <a:t>　　　　</a:t>
            </a:r>
            <a:r>
              <a:rPr lang="ja-JP" altLang="en-US" sz="2400" dirty="0" smtClean="0">
                <a:solidFill>
                  <a:srgbClr val="000000"/>
                </a:solidFill>
                <a:latin typeface="ＭＳ Ｐゴシック" charset="-128"/>
              </a:rPr>
              <a:t>　　　</a:t>
            </a:r>
          </a:p>
        </p:txBody>
      </p:sp>
      <p:cxnSp>
        <p:nvCxnSpPr>
          <p:cNvPr id="3" name="直線コネクタ 2"/>
          <p:cNvCxnSpPr/>
          <p:nvPr/>
        </p:nvCxnSpPr>
        <p:spPr>
          <a:xfrm flipV="1">
            <a:off x="613004" y="3056874"/>
            <a:ext cx="8776138" cy="42043"/>
          </a:xfrm>
          <a:prstGeom prst="line">
            <a:avLst/>
          </a:prstGeom>
          <a:ln w="444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10"/>
          <p:cNvSpPr>
            <a:spLocks noChangeArrowheads="1"/>
          </p:cNvSpPr>
          <p:nvPr/>
        </p:nvSpPr>
        <p:spPr bwMode="auto">
          <a:xfrm>
            <a:off x="194353" y="4254425"/>
            <a:ext cx="9546565" cy="2246859"/>
          </a:xfrm>
          <a:prstGeom prst="rect">
            <a:avLst/>
          </a:prstGeom>
          <a:solidFill>
            <a:srgbClr val="FF66CC">
              <a:alpha val="35000"/>
            </a:srgbClr>
          </a:solidFill>
          <a:ln w="50800" cmpd="sng">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100"/>
              </a:lnSpc>
              <a:spcBef>
                <a:spcPts val="600"/>
              </a:spcBef>
              <a:spcAft>
                <a:spcPct val="0"/>
              </a:spcAft>
              <a:buFont typeface="Wingdings" pitchFamily="2" charset="2"/>
              <a:buNone/>
            </a:pPr>
            <a:r>
              <a:rPr lang="en-US" altLang="ja-JP" sz="2000" dirty="0" smtClean="0">
                <a:solidFill>
                  <a:srgbClr val="000000"/>
                </a:solidFill>
                <a:latin typeface="ＭＳ Ｐゴシック"/>
                <a:ea typeface="ＭＳ Ｐゴシック"/>
              </a:rPr>
              <a:t>【</a:t>
            </a:r>
            <a:r>
              <a:rPr lang="ja-JP" altLang="en-US" sz="2000" dirty="0">
                <a:solidFill>
                  <a:prstClr val="black"/>
                </a:solidFill>
                <a:latin typeface="ＭＳ Ｐゴシック"/>
                <a:ea typeface="ＭＳ Ｐゴシック"/>
                <a:cs typeface="Times New Roman"/>
              </a:rPr>
              <a:t>地域</a:t>
            </a:r>
            <a:r>
              <a:rPr lang="ja-JP" altLang="en-US" sz="2000" dirty="0" smtClean="0">
                <a:solidFill>
                  <a:prstClr val="black"/>
                </a:solidFill>
                <a:latin typeface="ＭＳ Ｐゴシック"/>
                <a:ea typeface="ＭＳ Ｐゴシック"/>
                <a:cs typeface="Times New Roman"/>
              </a:rPr>
              <a:t>包括</a:t>
            </a:r>
            <a:r>
              <a:rPr lang="ja-JP" altLang="en-US" sz="2000" dirty="0">
                <a:solidFill>
                  <a:prstClr val="black"/>
                </a:solidFill>
                <a:latin typeface="ＭＳ Ｐゴシック"/>
                <a:ea typeface="ＭＳ Ｐゴシック"/>
                <a:cs typeface="Times New Roman"/>
              </a:rPr>
              <a:t>ケア</a:t>
            </a:r>
            <a:r>
              <a:rPr lang="ja-JP" altLang="ja-JP" sz="2000" dirty="0" smtClean="0">
                <a:solidFill>
                  <a:prstClr val="black"/>
                </a:solidFill>
                <a:latin typeface="ＭＳ Ｐゴシック"/>
                <a:ea typeface="ＭＳ Ｐゴシック"/>
                <a:cs typeface="Times New Roman"/>
              </a:rPr>
              <a:t>病棟</a:t>
            </a:r>
            <a:r>
              <a:rPr lang="ja-JP" altLang="ja-JP" sz="2000" dirty="0">
                <a:solidFill>
                  <a:prstClr val="black"/>
                </a:solidFill>
                <a:latin typeface="ＭＳ Ｐゴシック"/>
                <a:ea typeface="ＭＳ Ｐゴシック"/>
                <a:cs typeface="Times New Roman"/>
              </a:rPr>
              <a:t>に</a:t>
            </a:r>
            <a:r>
              <a:rPr lang="ja-JP" altLang="ja-JP" sz="2000" dirty="0" smtClean="0">
                <a:solidFill>
                  <a:prstClr val="black"/>
                </a:solidFill>
                <a:latin typeface="ＭＳ Ｐゴシック"/>
                <a:ea typeface="ＭＳ Ｐゴシック"/>
                <a:cs typeface="Times New Roman"/>
              </a:rPr>
              <a:t>おける</a:t>
            </a:r>
            <a:r>
              <a:rPr lang="ja-JP" altLang="en-US" sz="2000" dirty="0" smtClean="0">
                <a:solidFill>
                  <a:prstClr val="black"/>
                </a:solidFill>
                <a:latin typeface="ＭＳ Ｐゴシック"/>
                <a:ea typeface="ＭＳ Ｐゴシック"/>
                <a:cs typeface="Times New Roman"/>
              </a:rPr>
              <a:t>在宅</a:t>
            </a:r>
            <a:r>
              <a:rPr lang="ja-JP" altLang="en-US" sz="2000" dirty="0">
                <a:solidFill>
                  <a:prstClr val="black"/>
                </a:solidFill>
                <a:latin typeface="ＭＳ Ｐゴシック"/>
                <a:ea typeface="ＭＳ Ｐゴシック"/>
                <a:cs typeface="Times New Roman"/>
              </a:rPr>
              <a:t>復帰率</a:t>
            </a:r>
            <a:r>
              <a:rPr lang="ja-JP" altLang="ja-JP" sz="2000" dirty="0" smtClean="0">
                <a:solidFill>
                  <a:prstClr val="black"/>
                </a:solidFill>
                <a:latin typeface="ＭＳ Ｐゴシック"/>
                <a:ea typeface="ＭＳ Ｐゴシック"/>
                <a:cs typeface="Times New Roman"/>
              </a:rPr>
              <a:t>の</a:t>
            </a:r>
            <a:r>
              <a:rPr lang="ja-JP" altLang="ja-JP" sz="2000" dirty="0">
                <a:solidFill>
                  <a:prstClr val="black"/>
                </a:solidFill>
                <a:latin typeface="ＭＳ Ｐゴシック"/>
                <a:ea typeface="ＭＳ Ｐゴシック"/>
                <a:cs typeface="Times New Roman"/>
              </a:rPr>
              <a:t>計算方法</a:t>
            </a:r>
            <a:r>
              <a:rPr lang="en-US" altLang="ja-JP" sz="2000" dirty="0" smtClean="0">
                <a:solidFill>
                  <a:srgbClr val="000000"/>
                </a:solidFill>
                <a:latin typeface="ＭＳ Ｐゴシック"/>
                <a:ea typeface="ＭＳ Ｐゴシック"/>
              </a:rPr>
              <a:t>】</a:t>
            </a:r>
          </a:p>
          <a:p>
            <a:pPr eaLnBrk="1" fontAlgn="base" hangingPunct="1">
              <a:lnSpc>
                <a:spcPts val="2000"/>
              </a:lnSpc>
              <a:spcBef>
                <a:spcPts val="0"/>
              </a:spcBef>
              <a:spcAft>
                <a:spcPct val="0"/>
              </a:spcAft>
              <a:buFont typeface="Wingdings" pitchFamily="2" charset="2"/>
              <a:buNone/>
            </a:pPr>
            <a:r>
              <a:rPr lang="ja-JP" altLang="en-US" sz="2000" dirty="0" smtClean="0">
                <a:solidFill>
                  <a:srgbClr val="000000"/>
                </a:solidFill>
                <a:latin typeface="ＭＳ Ｐゴシック" charset="-128"/>
              </a:rPr>
              <a:t> 算定式</a:t>
            </a:r>
            <a:r>
              <a:rPr lang="ja-JP" altLang="en-US" sz="2000" dirty="0">
                <a:solidFill>
                  <a:srgbClr val="000000"/>
                </a:solidFill>
                <a:latin typeface="ＭＳ Ｐゴシック" charset="-128"/>
              </a:rPr>
              <a:t>：</a:t>
            </a:r>
          </a:p>
          <a:p>
            <a:pPr algn="ctr" eaLnBrk="1" fontAlgn="base" hangingPunct="1">
              <a:lnSpc>
                <a:spcPts val="2000"/>
              </a:lnSpc>
              <a:spcBef>
                <a:spcPts val="0"/>
              </a:spcBef>
              <a:spcAft>
                <a:spcPct val="0"/>
              </a:spcAft>
              <a:buFont typeface="Wingdings" pitchFamily="2" charset="2"/>
              <a:buNone/>
            </a:pPr>
            <a:r>
              <a:rPr lang="ja-JP" altLang="en-US" sz="2000" dirty="0" smtClean="0">
                <a:solidFill>
                  <a:srgbClr val="000000"/>
                </a:solidFill>
                <a:latin typeface="ＭＳ Ｐゴシック" charset="-128"/>
              </a:rPr>
              <a:t>自宅、療養</a:t>
            </a:r>
            <a:r>
              <a:rPr lang="ja-JP" altLang="en-US" sz="2000" dirty="0">
                <a:solidFill>
                  <a:srgbClr val="000000"/>
                </a:solidFill>
                <a:latin typeface="ＭＳ Ｐゴシック" charset="-128"/>
              </a:rPr>
              <a:t>病棟</a:t>
            </a:r>
            <a:r>
              <a:rPr lang="en-US" altLang="ja-JP" sz="1800" dirty="0">
                <a:solidFill>
                  <a:srgbClr val="000000"/>
                </a:solidFill>
                <a:latin typeface="ＭＳ Ｐゴシック" charset="-128"/>
              </a:rPr>
              <a:t>(</a:t>
            </a:r>
            <a:r>
              <a:rPr lang="ja-JP" altLang="en-US" sz="1800" dirty="0">
                <a:solidFill>
                  <a:srgbClr val="000000"/>
                </a:solidFill>
                <a:latin typeface="ＭＳ Ｐゴシック" charset="-128"/>
              </a:rPr>
              <a:t>在宅復帰機能強化加算</a:t>
            </a:r>
            <a:r>
              <a:rPr lang="en-US" altLang="ja-JP" sz="1800" dirty="0">
                <a:solidFill>
                  <a:srgbClr val="000000"/>
                </a:solidFill>
                <a:latin typeface="ＭＳ Ｐゴシック" charset="-128"/>
              </a:rPr>
              <a:t>)</a:t>
            </a:r>
            <a:r>
              <a:rPr lang="ja-JP" altLang="en-US" sz="2000" dirty="0" err="1">
                <a:solidFill>
                  <a:srgbClr val="000000"/>
                </a:solidFill>
                <a:latin typeface="ＭＳ Ｐゴシック" charset="-128"/>
              </a:rPr>
              <a:t>、</a:t>
            </a:r>
            <a:r>
              <a:rPr lang="ja-JP" altLang="en-US" sz="2000" dirty="0">
                <a:solidFill>
                  <a:srgbClr val="000000"/>
                </a:solidFill>
                <a:latin typeface="ＭＳ Ｐゴシック" charset="-128"/>
              </a:rPr>
              <a:t>　居住系介護施設、</a:t>
            </a:r>
          </a:p>
          <a:p>
            <a:pPr algn="ctr" eaLnBrk="1" fontAlgn="base" hangingPunct="1">
              <a:lnSpc>
                <a:spcPts val="2000"/>
              </a:lnSpc>
              <a:spcBef>
                <a:spcPts val="0"/>
              </a:spcBef>
              <a:spcAft>
                <a:spcPct val="0"/>
              </a:spcAft>
              <a:buFont typeface="Wingdings" pitchFamily="2" charset="2"/>
              <a:buNone/>
            </a:pPr>
            <a:r>
              <a:rPr lang="ja-JP" altLang="en-US" sz="2000" dirty="0">
                <a:solidFill>
                  <a:srgbClr val="000000"/>
                </a:solidFill>
                <a:latin typeface="ＭＳ Ｐゴシック" charset="-128"/>
              </a:rPr>
              <a:t>介護老人保健施設</a:t>
            </a:r>
            <a:r>
              <a:rPr lang="en-US" altLang="ja-JP" sz="1800" dirty="0">
                <a:solidFill>
                  <a:srgbClr val="000000"/>
                </a:solidFill>
                <a:latin typeface="ＭＳ Ｐゴシック" charset="-128"/>
              </a:rPr>
              <a:t>(</a:t>
            </a:r>
            <a:r>
              <a:rPr lang="ja-JP" altLang="en-US" sz="1800" dirty="0">
                <a:solidFill>
                  <a:srgbClr val="000000"/>
                </a:solidFill>
                <a:latin typeface="ＭＳ Ｐゴシック" charset="-128"/>
              </a:rPr>
              <a:t>在宅強化型老健</a:t>
            </a:r>
            <a:r>
              <a:rPr lang="ja-JP" altLang="en-US" sz="1800" dirty="0" smtClean="0">
                <a:solidFill>
                  <a:srgbClr val="000000"/>
                </a:solidFill>
                <a:latin typeface="ＭＳ Ｐゴシック" charset="-128"/>
              </a:rPr>
              <a:t>施設 </a:t>
            </a:r>
            <a:r>
              <a:rPr lang="en-US" altLang="ja-JP" sz="1800" dirty="0" smtClean="0">
                <a:solidFill>
                  <a:srgbClr val="000000"/>
                </a:solidFill>
                <a:latin typeface="ＭＳ Ｐゴシック" charset="-128"/>
              </a:rPr>
              <a:t>or </a:t>
            </a:r>
            <a:r>
              <a:rPr lang="ja-JP" altLang="en-US" sz="1800" dirty="0" smtClean="0">
                <a:solidFill>
                  <a:srgbClr val="000000"/>
                </a:solidFill>
                <a:latin typeface="ＭＳ Ｐゴシック" charset="-128"/>
              </a:rPr>
              <a:t>在宅</a:t>
            </a:r>
            <a:r>
              <a:rPr lang="ja-JP" altLang="en-US" sz="1800" dirty="0">
                <a:solidFill>
                  <a:srgbClr val="000000"/>
                </a:solidFill>
                <a:latin typeface="ＭＳ Ｐゴシック" charset="-128"/>
              </a:rPr>
              <a:t>復帰・在宅療養支援機能加算</a:t>
            </a:r>
            <a:r>
              <a:rPr lang="en-US" altLang="ja-JP" sz="1800" dirty="0" smtClean="0">
                <a:solidFill>
                  <a:srgbClr val="000000"/>
                </a:solidFill>
                <a:latin typeface="ＭＳ Ｐゴシック" charset="-128"/>
              </a:rPr>
              <a:t>)</a:t>
            </a:r>
          </a:p>
          <a:p>
            <a:pPr algn="ctr" eaLnBrk="1" fontAlgn="base" hangingPunct="1">
              <a:lnSpc>
                <a:spcPts val="2000"/>
              </a:lnSpc>
              <a:spcBef>
                <a:spcPts val="0"/>
              </a:spcBef>
              <a:spcAft>
                <a:spcPct val="0"/>
              </a:spcAft>
              <a:buFont typeface="Wingdings" pitchFamily="2" charset="2"/>
              <a:buNone/>
            </a:pPr>
            <a:r>
              <a:rPr lang="ja-JP" altLang="en-US" sz="2000" dirty="0" smtClean="0">
                <a:solidFill>
                  <a:srgbClr val="000000"/>
                </a:solidFill>
                <a:latin typeface="ＭＳ Ｐゴシック" charset="-128"/>
              </a:rPr>
              <a:t>に</a:t>
            </a:r>
            <a:r>
              <a:rPr lang="ja-JP" altLang="en-US" sz="2000" dirty="0">
                <a:solidFill>
                  <a:srgbClr val="000000"/>
                </a:solidFill>
                <a:latin typeface="ＭＳ Ｐゴシック" charset="-128"/>
              </a:rPr>
              <a:t>「退院した患者</a:t>
            </a:r>
            <a:r>
              <a:rPr lang="ja-JP" altLang="en-US" sz="2000" dirty="0" smtClean="0">
                <a:solidFill>
                  <a:srgbClr val="000000"/>
                </a:solidFill>
                <a:latin typeface="ＭＳ Ｐゴシック" charset="-128"/>
              </a:rPr>
              <a:t>」</a:t>
            </a:r>
            <a:r>
              <a:rPr lang="ja-JP" altLang="en-US" sz="2000" dirty="0" smtClean="0">
                <a:solidFill>
                  <a:prstClr val="black"/>
                </a:solidFill>
                <a:latin typeface="ＭＳ Ｐゴシック" charset="-128"/>
              </a:rPr>
              <a:t>＋</a:t>
            </a:r>
            <a:r>
              <a:rPr lang="ja-JP" altLang="en-US" sz="2000" dirty="0">
                <a:solidFill>
                  <a:prstClr val="black"/>
                </a:solidFill>
                <a:latin typeface="ＭＳ Ｐゴシック" charset="-128"/>
                <a:ea typeface="ＭＳ Ｐゴシック"/>
              </a:rPr>
              <a:t>療養病棟</a:t>
            </a:r>
            <a:r>
              <a:rPr lang="en-US" altLang="ja-JP" sz="1800" dirty="0">
                <a:solidFill>
                  <a:prstClr val="black"/>
                </a:solidFill>
                <a:latin typeface="ＭＳ Ｐゴシック" charset="-128"/>
                <a:ea typeface="ＭＳ Ｐゴシック"/>
              </a:rPr>
              <a:t>(</a:t>
            </a:r>
            <a:r>
              <a:rPr lang="ja-JP" altLang="en-US" sz="1800" dirty="0">
                <a:solidFill>
                  <a:prstClr val="black"/>
                </a:solidFill>
                <a:latin typeface="ＭＳ Ｐゴシック" charset="-128"/>
                <a:ea typeface="ＭＳ Ｐゴシック"/>
              </a:rPr>
              <a:t>在宅復帰機能強化加算</a:t>
            </a:r>
            <a:r>
              <a:rPr lang="en-US" altLang="ja-JP" sz="1800" dirty="0" smtClean="0">
                <a:solidFill>
                  <a:prstClr val="black"/>
                </a:solidFill>
                <a:latin typeface="ＭＳ Ｐゴシック" charset="-128"/>
                <a:ea typeface="ＭＳ Ｐゴシック"/>
              </a:rPr>
              <a:t>)</a:t>
            </a:r>
            <a:r>
              <a:rPr lang="ja-JP" altLang="en-US" sz="2000" dirty="0" smtClean="0">
                <a:solidFill>
                  <a:prstClr val="black"/>
                </a:solidFill>
                <a:latin typeface="ＭＳ Ｐゴシック" charset="-128"/>
                <a:ea typeface="ＭＳ Ｐゴシック"/>
              </a:rPr>
              <a:t>に「転棟した患者」</a:t>
            </a:r>
            <a:endParaRPr lang="ja-JP" altLang="en-US" sz="2000" dirty="0">
              <a:solidFill>
                <a:prstClr val="black"/>
              </a:solidFill>
              <a:latin typeface="ＭＳ Ｐゴシック" charset="-128"/>
            </a:endParaRPr>
          </a:p>
          <a:p>
            <a:pPr eaLnBrk="1" fontAlgn="base" hangingPunct="1">
              <a:lnSpc>
                <a:spcPts val="2000"/>
              </a:lnSpc>
              <a:spcBef>
                <a:spcPts val="0"/>
              </a:spcBef>
              <a:spcAft>
                <a:spcPct val="0"/>
              </a:spcAft>
              <a:buFont typeface="Wingdings" pitchFamily="2" charset="2"/>
              <a:buNone/>
            </a:pPr>
            <a:r>
              <a:rPr lang="en-US" altLang="ja-JP" sz="2000" dirty="0" smtClean="0">
                <a:solidFill>
                  <a:srgbClr val="000000"/>
                </a:solidFill>
                <a:latin typeface="ＭＳ Ｐゴシック" charset="-128"/>
              </a:rPr>
              <a:t>     </a:t>
            </a:r>
          </a:p>
          <a:p>
            <a:pPr algn="ctr" eaLnBrk="1" fontAlgn="base" hangingPunct="1">
              <a:lnSpc>
                <a:spcPts val="2000"/>
              </a:lnSpc>
              <a:spcBef>
                <a:spcPts val="0"/>
              </a:spcBef>
              <a:spcAft>
                <a:spcPct val="0"/>
              </a:spcAft>
              <a:buFont typeface="Wingdings" pitchFamily="2" charset="2"/>
              <a:buNone/>
            </a:pPr>
            <a:r>
              <a:rPr lang="ja-JP" altLang="en-US" sz="2000" dirty="0">
                <a:solidFill>
                  <a:srgbClr val="000000"/>
                </a:solidFill>
                <a:latin typeface="ＭＳ Ｐゴシック" charset="-128"/>
              </a:rPr>
              <a:t>地域包括ケア</a:t>
            </a:r>
            <a:r>
              <a:rPr lang="ja-JP" altLang="en-US" sz="2000" dirty="0" smtClean="0">
                <a:solidFill>
                  <a:srgbClr val="000000"/>
                </a:solidFill>
                <a:latin typeface="ＭＳ Ｐゴシック" charset="-128"/>
              </a:rPr>
              <a:t>病棟</a:t>
            </a: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病室）から退院</a:t>
            </a:r>
            <a:r>
              <a:rPr lang="ja-JP" altLang="en-US" sz="2000" dirty="0">
                <a:solidFill>
                  <a:srgbClr val="000000"/>
                </a:solidFill>
                <a:latin typeface="ＭＳ Ｐゴシック" charset="-128"/>
              </a:rPr>
              <a:t>した患者</a:t>
            </a:r>
            <a:r>
              <a:rPr lang="ja-JP" altLang="en-US" sz="1800" dirty="0">
                <a:solidFill>
                  <a:srgbClr val="000000"/>
                </a:solidFill>
                <a:latin typeface="ＭＳ Ｐゴシック" charset="-128"/>
              </a:rPr>
              <a:t>（死亡退院を除く</a:t>
            </a:r>
            <a:r>
              <a:rPr lang="ja-JP" altLang="en-US" sz="1800" dirty="0" smtClean="0">
                <a:solidFill>
                  <a:srgbClr val="000000"/>
                </a:solidFill>
                <a:latin typeface="ＭＳ Ｐゴシック" charset="-128"/>
              </a:rPr>
              <a:t>）</a:t>
            </a:r>
            <a:r>
              <a:rPr lang="ja-JP" altLang="en-US" sz="2000" dirty="0" smtClean="0">
                <a:solidFill>
                  <a:srgbClr val="000000"/>
                </a:solidFill>
                <a:latin typeface="ＭＳ Ｐゴシック" charset="-128"/>
              </a:rPr>
              <a:t>＋転棟した患者</a:t>
            </a:r>
            <a:endParaRPr lang="ja-JP" altLang="en-US" sz="2000" dirty="0">
              <a:solidFill>
                <a:srgbClr val="000000"/>
              </a:solidFill>
              <a:latin typeface="ＭＳ Ｐゴシック" charset="-128"/>
            </a:endParaRPr>
          </a:p>
          <a:p>
            <a:pPr eaLnBrk="1" fontAlgn="base" hangingPunct="1">
              <a:lnSpc>
                <a:spcPts val="2000"/>
              </a:lnSpc>
              <a:spcBef>
                <a:spcPts val="600"/>
              </a:spcBef>
              <a:spcAft>
                <a:spcPct val="0"/>
              </a:spcAft>
              <a:buFont typeface="Wingdings" pitchFamily="2" charset="2"/>
              <a:buNone/>
            </a:pPr>
            <a:r>
              <a:rPr lang="en-US" altLang="ja-JP" sz="2000" dirty="0" smtClean="0">
                <a:solidFill>
                  <a:srgbClr val="000000"/>
                </a:solidFill>
                <a:latin typeface="ＭＳ Ｐゴシック" charset="-128"/>
              </a:rPr>
              <a:t>  </a:t>
            </a:r>
            <a:r>
              <a:rPr lang="en-US" altLang="ja-JP" sz="1600" dirty="0" smtClean="0">
                <a:solidFill>
                  <a:srgbClr val="000000"/>
                </a:solidFill>
                <a:latin typeface="ＭＳ Ｐゴシック" charset="-128"/>
              </a:rPr>
              <a:t>※</a:t>
            </a:r>
            <a:r>
              <a:rPr lang="ja-JP" altLang="en-US" sz="1600" dirty="0">
                <a:solidFill>
                  <a:srgbClr val="000000"/>
                </a:solidFill>
                <a:latin typeface="ＭＳ Ｐゴシック" charset="-128"/>
              </a:rPr>
              <a:t>　退院先の医療機関や介護施設については特別の関係であってもよい。</a:t>
            </a:r>
          </a:p>
          <a:p>
            <a:pPr eaLnBrk="1" fontAlgn="base" hangingPunct="1">
              <a:lnSpc>
                <a:spcPts val="2100"/>
              </a:lnSpc>
              <a:spcBef>
                <a:spcPct val="0"/>
              </a:spcBef>
              <a:spcAft>
                <a:spcPct val="0"/>
              </a:spcAft>
              <a:buFont typeface="Wingdings" pitchFamily="2" charset="2"/>
              <a:buNone/>
            </a:pPr>
            <a:r>
              <a:rPr lang="ja-JP" altLang="en-US" sz="2000" dirty="0" smtClean="0">
                <a:solidFill>
                  <a:srgbClr val="000000"/>
                </a:solidFill>
                <a:latin typeface="ＭＳ Ｐゴシック" charset="-128"/>
              </a:rPr>
              <a:t>　　　　</a:t>
            </a:r>
            <a:r>
              <a:rPr lang="ja-JP" altLang="en-US" sz="2400" dirty="0" smtClean="0">
                <a:solidFill>
                  <a:srgbClr val="000000"/>
                </a:solidFill>
                <a:latin typeface="ＭＳ Ｐゴシック" charset="-128"/>
              </a:rPr>
              <a:t>　　　</a:t>
            </a:r>
          </a:p>
        </p:txBody>
      </p:sp>
      <p:cxnSp>
        <p:nvCxnSpPr>
          <p:cNvPr id="10" name="直線コネクタ 9"/>
          <p:cNvCxnSpPr/>
          <p:nvPr/>
        </p:nvCxnSpPr>
        <p:spPr>
          <a:xfrm flipV="1">
            <a:off x="579567" y="5600743"/>
            <a:ext cx="8776138" cy="42043"/>
          </a:xfrm>
          <a:prstGeom prst="line">
            <a:avLst/>
          </a:prstGeom>
          <a:ln w="444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37018713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17941" y="1008647"/>
            <a:ext cx="9689654" cy="4357514"/>
          </a:xfrm>
          <a:prstGeom prst="rect">
            <a:avLst/>
          </a:prstGeom>
          <a:solidFill>
            <a:srgbClr val="FFFFAF">
              <a:alpha val="49804"/>
            </a:srgbClr>
          </a:solidFill>
          <a:ln w="9525">
            <a:solidFill>
              <a:schemeClr val="tx1"/>
            </a:solidFill>
            <a:miter lim="800000"/>
            <a:headEnd/>
            <a:tailEnd/>
          </a:ln>
        </p:spPr>
        <p:txBody>
          <a:bodyPr/>
          <a:lstStyle/>
          <a:p>
            <a:pPr>
              <a:buFont typeface="Wingdings" pitchFamily="2" charset="2"/>
              <a:buChar char="Ø"/>
              <a:defRPr/>
            </a:pPr>
            <a:r>
              <a:rPr lang="ja-JP" altLang="en-US" sz="1600" dirty="0" smtClean="0">
                <a:solidFill>
                  <a:prstClr val="black"/>
                </a:solidFill>
                <a:latin typeface="ＭＳ Ｐゴシック" panose="020B0600070205080204" pitchFamily="50" charset="-128"/>
              </a:rPr>
              <a:t>急性期病床における患者像ごとの評価の適正化を図るため、</a:t>
            </a:r>
            <a:r>
              <a:rPr lang="ja-JP" altLang="en-US" sz="1600" b="1" dirty="0">
                <a:solidFill>
                  <a:srgbClr val="0070C0"/>
                </a:solidFill>
                <a:latin typeface="ＭＳ Ｐゴシック" panose="020B0600070205080204" pitchFamily="50" charset="-128"/>
              </a:rPr>
              <a:t>モニタリング及び処置等の項目（</a:t>
            </a:r>
            <a:r>
              <a:rPr lang="en-US" altLang="ja-JP" sz="1600" b="1" dirty="0">
                <a:solidFill>
                  <a:srgbClr val="0070C0"/>
                </a:solidFill>
                <a:latin typeface="ＭＳ Ｐゴシック" panose="020B0600070205080204" pitchFamily="50" charset="-128"/>
              </a:rPr>
              <a:t>A</a:t>
            </a:r>
            <a:r>
              <a:rPr lang="ja-JP" altLang="en-US" sz="1600" b="1" dirty="0">
                <a:solidFill>
                  <a:srgbClr val="0070C0"/>
                </a:solidFill>
                <a:latin typeface="ＭＳ Ｐゴシック" panose="020B0600070205080204" pitchFamily="50" charset="-128"/>
              </a:rPr>
              <a:t>項目）について、急性期患者の特性を評価する</a:t>
            </a:r>
            <a:r>
              <a:rPr lang="ja-JP" altLang="en-US" sz="1600" b="1" dirty="0" smtClean="0">
                <a:solidFill>
                  <a:srgbClr val="0070C0"/>
                </a:solidFill>
                <a:latin typeface="ＭＳ Ｐゴシック" panose="020B0600070205080204" pitchFamily="50" charset="-128"/>
              </a:rPr>
              <a:t>項目</a:t>
            </a:r>
            <a:r>
              <a:rPr lang="ja-JP" altLang="en-US" sz="1600" dirty="0" smtClean="0">
                <a:solidFill>
                  <a:prstClr val="black"/>
                </a:solidFill>
                <a:latin typeface="ＭＳ Ｐゴシック" panose="020B0600070205080204" pitchFamily="50" charset="-128"/>
              </a:rPr>
              <a:t>とし、</a:t>
            </a:r>
            <a:r>
              <a:rPr lang="ja-JP" altLang="en-US" sz="1600" b="1" dirty="0" smtClean="0">
                <a:solidFill>
                  <a:srgbClr val="0070C0"/>
                </a:solidFill>
                <a:latin typeface="ＭＳ Ｐゴシック" panose="020B0600070205080204" pitchFamily="50" charset="-128"/>
              </a:rPr>
              <a:t>「一般病棟用の重症度、医療・看護必要度」</a:t>
            </a:r>
            <a:r>
              <a:rPr lang="ja-JP" altLang="en-US" sz="1600" dirty="0" smtClean="0">
                <a:solidFill>
                  <a:prstClr val="black"/>
                </a:solidFill>
                <a:latin typeface="ＭＳ Ｐゴシック" panose="020B0600070205080204" pitchFamily="50" charset="-128"/>
              </a:rPr>
              <a:t>に名称を変更する。</a:t>
            </a:r>
            <a:endParaRPr lang="en-US" altLang="ja-JP" sz="1600" dirty="0">
              <a:solidFill>
                <a:prstClr val="black"/>
              </a:solidFill>
              <a:latin typeface="ＭＳ Ｐゴシック" panose="020B0600070205080204" pitchFamily="50" charset="-128"/>
            </a:endParaRPr>
          </a:p>
        </p:txBody>
      </p:sp>
      <p:sp>
        <p:nvSpPr>
          <p:cNvPr id="2052" name="Rectangle 36"/>
          <p:cNvSpPr>
            <a:spLocks noChangeArrowheads="1"/>
          </p:cNvSpPr>
          <p:nvPr/>
        </p:nvSpPr>
        <p:spPr bwMode="auto">
          <a:xfrm>
            <a:off x="117941" y="592364"/>
            <a:ext cx="7002049"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 一般病棟用の重症度、医療・看護必要度の見直し</a:t>
            </a:r>
            <a:endParaRPr lang="ja-JP" altLang="en-US" sz="2400" dirty="0">
              <a:solidFill>
                <a:prstClr val="black"/>
              </a:solidFill>
            </a:endParaRPr>
          </a:p>
        </p:txBody>
      </p:sp>
      <p:graphicFrame>
        <p:nvGraphicFramePr>
          <p:cNvPr id="17" name="表 16"/>
          <p:cNvGraphicFramePr>
            <a:graphicFrameLocks noGrp="1"/>
          </p:cNvGraphicFramePr>
          <p:nvPr>
            <p:extLst/>
          </p:nvPr>
        </p:nvGraphicFramePr>
        <p:xfrm>
          <a:off x="383817" y="1632969"/>
          <a:ext cx="3960000" cy="2994660"/>
        </p:xfrm>
        <a:graphic>
          <a:graphicData uri="http://schemas.openxmlformats.org/drawingml/2006/table">
            <a:tbl>
              <a:tblPr firstRow="1" bandRow="1">
                <a:tableStyleId>{FABFCF23-3B69-468F-B69F-88F6DE6A72F2}</a:tableStyleId>
              </a:tblPr>
              <a:tblGrid>
                <a:gridCol w="3960000"/>
              </a:tblGrid>
              <a:tr h="179453">
                <a:tc>
                  <a:txBody>
                    <a:bodyPr/>
                    <a:lstStyle/>
                    <a:p>
                      <a:pPr algn="ctr"/>
                      <a:r>
                        <a:rPr kumimoji="1" lang="ja-JP" altLang="en-US" sz="1050" dirty="0" smtClean="0"/>
                        <a:t>現行（</a:t>
                      </a:r>
                      <a:r>
                        <a:rPr kumimoji="1" lang="en-US" altLang="ja-JP" sz="1050" dirty="0" smtClean="0"/>
                        <a:t>A</a:t>
                      </a:r>
                      <a:r>
                        <a:rPr kumimoji="1" lang="ja-JP" altLang="en-US" sz="1050" dirty="0" smtClean="0"/>
                        <a:t>項目）</a:t>
                      </a:r>
                      <a:endParaRPr kumimoji="1" lang="ja-JP" altLang="en-US" sz="1050" dirty="0"/>
                    </a:p>
                  </a:txBody>
                  <a:tcPr marL="99060" marR="99060" anchor="ct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１　創傷処置</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２　血圧測定</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３　時間尿測定</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４　呼吸ケア</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５　点滴ライン同時３本以上</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６　心電図モニター</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７　シリンジポンプの使用</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８　輸血や血液製剤の使用</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９　専門的な治療・処置</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① 抗悪性腫瘍剤の使用、② 麻薬注射薬の使用</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③ 放射線治療、④ 免疫抑制剤の使用、⑤ 昇圧剤の使用、 </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⑥ 抗不整脈剤の使用、⑦ ドレナージの管理</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bl>
          </a:graphicData>
        </a:graphic>
      </p:graphicFrame>
      <p:graphicFrame>
        <p:nvGraphicFramePr>
          <p:cNvPr id="18" name="表 17"/>
          <p:cNvGraphicFramePr>
            <a:graphicFrameLocks noGrp="1"/>
          </p:cNvGraphicFramePr>
          <p:nvPr>
            <p:extLst/>
          </p:nvPr>
        </p:nvGraphicFramePr>
        <p:xfrm>
          <a:off x="5200366" y="1631640"/>
          <a:ext cx="4320000" cy="3177540"/>
        </p:xfrm>
        <a:graphic>
          <a:graphicData uri="http://schemas.openxmlformats.org/drawingml/2006/table">
            <a:tbl>
              <a:tblPr firstRow="1" bandRow="1">
                <a:tableStyleId>{9DCAF9ED-07DC-4A11-8D7F-57B35C25682E}</a:tableStyleId>
              </a:tblPr>
              <a:tblGrid>
                <a:gridCol w="4320000"/>
              </a:tblGrid>
              <a:tr h="190188">
                <a:tc>
                  <a:txBody>
                    <a:bodyPr/>
                    <a:lstStyle/>
                    <a:p>
                      <a:pPr algn="ctr"/>
                      <a:r>
                        <a:rPr kumimoji="1" lang="ja-JP" altLang="en-US" sz="1200" dirty="0" smtClean="0"/>
                        <a:t>改定後（</a:t>
                      </a:r>
                      <a:r>
                        <a:rPr kumimoji="1" lang="en-US" altLang="ja-JP" sz="1200" dirty="0" smtClean="0"/>
                        <a:t>A</a:t>
                      </a:r>
                      <a:r>
                        <a:rPr kumimoji="1" lang="ja-JP" altLang="en-US" sz="1200" dirty="0" smtClean="0"/>
                        <a:t>項目）</a:t>
                      </a:r>
                      <a:endParaRPr kumimoji="1" lang="ja-JP" altLang="en-US" sz="1200" dirty="0"/>
                    </a:p>
                  </a:txBody>
                  <a:tcPr marL="99060" marR="99060" anchor="ctr"/>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１　創傷処置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褥瘡処置　いずれか</a:t>
                      </a:r>
                      <a:r>
                        <a:rPr kumimoji="1" lang="en-US" altLang="ja-JP"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つ以上該当する場合</a:t>
                      </a:r>
                    </a:p>
                  </a:txBody>
                  <a:tcPr marL="99060" marR="99060" horzOverflow="overflow"/>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（削除）</a:t>
                      </a:r>
                    </a:p>
                  </a:txBody>
                  <a:tcPr marL="99060" marR="99060" horzOverflow="overflow"/>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（削除）</a:t>
                      </a:r>
                    </a:p>
                  </a:txBody>
                  <a:tcPr marL="99060" marR="99060" horzOverflow="overflow"/>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２</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呼吸ケア</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（喀痰吸引のみの場合を除く）</a:t>
                      </a:r>
                    </a:p>
                  </a:txBody>
                  <a:tcPr marL="99060" marR="99060" horzOverflow="overflow"/>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３</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点滴ライン同時３本以上</a:t>
                      </a:r>
                    </a:p>
                  </a:txBody>
                  <a:tcPr marL="99060" marR="99060" horzOverflow="overflow"/>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４</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心電図モニター</a:t>
                      </a:r>
                    </a:p>
                  </a:txBody>
                  <a:tcPr marL="99060" marR="99060" horzOverflow="overflow"/>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５</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シリンジポンプの使用</a:t>
                      </a:r>
                    </a:p>
                  </a:txBody>
                  <a:tcPr marL="99060" marR="99060" horzOverflow="overflow"/>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６</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輸血や血液製剤の使用</a:t>
                      </a:r>
                    </a:p>
                  </a:txBody>
                  <a:tcPr marL="99060" marR="99060" horzOverflow="overflow"/>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７</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専門的な治療・処置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① 抗悪性腫瘍剤の使用（注射剤）、</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② 抗悪性腫瘍剤の内服</a:t>
                      </a:r>
                      <a:endParaRPr kumimoji="1" lang="en-US" altLang="ja-JP"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③</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麻薬注射薬の使用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④ 麻薬の内服・貼付</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a:t>
                      </a:r>
                      <a:r>
                        <a:rPr kumimoji="1" lang="zh-TW"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⑤</a:t>
                      </a:r>
                      <a:r>
                        <a:rPr kumimoji="1" lang="zh-TW"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放射線治療、</a:t>
                      </a:r>
                      <a:endPar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⑥</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免疫抑制剤の使用、</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⑦</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昇圧剤の使用、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⑧</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抗不整脈剤の使用、</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⑨ 抗血栓塞栓薬の持続点滴</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⑩ </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ドレナージの管理</a:t>
                      </a:r>
                    </a:p>
                  </a:txBody>
                  <a:tcPr marL="99060" marR="99060" horzOverflow="overflow"/>
                </a:tc>
              </a:tr>
            </a:tbl>
          </a:graphicData>
        </a:graphic>
      </p:graphicFrame>
      <p:sp>
        <p:nvSpPr>
          <p:cNvPr id="19" name="右矢印 18"/>
          <p:cNvSpPr/>
          <p:nvPr/>
        </p:nvSpPr>
        <p:spPr>
          <a:xfrm>
            <a:off x="4529073" y="2564441"/>
            <a:ext cx="569251" cy="975629"/>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2" name="テキスト ボックス 1"/>
          <p:cNvSpPr txBox="1"/>
          <p:nvPr/>
        </p:nvSpPr>
        <p:spPr>
          <a:xfrm>
            <a:off x="125665" y="4796138"/>
            <a:ext cx="5154788" cy="523220"/>
          </a:xfrm>
          <a:prstGeom prst="rect">
            <a:avLst/>
          </a:prstGeom>
          <a:noFill/>
        </p:spPr>
        <p:txBody>
          <a:bodyPr wrap="square" rtlCol="0">
            <a:spAutoFit/>
          </a:bodyPr>
          <a:lstStyle/>
          <a:p>
            <a:r>
              <a:rPr lang="ja-JP" altLang="en-US" sz="1400" dirty="0" smtClean="0">
                <a:solidFill>
                  <a:prstClr val="black"/>
                </a:solidFill>
              </a:rPr>
              <a:t>［経過措置］</a:t>
            </a:r>
            <a:endParaRPr lang="en-US" altLang="ja-JP" sz="1400" dirty="0" smtClean="0">
              <a:solidFill>
                <a:prstClr val="black"/>
              </a:solidFill>
            </a:endParaRPr>
          </a:p>
          <a:p>
            <a:r>
              <a:rPr lang="ja-JP" altLang="en-US" sz="1400" dirty="0" smtClean="0">
                <a:solidFill>
                  <a:prstClr val="black"/>
                </a:solidFill>
              </a:rPr>
              <a:t>・上記の取り扱いについては、平成２６年１０月１日から施行する。</a:t>
            </a:r>
            <a:endParaRPr lang="ja-JP" altLang="en-US" sz="1400" dirty="0">
              <a:solidFill>
                <a:prstClr val="black"/>
              </a:solidFill>
            </a:endParaRPr>
          </a:p>
        </p:txBody>
      </p:sp>
      <p:sp>
        <p:nvSpPr>
          <p:cNvPr id="13" name="正方形/長方形 12"/>
          <p:cNvSpPr/>
          <p:nvPr/>
        </p:nvSpPr>
        <p:spPr>
          <a:xfrm>
            <a:off x="383848" y="4597447"/>
            <a:ext cx="3010181" cy="246221"/>
          </a:xfrm>
          <a:prstGeom prst="rect">
            <a:avLst/>
          </a:prstGeom>
        </p:spPr>
        <p:txBody>
          <a:bodyPr wrap="square">
            <a:spAutoFit/>
          </a:bodyPr>
          <a:lstStyle/>
          <a:p>
            <a:r>
              <a:rPr lang="en-US" altLang="ja-JP" sz="1000" dirty="0" smtClean="0">
                <a:solidFill>
                  <a:prstClr val="black"/>
                </a:solidFill>
                <a:latin typeface="ＭＳ Ｐゴシック"/>
              </a:rPr>
              <a:t>※</a:t>
            </a:r>
            <a:r>
              <a:rPr lang="ja-JP" altLang="en-US" sz="1000" dirty="0" smtClean="0">
                <a:solidFill>
                  <a:prstClr val="black"/>
                </a:solidFill>
                <a:latin typeface="ＭＳ Ｐゴシック"/>
              </a:rPr>
              <a:t>　</a:t>
            </a:r>
            <a:r>
              <a:rPr lang="en-US" altLang="ja-JP" sz="1000" dirty="0" smtClean="0">
                <a:solidFill>
                  <a:prstClr val="black"/>
                </a:solidFill>
                <a:latin typeface="ＭＳ Ｐゴシック"/>
              </a:rPr>
              <a:t>B</a:t>
            </a:r>
            <a:r>
              <a:rPr lang="ja-JP" altLang="en-US" sz="1000" dirty="0" smtClean="0">
                <a:solidFill>
                  <a:prstClr val="black"/>
                </a:solidFill>
                <a:latin typeface="ＭＳ Ｐゴシック"/>
              </a:rPr>
              <a:t>項目については変更なし。</a:t>
            </a:r>
            <a:endParaRPr lang="ja-JP" altLang="en-US" sz="1000" dirty="0">
              <a:solidFill>
                <a:prstClr val="black"/>
              </a:solidFill>
              <a:latin typeface="ＭＳ Ｐゴシック"/>
            </a:endParaRPr>
          </a:p>
        </p:txBody>
      </p:sp>
      <p:sp>
        <p:nvSpPr>
          <p:cNvPr id="15" name="正方形/長方形 14"/>
          <p:cNvSpPr/>
          <p:nvPr/>
        </p:nvSpPr>
        <p:spPr>
          <a:xfrm>
            <a:off x="4926022" y="4812163"/>
            <a:ext cx="4949849" cy="553998"/>
          </a:xfrm>
          <a:prstGeom prst="rect">
            <a:avLst/>
          </a:prstGeom>
        </p:spPr>
        <p:txBody>
          <a:bodyPr wrap="square">
            <a:spAutoFit/>
          </a:bodyPr>
          <a:lstStyle/>
          <a:p>
            <a:r>
              <a:rPr lang="en-US" altLang="ja-JP" sz="1000" dirty="0" smtClean="0">
                <a:solidFill>
                  <a:prstClr val="black"/>
                </a:solidFill>
                <a:latin typeface="ＭＳ Ｐゴシック"/>
              </a:rPr>
              <a:t>※A</a:t>
            </a:r>
            <a:r>
              <a:rPr lang="ja-JP" altLang="en-US" sz="1000" dirty="0">
                <a:solidFill>
                  <a:prstClr val="black"/>
                </a:solidFill>
                <a:latin typeface="ＭＳ Ｐゴシック"/>
              </a:rPr>
              <a:t>項目</a:t>
            </a:r>
            <a:r>
              <a:rPr lang="en-US" altLang="ja-JP" sz="1000" dirty="0">
                <a:solidFill>
                  <a:prstClr val="black"/>
                </a:solidFill>
                <a:latin typeface="ＭＳ Ｐゴシック"/>
              </a:rPr>
              <a:t>2</a:t>
            </a:r>
            <a:r>
              <a:rPr lang="ja-JP" altLang="en-US" sz="1000" dirty="0">
                <a:solidFill>
                  <a:prstClr val="black"/>
                </a:solidFill>
                <a:latin typeface="ＭＳ Ｐゴシック"/>
              </a:rPr>
              <a:t>点以上かつ</a:t>
            </a:r>
            <a:r>
              <a:rPr lang="en-US" altLang="ja-JP" sz="1000" dirty="0">
                <a:solidFill>
                  <a:prstClr val="black"/>
                </a:solidFill>
                <a:latin typeface="ＭＳ Ｐゴシック"/>
              </a:rPr>
              <a:t>B</a:t>
            </a:r>
            <a:r>
              <a:rPr lang="ja-JP" altLang="en-US" sz="1000" dirty="0">
                <a:solidFill>
                  <a:prstClr val="black"/>
                </a:solidFill>
                <a:latin typeface="ＭＳ Ｐゴシック"/>
              </a:rPr>
              <a:t>項目</a:t>
            </a:r>
            <a:r>
              <a:rPr lang="en-US" altLang="ja-JP" sz="1000" dirty="0">
                <a:solidFill>
                  <a:prstClr val="black"/>
                </a:solidFill>
                <a:latin typeface="ＭＳ Ｐゴシック"/>
              </a:rPr>
              <a:t>3</a:t>
            </a:r>
            <a:r>
              <a:rPr lang="ja-JP" altLang="en-US" sz="1000" dirty="0">
                <a:solidFill>
                  <a:prstClr val="black"/>
                </a:solidFill>
                <a:latin typeface="ＭＳ Ｐゴシック"/>
              </a:rPr>
              <a:t>点</a:t>
            </a:r>
            <a:r>
              <a:rPr lang="ja-JP" altLang="en-US" sz="1000" dirty="0" smtClean="0">
                <a:solidFill>
                  <a:prstClr val="black"/>
                </a:solidFill>
                <a:latin typeface="ＭＳ Ｐゴシック"/>
              </a:rPr>
              <a:t>以上の該当患者割合　１割５分以上　については変更なし。</a:t>
            </a:r>
            <a:endParaRPr lang="en-US" altLang="ja-JP" sz="1000" dirty="0" smtClean="0">
              <a:solidFill>
                <a:prstClr val="black"/>
              </a:solidFill>
              <a:latin typeface="ＭＳ Ｐゴシック"/>
            </a:endParaRPr>
          </a:p>
          <a:p>
            <a:r>
              <a:rPr lang="en-US" altLang="ja-JP" sz="1000" dirty="0" smtClean="0">
                <a:solidFill>
                  <a:prstClr val="black"/>
                </a:solidFill>
                <a:latin typeface="ＭＳ Ｐゴシック"/>
              </a:rPr>
              <a:t>※</a:t>
            </a:r>
            <a:r>
              <a:rPr lang="ja-JP" altLang="en-US" sz="1000" dirty="0" smtClean="0">
                <a:solidFill>
                  <a:prstClr val="black"/>
                </a:solidFill>
                <a:latin typeface="ＭＳ Ｐゴシック"/>
              </a:rPr>
              <a:t>救命救急入院料を算定する治療室を有する保険医療機関の病棟、及び、</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　専門病院入院基本料（悪性腫瘍７割以上）についても、１割５分以上の基準を適用。</a:t>
            </a:r>
            <a:endParaRPr lang="ja-JP" altLang="en-US" sz="1000" dirty="0">
              <a:solidFill>
                <a:prstClr val="black"/>
              </a:solidFill>
              <a:latin typeface="ＭＳ Ｐゴシック"/>
            </a:endParaRPr>
          </a:p>
        </p:txBody>
      </p:sp>
      <p:sp>
        <p:nvSpPr>
          <p:cNvPr id="3" name="テキスト ボックス 2"/>
          <p:cNvSpPr txBox="1"/>
          <p:nvPr/>
        </p:nvSpPr>
        <p:spPr>
          <a:xfrm>
            <a:off x="7612244" y="3216905"/>
            <a:ext cx="1670871" cy="646331"/>
          </a:xfrm>
          <a:prstGeom prst="rect">
            <a:avLst/>
          </a:prstGeom>
          <a:solidFill>
            <a:schemeClr val="bg1"/>
          </a:solidFill>
          <a:ln>
            <a:solidFill>
              <a:srgbClr val="FFC000"/>
            </a:solidFill>
          </a:ln>
        </p:spPr>
        <p:txBody>
          <a:bodyPr wrap="square" rtlCol="0">
            <a:spAutoFit/>
          </a:bodyPr>
          <a:lstStyle/>
          <a:p>
            <a:r>
              <a:rPr lang="ja-JP" altLang="en-US" sz="1200" dirty="0" smtClean="0">
                <a:solidFill>
                  <a:prstClr val="black"/>
                </a:solidFill>
              </a:rPr>
              <a:t>・１～６は各</a:t>
            </a:r>
            <a:r>
              <a:rPr lang="en-US" altLang="ja-JP" sz="1200" dirty="0" smtClean="0">
                <a:solidFill>
                  <a:prstClr val="black"/>
                </a:solidFill>
              </a:rPr>
              <a:t>1</a:t>
            </a:r>
            <a:r>
              <a:rPr lang="ja-JP" altLang="en-US" sz="1200" dirty="0" smtClean="0">
                <a:solidFill>
                  <a:prstClr val="black"/>
                </a:solidFill>
              </a:rPr>
              <a:t>点</a:t>
            </a:r>
            <a:endParaRPr lang="en-US" altLang="ja-JP" sz="1200" dirty="0" smtClean="0">
              <a:solidFill>
                <a:prstClr val="black"/>
              </a:solidFill>
            </a:endParaRPr>
          </a:p>
          <a:p>
            <a:pPr marL="85725" indent="-85725"/>
            <a:r>
              <a:rPr lang="ja-JP" altLang="en-US" sz="1200" dirty="0">
                <a:solidFill>
                  <a:prstClr val="black"/>
                </a:solidFill>
              </a:rPr>
              <a:t>・</a:t>
            </a:r>
            <a:r>
              <a:rPr lang="ja-JP" altLang="en-US" sz="1200" dirty="0" smtClean="0">
                <a:solidFill>
                  <a:prstClr val="black"/>
                </a:solidFill>
              </a:rPr>
              <a:t>７は①～⑩のいずれ　かに該当した場合</a:t>
            </a:r>
            <a:r>
              <a:rPr lang="en-US" altLang="ja-JP" sz="1200" dirty="0" smtClean="0">
                <a:solidFill>
                  <a:prstClr val="black"/>
                </a:solidFill>
              </a:rPr>
              <a:t>2</a:t>
            </a:r>
            <a:r>
              <a:rPr lang="ja-JP" altLang="en-US" sz="1200" dirty="0" smtClean="0">
                <a:solidFill>
                  <a:prstClr val="black"/>
                </a:solidFill>
              </a:rPr>
              <a:t>点</a:t>
            </a:r>
            <a:endParaRPr lang="ja-JP" altLang="en-US" sz="1200" dirty="0">
              <a:solidFill>
                <a:prstClr val="black"/>
              </a:solidFill>
            </a:endParaRPr>
          </a:p>
        </p:txBody>
      </p:sp>
      <p:sp>
        <p:nvSpPr>
          <p:cNvPr id="16" name="Rectangle 37"/>
          <p:cNvSpPr>
            <a:spLocks noChangeArrowheads="1"/>
          </p:cNvSpPr>
          <p:nvPr/>
        </p:nvSpPr>
        <p:spPr bwMode="auto">
          <a:xfrm>
            <a:off x="117941" y="5668524"/>
            <a:ext cx="9511189" cy="1106305"/>
          </a:xfrm>
          <a:prstGeom prst="rect">
            <a:avLst/>
          </a:prstGeom>
          <a:solidFill>
            <a:srgbClr val="FFFFAF">
              <a:alpha val="49804"/>
            </a:srgbClr>
          </a:solidFill>
          <a:ln w="9525">
            <a:solidFill>
              <a:schemeClr val="tx1"/>
            </a:solidFill>
            <a:miter lim="800000"/>
            <a:headEnd/>
            <a:tailEnd/>
          </a:ln>
        </p:spPr>
        <p:txBody>
          <a:bodyPr/>
          <a:lstStyle/>
          <a:p>
            <a:pPr>
              <a:lnSpc>
                <a:spcPts val="1300"/>
              </a:lnSpc>
              <a:buFont typeface="Wingdings" pitchFamily="2" charset="2"/>
              <a:buChar char="Ø"/>
              <a:defRPr/>
            </a:pPr>
            <a:r>
              <a:rPr lang="ja-JP" altLang="en-US" sz="1200" dirty="0" smtClean="0">
                <a:solidFill>
                  <a:prstClr val="black"/>
                </a:solidFill>
                <a:latin typeface="ＭＳ Ｐゴシック"/>
              </a:rPr>
              <a:t>７対１、</a:t>
            </a:r>
            <a:r>
              <a:rPr lang="en-US" altLang="ja-JP" sz="1200" dirty="0" smtClean="0">
                <a:solidFill>
                  <a:prstClr val="black"/>
                </a:solidFill>
                <a:latin typeface="ＭＳ Ｐゴシック"/>
              </a:rPr>
              <a:t>10</a:t>
            </a:r>
            <a:r>
              <a:rPr lang="ja-JP" altLang="en-US" sz="1200" dirty="0" smtClean="0">
                <a:solidFill>
                  <a:prstClr val="black"/>
                </a:solidFill>
                <a:latin typeface="ＭＳ Ｐゴシック"/>
              </a:rPr>
              <a:t>対１の病棟についても特定除外制度の見直しを行う。</a:t>
            </a:r>
            <a:endParaRPr lang="en-US" altLang="ja-JP" sz="1200" dirty="0" smtClean="0">
              <a:solidFill>
                <a:prstClr val="black"/>
              </a:solidFill>
              <a:latin typeface="ＭＳ Ｐゴシック"/>
            </a:endParaRPr>
          </a:p>
          <a:p>
            <a:pPr marL="179388" indent="-179388">
              <a:lnSpc>
                <a:spcPts val="1300"/>
              </a:lnSpc>
              <a:defRPr/>
            </a:pPr>
            <a:r>
              <a:rPr lang="ja-JP" altLang="en-US" sz="1200" b="1" dirty="0" smtClean="0">
                <a:solidFill>
                  <a:srgbClr val="0070C0"/>
                </a:solidFill>
                <a:latin typeface="ＭＳ Ｐゴシック"/>
              </a:rPr>
              <a:t>①　</a:t>
            </a:r>
            <a:r>
              <a:rPr lang="en-US" altLang="ja-JP" sz="1200" b="1" dirty="0" smtClean="0">
                <a:solidFill>
                  <a:srgbClr val="0070C0"/>
                </a:solidFill>
                <a:latin typeface="ＭＳ Ｐゴシック"/>
              </a:rPr>
              <a:t>90</a:t>
            </a:r>
            <a:r>
              <a:rPr lang="ja-JP" altLang="en-US" sz="1200" b="1" dirty="0">
                <a:solidFill>
                  <a:srgbClr val="0070C0"/>
                </a:solidFill>
                <a:latin typeface="ＭＳ Ｐゴシック"/>
              </a:rPr>
              <a:t>日を超えて</a:t>
            </a:r>
            <a:r>
              <a:rPr lang="ja-JP" altLang="en-US" sz="1200" b="1" dirty="0" smtClean="0">
                <a:solidFill>
                  <a:srgbClr val="0070C0"/>
                </a:solidFill>
                <a:latin typeface="ＭＳ Ｐゴシック"/>
              </a:rPr>
              <a:t>入院する患者について、</a:t>
            </a:r>
            <a:r>
              <a:rPr lang="ja-JP" altLang="en-US" sz="1200" b="1" dirty="0">
                <a:solidFill>
                  <a:srgbClr val="0070C0"/>
                </a:solidFill>
                <a:latin typeface="ＭＳ Ｐゴシック"/>
              </a:rPr>
              <a:t>療養病棟と同等の</a:t>
            </a:r>
            <a:r>
              <a:rPr lang="ja-JP" altLang="en-US" sz="1200" b="1" dirty="0" smtClean="0">
                <a:solidFill>
                  <a:srgbClr val="0070C0"/>
                </a:solidFill>
                <a:latin typeface="ＭＳ Ｐゴシック"/>
              </a:rPr>
              <a:t>報酬体系と</a:t>
            </a:r>
            <a:r>
              <a:rPr lang="ja-JP" altLang="en-US" sz="1200" b="1" dirty="0">
                <a:solidFill>
                  <a:srgbClr val="0070C0"/>
                </a:solidFill>
                <a:latin typeface="ＭＳ Ｐゴシック"/>
              </a:rPr>
              <a:t>する</a:t>
            </a:r>
            <a:r>
              <a:rPr lang="ja-JP" altLang="en-US" sz="1200" b="1" dirty="0" smtClean="0">
                <a:solidFill>
                  <a:srgbClr val="0070C0"/>
                </a:solidFill>
                <a:latin typeface="ＭＳ Ｐゴシック"/>
              </a:rPr>
              <a:t>。（平成</a:t>
            </a:r>
            <a:r>
              <a:rPr lang="en-US" altLang="ja-JP" sz="1200" b="1" dirty="0" smtClean="0">
                <a:solidFill>
                  <a:srgbClr val="0070C0"/>
                </a:solidFill>
                <a:latin typeface="ＭＳ Ｐゴシック"/>
              </a:rPr>
              <a:t>26</a:t>
            </a:r>
            <a:r>
              <a:rPr lang="ja-JP" altLang="en-US" sz="1200" b="1" dirty="0" smtClean="0">
                <a:solidFill>
                  <a:srgbClr val="0070C0"/>
                </a:solidFill>
                <a:latin typeface="ＭＳ Ｐゴシック"/>
              </a:rPr>
              <a:t>年３月</a:t>
            </a:r>
            <a:r>
              <a:rPr lang="en-US" altLang="ja-JP" sz="1200" b="1" dirty="0" smtClean="0">
                <a:solidFill>
                  <a:srgbClr val="0070C0"/>
                </a:solidFill>
                <a:latin typeface="ＭＳ Ｐゴシック"/>
              </a:rPr>
              <a:t>31</a:t>
            </a:r>
            <a:r>
              <a:rPr lang="ja-JP" altLang="en-US" sz="1200" b="1" dirty="0" smtClean="0">
                <a:solidFill>
                  <a:srgbClr val="0070C0"/>
                </a:solidFill>
                <a:latin typeface="ＭＳ Ｐゴシック"/>
              </a:rPr>
              <a:t>日に入院している患者は医療区分３と見なす）</a:t>
            </a:r>
            <a:endParaRPr lang="en-US" altLang="ja-JP" sz="1200" b="1" dirty="0">
              <a:solidFill>
                <a:srgbClr val="0070C0"/>
              </a:solidFill>
              <a:latin typeface="ＭＳ Ｐゴシック"/>
            </a:endParaRPr>
          </a:p>
          <a:p>
            <a:pPr>
              <a:lnSpc>
                <a:spcPts val="1300"/>
              </a:lnSpc>
              <a:defRPr/>
            </a:pPr>
            <a:r>
              <a:rPr lang="ja-JP" altLang="en-US" sz="1200" b="1" dirty="0" smtClean="0">
                <a:solidFill>
                  <a:srgbClr val="0070C0"/>
                </a:solidFill>
                <a:latin typeface="ＭＳ Ｐゴシック"/>
              </a:rPr>
              <a:t>②　</a:t>
            </a:r>
            <a:r>
              <a:rPr lang="en-US" altLang="ja-JP" sz="1200" b="1" dirty="0" smtClean="0">
                <a:solidFill>
                  <a:srgbClr val="0070C0"/>
                </a:solidFill>
                <a:latin typeface="ＭＳ Ｐゴシック"/>
              </a:rPr>
              <a:t>90</a:t>
            </a:r>
            <a:r>
              <a:rPr lang="ja-JP" altLang="en-US" sz="1200" b="1" dirty="0">
                <a:solidFill>
                  <a:srgbClr val="0070C0"/>
                </a:solidFill>
                <a:latin typeface="ＭＳ Ｐゴシック"/>
              </a:rPr>
              <a:t>日を超えて入院する</a:t>
            </a:r>
            <a:r>
              <a:rPr lang="ja-JP" altLang="en-US" sz="1200" b="1" dirty="0" smtClean="0">
                <a:solidFill>
                  <a:srgbClr val="0070C0"/>
                </a:solidFill>
                <a:latin typeface="ＭＳ Ｐゴシック"/>
              </a:rPr>
              <a:t>患者について、</a:t>
            </a:r>
            <a:r>
              <a:rPr lang="ja-JP" altLang="en-US" sz="1200" b="1" dirty="0">
                <a:solidFill>
                  <a:srgbClr val="0070C0"/>
                </a:solidFill>
                <a:latin typeface="ＭＳ Ｐゴシック"/>
              </a:rPr>
              <a:t>出来高算定とするが、平均在院日数の計算対象とする。</a:t>
            </a:r>
            <a:endParaRPr lang="en-US" altLang="ja-JP" sz="1200" b="1" dirty="0">
              <a:solidFill>
                <a:srgbClr val="0070C0"/>
              </a:solidFill>
              <a:latin typeface="ＭＳ Ｐゴシック"/>
            </a:endParaRPr>
          </a:p>
          <a:p>
            <a:pPr>
              <a:lnSpc>
                <a:spcPts val="1300"/>
              </a:lnSpc>
              <a:defRPr/>
            </a:pPr>
            <a:r>
              <a:rPr lang="ja-JP" altLang="en-US" sz="1200" dirty="0" smtClean="0">
                <a:solidFill>
                  <a:prstClr val="black"/>
                </a:solidFill>
              </a:rPr>
              <a:t>①</a:t>
            </a:r>
            <a:r>
              <a:rPr lang="ja-JP" altLang="en-US" sz="1200" dirty="0">
                <a:solidFill>
                  <a:prstClr val="black"/>
                </a:solidFill>
              </a:rPr>
              <a:t>、②</a:t>
            </a:r>
            <a:r>
              <a:rPr lang="ja-JP" altLang="ja-JP" sz="1200" dirty="0">
                <a:solidFill>
                  <a:prstClr val="black"/>
                </a:solidFill>
              </a:rPr>
              <a:t>の取扱いについて、病棟単位で、医療機関が選択することとする</a:t>
            </a:r>
            <a:r>
              <a:rPr lang="ja-JP" altLang="ja-JP" sz="1200" dirty="0" smtClean="0">
                <a:solidFill>
                  <a:prstClr val="black"/>
                </a:solidFill>
              </a:rPr>
              <a:t>。</a:t>
            </a:r>
            <a:endParaRPr lang="en-US" altLang="ja-JP" sz="1200" dirty="0" smtClean="0">
              <a:solidFill>
                <a:prstClr val="black"/>
              </a:solidFill>
            </a:endParaRPr>
          </a:p>
          <a:p>
            <a:pPr>
              <a:lnSpc>
                <a:spcPts val="1300"/>
              </a:lnSpc>
              <a:defRPr/>
            </a:pPr>
            <a:r>
              <a:rPr lang="en-US" altLang="ja-JP" sz="1200" dirty="0">
                <a:solidFill>
                  <a:prstClr val="black"/>
                </a:solidFill>
                <a:latin typeface="ＭＳ Ｐゴシック"/>
              </a:rPr>
              <a:t>※</a:t>
            </a:r>
            <a:r>
              <a:rPr lang="ja-JP" altLang="en-US" sz="1200" dirty="0">
                <a:solidFill>
                  <a:prstClr val="black"/>
                </a:solidFill>
                <a:latin typeface="ＭＳ Ｐゴシック"/>
              </a:rPr>
              <a:t>　本取扱いは平成</a:t>
            </a:r>
            <a:r>
              <a:rPr lang="en-US" altLang="ja-JP" sz="1200" dirty="0">
                <a:solidFill>
                  <a:prstClr val="black"/>
                </a:solidFill>
                <a:latin typeface="ＭＳ Ｐゴシック"/>
              </a:rPr>
              <a:t>26</a:t>
            </a:r>
            <a:r>
              <a:rPr lang="ja-JP" altLang="en-US" sz="1200" dirty="0">
                <a:solidFill>
                  <a:prstClr val="black"/>
                </a:solidFill>
                <a:latin typeface="ＭＳ Ｐゴシック"/>
              </a:rPr>
              <a:t>年</a:t>
            </a:r>
            <a:r>
              <a:rPr lang="en-US" altLang="ja-JP" sz="1200" dirty="0">
                <a:solidFill>
                  <a:prstClr val="black"/>
                </a:solidFill>
                <a:latin typeface="ＭＳ Ｐゴシック"/>
              </a:rPr>
              <a:t>10</a:t>
            </a:r>
            <a:r>
              <a:rPr lang="ja-JP" altLang="en-US" sz="1200" dirty="0">
                <a:solidFill>
                  <a:prstClr val="black"/>
                </a:solidFill>
                <a:latin typeface="ＭＳ Ｐゴシック"/>
              </a:rPr>
              <a:t>月</a:t>
            </a:r>
            <a:r>
              <a:rPr lang="en-US" altLang="ja-JP" sz="1200" dirty="0">
                <a:solidFill>
                  <a:prstClr val="black"/>
                </a:solidFill>
                <a:latin typeface="ＭＳ Ｐゴシック"/>
              </a:rPr>
              <a:t>1</a:t>
            </a:r>
            <a:r>
              <a:rPr lang="ja-JP" altLang="en-US" sz="1200" dirty="0">
                <a:solidFill>
                  <a:prstClr val="black"/>
                </a:solidFill>
                <a:latin typeface="ＭＳ Ｐゴシック"/>
              </a:rPr>
              <a:t>日から実施することとする。また、①を選択する病棟のうち</a:t>
            </a:r>
            <a:r>
              <a:rPr lang="en-US" altLang="ja-JP" sz="1200" dirty="0">
                <a:solidFill>
                  <a:prstClr val="black"/>
                </a:solidFill>
                <a:latin typeface="ＭＳ Ｐゴシック"/>
              </a:rPr>
              <a:t>1</a:t>
            </a:r>
            <a:r>
              <a:rPr lang="ja-JP" altLang="en-US" sz="1200" dirty="0">
                <a:solidFill>
                  <a:prstClr val="black"/>
                </a:solidFill>
                <a:latin typeface="ＭＳ Ｐゴシック"/>
              </a:rPr>
              <a:t>病棟については、平成</a:t>
            </a:r>
            <a:r>
              <a:rPr lang="en-US" altLang="ja-JP" sz="1200" dirty="0">
                <a:solidFill>
                  <a:prstClr val="black"/>
                </a:solidFill>
                <a:latin typeface="ＭＳ Ｐゴシック"/>
              </a:rPr>
              <a:t>27</a:t>
            </a:r>
            <a:r>
              <a:rPr lang="ja-JP" altLang="en-US" sz="1200" dirty="0">
                <a:solidFill>
                  <a:prstClr val="black"/>
                </a:solidFill>
                <a:latin typeface="ＭＳ Ｐゴシック"/>
              </a:rPr>
              <a:t>年</a:t>
            </a:r>
            <a:r>
              <a:rPr lang="en-US" altLang="ja-JP" sz="1200" dirty="0">
                <a:solidFill>
                  <a:prstClr val="black"/>
                </a:solidFill>
                <a:latin typeface="ＭＳ Ｐゴシック"/>
              </a:rPr>
              <a:t>9</a:t>
            </a:r>
            <a:r>
              <a:rPr lang="ja-JP" altLang="en-US" sz="1200" dirty="0">
                <a:solidFill>
                  <a:prstClr val="black"/>
                </a:solidFill>
                <a:latin typeface="ＭＳ Ｐゴシック"/>
              </a:rPr>
              <a:t>月</a:t>
            </a:r>
            <a:r>
              <a:rPr lang="en-US" altLang="ja-JP" sz="1200" dirty="0">
                <a:solidFill>
                  <a:prstClr val="black"/>
                </a:solidFill>
                <a:latin typeface="ＭＳ Ｐゴシック"/>
              </a:rPr>
              <a:t>30</a:t>
            </a:r>
            <a:r>
              <a:rPr lang="ja-JP" altLang="en-US" sz="1200" dirty="0">
                <a:solidFill>
                  <a:prstClr val="black"/>
                </a:solidFill>
                <a:latin typeface="ＭＳ Ｐゴシック"/>
              </a:rPr>
              <a:t>日まで、</a:t>
            </a:r>
            <a:r>
              <a:rPr lang="en-US" altLang="ja-JP" sz="1200" dirty="0">
                <a:solidFill>
                  <a:srgbClr val="FF0000"/>
                </a:solidFill>
                <a:latin typeface="ＭＳ Ｐゴシック"/>
              </a:rPr>
              <a:t>2</a:t>
            </a:r>
            <a:r>
              <a:rPr lang="ja-JP" altLang="en-US" sz="1200" dirty="0">
                <a:solidFill>
                  <a:srgbClr val="FF0000"/>
                </a:solidFill>
                <a:latin typeface="ＭＳ Ｐゴシック"/>
              </a:rPr>
              <a:t>室</a:t>
            </a:r>
            <a:r>
              <a:rPr lang="en-US" altLang="ja-JP" sz="1200" dirty="0">
                <a:solidFill>
                  <a:srgbClr val="FF0000"/>
                </a:solidFill>
                <a:latin typeface="ＭＳ Ｐゴシック"/>
              </a:rPr>
              <a:t>4</a:t>
            </a:r>
            <a:r>
              <a:rPr lang="ja-JP" altLang="en-US" sz="1200" dirty="0">
                <a:solidFill>
                  <a:srgbClr val="FF0000"/>
                </a:solidFill>
                <a:latin typeface="ＭＳ Ｐゴシック"/>
              </a:rPr>
              <a:t>床</a:t>
            </a:r>
            <a:r>
              <a:rPr lang="ja-JP" altLang="en-US" sz="1200" dirty="0">
                <a:solidFill>
                  <a:prstClr val="black"/>
                </a:solidFill>
                <a:latin typeface="ＭＳ Ｐゴシック"/>
              </a:rPr>
              <a:t>まで</a:t>
            </a:r>
            <a:r>
              <a:rPr lang="ja-JP" altLang="en-US" sz="1200" dirty="0" smtClean="0">
                <a:solidFill>
                  <a:prstClr val="black"/>
                </a:solidFill>
                <a:latin typeface="ＭＳ Ｐゴシック"/>
              </a:rPr>
              <a:t>に</a:t>
            </a:r>
            <a:endParaRPr lang="en-US" altLang="ja-JP" sz="1200" dirty="0" smtClean="0">
              <a:solidFill>
                <a:prstClr val="black"/>
              </a:solidFill>
              <a:latin typeface="ＭＳ Ｐゴシック"/>
            </a:endParaRPr>
          </a:p>
          <a:p>
            <a:pPr>
              <a:lnSpc>
                <a:spcPts val="1300"/>
              </a:lnSpc>
              <a:defRPr/>
            </a:pPr>
            <a:r>
              <a:rPr lang="en-US" altLang="ja-JP" sz="1200" dirty="0">
                <a:solidFill>
                  <a:prstClr val="black"/>
                </a:solidFill>
                <a:latin typeface="ＭＳ Ｐゴシック"/>
              </a:rPr>
              <a:t> </a:t>
            </a:r>
            <a:r>
              <a:rPr lang="en-US" altLang="ja-JP" sz="1200" dirty="0" smtClean="0">
                <a:solidFill>
                  <a:prstClr val="black"/>
                </a:solidFill>
                <a:latin typeface="ＭＳ Ｐゴシック"/>
              </a:rPr>
              <a:t>  </a:t>
            </a:r>
            <a:r>
              <a:rPr lang="ja-JP" altLang="en-US" sz="1200" dirty="0" smtClean="0">
                <a:solidFill>
                  <a:prstClr val="black"/>
                </a:solidFill>
                <a:latin typeface="ＭＳ Ｐゴシック"/>
              </a:rPr>
              <a:t>限り</a:t>
            </a:r>
            <a:r>
              <a:rPr lang="ja-JP" altLang="en-US" sz="1200" dirty="0">
                <a:solidFill>
                  <a:prstClr val="black"/>
                </a:solidFill>
                <a:latin typeface="ＭＳ Ｐゴシック"/>
              </a:rPr>
              <a:t>、</a:t>
            </a:r>
            <a:r>
              <a:rPr lang="ja-JP" altLang="en-US" sz="1200" dirty="0" smtClean="0">
                <a:solidFill>
                  <a:prstClr val="black"/>
                </a:solidFill>
                <a:latin typeface="ＭＳ Ｐゴシック"/>
              </a:rPr>
              <a:t>出来高算定</a:t>
            </a:r>
            <a:r>
              <a:rPr lang="ja-JP" altLang="en-US" sz="1200" dirty="0">
                <a:solidFill>
                  <a:prstClr val="black"/>
                </a:solidFill>
                <a:latin typeface="ＭＳ Ｐゴシック"/>
              </a:rPr>
              <a:t>を行う病床を設定できる。当該病床の患者は平均在院日数の計算対象から除外する</a:t>
            </a:r>
            <a:r>
              <a:rPr lang="ja-JP" altLang="en-US" sz="1200" dirty="0" smtClean="0">
                <a:solidFill>
                  <a:prstClr val="black"/>
                </a:solidFill>
                <a:latin typeface="ＭＳ Ｐゴシック"/>
              </a:rPr>
              <a:t>。</a:t>
            </a:r>
            <a:endParaRPr lang="en-US" altLang="ja-JP" sz="1200" dirty="0">
              <a:solidFill>
                <a:prstClr val="black"/>
              </a:solidFill>
              <a:latin typeface="ＭＳ Ｐゴシック"/>
            </a:endParaRPr>
          </a:p>
        </p:txBody>
      </p:sp>
      <p:sp>
        <p:nvSpPr>
          <p:cNvPr id="20" name="Rectangle 36"/>
          <p:cNvSpPr>
            <a:spLocks noChangeArrowheads="1"/>
          </p:cNvSpPr>
          <p:nvPr/>
        </p:nvSpPr>
        <p:spPr bwMode="auto">
          <a:xfrm>
            <a:off x="117941" y="5349261"/>
            <a:ext cx="3539660" cy="3192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smtClean="0">
                <a:solidFill>
                  <a:prstClr val="black"/>
                </a:solidFill>
              </a:rPr>
              <a:t>◇ 特定除外制度の見直し</a:t>
            </a:r>
            <a:endParaRPr lang="ja-JP" altLang="en-US" sz="2000" dirty="0">
              <a:solidFill>
                <a:prstClr val="black"/>
              </a:solidFill>
            </a:endParaRPr>
          </a:p>
        </p:txBody>
      </p:sp>
      <p:sp>
        <p:nvSpPr>
          <p:cNvPr id="21" name="Rectangle 2"/>
          <p:cNvSpPr>
            <a:spLocks noChangeArrowheads="1"/>
          </p:cNvSpPr>
          <p:nvPr/>
        </p:nvSpPr>
        <p:spPr bwMode="auto">
          <a:xfrm>
            <a:off x="194354" y="44450"/>
            <a:ext cx="9517327" cy="547914"/>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3200" b="0" i="0" u="none" strike="noStrike" kern="0" cap="none" spc="0" normalizeH="0" baseline="0" noProof="0" dirty="0">
                <a:ln>
                  <a:noFill/>
                </a:ln>
                <a:solidFill>
                  <a:srgbClr val="000000"/>
                </a:solidFill>
                <a:effectLst/>
                <a:uLnTx/>
                <a:uFillTx/>
                <a:latin typeface="Calibri" pitchFamily="34" charset="0"/>
                <a:ea typeface="ＭＳ Ｐゴシック" charset="-128"/>
              </a:rPr>
              <a:t>５．</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入院の</a:t>
            </a:r>
            <a:r>
              <a:rPr kumimoji="1" lang="ja-JP" altLang="en-US" sz="3200" b="0" i="0" u="none" strike="noStrike" kern="0" cap="none" spc="0" normalizeH="0" baseline="0" noProof="0" dirty="0">
                <a:ln>
                  <a:noFill/>
                </a:ln>
                <a:solidFill>
                  <a:srgbClr val="000000"/>
                </a:solidFill>
                <a:effectLst/>
                <a:uLnTx/>
                <a:uFillTx/>
                <a:latin typeface="Calibri" pitchFamily="34" charset="0"/>
                <a:ea typeface="ＭＳ Ｐゴシック" charset="-128"/>
              </a:rPr>
              <a:t>機能</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分化（７対１入院基本料の見直し）</a:t>
            </a:r>
          </a:p>
        </p:txBody>
      </p:sp>
      <p:sp>
        <p:nvSpPr>
          <p:cNvPr id="2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47965609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2" y="902709"/>
            <a:ext cx="9511189" cy="5631655"/>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050" dirty="0">
              <a:solidFill>
                <a:prstClr val="black"/>
              </a:solidFill>
              <a:latin typeface="ＭＳ Ｐゴシック"/>
            </a:endParaRPr>
          </a:p>
          <a:p>
            <a:pPr>
              <a:lnSpc>
                <a:spcPts val="2000"/>
              </a:lnSpc>
              <a:buFont typeface="Wingdings" pitchFamily="2" charset="2"/>
              <a:buChar char="Ø"/>
              <a:defRPr/>
            </a:pPr>
            <a:r>
              <a:rPr lang="ja-JP" altLang="en-US" spc="-100" dirty="0" smtClean="0">
                <a:solidFill>
                  <a:prstClr val="black"/>
                </a:solidFill>
                <a:latin typeface="ＭＳ Ｐゴシック"/>
              </a:rPr>
              <a:t> 一定</a:t>
            </a:r>
            <a:r>
              <a:rPr lang="ja-JP" altLang="en-US" spc="-100" dirty="0">
                <a:solidFill>
                  <a:prstClr val="black"/>
                </a:solidFill>
                <a:latin typeface="ＭＳ Ｐゴシック"/>
              </a:rPr>
              <a:t>程度治療法が標準化し、短期間で退院可能</a:t>
            </a:r>
            <a:r>
              <a:rPr lang="ja-JP" altLang="en-US" spc="-100" dirty="0" smtClean="0">
                <a:solidFill>
                  <a:prstClr val="black"/>
                </a:solidFill>
                <a:latin typeface="ＭＳ Ｐゴシック"/>
              </a:rPr>
              <a:t>な検査・手術が</a:t>
            </a:r>
            <a:r>
              <a:rPr lang="ja-JP" altLang="en-US" spc="-100" dirty="0">
                <a:solidFill>
                  <a:prstClr val="black"/>
                </a:solidFill>
                <a:latin typeface="ＭＳ Ｐゴシック"/>
              </a:rPr>
              <a:t>存在していることを踏まえて</a:t>
            </a:r>
            <a:r>
              <a:rPr lang="ja-JP" altLang="en-US" spc="-100" dirty="0" smtClean="0">
                <a:solidFill>
                  <a:prstClr val="black"/>
                </a:solidFill>
                <a:latin typeface="ＭＳ Ｐゴシック"/>
              </a:rPr>
              <a:t>、</a:t>
            </a:r>
            <a:endParaRPr lang="en-US" altLang="ja-JP" spc="-100" dirty="0" smtClean="0">
              <a:solidFill>
                <a:prstClr val="black"/>
              </a:solidFill>
              <a:latin typeface="ＭＳ Ｐゴシック"/>
            </a:endParaRPr>
          </a:p>
          <a:p>
            <a:pPr>
              <a:lnSpc>
                <a:spcPts val="2000"/>
              </a:lnSpc>
              <a:defRPr/>
            </a:pPr>
            <a:r>
              <a:rPr lang="en-US" altLang="ja-JP" spc="-100" dirty="0">
                <a:solidFill>
                  <a:prstClr val="black"/>
                </a:solidFill>
                <a:latin typeface="ＭＳ Ｐゴシック"/>
              </a:rPr>
              <a:t> </a:t>
            </a:r>
            <a:r>
              <a:rPr lang="en-US" altLang="ja-JP" spc="-100" dirty="0" smtClean="0">
                <a:solidFill>
                  <a:prstClr val="black"/>
                </a:solidFill>
                <a:latin typeface="ＭＳ Ｐゴシック"/>
              </a:rPr>
              <a:t>  </a:t>
            </a:r>
            <a:r>
              <a:rPr lang="ja-JP" altLang="en-US" spc="-100" dirty="0" smtClean="0">
                <a:solidFill>
                  <a:prstClr val="black"/>
                </a:solidFill>
                <a:latin typeface="ＭＳ Ｐゴシック"/>
              </a:rPr>
              <a:t>短期</a:t>
            </a:r>
            <a:r>
              <a:rPr lang="ja-JP" altLang="en-US" spc="-100" dirty="0">
                <a:solidFill>
                  <a:prstClr val="black"/>
                </a:solidFill>
                <a:latin typeface="ＭＳ Ｐゴシック"/>
              </a:rPr>
              <a:t>滞在手術</a:t>
            </a:r>
            <a:r>
              <a:rPr lang="ja-JP" altLang="en-US" spc="-100" dirty="0" smtClean="0">
                <a:solidFill>
                  <a:prstClr val="black"/>
                </a:solidFill>
                <a:latin typeface="ＭＳ Ｐゴシック"/>
              </a:rPr>
              <a:t>基本料３の対象を</a:t>
            </a:r>
            <a:r>
              <a:rPr lang="ja-JP" altLang="en-US" b="1" spc="-100" dirty="0" smtClean="0">
                <a:solidFill>
                  <a:srgbClr val="FF0000"/>
                </a:solidFill>
                <a:latin typeface="ＭＳ Ｐゴシック"/>
              </a:rPr>
              <a:t>２１種類（検査５、手術１６）に拡大</a:t>
            </a:r>
            <a:r>
              <a:rPr lang="ja-JP" altLang="en-US" spc="-100" dirty="0" smtClean="0">
                <a:solidFill>
                  <a:prstClr val="black"/>
                </a:solidFill>
                <a:latin typeface="ＭＳ Ｐゴシック"/>
              </a:rPr>
              <a:t>するとともに、包括範囲を全診療報酬点数とする</a:t>
            </a:r>
            <a:r>
              <a:rPr lang="ja-JP" altLang="en-US" dirty="0" smtClean="0">
                <a:solidFill>
                  <a:prstClr val="black"/>
                </a:solidFill>
                <a:latin typeface="ＭＳ Ｐゴシック"/>
              </a:rPr>
              <a:t>。</a:t>
            </a:r>
            <a:endParaRPr lang="en-US" altLang="ja-JP" sz="2000" dirty="0" smtClean="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marL="174625" indent="-174625">
              <a:lnSpc>
                <a:spcPts val="2000"/>
              </a:lnSpc>
              <a:spcBef>
                <a:spcPts val="600"/>
              </a:spcBef>
              <a:defRPr/>
            </a:pPr>
            <a:r>
              <a:rPr lang="en-US" altLang="ja-JP" dirty="0" smtClean="0">
                <a:solidFill>
                  <a:prstClr val="black"/>
                </a:solidFill>
                <a:latin typeface="ＭＳ Ｐゴシック"/>
              </a:rPr>
              <a:t>※</a:t>
            </a:r>
            <a:r>
              <a:rPr lang="ja-JP" altLang="en-US" dirty="0" smtClean="0">
                <a:solidFill>
                  <a:prstClr val="black"/>
                </a:solidFill>
                <a:latin typeface="ＭＳ Ｐゴシック"/>
              </a:rPr>
              <a:t>　入院５日目までに該当手術・検査を実施した患者については、他に手術を実施した場合を除き、</a:t>
            </a:r>
            <a:r>
              <a:rPr lang="ja-JP" altLang="en-US" u="sng" dirty="0" smtClean="0">
                <a:solidFill>
                  <a:srgbClr val="FF0000"/>
                </a:solidFill>
                <a:latin typeface="ＭＳ Ｐゴシック"/>
              </a:rPr>
              <a:t>本点数を算定する</a:t>
            </a:r>
            <a:r>
              <a:rPr lang="ja-JP" altLang="en-US" dirty="0" smtClean="0">
                <a:solidFill>
                  <a:prstClr val="black"/>
                </a:solidFill>
                <a:latin typeface="ＭＳ Ｐゴシック"/>
              </a:rPr>
              <a:t>。また、本点数のみを算定した患者は</a:t>
            </a:r>
            <a:r>
              <a:rPr lang="ja-JP" altLang="en-US" u="sng" dirty="0" smtClean="0">
                <a:solidFill>
                  <a:srgbClr val="FF0000"/>
                </a:solidFill>
                <a:latin typeface="ＭＳ Ｐゴシック"/>
              </a:rPr>
              <a:t>平均在院日数の計算対象から除く</a:t>
            </a:r>
            <a:r>
              <a:rPr lang="ja-JP" altLang="en-US" dirty="0" smtClean="0">
                <a:solidFill>
                  <a:prstClr val="black"/>
                </a:solidFill>
                <a:latin typeface="ＭＳ Ｐゴシック"/>
              </a:rPr>
              <a:t>。</a:t>
            </a:r>
            <a:endParaRPr lang="en-US" altLang="ja-JP" dirty="0" smtClean="0">
              <a:solidFill>
                <a:prstClr val="black"/>
              </a:solidFill>
              <a:latin typeface="ＭＳ Ｐゴシック"/>
            </a:endParaRPr>
          </a:p>
        </p:txBody>
      </p:sp>
      <p:sp>
        <p:nvSpPr>
          <p:cNvPr id="2052" name="Rectangle 36"/>
          <p:cNvSpPr>
            <a:spLocks noChangeArrowheads="1"/>
          </p:cNvSpPr>
          <p:nvPr/>
        </p:nvSpPr>
        <p:spPr bwMode="auto">
          <a:xfrm>
            <a:off x="194340" y="695487"/>
            <a:ext cx="5199593"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 短期滞在手術基本料の見直し</a:t>
            </a:r>
            <a:endParaRPr lang="ja-JP" altLang="en-US" sz="2400" dirty="0">
              <a:solidFill>
                <a:prstClr val="black"/>
              </a:solidFill>
            </a:endParaRPr>
          </a:p>
        </p:txBody>
      </p:sp>
      <p:graphicFrame>
        <p:nvGraphicFramePr>
          <p:cNvPr id="3" name="表 2"/>
          <p:cNvGraphicFramePr>
            <a:graphicFrameLocks noGrp="1"/>
          </p:cNvGraphicFramePr>
          <p:nvPr>
            <p:extLst>
              <p:ext uri="{D42A27DB-BD31-4B8C-83A1-F6EECF244321}">
                <p14:modId xmlns:p14="http://schemas.microsoft.com/office/powerpoint/2010/main" val="1242989865"/>
              </p:ext>
            </p:extLst>
          </p:nvPr>
        </p:nvGraphicFramePr>
        <p:xfrm>
          <a:off x="283023" y="1929200"/>
          <a:ext cx="9333945" cy="3931920"/>
        </p:xfrm>
        <a:graphic>
          <a:graphicData uri="http://schemas.openxmlformats.org/drawingml/2006/table">
            <a:tbl>
              <a:tblPr bandRow="1">
                <a:tableStyleId>{073A0DAA-6AF3-43AB-8588-CEC1D06C72B9}</a:tableStyleId>
              </a:tblPr>
              <a:tblGrid>
                <a:gridCol w="4733818"/>
                <a:gridCol w="4600127"/>
              </a:tblGrid>
              <a:tr h="3742988">
                <a:tc>
                  <a:txBody>
                    <a:bodyPr/>
                    <a:lstStyle/>
                    <a:p>
                      <a:pPr>
                        <a:defRPr/>
                      </a:pPr>
                      <a:r>
                        <a:rPr lang="ja-JP" altLang="en-US" sz="1400" b="1" dirty="0" smtClean="0">
                          <a:latin typeface="+mj-ea"/>
                        </a:rPr>
                        <a:t>＜対象検査：５＞</a:t>
                      </a:r>
                      <a:endParaRPr lang="en-US" altLang="ja-JP" sz="1400" b="1" dirty="0" smtClean="0">
                        <a:latin typeface="+mj-ea"/>
                      </a:endParaRPr>
                    </a:p>
                    <a:p>
                      <a:pPr marL="444500" indent="-444500">
                        <a:defRPr/>
                      </a:pPr>
                      <a:r>
                        <a:rPr lang="ja-JP" altLang="en-US" sz="1400" b="1" dirty="0" smtClean="0">
                          <a:latin typeface="+mj-ea"/>
                        </a:rPr>
                        <a:t>Ｄ</a:t>
                      </a:r>
                      <a:r>
                        <a:rPr lang="en-US" altLang="ja-JP" sz="1400" b="1" dirty="0" smtClean="0">
                          <a:latin typeface="+mj-ea"/>
                        </a:rPr>
                        <a:t>237 </a:t>
                      </a:r>
                      <a:r>
                        <a:rPr lang="ja-JP" altLang="en-US" sz="1400" b="1" dirty="0" smtClean="0">
                          <a:latin typeface="+mj-ea"/>
                        </a:rPr>
                        <a:t>終夜睡眠ポリグラフィー１　携帯用装置を使用した場合</a:t>
                      </a:r>
                      <a:endParaRPr lang="en-US" altLang="ja-JP" sz="1400" b="1" dirty="0" smtClean="0">
                        <a:latin typeface="+mj-ea"/>
                      </a:endParaRPr>
                    </a:p>
                    <a:p>
                      <a:pPr marL="355600" indent="-355600">
                        <a:defRPr/>
                      </a:pPr>
                      <a:r>
                        <a:rPr lang="ja-JP" altLang="en-US" sz="1400" b="1" dirty="0" smtClean="0">
                          <a:latin typeface="+mj-ea"/>
                        </a:rPr>
                        <a:t>Ｄ</a:t>
                      </a:r>
                      <a:r>
                        <a:rPr lang="en-US" altLang="ja-JP" sz="1400" b="1" dirty="0" smtClean="0">
                          <a:latin typeface="+mj-ea"/>
                        </a:rPr>
                        <a:t>237 </a:t>
                      </a:r>
                      <a:r>
                        <a:rPr lang="ja-JP" altLang="en-US" sz="1400" b="1" dirty="0" smtClean="0">
                          <a:latin typeface="+mj-ea"/>
                        </a:rPr>
                        <a:t>終夜睡眠ポリグラフィー２　多点感圧センサーを有する睡眠評価装置を使用した場合</a:t>
                      </a:r>
                      <a:endParaRPr lang="en-US" altLang="ja-JP" sz="1400" b="1" dirty="0" smtClean="0">
                        <a:latin typeface="+mj-ea"/>
                      </a:endParaRPr>
                    </a:p>
                    <a:p>
                      <a:pPr>
                        <a:defRPr/>
                      </a:pPr>
                      <a:r>
                        <a:rPr lang="ja-JP" altLang="en-US" sz="1400" b="1" dirty="0" smtClean="0">
                          <a:latin typeface="+mj-ea"/>
                        </a:rPr>
                        <a:t>Ｄ</a:t>
                      </a:r>
                      <a:r>
                        <a:rPr lang="en-US" altLang="ja-JP" sz="1400" b="1" dirty="0" smtClean="0">
                          <a:latin typeface="+mj-ea"/>
                        </a:rPr>
                        <a:t>237 </a:t>
                      </a:r>
                      <a:r>
                        <a:rPr lang="ja-JP" altLang="en-US" sz="1400" b="1" dirty="0" smtClean="0">
                          <a:latin typeface="+mj-ea"/>
                        </a:rPr>
                        <a:t>終夜睡眠ポリグラフィー３　１及び２以外の場合</a:t>
                      </a:r>
                      <a:endParaRPr lang="en-US" altLang="ja-JP" sz="1400" b="1" dirty="0" smtClean="0">
                        <a:latin typeface="+mj-ea"/>
                      </a:endParaRPr>
                    </a:p>
                    <a:p>
                      <a:pPr>
                        <a:defRPr/>
                      </a:pPr>
                      <a:r>
                        <a:rPr lang="ja-JP" altLang="en-US" sz="1400" b="1" dirty="0" smtClean="0">
                          <a:latin typeface="+mj-ea"/>
                        </a:rPr>
                        <a:t>Ｄ</a:t>
                      </a:r>
                      <a:r>
                        <a:rPr lang="en-US" altLang="ja-JP" sz="1400" b="1" dirty="0" smtClean="0">
                          <a:latin typeface="+mj-ea"/>
                        </a:rPr>
                        <a:t>291</a:t>
                      </a:r>
                      <a:r>
                        <a:rPr lang="ja-JP" altLang="en-US" sz="1400" b="1" dirty="0" smtClean="0">
                          <a:latin typeface="+mj-ea"/>
                        </a:rPr>
                        <a:t>－２ 小児食物アレルギー負荷検査</a:t>
                      </a:r>
                      <a:endParaRPr lang="en-US" altLang="ja-JP" sz="1400" b="1" dirty="0" smtClean="0">
                        <a:latin typeface="+mj-ea"/>
                      </a:endParaRPr>
                    </a:p>
                    <a:p>
                      <a:pPr>
                        <a:defRPr/>
                      </a:pPr>
                      <a:r>
                        <a:rPr lang="ja-JP" altLang="en-US" sz="1400" b="1" dirty="0" smtClean="0">
                          <a:latin typeface="+mj-ea"/>
                        </a:rPr>
                        <a:t>Ｄ</a:t>
                      </a:r>
                      <a:r>
                        <a:rPr lang="en-US" altLang="ja-JP" sz="1400" b="1" dirty="0" smtClean="0">
                          <a:latin typeface="+mj-ea"/>
                        </a:rPr>
                        <a:t>413 </a:t>
                      </a:r>
                      <a:r>
                        <a:rPr lang="ja-JP" altLang="en-US" sz="1400" b="1" dirty="0" smtClean="0">
                          <a:latin typeface="+mj-ea"/>
                        </a:rPr>
                        <a:t>前立腺針生検法</a:t>
                      </a:r>
                      <a:endParaRPr lang="en-US" altLang="ja-JP" sz="1400" b="1" dirty="0" smtClean="0">
                        <a:latin typeface="+mj-ea"/>
                      </a:endParaRPr>
                    </a:p>
                    <a:p>
                      <a:endParaRPr kumimoji="1" lang="ja-JP" altLang="en-US" sz="1400" b="1" dirty="0"/>
                    </a:p>
                  </a:txBody>
                  <a:tcP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alpha val="70000"/>
                      </a:schemeClr>
                    </a:solidFill>
                  </a:tcPr>
                </a:tc>
                <a:tc>
                  <a:txBody>
                    <a:bodyPr/>
                    <a:lstStyle/>
                    <a:p>
                      <a:pPr>
                        <a:defRPr/>
                      </a:pPr>
                      <a:r>
                        <a:rPr lang="ja-JP" altLang="en-US" sz="1400" b="1" dirty="0" smtClean="0">
                          <a:latin typeface="+mj-ea"/>
                        </a:rPr>
                        <a:t>＜対象手術：１６＞</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008 </a:t>
                      </a:r>
                      <a:r>
                        <a:rPr lang="ja-JP" altLang="en-US" sz="1400" b="1" dirty="0" smtClean="0">
                          <a:latin typeface="+mj-ea"/>
                        </a:rPr>
                        <a:t>腋臭症手術２皮膚有毛部切除術</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093</a:t>
                      </a:r>
                      <a:r>
                        <a:rPr lang="ja-JP" altLang="en-US" sz="1400" b="1" dirty="0" smtClean="0">
                          <a:latin typeface="+mj-ea"/>
                        </a:rPr>
                        <a:t>－２ 関節鏡下手根管開放手術</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196</a:t>
                      </a:r>
                      <a:r>
                        <a:rPr lang="ja-JP" altLang="en-US" sz="1400" b="1" dirty="0" smtClean="0">
                          <a:latin typeface="+mj-ea"/>
                        </a:rPr>
                        <a:t>－２ 胸腔鏡下交感神経節切除術（両側）</a:t>
                      </a:r>
                      <a:endParaRPr lang="en-US" altLang="ja-JP" sz="1400" b="1" dirty="0" smtClean="0">
                        <a:latin typeface="+mj-ea"/>
                      </a:endParaRPr>
                    </a:p>
                    <a:p>
                      <a:pPr marL="355600" indent="-355600">
                        <a:defRPr/>
                      </a:pPr>
                      <a:r>
                        <a:rPr lang="ja-JP" altLang="en-US" sz="1400" b="1" dirty="0" smtClean="0">
                          <a:latin typeface="+mj-ea"/>
                        </a:rPr>
                        <a:t>Ｋ</a:t>
                      </a:r>
                      <a:r>
                        <a:rPr lang="en-US" altLang="ja-JP" sz="1400" b="1" dirty="0" smtClean="0">
                          <a:latin typeface="+mj-ea"/>
                        </a:rPr>
                        <a:t>282 </a:t>
                      </a:r>
                      <a:r>
                        <a:rPr lang="ja-JP" altLang="en-US" sz="1400" b="1" dirty="0" smtClean="0">
                          <a:latin typeface="+mj-ea"/>
                        </a:rPr>
                        <a:t>水晶体再建術１　眼内レンズを挿入する場合　ロその他のもの</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282 </a:t>
                      </a:r>
                      <a:r>
                        <a:rPr lang="ja-JP" altLang="en-US" sz="1400" b="1" dirty="0" smtClean="0">
                          <a:latin typeface="+mj-ea"/>
                        </a:rPr>
                        <a:t>水晶体再建術２　眼内レンズを挿入しない場合</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474 </a:t>
                      </a:r>
                      <a:r>
                        <a:rPr lang="ja-JP" altLang="en-US" sz="1400" b="1" dirty="0" smtClean="0">
                          <a:latin typeface="+mj-ea"/>
                        </a:rPr>
                        <a:t>乳腺腫瘍摘出術１長径</a:t>
                      </a:r>
                      <a:r>
                        <a:rPr lang="en-US" altLang="ja-JP" sz="1400" b="1" dirty="0" smtClean="0">
                          <a:latin typeface="+mj-ea"/>
                        </a:rPr>
                        <a:t>5cm</a:t>
                      </a:r>
                      <a:r>
                        <a:rPr lang="ja-JP" altLang="en-US" sz="1400" b="1" dirty="0" smtClean="0">
                          <a:latin typeface="+mj-ea"/>
                        </a:rPr>
                        <a:t>未満</a:t>
                      </a:r>
                      <a:r>
                        <a:rPr lang="en-US" altLang="ja-JP" sz="1400" b="1" dirty="0" smtClean="0">
                          <a:latin typeface="+mj-ea"/>
                        </a:rPr>
                        <a:t>	</a:t>
                      </a:r>
                    </a:p>
                    <a:p>
                      <a:pPr>
                        <a:defRPr/>
                      </a:pPr>
                      <a:r>
                        <a:rPr lang="ja-JP" altLang="en-US" sz="1400" b="1" dirty="0" smtClean="0">
                          <a:latin typeface="+mj-ea"/>
                        </a:rPr>
                        <a:t>Ｋ</a:t>
                      </a:r>
                      <a:r>
                        <a:rPr lang="en-US" altLang="ja-JP" sz="1400" b="1" dirty="0" smtClean="0">
                          <a:latin typeface="+mj-ea"/>
                        </a:rPr>
                        <a:t>617 </a:t>
                      </a:r>
                      <a:r>
                        <a:rPr lang="ja-JP" altLang="en-US" sz="1400" b="1" dirty="0" smtClean="0">
                          <a:latin typeface="+mj-ea"/>
                        </a:rPr>
                        <a:t>下肢静脈瘤手術１抜去切除術</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617 </a:t>
                      </a:r>
                      <a:r>
                        <a:rPr lang="ja-JP" altLang="en-US" sz="1400" b="1" dirty="0" smtClean="0">
                          <a:latin typeface="+mj-ea"/>
                        </a:rPr>
                        <a:t>下肢静脈瘤手術２硬化療法</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617 </a:t>
                      </a:r>
                      <a:r>
                        <a:rPr lang="ja-JP" altLang="en-US" sz="1400" b="1" dirty="0" smtClean="0">
                          <a:latin typeface="+mj-ea"/>
                        </a:rPr>
                        <a:t>下肢静脈瘤手術３高位結紮術</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633 </a:t>
                      </a:r>
                      <a:r>
                        <a:rPr lang="ja-JP" altLang="en-US" sz="1400" b="1" dirty="0" smtClean="0">
                          <a:latin typeface="+mj-ea"/>
                        </a:rPr>
                        <a:t>ヘルニア手術５鼠径ヘルニア</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634 </a:t>
                      </a:r>
                      <a:r>
                        <a:rPr lang="ja-JP" altLang="en-US" sz="1400" b="1" dirty="0" smtClean="0">
                          <a:latin typeface="+mj-ea"/>
                        </a:rPr>
                        <a:t>腹腔鏡下鼠径ヘルニア手術</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721 </a:t>
                      </a:r>
                      <a:r>
                        <a:rPr lang="ja-JP" altLang="en-US" sz="1400" b="1" dirty="0" smtClean="0">
                          <a:latin typeface="+mj-ea"/>
                        </a:rPr>
                        <a:t>内視鏡的結腸ポリープ・粘膜切除術１長径２</a:t>
                      </a:r>
                      <a:r>
                        <a:rPr lang="en-US" altLang="ja-JP" sz="1400" b="1" dirty="0" smtClean="0">
                          <a:latin typeface="+mj-ea"/>
                        </a:rPr>
                        <a:t>cm</a:t>
                      </a:r>
                      <a:r>
                        <a:rPr lang="ja-JP" altLang="en-US" sz="1400" b="1" dirty="0" smtClean="0">
                          <a:latin typeface="+mj-ea"/>
                        </a:rPr>
                        <a:t>未満</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721 </a:t>
                      </a:r>
                      <a:r>
                        <a:rPr lang="ja-JP" altLang="en-US" sz="1400" b="1" dirty="0" smtClean="0">
                          <a:latin typeface="+mj-ea"/>
                        </a:rPr>
                        <a:t>内視鏡的結腸ポリープ・粘膜切除術２長径</a:t>
                      </a:r>
                      <a:r>
                        <a:rPr lang="en-US" altLang="ja-JP" sz="1400" b="1" dirty="0" smtClean="0">
                          <a:latin typeface="+mj-ea"/>
                        </a:rPr>
                        <a:t>2cm</a:t>
                      </a:r>
                      <a:r>
                        <a:rPr lang="ja-JP" altLang="en-US" sz="1400" b="1" dirty="0" smtClean="0">
                          <a:latin typeface="+mj-ea"/>
                        </a:rPr>
                        <a:t>以上</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743 </a:t>
                      </a:r>
                      <a:r>
                        <a:rPr lang="ja-JP" altLang="en-US" sz="1400" b="1" dirty="0" smtClean="0">
                          <a:latin typeface="+mj-ea"/>
                        </a:rPr>
                        <a:t>痔核手術　２硬化療法（四段階注射法）</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867 </a:t>
                      </a:r>
                      <a:r>
                        <a:rPr lang="ja-JP" altLang="en-US" sz="1400" b="1" dirty="0" smtClean="0">
                          <a:latin typeface="+mj-ea"/>
                        </a:rPr>
                        <a:t>子宮頚部</a:t>
                      </a:r>
                      <a:r>
                        <a:rPr lang="en-US" altLang="ja-JP" sz="1400" b="1" dirty="0" smtClean="0">
                          <a:latin typeface="+mj-ea"/>
                        </a:rPr>
                        <a:t>(</a:t>
                      </a:r>
                      <a:r>
                        <a:rPr lang="ja-JP" altLang="en-US" sz="1400" b="1" dirty="0" smtClean="0">
                          <a:latin typeface="+mj-ea"/>
                        </a:rPr>
                        <a:t>腟部</a:t>
                      </a:r>
                      <a:r>
                        <a:rPr lang="en-US" altLang="ja-JP" sz="1400" b="1" dirty="0" smtClean="0">
                          <a:latin typeface="+mj-ea"/>
                        </a:rPr>
                        <a:t>)</a:t>
                      </a:r>
                      <a:r>
                        <a:rPr lang="ja-JP" altLang="en-US" sz="1400" b="1" dirty="0" smtClean="0">
                          <a:latin typeface="+mj-ea"/>
                        </a:rPr>
                        <a:t>切除術</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873 </a:t>
                      </a:r>
                      <a:r>
                        <a:rPr lang="ja-JP" altLang="en-US" sz="1400" b="1" dirty="0" smtClean="0">
                          <a:latin typeface="+mj-ea"/>
                        </a:rPr>
                        <a:t>子宮鏡下子宮筋腫摘出術</a:t>
                      </a:r>
                      <a:endParaRPr kumimoji="1" lang="ja-JP" altLang="en-US" sz="1400" b="1" dirty="0"/>
                    </a:p>
                  </a:txBody>
                  <a:tcPr>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alpha val="70000"/>
                      </a:schemeClr>
                    </a:solidFill>
                  </a:tcPr>
                </a:tc>
              </a:tr>
            </a:tbl>
          </a:graphicData>
        </a:graphic>
      </p:graphicFrame>
      <p:sp>
        <p:nvSpPr>
          <p:cNvPr id="9" name="Rectangle 2"/>
          <p:cNvSpPr>
            <a:spLocks noChangeArrowheads="1"/>
          </p:cNvSpPr>
          <p:nvPr/>
        </p:nvSpPr>
        <p:spPr bwMode="auto">
          <a:xfrm>
            <a:off x="194354" y="44449"/>
            <a:ext cx="9517327" cy="643919"/>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3200" b="0" i="0" u="none" strike="noStrike" kern="0" cap="none" spc="0" normalizeH="0" baseline="0" noProof="0" dirty="0">
                <a:ln>
                  <a:noFill/>
                </a:ln>
                <a:solidFill>
                  <a:srgbClr val="000000"/>
                </a:solidFill>
                <a:effectLst/>
                <a:uLnTx/>
                <a:uFillTx/>
                <a:latin typeface="Calibri" pitchFamily="34" charset="0"/>
                <a:ea typeface="ＭＳ Ｐゴシック" charset="-128"/>
              </a:rPr>
              <a:t>５．</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入院の</a:t>
            </a:r>
            <a:r>
              <a:rPr kumimoji="1" lang="ja-JP" altLang="en-US" sz="3200" b="0" i="0" u="none" strike="noStrike" kern="0" cap="none" spc="0" normalizeH="0" baseline="0" noProof="0" dirty="0">
                <a:ln>
                  <a:noFill/>
                </a:ln>
                <a:solidFill>
                  <a:srgbClr val="000000"/>
                </a:solidFill>
                <a:effectLst/>
                <a:uLnTx/>
                <a:uFillTx/>
                <a:latin typeface="Calibri" pitchFamily="34" charset="0"/>
                <a:ea typeface="ＭＳ Ｐゴシック" charset="-128"/>
              </a:rPr>
              <a:t>機能</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分化（７対１入院基本料の見直し）</a:t>
            </a: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50434765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a:solidFill>
                  <a:srgbClr val="000000"/>
                </a:solidFill>
              </a:rPr>
              <a:t>５</a:t>
            </a:r>
            <a:r>
              <a:rPr lang="ja-JP" altLang="en-US" dirty="0" smtClean="0">
                <a:solidFill>
                  <a:srgbClr val="000000"/>
                </a:solidFill>
              </a:rPr>
              <a:t>．</a:t>
            </a:r>
            <a:r>
              <a:rPr lang="ja-JP" altLang="en-US" dirty="0">
                <a:solidFill>
                  <a:srgbClr val="000000"/>
                </a:solidFill>
                <a:latin typeface="Calibri"/>
                <a:ea typeface="ＭＳ Ｐゴシック"/>
              </a:rPr>
              <a:t>入院の機能</a:t>
            </a:r>
            <a:r>
              <a:rPr lang="ja-JP" altLang="en-US" dirty="0" smtClean="0">
                <a:solidFill>
                  <a:srgbClr val="000000"/>
                </a:solidFill>
                <a:latin typeface="Calibri"/>
                <a:ea typeface="ＭＳ Ｐゴシック"/>
              </a:rPr>
              <a:t>分化（</a:t>
            </a:r>
            <a:r>
              <a:rPr lang="ja-JP" altLang="en-US" dirty="0" smtClean="0">
                <a:solidFill>
                  <a:srgbClr val="000000"/>
                </a:solidFill>
              </a:rPr>
              <a:t>急性期後の受け皿病床の整備）</a:t>
            </a:r>
          </a:p>
        </p:txBody>
      </p:sp>
      <p:sp>
        <p:nvSpPr>
          <p:cNvPr id="7" name="正方形/長方形 6"/>
          <p:cNvSpPr/>
          <p:nvPr/>
        </p:nvSpPr>
        <p:spPr>
          <a:xfrm>
            <a:off x="165099" y="4364484"/>
            <a:ext cx="9546565" cy="178510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７対</a:t>
            </a:r>
            <a:r>
              <a:rPr lang="ja-JP" altLang="ja-JP" sz="2000" kern="0" dirty="0">
                <a:solidFill>
                  <a:prstClr val="black"/>
                </a:solidFill>
                <a:latin typeface="ＭＳ Ｐゴシック"/>
                <a:ea typeface="ＭＳ Ｐゴシック"/>
                <a:cs typeface="ＭＳ ゴシック"/>
              </a:rPr>
              <a:t>１の要件強化に伴い、その受け皿として厚生労働省が算定を増やしたい項目</a:t>
            </a:r>
            <a:r>
              <a:rPr lang="ja-JP" altLang="ja-JP" sz="2000" kern="0" dirty="0" smtClean="0">
                <a:solidFill>
                  <a:prstClr val="black"/>
                </a:solidFill>
                <a:latin typeface="ＭＳ Ｐゴシック"/>
                <a:ea typeface="ＭＳ Ｐゴシック"/>
                <a:cs typeface="ＭＳ ゴシック"/>
              </a:rPr>
              <a:t>。</a:t>
            </a:r>
            <a:endParaRPr lang="en-US" altLang="ja-JP" sz="2000" kern="0" dirty="0" smtClean="0">
              <a:solidFill>
                <a:prstClr val="black"/>
              </a:solidFill>
              <a:latin typeface="ＭＳ Ｐゴシック"/>
              <a:ea typeface="ＭＳ Ｐゴシック"/>
              <a:cs typeface="ＭＳ ゴシック"/>
            </a:endParaRPr>
          </a:p>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中小</a:t>
            </a:r>
            <a:r>
              <a:rPr lang="ja-JP" altLang="ja-JP" sz="2000" kern="0" dirty="0">
                <a:solidFill>
                  <a:prstClr val="black"/>
                </a:solidFill>
                <a:latin typeface="ＭＳ Ｐゴシック"/>
                <a:ea typeface="ＭＳ Ｐゴシック"/>
                <a:cs typeface="ＭＳ ゴシック"/>
              </a:rPr>
              <a:t>病院（許可病床</a:t>
            </a:r>
            <a:r>
              <a:rPr lang="ja-JP" altLang="ja-JP" sz="2000" kern="0" dirty="0" smtClean="0">
                <a:solidFill>
                  <a:prstClr val="black"/>
                </a:solidFill>
                <a:latin typeface="ＭＳ Ｐゴシック"/>
                <a:ea typeface="ＭＳ Ｐゴシック"/>
                <a:cs typeface="ＭＳ ゴシック"/>
              </a:rPr>
              <a:t>数</a:t>
            </a:r>
            <a:r>
              <a:rPr lang="ja-JP" altLang="en-US" sz="2000" kern="0" dirty="0" smtClean="0">
                <a:solidFill>
                  <a:prstClr val="black"/>
                </a:solidFill>
                <a:latin typeface="ＭＳ Ｐゴシック"/>
                <a:ea typeface="ＭＳ Ｐゴシック"/>
                <a:cs typeface="ＭＳ ゴシック"/>
              </a:rPr>
              <a:t>２００</a:t>
            </a:r>
            <a:r>
              <a:rPr lang="ja-JP" altLang="ja-JP" sz="2000" kern="0" dirty="0" smtClean="0">
                <a:solidFill>
                  <a:prstClr val="black"/>
                </a:solidFill>
                <a:latin typeface="ＭＳ Ｐゴシック"/>
                <a:ea typeface="ＭＳ Ｐゴシック"/>
                <a:cs typeface="ＭＳ ゴシック"/>
              </a:rPr>
              <a:t>床</a:t>
            </a:r>
            <a:r>
              <a:rPr lang="ja-JP" altLang="ja-JP" sz="2000" kern="0" dirty="0">
                <a:solidFill>
                  <a:prstClr val="black"/>
                </a:solidFill>
                <a:latin typeface="ＭＳ Ｐゴシック"/>
                <a:ea typeface="ＭＳ Ｐゴシック"/>
                <a:cs typeface="ＭＳ ゴシック"/>
              </a:rPr>
              <a:t>未満）については病室算定も可能としており、中小</a:t>
            </a:r>
            <a:r>
              <a:rPr lang="ja-JP" altLang="ja-JP" sz="2000" kern="0" dirty="0" smtClean="0">
                <a:solidFill>
                  <a:prstClr val="black"/>
                </a:solidFill>
                <a:latin typeface="ＭＳ Ｐゴシック"/>
                <a:ea typeface="ＭＳ Ｐゴシック"/>
                <a:cs typeface="ＭＳ ゴシック"/>
              </a:rPr>
              <a:t>病院</a:t>
            </a:r>
            <a:endParaRPr lang="en-US" altLang="ja-JP" sz="2000" kern="0" dirty="0" smtClean="0">
              <a:solidFill>
                <a:prstClr val="black"/>
              </a:solidFill>
              <a:latin typeface="ＭＳ Ｐゴシック"/>
              <a:ea typeface="ＭＳ Ｐゴシック"/>
              <a:cs typeface="ＭＳ ゴシック"/>
            </a:endParaRPr>
          </a:p>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対策</a:t>
            </a:r>
            <a:r>
              <a:rPr lang="ja-JP" altLang="ja-JP" sz="2000" kern="0" dirty="0">
                <a:solidFill>
                  <a:prstClr val="black"/>
                </a:solidFill>
                <a:latin typeface="ＭＳ Ｐゴシック"/>
                <a:ea typeface="ＭＳ Ｐゴシック"/>
                <a:cs typeface="ＭＳ ゴシック"/>
              </a:rPr>
              <a:t>にもなっている。点数も現在の亜急性期入院医療管理料より５００点以上</a:t>
            </a:r>
            <a:r>
              <a:rPr lang="ja-JP" altLang="ja-JP" sz="2000" kern="0" dirty="0" smtClean="0">
                <a:solidFill>
                  <a:prstClr val="black"/>
                </a:solidFill>
                <a:latin typeface="ＭＳ Ｐゴシック"/>
                <a:ea typeface="ＭＳ Ｐゴシック"/>
                <a:cs typeface="ＭＳ ゴシック"/>
              </a:rPr>
              <a:t>引上げ</a:t>
            </a:r>
            <a:endParaRPr lang="en-US" altLang="ja-JP" sz="2000" kern="0" dirty="0" smtClean="0">
              <a:solidFill>
                <a:prstClr val="black"/>
              </a:solidFill>
              <a:latin typeface="ＭＳ Ｐゴシック"/>
              <a:ea typeface="ＭＳ Ｐゴシック"/>
              <a:cs typeface="ＭＳ ゴシック"/>
            </a:endParaRPr>
          </a:p>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err="1" smtClean="0">
                <a:solidFill>
                  <a:prstClr val="black"/>
                </a:solidFill>
                <a:latin typeface="ＭＳ Ｐゴシック"/>
                <a:ea typeface="ＭＳ Ｐゴシック"/>
                <a:cs typeface="ＭＳ ゴシック"/>
              </a:rPr>
              <a:t>られて</a:t>
            </a:r>
            <a:r>
              <a:rPr lang="ja-JP" altLang="ja-JP" sz="2000" kern="0" dirty="0">
                <a:solidFill>
                  <a:prstClr val="black"/>
                </a:solidFill>
                <a:latin typeface="ＭＳ Ｐゴシック"/>
                <a:ea typeface="ＭＳ Ｐゴシック"/>
                <a:cs typeface="ＭＳ ゴシック"/>
              </a:rPr>
              <a:t>おり、７対１を維持できなくなった場合に有効に活用できる。</a:t>
            </a:r>
            <a:endParaRPr lang="ja-JP" altLang="ja-JP" sz="2000" kern="100" dirty="0">
              <a:solidFill>
                <a:prstClr val="black"/>
              </a:solidFill>
              <a:latin typeface="ＭＳ Ｐゴシック"/>
              <a:ea typeface="ＭＳ Ｐゴシック"/>
              <a:cs typeface="Times New Roman"/>
            </a:endParaRPr>
          </a:p>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また</a:t>
            </a:r>
            <a:r>
              <a:rPr lang="ja-JP" altLang="ja-JP" sz="2000" kern="0" dirty="0">
                <a:solidFill>
                  <a:prstClr val="black"/>
                </a:solidFill>
                <a:latin typeface="ＭＳ Ｐゴシック"/>
                <a:ea typeface="ＭＳ Ｐゴシック"/>
                <a:cs typeface="ＭＳ ゴシック"/>
              </a:rPr>
              <a:t>、７対１入院基本料等の一般病棟を算定している医療</a:t>
            </a:r>
            <a:r>
              <a:rPr lang="ja-JP" altLang="ja-JP" sz="2000" kern="0" dirty="0" smtClean="0">
                <a:solidFill>
                  <a:prstClr val="black"/>
                </a:solidFill>
                <a:latin typeface="ＭＳ Ｐゴシック"/>
                <a:ea typeface="ＭＳ Ｐゴシック"/>
                <a:cs typeface="ＭＳ ゴシック"/>
              </a:rPr>
              <a:t>機関は</a:t>
            </a:r>
            <a:r>
              <a:rPr lang="ja-JP" altLang="ja-JP" sz="2000" kern="0" dirty="0">
                <a:solidFill>
                  <a:prstClr val="black"/>
                </a:solidFill>
                <a:latin typeface="ＭＳ Ｐゴシック"/>
                <a:ea typeface="ＭＳ Ｐゴシック"/>
                <a:cs typeface="ＭＳ ゴシック"/>
              </a:rPr>
              <a:t>、</a:t>
            </a:r>
            <a:r>
              <a:rPr lang="ja-JP" altLang="ja-JP" sz="2000" kern="0" dirty="0" smtClean="0">
                <a:solidFill>
                  <a:prstClr val="black"/>
                </a:solidFill>
                <a:latin typeface="ＭＳ Ｐゴシック"/>
                <a:ea typeface="ＭＳ Ｐゴシック"/>
                <a:cs typeface="ＭＳ ゴシック"/>
              </a:rPr>
              <a:t>６０日間の算定制</a:t>
            </a:r>
            <a:endParaRPr lang="en-US" altLang="ja-JP" sz="2000" kern="0" dirty="0" smtClean="0">
              <a:solidFill>
                <a:prstClr val="black"/>
              </a:solidFill>
              <a:latin typeface="ＭＳ Ｐゴシック"/>
              <a:ea typeface="ＭＳ Ｐゴシック"/>
              <a:cs typeface="ＭＳ ゴシック"/>
            </a:endParaRPr>
          </a:p>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限</a:t>
            </a:r>
            <a:r>
              <a:rPr lang="ja-JP" altLang="ja-JP" sz="2000" kern="0" dirty="0">
                <a:solidFill>
                  <a:prstClr val="black"/>
                </a:solidFill>
                <a:latin typeface="ＭＳ Ｐゴシック"/>
                <a:ea typeface="ＭＳ Ｐゴシック"/>
                <a:cs typeface="ＭＳ ゴシック"/>
              </a:rPr>
              <a:t>はあるものの、平均在院日数から除外する特定除外のような活用もできる。</a:t>
            </a:r>
            <a:endParaRPr lang="ja-JP" altLang="ja-JP" sz="2000" kern="100" dirty="0">
              <a:solidFill>
                <a:prstClr val="black"/>
              </a:solidFill>
              <a:latin typeface="ＭＳ Ｐゴシック"/>
              <a:ea typeface="ＭＳ Ｐゴシック"/>
              <a:cs typeface="Times New Roman"/>
            </a:endParaRPr>
          </a:p>
        </p:txBody>
      </p:sp>
      <p:sp>
        <p:nvSpPr>
          <p:cNvPr id="9" name="Rectangle 7"/>
          <p:cNvSpPr>
            <a:spLocks noChangeArrowheads="1"/>
          </p:cNvSpPr>
          <p:nvPr/>
        </p:nvSpPr>
        <p:spPr bwMode="auto">
          <a:xfrm>
            <a:off x="165101" y="762008"/>
            <a:ext cx="9546565" cy="1479387"/>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300"/>
              </a:lnSpc>
              <a:spcBef>
                <a:spcPts val="0"/>
              </a:spcBef>
              <a:spcAft>
                <a:spcPct val="0"/>
              </a:spcAft>
              <a:buFontTx/>
              <a:buNone/>
            </a:pPr>
            <a:r>
              <a:rPr lang="ja-JP" altLang="en-US" sz="2200" dirty="0" smtClean="0">
                <a:solidFill>
                  <a:srgbClr val="000000"/>
                </a:solidFill>
                <a:latin typeface="ＭＳ Ｐゴシック"/>
                <a:ea typeface="ＭＳ Ｐゴシック"/>
              </a:rPr>
              <a:t>・急性期後の患者の受入れ</a:t>
            </a:r>
            <a:r>
              <a:rPr lang="ja-JP" altLang="en-US" sz="2200" dirty="0">
                <a:solidFill>
                  <a:srgbClr val="000000"/>
                </a:solidFill>
                <a:latin typeface="ＭＳ Ｐゴシック"/>
                <a:ea typeface="ＭＳ Ｐゴシック"/>
              </a:rPr>
              <a:t>等</a:t>
            </a:r>
            <a:r>
              <a:rPr lang="ja-JP" altLang="en-US" sz="2200" dirty="0" smtClean="0">
                <a:solidFill>
                  <a:srgbClr val="000000"/>
                </a:solidFill>
                <a:latin typeface="ＭＳ Ｐゴシック"/>
                <a:ea typeface="ＭＳ Ｐゴシック"/>
              </a:rPr>
              <a:t>、地域包括ケアシステムを支える病棟を充実</a:t>
            </a:r>
            <a:endParaRPr lang="en-US" altLang="ja-JP" sz="2200" dirty="0" smtClean="0">
              <a:solidFill>
                <a:srgbClr val="000000"/>
              </a:solidFill>
              <a:latin typeface="ＭＳ Ｐゴシック"/>
              <a:ea typeface="ＭＳ Ｐゴシック"/>
            </a:endParaRPr>
          </a:p>
          <a:p>
            <a:pPr eaLnBrk="1" fontAlgn="base" hangingPunct="1">
              <a:lnSpc>
                <a:spcPts val="2300"/>
              </a:lnSpc>
              <a:spcBef>
                <a:spcPts val="0"/>
              </a:spcBef>
              <a:spcAft>
                <a:spcPct val="0"/>
              </a:spcAft>
              <a:buFontTx/>
              <a:buNone/>
            </a:pPr>
            <a:r>
              <a:rPr lang="ja-JP" altLang="en-US" sz="2200" dirty="0" smtClean="0">
                <a:solidFill>
                  <a:srgbClr val="000000"/>
                </a:solidFill>
                <a:latin typeface="ＭＳ Ｐゴシック"/>
                <a:ea typeface="ＭＳ Ｐゴシック"/>
              </a:rPr>
              <a:t>・</a:t>
            </a:r>
            <a:r>
              <a:rPr lang="ja-JP" altLang="en-US" sz="2200" dirty="0" smtClean="0">
                <a:solidFill>
                  <a:srgbClr val="FF0000"/>
                </a:solidFill>
                <a:latin typeface="ＭＳ Ｐゴシック"/>
                <a:ea typeface="ＭＳ Ｐゴシック"/>
              </a:rPr>
              <a:t>地域包括ケア病棟入院料、地域包括ケア入院医療管理料を新設</a:t>
            </a:r>
            <a:endParaRPr lang="en-US" altLang="ja-JP" sz="2200" dirty="0" smtClean="0">
              <a:solidFill>
                <a:srgbClr val="FF0000"/>
              </a:solidFill>
              <a:latin typeface="ＭＳ Ｐゴシック"/>
              <a:ea typeface="ＭＳ Ｐゴシック"/>
            </a:endParaRPr>
          </a:p>
          <a:p>
            <a:pPr eaLnBrk="1" fontAlgn="base" hangingPunct="1">
              <a:lnSpc>
                <a:spcPts val="2300"/>
              </a:lnSpc>
              <a:spcBef>
                <a:spcPts val="0"/>
              </a:spcBef>
              <a:spcAft>
                <a:spcPct val="0"/>
              </a:spcAft>
              <a:buFont typeface="Arial" charset="0"/>
              <a:buNone/>
            </a:pPr>
            <a:r>
              <a:rPr lang="ja-JP" altLang="en-US" sz="2200" dirty="0" smtClean="0">
                <a:solidFill>
                  <a:srgbClr val="000000"/>
                </a:solidFill>
                <a:latin typeface="ＭＳ Ｐゴシック"/>
                <a:ea typeface="ＭＳ Ｐゴシック"/>
              </a:rPr>
              <a:t>　→機能強化・要件追加に伴い、評価引き上げ</a:t>
            </a:r>
            <a:endParaRPr lang="en-US" altLang="ja-JP" sz="2200" dirty="0">
              <a:solidFill>
                <a:prstClr val="black"/>
              </a:solidFill>
              <a:latin typeface="ＭＳ Ｐゴシック"/>
              <a:ea typeface="ＭＳ Ｐゴシック"/>
            </a:endParaRPr>
          </a:p>
          <a:p>
            <a:pPr algn="r" eaLnBrk="1" fontAlgn="base" hangingPunct="1">
              <a:lnSpc>
                <a:spcPts val="2300"/>
              </a:lnSpc>
              <a:spcBef>
                <a:spcPts val="0"/>
              </a:spcBef>
              <a:spcAft>
                <a:spcPct val="0"/>
              </a:spcAft>
              <a:buFont typeface="Arial" charset="0"/>
              <a:buNone/>
            </a:pPr>
            <a:r>
              <a:rPr lang="ja-JP" altLang="en-US" sz="2200" dirty="0">
                <a:solidFill>
                  <a:prstClr val="black"/>
                </a:solidFill>
                <a:latin typeface="ＭＳ Ｐゴシック"/>
                <a:ea typeface="ＭＳ Ｐゴシック"/>
              </a:rPr>
              <a:t>（</a:t>
            </a:r>
            <a:r>
              <a:rPr lang="ja-JP" altLang="ja-JP" sz="2200" dirty="0" smtClean="0">
                <a:solidFill>
                  <a:prstClr val="black"/>
                </a:solidFill>
                <a:latin typeface="ＭＳ Ｐゴシック"/>
                <a:ea typeface="ＭＳ Ｐゴシック"/>
              </a:rPr>
              <a:t>現行</a:t>
            </a:r>
            <a:r>
              <a:rPr lang="ja-JP" altLang="ja-JP" sz="2200" dirty="0">
                <a:solidFill>
                  <a:prstClr val="black"/>
                </a:solidFill>
                <a:latin typeface="ＭＳ Ｐゴシック"/>
                <a:ea typeface="ＭＳ Ｐゴシック"/>
              </a:rPr>
              <a:t>の亜急性期入院医療管理料は</a:t>
            </a:r>
            <a:r>
              <a:rPr lang="ja-JP" altLang="ja-JP" sz="2200" dirty="0" smtClean="0">
                <a:solidFill>
                  <a:prstClr val="black"/>
                </a:solidFill>
                <a:latin typeface="ＭＳ Ｐゴシック"/>
                <a:ea typeface="ＭＳ Ｐゴシック"/>
              </a:rPr>
              <a:t>廃止</a:t>
            </a:r>
            <a:r>
              <a:rPr lang="ja-JP" altLang="en-US" sz="2200" dirty="0" smtClean="0">
                <a:solidFill>
                  <a:prstClr val="black"/>
                </a:solidFill>
                <a:latin typeface="ＭＳ Ｐゴシック"/>
                <a:ea typeface="ＭＳ Ｐゴシック"/>
              </a:rPr>
              <a:t>）</a:t>
            </a:r>
            <a:endParaRPr lang="en-US" altLang="ja-JP" sz="2200" dirty="0" smtClean="0">
              <a:solidFill>
                <a:prstClr val="black"/>
              </a:solidFill>
              <a:latin typeface="ＭＳ Ｐゴシック"/>
              <a:ea typeface="ＭＳ Ｐゴシック"/>
            </a:endParaRPr>
          </a:p>
          <a:p>
            <a:pPr algn="r" eaLnBrk="1" fontAlgn="base" hangingPunct="1">
              <a:lnSpc>
                <a:spcPts val="2300"/>
              </a:lnSpc>
              <a:spcBef>
                <a:spcPts val="0"/>
              </a:spcBef>
              <a:spcAft>
                <a:spcPct val="0"/>
              </a:spcAft>
              <a:buFont typeface="Arial" charset="0"/>
              <a:buNone/>
            </a:pPr>
            <a:r>
              <a:rPr lang="en-US" altLang="ja-JP" sz="1400" dirty="0" smtClean="0">
                <a:solidFill>
                  <a:prstClr val="black"/>
                </a:solidFill>
                <a:latin typeface="ＭＳ Ｐゴシック"/>
                <a:ea typeface="ＭＳ Ｐゴシック"/>
              </a:rPr>
              <a:t>※</a:t>
            </a:r>
            <a:r>
              <a:rPr lang="ja-JP" altLang="en-US" sz="1400" dirty="0" smtClean="0">
                <a:solidFill>
                  <a:prstClr val="black"/>
                </a:solidFill>
                <a:latin typeface="ＭＳ Ｐゴシック"/>
                <a:ea typeface="ＭＳ Ｐゴシック"/>
              </a:rPr>
              <a:t>平成</a:t>
            </a:r>
            <a:r>
              <a:rPr lang="en-US" altLang="ja-JP" sz="1400" dirty="0" smtClean="0">
                <a:solidFill>
                  <a:prstClr val="black"/>
                </a:solidFill>
                <a:latin typeface="ＭＳ Ｐゴシック"/>
                <a:ea typeface="ＭＳ Ｐゴシック"/>
              </a:rPr>
              <a:t>26</a:t>
            </a:r>
            <a:r>
              <a:rPr lang="ja-JP" altLang="en-US" sz="1400" dirty="0" smtClean="0">
                <a:solidFill>
                  <a:prstClr val="black"/>
                </a:solidFill>
                <a:latin typeface="ＭＳ Ｐゴシック"/>
                <a:ea typeface="ＭＳ Ｐゴシック"/>
              </a:rPr>
              <a:t>年</a:t>
            </a:r>
            <a:r>
              <a:rPr lang="en-US" altLang="ja-JP" sz="1400" dirty="0" smtClean="0">
                <a:solidFill>
                  <a:prstClr val="black"/>
                </a:solidFill>
                <a:latin typeface="ＭＳ Ｐゴシック"/>
                <a:ea typeface="ＭＳ Ｐゴシック"/>
              </a:rPr>
              <a:t>3</a:t>
            </a:r>
            <a:r>
              <a:rPr lang="ja-JP" altLang="en-US" sz="1400" dirty="0" smtClean="0">
                <a:solidFill>
                  <a:prstClr val="black"/>
                </a:solidFill>
                <a:latin typeface="ＭＳ Ｐゴシック"/>
                <a:ea typeface="ＭＳ Ｐゴシック"/>
              </a:rPr>
              <a:t>月</a:t>
            </a:r>
            <a:r>
              <a:rPr lang="en-US" altLang="ja-JP" sz="1400" dirty="0" smtClean="0">
                <a:solidFill>
                  <a:prstClr val="black"/>
                </a:solidFill>
                <a:latin typeface="ＭＳ Ｐゴシック"/>
                <a:ea typeface="ＭＳ Ｐゴシック"/>
              </a:rPr>
              <a:t>31</a:t>
            </a:r>
            <a:r>
              <a:rPr lang="ja-JP" altLang="en-US" sz="1400" dirty="0" smtClean="0">
                <a:solidFill>
                  <a:prstClr val="black"/>
                </a:solidFill>
                <a:latin typeface="ＭＳ Ｐゴシック"/>
                <a:ea typeface="ＭＳ Ｐゴシック"/>
              </a:rPr>
              <a:t>日までに届出している病室は平成</a:t>
            </a:r>
            <a:r>
              <a:rPr lang="en-US" altLang="ja-JP" sz="1400" dirty="0" smtClean="0">
                <a:solidFill>
                  <a:prstClr val="black"/>
                </a:solidFill>
                <a:latin typeface="ＭＳ Ｐゴシック"/>
                <a:ea typeface="ＭＳ Ｐゴシック"/>
              </a:rPr>
              <a:t>26</a:t>
            </a:r>
            <a:r>
              <a:rPr lang="ja-JP" altLang="en-US" sz="1400" dirty="0" smtClean="0">
                <a:solidFill>
                  <a:prstClr val="black"/>
                </a:solidFill>
                <a:latin typeface="ＭＳ Ｐゴシック"/>
                <a:ea typeface="ＭＳ Ｐゴシック"/>
              </a:rPr>
              <a:t>年</a:t>
            </a:r>
            <a:r>
              <a:rPr lang="en-US" altLang="ja-JP" sz="1400" dirty="0" smtClean="0">
                <a:solidFill>
                  <a:prstClr val="black"/>
                </a:solidFill>
                <a:latin typeface="ＭＳ Ｐゴシック"/>
                <a:ea typeface="ＭＳ Ｐゴシック"/>
              </a:rPr>
              <a:t>9</a:t>
            </a:r>
            <a:r>
              <a:rPr lang="ja-JP" altLang="en-US" sz="1400" dirty="0" smtClean="0">
                <a:solidFill>
                  <a:prstClr val="black"/>
                </a:solidFill>
                <a:latin typeface="ＭＳ Ｐゴシック"/>
                <a:ea typeface="ＭＳ Ｐゴシック"/>
              </a:rPr>
              <a:t>月</a:t>
            </a:r>
            <a:r>
              <a:rPr lang="en-US" altLang="ja-JP" sz="1400" dirty="0" smtClean="0">
                <a:solidFill>
                  <a:prstClr val="black"/>
                </a:solidFill>
                <a:latin typeface="ＭＳ Ｐゴシック"/>
                <a:ea typeface="ＭＳ Ｐゴシック"/>
              </a:rPr>
              <a:t>30</a:t>
            </a:r>
            <a:r>
              <a:rPr lang="ja-JP" altLang="en-US" sz="1400" dirty="0" smtClean="0">
                <a:solidFill>
                  <a:prstClr val="black"/>
                </a:solidFill>
                <a:latin typeface="ＭＳ Ｐゴシック"/>
                <a:ea typeface="ＭＳ Ｐゴシック"/>
              </a:rPr>
              <a:t>日までは算定できる</a:t>
            </a:r>
            <a:endParaRPr lang="ja-JP" altLang="ja-JP" sz="1400" dirty="0">
              <a:solidFill>
                <a:prstClr val="black"/>
              </a:solidFill>
              <a:latin typeface="ＭＳ Ｐゴシック"/>
              <a:ea typeface="ＭＳ Ｐゴシック"/>
            </a:endParaRPr>
          </a:p>
        </p:txBody>
      </p:sp>
      <p:sp>
        <p:nvSpPr>
          <p:cNvPr id="10" name="Rectangle 10"/>
          <p:cNvSpPr>
            <a:spLocks noChangeArrowheads="1"/>
          </p:cNvSpPr>
          <p:nvPr/>
        </p:nvSpPr>
        <p:spPr bwMode="auto">
          <a:xfrm>
            <a:off x="165098" y="2241395"/>
            <a:ext cx="9546565" cy="2123089"/>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000"/>
              </a:lnSpc>
              <a:spcBef>
                <a:spcPct val="0"/>
              </a:spcBef>
              <a:spcAft>
                <a:spcPct val="0"/>
              </a:spcAft>
              <a:buFont typeface="Wingdings" pitchFamily="2" charset="2"/>
              <a:buNone/>
            </a:pPr>
            <a:r>
              <a:rPr lang="ja-JP" altLang="en-US" sz="2000" dirty="0" smtClean="0">
                <a:solidFill>
                  <a:srgbClr val="000000"/>
                </a:solidFill>
                <a:latin typeface="ＭＳ Ｐゴシック" charset="-128"/>
              </a:rPr>
              <a:t>① 地域包括ケア病棟入院料１：</a:t>
            </a:r>
            <a:r>
              <a:rPr lang="en-US" altLang="ja-JP" sz="2000" dirty="0" smtClean="0">
                <a:solidFill>
                  <a:srgbClr val="000000"/>
                </a:solidFill>
                <a:latin typeface="ＭＳ Ｐゴシック" charset="-128"/>
              </a:rPr>
              <a:t>2,558</a:t>
            </a:r>
            <a:r>
              <a:rPr lang="ja-JP" altLang="en-US" sz="2000" dirty="0" smtClean="0">
                <a:solidFill>
                  <a:srgbClr val="000000"/>
                </a:solidFill>
                <a:latin typeface="ＭＳ Ｐゴシック" charset="-128"/>
              </a:rPr>
              <a:t>点</a:t>
            </a: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日、２：</a:t>
            </a:r>
            <a:r>
              <a:rPr lang="en-US" altLang="ja-JP" sz="2000" dirty="0" smtClean="0">
                <a:solidFill>
                  <a:srgbClr val="000000"/>
                </a:solidFill>
                <a:latin typeface="ＭＳ Ｐゴシック" charset="-128"/>
              </a:rPr>
              <a:t>2,058</a:t>
            </a:r>
            <a:r>
              <a:rPr lang="ja-JP" altLang="en-US" sz="2000" dirty="0" smtClean="0">
                <a:solidFill>
                  <a:srgbClr val="000000"/>
                </a:solidFill>
                <a:latin typeface="ＭＳ Ｐゴシック" charset="-128"/>
              </a:rPr>
              <a:t>点</a:t>
            </a: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日</a:t>
            </a:r>
            <a:endParaRPr lang="en-US" altLang="ja-JP" sz="2000" dirty="0" smtClean="0">
              <a:solidFill>
                <a:srgbClr val="000000"/>
              </a:solidFill>
              <a:latin typeface="ＭＳ Ｐゴシック" charset="-128"/>
            </a:endParaRPr>
          </a:p>
          <a:p>
            <a:pPr eaLnBrk="1" fontAlgn="base" hangingPunct="1">
              <a:lnSpc>
                <a:spcPts val="2000"/>
              </a:lnSpc>
              <a:spcBef>
                <a:spcPct val="0"/>
              </a:spcBef>
              <a:spcAft>
                <a:spcPct val="0"/>
              </a:spcAft>
              <a:buFont typeface="Arial" charset="0"/>
              <a:buNone/>
            </a:pPr>
            <a:r>
              <a:rPr lang="ja-JP" altLang="en-US" sz="2000" dirty="0" smtClean="0">
                <a:solidFill>
                  <a:srgbClr val="000000"/>
                </a:solidFill>
                <a:latin typeface="ＭＳ Ｐゴシック" charset="-128"/>
              </a:rPr>
              <a:t>② </a:t>
            </a:r>
            <a:r>
              <a:rPr lang="ja-JP" altLang="en-US" sz="2000" dirty="0" smtClean="0">
                <a:solidFill>
                  <a:srgbClr val="000000"/>
                </a:solidFill>
                <a:latin typeface="ＭＳ Ｐゴシック" charset="-128"/>
                <a:ea typeface="ＭＳ Ｐゴシック"/>
              </a:rPr>
              <a:t>地域</a:t>
            </a:r>
            <a:r>
              <a:rPr lang="ja-JP" altLang="en-US" sz="2000" dirty="0">
                <a:solidFill>
                  <a:srgbClr val="000000"/>
                </a:solidFill>
                <a:latin typeface="ＭＳ Ｐゴシック" charset="-128"/>
                <a:ea typeface="ＭＳ Ｐゴシック"/>
              </a:rPr>
              <a:t>包括ケア</a:t>
            </a:r>
            <a:r>
              <a:rPr lang="ja-JP" altLang="en-US" sz="2000" dirty="0" smtClean="0">
                <a:solidFill>
                  <a:srgbClr val="000000"/>
                </a:solidFill>
                <a:latin typeface="ＭＳ Ｐゴシック" charset="-128"/>
                <a:ea typeface="ＭＳ Ｐゴシック"/>
              </a:rPr>
              <a:t>入院医療管理料１：</a:t>
            </a:r>
            <a:r>
              <a:rPr lang="en-US" altLang="ja-JP" sz="2000" dirty="0">
                <a:solidFill>
                  <a:srgbClr val="000000"/>
                </a:solidFill>
                <a:latin typeface="ＭＳ Ｐゴシック" charset="-128"/>
                <a:ea typeface="ＭＳ Ｐゴシック"/>
              </a:rPr>
              <a:t>2,558</a:t>
            </a:r>
            <a:r>
              <a:rPr lang="ja-JP" altLang="en-US" sz="2000" dirty="0">
                <a:solidFill>
                  <a:srgbClr val="000000"/>
                </a:solidFill>
                <a:latin typeface="ＭＳ Ｐゴシック" charset="-128"/>
                <a:ea typeface="ＭＳ Ｐゴシック"/>
              </a:rPr>
              <a:t>点</a:t>
            </a:r>
            <a:r>
              <a:rPr lang="en-US" altLang="ja-JP" sz="2000" dirty="0">
                <a:solidFill>
                  <a:srgbClr val="000000"/>
                </a:solidFill>
                <a:latin typeface="ＭＳ Ｐゴシック" charset="-128"/>
                <a:ea typeface="ＭＳ Ｐゴシック"/>
              </a:rPr>
              <a:t>/</a:t>
            </a:r>
            <a:r>
              <a:rPr lang="ja-JP" altLang="en-US" sz="2000" dirty="0" smtClean="0">
                <a:solidFill>
                  <a:srgbClr val="000000"/>
                </a:solidFill>
                <a:latin typeface="ＭＳ Ｐゴシック" charset="-128"/>
                <a:ea typeface="ＭＳ Ｐゴシック"/>
              </a:rPr>
              <a:t>日、２：</a:t>
            </a:r>
            <a:r>
              <a:rPr lang="en-US" altLang="ja-JP" sz="2000" dirty="0" smtClean="0">
                <a:solidFill>
                  <a:srgbClr val="000000"/>
                </a:solidFill>
                <a:latin typeface="ＭＳ Ｐゴシック" charset="-128"/>
                <a:ea typeface="ＭＳ Ｐゴシック"/>
              </a:rPr>
              <a:t>2,058</a:t>
            </a:r>
            <a:r>
              <a:rPr lang="ja-JP" altLang="en-US" sz="2000" dirty="0" smtClean="0">
                <a:solidFill>
                  <a:srgbClr val="000000"/>
                </a:solidFill>
                <a:latin typeface="ＭＳ Ｐゴシック" charset="-128"/>
                <a:ea typeface="ＭＳ Ｐゴシック"/>
              </a:rPr>
              <a:t>点</a:t>
            </a:r>
            <a:r>
              <a:rPr lang="en-US" altLang="ja-JP" sz="2000" dirty="0" smtClean="0">
                <a:solidFill>
                  <a:srgbClr val="000000"/>
                </a:solidFill>
                <a:latin typeface="ＭＳ Ｐゴシック" charset="-128"/>
                <a:ea typeface="ＭＳ Ｐゴシック"/>
              </a:rPr>
              <a:t>/</a:t>
            </a:r>
            <a:r>
              <a:rPr lang="ja-JP" altLang="en-US" sz="2000" dirty="0" smtClean="0">
                <a:solidFill>
                  <a:srgbClr val="000000"/>
                </a:solidFill>
                <a:latin typeface="ＭＳ Ｐゴシック" charset="-128"/>
                <a:ea typeface="ＭＳ Ｐゴシック"/>
              </a:rPr>
              <a:t>日　　</a:t>
            </a:r>
            <a:endParaRPr lang="en-US" altLang="ja-JP" sz="2000" dirty="0" smtClean="0">
              <a:solidFill>
                <a:srgbClr val="000000"/>
              </a:solidFill>
              <a:latin typeface="ＭＳ Ｐゴシック" charset="-128"/>
              <a:ea typeface="ＭＳ Ｐゴシック"/>
            </a:endParaRPr>
          </a:p>
          <a:p>
            <a:pPr eaLnBrk="1" fontAlgn="base" hangingPunct="1">
              <a:lnSpc>
                <a:spcPts val="2000"/>
              </a:lnSpc>
              <a:spcBef>
                <a:spcPct val="0"/>
              </a:spcBef>
              <a:spcAft>
                <a:spcPct val="0"/>
              </a:spcAft>
              <a:buFont typeface="Arial" charset="0"/>
              <a:buNone/>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a:t>
            </a:r>
            <a:r>
              <a:rPr lang="en-US" altLang="ja-JP" sz="2000" dirty="0" smtClean="0">
                <a:solidFill>
                  <a:srgbClr val="000000"/>
                </a:solidFill>
                <a:latin typeface="ＭＳ Ｐゴシック" charset="-128"/>
                <a:ea typeface="ＭＳ Ｐゴシック"/>
              </a:rPr>
              <a:t>200</a:t>
            </a:r>
            <a:r>
              <a:rPr lang="ja-JP" altLang="en-US" sz="2000" dirty="0" smtClean="0">
                <a:solidFill>
                  <a:srgbClr val="000000"/>
                </a:solidFill>
                <a:latin typeface="ＭＳ Ｐゴシック" charset="-128"/>
                <a:ea typeface="ＭＳ Ｐゴシック"/>
              </a:rPr>
              <a:t>床未満病院のみ１病棟中病室単位で届出可能）　など</a:t>
            </a:r>
            <a:endParaRPr lang="en-US" altLang="ja-JP" sz="2000" dirty="0" smtClean="0">
              <a:solidFill>
                <a:srgbClr val="000000"/>
              </a:solidFill>
              <a:latin typeface="ＭＳ Ｐゴシック" charset="-128"/>
              <a:ea typeface="ＭＳ Ｐゴシック"/>
            </a:endParaRPr>
          </a:p>
          <a:p>
            <a:pPr eaLnBrk="1" fontAlgn="base" hangingPunct="1">
              <a:lnSpc>
                <a:spcPts val="2000"/>
              </a:lnSpc>
              <a:spcBef>
                <a:spcPct val="0"/>
              </a:spcBef>
              <a:spcAft>
                <a:spcPct val="0"/>
              </a:spcAft>
              <a:buFont typeface="Arial" charset="0"/>
              <a:buNone/>
            </a:pPr>
            <a:r>
              <a:rPr lang="ja-JP" altLang="en-US" sz="2000" dirty="0" smtClean="0">
                <a:solidFill>
                  <a:srgbClr val="000000"/>
                </a:solidFill>
                <a:latin typeface="ＭＳ Ｐゴシック" charset="-128"/>
                <a:ea typeface="ＭＳ Ｐゴシック"/>
              </a:rPr>
              <a:t>　</a:t>
            </a:r>
            <a:r>
              <a:rPr lang="en-US" altLang="ja-JP" sz="2000" dirty="0" smtClean="0">
                <a:solidFill>
                  <a:srgbClr val="000000"/>
                </a:solidFill>
                <a:latin typeface="ＭＳ Ｐゴシック" charset="-128"/>
                <a:ea typeface="ＭＳ Ｐゴシック"/>
              </a:rPr>
              <a:t>〔</a:t>
            </a:r>
            <a:r>
              <a:rPr lang="ja-JP" altLang="en-US" sz="2000" dirty="0" smtClean="0">
                <a:solidFill>
                  <a:srgbClr val="000000"/>
                </a:solidFill>
                <a:latin typeface="ＭＳ Ｐゴシック" charset="-128"/>
                <a:ea typeface="ＭＳ Ｐゴシック"/>
              </a:rPr>
              <a:t>機能強化・要件追加の内容</a:t>
            </a:r>
            <a:r>
              <a:rPr lang="en-US" altLang="ja-JP" sz="2000" dirty="0" smtClean="0">
                <a:solidFill>
                  <a:srgbClr val="000000"/>
                </a:solidFill>
                <a:latin typeface="ＭＳ Ｐゴシック" charset="-128"/>
                <a:ea typeface="ＭＳ Ｐゴシック"/>
              </a:rPr>
              <a:t>〕</a:t>
            </a:r>
          </a:p>
          <a:p>
            <a:pPr eaLnBrk="1" fontAlgn="base" hangingPunct="1">
              <a:lnSpc>
                <a:spcPts val="2000"/>
              </a:lnSpc>
              <a:spcBef>
                <a:spcPct val="0"/>
              </a:spcBef>
              <a:spcAft>
                <a:spcPct val="0"/>
              </a:spcAft>
              <a:buFont typeface="Arial" charset="0"/>
              <a:buNone/>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a:t>
            </a:r>
            <a:r>
              <a:rPr lang="en-US" altLang="ja-JP" sz="2000" dirty="0" smtClean="0">
                <a:solidFill>
                  <a:srgbClr val="000000"/>
                </a:solidFill>
                <a:latin typeface="ＭＳ Ｐゴシック" charset="-128"/>
                <a:ea typeface="ＭＳ Ｐゴシック"/>
              </a:rPr>
              <a:t>(1) </a:t>
            </a:r>
            <a:r>
              <a:rPr lang="ja-JP" altLang="en-US" sz="2000" dirty="0" smtClean="0">
                <a:solidFill>
                  <a:srgbClr val="000000"/>
                </a:solidFill>
                <a:latin typeface="ＭＳ Ｐゴシック" charset="-128"/>
                <a:ea typeface="ＭＳ Ｐゴシック"/>
              </a:rPr>
              <a:t>急性期後の患者の受入れ</a:t>
            </a:r>
            <a:endParaRPr lang="en-US" altLang="ja-JP" sz="2000" dirty="0" smtClean="0">
              <a:solidFill>
                <a:srgbClr val="000000"/>
              </a:solidFill>
              <a:latin typeface="ＭＳ Ｐゴシック" charset="-128"/>
              <a:ea typeface="ＭＳ Ｐゴシック"/>
            </a:endParaRPr>
          </a:p>
          <a:p>
            <a:pPr eaLnBrk="1" fontAlgn="base" hangingPunct="1">
              <a:lnSpc>
                <a:spcPts val="2000"/>
              </a:lnSpc>
              <a:spcBef>
                <a:spcPct val="0"/>
              </a:spcBef>
              <a:spcAft>
                <a:spcPct val="0"/>
              </a:spcAft>
              <a:buFont typeface="Arial" charset="0"/>
              <a:buNone/>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a:t>
            </a:r>
            <a:r>
              <a:rPr lang="en-US" altLang="ja-JP" sz="2000" dirty="0" smtClean="0">
                <a:solidFill>
                  <a:srgbClr val="000000"/>
                </a:solidFill>
                <a:latin typeface="ＭＳ Ｐゴシック" charset="-128"/>
                <a:ea typeface="ＭＳ Ｐゴシック"/>
              </a:rPr>
              <a:t>(2) </a:t>
            </a:r>
            <a:r>
              <a:rPr lang="ja-JP" altLang="en-US" sz="2000" dirty="0" smtClean="0">
                <a:solidFill>
                  <a:srgbClr val="000000"/>
                </a:solidFill>
                <a:latin typeface="ＭＳ Ｐゴシック" charset="-128"/>
                <a:ea typeface="ＭＳ Ｐゴシック"/>
              </a:rPr>
              <a:t>在宅患者の急変時の受入れ</a:t>
            </a:r>
            <a:endParaRPr lang="en-US" altLang="ja-JP" sz="2000" dirty="0" smtClean="0">
              <a:solidFill>
                <a:srgbClr val="000000"/>
              </a:solidFill>
              <a:latin typeface="ＭＳ Ｐゴシック" charset="-128"/>
              <a:ea typeface="ＭＳ Ｐゴシック"/>
            </a:endParaRPr>
          </a:p>
          <a:p>
            <a:pPr eaLnBrk="1" fontAlgn="base" hangingPunct="1">
              <a:lnSpc>
                <a:spcPts val="2000"/>
              </a:lnSpc>
              <a:spcBef>
                <a:spcPct val="0"/>
              </a:spcBef>
              <a:spcAft>
                <a:spcPct val="0"/>
              </a:spcAft>
              <a:buFont typeface="Arial" charset="0"/>
              <a:buNone/>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a:t>
            </a:r>
            <a:r>
              <a:rPr lang="en-US" altLang="ja-JP" sz="2000" dirty="0" smtClean="0">
                <a:solidFill>
                  <a:srgbClr val="000000"/>
                </a:solidFill>
                <a:latin typeface="ＭＳ Ｐゴシック" charset="-128"/>
                <a:ea typeface="ＭＳ Ｐゴシック"/>
              </a:rPr>
              <a:t>(3) </a:t>
            </a:r>
            <a:r>
              <a:rPr lang="ja-JP" altLang="en-US" sz="2000" dirty="0" smtClean="0">
                <a:solidFill>
                  <a:srgbClr val="000000"/>
                </a:solidFill>
                <a:latin typeface="ＭＳ Ｐゴシック" charset="-128"/>
                <a:ea typeface="ＭＳ Ｐゴシック"/>
              </a:rPr>
              <a:t>在宅・生活復帰支援</a:t>
            </a:r>
            <a:endParaRPr lang="en-US" altLang="ja-JP" sz="2000" dirty="0" smtClean="0">
              <a:solidFill>
                <a:srgbClr val="000000"/>
              </a:solidFill>
              <a:latin typeface="ＭＳ Ｐゴシック" charset="-128"/>
              <a:ea typeface="ＭＳ Ｐゴシック"/>
            </a:endParaRPr>
          </a:p>
          <a:p>
            <a:pPr eaLnBrk="1" fontAlgn="base" hangingPunct="1">
              <a:lnSpc>
                <a:spcPts val="2000"/>
              </a:lnSpc>
              <a:spcBef>
                <a:spcPct val="0"/>
              </a:spcBef>
              <a:spcAft>
                <a:spcPct val="0"/>
              </a:spcAft>
              <a:buFont typeface="Arial" charset="0"/>
              <a:buNone/>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a:t>
            </a:r>
            <a:r>
              <a:rPr lang="en-US" altLang="ja-JP" sz="2000" dirty="0" smtClean="0">
                <a:solidFill>
                  <a:srgbClr val="000000"/>
                </a:solidFill>
                <a:latin typeface="ＭＳ Ｐゴシック" charset="-128"/>
                <a:ea typeface="ＭＳ Ｐゴシック"/>
              </a:rPr>
              <a:t>(4) </a:t>
            </a:r>
            <a:r>
              <a:rPr lang="ja-JP" altLang="en-US" sz="2000" dirty="0" smtClean="0">
                <a:solidFill>
                  <a:srgbClr val="000000"/>
                </a:solidFill>
                <a:latin typeface="ＭＳ Ｐゴシック" charset="-128"/>
                <a:ea typeface="ＭＳ Ｐゴシック"/>
              </a:rPr>
              <a:t>診療データ提出</a:t>
            </a:r>
            <a:r>
              <a:rPr lang="ja-JP" altLang="en-US" sz="2000" dirty="0" smtClean="0">
                <a:solidFill>
                  <a:srgbClr val="000000"/>
                </a:solidFill>
                <a:latin typeface="ＭＳ Ｐゴシック" charset="-128"/>
              </a:rPr>
              <a:t>　　　　　</a:t>
            </a:r>
            <a:r>
              <a:rPr lang="ja-JP" altLang="en-US" sz="2400" dirty="0" smtClean="0">
                <a:solidFill>
                  <a:srgbClr val="000000"/>
                </a:solidFill>
                <a:latin typeface="ＭＳ Ｐゴシック" charset="-128"/>
              </a:rPr>
              <a:t>　　　</a:t>
            </a: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66864611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2" y="1001266"/>
            <a:ext cx="9511189" cy="5748855"/>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050" dirty="0">
              <a:solidFill>
                <a:prstClr val="black"/>
              </a:solidFill>
              <a:latin typeface="ＭＳ Ｐゴシック"/>
            </a:endParaRPr>
          </a:p>
          <a:p>
            <a:pPr marL="174625" indent="-174625">
              <a:buFont typeface="Wingdings" pitchFamily="2" charset="2"/>
              <a:buChar char="Ø"/>
              <a:defRPr/>
            </a:pPr>
            <a:r>
              <a:rPr lang="ja-JP" altLang="en-US" sz="1400" dirty="0">
                <a:solidFill>
                  <a:prstClr val="black"/>
                </a:solidFill>
                <a:latin typeface="ＭＳ Ｐゴシック"/>
              </a:rPr>
              <a:t>　急性期後の受入をはじめとする地域包括ケアシステムを支える病棟の充実が求められていること</a:t>
            </a:r>
            <a:r>
              <a:rPr lang="ja-JP" altLang="en-US" sz="1400" dirty="0" smtClean="0">
                <a:solidFill>
                  <a:prstClr val="black"/>
                </a:solidFill>
                <a:latin typeface="ＭＳ Ｐゴシック"/>
              </a:rPr>
              <a:t>から新た</a:t>
            </a:r>
            <a:r>
              <a:rPr lang="ja-JP" altLang="en-US" sz="1400" dirty="0">
                <a:solidFill>
                  <a:prstClr val="black"/>
                </a:solidFill>
                <a:latin typeface="ＭＳ Ｐゴシック"/>
              </a:rPr>
              <a:t>な評価を新設する</a:t>
            </a:r>
            <a:r>
              <a:rPr lang="ja-JP" altLang="en-US" sz="1400" dirty="0" smtClean="0">
                <a:solidFill>
                  <a:prstClr val="black"/>
                </a:solidFill>
                <a:latin typeface="ＭＳ Ｐゴシック"/>
              </a:rPr>
              <a:t>。</a:t>
            </a:r>
            <a:endParaRPr lang="en-US" altLang="ja-JP" sz="800" dirty="0">
              <a:solidFill>
                <a:prstClr val="black"/>
              </a:solidFill>
              <a:latin typeface="ＭＳ Ｐゴシック"/>
            </a:endParaRPr>
          </a:p>
          <a:p>
            <a:pPr>
              <a:defRPr/>
            </a:pPr>
            <a:r>
              <a:rPr lang="ja-JP" altLang="en-US" sz="2000" b="1" dirty="0" smtClean="0">
                <a:solidFill>
                  <a:srgbClr val="0070C0"/>
                </a:solidFill>
              </a:rPr>
              <a:t>　</a:t>
            </a:r>
            <a:r>
              <a:rPr lang="ja-JP" altLang="en-US" sz="1600" b="1" dirty="0" smtClean="0">
                <a:solidFill>
                  <a:srgbClr val="0070C0"/>
                </a:solidFill>
              </a:rPr>
              <a:t>（</a:t>
            </a:r>
            <a:r>
              <a:rPr lang="ja-JP" altLang="en-US" sz="1600" b="1" dirty="0">
                <a:solidFill>
                  <a:srgbClr val="0070C0"/>
                </a:solidFill>
              </a:rPr>
              <a:t>新）　　</a:t>
            </a:r>
            <a:r>
              <a:rPr lang="en-US" altLang="ja-JP" sz="1600" b="1" dirty="0" smtClean="0">
                <a:solidFill>
                  <a:srgbClr val="0070C0"/>
                </a:solidFill>
              </a:rPr>
              <a:t>	</a:t>
            </a:r>
            <a:r>
              <a:rPr lang="ja-JP" altLang="en-US" sz="1600" b="1" u="sng" dirty="0" smtClean="0">
                <a:solidFill>
                  <a:srgbClr val="0070C0"/>
                </a:solidFill>
              </a:rPr>
              <a:t>地域包括ケア病棟入院料（入院医療管理料）１</a:t>
            </a:r>
            <a:r>
              <a:rPr lang="ja-JP" altLang="en-US" sz="1600" b="1" u="sng" dirty="0">
                <a:solidFill>
                  <a:srgbClr val="0070C0"/>
                </a:solidFill>
              </a:rPr>
              <a:t>　 </a:t>
            </a:r>
            <a:r>
              <a:rPr lang="ja-JP" altLang="en-US" sz="1600" b="1" u="sng" dirty="0" smtClean="0">
                <a:solidFill>
                  <a:srgbClr val="0070C0"/>
                </a:solidFill>
              </a:rPr>
              <a:t>２</a:t>
            </a:r>
            <a:r>
              <a:rPr lang="en-US" altLang="ja-JP" sz="1600" b="1" u="sng" dirty="0" smtClean="0">
                <a:solidFill>
                  <a:srgbClr val="0070C0"/>
                </a:solidFill>
              </a:rPr>
              <a:t>,</a:t>
            </a:r>
            <a:r>
              <a:rPr lang="ja-JP" altLang="en-US" sz="1600" b="1" u="sng" dirty="0" smtClean="0">
                <a:solidFill>
                  <a:srgbClr val="0070C0"/>
                </a:solidFill>
              </a:rPr>
              <a:t>５５８</a:t>
            </a:r>
            <a:r>
              <a:rPr lang="ja-JP" altLang="en-US" sz="1600" b="1" u="sng" dirty="0" smtClean="0">
                <a:solidFill>
                  <a:srgbClr val="0070C0"/>
                </a:solidFill>
                <a:latin typeface="ＭＳ Ｐゴシック" pitchFamily="50" charset="-128"/>
              </a:rPr>
              <a:t>点　（</a:t>
            </a:r>
            <a:r>
              <a:rPr lang="ja-JP" altLang="en-US" sz="1600" b="1" u="sng" dirty="0">
                <a:solidFill>
                  <a:srgbClr val="0070C0"/>
                </a:solidFill>
                <a:latin typeface="ＭＳ Ｐゴシック" pitchFamily="50" charset="-128"/>
              </a:rPr>
              <a:t>６０</a:t>
            </a:r>
            <a:r>
              <a:rPr lang="ja-JP" altLang="en-US" sz="1600" b="1" u="sng" dirty="0" smtClean="0">
                <a:solidFill>
                  <a:srgbClr val="0070C0"/>
                </a:solidFill>
                <a:latin typeface="ＭＳ Ｐゴシック" pitchFamily="50" charset="-128"/>
              </a:rPr>
              <a:t>日まで）</a:t>
            </a:r>
            <a:endParaRPr lang="en-US" altLang="ja-JP" sz="1600" b="1" u="sng" dirty="0" smtClean="0">
              <a:solidFill>
                <a:srgbClr val="0070C0"/>
              </a:solidFill>
              <a:latin typeface="ＭＳ Ｐゴシック" pitchFamily="50" charset="-128"/>
            </a:endParaRPr>
          </a:p>
          <a:p>
            <a:pPr indent="622300"/>
            <a:r>
              <a:rPr lang="ja-JP" altLang="en-US" sz="1600" b="1" dirty="0" smtClean="0">
                <a:solidFill>
                  <a:srgbClr val="0070C0"/>
                </a:solidFill>
                <a:latin typeface="ＭＳ Ｐゴシック" pitchFamily="50" charset="-128"/>
              </a:rPr>
              <a:t>　 </a:t>
            </a:r>
            <a:r>
              <a:rPr lang="en-US" altLang="ja-JP" sz="1600" b="1" dirty="0" smtClean="0">
                <a:solidFill>
                  <a:srgbClr val="0070C0"/>
                </a:solidFill>
                <a:latin typeface="ＭＳ Ｐゴシック" pitchFamily="50" charset="-128"/>
              </a:rPr>
              <a:t>	</a:t>
            </a:r>
            <a:r>
              <a:rPr lang="ja-JP" altLang="en-US" sz="1600" b="1" u="sng" dirty="0" smtClean="0">
                <a:solidFill>
                  <a:srgbClr val="0070C0"/>
                </a:solidFill>
              </a:rPr>
              <a:t>地域包括ケア病棟入院料（入院医療管理料）２　 ２</a:t>
            </a:r>
            <a:r>
              <a:rPr lang="en-US" altLang="ja-JP" sz="1600" b="1" u="sng" dirty="0" smtClean="0">
                <a:solidFill>
                  <a:srgbClr val="0070C0"/>
                </a:solidFill>
              </a:rPr>
              <a:t>,</a:t>
            </a:r>
            <a:r>
              <a:rPr lang="ja-JP" altLang="en-US" sz="1600" b="1" u="sng" dirty="0" smtClean="0">
                <a:solidFill>
                  <a:srgbClr val="0070C0"/>
                </a:solidFill>
              </a:rPr>
              <a:t>０５８</a:t>
            </a:r>
            <a:r>
              <a:rPr lang="ja-JP" altLang="en-US" sz="1600" b="1" u="sng" dirty="0" smtClean="0">
                <a:solidFill>
                  <a:srgbClr val="0070C0"/>
                </a:solidFill>
                <a:latin typeface="ＭＳ Ｐゴシック" pitchFamily="50" charset="-128"/>
              </a:rPr>
              <a:t>点　（</a:t>
            </a:r>
            <a:r>
              <a:rPr lang="ja-JP" altLang="en-US" sz="1600" b="1" u="sng" dirty="0">
                <a:solidFill>
                  <a:srgbClr val="0070C0"/>
                </a:solidFill>
                <a:latin typeface="ＭＳ Ｐゴシック" pitchFamily="50" charset="-128"/>
              </a:rPr>
              <a:t>６０</a:t>
            </a:r>
            <a:r>
              <a:rPr lang="ja-JP" altLang="en-US" sz="1600" b="1" u="sng" dirty="0" smtClean="0">
                <a:solidFill>
                  <a:srgbClr val="0070C0"/>
                </a:solidFill>
                <a:latin typeface="ＭＳ Ｐゴシック" pitchFamily="50" charset="-128"/>
              </a:rPr>
              <a:t>日まで）</a:t>
            </a:r>
            <a:endParaRPr lang="en-US" altLang="ja-JP" sz="1600" b="1" dirty="0" smtClean="0">
              <a:solidFill>
                <a:srgbClr val="0070C0"/>
              </a:solidFill>
              <a:latin typeface="ＭＳ Ｐゴシック" pitchFamily="50" charset="-128"/>
            </a:endParaRPr>
          </a:p>
          <a:p>
            <a:pPr indent="622300"/>
            <a:r>
              <a:rPr lang="en-US" altLang="ja-JP" sz="1600" b="1" dirty="0" smtClean="0">
                <a:solidFill>
                  <a:srgbClr val="0070C0"/>
                </a:solidFill>
                <a:latin typeface="ＭＳ Ｐゴシック" pitchFamily="50" charset="-128"/>
              </a:rPr>
              <a:t>		</a:t>
            </a:r>
            <a:r>
              <a:rPr lang="ja-JP" altLang="en-US" sz="1600" b="1" u="sng" dirty="0" smtClean="0">
                <a:solidFill>
                  <a:srgbClr val="0070C0"/>
                </a:solidFill>
                <a:latin typeface="ＭＳ Ｐゴシック" pitchFamily="50" charset="-128"/>
              </a:rPr>
              <a:t>看護職員配置加算</a:t>
            </a:r>
            <a:r>
              <a:rPr lang="en-US" altLang="ja-JP" sz="1600" b="1" u="sng" dirty="0" smtClean="0">
                <a:solidFill>
                  <a:srgbClr val="0070C0"/>
                </a:solidFill>
                <a:latin typeface="ＭＳ Ｐゴシック" pitchFamily="50" charset="-128"/>
              </a:rPr>
              <a:t>			</a:t>
            </a:r>
            <a:r>
              <a:rPr lang="ja-JP" altLang="en-US" sz="1600" b="1" u="sng" dirty="0" smtClean="0">
                <a:solidFill>
                  <a:srgbClr val="0070C0"/>
                </a:solidFill>
                <a:latin typeface="ＭＳ Ｐゴシック" pitchFamily="50" charset="-128"/>
              </a:rPr>
              <a:t>１５０点</a:t>
            </a:r>
            <a:endParaRPr lang="en-US" altLang="ja-JP" sz="1600" b="1" u="sng" dirty="0" smtClean="0">
              <a:solidFill>
                <a:srgbClr val="0070C0"/>
              </a:solidFill>
              <a:latin typeface="ＭＳ Ｐゴシック" pitchFamily="50" charset="-128"/>
            </a:endParaRPr>
          </a:p>
          <a:p>
            <a:pPr indent="622300"/>
            <a:r>
              <a:rPr lang="en-US" altLang="ja-JP" sz="1600" b="1" dirty="0">
                <a:solidFill>
                  <a:srgbClr val="0070C0"/>
                </a:solidFill>
                <a:latin typeface="ＭＳ Ｐゴシック" pitchFamily="50" charset="-128"/>
              </a:rPr>
              <a:t>	</a:t>
            </a:r>
            <a:r>
              <a:rPr lang="en-US" altLang="ja-JP" sz="1600" b="1" dirty="0" smtClean="0">
                <a:solidFill>
                  <a:srgbClr val="0070C0"/>
                </a:solidFill>
                <a:latin typeface="ＭＳ Ｐゴシック" pitchFamily="50" charset="-128"/>
              </a:rPr>
              <a:t>	</a:t>
            </a:r>
            <a:r>
              <a:rPr lang="ja-JP" altLang="en-US" sz="1600" b="1" u="sng" dirty="0" smtClean="0">
                <a:solidFill>
                  <a:srgbClr val="0070C0"/>
                </a:solidFill>
                <a:latin typeface="ＭＳ Ｐゴシック" pitchFamily="50" charset="-128"/>
              </a:rPr>
              <a:t>看護補助者配置加算</a:t>
            </a:r>
            <a:r>
              <a:rPr lang="en-US" altLang="ja-JP" sz="1600" b="1" u="sng" dirty="0" smtClean="0">
                <a:solidFill>
                  <a:srgbClr val="0070C0"/>
                </a:solidFill>
                <a:latin typeface="ＭＳ Ｐゴシック" pitchFamily="50" charset="-128"/>
              </a:rPr>
              <a:t>		</a:t>
            </a:r>
            <a:r>
              <a:rPr lang="ja-JP" altLang="en-US" sz="1600" b="1" u="sng" dirty="0" smtClean="0">
                <a:solidFill>
                  <a:srgbClr val="0070C0"/>
                </a:solidFill>
                <a:latin typeface="ＭＳ Ｐゴシック" pitchFamily="50" charset="-128"/>
              </a:rPr>
              <a:t>１５０点</a:t>
            </a:r>
            <a:endParaRPr lang="en-US" altLang="ja-JP" sz="1600" b="1" u="sng" dirty="0" smtClean="0">
              <a:solidFill>
                <a:srgbClr val="0070C0"/>
              </a:solidFill>
              <a:latin typeface="ＭＳ Ｐゴシック" pitchFamily="50" charset="-128"/>
            </a:endParaRPr>
          </a:p>
          <a:p>
            <a:pPr indent="622300"/>
            <a:r>
              <a:rPr lang="en-US" altLang="ja-JP" sz="1600" b="1" dirty="0">
                <a:solidFill>
                  <a:srgbClr val="0070C0"/>
                </a:solidFill>
                <a:latin typeface="ＭＳ Ｐゴシック" pitchFamily="50" charset="-128"/>
              </a:rPr>
              <a:t>	</a:t>
            </a:r>
            <a:r>
              <a:rPr lang="en-US" altLang="ja-JP" sz="1600" b="1" dirty="0" smtClean="0">
                <a:solidFill>
                  <a:srgbClr val="0070C0"/>
                </a:solidFill>
                <a:latin typeface="ＭＳ Ｐゴシック" pitchFamily="50" charset="-128"/>
              </a:rPr>
              <a:t>	</a:t>
            </a:r>
            <a:r>
              <a:rPr lang="ja-JP" altLang="en-US" sz="1600" b="1" u="sng" dirty="0" smtClean="0">
                <a:solidFill>
                  <a:srgbClr val="0070C0"/>
                </a:solidFill>
                <a:latin typeface="ＭＳ Ｐゴシック" pitchFamily="50" charset="-128"/>
              </a:rPr>
              <a:t>救急・在宅等支援病床初期加算</a:t>
            </a:r>
            <a:r>
              <a:rPr lang="en-US" altLang="ja-JP" sz="1600" b="1" u="sng" dirty="0" smtClean="0">
                <a:solidFill>
                  <a:srgbClr val="0070C0"/>
                </a:solidFill>
                <a:latin typeface="ＭＳ Ｐゴシック" pitchFamily="50" charset="-128"/>
              </a:rPr>
              <a:t>	</a:t>
            </a:r>
            <a:r>
              <a:rPr lang="ja-JP" altLang="en-US" sz="1600" b="1" u="sng" dirty="0">
                <a:solidFill>
                  <a:srgbClr val="0070C0"/>
                </a:solidFill>
                <a:latin typeface="ＭＳ Ｐゴシック" pitchFamily="50" charset="-128"/>
              </a:rPr>
              <a:t>１５０</a:t>
            </a:r>
            <a:r>
              <a:rPr lang="ja-JP" altLang="en-US" sz="1600" b="1" u="sng" dirty="0" smtClean="0">
                <a:solidFill>
                  <a:srgbClr val="0070C0"/>
                </a:solidFill>
                <a:latin typeface="ＭＳ Ｐゴシック" pitchFamily="50" charset="-128"/>
              </a:rPr>
              <a:t>点</a:t>
            </a:r>
            <a:r>
              <a:rPr lang="en-US" altLang="ja-JP" sz="1600" b="1" u="sng" dirty="0" smtClean="0">
                <a:solidFill>
                  <a:srgbClr val="0070C0"/>
                </a:solidFill>
                <a:latin typeface="ＭＳ Ｐゴシック" pitchFamily="50" charset="-128"/>
              </a:rPr>
              <a:t>(</a:t>
            </a:r>
            <a:r>
              <a:rPr lang="ja-JP" altLang="en-US" sz="1600" b="1" u="sng" dirty="0" smtClean="0">
                <a:solidFill>
                  <a:srgbClr val="0070C0"/>
                </a:solidFill>
                <a:latin typeface="ＭＳ Ｐゴシック" pitchFamily="50" charset="-128"/>
              </a:rPr>
              <a:t>１４日まで）</a:t>
            </a:r>
            <a:endParaRPr lang="en-US" altLang="ja-JP" sz="1100" dirty="0" smtClean="0">
              <a:solidFill>
                <a:prstClr val="black"/>
              </a:solidFill>
              <a:latin typeface="ＭＳ Ｐゴシック"/>
            </a:endParaRPr>
          </a:p>
          <a:p>
            <a:pPr marL="177800" indent="-177800">
              <a:lnSpc>
                <a:spcPts val="1500"/>
              </a:lnSpc>
              <a:defRPr/>
            </a:pPr>
            <a:r>
              <a:rPr lang="ja-JP" altLang="en-US" sz="1300" dirty="0" smtClean="0">
                <a:solidFill>
                  <a:prstClr val="black"/>
                </a:solidFill>
                <a:latin typeface="ＭＳ Ｐゴシック" pitchFamily="50" charset="-128"/>
              </a:rPr>
              <a:t>［</a:t>
            </a:r>
            <a:r>
              <a:rPr lang="ja-JP" altLang="en-US" sz="1300" dirty="0">
                <a:solidFill>
                  <a:prstClr val="black"/>
                </a:solidFill>
                <a:latin typeface="ＭＳ Ｐゴシック" pitchFamily="50" charset="-128"/>
              </a:rPr>
              <a:t>施設</a:t>
            </a:r>
            <a:r>
              <a:rPr lang="ja-JP" altLang="en-US" sz="1300" dirty="0" smtClean="0">
                <a:solidFill>
                  <a:prstClr val="black"/>
                </a:solidFill>
                <a:latin typeface="ＭＳ Ｐゴシック" pitchFamily="50" charset="-128"/>
              </a:rPr>
              <a:t>基準等］</a:t>
            </a:r>
            <a:endParaRPr lang="en-US" altLang="ja-JP" sz="1300" dirty="0" smtClean="0">
              <a:solidFill>
                <a:prstClr val="black"/>
              </a:solidFill>
              <a:latin typeface="ＭＳ Ｐゴシック" pitchFamily="50" charset="-128"/>
            </a:endParaRPr>
          </a:p>
          <a:p>
            <a:pPr marL="177800" indent="88900">
              <a:lnSpc>
                <a:spcPts val="1500"/>
              </a:lnSpc>
              <a:defRPr/>
            </a:pPr>
            <a:r>
              <a:rPr lang="ja-JP" altLang="en-US" sz="1300" dirty="0" smtClean="0">
                <a:solidFill>
                  <a:prstClr val="black"/>
                </a:solidFill>
                <a:latin typeface="ＭＳ Ｐゴシック" pitchFamily="50" charset="-128"/>
              </a:rPr>
              <a:t>①  疾患別リハビリテーション又はがん患者リハビリテーションを届け出ていること</a:t>
            </a:r>
            <a:r>
              <a:rPr lang="ja-JP" altLang="en-US" sz="1300" dirty="0">
                <a:solidFill>
                  <a:prstClr val="black"/>
                </a:solidFill>
                <a:latin typeface="ＭＳ Ｐゴシック" pitchFamily="50" charset="-128"/>
              </a:rPr>
              <a:t>　 </a:t>
            </a:r>
            <a:endParaRPr lang="en-US" altLang="ja-JP" sz="1300" dirty="0" smtClean="0">
              <a:solidFill>
                <a:prstClr val="black"/>
              </a:solidFill>
              <a:latin typeface="ＭＳ Ｐゴシック" pitchFamily="50" charset="-128"/>
            </a:endParaRPr>
          </a:p>
          <a:p>
            <a:pPr marL="177800" indent="93663">
              <a:lnSpc>
                <a:spcPts val="1500"/>
              </a:lnSpc>
              <a:defRPr/>
            </a:pPr>
            <a:r>
              <a:rPr lang="ja-JP" altLang="en-US" sz="1300" dirty="0" smtClean="0">
                <a:solidFill>
                  <a:prstClr val="black"/>
                </a:solidFill>
                <a:latin typeface="ＭＳ Ｐゴシック" pitchFamily="50" charset="-128"/>
              </a:rPr>
              <a:t>②</a:t>
            </a:r>
            <a:r>
              <a:rPr lang="ja-JP" altLang="en-US" sz="1300" dirty="0">
                <a:solidFill>
                  <a:prstClr val="black"/>
                </a:solidFill>
                <a:latin typeface="ＭＳ Ｐゴシック" pitchFamily="50" charset="-128"/>
              </a:rPr>
              <a:t>　入院医療管理料は</a:t>
            </a:r>
            <a:r>
              <a:rPr lang="ja-JP" altLang="en-US" sz="1300" u="sng" dirty="0">
                <a:solidFill>
                  <a:prstClr val="black"/>
                </a:solidFill>
                <a:latin typeface="ＭＳ Ｐゴシック" pitchFamily="50" charset="-128"/>
              </a:rPr>
              <a:t>病室単位の評価</a:t>
            </a:r>
            <a:r>
              <a:rPr lang="ja-JP" altLang="en-US" sz="1300" dirty="0">
                <a:solidFill>
                  <a:prstClr val="black"/>
                </a:solidFill>
                <a:latin typeface="ＭＳ Ｐゴシック" pitchFamily="50" charset="-128"/>
              </a:rPr>
              <a:t>とし、</a:t>
            </a:r>
            <a:r>
              <a:rPr lang="ja-JP" altLang="en-US" sz="1300" dirty="0">
                <a:solidFill>
                  <a:srgbClr val="FF0000"/>
                </a:solidFill>
                <a:latin typeface="ＭＳ Ｐゴシック" pitchFamily="50" charset="-128"/>
              </a:rPr>
              <a:t>届出は許可病床</a:t>
            </a:r>
            <a:r>
              <a:rPr lang="en-US" altLang="ja-JP" sz="1300" dirty="0">
                <a:solidFill>
                  <a:srgbClr val="FF0000"/>
                </a:solidFill>
                <a:latin typeface="ＭＳ Ｐゴシック" pitchFamily="50" charset="-128"/>
              </a:rPr>
              <a:t>200</a:t>
            </a:r>
            <a:r>
              <a:rPr lang="ja-JP" altLang="en-US" sz="1300" dirty="0">
                <a:solidFill>
                  <a:srgbClr val="FF0000"/>
                </a:solidFill>
                <a:latin typeface="ＭＳ Ｐゴシック" pitchFamily="50" charset="-128"/>
              </a:rPr>
              <a:t>床未満の医療機関で１病棟に</a:t>
            </a:r>
            <a:r>
              <a:rPr lang="ja-JP" altLang="en-US" sz="1300" dirty="0" smtClean="0">
                <a:solidFill>
                  <a:srgbClr val="FF0000"/>
                </a:solidFill>
                <a:latin typeface="ＭＳ Ｐゴシック" pitchFamily="50" charset="-128"/>
              </a:rPr>
              <a:t>限る</a:t>
            </a:r>
            <a:endParaRPr lang="en-US" altLang="ja-JP" sz="1300" dirty="0" smtClean="0">
              <a:solidFill>
                <a:prstClr val="black"/>
              </a:solidFill>
              <a:latin typeface="ＭＳ Ｐゴシック" pitchFamily="50" charset="-128"/>
            </a:endParaRPr>
          </a:p>
          <a:p>
            <a:pPr marL="177800" indent="93663">
              <a:lnSpc>
                <a:spcPts val="1500"/>
              </a:lnSpc>
              <a:defRPr/>
            </a:pPr>
            <a:r>
              <a:rPr lang="ja-JP" altLang="en-US" sz="1300" dirty="0" smtClean="0">
                <a:solidFill>
                  <a:prstClr val="black"/>
                </a:solidFill>
                <a:latin typeface="ＭＳ Ｐゴシック" pitchFamily="50" charset="-128"/>
              </a:rPr>
              <a:t>③　</a:t>
            </a:r>
            <a:r>
              <a:rPr lang="ja-JP" altLang="en-US" sz="1300" u="sng" dirty="0" smtClean="0">
                <a:solidFill>
                  <a:prstClr val="black"/>
                </a:solidFill>
                <a:latin typeface="ＭＳ Ｐゴシック" pitchFamily="50" charset="-128"/>
              </a:rPr>
              <a:t>療養</a:t>
            </a:r>
            <a:r>
              <a:rPr lang="ja-JP" altLang="en-US" sz="1300" u="sng" dirty="0">
                <a:solidFill>
                  <a:prstClr val="black"/>
                </a:solidFill>
                <a:latin typeface="ＭＳ Ｐゴシック" pitchFamily="50" charset="-128"/>
              </a:rPr>
              <a:t>病床</a:t>
            </a:r>
            <a:r>
              <a:rPr lang="ja-JP" altLang="en-US" sz="1300" dirty="0">
                <a:solidFill>
                  <a:prstClr val="black"/>
                </a:solidFill>
                <a:latin typeface="ＭＳ Ｐゴシック" pitchFamily="50" charset="-128"/>
              </a:rPr>
              <a:t>については、</a:t>
            </a:r>
            <a:r>
              <a:rPr lang="ja-JP" altLang="en-US" sz="1300" u="sng" dirty="0">
                <a:solidFill>
                  <a:prstClr val="black"/>
                </a:solidFill>
                <a:latin typeface="ＭＳ Ｐゴシック" pitchFamily="50" charset="-128"/>
              </a:rPr>
              <a:t>１病棟に限り届出</a:t>
            </a:r>
            <a:r>
              <a:rPr lang="ja-JP" altLang="en-US" sz="1300" dirty="0">
                <a:solidFill>
                  <a:prstClr val="black"/>
                </a:solidFill>
                <a:latin typeface="ＭＳ Ｐゴシック" pitchFamily="50" charset="-128"/>
              </a:rPr>
              <a:t>することが</a:t>
            </a:r>
            <a:r>
              <a:rPr lang="ja-JP" altLang="en-US" sz="1300" dirty="0" smtClean="0">
                <a:solidFill>
                  <a:prstClr val="black"/>
                </a:solidFill>
                <a:latin typeface="ＭＳ Ｐゴシック" pitchFamily="50" charset="-128"/>
              </a:rPr>
              <a:t>できる</a:t>
            </a:r>
            <a:endParaRPr lang="en-US" altLang="ja-JP" sz="1300" dirty="0" smtClean="0">
              <a:solidFill>
                <a:prstClr val="black"/>
              </a:solidFill>
              <a:latin typeface="ＭＳ Ｐゴシック" pitchFamily="50" charset="-128"/>
            </a:endParaRPr>
          </a:p>
          <a:p>
            <a:pPr marL="177800" indent="93663">
              <a:lnSpc>
                <a:spcPts val="1500"/>
              </a:lnSpc>
              <a:defRPr/>
            </a:pPr>
            <a:r>
              <a:rPr lang="ja-JP" altLang="en-US" sz="1300" dirty="0">
                <a:solidFill>
                  <a:prstClr val="black"/>
                </a:solidFill>
                <a:latin typeface="ＭＳ Ｐゴシック" pitchFamily="50" charset="-128"/>
              </a:rPr>
              <a:t>④　</a:t>
            </a:r>
            <a:r>
              <a:rPr lang="ja-JP" altLang="en-US" sz="1300" dirty="0">
                <a:solidFill>
                  <a:srgbClr val="FF0000"/>
                </a:solidFill>
                <a:latin typeface="ＭＳ Ｐゴシック" pitchFamily="50" charset="-128"/>
              </a:rPr>
              <a:t>許可病床</a:t>
            </a:r>
            <a:r>
              <a:rPr lang="en-US" altLang="ja-JP" sz="1300" dirty="0">
                <a:solidFill>
                  <a:srgbClr val="FF0000"/>
                </a:solidFill>
                <a:latin typeface="ＭＳ Ｐゴシック" pitchFamily="50" charset="-128"/>
              </a:rPr>
              <a:t>200</a:t>
            </a:r>
            <a:r>
              <a:rPr lang="ja-JP" altLang="en-US" sz="1300" dirty="0">
                <a:solidFill>
                  <a:srgbClr val="FF0000"/>
                </a:solidFill>
                <a:latin typeface="ＭＳ Ｐゴシック" pitchFamily="50" charset="-128"/>
              </a:rPr>
              <a:t>床未満の医療機関にあっては、</a:t>
            </a:r>
            <a:r>
              <a:rPr lang="ja-JP" altLang="en-US" sz="1300" u="sng" dirty="0">
                <a:solidFill>
                  <a:srgbClr val="FF0000"/>
                </a:solidFill>
                <a:latin typeface="ＭＳ Ｐゴシック" pitchFamily="50" charset="-128"/>
              </a:rPr>
              <a:t>入院基本料の届出がなく</a:t>
            </a:r>
            <a:r>
              <a:rPr lang="ja-JP" altLang="en-US" sz="1300" dirty="0">
                <a:solidFill>
                  <a:srgbClr val="FF0000"/>
                </a:solidFill>
                <a:latin typeface="ＭＳ Ｐゴシック" pitchFamily="50" charset="-128"/>
              </a:rPr>
              <a:t>、地域包括ケア病棟入院料のみの届出であって</a:t>
            </a:r>
            <a:r>
              <a:rPr lang="ja-JP" altLang="en-US" sz="1300" dirty="0" smtClean="0">
                <a:solidFill>
                  <a:srgbClr val="FF0000"/>
                </a:solidFill>
                <a:latin typeface="ＭＳ Ｐゴシック" pitchFamily="50" charset="-128"/>
              </a:rPr>
              <a:t>も</a:t>
            </a:r>
            <a:endParaRPr lang="en-US" altLang="ja-JP" sz="1300" dirty="0" smtClean="0">
              <a:solidFill>
                <a:srgbClr val="FF0000"/>
              </a:solidFill>
              <a:latin typeface="ＭＳ Ｐゴシック" pitchFamily="50" charset="-128"/>
            </a:endParaRPr>
          </a:p>
          <a:p>
            <a:pPr marL="177800" indent="93663">
              <a:lnSpc>
                <a:spcPts val="1500"/>
              </a:lnSpc>
              <a:defRPr/>
            </a:pPr>
            <a:r>
              <a:rPr lang="en-US" altLang="ja-JP" sz="1300" dirty="0">
                <a:solidFill>
                  <a:srgbClr val="FF0000"/>
                </a:solidFill>
                <a:latin typeface="ＭＳ Ｐゴシック" pitchFamily="50" charset="-128"/>
              </a:rPr>
              <a:t> </a:t>
            </a:r>
            <a:r>
              <a:rPr lang="en-US" altLang="ja-JP" sz="1300" dirty="0" smtClean="0">
                <a:solidFill>
                  <a:srgbClr val="FF0000"/>
                </a:solidFill>
                <a:latin typeface="ＭＳ Ｐゴシック" pitchFamily="50" charset="-128"/>
              </a:rPr>
              <a:t>  </a:t>
            </a:r>
            <a:r>
              <a:rPr lang="ja-JP" altLang="en-US" sz="1300" dirty="0" smtClean="0">
                <a:solidFill>
                  <a:srgbClr val="FF0000"/>
                </a:solidFill>
                <a:latin typeface="ＭＳ Ｐゴシック" pitchFamily="50" charset="-128"/>
              </a:rPr>
              <a:t>差し支えない</a:t>
            </a:r>
            <a:endParaRPr lang="ja-JP" altLang="en-US" sz="1300" dirty="0">
              <a:solidFill>
                <a:srgbClr val="FF0000"/>
              </a:solidFill>
              <a:latin typeface="ＭＳ Ｐゴシック" pitchFamily="50" charset="-128"/>
            </a:endParaRPr>
          </a:p>
          <a:p>
            <a:pPr marL="538163" indent="-273050">
              <a:lnSpc>
                <a:spcPts val="1500"/>
              </a:lnSpc>
              <a:defRPr/>
            </a:pPr>
            <a:r>
              <a:rPr lang="ja-JP" altLang="en-US" sz="1300" dirty="0" smtClean="0">
                <a:solidFill>
                  <a:prstClr val="black"/>
                </a:solidFill>
              </a:rPr>
              <a:t>⑤</a:t>
            </a:r>
            <a:r>
              <a:rPr lang="ja-JP" altLang="en-US" sz="1300" dirty="0">
                <a:solidFill>
                  <a:prstClr val="black"/>
                </a:solidFill>
              </a:rPr>
              <a:t>　</a:t>
            </a:r>
            <a:r>
              <a:rPr lang="ja-JP" altLang="en-US" sz="1300" dirty="0" smtClean="0">
                <a:solidFill>
                  <a:prstClr val="black"/>
                </a:solidFill>
              </a:rPr>
              <a:t>看護配置</a:t>
            </a:r>
            <a:r>
              <a:rPr lang="en-US" altLang="ja-JP" sz="1300" u="sng" dirty="0" smtClean="0">
                <a:solidFill>
                  <a:prstClr val="black"/>
                </a:solidFill>
              </a:rPr>
              <a:t>13</a:t>
            </a:r>
            <a:r>
              <a:rPr lang="ja-JP" altLang="en-US" sz="1300" u="sng" dirty="0" smtClean="0">
                <a:solidFill>
                  <a:prstClr val="black"/>
                </a:solidFill>
              </a:rPr>
              <a:t>対</a:t>
            </a:r>
            <a:r>
              <a:rPr lang="en-US" altLang="ja-JP" sz="1300" u="sng" dirty="0" smtClean="0">
                <a:solidFill>
                  <a:prstClr val="black"/>
                </a:solidFill>
              </a:rPr>
              <a:t>1</a:t>
            </a:r>
            <a:r>
              <a:rPr lang="ja-JP" altLang="en-US" sz="1300" u="sng" dirty="0" smtClean="0">
                <a:solidFill>
                  <a:prstClr val="black"/>
                </a:solidFill>
              </a:rPr>
              <a:t>以上</a:t>
            </a:r>
            <a:r>
              <a:rPr lang="ja-JP" altLang="en-US" sz="1300" dirty="0" smtClean="0">
                <a:solidFill>
                  <a:prstClr val="black"/>
                </a:solidFill>
              </a:rPr>
              <a:t>、専従の理学療法士、作業療法士又は言語聴覚士</a:t>
            </a:r>
            <a:r>
              <a:rPr lang="en-US" altLang="ja-JP" sz="1300" dirty="0" smtClean="0">
                <a:solidFill>
                  <a:prstClr val="black"/>
                </a:solidFill>
              </a:rPr>
              <a:t>1</a:t>
            </a:r>
            <a:r>
              <a:rPr lang="ja-JP" altLang="en-US" sz="1300" dirty="0" smtClean="0">
                <a:solidFill>
                  <a:prstClr val="black"/>
                </a:solidFill>
              </a:rPr>
              <a:t>人以上、専任の在宅復帰支援担当者</a:t>
            </a:r>
            <a:r>
              <a:rPr lang="en-US" altLang="ja-JP" sz="1300" dirty="0" smtClean="0">
                <a:solidFill>
                  <a:prstClr val="black"/>
                </a:solidFill>
              </a:rPr>
              <a:t>1</a:t>
            </a:r>
            <a:r>
              <a:rPr lang="ja-JP" altLang="en-US" sz="1300" dirty="0" smtClean="0">
                <a:solidFill>
                  <a:prstClr val="black"/>
                </a:solidFill>
              </a:rPr>
              <a:t>人以上</a:t>
            </a:r>
            <a:endParaRPr lang="ja-JP" altLang="en-US" sz="1300" dirty="0">
              <a:solidFill>
                <a:prstClr val="black"/>
              </a:solidFill>
            </a:endParaRPr>
          </a:p>
          <a:p>
            <a:pPr marL="177800" indent="87313">
              <a:lnSpc>
                <a:spcPts val="1500"/>
              </a:lnSpc>
              <a:defRPr/>
            </a:pPr>
            <a:r>
              <a:rPr lang="ja-JP" altLang="en-US" sz="1300" dirty="0" smtClean="0">
                <a:solidFill>
                  <a:prstClr val="black"/>
                </a:solidFill>
              </a:rPr>
              <a:t>⑥</a:t>
            </a:r>
            <a:r>
              <a:rPr lang="ja-JP" altLang="en-US" sz="1300" dirty="0">
                <a:solidFill>
                  <a:prstClr val="black"/>
                </a:solidFill>
              </a:rPr>
              <a:t>　一般病棟用の重症度、医療・看護必要度Ａ項目１点以上の</a:t>
            </a:r>
            <a:r>
              <a:rPr lang="ja-JP" altLang="en-US" sz="1300" dirty="0" smtClean="0">
                <a:solidFill>
                  <a:prstClr val="black"/>
                </a:solidFill>
              </a:rPr>
              <a:t>患者が</a:t>
            </a:r>
            <a:r>
              <a:rPr lang="en-US" altLang="ja-JP" sz="1300" dirty="0" smtClean="0">
                <a:solidFill>
                  <a:prstClr val="black"/>
                </a:solidFill>
              </a:rPr>
              <a:t>10</a:t>
            </a:r>
            <a:r>
              <a:rPr lang="ja-JP" altLang="en-US" sz="1300" dirty="0">
                <a:solidFill>
                  <a:prstClr val="black"/>
                </a:solidFill>
              </a:rPr>
              <a:t>％</a:t>
            </a:r>
            <a:r>
              <a:rPr lang="ja-JP" altLang="en-US" sz="1300" dirty="0" smtClean="0">
                <a:solidFill>
                  <a:prstClr val="black"/>
                </a:solidFill>
              </a:rPr>
              <a:t>以上</a:t>
            </a:r>
            <a:endParaRPr lang="en-US" altLang="ja-JP" sz="1300" dirty="0" smtClean="0">
              <a:solidFill>
                <a:prstClr val="black"/>
              </a:solidFill>
            </a:endParaRPr>
          </a:p>
          <a:p>
            <a:pPr marL="444500" indent="-179388">
              <a:lnSpc>
                <a:spcPts val="1500"/>
              </a:lnSpc>
              <a:defRPr/>
            </a:pPr>
            <a:r>
              <a:rPr lang="ja-JP" altLang="en-US" sz="1300" dirty="0" smtClean="0">
                <a:solidFill>
                  <a:prstClr val="black"/>
                </a:solidFill>
              </a:rPr>
              <a:t>⑦</a:t>
            </a:r>
            <a:r>
              <a:rPr lang="ja-JP" altLang="en-US" sz="1300" dirty="0">
                <a:solidFill>
                  <a:prstClr val="black"/>
                </a:solidFill>
              </a:rPr>
              <a:t>　</a:t>
            </a:r>
            <a:r>
              <a:rPr lang="ja-JP" altLang="en-US" sz="1300" dirty="0" smtClean="0">
                <a:solidFill>
                  <a:prstClr val="black"/>
                </a:solidFill>
              </a:rPr>
              <a:t>以下の</a:t>
            </a:r>
            <a:r>
              <a:rPr lang="ja-JP" altLang="en-US" sz="1300" u="sng" dirty="0" smtClean="0">
                <a:solidFill>
                  <a:srgbClr val="FF0000"/>
                </a:solidFill>
              </a:rPr>
              <a:t>いずれか</a:t>
            </a:r>
            <a:r>
              <a:rPr lang="ja-JP" altLang="en-US" sz="1300" dirty="0" smtClean="0">
                <a:solidFill>
                  <a:prstClr val="black"/>
                </a:solidFill>
              </a:rPr>
              <a:t>を満たすこと　ア</a:t>
            </a:r>
            <a:r>
              <a:rPr lang="en-US" altLang="ja-JP" sz="1300" dirty="0" smtClean="0">
                <a:solidFill>
                  <a:prstClr val="black"/>
                </a:solidFill>
              </a:rPr>
              <a:t>)</a:t>
            </a:r>
            <a:r>
              <a:rPr lang="ja-JP" altLang="en-US" sz="1300" dirty="0">
                <a:solidFill>
                  <a:prstClr val="black"/>
                </a:solidFill>
              </a:rPr>
              <a:t>　</a:t>
            </a:r>
            <a:r>
              <a:rPr lang="ja-JP" altLang="en-US" sz="1300" dirty="0" smtClean="0">
                <a:solidFill>
                  <a:prstClr val="black"/>
                </a:solidFill>
              </a:rPr>
              <a:t>在宅</a:t>
            </a:r>
            <a:r>
              <a:rPr lang="ja-JP" altLang="en-US" sz="1300" dirty="0">
                <a:solidFill>
                  <a:prstClr val="black"/>
                </a:solidFill>
              </a:rPr>
              <a:t>療養支援</a:t>
            </a:r>
            <a:r>
              <a:rPr lang="ja-JP" altLang="en-US" sz="1300" dirty="0" smtClean="0">
                <a:solidFill>
                  <a:prstClr val="black"/>
                </a:solidFill>
              </a:rPr>
              <a:t>病院、イ</a:t>
            </a:r>
            <a:r>
              <a:rPr lang="en-US" altLang="ja-JP" sz="1300" dirty="0" smtClean="0">
                <a:solidFill>
                  <a:prstClr val="black"/>
                </a:solidFill>
              </a:rPr>
              <a:t>)</a:t>
            </a:r>
            <a:r>
              <a:rPr lang="ja-JP" altLang="en-US" sz="1300" dirty="0" smtClean="0">
                <a:solidFill>
                  <a:prstClr val="black"/>
                </a:solidFill>
              </a:rPr>
              <a:t>　在宅</a:t>
            </a:r>
            <a:r>
              <a:rPr lang="ja-JP" altLang="en-US" sz="1300" dirty="0">
                <a:solidFill>
                  <a:prstClr val="black"/>
                </a:solidFill>
              </a:rPr>
              <a:t>療養後方支援病院（新設・後述）として年３件以上</a:t>
            </a:r>
            <a:r>
              <a:rPr lang="ja-JP" altLang="en-US" sz="1300" dirty="0" smtClean="0">
                <a:solidFill>
                  <a:prstClr val="black"/>
                </a:solidFill>
              </a:rPr>
              <a:t>の受入実績、ウ</a:t>
            </a:r>
            <a:r>
              <a:rPr lang="en-US" altLang="ja-JP" sz="1300" dirty="0" smtClean="0">
                <a:solidFill>
                  <a:prstClr val="black"/>
                </a:solidFill>
              </a:rPr>
              <a:t>)</a:t>
            </a:r>
            <a:r>
              <a:rPr lang="ja-JP" altLang="en-US" sz="1300" dirty="0">
                <a:solidFill>
                  <a:prstClr val="black"/>
                </a:solidFill>
              </a:rPr>
              <a:t>　二次救急医療</a:t>
            </a:r>
            <a:r>
              <a:rPr lang="ja-JP" altLang="en-US" sz="1300" dirty="0" smtClean="0">
                <a:solidFill>
                  <a:prstClr val="black"/>
                </a:solidFill>
              </a:rPr>
              <a:t>施設、エ</a:t>
            </a:r>
            <a:r>
              <a:rPr lang="en-US" altLang="ja-JP" sz="1300" dirty="0" smtClean="0">
                <a:solidFill>
                  <a:prstClr val="black"/>
                </a:solidFill>
              </a:rPr>
              <a:t>)</a:t>
            </a:r>
            <a:r>
              <a:rPr lang="ja-JP" altLang="en-US" sz="1300" dirty="0">
                <a:solidFill>
                  <a:prstClr val="black"/>
                </a:solidFill>
              </a:rPr>
              <a:t>　救急告示</a:t>
            </a:r>
            <a:r>
              <a:rPr lang="ja-JP" altLang="en-US" sz="1300" dirty="0" smtClean="0">
                <a:solidFill>
                  <a:prstClr val="black"/>
                </a:solidFill>
              </a:rPr>
              <a:t>病院</a:t>
            </a:r>
            <a:endParaRPr lang="en-US" altLang="ja-JP" sz="1300" dirty="0" smtClean="0">
              <a:solidFill>
                <a:prstClr val="black"/>
              </a:solidFill>
            </a:endParaRPr>
          </a:p>
          <a:p>
            <a:pPr marL="177800" indent="87313">
              <a:lnSpc>
                <a:spcPts val="1500"/>
              </a:lnSpc>
              <a:defRPr/>
            </a:pPr>
            <a:r>
              <a:rPr lang="ja-JP" altLang="en-US" sz="1300" dirty="0" smtClean="0">
                <a:solidFill>
                  <a:prstClr val="black"/>
                </a:solidFill>
              </a:rPr>
              <a:t>⑧</a:t>
            </a:r>
            <a:r>
              <a:rPr lang="ja-JP" altLang="en-US" sz="1300" dirty="0">
                <a:solidFill>
                  <a:prstClr val="black"/>
                </a:solidFill>
              </a:rPr>
              <a:t>　</a:t>
            </a:r>
            <a:r>
              <a:rPr lang="ja-JP" altLang="en-US" sz="1300" dirty="0" smtClean="0">
                <a:solidFill>
                  <a:prstClr val="black"/>
                </a:solidFill>
              </a:rPr>
              <a:t>データ提出加算の届出を行っていること</a:t>
            </a:r>
            <a:endParaRPr lang="en-US" altLang="ja-JP" sz="1300" dirty="0" smtClean="0">
              <a:solidFill>
                <a:prstClr val="black"/>
              </a:solidFill>
            </a:endParaRPr>
          </a:p>
          <a:p>
            <a:pPr marL="177800" indent="87313">
              <a:lnSpc>
                <a:spcPts val="1500"/>
              </a:lnSpc>
              <a:defRPr/>
            </a:pPr>
            <a:r>
              <a:rPr lang="ja-JP" altLang="en-US" sz="1300" dirty="0" smtClean="0">
                <a:solidFill>
                  <a:prstClr val="black"/>
                </a:solidFill>
              </a:rPr>
              <a:t>⑨</a:t>
            </a:r>
            <a:r>
              <a:rPr lang="ja-JP" altLang="en-US" sz="1300" dirty="0">
                <a:solidFill>
                  <a:prstClr val="black"/>
                </a:solidFill>
              </a:rPr>
              <a:t>　リハビリテーションを提供する患者について</a:t>
            </a:r>
            <a:r>
              <a:rPr lang="ja-JP" altLang="en-US" sz="1300" dirty="0" smtClean="0">
                <a:solidFill>
                  <a:prstClr val="black"/>
                </a:solidFill>
              </a:rPr>
              <a:t>、１日</a:t>
            </a:r>
            <a:r>
              <a:rPr lang="ja-JP" altLang="en-US" sz="1300" dirty="0">
                <a:solidFill>
                  <a:prstClr val="black"/>
                </a:solidFill>
              </a:rPr>
              <a:t>平均２単位以上提供している</a:t>
            </a:r>
            <a:r>
              <a:rPr lang="ja-JP" altLang="en-US" sz="1300" dirty="0" smtClean="0">
                <a:solidFill>
                  <a:prstClr val="black"/>
                </a:solidFill>
              </a:rPr>
              <a:t>こと</a:t>
            </a:r>
            <a:endParaRPr lang="en-US" altLang="ja-JP" sz="1300" dirty="0" smtClean="0">
              <a:solidFill>
                <a:prstClr val="black"/>
              </a:solidFill>
            </a:endParaRPr>
          </a:p>
          <a:p>
            <a:pPr marL="444500" indent="-179388">
              <a:lnSpc>
                <a:spcPts val="1500"/>
              </a:lnSpc>
              <a:defRPr/>
            </a:pPr>
            <a:r>
              <a:rPr lang="ja-JP" altLang="en-US" sz="1300" dirty="0" smtClean="0">
                <a:solidFill>
                  <a:prstClr val="black"/>
                </a:solidFill>
                <a:latin typeface="ＭＳ Ｐゴシック"/>
              </a:rPr>
              <a:t>⑩</a:t>
            </a:r>
            <a:r>
              <a:rPr lang="ja-JP" altLang="en-US" sz="1300" dirty="0">
                <a:solidFill>
                  <a:prstClr val="black"/>
                </a:solidFill>
                <a:latin typeface="ＭＳ Ｐゴシック"/>
              </a:rPr>
              <a:t>　平成</a:t>
            </a:r>
            <a:r>
              <a:rPr lang="en-US" altLang="ja-JP" sz="1300" dirty="0">
                <a:solidFill>
                  <a:prstClr val="black"/>
                </a:solidFill>
                <a:latin typeface="ＭＳ Ｐゴシック"/>
              </a:rPr>
              <a:t>26</a:t>
            </a:r>
            <a:r>
              <a:rPr lang="ja-JP" altLang="en-US" sz="1300" dirty="0">
                <a:solidFill>
                  <a:prstClr val="black"/>
                </a:solidFill>
                <a:latin typeface="ＭＳ Ｐゴシック"/>
              </a:rPr>
              <a:t>年３月</a:t>
            </a:r>
            <a:r>
              <a:rPr lang="en-US" altLang="ja-JP" sz="1300" dirty="0">
                <a:solidFill>
                  <a:prstClr val="black"/>
                </a:solidFill>
                <a:latin typeface="ＭＳ Ｐゴシック"/>
              </a:rPr>
              <a:t>31</a:t>
            </a:r>
            <a:r>
              <a:rPr lang="ja-JP" altLang="en-US" sz="1300" dirty="0">
                <a:solidFill>
                  <a:prstClr val="black"/>
                </a:solidFill>
                <a:latin typeface="ＭＳ Ｐゴシック"/>
              </a:rPr>
              <a:t>日に</a:t>
            </a:r>
            <a:r>
              <a:rPr lang="en-US" altLang="ja-JP" sz="1300" dirty="0">
                <a:solidFill>
                  <a:prstClr val="black"/>
                </a:solidFill>
                <a:latin typeface="ＭＳ Ｐゴシック"/>
              </a:rPr>
              <a:t>10</a:t>
            </a:r>
            <a:r>
              <a:rPr lang="ja-JP" altLang="en-US" sz="1300" dirty="0">
                <a:solidFill>
                  <a:prstClr val="black"/>
                </a:solidFill>
                <a:latin typeface="ＭＳ Ｐゴシック"/>
              </a:rPr>
              <a:t>対１、</a:t>
            </a:r>
            <a:r>
              <a:rPr lang="en-US" altLang="ja-JP" sz="1300" dirty="0">
                <a:solidFill>
                  <a:prstClr val="black"/>
                </a:solidFill>
                <a:latin typeface="ＭＳ Ｐゴシック"/>
              </a:rPr>
              <a:t>13</a:t>
            </a:r>
            <a:r>
              <a:rPr lang="ja-JP" altLang="en-US" sz="1300" dirty="0">
                <a:solidFill>
                  <a:prstClr val="black"/>
                </a:solidFill>
                <a:latin typeface="ＭＳ Ｐゴシック"/>
              </a:rPr>
              <a:t>対１、</a:t>
            </a:r>
            <a:r>
              <a:rPr lang="en-US" altLang="ja-JP" sz="1300" dirty="0">
                <a:solidFill>
                  <a:prstClr val="black"/>
                </a:solidFill>
                <a:latin typeface="ＭＳ Ｐゴシック"/>
              </a:rPr>
              <a:t>15</a:t>
            </a:r>
            <a:r>
              <a:rPr lang="ja-JP" altLang="en-US" sz="1300" dirty="0">
                <a:solidFill>
                  <a:prstClr val="black"/>
                </a:solidFill>
                <a:latin typeface="ＭＳ Ｐゴシック"/>
              </a:rPr>
              <a:t>対１入院基本料を届け出ている病院は地域包括ケア病棟入院料を届け出ている期間中、７対１入院基本料を届け出ることは</a:t>
            </a:r>
            <a:r>
              <a:rPr lang="ja-JP" altLang="en-US" sz="1300" dirty="0" smtClean="0">
                <a:solidFill>
                  <a:prstClr val="black"/>
                </a:solidFill>
                <a:latin typeface="ＭＳ Ｐゴシック"/>
              </a:rPr>
              <a:t>できない</a:t>
            </a:r>
            <a:endParaRPr lang="en-US" altLang="ja-JP" sz="1300" dirty="0" smtClean="0">
              <a:solidFill>
                <a:prstClr val="black"/>
              </a:solidFill>
              <a:latin typeface="ＭＳ Ｐゴシック"/>
            </a:endParaRPr>
          </a:p>
          <a:p>
            <a:pPr marL="177800" indent="87313">
              <a:lnSpc>
                <a:spcPts val="1500"/>
              </a:lnSpc>
              <a:defRPr/>
            </a:pPr>
            <a:r>
              <a:rPr lang="ja-JP" altLang="en-US" sz="1300" dirty="0" smtClean="0">
                <a:solidFill>
                  <a:prstClr val="black"/>
                </a:solidFill>
                <a:latin typeface="ＭＳ Ｐゴシック"/>
              </a:rPr>
              <a:t>⑪　在宅復帰率７割以上　（</a:t>
            </a:r>
            <a:r>
              <a:rPr lang="ja-JP" altLang="en-US" sz="1300" dirty="0">
                <a:solidFill>
                  <a:prstClr val="black"/>
                </a:solidFill>
                <a:latin typeface="ＭＳ Ｐゴシック"/>
              </a:rPr>
              <a:t>地域包括ケア病棟入院料（入院医療管理料）１のみ</a:t>
            </a:r>
            <a:r>
              <a:rPr lang="ja-JP" altLang="en-US" sz="1300" dirty="0" smtClean="0">
                <a:solidFill>
                  <a:prstClr val="black"/>
                </a:solidFill>
                <a:latin typeface="ＭＳ Ｐゴシック"/>
              </a:rPr>
              <a:t>）</a:t>
            </a:r>
            <a:r>
              <a:rPr lang="en-US" altLang="ja-JP" sz="1300" dirty="0" smtClean="0">
                <a:solidFill>
                  <a:srgbClr val="FF0000"/>
                </a:solidFill>
                <a:latin typeface="ＭＳ Ｐゴシック"/>
              </a:rPr>
              <a:t>※</a:t>
            </a:r>
            <a:r>
              <a:rPr lang="ja-JP" altLang="en-US" sz="1300" dirty="0" smtClean="0">
                <a:solidFill>
                  <a:srgbClr val="FF0000"/>
                </a:solidFill>
                <a:latin typeface="ＭＳ Ｐゴシック"/>
              </a:rPr>
              <a:t>計算式はｐ．</a:t>
            </a:r>
            <a:r>
              <a:rPr lang="ja-JP" altLang="en-US" sz="1300" dirty="0">
                <a:solidFill>
                  <a:srgbClr val="FF0000"/>
                </a:solidFill>
                <a:latin typeface="ＭＳ Ｐゴシック"/>
              </a:rPr>
              <a:t>１４０</a:t>
            </a:r>
            <a:r>
              <a:rPr lang="ja-JP" altLang="en-US" sz="1300" dirty="0" smtClean="0">
                <a:solidFill>
                  <a:srgbClr val="FF0000"/>
                </a:solidFill>
                <a:latin typeface="ＭＳ Ｐゴシック"/>
              </a:rPr>
              <a:t>参照</a:t>
            </a:r>
            <a:endParaRPr lang="en-US" altLang="ja-JP" sz="1300" dirty="0" smtClean="0">
              <a:solidFill>
                <a:srgbClr val="FF0000"/>
              </a:solidFill>
              <a:latin typeface="ＭＳ Ｐゴシック"/>
            </a:endParaRPr>
          </a:p>
          <a:p>
            <a:pPr marL="177800" indent="87313">
              <a:lnSpc>
                <a:spcPts val="1500"/>
              </a:lnSpc>
              <a:defRPr/>
            </a:pPr>
            <a:r>
              <a:rPr lang="ja-JP" altLang="en-US" sz="1300" dirty="0" smtClean="0">
                <a:solidFill>
                  <a:prstClr val="black"/>
                </a:solidFill>
                <a:latin typeface="ＭＳ Ｐゴシック"/>
              </a:rPr>
              <a:t>⑫　</a:t>
            </a:r>
            <a:r>
              <a:rPr lang="en-US" altLang="ja-JP" sz="1300" dirty="0" smtClean="0">
                <a:solidFill>
                  <a:prstClr val="black"/>
                </a:solidFill>
                <a:latin typeface="ＭＳ Ｐゴシック"/>
              </a:rPr>
              <a:t>1</a:t>
            </a:r>
            <a:r>
              <a:rPr lang="ja-JP" altLang="en-US" sz="1300" dirty="0" smtClean="0">
                <a:solidFill>
                  <a:prstClr val="black"/>
                </a:solidFill>
                <a:latin typeface="ＭＳ Ｐゴシック"/>
              </a:rPr>
              <a:t>人あたりの居室面積が</a:t>
            </a:r>
            <a:r>
              <a:rPr lang="en-US" altLang="ja-JP" sz="1300" dirty="0" smtClean="0">
                <a:solidFill>
                  <a:prstClr val="black"/>
                </a:solidFill>
                <a:latin typeface="ＭＳ Ｐゴシック"/>
              </a:rPr>
              <a:t>6.4</a:t>
            </a:r>
            <a:r>
              <a:rPr lang="ja-JP" altLang="en-US" sz="1300" dirty="0" smtClean="0">
                <a:solidFill>
                  <a:prstClr val="black"/>
                </a:solidFill>
                <a:latin typeface="ＭＳ Ｐゴシック"/>
              </a:rPr>
              <a:t>㎡以上である　（</a:t>
            </a:r>
            <a:r>
              <a:rPr lang="ja-JP" altLang="en-US" sz="1300" dirty="0">
                <a:solidFill>
                  <a:prstClr val="black"/>
                </a:solidFill>
                <a:latin typeface="ＭＳ Ｐゴシック"/>
              </a:rPr>
              <a:t>地域包括ケア病棟入院料（入院医療管理料）１のみ</a:t>
            </a:r>
            <a:r>
              <a:rPr lang="ja-JP" altLang="en-US" sz="1300" dirty="0" smtClean="0">
                <a:solidFill>
                  <a:prstClr val="black"/>
                </a:solidFill>
                <a:latin typeface="ＭＳ Ｐゴシック"/>
              </a:rPr>
              <a:t>）</a:t>
            </a:r>
            <a:endParaRPr lang="en-US" altLang="ja-JP" sz="1300" dirty="0">
              <a:solidFill>
                <a:prstClr val="black"/>
              </a:solidFill>
              <a:latin typeface="ＭＳ Ｐゴシック"/>
            </a:endParaRPr>
          </a:p>
          <a:p>
            <a:pPr marL="177800" indent="-88900">
              <a:lnSpc>
                <a:spcPts val="1500"/>
              </a:lnSpc>
              <a:defRPr/>
            </a:pPr>
            <a:r>
              <a:rPr lang="ja-JP" altLang="en-US" sz="1300" dirty="0" smtClean="0">
                <a:solidFill>
                  <a:prstClr val="black"/>
                </a:solidFill>
                <a:latin typeface="ＭＳ Ｐゴシック"/>
              </a:rPr>
              <a:t>看護職員配置加算：看護職員が最小必要人数に加えて</a:t>
            </a:r>
            <a:r>
              <a:rPr lang="en-US" altLang="ja-JP" sz="1300" dirty="0" smtClean="0">
                <a:solidFill>
                  <a:prstClr val="black"/>
                </a:solidFill>
                <a:latin typeface="ＭＳ Ｐゴシック"/>
              </a:rPr>
              <a:t>50</a:t>
            </a:r>
            <a:r>
              <a:rPr lang="ja-JP" altLang="en-US" sz="1300" dirty="0" smtClean="0">
                <a:solidFill>
                  <a:prstClr val="black"/>
                </a:solidFill>
                <a:latin typeface="ＭＳ Ｐゴシック"/>
              </a:rPr>
              <a:t>対</a:t>
            </a:r>
            <a:r>
              <a:rPr lang="en-US" altLang="ja-JP" sz="1300" dirty="0" smtClean="0">
                <a:solidFill>
                  <a:prstClr val="black"/>
                </a:solidFill>
                <a:latin typeface="ＭＳ Ｐゴシック"/>
              </a:rPr>
              <a:t>1</a:t>
            </a:r>
            <a:r>
              <a:rPr lang="ja-JP" altLang="en-US" sz="1300" dirty="0" smtClean="0">
                <a:solidFill>
                  <a:prstClr val="black"/>
                </a:solidFill>
                <a:latin typeface="ＭＳ Ｐゴシック"/>
              </a:rPr>
              <a:t>以上</a:t>
            </a:r>
            <a:endParaRPr lang="en-US" altLang="ja-JP" sz="1300" dirty="0" smtClean="0">
              <a:solidFill>
                <a:prstClr val="black"/>
              </a:solidFill>
              <a:latin typeface="ＭＳ Ｐゴシック"/>
            </a:endParaRPr>
          </a:p>
          <a:p>
            <a:pPr marL="177800" indent="-88900">
              <a:lnSpc>
                <a:spcPts val="1500"/>
              </a:lnSpc>
              <a:defRPr/>
            </a:pPr>
            <a:r>
              <a:rPr lang="ja-JP" altLang="en-US" sz="1300" dirty="0" smtClean="0">
                <a:solidFill>
                  <a:prstClr val="black"/>
                </a:solidFill>
                <a:latin typeface="ＭＳ Ｐゴシック"/>
              </a:rPr>
              <a:t>看護補助者配置加算：看護補助者が</a:t>
            </a:r>
            <a:r>
              <a:rPr lang="en-US" altLang="ja-JP" sz="1300" dirty="0" smtClean="0">
                <a:solidFill>
                  <a:prstClr val="black"/>
                </a:solidFill>
                <a:latin typeface="ＭＳ Ｐゴシック"/>
              </a:rPr>
              <a:t>25</a:t>
            </a:r>
            <a:r>
              <a:rPr lang="ja-JP" altLang="en-US" sz="1300" dirty="0" smtClean="0">
                <a:solidFill>
                  <a:prstClr val="black"/>
                </a:solidFill>
                <a:latin typeface="ＭＳ Ｐゴシック"/>
              </a:rPr>
              <a:t>対</a:t>
            </a:r>
            <a:r>
              <a:rPr lang="en-US" altLang="ja-JP" sz="1300" dirty="0" smtClean="0">
                <a:solidFill>
                  <a:prstClr val="black"/>
                </a:solidFill>
                <a:latin typeface="ＭＳ Ｐゴシック"/>
              </a:rPr>
              <a:t>1</a:t>
            </a:r>
            <a:r>
              <a:rPr lang="ja-JP" altLang="en-US" sz="1300" dirty="0" smtClean="0">
                <a:solidFill>
                  <a:prstClr val="black"/>
                </a:solidFill>
                <a:latin typeface="ＭＳ Ｐゴシック"/>
              </a:rPr>
              <a:t>以上</a:t>
            </a:r>
            <a:endParaRPr lang="en-US" altLang="ja-JP" sz="1300" dirty="0" smtClean="0">
              <a:solidFill>
                <a:prstClr val="black"/>
              </a:solidFill>
              <a:latin typeface="ＭＳ Ｐゴシック"/>
            </a:endParaRPr>
          </a:p>
          <a:p>
            <a:pPr marL="177800" indent="-88900">
              <a:lnSpc>
                <a:spcPts val="1500"/>
              </a:lnSpc>
              <a:defRPr/>
            </a:pPr>
            <a:r>
              <a:rPr lang="ja-JP" altLang="en-US" sz="1300" dirty="0" smtClean="0">
                <a:solidFill>
                  <a:prstClr val="black"/>
                </a:solidFill>
                <a:latin typeface="ＭＳ Ｐゴシック"/>
              </a:rPr>
              <a:t>救急・在宅等支援病床初期加算：他の急性期病棟</a:t>
            </a:r>
            <a:r>
              <a:rPr lang="en-US" altLang="ja-JP" sz="1300" dirty="0" smtClean="0">
                <a:solidFill>
                  <a:prstClr val="black"/>
                </a:solidFill>
                <a:latin typeface="ＭＳ Ｐゴシック"/>
              </a:rPr>
              <a:t>(</a:t>
            </a:r>
            <a:r>
              <a:rPr lang="ja-JP" altLang="en-US" sz="1300" dirty="0" smtClean="0">
                <a:solidFill>
                  <a:prstClr val="black"/>
                </a:solidFill>
                <a:latin typeface="ＭＳ Ｐゴシック"/>
              </a:rPr>
              <a:t>自院・他院を問わず</a:t>
            </a:r>
            <a:r>
              <a:rPr lang="en-US" altLang="ja-JP" sz="1300" dirty="0" smtClean="0">
                <a:solidFill>
                  <a:prstClr val="black"/>
                </a:solidFill>
                <a:latin typeface="ＭＳ Ｐゴシック"/>
              </a:rPr>
              <a:t>)</a:t>
            </a:r>
            <a:r>
              <a:rPr lang="ja-JP" altLang="en-US" sz="1300" dirty="0" err="1" smtClean="0">
                <a:solidFill>
                  <a:prstClr val="black"/>
                </a:solidFill>
                <a:latin typeface="ＭＳ Ｐゴシック"/>
              </a:rPr>
              <a:t>、</a:t>
            </a:r>
            <a:r>
              <a:rPr lang="ja-JP" altLang="en-US" sz="1300" dirty="0" smtClean="0">
                <a:solidFill>
                  <a:prstClr val="black"/>
                </a:solidFill>
                <a:latin typeface="ＭＳ Ｐゴシック"/>
              </a:rPr>
              <a:t>介護施設、自宅等から入院または転棟してきた患者について算定</a:t>
            </a:r>
            <a:endParaRPr lang="en-US" altLang="ja-JP" sz="1300" dirty="0">
              <a:solidFill>
                <a:prstClr val="black"/>
              </a:solidFill>
              <a:latin typeface="ＭＳ Ｐゴシック"/>
            </a:endParaRPr>
          </a:p>
        </p:txBody>
      </p:sp>
      <p:sp>
        <p:nvSpPr>
          <p:cNvPr id="2052" name="Rectangle 36"/>
          <p:cNvSpPr>
            <a:spLocks noChangeArrowheads="1"/>
          </p:cNvSpPr>
          <p:nvPr/>
        </p:nvSpPr>
        <p:spPr bwMode="auto">
          <a:xfrm>
            <a:off x="194340" y="791459"/>
            <a:ext cx="5812515"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a:solidFill>
                  <a:prstClr val="black"/>
                </a:solidFill>
              </a:rPr>
              <a:t>地域包括ケアを支援する病棟の評価</a:t>
            </a:r>
          </a:p>
        </p:txBody>
      </p:sp>
      <p:sp>
        <p:nvSpPr>
          <p:cNvPr id="8"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a:solidFill>
                  <a:srgbClr val="000000"/>
                </a:solidFill>
              </a:rPr>
              <a:t>５</a:t>
            </a:r>
            <a:r>
              <a:rPr lang="ja-JP" altLang="en-US" dirty="0" smtClean="0">
                <a:solidFill>
                  <a:srgbClr val="000000"/>
                </a:solidFill>
              </a:rPr>
              <a:t>．</a:t>
            </a:r>
            <a:r>
              <a:rPr lang="ja-JP" altLang="en-US" dirty="0">
                <a:solidFill>
                  <a:srgbClr val="000000"/>
                </a:solidFill>
                <a:latin typeface="Calibri"/>
                <a:ea typeface="ＭＳ Ｐゴシック"/>
              </a:rPr>
              <a:t>入院の機能</a:t>
            </a:r>
            <a:r>
              <a:rPr lang="ja-JP" altLang="en-US" dirty="0" smtClean="0">
                <a:solidFill>
                  <a:srgbClr val="000000"/>
                </a:solidFill>
                <a:latin typeface="Calibri"/>
                <a:ea typeface="ＭＳ Ｐゴシック"/>
              </a:rPr>
              <a:t>分化（</a:t>
            </a:r>
            <a:r>
              <a:rPr lang="ja-JP" altLang="en-US" dirty="0" smtClean="0">
                <a:solidFill>
                  <a:srgbClr val="000000"/>
                </a:solidFill>
              </a:rPr>
              <a:t>急性期後の受け皿病床の整備）</a:t>
            </a: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80030102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7"/>
          <p:cNvSpPr>
            <a:spLocks noChangeArrowheads="1"/>
          </p:cNvSpPr>
          <p:nvPr/>
        </p:nvSpPr>
        <p:spPr bwMode="auto">
          <a:xfrm>
            <a:off x="194473" y="1147432"/>
            <a:ext cx="9583063" cy="5414969"/>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itchFamily="2" charset="2"/>
              <a:buChar char="Ø"/>
            </a:pPr>
            <a:r>
              <a:rPr lang="ja-JP" altLang="en-US" dirty="0">
                <a:solidFill>
                  <a:prstClr val="black"/>
                </a:solidFill>
              </a:rPr>
              <a:t>月平均夜勤時間７２時間要件は維持</a:t>
            </a:r>
            <a:r>
              <a:rPr lang="ja-JP" altLang="en-US" dirty="0" smtClean="0">
                <a:solidFill>
                  <a:prstClr val="black"/>
                </a:solidFill>
              </a:rPr>
              <a:t>しつつ、当該</a:t>
            </a:r>
            <a:r>
              <a:rPr lang="ja-JP" altLang="ja-JP" dirty="0" smtClean="0">
                <a:solidFill>
                  <a:prstClr val="black"/>
                </a:solidFill>
              </a:rPr>
              <a:t>要件</a:t>
            </a:r>
            <a:r>
              <a:rPr lang="ja-JP" altLang="ja-JP" dirty="0">
                <a:solidFill>
                  <a:prstClr val="black"/>
                </a:solidFill>
              </a:rPr>
              <a:t>のみを満たせない場合に</a:t>
            </a:r>
            <a:r>
              <a:rPr lang="ja-JP" altLang="ja-JP" dirty="0" smtClean="0">
                <a:solidFill>
                  <a:prstClr val="black"/>
                </a:solidFill>
              </a:rPr>
              <a:t>、</a:t>
            </a:r>
            <a:endParaRPr lang="en-US" altLang="ja-JP" dirty="0" smtClean="0">
              <a:solidFill>
                <a:prstClr val="black"/>
              </a:solidFill>
            </a:endParaRPr>
          </a:p>
          <a:p>
            <a:r>
              <a:rPr lang="ja-JP" altLang="en-US" dirty="0">
                <a:solidFill>
                  <a:prstClr val="black"/>
                </a:solidFill>
              </a:rPr>
              <a:t>　特別入院基本料</a:t>
            </a:r>
            <a:r>
              <a:rPr lang="ja-JP" altLang="en-US" dirty="0" smtClean="0">
                <a:solidFill>
                  <a:prstClr val="black"/>
                </a:solidFill>
              </a:rPr>
              <a:t>に一気に落ちるのではなく、</a:t>
            </a:r>
            <a:r>
              <a:rPr lang="ja-JP" altLang="ja-JP" dirty="0" smtClean="0">
                <a:solidFill>
                  <a:prstClr val="black"/>
                </a:solidFill>
              </a:rPr>
              <a:t>一般</a:t>
            </a:r>
            <a:r>
              <a:rPr lang="ja-JP" altLang="ja-JP" dirty="0">
                <a:solidFill>
                  <a:prstClr val="black"/>
                </a:solidFill>
              </a:rPr>
              <a:t>病棟７対１</a:t>
            </a:r>
            <a:r>
              <a:rPr lang="ja-JP" altLang="ja-JP" dirty="0" smtClean="0">
                <a:solidFill>
                  <a:prstClr val="black"/>
                </a:solidFill>
              </a:rPr>
              <a:t>及び</a:t>
            </a:r>
            <a:r>
              <a:rPr lang="ja-JP" altLang="en-US" dirty="0">
                <a:solidFill>
                  <a:prstClr val="black"/>
                </a:solidFill>
              </a:rPr>
              <a:t>１０</a:t>
            </a:r>
            <a:r>
              <a:rPr lang="ja-JP" altLang="ja-JP" dirty="0" smtClean="0">
                <a:solidFill>
                  <a:prstClr val="black"/>
                </a:solidFill>
              </a:rPr>
              <a:t>対</a:t>
            </a:r>
            <a:r>
              <a:rPr lang="ja-JP" altLang="ja-JP" dirty="0">
                <a:solidFill>
                  <a:prstClr val="black"/>
                </a:solidFill>
              </a:rPr>
              <a:t>１入院基本料と同様</a:t>
            </a:r>
            <a:r>
              <a:rPr lang="ja-JP" altLang="ja-JP" dirty="0" smtClean="0">
                <a:solidFill>
                  <a:prstClr val="black"/>
                </a:solidFill>
              </a:rPr>
              <a:t>に</a:t>
            </a:r>
            <a:r>
              <a:rPr lang="ja-JP" altLang="en-US" dirty="0" smtClean="0">
                <a:solidFill>
                  <a:prstClr val="black"/>
                </a:solidFill>
              </a:rPr>
              <a:t>、</a:t>
            </a:r>
            <a:endParaRPr lang="en-US" altLang="ja-JP" dirty="0" smtClean="0">
              <a:solidFill>
                <a:prstClr val="black"/>
              </a:solidFill>
            </a:endParaRPr>
          </a:p>
          <a:p>
            <a:r>
              <a:rPr lang="en-US" altLang="ja-JP" dirty="0">
                <a:solidFill>
                  <a:prstClr val="black"/>
                </a:solidFill>
              </a:rPr>
              <a:t> </a:t>
            </a:r>
            <a:r>
              <a:rPr lang="en-US" altLang="ja-JP" dirty="0" smtClean="0">
                <a:solidFill>
                  <a:prstClr val="black"/>
                </a:solidFill>
              </a:rPr>
              <a:t>   </a:t>
            </a:r>
            <a:r>
              <a:rPr lang="ja-JP" altLang="ja-JP" spc="-100" dirty="0" smtClean="0">
                <a:solidFill>
                  <a:prstClr val="black"/>
                </a:solidFill>
              </a:rPr>
              <a:t>８割</a:t>
            </a:r>
            <a:r>
              <a:rPr lang="ja-JP" altLang="ja-JP" spc="-100" dirty="0">
                <a:solidFill>
                  <a:prstClr val="black"/>
                </a:solidFill>
              </a:rPr>
              <a:t>相当の入院基本料を算定できる</a:t>
            </a:r>
            <a:r>
              <a:rPr lang="ja-JP" altLang="ja-JP" spc="-100" dirty="0" smtClean="0">
                <a:solidFill>
                  <a:prstClr val="black"/>
                </a:solidFill>
              </a:rPr>
              <a:t>よう</a:t>
            </a:r>
            <a:r>
              <a:rPr lang="ja-JP" altLang="en-US" spc="-100" dirty="0" smtClean="0">
                <a:solidFill>
                  <a:prstClr val="black"/>
                </a:solidFill>
              </a:rPr>
              <a:t>、</a:t>
            </a:r>
            <a:r>
              <a:rPr lang="ja-JP" altLang="en-US" b="1" spc="-100" dirty="0" smtClean="0">
                <a:solidFill>
                  <a:srgbClr val="00B0F0"/>
                </a:solidFill>
              </a:rPr>
              <a:t>１３対１、１５対１</a:t>
            </a:r>
            <a:r>
              <a:rPr lang="ja-JP" altLang="ja-JP" b="1" spc="-100" dirty="0" smtClean="0">
                <a:solidFill>
                  <a:srgbClr val="00B0F0"/>
                </a:solidFill>
              </a:rPr>
              <a:t>入院基本料</a:t>
            </a:r>
            <a:r>
              <a:rPr lang="ja-JP" altLang="en-US" b="1" spc="-100" dirty="0" smtClean="0">
                <a:solidFill>
                  <a:srgbClr val="00B0F0"/>
                </a:solidFill>
              </a:rPr>
              <a:t>など</a:t>
            </a:r>
            <a:r>
              <a:rPr lang="ja-JP" altLang="ja-JP" spc="-100" dirty="0" smtClean="0">
                <a:solidFill>
                  <a:prstClr val="black"/>
                </a:solidFill>
              </a:rPr>
              <a:t>に</a:t>
            </a:r>
            <a:r>
              <a:rPr lang="ja-JP" altLang="ja-JP" b="1" spc="-100" dirty="0">
                <a:solidFill>
                  <a:srgbClr val="FF0000"/>
                </a:solidFill>
              </a:rPr>
              <a:t>２割減算の規定</a:t>
            </a:r>
            <a:r>
              <a:rPr lang="ja-JP" altLang="ja-JP" spc="-100" dirty="0" smtClean="0">
                <a:solidFill>
                  <a:prstClr val="black"/>
                </a:solidFill>
              </a:rPr>
              <a:t>を</a:t>
            </a:r>
            <a:r>
              <a:rPr lang="ja-JP" altLang="en-US" spc="-100" dirty="0" smtClean="0">
                <a:solidFill>
                  <a:prstClr val="black"/>
                </a:solidFill>
              </a:rPr>
              <a:t>設ける</a:t>
            </a:r>
            <a:r>
              <a:rPr lang="ja-JP" altLang="ja-JP" spc="-100" dirty="0" smtClean="0">
                <a:solidFill>
                  <a:prstClr val="black"/>
                </a:solidFill>
              </a:rPr>
              <a:t>。</a:t>
            </a:r>
            <a:endParaRPr lang="en-US" altLang="ja-JP" spc="-100" dirty="0">
              <a:solidFill>
                <a:prstClr val="black"/>
              </a:solidFill>
            </a:endParaRPr>
          </a:p>
          <a:p>
            <a:endParaRPr lang="en-US" altLang="ja-JP" dirty="0">
              <a:solidFill>
                <a:prstClr val="black"/>
              </a:solidFill>
            </a:endParaRPr>
          </a:p>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a:solidFill>
                <a:prstClr val="black"/>
              </a:solidFill>
            </a:endParaRPr>
          </a:p>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a:solidFill>
                <a:prstClr val="black"/>
              </a:solidFill>
            </a:endParaRPr>
          </a:p>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a:solidFill>
                <a:prstClr val="black"/>
              </a:solidFill>
            </a:endParaRPr>
          </a:p>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a:solidFill>
                <a:prstClr val="black"/>
              </a:solidFill>
            </a:endParaRPr>
          </a:p>
          <a:p>
            <a:endParaRPr lang="ja-JP" altLang="en-US" dirty="0">
              <a:solidFill>
                <a:prstClr val="black"/>
              </a:solidFill>
            </a:endParaRPr>
          </a:p>
        </p:txBody>
      </p:sp>
      <p:sp>
        <p:nvSpPr>
          <p:cNvPr id="7" name="Rectangle 36"/>
          <p:cNvSpPr>
            <a:spLocks noChangeArrowheads="1"/>
          </p:cNvSpPr>
          <p:nvPr/>
        </p:nvSpPr>
        <p:spPr bwMode="auto">
          <a:xfrm>
            <a:off x="194475" y="727884"/>
            <a:ext cx="7716692" cy="4195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smtClean="0">
                <a:solidFill>
                  <a:prstClr val="black"/>
                </a:solidFill>
              </a:rPr>
              <a:t>月平均夜勤時間７２時間</a:t>
            </a:r>
            <a:r>
              <a:rPr lang="ja-JP" altLang="en-US" sz="2000" dirty="0">
                <a:solidFill>
                  <a:prstClr val="black"/>
                </a:solidFill>
              </a:rPr>
              <a:t>のみ</a:t>
            </a:r>
            <a:r>
              <a:rPr lang="ja-JP" altLang="en-US" sz="2000" dirty="0" smtClean="0">
                <a:solidFill>
                  <a:prstClr val="black"/>
                </a:solidFill>
              </a:rPr>
              <a:t>を満たせない場合の緩和措置の見直し</a:t>
            </a:r>
            <a:endParaRPr lang="ja-JP" altLang="en-US" sz="2000" dirty="0">
              <a:solidFill>
                <a:prstClr val="black"/>
              </a:solidFill>
            </a:endParaRPr>
          </a:p>
        </p:txBody>
      </p:sp>
      <p:graphicFrame>
        <p:nvGraphicFramePr>
          <p:cNvPr id="8" name="表 7"/>
          <p:cNvGraphicFramePr>
            <a:graphicFrameLocks noGrp="1"/>
          </p:cNvGraphicFramePr>
          <p:nvPr>
            <p:extLst>
              <p:ext uri="{D42A27DB-BD31-4B8C-83A1-F6EECF244321}">
                <p14:modId xmlns:p14="http://schemas.microsoft.com/office/powerpoint/2010/main" val="1977196449"/>
              </p:ext>
            </p:extLst>
          </p:nvPr>
        </p:nvGraphicFramePr>
        <p:xfrm>
          <a:off x="5418167" y="2394858"/>
          <a:ext cx="4101459" cy="2012755"/>
        </p:xfrm>
        <a:graphic>
          <a:graphicData uri="http://schemas.openxmlformats.org/drawingml/2006/table">
            <a:tbl>
              <a:tblPr firstRow="1" bandRow="1">
                <a:tableStyleId>{8A107856-5554-42FB-B03E-39F5DBC370BA}</a:tableStyleId>
              </a:tblPr>
              <a:tblGrid>
                <a:gridCol w="4101459"/>
              </a:tblGrid>
              <a:tr h="1286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solidFill>
                            <a:schemeClr val="tx1"/>
                          </a:solidFill>
                        </a:rPr>
                        <a:t>【</a:t>
                      </a:r>
                      <a:r>
                        <a:rPr kumimoji="1" lang="ja-JP" altLang="en-US" sz="1800" b="1" dirty="0" smtClean="0">
                          <a:solidFill>
                            <a:schemeClr val="tx1"/>
                          </a:solidFill>
                        </a:rPr>
                        <a:t>一般病棟入院基本料、</a:t>
                      </a:r>
                      <a:r>
                        <a:rPr kumimoji="1" lang="ja-JP" altLang="en-US" sz="1800" b="1" u="sng" dirty="0" smtClean="0">
                          <a:solidFill>
                            <a:srgbClr val="0070C0"/>
                          </a:solidFill>
                        </a:rPr>
                        <a:t>療養病棟入院基本料</a:t>
                      </a:r>
                      <a:r>
                        <a:rPr kumimoji="1" lang="en-US" altLang="ja-JP" sz="1800" b="1" u="sng" dirty="0" smtClean="0">
                          <a:solidFill>
                            <a:srgbClr val="0070C0"/>
                          </a:solidFill>
                        </a:rPr>
                        <a:t>25</a:t>
                      </a:r>
                      <a:r>
                        <a:rPr kumimoji="1" lang="ja-JP" altLang="en-US" sz="1800" b="1" u="sng" dirty="0" smtClean="0">
                          <a:solidFill>
                            <a:srgbClr val="0070C0"/>
                          </a:solidFill>
                        </a:rPr>
                        <a:t>対</a:t>
                      </a:r>
                      <a:r>
                        <a:rPr kumimoji="1" lang="en-US" altLang="ja-JP" sz="1800" b="1" u="sng" dirty="0" smtClean="0">
                          <a:solidFill>
                            <a:srgbClr val="0070C0"/>
                          </a:solidFill>
                        </a:rPr>
                        <a:t>1</a:t>
                      </a:r>
                      <a:r>
                        <a:rPr kumimoji="1" lang="ja-JP" altLang="en-US" sz="1800" b="1" u="sng" dirty="0" err="1" smtClean="0">
                          <a:solidFill>
                            <a:srgbClr val="0070C0"/>
                          </a:solidFill>
                        </a:rPr>
                        <a:t>、</a:t>
                      </a:r>
                      <a:r>
                        <a:rPr kumimoji="1" lang="ja-JP" altLang="en-US" sz="1800" b="1" u="sng" dirty="0" smtClean="0">
                          <a:solidFill>
                            <a:srgbClr val="0070C0"/>
                          </a:solidFill>
                        </a:rPr>
                        <a:t>結核病棟入院基本料、精神病棟入院基本料、障害者施設等入院基本料</a:t>
                      </a:r>
                      <a:r>
                        <a:rPr kumimoji="1" lang="en-US" altLang="ja-JP" sz="1800" b="1" dirty="0" smtClean="0">
                          <a:solidFill>
                            <a:schemeClr val="tx1"/>
                          </a:solidFill>
                        </a:rPr>
                        <a:t>】</a:t>
                      </a:r>
                      <a:endParaRPr kumimoji="1" lang="ja-JP" altLang="en-US" sz="1800" b="1" dirty="0" smtClean="0">
                        <a:solidFill>
                          <a:schemeClr val="tx1"/>
                        </a:solidFill>
                      </a:endParaRPr>
                    </a:p>
                  </a:txBody>
                  <a:tcPr marL="99060" marR="99060"/>
                </a:tc>
              </a:tr>
              <a:tr h="7258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u="sng" dirty="0" smtClean="0">
                          <a:solidFill>
                            <a:srgbClr val="0070C0"/>
                          </a:solidFill>
                        </a:rPr>
                        <a:t>月平均夜勤時間超過減算</a:t>
                      </a:r>
                      <a:endParaRPr kumimoji="1" lang="en-US" altLang="ja-JP" sz="1800" b="1" u="sng" dirty="0" smtClean="0">
                        <a:solidFill>
                          <a:srgbClr val="0070C0"/>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800" b="1" u="none" dirty="0" smtClean="0">
                          <a:solidFill>
                            <a:schemeClr val="tx1"/>
                          </a:solidFill>
                        </a:rPr>
                        <a:t>２０／１００を減算</a:t>
                      </a:r>
                    </a:p>
                  </a:txBody>
                  <a:tcPr marL="99060" marR="9906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953227130"/>
              </p:ext>
            </p:extLst>
          </p:nvPr>
        </p:nvGraphicFramePr>
        <p:xfrm>
          <a:off x="450458" y="2396500"/>
          <a:ext cx="4038566" cy="2043991"/>
        </p:xfrm>
        <a:graphic>
          <a:graphicData uri="http://schemas.openxmlformats.org/drawingml/2006/table">
            <a:tbl>
              <a:tblPr firstRow="1" bandRow="1">
                <a:tableStyleId>{22838BEF-8BB2-4498-84A7-C5851F593DF1}</a:tableStyleId>
              </a:tblPr>
              <a:tblGrid>
                <a:gridCol w="4038566"/>
              </a:tblGrid>
              <a:tr h="1312471">
                <a:tc>
                  <a:txBody>
                    <a:bodyPr/>
                    <a:lstStyle/>
                    <a:p>
                      <a:pPr marL="0" indent="0" algn="l"/>
                      <a:r>
                        <a:rPr kumimoji="1" lang="en-US" altLang="ja-JP" sz="1800" b="1" dirty="0" smtClean="0">
                          <a:solidFill>
                            <a:schemeClr val="tx1"/>
                          </a:solidFill>
                        </a:rPr>
                        <a:t>【</a:t>
                      </a:r>
                      <a:r>
                        <a:rPr kumimoji="1" lang="ja-JP" altLang="en-US" sz="1800" b="1" dirty="0" smtClean="0">
                          <a:solidFill>
                            <a:schemeClr val="tx1"/>
                          </a:solidFill>
                        </a:rPr>
                        <a:t>一般病棟入院基本料</a:t>
                      </a:r>
                      <a:r>
                        <a:rPr kumimoji="1" lang="en-US" altLang="ja-JP" sz="1800" b="1" dirty="0" smtClean="0">
                          <a:solidFill>
                            <a:schemeClr val="tx1"/>
                          </a:solidFill>
                        </a:rPr>
                        <a:t>】</a:t>
                      </a:r>
                      <a:endParaRPr kumimoji="1" lang="ja-JP" altLang="en-US" sz="1800" b="1" dirty="0">
                        <a:solidFill>
                          <a:schemeClr val="tx1"/>
                        </a:solidFill>
                      </a:endParaRPr>
                    </a:p>
                  </a:txBody>
                  <a:tcPr marL="99060" marR="99060"/>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solidFill>
                            <a:schemeClr val="tx1"/>
                          </a:solidFill>
                        </a:rPr>
                        <a:t>  7</a:t>
                      </a:r>
                      <a:r>
                        <a:rPr kumimoji="1" lang="ja-JP" altLang="en-US" sz="1800" b="1" dirty="0" smtClean="0">
                          <a:solidFill>
                            <a:schemeClr val="tx1"/>
                          </a:solidFill>
                        </a:rPr>
                        <a:t>対１特別入院基本料　　　　１</a:t>
                      </a:r>
                      <a:r>
                        <a:rPr kumimoji="1" lang="en-US" altLang="ja-JP" sz="1800" b="1" dirty="0" smtClean="0">
                          <a:solidFill>
                            <a:schemeClr val="tx1"/>
                          </a:solidFill>
                        </a:rPr>
                        <a:t>,</a:t>
                      </a:r>
                      <a:r>
                        <a:rPr kumimoji="1" lang="ja-JP" altLang="en-US" sz="1800" b="1" dirty="0" smtClean="0">
                          <a:solidFill>
                            <a:schemeClr val="tx1"/>
                          </a:solidFill>
                        </a:rPr>
                        <a:t>２４４点</a:t>
                      </a:r>
                    </a:p>
                  </a:txBody>
                  <a:tcPr marL="99060" marR="99060"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baseline="0" dirty="0" smtClean="0">
                          <a:solidFill>
                            <a:schemeClr val="tx1"/>
                          </a:solidFill>
                        </a:rPr>
                        <a:t>10</a:t>
                      </a:r>
                      <a:r>
                        <a:rPr kumimoji="1" lang="ja-JP" altLang="en-US" sz="1800" b="1" dirty="0" smtClean="0">
                          <a:solidFill>
                            <a:schemeClr val="tx1"/>
                          </a:solidFill>
                        </a:rPr>
                        <a:t>対１特別入院基本料　　　　１</a:t>
                      </a:r>
                      <a:r>
                        <a:rPr kumimoji="1" lang="en-US" altLang="ja-JP" sz="1800" b="1" dirty="0" smtClean="0">
                          <a:solidFill>
                            <a:schemeClr val="tx1"/>
                          </a:solidFill>
                        </a:rPr>
                        <a:t>,</a:t>
                      </a:r>
                      <a:r>
                        <a:rPr kumimoji="1" lang="ja-JP" altLang="en-US" sz="1800" b="1" dirty="0" smtClean="0">
                          <a:solidFill>
                            <a:schemeClr val="tx1"/>
                          </a:solidFill>
                        </a:rPr>
                        <a:t>０４０点</a:t>
                      </a:r>
                    </a:p>
                  </a:txBody>
                  <a:tcPr marL="99060" marR="99060" anchor="ctr"/>
                </a:tc>
              </a:tr>
            </a:tbl>
          </a:graphicData>
        </a:graphic>
      </p:graphicFrame>
      <p:grpSp>
        <p:nvGrpSpPr>
          <p:cNvPr id="2" name="グループ化 1"/>
          <p:cNvGrpSpPr/>
          <p:nvPr/>
        </p:nvGrpSpPr>
        <p:grpSpPr>
          <a:xfrm>
            <a:off x="1990444" y="2056315"/>
            <a:ext cx="5920723" cy="1873187"/>
            <a:chOff x="1990444" y="1693839"/>
            <a:chExt cx="5920723" cy="1873187"/>
          </a:xfrm>
        </p:grpSpPr>
        <p:sp>
          <p:nvSpPr>
            <p:cNvPr id="10" name="右矢印 9"/>
            <p:cNvSpPr/>
            <p:nvPr/>
          </p:nvSpPr>
          <p:spPr>
            <a:xfrm>
              <a:off x="4691875" y="2540548"/>
              <a:ext cx="588257" cy="1026478"/>
            </a:xfrm>
            <a:prstGeom prst="rightArrow">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sp>
          <p:nvSpPr>
            <p:cNvPr id="11" name="テキスト ボックス 10"/>
            <p:cNvSpPr txBox="1"/>
            <p:nvPr/>
          </p:nvSpPr>
          <p:spPr>
            <a:xfrm>
              <a:off x="1990444" y="1693839"/>
              <a:ext cx="800219" cy="338554"/>
            </a:xfrm>
            <a:prstGeom prst="rect">
              <a:avLst/>
            </a:prstGeom>
            <a:noFill/>
          </p:spPr>
          <p:txBody>
            <a:bodyPr wrap="none" rtlCol="0">
              <a:spAutoFit/>
            </a:bodyPr>
            <a:lstStyle/>
            <a:p>
              <a:r>
                <a:rPr lang="en-US" altLang="ja-JP" sz="1600" dirty="0" smtClean="0">
                  <a:solidFill>
                    <a:prstClr val="black"/>
                  </a:solidFill>
                </a:rPr>
                <a:t>【</a:t>
              </a:r>
              <a:r>
                <a:rPr lang="ja-JP" altLang="en-US" sz="1600" dirty="0" smtClean="0">
                  <a:solidFill>
                    <a:prstClr val="black"/>
                  </a:solidFill>
                </a:rPr>
                <a:t>現行</a:t>
              </a:r>
              <a:r>
                <a:rPr lang="en-US" altLang="ja-JP" sz="1600" dirty="0" smtClean="0">
                  <a:solidFill>
                    <a:prstClr val="black"/>
                  </a:solidFill>
                </a:rPr>
                <a:t>】</a:t>
              </a:r>
              <a:endParaRPr lang="ja-JP" altLang="en-US" sz="1600" dirty="0">
                <a:solidFill>
                  <a:prstClr val="black"/>
                </a:solidFill>
              </a:endParaRPr>
            </a:p>
          </p:txBody>
        </p:sp>
        <p:sp>
          <p:nvSpPr>
            <p:cNvPr id="12" name="テキスト ボックス 11"/>
            <p:cNvSpPr txBox="1"/>
            <p:nvPr/>
          </p:nvSpPr>
          <p:spPr>
            <a:xfrm>
              <a:off x="6905764" y="1693839"/>
              <a:ext cx="1005403" cy="338554"/>
            </a:xfrm>
            <a:prstGeom prst="rect">
              <a:avLst/>
            </a:prstGeom>
            <a:noFill/>
          </p:spPr>
          <p:txBody>
            <a:bodyPr wrap="none" rtlCol="0">
              <a:spAutoFit/>
            </a:bodyPr>
            <a:lstStyle/>
            <a:p>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grpSp>
      <p:sp>
        <p:nvSpPr>
          <p:cNvPr id="24" name="正方形/長方形 23"/>
          <p:cNvSpPr/>
          <p:nvPr/>
        </p:nvSpPr>
        <p:spPr>
          <a:xfrm>
            <a:off x="449567" y="4551647"/>
            <a:ext cx="9246660" cy="1169551"/>
          </a:xfrm>
          <a:prstGeom prst="rect">
            <a:avLst/>
          </a:prstGeom>
        </p:spPr>
        <p:txBody>
          <a:bodyPr wrap="square">
            <a:spAutoFit/>
          </a:bodyPr>
          <a:lstStyle/>
          <a:p>
            <a:r>
              <a:rPr lang="en-US" altLang="ja-JP" sz="1400" dirty="0" smtClean="0">
                <a:solidFill>
                  <a:prstClr val="black"/>
                </a:solidFill>
              </a:rPr>
              <a:t>[</a:t>
            </a:r>
            <a:r>
              <a:rPr lang="ja-JP" altLang="en-US" sz="1400" dirty="0">
                <a:solidFill>
                  <a:prstClr val="black"/>
                </a:solidFill>
              </a:rPr>
              <a:t>算定要件</a:t>
            </a:r>
            <a:r>
              <a:rPr lang="en-US" altLang="ja-JP" sz="1400" dirty="0" smtClean="0">
                <a:solidFill>
                  <a:prstClr val="black"/>
                </a:solidFill>
              </a:rPr>
              <a:t>]</a:t>
            </a:r>
            <a:endParaRPr lang="en-US" altLang="ja-JP" sz="1400" dirty="0">
              <a:solidFill>
                <a:prstClr val="black"/>
              </a:solidFill>
            </a:endParaRPr>
          </a:p>
          <a:p>
            <a:pPr marL="95250" indent="-95250"/>
            <a:r>
              <a:rPr lang="ja-JP" altLang="en-US" sz="1400" dirty="0" smtClean="0">
                <a:solidFill>
                  <a:prstClr val="black"/>
                </a:solidFill>
              </a:rPr>
              <a:t>①　</a:t>
            </a:r>
            <a:r>
              <a:rPr lang="ja-JP" altLang="ja-JP" sz="1400" dirty="0" smtClean="0">
                <a:solidFill>
                  <a:prstClr val="black"/>
                </a:solidFill>
              </a:rPr>
              <a:t>月</a:t>
            </a:r>
            <a:r>
              <a:rPr lang="ja-JP" altLang="ja-JP" sz="1400" dirty="0">
                <a:solidFill>
                  <a:prstClr val="black"/>
                </a:solidFill>
              </a:rPr>
              <a:t>平均夜勤時間が</a:t>
            </a:r>
            <a:r>
              <a:rPr lang="en-US" altLang="ja-JP" sz="1400" dirty="0">
                <a:solidFill>
                  <a:prstClr val="black"/>
                </a:solidFill>
              </a:rPr>
              <a:t>72</a:t>
            </a:r>
            <a:r>
              <a:rPr lang="ja-JP" altLang="ja-JP" sz="1400" dirty="0">
                <a:solidFill>
                  <a:prstClr val="black"/>
                </a:solidFill>
              </a:rPr>
              <a:t>時間以下であるという要件のみ満たせなくなった場合については、</a:t>
            </a:r>
            <a:r>
              <a:rPr lang="ja-JP" altLang="ja-JP" sz="1400" u="sng" dirty="0">
                <a:solidFill>
                  <a:prstClr val="black"/>
                </a:solidFill>
              </a:rPr>
              <a:t>直近３月に限り</a:t>
            </a:r>
            <a:r>
              <a:rPr lang="ja-JP" altLang="ja-JP" sz="1400" dirty="0">
                <a:solidFill>
                  <a:prstClr val="black"/>
                </a:solidFill>
              </a:rPr>
              <a:t>算定</a:t>
            </a:r>
            <a:r>
              <a:rPr lang="ja-JP" altLang="ja-JP" sz="1400" dirty="0" smtClean="0">
                <a:solidFill>
                  <a:prstClr val="black"/>
                </a:solidFill>
              </a:rPr>
              <a:t>できる</a:t>
            </a:r>
            <a:endParaRPr lang="en-US" altLang="ja-JP" sz="1400" dirty="0" smtClean="0">
              <a:solidFill>
                <a:prstClr val="black"/>
              </a:solidFill>
            </a:endParaRPr>
          </a:p>
          <a:p>
            <a:pPr marL="95250" indent="-95250"/>
            <a:r>
              <a:rPr lang="ja-JP" altLang="en-US" sz="1400" dirty="0" smtClean="0">
                <a:solidFill>
                  <a:prstClr val="black"/>
                </a:solidFill>
              </a:rPr>
              <a:t>②</a:t>
            </a:r>
            <a:r>
              <a:rPr lang="ja-JP" altLang="en-US" sz="1400" dirty="0">
                <a:solidFill>
                  <a:prstClr val="black"/>
                </a:solidFill>
              </a:rPr>
              <a:t>　</a:t>
            </a:r>
            <a:r>
              <a:rPr lang="ja-JP" altLang="en-US" sz="1400" u="sng" dirty="0">
                <a:solidFill>
                  <a:prstClr val="black"/>
                </a:solidFill>
              </a:rPr>
              <a:t>最後に算定した月から起算して１年以内は算定</a:t>
            </a:r>
            <a:r>
              <a:rPr lang="ja-JP" altLang="en-US" sz="1400" u="sng" dirty="0" smtClean="0">
                <a:solidFill>
                  <a:prstClr val="black"/>
                </a:solidFill>
              </a:rPr>
              <a:t>できない</a:t>
            </a:r>
            <a:endParaRPr lang="en-US" altLang="ja-JP" sz="1400" u="sng" dirty="0" smtClean="0">
              <a:solidFill>
                <a:prstClr val="black"/>
              </a:solidFill>
            </a:endParaRPr>
          </a:p>
          <a:p>
            <a:pPr marL="95250" indent="-95250"/>
            <a:r>
              <a:rPr lang="ja-JP" altLang="en-US" sz="1400" dirty="0" smtClean="0">
                <a:solidFill>
                  <a:prstClr val="black"/>
                </a:solidFill>
              </a:rPr>
              <a:t>③　</a:t>
            </a:r>
            <a:r>
              <a:rPr lang="ja-JP" altLang="en-US" sz="1400" dirty="0">
                <a:solidFill>
                  <a:prstClr val="black"/>
                </a:solidFill>
              </a:rPr>
              <a:t>毎月看護職員採用活動</a:t>
            </a:r>
            <a:r>
              <a:rPr lang="ja-JP" altLang="en-US" sz="1400" dirty="0" smtClean="0">
                <a:solidFill>
                  <a:prstClr val="black"/>
                </a:solidFill>
              </a:rPr>
              <a:t>状況を報告</a:t>
            </a:r>
            <a:endParaRPr lang="en-US" altLang="ja-JP" sz="1400" dirty="0" smtClean="0">
              <a:solidFill>
                <a:prstClr val="black"/>
              </a:solidFill>
            </a:endParaRPr>
          </a:p>
          <a:p>
            <a:pPr marL="95250" indent="-95250"/>
            <a:r>
              <a:rPr lang="en-US" altLang="ja-JP" sz="1400" dirty="0" smtClean="0">
                <a:solidFill>
                  <a:prstClr val="black"/>
                </a:solidFill>
              </a:rPr>
              <a:t>※</a:t>
            </a:r>
            <a:r>
              <a:rPr lang="ja-JP" altLang="en-US" sz="1400" dirty="0">
                <a:solidFill>
                  <a:prstClr val="black"/>
                </a:solidFill>
              </a:rPr>
              <a:t>　当該点数算定期間中は、特定の看護職員に夜勤時間が偏重することがないように配慮する</a:t>
            </a:r>
            <a:r>
              <a:rPr lang="ja-JP" altLang="en-US" sz="1400" dirty="0" smtClean="0">
                <a:solidFill>
                  <a:prstClr val="black"/>
                </a:solidFill>
              </a:rPr>
              <a:t>こと</a:t>
            </a:r>
            <a:endParaRPr lang="ja-JP" altLang="en-US" sz="1400" dirty="0">
              <a:solidFill>
                <a:prstClr val="black"/>
              </a:solidFill>
            </a:endParaRPr>
          </a:p>
        </p:txBody>
      </p:sp>
      <p:sp>
        <p:nvSpPr>
          <p:cNvPr id="17" name="正方形/長方形 16"/>
          <p:cNvSpPr/>
          <p:nvPr/>
        </p:nvSpPr>
        <p:spPr>
          <a:xfrm>
            <a:off x="491798" y="5842999"/>
            <a:ext cx="9246660" cy="523220"/>
          </a:xfrm>
          <a:prstGeom prst="rect">
            <a:avLst/>
          </a:prstGeom>
        </p:spPr>
        <p:txBody>
          <a:bodyPr wrap="square">
            <a:spAutoFit/>
          </a:bodyPr>
          <a:lstStyle/>
          <a:p>
            <a:r>
              <a:rPr lang="en-US" altLang="ja-JP" sz="1400" dirty="0" smtClean="0">
                <a:solidFill>
                  <a:prstClr val="black"/>
                </a:solidFill>
              </a:rPr>
              <a:t>[</a:t>
            </a:r>
            <a:r>
              <a:rPr lang="ja-JP" altLang="en-US" sz="1400" dirty="0" smtClean="0">
                <a:solidFill>
                  <a:prstClr val="black"/>
                </a:solidFill>
              </a:rPr>
              <a:t>緩和措置の対象外の入院基本料</a:t>
            </a:r>
            <a:r>
              <a:rPr lang="en-US" altLang="ja-JP" sz="1400" dirty="0" smtClean="0">
                <a:solidFill>
                  <a:prstClr val="black"/>
                </a:solidFill>
              </a:rPr>
              <a:t>]</a:t>
            </a:r>
            <a:endParaRPr lang="en-US" altLang="ja-JP" sz="1400" dirty="0">
              <a:solidFill>
                <a:prstClr val="black"/>
              </a:solidFill>
            </a:endParaRPr>
          </a:p>
          <a:p>
            <a:pPr marL="95250" indent="-95250"/>
            <a:r>
              <a:rPr lang="ja-JP" altLang="en-US" sz="1400" dirty="0" smtClean="0">
                <a:solidFill>
                  <a:prstClr val="black"/>
                </a:solidFill>
              </a:rPr>
              <a:t>　特定機能病院入院基本料、専門病院入院基本料</a:t>
            </a:r>
            <a:endParaRPr lang="ja-JP" altLang="ja-JP" sz="1400" dirty="0">
              <a:solidFill>
                <a:prstClr val="black"/>
              </a:solidFill>
            </a:endParaRPr>
          </a:p>
        </p:txBody>
      </p:sp>
      <p:sp>
        <p:nvSpPr>
          <p:cNvPr id="16" name="Rectangle 2"/>
          <p:cNvSpPr>
            <a:spLocks noChangeArrowheads="1"/>
          </p:cNvSpPr>
          <p:nvPr/>
        </p:nvSpPr>
        <p:spPr bwMode="auto">
          <a:xfrm>
            <a:off x="178900" y="78596"/>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sz="2800" kern="0" noProof="0" dirty="0" smtClean="0">
                <a:solidFill>
                  <a:srgbClr val="000000"/>
                </a:solidFill>
              </a:rPr>
              <a:t>６</a:t>
            </a:r>
            <a:r>
              <a:rPr kumimoji="1" lang="ja-JP" altLang="en-US" sz="2800" b="0" i="0" u="none" strike="noStrike" kern="0" cap="none" spc="0" normalizeH="0" baseline="0" noProof="0" dirty="0" smtClean="0">
                <a:ln>
                  <a:noFill/>
                </a:ln>
                <a:solidFill>
                  <a:srgbClr val="000000"/>
                </a:solidFill>
                <a:effectLst/>
                <a:uLnTx/>
                <a:uFillTx/>
              </a:rPr>
              <a:t>．看護職員の確保が困難な医療機関に対する緩和措置</a:t>
            </a:r>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0849" y="5136423"/>
            <a:ext cx="1174155" cy="1413152"/>
          </a:xfrm>
          <a:prstGeom prst="rect">
            <a:avLst/>
          </a:prstGeom>
        </p:spPr>
      </p:pic>
      <p:pic>
        <p:nvPicPr>
          <p:cNvPr id="19" name="図 18" descr="work_w01.wmf"/>
          <p:cNvPicPr>
            <a:picLocks noChangeAspect="1"/>
          </p:cNvPicPr>
          <p:nvPr/>
        </p:nvPicPr>
        <p:blipFill>
          <a:blip r:embed="rId4" cstate="print"/>
          <a:stretch>
            <a:fillRect/>
          </a:stretch>
        </p:blipFill>
        <p:spPr>
          <a:xfrm>
            <a:off x="8037284" y="5382567"/>
            <a:ext cx="335629" cy="722041"/>
          </a:xfrm>
          <a:prstGeom prst="rect">
            <a:avLst/>
          </a:prstGeom>
        </p:spPr>
      </p:pic>
      <p:sp>
        <p:nvSpPr>
          <p:cNvPr id="2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
        <p:nvSpPr>
          <p:cNvPr id="21" name="正方形/長方形 20"/>
          <p:cNvSpPr/>
          <p:nvPr/>
        </p:nvSpPr>
        <p:spPr>
          <a:xfrm>
            <a:off x="4818580" y="6022624"/>
            <a:ext cx="3308345" cy="461665"/>
          </a:xfrm>
          <a:prstGeom prst="rect">
            <a:avLst/>
          </a:prstGeom>
          <a:ln w="12700">
            <a:solidFill>
              <a:srgbClr val="FF0000"/>
            </a:solidFill>
            <a:prstDash val="dash"/>
          </a:ln>
        </p:spPr>
        <p:txBody>
          <a:bodyPr wrap="square">
            <a:spAutoFit/>
          </a:bodyPr>
          <a:lstStyle/>
          <a:p>
            <a:pPr marL="95250" indent="-95250"/>
            <a:r>
              <a:rPr lang="en-US" altLang="ja-JP" sz="1200" b="1" dirty="0" smtClean="0">
                <a:solidFill>
                  <a:srgbClr val="FF0000"/>
                </a:solidFill>
              </a:rPr>
              <a:t>※</a:t>
            </a:r>
            <a:r>
              <a:rPr lang="ja-JP" altLang="en-US" sz="1200" b="1" dirty="0" smtClean="0">
                <a:solidFill>
                  <a:srgbClr val="FF0000"/>
                </a:solidFill>
              </a:rPr>
              <a:t>　この減額措置を適用する病院が多数出ると、</a:t>
            </a:r>
            <a:endParaRPr lang="en-US" altLang="ja-JP" sz="1200" b="1" dirty="0" smtClean="0">
              <a:solidFill>
                <a:srgbClr val="FF0000"/>
              </a:solidFill>
            </a:endParaRPr>
          </a:p>
          <a:p>
            <a:pPr marL="95250" indent="-95250"/>
            <a:r>
              <a:rPr lang="ja-JP" altLang="en-US" sz="1200" b="1" dirty="0">
                <a:solidFill>
                  <a:srgbClr val="FF0000"/>
                </a:solidFill>
              </a:rPr>
              <a:t>　</a:t>
            </a:r>
            <a:r>
              <a:rPr lang="ja-JP" altLang="en-US" sz="1200" b="1" dirty="0" smtClean="0">
                <a:solidFill>
                  <a:srgbClr val="FF0000"/>
                </a:solidFill>
              </a:rPr>
              <a:t> 次回改定で廃止される懸念あり</a:t>
            </a:r>
            <a:endParaRPr lang="ja-JP" altLang="ja-JP" sz="1200" b="1" dirty="0">
              <a:solidFill>
                <a:srgbClr val="FF0000"/>
              </a:solidFill>
            </a:endParaRPr>
          </a:p>
        </p:txBody>
      </p:sp>
    </p:spTree>
    <p:extLst>
      <p:ext uri="{BB962C8B-B14F-4D97-AF65-F5344CB8AC3E}">
        <p14:creationId xmlns:p14="http://schemas.microsoft.com/office/powerpoint/2010/main" val="306706474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16953" y="1133562"/>
            <a:ext cx="9594720" cy="5724438"/>
          </a:xfrm>
          <a:prstGeom prst="rect">
            <a:avLst/>
          </a:prstGeom>
          <a:solidFill>
            <a:srgbClr val="FFFFAF">
              <a:alpha val="49804"/>
            </a:srgbClr>
          </a:solidFill>
          <a:ln w="9525">
            <a:solidFill>
              <a:schemeClr val="tx1"/>
            </a:solidFill>
            <a:miter lim="800000"/>
            <a:headEnd/>
            <a:tailEnd/>
          </a:ln>
        </p:spPr>
        <p:txBody>
          <a:bodyPr/>
          <a:lstStyle/>
          <a:p>
            <a:pPr>
              <a:lnSpc>
                <a:spcPts val="2000"/>
              </a:lnSpc>
            </a:pPr>
            <a:r>
              <a:rPr lang="ja-JP" altLang="en-US" dirty="0" smtClean="0">
                <a:solidFill>
                  <a:prstClr val="black"/>
                </a:solidFill>
              </a:rPr>
              <a:t>　</a:t>
            </a:r>
            <a:r>
              <a:rPr lang="ja-JP" altLang="ja-JP" dirty="0" smtClean="0">
                <a:solidFill>
                  <a:prstClr val="black"/>
                </a:solidFill>
              </a:rPr>
              <a:t>医療</a:t>
            </a:r>
            <a:r>
              <a:rPr lang="ja-JP" altLang="ja-JP" dirty="0">
                <a:solidFill>
                  <a:prstClr val="black"/>
                </a:solidFill>
              </a:rPr>
              <a:t>資源の少ない</a:t>
            </a:r>
            <a:r>
              <a:rPr lang="ja-JP" altLang="ja-JP" dirty="0" smtClean="0">
                <a:solidFill>
                  <a:prstClr val="black"/>
                </a:solidFill>
              </a:rPr>
              <a:t>地域</a:t>
            </a:r>
            <a:r>
              <a:rPr lang="ja-JP" altLang="en-US" dirty="0" smtClean="0">
                <a:solidFill>
                  <a:prstClr val="black"/>
                </a:solidFill>
              </a:rPr>
              <a:t>（特定地域・３０二次医療圏</a:t>
            </a:r>
            <a:r>
              <a:rPr lang="en-US" altLang="ja-JP" baseline="30000" dirty="0" smtClean="0">
                <a:solidFill>
                  <a:prstClr val="black"/>
                </a:solidFill>
              </a:rPr>
              <a:t>※</a:t>
            </a:r>
            <a:r>
              <a:rPr lang="ja-JP" altLang="en-US" dirty="0" smtClean="0">
                <a:solidFill>
                  <a:prstClr val="black"/>
                </a:solidFill>
              </a:rPr>
              <a:t>）</a:t>
            </a:r>
            <a:r>
              <a:rPr lang="ja-JP" altLang="ja-JP" dirty="0" smtClean="0">
                <a:solidFill>
                  <a:prstClr val="black"/>
                </a:solidFill>
              </a:rPr>
              <a:t>に</a:t>
            </a:r>
            <a:r>
              <a:rPr lang="ja-JP" altLang="ja-JP" dirty="0">
                <a:solidFill>
                  <a:prstClr val="black"/>
                </a:solidFill>
              </a:rPr>
              <a:t>配慮した評価について、対象医療圏</a:t>
            </a:r>
            <a:r>
              <a:rPr lang="ja-JP" altLang="ja-JP" dirty="0" smtClean="0">
                <a:solidFill>
                  <a:prstClr val="black"/>
                </a:solidFill>
              </a:rPr>
              <a:t>は変更</a:t>
            </a:r>
            <a:r>
              <a:rPr lang="ja-JP" altLang="ja-JP" dirty="0">
                <a:solidFill>
                  <a:prstClr val="black"/>
                </a:solidFill>
              </a:rPr>
              <a:t>せずに、地域包括ケア病棟入院料等</a:t>
            </a:r>
            <a:r>
              <a:rPr lang="ja-JP" altLang="ja-JP" dirty="0" smtClean="0">
                <a:solidFill>
                  <a:prstClr val="black"/>
                </a:solidFill>
              </a:rPr>
              <a:t>の要件</a:t>
            </a:r>
            <a:r>
              <a:rPr lang="ja-JP" altLang="ja-JP" dirty="0">
                <a:solidFill>
                  <a:prstClr val="black"/>
                </a:solidFill>
              </a:rPr>
              <a:t>を緩和した評価を導入することとし、チーム医療等に係る評価については、対象の範囲を拡大するとともに専従要件等を緩和し、それに応じた評価とする</a:t>
            </a:r>
            <a:r>
              <a:rPr lang="ja-JP" altLang="ja-JP" dirty="0" smtClean="0">
                <a:solidFill>
                  <a:prstClr val="black"/>
                </a:solidFill>
              </a:rPr>
              <a:t>。</a:t>
            </a:r>
            <a:r>
              <a:rPr lang="ja-JP" altLang="en-US" sz="1200" dirty="0">
                <a:solidFill>
                  <a:prstClr val="black"/>
                </a:solidFill>
              </a:rPr>
              <a:t>　</a:t>
            </a:r>
            <a:r>
              <a:rPr lang="en-US" altLang="ja-JP" sz="1300" dirty="0" smtClean="0">
                <a:solidFill>
                  <a:prstClr val="black"/>
                </a:solidFill>
              </a:rPr>
              <a:t>※</a:t>
            </a:r>
            <a:r>
              <a:rPr lang="ja-JP" altLang="en-US" sz="1300" dirty="0">
                <a:solidFill>
                  <a:prstClr val="black"/>
                </a:solidFill>
              </a:rPr>
              <a:t>特定機能病院</a:t>
            </a:r>
            <a:r>
              <a:rPr lang="ja-JP" altLang="en-US" sz="1300" dirty="0" smtClean="0">
                <a:solidFill>
                  <a:prstClr val="black"/>
                </a:solidFill>
              </a:rPr>
              <a:t>、</a:t>
            </a:r>
            <a:r>
              <a:rPr lang="ja-JP" altLang="en-US" sz="1300" dirty="0">
                <a:solidFill>
                  <a:prstClr val="black"/>
                </a:solidFill>
              </a:rPr>
              <a:t>２００</a:t>
            </a:r>
            <a:r>
              <a:rPr lang="ja-JP" altLang="en-US" sz="1300" dirty="0" smtClean="0">
                <a:solidFill>
                  <a:prstClr val="black"/>
                </a:solidFill>
              </a:rPr>
              <a:t>床</a:t>
            </a:r>
            <a:r>
              <a:rPr lang="ja-JP" altLang="en-US" sz="1300" dirty="0">
                <a:solidFill>
                  <a:prstClr val="black"/>
                </a:solidFill>
              </a:rPr>
              <a:t>以上の病院、ＤＰＣ対象病院及び一般病棟７対</a:t>
            </a:r>
            <a:r>
              <a:rPr lang="ja-JP" altLang="en-US" sz="1300" dirty="0" smtClean="0">
                <a:solidFill>
                  <a:prstClr val="black"/>
                </a:solidFill>
              </a:rPr>
              <a:t>１、１０対</a:t>
            </a:r>
            <a:r>
              <a:rPr lang="ja-JP" altLang="en-US" sz="1300" dirty="0">
                <a:solidFill>
                  <a:prstClr val="black"/>
                </a:solidFill>
              </a:rPr>
              <a:t>１入院基本料を算定している病院を</a:t>
            </a:r>
            <a:r>
              <a:rPr lang="ja-JP" altLang="en-US" sz="1300" dirty="0" smtClean="0">
                <a:solidFill>
                  <a:prstClr val="black"/>
                </a:solidFill>
              </a:rPr>
              <a:t>除く</a:t>
            </a:r>
            <a:endParaRPr lang="en-US" altLang="ja-JP" sz="1300" dirty="0" smtClean="0">
              <a:solidFill>
                <a:prstClr val="black"/>
              </a:solidFill>
            </a:endParaRPr>
          </a:p>
          <a:p>
            <a:endParaRPr lang="en-US" altLang="ja-JP" dirty="0" smtClean="0">
              <a:solidFill>
                <a:prstClr val="black"/>
              </a:solidFill>
            </a:endParaRPr>
          </a:p>
          <a:p>
            <a:pPr marL="285750" indent="-285750">
              <a:buFont typeface="Wingdings" panose="05000000000000000000" pitchFamily="2" charset="2"/>
              <a:buChar char="Ø"/>
            </a:pPr>
            <a:r>
              <a:rPr lang="ja-JP" altLang="ja-JP" dirty="0" smtClean="0">
                <a:solidFill>
                  <a:prstClr val="black"/>
                </a:solidFill>
              </a:rPr>
              <a:t>地域</a:t>
            </a:r>
            <a:r>
              <a:rPr lang="ja-JP" altLang="ja-JP" dirty="0">
                <a:solidFill>
                  <a:prstClr val="black"/>
                </a:solidFill>
              </a:rPr>
              <a:t>包括ケア病棟</a:t>
            </a:r>
            <a:r>
              <a:rPr lang="ja-JP" altLang="ja-JP" dirty="0" smtClean="0">
                <a:solidFill>
                  <a:prstClr val="black"/>
                </a:solidFill>
              </a:rPr>
              <a:t>入院料</a:t>
            </a:r>
            <a:r>
              <a:rPr lang="ja-JP" altLang="en-US" dirty="0" smtClean="0">
                <a:solidFill>
                  <a:prstClr val="black"/>
                </a:solidFill>
              </a:rPr>
              <a:t>等</a:t>
            </a:r>
            <a:r>
              <a:rPr lang="ja-JP" altLang="ja-JP" dirty="0" smtClean="0">
                <a:solidFill>
                  <a:prstClr val="black"/>
                </a:solidFill>
              </a:rPr>
              <a:t>について、要件</a:t>
            </a:r>
            <a:r>
              <a:rPr lang="ja-JP" altLang="ja-JP" dirty="0">
                <a:solidFill>
                  <a:prstClr val="black"/>
                </a:solidFill>
              </a:rPr>
              <a:t>を緩和した評価を行う</a:t>
            </a:r>
            <a:r>
              <a:rPr lang="ja-JP" altLang="ja-JP" dirty="0" smtClean="0">
                <a:solidFill>
                  <a:prstClr val="black"/>
                </a:solidFill>
              </a:rPr>
              <a:t>。</a:t>
            </a:r>
            <a:endParaRPr lang="en-US" altLang="ja-JP" dirty="0" smtClean="0">
              <a:solidFill>
                <a:prstClr val="black"/>
              </a:solidFill>
            </a:endParaRPr>
          </a:p>
          <a:p>
            <a:r>
              <a:rPr lang="en-US" altLang="ja-JP" b="1" dirty="0">
                <a:solidFill>
                  <a:srgbClr val="0070C0"/>
                </a:solidFill>
              </a:rPr>
              <a:t>	</a:t>
            </a:r>
            <a:r>
              <a:rPr lang="ja-JP" altLang="en-US" b="1" dirty="0" smtClean="0">
                <a:solidFill>
                  <a:srgbClr val="0070C0"/>
                </a:solidFill>
              </a:rPr>
              <a:t>（新）　　</a:t>
            </a:r>
            <a:r>
              <a:rPr lang="ja-JP" altLang="ja-JP" b="1" u="sng" dirty="0" smtClean="0">
                <a:solidFill>
                  <a:srgbClr val="0070C0"/>
                </a:solidFill>
              </a:rPr>
              <a:t>地域</a:t>
            </a:r>
            <a:r>
              <a:rPr lang="ja-JP" altLang="ja-JP" b="1" u="sng" dirty="0">
                <a:solidFill>
                  <a:srgbClr val="0070C0"/>
                </a:solidFill>
              </a:rPr>
              <a:t>包括ケア病棟入院料１（特定地域）　</a:t>
            </a:r>
            <a:r>
              <a:rPr lang="en-US" altLang="ja-JP" b="1" u="sng" dirty="0" smtClean="0">
                <a:solidFill>
                  <a:srgbClr val="0070C0"/>
                </a:solidFill>
              </a:rPr>
              <a:t>              </a:t>
            </a:r>
            <a:r>
              <a:rPr lang="ja-JP" altLang="en-US" b="1" u="sng" dirty="0" smtClean="0">
                <a:solidFill>
                  <a:srgbClr val="0070C0"/>
                </a:solidFill>
              </a:rPr>
              <a:t>　２</a:t>
            </a:r>
            <a:r>
              <a:rPr lang="en-US" altLang="ja-JP" b="1" u="sng" dirty="0" smtClean="0">
                <a:solidFill>
                  <a:srgbClr val="0070C0"/>
                </a:solidFill>
              </a:rPr>
              <a:t>,</a:t>
            </a:r>
            <a:r>
              <a:rPr lang="ja-JP" altLang="en-US" b="1" u="sng" dirty="0" smtClean="0">
                <a:solidFill>
                  <a:srgbClr val="0070C0"/>
                </a:solidFill>
              </a:rPr>
              <a:t>１９１</a:t>
            </a:r>
            <a:r>
              <a:rPr lang="ja-JP" altLang="ja-JP" b="1" u="sng" dirty="0" smtClean="0">
                <a:solidFill>
                  <a:srgbClr val="0070C0"/>
                </a:solidFill>
              </a:rPr>
              <a:t>点</a:t>
            </a:r>
            <a:r>
              <a:rPr lang="ja-JP" altLang="en-US" b="1" u="sng" dirty="0" smtClean="0">
                <a:solidFill>
                  <a:srgbClr val="0070C0"/>
                </a:solidFill>
              </a:rPr>
              <a:t>（</a:t>
            </a:r>
            <a:r>
              <a:rPr lang="ja-JP" altLang="en-US" b="1" u="sng" dirty="0">
                <a:solidFill>
                  <a:srgbClr val="0070C0"/>
                </a:solidFill>
              </a:rPr>
              <a:t>１</a:t>
            </a:r>
            <a:r>
              <a:rPr lang="ja-JP" altLang="ja-JP" b="1" u="sng" dirty="0" smtClean="0">
                <a:solidFill>
                  <a:srgbClr val="0070C0"/>
                </a:solidFill>
              </a:rPr>
              <a:t>日</a:t>
            </a:r>
            <a:r>
              <a:rPr lang="ja-JP" altLang="ja-JP" b="1" u="sng" dirty="0">
                <a:solidFill>
                  <a:srgbClr val="0070C0"/>
                </a:solidFill>
              </a:rPr>
              <a:t>に</a:t>
            </a:r>
            <a:r>
              <a:rPr lang="ja-JP" altLang="ja-JP" b="1" u="sng" dirty="0" smtClean="0">
                <a:solidFill>
                  <a:srgbClr val="0070C0"/>
                </a:solidFill>
              </a:rPr>
              <a:t>つき</a:t>
            </a:r>
            <a:r>
              <a:rPr lang="ja-JP" altLang="en-US" b="1" u="sng" dirty="0" smtClean="0">
                <a:solidFill>
                  <a:srgbClr val="0070C0"/>
                </a:solidFill>
              </a:rPr>
              <a:t>）</a:t>
            </a:r>
            <a:endParaRPr lang="ja-JP" altLang="ja-JP" b="1" dirty="0">
              <a:solidFill>
                <a:srgbClr val="0070C0"/>
              </a:solidFill>
            </a:endParaRPr>
          </a:p>
          <a:p>
            <a:r>
              <a:rPr lang="en-US" altLang="ja-JP" b="1" dirty="0">
                <a:solidFill>
                  <a:srgbClr val="0070C0"/>
                </a:solidFill>
              </a:rPr>
              <a:t>	</a:t>
            </a:r>
            <a:r>
              <a:rPr lang="ja-JP" altLang="en-US" b="1" dirty="0" smtClean="0">
                <a:solidFill>
                  <a:srgbClr val="0070C0"/>
                </a:solidFill>
              </a:rPr>
              <a:t>（</a:t>
            </a:r>
            <a:r>
              <a:rPr lang="ja-JP" altLang="ja-JP" b="1" dirty="0" smtClean="0">
                <a:solidFill>
                  <a:srgbClr val="0070C0"/>
                </a:solidFill>
              </a:rPr>
              <a:t>新</a:t>
            </a:r>
            <a:r>
              <a:rPr lang="ja-JP" altLang="en-US" b="1" dirty="0" smtClean="0">
                <a:solidFill>
                  <a:srgbClr val="0070C0"/>
                </a:solidFill>
              </a:rPr>
              <a:t>）</a:t>
            </a:r>
            <a:r>
              <a:rPr lang="ja-JP" altLang="ja-JP" b="1" dirty="0">
                <a:solidFill>
                  <a:srgbClr val="0070C0"/>
                </a:solidFill>
              </a:rPr>
              <a:t>　</a:t>
            </a:r>
            <a:r>
              <a:rPr lang="ja-JP" altLang="en-US" b="1" dirty="0" smtClean="0">
                <a:solidFill>
                  <a:srgbClr val="0070C0"/>
                </a:solidFill>
              </a:rPr>
              <a:t>　</a:t>
            </a:r>
            <a:r>
              <a:rPr lang="ja-JP" altLang="ja-JP" b="1" u="sng" dirty="0" smtClean="0">
                <a:solidFill>
                  <a:srgbClr val="0070C0"/>
                </a:solidFill>
              </a:rPr>
              <a:t>地域</a:t>
            </a:r>
            <a:r>
              <a:rPr lang="ja-JP" altLang="ja-JP" b="1" u="sng" dirty="0">
                <a:solidFill>
                  <a:srgbClr val="0070C0"/>
                </a:solidFill>
              </a:rPr>
              <a:t>包括ケア入院医療管理料１（特定地域</a:t>
            </a:r>
            <a:r>
              <a:rPr lang="ja-JP" altLang="ja-JP" b="1" u="sng" dirty="0" smtClean="0">
                <a:solidFill>
                  <a:srgbClr val="0070C0"/>
                </a:solidFill>
              </a:rPr>
              <a:t>）</a:t>
            </a:r>
            <a:r>
              <a:rPr lang="en-US" altLang="ja-JP" b="1" u="sng" dirty="0" smtClean="0">
                <a:solidFill>
                  <a:srgbClr val="0070C0"/>
                </a:solidFill>
              </a:rPr>
              <a:t>        </a:t>
            </a:r>
            <a:r>
              <a:rPr lang="ja-JP" altLang="en-US" b="1" u="sng" dirty="0" smtClean="0">
                <a:solidFill>
                  <a:srgbClr val="0070C0"/>
                </a:solidFill>
              </a:rPr>
              <a:t>　</a:t>
            </a:r>
            <a:r>
              <a:rPr lang="en-US" altLang="ja-JP" b="1" u="sng" dirty="0" smtClean="0">
                <a:solidFill>
                  <a:srgbClr val="0070C0"/>
                </a:solidFill>
              </a:rPr>
              <a:t> </a:t>
            </a:r>
            <a:r>
              <a:rPr lang="ja-JP" altLang="en-US" b="1" u="sng" dirty="0">
                <a:solidFill>
                  <a:srgbClr val="0070C0"/>
                </a:solidFill>
              </a:rPr>
              <a:t>２</a:t>
            </a:r>
            <a:r>
              <a:rPr lang="en-US" altLang="ja-JP" b="1" u="sng" dirty="0">
                <a:solidFill>
                  <a:srgbClr val="0070C0"/>
                </a:solidFill>
              </a:rPr>
              <a:t>,</a:t>
            </a:r>
            <a:r>
              <a:rPr lang="ja-JP" altLang="en-US" b="1" u="sng" dirty="0" smtClean="0">
                <a:solidFill>
                  <a:srgbClr val="0070C0"/>
                </a:solidFill>
              </a:rPr>
              <a:t>１９１</a:t>
            </a:r>
            <a:r>
              <a:rPr lang="ja-JP" altLang="ja-JP" b="1" u="sng" dirty="0" smtClean="0">
                <a:solidFill>
                  <a:srgbClr val="0070C0"/>
                </a:solidFill>
              </a:rPr>
              <a:t>点</a:t>
            </a:r>
            <a:r>
              <a:rPr lang="ja-JP" altLang="en-US" b="1" u="sng" dirty="0">
                <a:solidFill>
                  <a:srgbClr val="0070C0"/>
                </a:solidFill>
              </a:rPr>
              <a:t>（１</a:t>
            </a:r>
            <a:r>
              <a:rPr lang="ja-JP" altLang="ja-JP" b="1" u="sng" dirty="0" smtClean="0">
                <a:solidFill>
                  <a:srgbClr val="0070C0"/>
                </a:solidFill>
              </a:rPr>
              <a:t>日</a:t>
            </a:r>
            <a:r>
              <a:rPr lang="ja-JP" altLang="ja-JP" b="1" u="sng" dirty="0">
                <a:solidFill>
                  <a:srgbClr val="0070C0"/>
                </a:solidFill>
              </a:rPr>
              <a:t>に</a:t>
            </a:r>
            <a:r>
              <a:rPr lang="ja-JP" altLang="ja-JP" b="1" u="sng" dirty="0" smtClean="0">
                <a:solidFill>
                  <a:srgbClr val="0070C0"/>
                </a:solidFill>
              </a:rPr>
              <a:t>つ</a:t>
            </a:r>
            <a:r>
              <a:rPr lang="ja-JP" altLang="en-US" b="1" u="sng" dirty="0" smtClean="0">
                <a:solidFill>
                  <a:srgbClr val="0070C0"/>
                </a:solidFill>
              </a:rPr>
              <a:t>き）</a:t>
            </a:r>
            <a:endParaRPr lang="en-US" altLang="ja-JP" b="1" u="sng" dirty="0" smtClean="0">
              <a:solidFill>
                <a:srgbClr val="0070C0"/>
              </a:solidFill>
            </a:endParaRPr>
          </a:p>
          <a:p>
            <a:r>
              <a:rPr lang="ja-JP" altLang="en-US" b="1" dirty="0">
                <a:solidFill>
                  <a:srgbClr val="0070C0"/>
                </a:solidFill>
              </a:rPr>
              <a:t>　 </a:t>
            </a:r>
            <a:r>
              <a:rPr lang="en-US" altLang="ja-JP" b="1" dirty="0" smtClean="0">
                <a:solidFill>
                  <a:srgbClr val="0070C0"/>
                </a:solidFill>
              </a:rPr>
              <a:t>  	</a:t>
            </a:r>
            <a:r>
              <a:rPr lang="ja-JP" altLang="en-US" b="1" dirty="0" smtClean="0">
                <a:solidFill>
                  <a:srgbClr val="0070C0"/>
                </a:solidFill>
              </a:rPr>
              <a:t>（</a:t>
            </a:r>
            <a:r>
              <a:rPr lang="ja-JP" altLang="ja-JP" b="1" dirty="0" smtClean="0">
                <a:solidFill>
                  <a:srgbClr val="0070C0"/>
                </a:solidFill>
              </a:rPr>
              <a:t>新</a:t>
            </a:r>
            <a:r>
              <a:rPr lang="ja-JP" altLang="en-US" b="1" dirty="0" smtClean="0">
                <a:solidFill>
                  <a:srgbClr val="0070C0"/>
                </a:solidFill>
              </a:rPr>
              <a:t>）</a:t>
            </a:r>
            <a:r>
              <a:rPr lang="ja-JP" altLang="ja-JP" b="1" dirty="0">
                <a:solidFill>
                  <a:srgbClr val="0070C0"/>
                </a:solidFill>
              </a:rPr>
              <a:t>　　</a:t>
            </a:r>
            <a:r>
              <a:rPr lang="ja-JP" altLang="ja-JP" b="1" u="sng" dirty="0">
                <a:solidFill>
                  <a:srgbClr val="0070C0"/>
                </a:solidFill>
              </a:rPr>
              <a:t>地域包括ケア病棟入院料２（特定地域）　</a:t>
            </a:r>
            <a:r>
              <a:rPr lang="ja-JP" altLang="en-US" b="1" u="sng" dirty="0" smtClean="0">
                <a:solidFill>
                  <a:srgbClr val="0070C0"/>
                </a:solidFill>
              </a:rPr>
              <a:t>　　　　　　１</a:t>
            </a:r>
            <a:r>
              <a:rPr lang="en-US" altLang="ja-JP" b="1" u="sng" dirty="0">
                <a:solidFill>
                  <a:srgbClr val="0070C0"/>
                </a:solidFill>
              </a:rPr>
              <a:t>,</a:t>
            </a:r>
            <a:r>
              <a:rPr lang="ja-JP" altLang="en-US" b="1" u="sng" dirty="0" smtClean="0">
                <a:solidFill>
                  <a:srgbClr val="0070C0"/>
                </a:solidFill>
              </a:rPr>
              <a:t>７６３</a:t>
            </a:r>
            <a:r>
              <a:rPr lang="ja-JP" altLang="ja-JP" b="1" u="sng" dirty="0" smtClean="0">
                <a:solidFill>
                  <a:srgbClr val="0070C0"/>
                </a:solidFill>
              </a:rPr>
              <a:t>点</a:t>
            </a:r>
            <a:r>
              <a:rPr lang="ja-JP" altLang="en-US" b="1" u="sng" dirty="0">
                <a:solidFill>
                  <a:srgbClr val="0070C0"/>
                </a:solidFill>
              </a:rPr>
              <a:t>（１</a:t>
            </a:r>
            <a:r>
              <a:rPr lang="ja-JP" altLang="ja-JP" b="1" u="sng" dirty="0" smtClean="0">
                <a:solidFill>
                  <a:srgbClr val="0070C0"/>
                </a:solidFill>
              </a:rPr>
              <a:t>日</a:t>
            </a:r>
            <a:r>
              <a:rPr lang="ja-JP" altLang="ja-JP" b="1" u="sng" dirty="0">
                <a:solidFill>
                  <a:srgbClr val="0070C0"/>
                </a:solidFill>
              </a:rPr>
              <a:t>に</a:t>
            </a:r>
            <a:r>
              <a:rPr lang="ja-JP" altLang="ja-JP" b="1" u="sng" dirty="0" smtClean="0">
                <a:solidFill>
                  <a:srgbClr val="0070C0"/>
                </a:solidFill>
              </a:rPr>
              <a:t>つき</a:t>
            </a:r>
            <a:r>
              <a:rPr lang="ja-JP" altLang="en-US" b="1" u="sng" dirty="0" smtClean="0">
                <a:solidFill>
                  <a:srgbClr val="0070C0"/>
                </a:solidFill>
              </a:rPr>
              <a:t>）</a:t>
            </a:r>
            <a:endParaRPr lang="ja-JP" altLang="ja-JP" b="1" dirty="0">
              <a:solidFill>
                <a:srgbClr val="0070C0"/>
              </a:solidFill>
            </a:endParaRPr>
          </a:p>
          <a:p>
            <a:r>
              <a:rPr lang="en-US" altLang="ja-JP" b="1" dirty="0" smtClean="0">
                <a:solidFill>
                  <a:srgbClr val="0070C0"/>
                </a:solidFill>
              </a:rPr>
              <a:t>      	</a:t>
            </a:r>
            <a:r>
              <a:rPr lang="ja-JP" altLang="en-US" b="1" dirty="0" smtClean="0">
                <a:solidFill>
                  <a:srgbClr val="0070C0"/>
                </a:solidFill>
              </a:rPr>
              <a:t>（</a:t>
            </a:r>
            <a:r>
              <a:rPr lang="ja-JP" altLang="ja-JP" b="1" dirty="0" smtClean="0">
                <a:solidFill>
                  <a:srgbClr val="0070C0"/>
                </a:solidFill>
              </a:rPr>
              <a:t>新</a:t>
            </a:r>
            <a:r>
              <a:rPr lang="ja-JP" altLang="en-US" b="1" dirty="0" smtClean="0">
                <a:solidFill>
                  <a:srgbClr val="0070C0"/>
                </a:solidFill>
              </a:rPr>
              <a:t>）</a:t>
            </a:r>
            <a:r>
              <a:rPr lang="ja-JP" altLang="ja-JP" b="1" dirty="0">
                <a:solidFill>
                  <a:srgbClr val="0070C0"/>
                </a:solidFill>
              </a:rPr>
              <a:t>　　</a:t>
            </a:r>
            <a:r>
              <a:rPr lang="ja-JP" altLang="ja-JP" b="1" u="sng" dirty="0">
                <a:solidFill>
                  <a:srgbClr val="0070C0"/>
                </a:solidFill>
              </a:rPr>
              <a:t>地域包括ケア入院医療管理料２（特定地域</a:t>
            </a:r>
            <a:r>
              <a:rPr lang="ja-JP" altLang="ja-JP" b="1" u="sng" dirty="0" smtClean="0">
                <a:solidFill>
                  <a:srgbClr val="0070C0"/>
                </a:solidFill>
              </a:rPr>
              <a:t>）</a:t>
            </a:r>
            <a:r>
              <a:rPr lang="ja-JP" altLang="en-US" b="1" u="sng" dirty="0" smtClean="0">
                <a:solidFill>
                  <a:srgbClr val="0070C0"/>
                </a:solidFill>
              </a:rPr>
              <a:t>　　　　１</a:t>
            </a:r>
            <a:r>
              <a:rPr lang="en-US" altLang="ja-JP" b="1" u="sng" dirty="0">
                <a:solidFill>
                  <a:srgbClr val="0070C0"/>
                </a:solidFill>
              </a:rPr>
              <a:t>,</a:t>
            </a:r>
            <a:r>
              <a:rPr lang="ja-JP" altLang="en-US" b="1" u="sng" dirty="0" smtClean="0">
                <a:solidFill>
                  <a:srgbClr val="0070C0"/>
                </a:solidFill>
              </a:rPr>
              <a:t>７６３</a:t>
            </a:r>
            <a:r>
              <a:rPr lang="ja-JP" altLang="ja-JP" b="1" u="sng" dirty="0" smtClean="0">
                <a:solidFill>
                  <a:srgbClr val="0070C0"/>
                </a:solidFill>
              </a:rPr>
              <a:t>点</a:t>
            </a:r>
            <a:r>
              <a:rPr lang="ja-JP" altLang="en-US" b="1" u="sng" dirty="0">
                <a:solidFill>
                  <a:srgbClr val="0070C0"/>
                </a:solidFill>
              </a:rPr>
              <a:t>（１</a:t>
            </a:r>
            <a:r>
              <a:rPr lang="ja-JP" altLang="ja-JP" b="1" u="sng" dirty="0" smtClean="0">
                <a:solidFill>
                  <a:srgbClr val="0070C0"/>
                </a:solidFill>
              </a:rPr>
              <a:t>日</a:t>
            </a:r>
            <a:r>
              <a:rPr lang="ja-JP" altLang="ja-JP" b="1" u="sng" dirty="0">
                <a:solidFill>
                  <a:srgbClr val="0070C0"/>
                </a:solidFill>
              </a:rPr>
              <a:t>に</a:t>
            </a:r>
            <a:r>
              <a:rPr lang="ja-JP" altLang="ja-JP" b="1" u="sng" dirty="0" smtClean="0">
                <a:solidFill>
                  <a:srgbClr val="0070C0"/>
                </a:solidFill>
              </a:rPr>
              <a:t>つき</a:t>
            </a:r>
            <a:r>
              <a:rPr lang="ja-JP" altLang="en-US" b="1" u="sng" dirty="0" smtClean="0">
                <a:solidFill>
                  <a:srgbClr val="0070C0"/>
                </a:solidFill>
              </a:rPr>
              <a:t>）</a:t>
            </a:r>
            <a:endParaRPr lang="ja-JP" altLang="ja-JP" b="1" dirty="0">
              <a:solidFill>
                <a:srgbClr val="0070C0"/>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pPr marL="285750" indent="-285750">
              <a:buFont typeface="Wingdings" panose="05000000000000000000" pitchFamily="2" charset="2"/>
              <a:buChar char="Ø"/>
            </a:pPr>
            <a:r>
              <a:rPr lang="ja-JP" altLang="en-US" dirty="0" smtClean="0">
                <a:solidFill>
                  <a:prstClr val="black"/>
                </a:solidFill>
              </a:rPr>
              <a:t>看護要員の</a:t>
            </a:r>
            <a:r>
              <a:rPr lang="ja-JP" altLang="ja-JP" dirty="0" smtClean="0">
                <a:solidFill>
                  <a:prstClr val="black"/>
                </a:solidFill>
              </a:rPr>
              <a:t>夜勤</a:t>
            </a:r>
            <a:r>
              <a:rPr lang="en-US" altLang="ja-JP" dirty="0">
                <a:solidFill>
                  <a:prstClr val="black"/>
                </a:solidFill>
              </a:rPr>
              <a:t>72</a:t>
            </a:r>
            <a:r>
              <a:rPr lang="ja-JP" altLang="ja-JP" dirty="0" smtClean="0">
                <a:solidFill>
                  <a:prstClr val="black"/>
                </a:solidFill>
              </a:rPr>
              <a:t>時間</a:t>
            </a:r>
            <a:r>
              <a:rPr lang="ja-JP" altLang="en-US" dirty="0" smtClean="0">
                <a:solidFill>
                  <a:prstClr val="black"/>
                </a:solidFill>
              </a:rPr>
              <a:t>要件</a:t>
            </a:r>
            <a:r>
              <a:rPr lang="ja-JP" altLang="ja-JP" dirty="0" smtClean="0">
                <a:solidFill>
                  <a:prstClr val="black"/>
                </a:solidFill>
              </a:rPr>
              <a:t>の</a:t>
            </a:r>
            <a:r>
              <a:rPr lang="ja-JP" altLang="ja-JP" dirty="0">
                <a:solidFill>
                  <a:prstClr val="black"/>
                </a:solidFill>
              </a:rPr>
              <a:t>緩和対象となる特定一般病棟入院料について、一般病棟が１病棟のみの病院を対象に加える</a:t>
            </a:r>
            <a:r>
              <a:rPr lang="ja-JP" altLang="ja-JP" dirty="0" smtClean="0">
                <a:solidFill>
                  <a:prstClr val="black"/>
                </a:solidFill>
              </a:rPr>
              <a:t>。</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2052" name="Rectangle 36"/>
          <p:cNvSpPr>
            <a:spLocks noChangeArrowheads="1"/>
          </p:cNvSpPr>
          <p:nvPr/>
        </p:nvSpPr>
        <p:spPr bwMode="auto">
          <a:xfrm>
            <a:off x="116984" y="733318"/>
            <a:ext cx="3283762" cy="4403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a:solidFill>
                  <a:prstClr val="black"/>
                </a:solidFill>
              </a:rPr>
              <a:t>地域に配慮した</a:t>
            </a:r>
            <a:r>
              <a:rPr lang="ja-JP" altLang="en-US" sz="2400" dirty="0" smtClean="0">
                <a:solidFill>
                  <a:prstClr val="black"/>
                </a:solidFill>
              </a:rPr>
              <a:t>評価①</a:t>
            </a:r>
            <a:endParaRPr lang="ja-JP" altLang="en-US" sz="2400" dirty="0">
              <a:solidFill>
                <a:prstClr val="black"/>
              </a:solidFill>
            </a:endParaRPr>
          </a:p>
        </p:txBody>
      </p:sp>
      <p:sp>
        <p:nvSpPr>
          <p:cNvPr id="4" name="正方形/長方形 3"/>
          <p:cNvSpPr/>
          <p:nvPr/>
        </p:nvSpPr>
        <p:spPr>
          <a:xfrm>
            <a:off x="518635" y="3890030"/>
            <a:ext cx="9048467" cy="830997"/>
          </a:xfrm>
          <a:prstGeom prst="rect">
            <a:avLst/>
          </a:prstGeom>
        </p:spPr>
        <p:txBody>
          <a:bodyPr wrap="square">
            <a:spAutoFit/>
          </a:bodyPr>
          <a:lstStyle/>
          <a:p>
            <a:pPr marL="265113" indent="-169863"/>
            <a:r>
              <a:rPr lang="en-US" altLang="ja-JP" sz="1600" dirty="0">
                <a:solidFill>
                  <a:prstClr val="black"/>
                </a:solidFill>
              </a:rPr>
              <a:t>[</a:t>
            </a:r>
            <a:r>
              <a:rPr lang="ja-JP" altLang="en-US" sz="1600" dirty="0">
                <a:solidFill>
                  <a:prstClr val="black"/>
                </a:solidFill>
              </a:rPr>
              <a:t>施設基準</a:t>
            </a:r>
            <a:r>
              <a:rPr lang="en-US" altLang="ja-JP" sz="1600" dirty="0">
                <a:solidFill>
                  <a:prstClr val="black"/>
                </a:solidFill>
              </a:rPr>
              <a:t>]</a:t>
            </a:r>
          </a:p>
          <a:p>
            <a:pPr marL="95250" indent="177800"/>
            <a:r>
              <a:rPr lang="ja-JP" altLang="en-US" sz="1600" dirty="0">
                <a:solidFill>
                  <a:prstClr val="black"/>
                </a:solidFill>
              </a:rPr>
              <a:t>看護職員配置が</a:t>
            </a:r>
            <a:r>
              <a:rPr lang="ja-JP" altLang="en-US" sz="1600" b="1" u="sng" dirty="0">
                <a:solidFill>
                  <a:prstClr val="black"/>
                </a:solidFill>
              </a:rPr>
              <a:t>常時</a:t>
            </a:r>
            <a:r>
              <a:rPr lang="en-US" altLang="ja-JP" sz="1600" b="1" u="sng" dirty="0">
                <a:solidFill>
                  <a:prstClr val="black"/>
                </a:solidFill>
              </a:rPr>
              <a:t>15</a:t>
            </a:r>
            <a:r>
              <a:rPr lang="ja-JP" altLang="en-US" sz="1600" b="1" u="sng" dirty="0">
                <a:solidFill>
                  <a:prstClr val="black"/>
                </a:solidFill>
              </a:rPr>
              <a:t>対</a:t>
            </a:r>
            <a:r>
              <a:rPr lang="ja-JP" altLang="en-US" sz="1600" b="1" u="sng" dirty="0" smtClean="0">
                <a:solidFill>
                  <a:prstClr val="black"/>
                </a:solidFill>
              </a:rPr>
              <a:t>１</a:t>
            </a:r>
            <a:r>
              <a:rPr lang="ja-JP" altLang="en-US" sz="1600" dirty="0" smtClean="0">
                <a:solidFill>
                  <a:prstClr val="black"/>
                </a:solidFill>
              </a:rPr>
              <a:t>以上、</a:t>
            </a:r>
            <a:r>
              <a:rPr lang="ja-JP" altLang="en-US" sz="1600" b="1" u="sng" dirty="0" smtClean="0">
                <a:solidFill>
                  <a:prstClr val="black"/>
                </a:solidFill>
              </a:rPr>
              <a:t>専任</a:t>
            </a:r>
            <a:r>
              <a:rPr lang="ja-JP" altLang="ja-JP" sz="1600" b="1" u="sng" dirty="0" smtClean="0">
                <a:solidFill>
                  <a:prstClr val="black"/>
                </a:solidFill>
              </a:rPr>
              <a:t>の</a:t>
            </a:r>
            <a:r>
              <a:rPr lang="ja-JP" altLang="ja-JP" sz="1600" dirty="0">
                <a:solidFill>
                  <a:prstClr val="black"/>
                </a:solidFill>
              </a:rPr>
              <a:t>常勤理学療法士、常勤作業療法士又は常勤言語聴覚士</a:t>
            </a:r>
            <a:r>
              <a:rPr lang="ja-JP" altLang="ja-JP" sz="1600" b="1" dirty="0">
                <a:solidFill>
                  <a:prstClr val="black"/>
                </a:solidFill>
              </a:rPr>
              <a:t>１</a:t>
            </a:r>
            <a:r>
              <a:rPr lang="ja-JP" altLang="ja-JP" sz="1600" dirty="0">
                <a:solidFill>
                  <a:prstClr val="black"/>
                </a:solidFill>
              </a:rPr>
              <a:t>名</a:t>
            </a:r>
            <a:r>
              <a:rPr lang="ja-JP" altLang="ja-JP" sz="1600" dirty="0" smtClean="0">
                <a:solidFill>
                  <a:prstClr val="black"/>
                </a:solidFill>
              </a:rPr>
              <a:t>以上及び</a:t>
            </a:r>
            <a:r>
              <a:rPr lang="ja-JP" altLang="ja-JP" sz="1600" dirty="0">
                <a:solidFill>
                  <a:prstClr val="black"/>
                </a:solidFill>
              </a:rPr>
              <a:t>専任の在宅復帰支援担当者</a:t>
            </a:r>
            <a:r>
              <a:rPr lang="ja-JP" altLang="ja-JP" sz="1600" b="1" dirty="0">
                <a:solidFill>
                  <a:prstClr val="black"/>
                </a:solidFill>
              </a:rPr>
              <a:t>１</a:t>
            </a:r>
            <a:r>
              <a:rPr lang="ja-JP" altLang="ja-JP" sz="1600" dirty="0">
                <a:solidFill>
                  <a:prstClr val="black"/>
                </a:solidFill>
              </a:rPr>
              <a:t>人以上が配置されていること</a:t>
            </a:r>
            <a:r>
              <a:rPr lang="ja-JP" altLang="ja-JP" sz="1600" dirty="0" smtClean="0">
                <a:solidFill>
                  <a:prstClr val="black"/>
                </a:solidFill>
              </a:rPr>
              <a:t>。</a:t>
            </a:r>
            <a:r>
              <a:rPr lang="ja-JP" altLang="en-US" sz="1600" dirty="0" smtClean="0">
                <a:solidFill>
                  <a:prstClr val="black"/>
                </a:solidFill>
              </a:rPr>
              <a:t>　等</a:t>
            </a:r>
            <a:endParaRPr lang="ja-JP" altLang="ja-JP" sz="1600" dirty="0">
              <a:solidFill>
                <a:prstClr val="black"/>
              </a:solidFill>
            </a:endParaRPr>
          </a:p>
        </p:txBody>
      </p:sp>
      <p:graphicFrame>
        <p:nvGraphicFramePr>
          <p:cNvPr id="11" name="表 10"/>
          <p:cNvGraphicFramePr>
            <a:graphicFrameLocks noGrp="1"/>
          </p:cNvGraphicFramePr>
          <p:nvPr>
            <p:extLst>
              <p:ext uri="{D42A27DB-BD31-4B8C-83A1-F6EECF244321}">
                <p14:modId xmlns:p14="http://schemas.microsoft.com/office/powerpoint/2010/main" val="273671399"/>
              </p:ext>
            </p:extLst>
          </p:nvPr>
        </p:nvGraphicFramePr>
        <p:xfrm>
          <a:off x="317834" y="5239525"/>
          <a:ext cx="4104456" cy="1463040"/>
        </p:xfrm>
        <a:graphic>
          <a:graphicData uri="http://schemas.openxmlformats.org/drawingml/2006/table">
            <a:tbl>
              <a:tblPr firstRow="1" bandRow="1">
                <a:tableStyleId>{FABFCF23-3B69-468F-B69F-88F6DE6A72F2}</a:tableStyleId>
              </a:tblPr>
              <a:tblGrid>
                <a:gridCol w="4104456"/>
              </a:tblGrid>
              <a:tr h="345506">
                <a:tc>
                  <a:txBody>
                    <a:bodyPr/>
                    <a:lstStyle/>
                    <a:p>
                      <a:pPr algn="ctr"/>
                      <a:r>
                        <a:rPr kumimoji="1" lang="ja-JP" altLang="en-US" dirty="0" smtClean="0"/>
                        <a:t>現行</a:t>
                      </a:r>
                      <a:endParaRPr kumimoji="1" lang="ja-JP" altLang="en-US" dirty="0"/>
                    </a:p>
                  </a:txBody>
                  <a:tcPr marL="99060" marR="99060" anchor="ctr"/>
                </a:tc>
              </a:tr>
              <a:tr h="316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smtClean="0">
                          <a:effectLst/>
                        </a:rPr>
                        <a:t>【</a:t>
                      </a:r>
                      <a:r>
                        <a:rPr lang="ja-JP" altLang="ja-JP" sz="1800" kern="100" dirty="0" smtClean="0">
                          <a:effectLst/>
                        </a:rPr>
                        <a:t>特定一般病棟入院料</a:t>
                      </a:r>
                      <a:r>
                        <a:rPr lang="en-US" altLang="ja-JP" sz="1800" kern="100" dirty="0" smtClean="0">
                          <a:effectLst/>
                        </a:rPr>
                        <a:t>】</a:t>
                      </a:r>
                      <a:endParaRPr kumimoji="1" lang="ja-JP" altLang="en-US" sz="1800" dirty="0" smtClean="0"/>
                    </a:p>
                    <a:p>
                      <a:pPr algn="l">
                        <a:spcAft>
                          <a:spcPts val="0"/>
                        </a:spcAft>
                      </a:pPr>
                      <a:r>
                        <a:rPr lang="ja-JP" altLang="ja-JP" sz="1600" kern="100" dirty="0" smtClean="0">
                          <a:effectLst/>
                        </a:rPr>
                        <a:t>１　特定一般病棟入院料１（</a:t>
                      </a:r>
                      <a:r>
                        <a:rPr lang="en-US" altLang="ja-JP" sz="1600" kern="100" dirty="0" smtClean="0">
                          <a:effectLst/>
                        </a:rPr>
                        <a:t>13</a:t>
                      </a:r>
                      <a:r>
                        <a:rPr lang="ja-JP" altLang="ja-JP" sz="1600" kern="100" dirty="0" smtClean="0">
                          <a:effectLst/>
                        </a:rPr>
                        <a:t>対</a:t>
                      </a:r>
                      <a:r>
                        <a:rPr lang="en-US" altLang="ja-JP" sz="1600" kern="100" dirty="0" smtClean="0">
                          <a:effectLst/>
                        </a:rPr>
                        <a:t>1</a:t>
                      </a:r>
                      <a:r>
                        <a:rPr lang="ja-JP" altLang="ja-JP" sz="1600" kern="100" dirty="0" smtClean="0">
                          <a:effectLst/>
                        </a:rPr>
                        <a:t>）　</a:t>
                      </a:r>
                      <a:r>
                        <a:rPr lang="en-US" altLang="ja-JP" sz="1600" kern="100" dirty="0" smtClean="0">
                          <a:effectLst/>
                        </a:rPr>
                        <a:t> 1,103</a:t>
                      </a:r>
                      <a:r>
                        <a:rPr lang="ja-JP" altLang="ja-JP" sz="1600" kern="100" dirty="0" smtClean="0">
                          <a:effectLst/>
                        </a:rPr>
                        <a:t>点</a:t>
                      </a:r>
                    </a:p>
                    <a:p>
                      <a:pPr algn="l">
                        <a:spcAft>
                          <a:spcPts val="0"/>
                        </a:spcAft>
                      </a:pPr>
                      <a:r>
                        <a:rPr lang="ja-JP" altLang="ja-JP" sz="1600" kern="100" dirty="0" smtClean="0">
                          <a:effectLst/>
                        </a:rPr>
                        <a:t>２　特定一般病棟入院料２（</a:t>
                      </a:r>
                      <a:r>
                        <a:rPr lang="en-US" altLang="ja-JP" sz="1600" kern="100" dirty="0" smtClean="0">
                          <a:effectLst/>
                        </a:rPr>
                        <a:t>15</a:t>
                      </a:r>
                      <a:r>
                        <a:rPr lang="ja-JP" altLang="ja-JP" sz="1600" kern="100" dirty="0" smtClean="0">
                          <a:effectLst/>
                        </a:rPr>
                        <a:t>対</a:t>
                      </a:r>
                      <a:r>
                        <a:rPr lang="en-US" altLang="ja-JP" sz="1600" kern="100" dirty="0" smtClean="0">
                          <a:effectLst/>
                        </a:rPr>
                        <a:t>1</a:t>
                      </a:r>
                      <a:r>
                        <a:rPr lang="ja-JP" altLang="ja-JP" sz="1600" kern="100" dirty="0" smtClean="0">
                          <a:effectLst/>
                        </a:rPr>
                        <a:t>）</a:t>
                      </a:r>
                      <a:r>
                        <a:rPr lang="ja-JP" altLang="en-US" sz="1600" kern="100" dirty="0" smtClean="0">
                          <a:effectLst/>
                        </a:rPr>
                        <a:t>　</a:t>
                      </a:r>
                      <a:r>
                        <a:rPr lang="ja-JP" altLang="ja-JP" sz="1600" kern="100" dirty="0" smtClean="0">
                          <a:effectLst/>
                        </a:rPr>
                        <a:t>　</a:t>
                      </a:r>
                      <a:r>
                        <a:rPr lang="en-US" altLang="ja-JP" sz="1600" kern="100" dirty="0" smtClean="0">
                          <a:effectLst/>
                        </a:rPr>
                        <a:t> 945</a:t>
                      </a:r>
                      <a:r>
                        <a:rPr lang="ja-JP" altLang="ja-JP" sz="1600" kern="100" dirty="0" smtClean="0">
                          <a:effectLst/>
                        </a:rPr>
                        <a:t>点</a:t>
                      </a:r>
                    </a:p>
                    <a:p>
                      <a:pPr algn="l">
                        <a:spcAft>
                          <a:spcPts val="0"/>
                        </a:spcAft>
                      </a:pPr>
                      <a:r>
                        <a:rPr lang="ja-JP" altLang="ja-JP" sz="1600" kern="100" dirty="0" smtClean="0">
                          <a:effectLst/>
                        </a:rPr>
                        <a:t>［施設基準］</a:t>
                      </a:r>
                      <a:r>
                        <a:rPr lang="en-US" altLang="ja-JP" sz="1600" kern="100" baseline="0" dirty="0" smtClean="0">
                          <a:effectLst/>
                        </a:rPr>
                        <a:t>  </a:t>
                      </a:r>
                      <a:r>
                        <a:rPr lang="ja-JP" altLang="ja-JP" sz="1600" kern="100" dirty="0" smtClean="0">
                          <a:effectLst/>
                        </a:rPr>
                        <a:t>１病棟のものに限る</a:t>
                      </a:r>
                      <a:endParaRPr lang="ja-JP" alt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9060" marR="99060" anchor="ct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713062265"/>
              </p:ext>
            </p:extLst>
          </p:nvPr>
        </p:nvGraphicFramePr>
        <p:xfrm>
          <a:off x="5370318" y="5208361"/>
          <a:ext cx="4094328" cy="1463040"/>
        </p:xfrm>
        <a:graphic>
          <a:graphicData uri="http://schemas.openxmlformats.org/drawingml/2006/table">
            <a:tbl>
              <a:tblPr firstRow="1" bandRow="1">
                <a:tableStyleId>{9DCAF9ED-07DC-4A11-8D7F-57B35C25682E}</a:tableStyleId>
              </a:tblPr>
              <a:tblGrid>
                <a:gridCol w="4094328"/>
              </a:tblGrid>
              <a:tr h="0">
                <a:tc>
                  <a:txBody>
                    <a:bodyPr/>
                    <a:lstStyle/>
                    <a:p>
                      <a:pPr algn="ctr"/>
                      <a:r>
                        <a:rPr kumimoji="1" lang="ja-JP" altLang="en-US" dirty="0" smtClean="0"/>
                        <a:t>改定後</a:t>
                      </a:r>
                      <a:endParaRPr kumimoji="1" lang="ja-JP" altLang="en-US" dirty="0"/>
                    </a:p>
                  </a:txBody>
                  <a:tcPr marL="99060" marR="99060" anchor="ctr"/>
                </a:tc>
              </a:tr>
              <a:tr h="0">
                <a:tc>
                  <a:txBody>
                    <a:bodyPr/>
                    <a:lstStyle/>
                    <a:p>
                      <a:pPr algn="l">
                        <a:spcAft>
                          <a:spcPts val="0"/>
                        </a:spcAft>
                      </a:pPr>
                      <a:r>
                        <a:rPr lang="ja-JP" altLang="ja-JP" sz="1800" kern="0" dirty="0" smtClean="0">
                          <a:effectLst/>
                        </a:rPr>
                        <a:t>【</a:t>
                      </a:r>
                      <a:r>
                        <a:rPr lang="ja-JP" altLang="ja-JP" sz="1800" kern="100" dirty="0" smtClean="0">
                          <a:effectLst/>
                        </a:rPr>
                        <a:t>特定一般病棟入院料</a:t>
                      </a:r>
                      <a:r>
                        <a:rPr lang="ja-JP" altLang="ja-JP" sz="1800" kern="0" dirty="0" smtClean="0">
                          <a:effectLst/>
                        </a:rPr>
                        <a:t>】</a:t>
                      </a:r>
                      <a:endParaRPr lang="ja-JP" altLang="ja-JP" sz="1800" kern="100" dirty="0" smtClean="0">
                        <a:effectLst/>
                      </a:endParaRPr>
                    </a:p>
                    <a:p>
                      <a:pPr algn="l">
                        <a:spcAft>
                          <a:spcPts val="0"/>
                        </a:spcAft>
                      </a:pPr>
                      <a:r>
                        <a:rPr lang="ja-JP" altLang="ja-JP" sz="1600" kern="100" dirty="0" smtClean="0">
                          <a:effectLst/>
                        </a:rPr>
                        <a:t>１　特定一般病棟入院料１（</a:t>
                      </a:r>
                      <a:r>
                        <a:rPr lang="en-US" altLang="ja-JP" sz="1600" kern="100" dirty="0" smtClean="0">
                          <a:effectLst/>
                        </a:rPr>
                        <a:t>13</a:t>
                      </a:r>
                      <a:r>
                        <a:rPr lang="ja-JP" altLang="ja-JP" sz="1600" kern="100" dirty="0" smtClean="0">
                          <a:effectLst/>
                        </a:rPr>
                        <a:t>対</a:t>
                      </a:r>
                      <a:r>
                        <a:rPr lang="en-US" altLang="ja-JP" sz="1600" kern="100" dirty="0" smtClean="0">
                          <a:effectLst/>
                        </a:rPr>
                        <a:t>1</a:t>
                      </a:r>
                      <a:r>
                        <a:rPr lang="ja-JP" altLang="ja-JP" sz="1600" kern="100" dirty="0" smtClean="0">
                          <a:effectLst/>
                        </a:rPr>
                        <a:t>）</a:t>
                      </a:r>
                      <a:r>
                        <a:rPr lang="en-US" altLang="ja-JP" sz="1600" kern="100" dirty="0" smtClean="0">
                          <a:effectLst/>
                        </a:rPr>
                        <a:t> 1,121</a:t>
                      </a:r>
                      <a:r>
                        <a:rPr lang="ja-JP" altLang="ja-JP" sz="1600" kern="100" dirty="0" smtClean="0">
                          <a:effectLst/>
                        </a:rPr>
                        <a:t>点</a:t>
                      </a:r>
                    </a:p>
                    <a:p>
                      <a:pPr algn="l">
                        <a:spcAft>
                          <a:spcPts val="0"/>
                        </a:spcAft>
                      </a:pPr>
                      <a:r>
                        <a:rPr lang="ja-JP" altLang="ja-JP" sz="1600" kern="100" dirty="0" smtClean="0">
                          <a:effectLst/>
                        </a:rPr>
                        <a:t>２　特定一般病棟入院料</a:t>
                      </a:r>
                      <a:r>
                        <a:rPr lang="en-US" altLang="ja-JP" sz="1600" kern="100" dirty="0" smtClean="0">
                          <a:effectLst/>
                        </a:rPr>
                        <a:t>2</a:t>
                      </a:r>
                      <a:r>
                        <a:rPr lang="ja-JP" altLang="ja-JP" sz="1600" kern="100" dirty="0" smtClean="0">
                          <a:effectLst/>
                        </a:rPr>
                        <a:t>（</a:t>
                      </a:r>
                      <a:r>
                        <a:rPr lang="en-US" altLang="ja-JP" sz="1600" kern="100" dirty="0" smtClean="0">
                          <a:effectLst/>
                        </a:rPr>
                        <a:t>15</a:t>
                      </a:r>
                      <a:r>
                        <a:rPr lang="ja-JP" altLang="ja-JP" sz="1600" kern="100" dirty="0" smtClean="0">
                          <a:effectLst/>
                        </a:rPr>
                        <a:t>対</a:t>
                      </a:r>
                      <a:r>
                        <a:rPr lang="en-US" altLang="ja-JP" sz="1600" kern="100" dirty="0" smtClean="0">
                          <a:effectLst/>
                        </a:rPr>
                        <a:t>1</a:t>
                      </a:r>
                      <a:r>
                        <a:rPr lang="ja-JP" altLang="ja-JP" sz="1600" kern="100" dirty="0" smtClean="0">
                          <a:effectLst/>
                        </a:rPr>
                        <a:t>）</a:t>
                      </a:r>
                      <a:r>
                        <a:rPr lang="en-US" altLang="ja-JP" sz="1600" kern="100" dirty="0" smtClean="0">
                          <a:effectLst/>
                        </a:rPr>
                        <a:t>  </a:t>
                      </a:r>
                      <a:r>
                        <a:rPr lang="ja-JP" altLang="ja-JP" sz="1600" kern="100" dirty="0" smtClean="0">
                          <a:effectLst/>
                        </a:rPr>
                        <a:t>　</a:t>
                      </a:r>
                      <a:r>
                        <a:rPr lang="en-US" altLang="ja-JP" sz="1600" kern="100" dirty="0" smtClean="0">
                          <a:effectLst/>
                        </a:rPr>
                        <a:t>960</a:t>
                      </a:r>
                      <a:r>
                        <a:rPr lang="ja-JP" altLang="ja-JP" sz="1600" kern="100" dirty="0" smtClean="0">
                          <a:effectLst/>
                        </a:rPr>
                        <a:t>点</a:t>
                      </a:r>
                    </a:p>
                    <a:p>
                      <a:pPr algn="l">
                        <a:spcAft>
                          <a:spcPts val="0"/>
                        </a:spcAft>
                      </a:pPr>
                      <a:r>
                        <a:rPr lang="ja-JP" altLang="ja-JP" sz="1600" kern="100" dirty="0" smtClean="0">
                          <a:effectLst/>
                        </a:rPr>
                        <a:t>［施設基準］</a:t>
                      </a:r>
                      <a:r>
                        <a:rPr lang="en-US" altLang="ja-JP" sz="1600" kern="100" baseline="0" dirty="0" smtClean="0">
                          <a:effectLst/>
                        </a:rPr>
                        <a:t> </a:t>
                      </a:r>
                      <a:r>
                        <a:rPr lang="ja-JP" altLang="ja-JP" sz="1600" b="1" u="sng" kern="100" dirty="0" smtClean="0">
                          <a:solidFill>
                            <a:srgbClr val="0070C0"/>
                          </a:solidFill>
                          <a:effectLst/>
                        </a:rPr>
                        <a:t>一般病棟が</a:t>
                      </a:r>
                      <a:r>
                        <a:rPr lang="ja-JP" altLang="ja-JP" sz="1600" kern="100" dirty="0" smtClean="0">
                          <a:effectLst/>
                        </a:rPr>
                        <a:t>１病棟のものに限る</a:t>
                      </a:r>
                      <a:endParaRPr lang="ja-JP" alt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9060" marR="99060" anchor="ctr"/>
                </a:tc>
              </a:tr>
            </a:tbl>
          </a:graphicData>
        </a:graphic>
      </p:graphicFrame>
      <p:sp>
        <p:nvSpPr>
          <p:cNvPr id="13" name="右矢印 12"/>
          <p:cNvSpPr/>
          <p:nvPr/>
        </p:nvSpPr>
        <p:spPr>
          <a:xfrm>
            <a:off x="4629687" y="5502215"/>
            <a:ext cx="569251" cy="956487"/>
          </a:xfrm>
          <a:prstGeom prst="rightArrow">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14" name="Rectangle 2"/>
          <p:cNvSpPr>
            <a:spLocks noChangeArrowheads="1"/>
          </p:cNvSpPr>
          <p:nvPr/>
        </p:nvSpPr>
        <p:spPr bwMode="auto">
          <a:xfrm>
            <a:off x="194346" y="86176"/>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0" dirty="0">
                <a:solidFill>
                  <a:srgbClr val="000000"/>
                </a:solidFill>
              </a:rPr>
              <a:t>７</a:t>
            </a:r>
            <a:r>
              <a:rPr kumimoji="1" lang="ja-JP" altLang="en-US" sz="3200" b="0" i="0" u="none" strike="noStrike" kern="0" cap="none" spc="0" normalizeH="0" baseline="0" noProof="0" dirty="0" err="1" smtClean="0">
                <a:ln>
                  <a:noFill/>
                </a:ln>
                <a:solidFill>
                  <a:srgbClr val="000000"/>
                </a:solidFill>
                <a:effectLst/>
                <a:uLnTx/>
                <a:uFillTx/>
                <a:latin typeface="Calibri" pitchFamily="34" charset="0"/>
                <a:ea typeface="ＭＳ Ｐゴシック" charset="-128"/>
              </a:rPr>
              <a:t>．</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医療資源の少ない地域に配慮した評価</a:t>
            </a:r>
          </a:p>
        </p:txBody>
      </p:sp>
      <p:sp>
        <p:nvSpPr>
          <p:cNvPr id="1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35016970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35073" y="1171140"/>
            <a:ext cx="9789053" cy="5622080"/>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anose="05000000000000000000" pitchFamily="2" charset="2"/>
              <a:buChar char="Ø"/>
            </a:pPr>
            <a:r>
              <a:rPr lang="ja-JP" altLang="en-US" sz="2000" dirty="0" smtClean="0">
                <a:solidFill>
                  <a:prstClr val="black"/>
                </a:solidFill>
              </a:rPr>
              <a:t>チーム</a:t>
            </a:r>
            <a:r>
              <a:rPr lang="ja-JP" altLang="en-US" sz="2000" dirty="0">
                <a:solidFill>
                  <a:prstClr val="black"/>
                </a:solidFill>
              </a:rPr>
              <a:t>で診療を行う入院基本料等加算について、専従要件を緩和した評価を新設する</a:t>
            </a:r>
            <a:r>
              <a:rPr lang="ja-JP" altLang="en-US" sz="2000" dirty="0" smtClean="0">
                <a:solidFill>
                  <a:prstClr val="black"/>
                </a:solidFill>
              </a:rPr>
              <a:t>。</a:t>
            </a:r>
            <a:r>
              <a:rPr lang="ja-JP" altLang="en-US" sz="2000" dirty="0">
                <a:solidFill>
                  <a:prstClr val="black"/>
                </a:solidFill>
              </a:rPr>
              <a:t>　 </a:t>
            </a:r>
            <a:r>
              <a:rPr lang="en-US" altLang="ja-JP" sz="2000" dirty="0">
                <a:solidFill>
                  <a:prstClr val="black"/>
                </a:solidFill>
              </a:rPr>
              <a:t>	</a:t>
            </a:r>
            <a:r>
              <a:rPr lang="ja-JP" altLang="en-US" sz="2000" dirty="0">
                <a:solidFill>
                  <a:prstClr val="black"/>
                </a:solidFill>
              </a:rPr>
              <a:t>　</a:t>
            </a:r>
            <a:r>
              <a:rPr lang="ja-JP" altLang="en-US" sz="2000" dirty="0" smtClean="0">
                <a:solidFill>
                  <a:prstClr val="black"/>
                </a:solidFill>
                <a:latin typeface="ＭＳ Ｐゴシック"/>
              </a:rPr>
              <a:t> </a:t>
            </a:r>
            <a:r>
              <a:rPr lang="ja-JP" altLang="en-US" dirty="0" smtClean="0">
                <a:solidFill>
                  <a:prstClr val="black"/>
                </a:solidFill>
                <a:latin typeface="ＭＳ Ｐゴシック"/>
              </a:rPr>
              <a:t> </a:t>
            </a:r>
            <a:endParaRPr lang="en-US" altLang="ja-JP" dirty="0" smtClean="0">
              <a:solidFill>
                <a:prstClr val="black"/>
              </a:solidFill>
              <a:latin typeface="ＭＳ Ｐゴシック"/>
            </a:endParaRPr>
          </a:p>
          <a:p>
            <a:r>
              <a:rPr lang="ja-JP" altLang="en-US" dirty="0" smtClean="0">
                <a:solidFill>
                  <a:prstClr val="black"/>
                </a:solidFill>
                <a:latin typeface="ＭＳ Ｐゴシック"/>
              </a:rPr>
              <a:t>  </a:t>
            </a:r>
            <a:r>
              <a:rPr lang="en-US" altLang="ja-JP" dirty="0" smtClean="0">
                <a:solidFill>
                  <a:prstClr val="black"/>
                </a:solidFill>
                <a:latin typeface="ＭＳ Ｐゴシック"/>
              </a:rPr>
              <a:t>	</a:t>
            </a:r>
            <a:r>
              <a:rPr lang="en-US" altLang="ja-JP" sz="1600" dirty="0" smtClean="0">
                <a:solidFill>
                  <a:prstClr val="black"/>
                </a:solidFill>
                <a:latin typeface="ＭＳ Ｐゴシック"/>
              </a:rPr>
              <a:t>       </a:t>
            </a:r>
            <a:r>
              <a:rPr lang="ja-JP" altLang="ja-JP" b="1" u="sng" dirty="0" smtClean="0">
                <a:solidFill>
                  <a:srgbClr val="0070C0"/>
                </a:solidFill>
                <a:latin typeface="ＭＳ Ｐゴシック"/>
              </a:rPr>
              <a:t>栄養</a:t>
            </a:r>
            <a:r>
              <a:rPr lang="ja-JP" altLang="ja-JP" b="1" u="sng" dirty="0">
                <a:solidFill>
                  <a:srgbClr val="0070C0"/>
                </a:solidFill>
                <a:latin typeface="ＭＳ Ｐゴシック"/>
              </a:rPr>
              <a:t>サポートチーム加算（特定地域）　</a:t>
            </a:r>
            <a:r>
              <a:rPr lang="en-US" altLang="ja-JP" b="1" u="sng" dirty="0" smtClean="0">
                <a:solidFill>
                  <a:srgbClr val="0070C0"/>
                </a:solidFill>
                <a:latin typeface="ＭＳ Ｐゴシック"/>
              </a:rPr>
              <a:t>    </a:t>
            </a:r>
            <a:r>
              <a:rPr lang="ja-JP" altLang="en-US" b="1" u="sng" dirty="0">
                <a:solidFill>
                  <a:srgbClr val="0070C0"/>
                </a:solidFill>
                <a:latin typeface="ＭＳ Ｐゴシック"/>
              </a:rPr>
              <a:t>　</a:t>
            </a:r>
            <a:r>
              <a:rPr lang="ja-JP" altLang="en-US" b="1" u="sng" dirty="0" smtClean="0">
                <a:solidFill>
                  <a:srgbClr val="0070C0"/>
                </a:solidFill>
                <a:latin typeface="ＭＳ Ｐゴシック"/>
              </a:rPr>
              <a:t> １００</a:t>
            </a:r>
            <a:r>
              <a:rPr lang="ja-JP" altLang="ja-JP" b="1" u="sng" dirty="0" smtClean="0">
                <a:solidFill>
                  <a:srgbClr val="0070C0"/>
                </a:solidFill>
                <a:latin typeface="ＭＳ Ｐゴシック"/>
              </a:rPr>
              <a:t>点</a:t>
            </a:r>
            <a:r>
              <a:rPr lang="ja-JP" altLang="en-US" b="1" u="sng" dirty="0">
                <a:solidFill>
                  <a:srgbClr val="0070C0"/>
                </a:solidFill>
                <a:latin typeface="ＭＳ Ｐゴシック"/>
              </a:rPr>
              <a:t>（週１回</a:t>
            </a:r>
            <a:r>
              <a:rPr lang="ja-JP" altLang="en-US" b="1" u="sng" dirty="0" smtClean="0">
                <a:solidFill>
                  <a:srgbClr val="0070C0"/>
                </a:solidFill>
                <a:latin typeface="ＭＳ Ｐゴシック"/>
              </a:rPr>
              <a:t>）</a:t>
            </a:r>
            <a:r>
              <a:rPr lang="ja-JP" altLang="en-US" b="1" dirty="0" smtClean="0">
                <a:solidFill>
                  <a:prstClr val="black"/>
                </a:solidFill>
                <a:latin typeface="ＭＳ Ｐゴシック"/>
              </a:rPr>
              <a:t>（２００点）</a:t>
            </a:r>
            <a:endParaRPr lang="en-US" altLang="ja-JP" b="1" dirty="0">
              <a:solidFill>
                <a:prstClr val="black"/>
              </a:solidFill>
              <a:latin typeface="ＭＳ Ｐゴシック"/>
            </a:endParaRPr>
          </a:p>
          <a:p>
            <a:r>
              <a:rPr lang="ja-JP" altLang="en-US" b="1" dirty="0" smtClean="0">
                <a:solidFill>
                  <a:srgbClr val="0070C0"/>
                </a:solidFill>
                <a:latin typeface="ＭＳ Ｐゴシック"/>
              </a:rPr>
              <a:t>　　　　　　　　　</a:t>
            </a:r>
            <a:r>
              <a:rPr lang="ja-JP" altLang="ja-JP" b="1" u="sng" dirty="0" smtClean="0">
                <a:solidFill>
                  <a:srgbClr val="0070C0"/>
                </a:solidFill>
                <a:latin typeface="ＭＳ Ｐゴシック"/>
              </a:rPr>
              <a:t>緩和ケア診療加算（特定地域）</a:t>
            </a:r>
            <a:r>
              <a:rPr lang="en-US" altLang="ja-JP" b="1" u="sng" dirty="0" smtClean="0">
                <a:solidFill>
                  <a:srgbClr val="0070C0"/>
                </a:solidFill>
                <a:latin typeface="ＭＳ Ｐゴシック"/>
              </a:rPr>
              <a:t>       </a:t>
            </a:r>
            <a:r>
              <a:rPr lang="ja-JP" altLang="en-US" b="1" u="sng" dirty="0" smtClean="0">
                <a:solidFill>
                  <a:srgbClr val="0070C0"/>
                </a:solidFill>
                <a:latin typeface="ＭＳ Ｐゴシック"/>
              </a:rPr>
              <a:t>　</a:t>
            </a:r>
            <a:r>
              <a:rPr lang="en-US" altLang="ja-JP" b="1" u="sng" dirty="0" smtClean="0">
                <a:solidFill>
                  <a:srgbClr val="0070C0"/>
                </a:solidFill>
                <a:latin typeface="ＭＳ Ｐゴシック"/>
              </a:rPr>
              <a:t>  </a:t>
            </a:r>
            <a:r>
              <a:rPr lang="ja-JP" altLang="en-US" b="1" u="sng" dirty="0" smtClean="0">
                <a:solidFill>
                  <a:srgbClr val="0070C0"/>
                </a:solidFill>
                <a:latin typeface="ＭＳ Ｐゴシック"/>
              </a:rPr>
              <a:t>　　　２００</a:t>
            </a:r>
            <a:r>
              <a:rPr lang="ja-JP" altLang="ja-JP" b="1" u="sng" dirty="0" smtClean="0">
                <a:solidFill>
                  <a:srgbClr val="0070C0"/>
                </a:solidFill>
                <a:latin typeface="ＭＳ Ｐゴシック"/>
              </a:rPr>
              <a:t>点</a:t>
            </a:r>
            <a:r>
              <a:rPr lang="ja-JP" altLang="en-US" b="1" u="sng" dirty="0" smtClean="0">
                <a:solidFill>
                  <a:srgbClr val="0070C0"/>
                </a:solidFill>
                <a:latin typeface="ＭＳ Ｐゴシック"/>
              </a:rPr>
              <a:t>（１日につき）</a:t>
            </a:r>
            <a:r>
              <a:rPr lang="ja-JP" altLang="en-US" b="1" dirty="0" smtClean="0">
                <a:solidFill>
                  <a:prstClr val="black"/>
                </a:solidFill>
                <a:latin typeface="ＭＳ Ｐゴシック"/>
              </a:rPr>
              <a:t>（４００点）</a:t>
            </a:r>
            <a:endParaRPr lang="ja-JP" altLang="ja-JP" b="1" dirty="0" smtClean="0">
              <a:solidFill>
                <a:srgbClr val="0070C0"/>
              </a:solidFill>
              <a:latin typeface="ＭＳ Ｐゴシック"/>
            </a:endParaRPr>
          </a:p>
          <a:p>
            <a:r>
              <a:rPr lang="ja-JP" altLang="en-US" b="1" dirty="0" smtClean="0">
                <a:solidFill>
                  <a:srgbClr val="0070C0"/>
                </a:solidFill>
                <a:latin typeface="ＭＳ Ｐゴシック"/>
              </a:rPr>
              <a:t>　　　　（</a:t>
            </a:r>
            <a:r>
              <a:rPr lang="ja-JP" altLang="ja-JP" b="1" dirty="0">
                <a:solidFill>
                  <a:srgbClr val="0070C0"/>
                </a:solidFill>
                <a:latin typeface="ＭＳ Ｐゴシック"/>
              </a:rPr>
              <a:t>新</a:t>
            </a:r>
            <a:r>
              <a:rPr lang="ja-JP" altLang="en-US" b="1" dirty="0" smtClean="0">
                <a:solidFill>
                  <a:srgbClr val="0070C0"/>
                </a:solidFill>
                <a:latin typeface="ＭＳ Ｐゴシック"/>
              </a:rPr>
              <a:t>）　　</a:t>
            </a:r>
            <a:r>
              <a:rPr lang="ja-JP" altLang="ja-JP" b="1" u="sng" dirty="0" smtClean="0">
                <a:solidFill>
                  <a:srgbClr val="0070C0"/>
                </a:solidFill>
                <a:latin typeface="ＭＳ Ｐゴシック"/>
              </a:rPr>
              <a:t>外来</a:t>
            </a:r>
            <a:r>
              <a:rPr lang="ja-JP" altLang="ja-JP" b="1" u="sng" dirty="0">
                <a:solidFill>
                  <a:srgbClr val="0070C0"/>
                </a:solidFill>
                <a:latin typeface="ＭＳ Ｐゴシック"/>
              </a:rPr>
              <a:t>緩和ケア管理料（特定地域）</a:t>
            </a:r>
            <a:r>
              <a:rPr lang="en-US" altLang="ja-JP" b="1" u="sng" dirty="0">
                <a:solidFill>
                  <a:srgbClr val="0070C0"/>
                </a:solidFill>
                <a:latin typeface="ＭＳ Ｐゴシック"/>
              </a:rPr>
              <a:t>       </a:t>
            </a:r>
            <a:r>
              <a:rPr lang="ja-JP" altLang="en-US" b="1" u="sng" dirty="0">
                <a:solidFill>
                  <a:srgbClr val="0070C0"/>
                </a:solidFill>
                <a:latin typeface="ＭＳ Ｐゴシック"/>
              </a:rPr>
              <a:t>　　　</a:t>
            </a:r>
            <a:r>
              <a:rPr lang="ja-JP" altLang="en-US" b="1" u="sng" dirty="0" smtClean="0">
                <a:solidFill>
                  <a:srgbClr val="0070C0"/>
                </a:solidFill>
                <a:latin typeface="ＭＳ Ｐゴシック"/>
              </a:rPr>
              <a:t> １５０</a:t>
            </a:r>
            <a:r>
              <a:rPr lang="ja-JP" altLang="ja-JP" b="1" u="sng" dirty="0" smtClean="0">
                <a:solidFill>
                  <a:srgbClr val="0070C0"/>
                </a:solidFill>
                <a:latin typeface="ＭＳ Ｐゴシック"/>
              </a:rPr>
              <a:t>点</a:t>
            </a:r>
            <a:r>
              <a:rPr lang="ja-JP" altLang="en-US" b="1" u="sng" dirty="0" smtClean="0">
                <a:solidFill>
                  <a:srgbClr val="0070C0"/>
                </a:solidFill>
                <a:latin typeface="ＭＳ Ｐゴシック"/>
              </a:rPr>
              <a:t>（月１回）</a:t>
            </a:r>
            <a:r>
              <a:rPr lang="ja-JP" altLang="en-US" b="1" dirty="0" smtClean="0">
                <a:solidFill>
                  <a:prstClr val="black"/>
                </a:solidFill>
                <a:latin typeface="ＭＳ Ｐゴシック"/>
              </a:rPr>
              <a:t>（３００点）</a:t>
            </a:r>
            <a:endParaRPr lang="ja-JP" altLang="ja-JP" b="1" dirty="0">
              <a:solidFill>
                <a:srgbClr val="0070C0"/>
              </a:solidFill>
              <a:latin typeface="ＭＳ Ｐゴシック"/>
            </a:endParaRPr>
          </a:p>
          <a:p>
            <a:r>
              <a:rPr lang="ja-JP" altLang="en-US" b="1" dirty="0" smtClean="0">
                <a:solidFill>
                  <a:srgbClr val="0070C0"/>
                </a:solidFill>
                <a:latin typeface="ＭＳ Ｐゴシック"/>
              </a:rPr>
              <a:t>　　　　（</a:t>
            </a:r>
            <a:r>
              <a:rPr lang="ja-JP" altLang="ja-JP" b="1" dirty="0">
                <a:solidFill>
                  <a:srgbClr val="0070C0"/>
                </a:solidFill>
                <a:latin typeface="ＭＳ Ｐゴシック"/>
              </a:rPr>
              <a:t>新</a:t>
            </a:r>
            <a:r>
              <a:rPr lang="ja-JP" altLang="en-US" b="1" dirty="0">
                <a:solidFill>
                  <a:srgbClr val="0070C0"/>
                </a:solidFill>
                <a:latin typeface="ＭＳ Ｐゴシック"/>
              </a:rPr>
              <a:t>）</a:t>
            </a:r>
            <a:r>
              <a:rPr lang="ja-JP" altLang="ja-JP" b="1" dirty="0">
                <a:solidFill>
                  <a:srgbClr val="0070C0"/>
                </a:solidFill>
                <a:latin typeface="ＭＳ Ｐゴシック"/>
              </a:rPr>
              <a:t>　　</a:t>
            </a:r>
            <a:r>
              <a:rPr lang="ja-JP" altLang="ja-JP" b="1" u="sng" dirty="0">
                <a:solidFill>
                  <a:srgbClr val="0070C0"/>
                </a:solidFill>
                <a:latin typeface="ＭＳ Ｐゴシック"/>
              </a:rPr>
              <a:t>糖尿病透析予防指導管理料（特定地域）</a:t>
            </a:r>
            <a:r>
              <a:rPr lang="en-US" altLang="ja-JP" b="1" u="sng" dirty="0">
                <a:solidFill>
                  <a:srgbClr val="0070C0"/>
                </a:solidFill>
                <a:latin typeface="ＭＳ Ｐゴシック"/>
              </a:rPr>
              <a:t> </a:t>
            </a:r>
            <a:r>
              <a:rPr lang="ja-JP" altLang="en-US" b="1" u="sng" dirty="0">
                <a:solidFill>
                  <a:srgbClr val="0070C0"/>
                </a:solidFill>
                <a:latin typeface="ＭＳ Ｐゴシック"/>
              </a:rPr>
              <a:t>　</a:t>
            </a:r>
            <a:r>
              <a:rPr lang="en-US" altLang="ja-JP" b="1" u="sng" dirty="0" smtClean="0">
                <a:solidFill>
                  <a:srgbClr val="0070C0"/>
                </a:solidFill>
                <a:latin typeface="ＭＳ Ｐゴシック"/>
              </a:rPr>
              <a:t> </a:t>
            </a:r>
            <a:r>
              <a:rPr lang="ja-JP" altLang="en-US" b="1" u="sng" dirty="0" smtClean="0">
                <a:solidFill>
                  <a:srgbClr val="0070C0"/>
                </a:solidFill>
                <a:latin typeface="ＭＳ Ｐゴシック"/>
              </a:rPr>
              <a:t>１７５</a:t>
            </a:r>
            <a:r>
              <a:rPr lang="ja-JP" altLang="ja-JP" b="1" u="sng" dirty="0" smtClean="0">
                <a:solidFill>
                  <a:srgbClr val="0070C0"/>
                </a:solidFill>
                <a:latin typeface="ＭＳ Ｐゴシック"/>
              </a:rPr>
              <a:t>点</a:t>
            </a:r>
            <a:r>
              <a:rPr lang="ja-JP" altLang="en-US" b="1" u="sng" dirty="0" smtClean="0">
                <a:solidFill>
                  <a:srgbClr val="0070C0"/>
                </a:solidFill>
                <a:latin typeface="ＭＳ Ｐゴシック"/>
              </a:rPr>
              <a:t>（月１回）</a:t>
            </a:r>
            <a:r>
              <a:rPr lang="ja-JP" altLang="en-US" b="1" dirty="0" smtClean="0">
                <a:solidFill>
                  <a:prstClr val="black"/>
                </a:solidFill>
                <a:latin typeface="ＭＳ Ｐゴシック"/>
              </a:rPr>
              <a:t>（３５０点）</a:t>
            </a:r>
            <a:endParaRPr lang="ja-JP" altLang="ja-JP" b="1" dirty="0" smtClean="0">
              <a:solidFill>
                <a:srgbClr val="0070C0"/>
              </a:solidFill>
              <a:latin typeface="ＭＳ Ｐゴシック"/>
            </a:endParaRPr>
          </a:p>
          <a:p>
            <a:r>
              <a:rPr lang="ja-JP" altLang="en-US" b="1" dirty="0" smtClean="0">
                <a:solidFill>
                  <a:srgbClr val="0070C0"/>
                </a:solidFill>
                <a:latin typeface="ＭＳ Ｐゴシック"/>
              </a:rPr>
              <a:t>　　　　（</a:t>
            </a:r>
            <a:r>
              <a:rPr lang="ja-JP" altLang="ja-JP" b="1" dirty="0" smtClean="0">
                <a:solidFill>
                  <a:srgbClr val="0070C0"/>
                </a:solidFill>
                <a:latin typeface="ＭＳ Ｐゴシック"/>
              </a:rPr>
              <a:t>新</a:t>
            </a:r>
            <a:r>
              <a:rPr lang="ja-JP" altLang="en-US" b="1" dirty="0" smtClean="0">
                <a:solidFill>
                  <a:srgbClr val="0070C0"/>
                </a:solidFill>
                <a:latin typeface="ＭＳ Ｐゴシック"/>
              </a:rPr>
              <a:t>）</a:t>
            </a:r>
            <a:r>
              <a:rPr lang="ja-JP" altLang="ja-JP" b="1" dirty="0" smtClean="0">
                <a:solidFill>
                  <a:srgbClr val="0070C0"/>
                </a:solidFill>
                <a:latin typeface="ＭＳ Ｐゴシック"/>
              </a:rPr>
              <a:t>　　</a:t>
            </a:r>
            <a:r>
              <a:rPr lang="ja-JP" altLang="ja-JP" b="1" u="sng" dirty="0" smtClean="0">
                <a:solidFill>
                  <a:srgbClr val="0070C0"/>
                </a:solidFill>
                <a:latin typeface="ＭＳ Ｐゴシック"/>
              </a:rPr>
              <a:t>褥瘡ハイリスク患者ケア加算（特定地域）</a:t>
            </a:r>
            <a:r>
              <a:rPr lang="en-US" altLang="ja-JP" b="1" u="sng" dirty="0" smtClean="0">
                <a:solidFill>
                  <a:srgbClr val="0070C0"/>
                </a:solidFill>
                <a:latin typeface="ＭＳ Ｐゴシック"/>
              </a:rPr>
              <a:t> </a:t>
            </a:r>
            <a:r>
              <a:rPr lang="ja-JP" altLang="en-US" b="1" u="sng" dirty="0" smtClean="0">
                <a:solidFill>
                  <a:srgbClr val="0070C0"/>
                </a:solidFill>
                <a:latin typeface="ＭＳ Ｐゴシック"/>
              </a:rPr>
              <a:t>　 ２５０</a:t>
            </a:r>
            <a:r>
              <a:rPr lang="ja-JP" altLang="ja-JP" b="1" u="sng" dirty="0" smtClean="0">
                <a:solidFill>
                  <a:srgbClr val="0070C0"/>
                </a:solidFill>
                <a:latin typeface="ＭＳ Ｐゴシック"/>
              </a:rPr>
              <a:t>点</a:t>
            </a:r>
            <a:r>
              <a:rPr lang="ja-JP" altLang="en-US" b="1" u="sng" dirty="0" smtClean="0">
                <a:solidFill>
                  <a:srgbClr val="0070C0"/>
                </a:solidFill>
                <a:latin typeface="ＭＳ Ｐゴシック"/>
              </a:rPr>
              <a:t>（入院中１回）</a:t>
            </a:r>
            <a:r>
              <a:rPr lang="ja-JP" altLang="en-US" b="1" dirty="0" smtClean="0">
                <a:solidFill>
                  <a:prstClr val="black"/>
                </a:solidFill>
                <a:latin typeface="ＭＳ Ｐゴシック"/>
              </a:rPr>
              <a:t>（５００点）</a:t>
            </a:r>
            <a:endParaRPr lang="ja-JP" altLang="ja-JP" b="1" dirty="0" smtClean="0">
              <a:solidFill>
                <a:srgbClr val="0070C0"/>
              </a:solidFill>
              <a:latin typeface="ＭＳ Ｐゴシック"/>
            </a:endParaRPr>
          </a:p>
          <a:p>
            <a:r>
              <a:rPr lang="ja-JP" altLang="en-US" b="1" dirty="0" smtClean="0">
                <a:solidFill>
                  <a:srgbClr val="0070C0"/>
                </a:solidFill>
                <a:latin typeface="ＭＳ Ｐゴシック"/>
              </a:rPr>
              <a:t>　　　　（</a:t>
            </a:r>
            <a:r>
              <a:rPr lang="ja-JP" altLang="ja-JP" b="1" dirty="0">
                <a:solidFill>
                  <a:srgbClr val="0070C0"/>
                </a:solidFill>
                <a:latin typeface="ＭＳ Ｐゴシック"/>
              </a:rPr>
              <a:t>新</a:t>
            </a:r>
            <a:r>
              <a:rPr lang="ja-JP" altLang="en-US" b="1" dirty="0">
                <a:solidFill>
                  <a:srgbClr val="0070C0"/>
                </a:solidFill>
                <a:latin typeface="ＭＳ Ｐゴシック"/>
              </a:rPr>
              <a:t>）</a:t>
            </a:r>
            <a:r>
              <a:rPr lang="ja-JP" altLang="ja-JP" b="1" dirty="0">
                <a:solidFill>
                  <a:srgbClr val="0070C0"/>
                </a:solidFill>
                <a:latin typeface="ＭＳ Ｐゴシック"/>
              </a:rPr>
              <a:t>　　</a:t>
            </a:r>
            <a:r>
              <a:rPr lang="ja-JP" altLang="ja-JP" b="1" u="sng" dirty="0">
                <a:solidFill>
                  <a:srgbClr val="0070C0"/>
                </a:solidFill>
                <a:latin typeface="ＭＳ Ｐゴシック"/>
              </a:rPr>
              <a:t>退院調整加算（特定地域）</a:t>
            </a:r>
            <a:r>
              <a:rPr lang="ja-JP" altLang="ja-JP" b="1" dirty="0">
                <a:solidFill>
                  <a:srgbClr val="0070C0"/>
                </a:solidFill>
                <a:latin typeface="ＭＳ Ｐゴシック"/>
              </a:rPr>
              <a:t>　</a:t>
            </a:r>
            <a:r>
              <a:rPr lang="ja-JP" altLang="en-US" b="1" dirty="0" smtClean="0">
                <a:solidFill>
                  <a:srgbClr val="0070C0"/>
                </a:solidFill>
                <a:latin typeface="ＭＳ Ｐゴシック"/>
              </a:rPr>
              <a:t>（退院時１回）</a:t>
            </a:r>
            <a:r>
              <a:rPr lang="ja-JP" altLang="ja-JP" b="1" dirty="0">
                <a:solidFill>
                  <a:srgbClr val="0070C0"/>
                </a:solidFill>
                <a:latin typeface="ＭＳ Ｐゴシック"/>
              </a:rPr>
              <a:t>　　　　　　　</a:t>
            </a:r>
          </a:p>
          <a:p>
            <a:r>
              <a:rPr lang="ja-JP" altLang="en-US" dirty="0" smtClean="0">
                <a:solidFill>
                  <a:prstClr val="black"/>
                </a:solidFill>
                <a:latin typeface="ＭＳ Ｐゴシック"/>
              </a:rPr>
              <a:t>　　　　　　　　　　　　　　　</a:t>
            </a:r>
            <a:r>
              <a:rPr lang="ja-JP" altLang="ja-JP" b="1" u="sng" dirty="0" smtClean="0">
                <a:solidFill>
                  <a:srgbClr val="0070C0"/>
                </a:solidFill>
                <a:latin typeface="ＭＳ Ｐゴシック"/>
              </a:rPr>
              <a:t>一般病棟</a:t>
            </a:r>
            <a:r>
              <a:rPr lang="ja-JP" altLang="en-US" b="1" u="sng" dirty="0" smtClean="0">
                <a:solidFill>
                  <a:srgbClr val="0070C0"/>
                </a:solidFill>
                <a:latin typeface="ＭＳ Ｐゴシック"/>
              </a:rPr>
              <a:t>等の場合</a:t>
            </a:r>
            <a:r>
              <a:rPr lang="ja-JP" altLang="ja-JP" b="1" u="sng" dirty="0" smtClean="0">
                <a:solidFill>
                  <a:srgbClr val="0070C0"/>
                </a:solidFill>
                <a:latin typeface="ＭＳ Ｐゴシック"/>
              </a:rPr>
              <a:t>　　</a:t>
            </a:r>
            <a:r>
              <a:rPr lang="ja-JP" altLang="en-US" b="1" u="sng" dirty="0" smtClean="0">
                <a:solidFill>
                  <a:srgbClr val="0070C0"/>
                </a:solidFill>
                <a:latin typeface="ＭＳ Ｐゴシック"/>
              </a:rPr>
              <a:t>　</a:t>
            </a:r>
            <a:r>
              <a:rPr lang="en-US" altLang="ja-JP" b="1" u="sng" dirty="0" smtClean="0">
                <a:solidFill>
                  <a:srgbClr val="0070C0"/>
                </a:solidFill>
                <a:latin typeface="ＭＳ Ｐゴシック"/>
              </a:rPr>
              <a:t>               </a:t>
            </a:r>
            <a:r>
              <a:rPr lang="ja-JP" altLang="en-US" b="1" u="sng" dirty="0" smtClean="0">
                <a:solidFill>
                  <a:srgbClr val="0070C0"/>
                </a:solidFill>
                <a:latin typeface="ＭＳ Ｐゴシック"/>
              </a:rPr>
              <a:t>１７０</a:t>
            </a:r>
            <a:r>
              <a:rPr lang="ja-JP" altLang="ja-JP" b="1" u="sng" dirty="0" smtClean="0">
                <a:solidFill>
                  <a:srgbClr val="0070C0"/>
                </a:solidFill>
                <a:latin typeface="ＭＳ Ｐゴシック"/>
              </a:rPr>
              <a:t>点</a:t>
            </a:r>
            <a:r>
              <a:rPr lang="ja-JP" altLang="en-US" b="1" u="sng" dirty="0" smtClean="0">
                <a:solidFill>
                  <a:srgbClr val="0070C0"/>
                </a:solidFill>
                <a:latin typeface="ＭＳ Ｐゴシック"/>
              </a:rPr>
              <a:t>（</a:t>
            </a:r>
            <a:r>
              <a:rPr lang="ja-JP" altLang="ja-JP" b="1" u="sng" dirty="0" smtClean="0">
                <a:solidFill>
                  <a:srgbClr val="0070C0"/>
                </a:solidFill>
                <a:latin typeface="ＭＳ Ｐゴシック"/>
              </a:rPr>
              <a:t>１４日以内</a:t>
            </a:r>
            <a:r>
              <a:rPr lang="ja-JP" altLang="en-US" b="1" u="sng" dirty="0" smtClean="0">
                <a:solidFill>
                  <a:srgbClr val="0070C0"/>
                </a:solidFill>
                <a:latin typeface="ＭＳ Ｐゴシック"/>
              </a:rPr>
              <a:t>）</a:t>
            </a:r>
            <a:r>
              <a:rPr lang="ja-JP" altLang="en-US" b="1" dirty="0" smtClean="0">
                <a:solidFill>
                  <a:prstClr val="black"/>
                </a:solidFill>
                <a:latin typeface="ＭＳ Ｐゴシック"/>
              </a:rPr>
              <a:t>（３４０点）</a:t>
            </a:r>
            <a:endParaRPr lang="en-US" altLang="ja-JP" b="1" dirty="0" smtClean="0">
              <a:solidFill>
                <a:srgbClr val="0070C0"/>
              </a:solidFill>
              <a:latin typeface="ＭＳ Ｐゴシック"/>
            </a:endParaRPr>
          </a:p>
          <a:p>
            <a:r>
              <a:rPr lang="ja-JP" altLang="en-US" b="1" dirty="0" smtClean="0">
                <a:solidFill>
                  <a:srgbClr val="0070C0"/>
                </a:solidFill>
                <a:latin typeface="ＭＳ Ｐゴシック"/>
              </a:rPr>
              <a:t>　　　　　　　　　　　　　    </a:t>
            </a:r>
            <a:r>
              <a:rPr lang="en-US" altLang="ja-JP" b="1" dirty="0" smtClean="0">
                <a:solidFill>
                  <a:srgbClr val="0070C0"/>
                </a:solidFill>
                <a:latin typeface="ＭＳ Ｐゴシック"/>
              </a:rPr>
              <a:t>                                              </a:t>
            </a:r>
            <a:r>
              <a:rPr lang="ja-JP" altLang="en-US" b="1" dirty="0" smtClean="0">
                <a:solidFill>
                  <a:srgbClr val="0070C0"/>
                </a:solidFill>
                <a:latin typeface="ＭＳ Ｐゴシック"/>
              </a:rPr>
              <a:t>　 </a:t>
            </a:r>
            <a:r>
              <a:rPr lang="en-US" altLang="ja-JP" b="1" dirty="0" smtClean="0">
                <a:solidFill>
                  <a:srgbClr val="0070C0"/>
                </a:solidFill>
                <a:latin typeface="ＭＳ Ｐゴシック"/>
              </a:rPr>
              <a:t> </a:t>
            </a:r>
            <a:r>
              <a:rPr lang="ja-JP" altLang="en-US" b="1" u="sng" dirty="0" smtClean="0">
                <a:solidFill>
                  <a:srgbClr val="0070C0"/>
                </a:solidFill>
                <a:latin typeface="ＭＳ Ｐゴシック"/>
              </a:rPr>
              <a:t>７５</a:t>
            </a:r>
            <a:r>
              <a:rPr lang="ja-JP" altLang="ja-JP" b="1" u="sng" dirty="0" smtClean="0">
                <a:solidFill>
                  <a:srgbClr val="0070C0"/>
                </a:solidFill>
                <a:latin typeface="ＭＳ Ｐゴシック"/>
              </a:rPr>
              <a:t>点</a:t>
            </a:r>
            <a:r>
              <a:rPr lang="ja-JP" altLang="en-US" b="1" u="sng" dirty="0" smtClean="0">
                <a:solidFill>
                  <a:srgbClr val="0070C0"/>
                </a:solidFill>
                <a:latin typeface="ＭＳ Ｐゴシック"/>
              </a:rPr>
              <a:t>（</a:t>
            </a:r>
            <a:r>
              <a:rPr lang="ja-JP" altLang="ja-JP" b="1" u="sng" dirty="0" smtClean="0">
                <a:solidFill>
                  <a:srgbClr val="0070C0"/>
                </a:solidFill>
                <a:latin typeface="ＭＳ Ｐゴシック"/>
              </a:rPr>
              <a:t>１</a:t>
            </a:r>
            <a:r>
              <a:rPr lang="ja-JP" altLang="en-US" b="1" u="sng" dirty="0" smtClean="0">
                <a:solidFill>
                  <a:srgbClr val="0070C0"/>
                </a:solidFill>
                <a:latin typeface="ＭＳ Ｐゴシック"/>
              </a:rPr>
              <a:t>５</a:t>
            </a:r>
            <a:r>
              <a:rPr lang="ja-JP" altLang="ja-JP" b="1" u="sng" dirty="0" smtClean="0">
                <a:solidFill>
                  <a:srgbClr val="0070C0"/>
                </a:solidFill>
                <a:latin typeface="ＭＳ Ｐゴシック"/>
              </a:rPr>
              <a:t>日</a:t>
            </a:r>
            <a:r>
              <a:rPr lang="ja-JP" altLang="en-US" b="1" u="sng" dirty="0" smtClean="0">
                <a:solidFill>
                  <a:srgbClr val="0070C0"/>
                </a:solidFill>
                <a:latin typeface="ＭＳ Ｐゴシック"/>
              </a:rPr>
              <a:t>以上３０日以内）</a:t>
            </a:r>
            <a:r>
              <a:rPr lang="ja-JP" altLang="en-US" b="1" dirty="0" smtClean="0">
                <a:solidFill>
                  <a:prstClr val="black"/>
                </a:solidFill>
                <a:latin typeface="ＭＳ Ｐゴシック"/>
              </a:rPr>
              <a:t>（１５０点）</a:t>
            </a:r>
            <a:r>
              <a:rPr lang="ja-JP" altLang="ja-JP" b="1" dirty="0" smtClean="0">
                <a:solidFill>
                  <a:srgbClr val="0070C0"/>
                </a:solidFill>
                <a:latin typeface="ＭＳ Ｐゴシック"/>
              </a:rPr>
              <a:t>　</a:t>
            </a:r>
            <a:endParaRPr lang="en-US" altLang="ja-JP" b="1" dirty="0" smtClean="0">
              <a:solidFill>
                <a:srgbClr val="0070C0"/>
              </a:solidFill>
              <a:latin typeface="ＭＳ Ｐゴシック"/>
            </a:endParaRPr>
          </a:p>
          <a:p>
            <a:r>
              <a:rPr lang="en-US" altLang="ja-JP" b="1" dirty="0" smtClean="0">
                <a:solidFill>
                  <a:srgbClr val="0070C0"/>
                </a:solidFill>
                <a:latin typeface="ＭＳ Ｐゴシック"/>
              </a:rPr>
              <a:t>				</a:t>
            </a:r>
            <a:r>
              <a:rPr lang="ja-JP" altLang="en-US" b="1" dirty="0" smtClean="0">
                <a:solidFill>
                  <a:srgbClr val="0070C0"/>
                </a:solidFill>
                <a:latin typeface="ＭＳ Ｐゴシック"/>
              </a:rPr>
              <a:t>　　　</a:t>
            </a:r>
            <a:r>
              <a:rPr lang="en-US" altLang="ja-JP" b="1" dirty="0" smtClean="0">
                <a:solidFill>
                  <a:srgbClr val="0070C0"/>
                </a:solidFill>
                <a:latin typeface="ＭＳ Ｐゴシック"/>
              </a:rPr>
              <a:t>	</a:t>
            </a:r>
            <a:r>
              <a:rPr lang="ja-JP" altLang="en-US" b="1" dirty="0" smtClean="0">
                <a:solidFill>
                  <a:srgbClr val="0070C0"/>
                </a:solidFill>
                <a:latin typeface="ＭＳ Ｐゴシック"/>
              </a:rPr>
              <a:t>　　　　　</a:t>
            </a:r>
            <a:r>
              <a:rPr lang="en-US" altLang="ja-JP" b="1" dirty="0" smtClean="0">
                <a:solidFill>
                  <a:srgbClr val="0070C0"/>
                </a:solidFill>
                <a:latin typeface="ＭＳ Ｐゴシック"/>
              </a:rPr>
              <a:t>      </a:t>
            </a:r>
            <a:r>
              <a:rPr lang="ja-JP" altLang="en-US" b="1" u="sng" dirty="0" smtClean="0">
                <a:solidFill>
                  <a:srgbClr val="0070C0"/>
                </a:solidFill>
                <a:latin typeface="ＭＳ Ｐゴシック"/>
              </a:rPr>
              <a:t>２５</a:t>
            </a:r>
            <a:r>
              <a:rPr lang="ja-JP" altLang="ja-JP" b="1" u="sng" dirty="0" smtClean="0">
                <a:solidFill>
                  <a:srgbClr val="0070C0"/>
                </a:solidFill>
                <a:latin typeface="ＭＳ Ｐゴシック"/>
              </a:rPr>
              <a:t>点</a:t>
            </a:r>
            <a:r>
              <a:rPr lang="ja-JP" altLang="en-US" b="1" u="sng" dirty="0" smtClean="0">
                <a:solidFill>
                  <a:srgbClr val="0070C0"/>
                </a:solidFill>
                <a:latin typeface="ＭＳ Ｐゴシック"/>
              </a:rPr>
              <a:t>（３１</a:t>
            </a:r>
            <a:r>
              <a:rPr lang="ja-JP" altLang="ja-JP" b="1" u="sng" dirty="0" smtClean="0">
                <a:solidFill>
                  <a:srgbClr val="0070C0"/>
                </a:solidFill>
                <a:latin typeface="ＭＳ Ｐゴシック"/>
              </a:rPr>
              <a:t>日</a:t>
            </a:r>
            <a:r>
              <a:rPr lang="ja-JP" altLang="en-US" b="1" u="sng" dirty="0" smtClean="0">
                <a:solidFill>
                  <a:srgbClr val="0070C0"/>
                </a:solidFill>
                <a:latin typeface="ＭＳ Ｐゴシック"/>
              </a:rPr>
              <a:t>以上）</a:t>
            </a:r>
            <a:r>
              <a:rPr lang="ja-JP" altLang="en-US" b="1" dirty="0" smtClean="0">
                <a:solidFill>
                  <a:prstClr val="black"/>
                </a:solidFill>
                <a:latin typeface="ＭＳ Ｐゴシック"/>
              </a:rPr>
              <a:t>（５０点）</a:t>
            </a:r>
            <a:endParaRPr lang="en-US" altLang="ja-JP" b="1" u="sng" dirty="0" smtClean="0">
              <a:solidFill>
                <a:srgbClr val="0070C0"/>
              </a:solidFill>
              <a:latin typeface="ＭＳ Ｐゴシック"/>
            </a:endParaRPr>
          </a:p>
          <a:p>
            <a:r>
              <a:rPr lang="ja-JP" altLang="en-US" dirty="0">
                <a:solidFill>
                  <a:prstClr val="black"/>
                </a:solidFill>
                <a:latin typeface="ＭＳ Ｐゴシック"/>
              </a:rPr>
              <a:t>　　　　　　</a:t>
            </a:r>
            <a:r>
              <a:rPr lang="ja-JP" altLang="en-US" dirty="0" smtClean="0">
                <a:solidFill>
                  <a:prstClr val="black"/>
                </a:solidFill>
                <a:latin typeface="ＭＳ Ｐゴシック"/>
              </a:rPr>
              <a:t>                    </a:t>
            </a:r>
            <a:r>
              <a:rPr lang="ja-JP" altLang="en-US" b="1" u="sng" dirty="0" smtClean="0">
                <a:solidFill>
                  <a:srgbClr val="0070C0"/>
                </a:solidFill>
                <a:latin typeface="ＭＳ Ｐゴシック"/>
              </a:rPr>
              <a:t>療養</a:t>
            </a:r>
            <a:r>
              <a:rPr lang="ja-JP" altLang="ja-JP" b="1" u="sng" dirty="0" smtClean="0">
                <a:solidFill>
                  <a:srgbClr val="0070C0"/>
                </a:solidFill>
                <a:latin typeface="ＭＳ Ｐゴシック"/>
              </a:rPr>
              <a:t>病棟</a:t>
            </a:r>
            <a:r>
              <a:rPr lang="ja-JP" altLang="en-US" b="1" u="sng" dirty="0">
                <a:solidFill>
                  <a:srgbClr val="0070C0"/>
                </a:solidFill>
                <a:latin typeface="ＭＳ Ｐゴシック"/>
              </a:rPr>
              <a:t>等の場合</a:t>
            </a:r>
            <a:r>
              <a:rPr lang="ja-JP" altLang="ja-JP" b="1" u="sng" dirty="0">
                <a:solidFill>
                  <a:srgbClr val="0070C0"/>
                </a:solidFill>
                <a:latin typeface="ＭＳ Ｐゴシック"/>
              </a:rPr>
              <a:t>　　　 </a:t>
            </a:r>
            <a:r>
              <a:rPr lang="ja-JP" altLang="en-US" b="1" u="sng" dirty="0">
                <a:solidFill>
                  <a:srgbClr val="0070C0"/>
                </a:solidFill>
                <a:latin typeface="ＭＳ Ｐゴシック"/>
              </a:rPr>
              <a:t>　　</a:t>
            </a:r>
            <a:r>
              <a:rPr lang="ja-JP" altLang="en-US" b="1" u="sng" dirty="0" smtClean="0">
                <a:solidFill>
                  <a:srgbClr val="0070C0"/>
                </a:solidFill>
                <a:latin typeface="ＭＳ Ｐゴシック"/>
              </a:rPr>
              <a:t>         ４００</a:t>
            </a:r>
            <a:r>
              <a:rPr lang="ja-JP" altLang="ja-JP" b="1" u="sng" dirty="0" smtClean="0">
                <a:solidFill>
                  <a:srgbClr val="0070C0"/>
                </a:solidFill>
                <a:latin typeface="ＭＳ Ｐゴシック"/>
              </a:rPr>
              <a:t>点</a:t>
            </a:r>
            <a:r>
              <a:rPr lang="ja-JP" altLang="en-US" b="1" u="sng" dirty="0" smtClean="0">
                <a:solidFill>
                  <a:srgbClr val="0070C0"/>
                </a:solidFill>
                <a:latin typeface="ＭＳ Ｐゴシック"/>
              </a:rPr>
              <a:t>（３０</a:t>
            </a:r>
            <a:r>
              <a:rPr lang="ja-JP" altLang="ja-JP" b="1" u="sng" dirty="0" smtClean="0">
                <a:solidFill>
                  <a:srgbClr val="0070C0"/>
                </a:solidFill>
                <a:latin typeface="ＭＳ Ｐゴシック"/>
              </a:rPr>
              <a:t>日</a:t>
            </a:r>
            <a:r>
              <a:rPr lang="ja-JP" altLang="ja-JP" b="1" u="sng" dirty="0">
                <a:solidFill>
                  <a:srgbClr val="0070C0"/>
                </a:solidFill>
                <a:latin typeface="ＭＳ Ｐゴシック"/>
              </a:rPr>
              <a:t>以内</a:t>
            </a:r>
            <a:r>
              <a:rPr lang="ja-JP" altLang="en-US" b="1" u="sng" dirty="0" smtClean="0">
                <a:solidFill>
                  <a:srgbClr val="0070C0"/>
                </a:solidFill>
                <a:latin typeface="ＭＳ Ｐゴシック"/>
              </a:rPr>
              <a:t>）</a:t>
            </a:r>
            <a:r>
              <a:rPr lang="ja-JP" altLang="en-US" b="1" dirty="0" smtClean="0">
                <a:solidFill>
                  <a:prstClr val="black"/>
                </a:solidFill>
                <a:latin typeface="ＭＳ Ｐゴシック"/>
              </a:rPr>
              <a:t>（８００点）</a:t>
            </a:r>
            <a:endParaRPr lang="en-US" altLang="ja-JP" b="1" dirty="0">
              <a:solidFill>
                <a:srgbClr val="0070C0"/>
              </a:solidFill>
              <a:latin typeface="ＭＳ Ｐゴシック"/>
            </a:endParaRPr>
          </a:p>
          <a:p>
            <a:r>
              <a:rPr lang="ja-JP" altLang="en-US" b="1" dirty="0">
                <a:solidFill>
                  <a:srgbClr val="0070C0"/>
                </a:solidFill>
                <a:latin typeface="ＭＳ Ｐゴシック"/>
              </a:rPr>
              <a:t>　　　　　　　　　　　　　    </a:t>
            </a:r>
            <a:r>
              <a:rPr lang="en-US" altLang="ja-JP" b="1" dirty="0">
                <a:solidFill>
                  <a:srgbClr val="0070C0"/>
                </a:solidFill>
                <a:latin typeface="ＭＳ Ｐゴシック"/>
              </a:rPr>
              <a:t>                                              </a:t>
            </a:r>
            <a:r>
              <a:rPr lang="en-US" altLang="ja-JP" b="1" dirty="0" smtClean="0">
                <a:solidFill>
                  <a:srgbClr val="0070C0"/>
                </a:solidFill>
                <a:latin typeface="ＭＳ Ｐゴシック"/>
              </a:rPr>
              <a:t>  </a:t>
            </a:r>
            <a:r>
              <a:rPr lang="ja-JP" altLang="en-US" b="1" u="sng" dirty="0" smtClean="0">
                <a:solidFill>
                  <a:srgbClr val="0070C0"/>
                </a:solidFill>
                <a:latin typeface="ＭＳ Ｐゴシック"/>
              </a:rPr>
              <a:t>３００</a:t>
            </a:r>
            <a:r>
              <a:rPr lang="ja-JP" altLang="ja-JP" b="1" u="sng" dirty="0" smtClean="0">
                <a:solidFill>
                  <a:srgbClr val="0070C0"/>
                </a:solidFill>
                <a:latin typeface="ＭＳ Ｐゴシック"/>
              </a:rPr>
              <a:t>点</a:t>
            </a:r>
            <a:r>
              <a:rPr lang="ja-JP" altLang="en-US" b="1" u="sng" dirty="0" smtClean="0">
                <a:solidFill>
                  <a:srgbClr val="0070C0"/>
                </a:solidFill>
                <a:latin typeface="ＭＳ Ｐゴシック"/>
              </a:rPr>
              <a:t>（３１</a:t>
            </a:r>
            <a:r>
              <a:rPr lang="ja-JP" altLang="ja-JP" b="1" u="sng" dirty="0" smtClean="0">
                <a:solidFill>
                  <a:srgbClr val="0070C0"/>
                </a:solidFill>
                <a:latin typeface="ＭＳ Ｐゴシック"/>
              </a:rPr>
              <a:t>日</a:t>
            </a:r>
            <a:r>
              <a:rPr lang="ja-JP" altLang="en-US" b="1" u="sng" dirty="0" smtClean="0">
                <a:solidFill>
                  <a:srgbClr val="0070C0"/>
                </a:solidFill>
                <a:latin typeface="ＭＳ Ｐゴシック"/>
              </a:rPr>
              <a:t>以上９０日</a:t>
            </a:r>
            <a:r>
              <a:rPr lang="ja-JP" altLang="en-US" b="1" u="sng" dirty="0">
                <a:solidFill>
                  <a:srgbClr val="0070C0"/>
                </a:solidFill>
                <a:latin typeface="ＭＳ Ｐゴシック"/>
              </a:rPr>
              <a:t>以内</a:t>
            </a:r>
            <a:r>
              <a:rPr lang="ja-JP" altLang="en-US" b="1" u="sng" dirty="0" smtClean="0">
                <a:solidFill>
                  <a:srgbClr val="0070C0"/>
                </a:solidFill>
                <a:latin typeface="ＭＳ Ｐゴシック"/>
              </a:rPr>
              <a:t>）</a:t>
            </a:r>
            <a:r>
              <a:rPr lang="ja-JP" altLang="en-US" b="1" dirty="0" smtClean="0">
                <a:solidFill>
                  <a:prstClr val="black"/>
                </a:solidFill>
                <a:latin typeface="ＭＳ Ｐゴシック"/>
              </a:rPr>
              <a:t>（６００点）</a:t>
            </a:r>
            <a:endParaRPr lang="en-US" altLang="ja-JP" b="1" u="sng" dirty="0" smtClean="0">
              <a:solidFill>
                <a:srgbClr val="0070C0"/>
              </a:solidFill>
              <a:latin typeface="ＭＳ Ｐゴシック"/>
            </a:endParaRPr>
          </a:p>
          <a:p>
            <a:r>
              <a:rPr lang="en-US" altLang="ja-JP" b="1" i="1" dirty="0" smtClean="0">
                <a:solidFill>
                  <a:srgbClr val="0070C0"/>
                </a:solidFill>
                <a:latin typeface="ＭＳ Ｐゴシック"/>
              </a:rPr>
              <a:t>	                      		</a:t>
            </a:r>
            <a:r>
              <a:rPr lang="ja-JP" altLang="en-US" b="1" i="1" dirty="0" smtClean="0">
                <a:solidFill>
                  <a:srgbClr val="0070C0"/>
                </a:solidFill>
                <a:latin typeface="ＭＳ Ｐゴシック"/>
              </a:rPr>
              <a:t>　　　　　　　　　        </a:t>
            </a:r>
            <a:r>
              <a:rPr lang="ja-JP" altLang="en-US" b="1" u="sng" dirty="0" smtClean="0">
                <a:solidFill>
                  <a:srgbClr val="0070C0"/>
                </a:solidFill>
                <a:latin typeface="ＭＳ Ｐゴシック"/>
              </a:rPr>
              <a:t>２００</a:t>
            </a:r>
            <a:r>
              <a:rPr lang="ja-JP" altLang="ja-JP" b="1" u="sng" dirty="0" smtClean="0">
                <a:solidFill>
                  <a:srgbClr val="0070C0"/>
                </a:solidFill>
                <a:latin typeface="ＭＳ Ｐゴシック"/>
              </a:rPr>
              <a:t>点</a:t>
            </a:r>
            <a:r>
              <a:rPr lang="ja-JP" altLang="en-US" b="1" u="sng" dirty="0" smtClean="0">
                <a:solidFill>
                  <a:srgbClr val="0070C0"/>
                </a:solidFill>
                <a:latin typeface="ＭＳ Ｐゴシック"/>
              </a:rPr>
              <a:t>（９１</a:t>
            </a:r>
            <a:r>
              <a:rPr lang="ja-JP" altLang="ja-JP" b="1" u="sng" dirty="0" smtClean="0">
                <a:solidFill>
                  <a:srgbClr val="0070C0"/>
                </a:solidFill>
                <a:latin typeface="ＭＳ Ｐゴシック"/>
              </a:rPr>
              <a:t>日</a:t>
            </a:r>
            <a:r>
              <a:rPr lang="ja-JP" altLang="en-US" b="1" u="sng" dirty="0" smtClean="0">
                <a:solidFill>
                  <a:srgbClr val="0070C0"/>
                </a:solidFill>
                <a:latin typeface="ＭＳ Ｐゴシック"/>
              </a:rPr>
              <a:t>以上</a:t>
            </a:r>
            <a:r>
              <a:rPr lang="en-US" altLang="ja-JP" b="1" u="sng" dirty="0" smtClean="0">
                <a:solidFill>
                  <a:srgbClr val="0070C0"/>
                </a:solidFill>
                <a:latin typeface="ＭＳ Ｐゴシック"/>
              </a:rPr>
              <a:t>120</a:t>
            </a:r>
            <a:r>
              <a:rPr lang="ja-JP" altLang="en-US" b="1" u="sng" dirty="0" smtClean="0">
                <a:solidFill>
                  <a:srgbClr val="0070C0"/>
                </a:solidFill>
                <a:latin typeface="ＭＳ Ｐゴシック"/>
              </a:rPr>
              <a:t>日</a:t>
            </a:r>
            <a:r>
              <a:rPr lang="ja-JP" altLang="en-US" b="1" u="sng" dirty="0">
                <a:solidFill>
                  <a:srgbClr val="0070C0"/>
                </a:solidFill>
                <a:latin typeface="ＭＳ Ｐゴシック"/>
              </a:rPr>
              <a:t>以内</a:t>
            </a:r>
            <a:r>
              <a:rPr lang="ja-JP" altLang="en-US" b="1" u="sng" dirty="0" smtClean="0">
                <a:solidFill>
                  <a:srgbClr val="0070C0"/>
                </a:solidFill>
                <a:latin typeface="ＭＳ Ｐゴシック"/>
              </a:rPr>
              <a:t>）</a:t>
            </a:r>
            <a:r>
              <a:rPr lang="ja-JP" altLang="en-US" b="1" dirty="0" smtClean="0">
                <a:solidFill>
                  <a:prstClr val="black"/>
                </a:solidFill>
                <a:latin typeface="ＭＳ Ｐゴシック"/>
              </a:rPr>
              <a:t>（４００点）</a:t>
            </a:r>
            <a:r>
              <a:rPr lang="en-US" altLang="ja-JP" b="1" dirty="0">
                <a:solidFill>
                  <a:srgbClr val="0070C0"/>
                </a:solidFill>
                <a:latin typeface="ＭＳ Ｐゴシック"/>
              </a:rPr>
              <a:t>		</a:t>
            </a:r>
            <a:r>
              <a:rPr lang="en-US" altLang="ja-JP" b="1" dirty="0" smtClean="0">
                <a:solidFill>
                  <a:srgbClr val="0070C0"/>
                </a:solidFill>
                <a:latin typeface="ＭＳ Ｐゴシック"/>
              </a:rPr>
              <a:t>   </a:t>
            </a:r>
            <a:r>
              <a:rPr lang="en-US" altLang="ja-JP" b="1" dirty="0">
                <a:solidFill>
                  <a:srgbClr val="0070C0"/>
                </a:solidFill>
                <a:latin typeface="ＭＳ Ｐゴシック"/>
              </a:rPr>
              <a:t>		    </a:t>
            </a:r>
            <a:r>
              <a:rPr lang="en-US" altLang="ja-JP" b="1" dirty="0" smtClean="0">
                <a:solidFill>
                  <a:srgbClr val="0070C0"/>
                </a:solidFill>
                <a:latin typeface="ＭＳ Ｐゴシック"/>
              </a:rPr>
              <a:t>        </a:t>
            </a:r>
            <a:r>
              <a:rPr lang="ja-JP" altLang="en-US" b="1" dirty="0" smtClean="0">
                <a:solidFill>
                  <a:srgbClr val="0070C0"/>
                </a:solidFill>
                <a:latin typeface="ＭＳ Ｐゴシック"/>
              </a:rPr>
              <a:t>　　　　　　　 </a:t>
            </a:r>
            <a:r>
              <a:rPr lang="ja-JP" altLang="en-US" b="1" u="sng" dirty="0" smtClean="0">
                <a:solidFill>
                  <a:srgbClr val="0070C0"/>
                </a:solidFill>
                <a:latin typeface="ＭＳ Ｐゴシック"/>
              </a:rPr>
              <a:t>１００</a:t>
            </a:r>
            <a:r>
              <a:rPr lang="ja-JP" altLang="ja-JP" b="1" u="sng" dirty="0" smtClean="0">
                <a:solidFill>
                  <a:srgbClr val="0070C0"/>
                </a:solidFill>
                <a:latin typeface="ＭＳ Ｐゴシック"/>
              </a:rPr>
              <a:t>点</a:t>
            </a:r>
            <a:r>
              <a:rPr lang="ja-JP" altLang="en-US" b="1" u="sng" dirty="0" smtClean="0">
                <a:solidFill>
                  <a:srgbClr val="0070C0"/>
                </a:solidFill>
                <a:latin typeface="ＭＳ Ｐゴシック"/>
              </a:rPr>
              <a:t>（</a:t>
            </a:r>
            <a:r>
              <a:rPr lang="en-US" altLang="ja-JP" b="1" u="sng" dirty="0" smtClean="0">
                <a:solidFill>
                  <a:srgbClr val="0070C0"/>
                </a:solidFill>
                <a:latin typeface="ＭＳ Ｐゴシック"/>
              </a:rPr>
              <a:t>121</a:t>
            </a:r>
            <a:r>
              <a:rPr lang="ja-JP" altLang="ja-JP" b="1" u="sng" dirty="0" smtClean="0">
                <a:solidFill>
                  <a:srgbClr val="0070C0"/>
                </a:solidFill>
                <a:latin typeface="ＭＳ Ｐゴシック"/>
              </a:rPr>
              <a:t>日</a:t>
            </a:r>
            <a:r>
              <a:rPr lang="ja-JP" altLang="en-US" b="1" u="sng" dirty="0">
                <a:solidFill>
                  <a:srgbClr val="0070C0"/>
                </a:solidFill>
                <a:latin typeface="ＭＳ Ｐゴシック"/>
              </a:rPr>
              <a:t>以上</a:t>
            </a:r>
            <a:r>
              <a:rPr lang="ja-JP" altLang="en-US" b="1" u="sng" dirty="0" smtClean="0">
                <a:solidFill>
                  <a:srgbClr val="0070C0"/>
                </a:solidFill>
                <a:latin typeface="ＭＳ Ｐゴシック"/>
              </a:rPr>
              <a:t>）</a:t>
            </a:r>
            <a:r>
              <a:rPr lang="ja-JP" altLang="en-US" b="1" dirty="0">
                <a:solidFill>
                  <a:prstClr val="black"/>
                </a:solidFill>
                <a:latin typeface="ＭＳ Ｐゴシック"/>
              </a:rPr>
              <a:t>（２００点</a:t>
            </a:r>
            <a:r>
              <a:rPr lang="ja-JP" altLang="en-US" b="1" dirty="0" smtClean="0">
                <a:solidFill>
                  <a:prstClr val="black"/>
                </a:solidFill>
                <a:latin typeface="ＭＳ Ｐゴシック"/>
              </a:rPr>
              <a:t>）</a:t>
            </a:r>
            <a:endParaRPr lang="ja-JP" altLang="ja-JP" dirty="0">
              <a:solidFill>
                <a:prstClr val="black"/>
              </a:solidFill>
            </a:endParaRPr>
          </a:p>
          <a:p>
            <a:r>
              <a:rPr lang="en-US" altLang="ja-JP" sz="1400" dirty="0" smtClean="0">
                <a:solidFill>
                  <a:prstClr val="black"/>
                </a:solidFill>
              </a:rPr>
              <a:t>	</a:t>
            </a:r>
          </a:p>
          <a:p>
            <a:endParaRPr lang="en-US" altLang="ja-JP" sz="2000" dirty="0" smtClean="0">
              <a:solidFill>
                <a:prstClr val="black"/>
              </a:solidFill>
            </a:endParaRPr>
          </a:p>
          <a:p>
            <a:endParaRPr lang="en-US" altLang="ja-JP" sz="2000" dirty="0" smtClean="0">
              <a:solidFill>
                <a:prstClr val="black"/>
              </a:solidFill>
            </a:endParaRPr>
          </a:p>
          <a:p>
            <a:pPr marL="285750" indent="-285750">
              <a:buFont typeface="Wingdings" panose="05000000000000000000" pitchFamily="2" charset="2"/>
              <a:buChar char="Ø"/>
            </a:pPr>
            <a:r>
              <a:rPr lang="ja-JP" altLang="en-US" sz="2000" dirty="0" smtClean="0">
                <a:solidFill>
                  <a:prstClr val="black"/>
                </a:solidFill>
                <a:latin typeface="ＭＳ Ｐゴシック" pitchFamily="50" charset="-128"/>
              </a:rPr>
              <a:t>　一般病棟入院基本料の届出について、</a:t>
            </a:r>
            <a:r>
              <a:rPr lang="ja-JP" altLang="en-US" sz="2000" b="1" u="sng" dirty="0" smtClean="0">
                <a:solidFill>
                  <a:srgbClr val="0070C0"/>
                </a:solidFill>
                <a:latin typeface="ＭＳ Ｐゴシック" pitchFamily="50" charset="-128"/>
              </a:rPr>
              <a:t>病棟毎の届出を引き続き可能とする</a:t>
            </a:r>
            <a:r>
              <a:rPr lang="ja-JP" altLang="en-US" sz="2000" dirty="0" smtClean="0">
                <a:solidFill>
                  <a:prstClr val="black"/>
                </a:solidFill>
              </a:rPr>
              <a:t>。</a:t>
            </a:r>
            <a:endParaRPr lang="en-US" altLang="ja-JP" sz="2000" dirty="0" smtClean="0">
              <a:solidFill>
                <a:prstClr val="black"/>
              </a:solidFill>
            </a:endParaRPr>
          </a:p>
          <a:p>
            <a:pPr marL="285750" indent="-285750">
              <a:buFont typeface="Wingdings" panose="05000000000000000000" pitchFamily="2" charset="2"/>
              <a:buChar char="Ø"/>
            </a:pPr>
            <a:endParaRPr lang="en-US" altLang="ja-JP" sz="2000" dirty="0" smtClean="0">
              <a:solidFill>
                <a:prstClr val="black"/>
              </a:solidFill>
            </a:endParaRPr>
          </a:p>
          <a:p>
            <a:pPr marL="285750" indent="-285750">
              <a:buFont typeface="Wingdings" panose="05000000000000000000" pitchFamily="2" charset="2"/>
              <a:buChar char="Ø"/>
            </a:pPr>
            <a:endParaRPr lang="ja-JP" altLang="ja-JP" sz="2000" dirty="0">
              <a:solidFill>
                <a:prstClr val="black"/>
              </a:solidFill>
            </a:endParaRPr>
          </a:p>
          <a:p>
            <a:pPr marL="531813" indent="-531813"/>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2052" name="Rectangle 36"/>
          <p:cNvSpPr>
            <a:spLocks noChangeArrowheads="1"/>
          </p:cNvSpPr>
          <p:nvPr/>
        </p:nvSpPr>
        <p:spPr bwMode="auto">
          <a:xfrm>
            <a:off x="116946" y="733318"/>
            <a:ext cx="3308642" cy="4403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a:solidFill>
                  <a:prstClr val="black"/>
                </a:solidFill>
              </a:rPr>
              <a:t>地域に配慮した</a:t>
            </a:r>
            <a:r>
              <a:rPr lang="ja-JP" altLang="en-US" sz="2400" dirty="0" smtClean="0">
                <a:solidFill>
                  <a:prstClr val="black"/>
                </a:solidFill>
              </a:rPr>
              <a:t>評価②</a:t>
            </a:r>
            <a:endParaRPr lang="ja-JP" altLang="en-US" sz="2400" dirty="0">
              <a:solidFill>
                <a:prstClr val="black"/>
              </a:solidFill>
            </a:endParaRPr>
          </a:p>
        </p:txBody>
      </p:sp>
      <p:sp>
        <p:nvSpPr>
          <p:cNvPr id="6" name="正方形/長方形 5"/>
          <p:cNvSpPr/>
          <p:nvPr/>
        </p:nvSpPr>
        <p:spPr>
          <a:xfrm>
            <a:off x="1589396" y="5555511"/>
            <a:ext cx="4953000" cy="646331"/>
          </a:xfrm>
          <a:prstGeom prst="rect">
            <a:avLst/>
          </a:prstGeom>
        </p:spPr>
        <p:txBody>
          <a:bodyPr>
            <a:spAutoFit/>
          </a:bodyPr>
          <a:lstStyle/>
          <a:p>
            <a:endParaRPr lang="en-US" altLang="ja-JP" dirty="0">
              <a:solidFill>
                <a:prstClr val="black"/>
              </a:solidFill>
            </a:endParaRPr>
          </a:p>
          <a:p>
            <a:r>
              <a:rPr lang="ja-JP" altLang="en-US" dirty="0">
                <a:solidFill>
                  <a:prstClr val="black"/>
                </a:solidFill>
              </a:rPr>
              <a:t>　　</a:t>
            </a:r>
          </a:p>
        </p:txBody>
      </p:sp>
      <p:sp>
        <p:nvSpPr>
          <p:cNvPr id="11" name="正方形/長方形 10"/>
          <p:cNvSpPr/>
          <p:nvPr/>
        </p:nvSpPr>
        <p:spPr>
          <a:xfrm>
            <a:off x="538517" y="5208098"/>
            <a:ext cx="7431775" cy="830997"/>
          </a:xfrm>
          <a:prstGeom prst="rect">
            <a:avLst/>
          </a:prstGeom>
        </p:spPr>
        <p:txBody>
          <a:bodyPr wrap="square">
            <a:spAutoFit/>
          </a:bodyPr>
          <a:lstStyle/>
          <a:p>
            <a:r>
              <a:rPr lang="en-US" altLang="ja-JP" sz="1600" dirty="0">
                <a:solidFill>
                  <a:prstClr val="black"/>
                </a:solidFill>
              </a:rPr>
              <a:t>[</a:t>
            </a:r>
            <a:r>
              <a:rPr lang="ja-JP" altLang="ja-JP" sz="1600" dirty="0">
                <a:solidFill>
                  <a:prstClr val="black"/>
                </a:solidFill>
              </a:rPr>
              <a:t>施設基準</a:t>
            </a:r>
            <a:r>
              <a:rPr lang="en-US" altLang="ja-JP" sz="1600" dirty="0">
                <a:solidFill>
                  <a:prstClr val="black"/>
                </a:solidFill>
              </a:rPr>
              <a:t>]</a:t>
            </a:r>
            <a:endParaRPr lang="ja-JP" altLang="ja-JP" sz="1600" dirty="0">
              <a:solidFill>
                <a:prstClr val="black"/>
              </a:solidFill>
            </a:endParaRPr>
          </a:p>
          <a:p>
            <a:r>
              <a:rPr lang="en-US" altLang="ja-JP" sz="1600" dirty="0" smtClean="0">
                <a:solidFill>
                  <a:prstClr val="black"/>
                </a:solidFill>
              </a:rPr>
              <a:t>     </a:t>
            </a:r>
            <a:r>
              <a:rPr lang="ja-JP" altLang="ja-JP" sz="1600" dirty="0" smtClean="0">
                <a:solidFill>
                  <a:prstClr val="black"/>
                </a:solidFill>
              </a:rPr>
              <a:t>①</a:t>
            </a:r>
            <a:r>
              <a:rPr lang="ja-JP" altLang="ja-JP" sz="1600" dirty="0">
                <a:solidFill>
                  <a:prstClr val="black"/>
                </a:solidFill>
              </a:rPr>
              <a:t>　専従、専任、常勤</a:t>
            </a:r>
            <a:r>
              <a:rPr lang="ja-JP" altLang="en-US" sz="1600" dirty="0">
                <a:solidFill>
                  <a:prstClr val="black"/>
                </a:solidFill>
              </a:rPr>
              <a:t>要件</a:t>
            </a:r>
            <a:r>
              <a:rPr lang="ja-JP" altLang="ja-JP" sz="1600" dirty="0">
                <a:solidFill>
                  <a:prstClr val="black"/>
                </a:solidFill>
              </a:rPr>
              <a:t>を緩和する（ただし、医師は常勤とする。</a:t>
            </a:r>
            <a:r>
              <a:rPr lang="ja-JP" altLang="ja-JP" sz="1600" dirty="0" smtClean="0">
                <a:solidFill>
                  <a:prstClr val="black"/>
                </a:solidFill>
              </a:rPr>
              <a:t>）</a:t>
            </a:r>
            <a:endParaRPr lang="en-US" altLang="ja-JP" sz="1600" dirty="0" smtClean="0">
              <a:solidFill>
                <a:prstClr val="black"/>
              </a:solidFill>
            </a:endParaRPr>
          </a:p>
          <a:p>
            <a:r>
              <a:rPr lang="en-US" altLang="ja-JP" sz="1600" dirty="0" smtClean="0">
                <a:solidFill>
                  <a:prstClr val="black"/>
                </a:solidFill>
              </a:rPr>
              <a:t>     </a:t>
            </a:r>
            <a:r>
              <a:rPr lang="ja-JP" altLang="ja-JP" sz="1600" dirty="0" smtClean="0">
                <a:solidFill>
                  <a:prstClr val="black"/>
                </a:solidFill>
              </a:rPr>
              <a:t>②</a:t>
            </a:r>
            <a:r>
              <a:rPr lang="ja-JP" altLang="ja-JP" sz="1600" dirty="0">
                <a:solidFill>
                  <a:prstClr val="black"/>
                </a:solidFill>
              </a:rPr>
              <a:t>　専任チームの設置を緩和し、指導等を行った場合に算定可とする</a:t>
            </a:r>
          </a:p>
        </p:txBody>
      </p:sp>
      <p:sp>
        <p:nvSpPr>
          <p:cNvPr id="3" name="正方形/長方形 2"/>
          <p:cNvSpPr/>
          <p:nvPr/>
        </p:nvSpPr>
        <p:spPr>
          <a:xfrm>
            <a:off x="6623143" y="1471290"/>
            <a:ext cx="2108269" cy="369332"/>
          </a:xfrm>
          <a:prstGeom prst="rect">
            <a:avLst/>
          </a:prstGeom>
        </p:spPr>
        <p:txBody>
          <a:bodyPr wrap="none">
            <a:spAutoFit/>
          </a:bodyPr>
          <a:lstStyle/>
          <a:p>
            <a:r>
              <a:rPr lang="en-US" altLang="ja-JP" dirty="0" smtClean="0">
                <a:solidFill>
                  <a:prstClr val="black"/>
                </a:solidFill>
              </a:rPr>
              <a:t>※</a:t>
            </a:r>
            <a:r>
              <a:rPr lang="ja-JP" altLang="en-US" dirty="0" smtClean="0">
                <a:solidFill>
                  <a:prstClr val="black"/>
                </a:solidFill>
              </a:rPr>
              <a:t>（　　）は元の点数</a:t>
            </a:r>
            <a:endParaRPr lang="ja-JP" altLang="en-US" dirty="0">
              <a:solidFill>
                <a:prstClr val="black"/>
              </a:solidFill>
            </a:endParaRPr>
          </a:p>
        </p:txBody>
      </p:sp>
      <p:sp>
        <p:nvSpPr>
          <p:cNvPr id="12" name="Rectangle 2"/>
          <p:cNvSpPr>
            <a:spLocks noChangeArrowheads="1"/>
          </p:cNvSpPr>
          <p:nvPr/>
        </p:nvSpPr>
        <p:spPr bwMode="auto">
          <a:xfrm>
            <a:off x="194346" y="86176"/>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0" dirty="0">
                <a:solidFill>
                  <a:srgbClr val="000000"/>
                </a:solidFill>
              </a:rPr>
              <a:t>７</a:t>
            </a:r>
            <a:r>
              <a:rPr kumimoji="1" lang="ja-JP" altLang="en-US" sz="3200" b="0" i="0" u="none" strike="noStrike" kern="0" cap="none" spc="0" normalizeH="0" baseline="0" noProof="0" dirty="0" err="1" smtClean="0">
                <a:ln>
                  <a:noFill/>
                </a:ln>
                <a:solidFill>
                  <a:srgbClr val="000000"/>
                </a:solidFill>
                <a:effectLst/>
                <a:uLnTx/>
                <a:uFillTx/>
                <a:latin typeface="Calibri" pitchFamily="34" charset="0"/>
                <a:ea typeface="ＭＳ Ｐゴシック" charset="-128"/>
              </a:rPr>
              <a:t>．</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医療資源の少ない地域に配慮した評価</a:t>
            </a:r>
          </a:p>
        </p:txBody>
      </p:sp>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6853557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924054390"/>
              </p:ext>
            </p:extLst>
          </p:nvPr>
        </p:nvGraphicFramePr>
        <p:xfrm>
          <a:off x="200480" y="459131"/>
          <a:ext cx="9433048" cy="6331569"/>
        </p:xfrm>
        <a:graphic>
          <a:graphicData uri="http://schemas.openxmlformats.org/drawingml/2006/table">
            <a:tbl>
              <a:tblPr firstRow="1" bandRow="1">
                <a:tableStyleId>{21E4AEA4-8DFA-4A89-87EB-49C32662AFE0}</a:tableStyleId>
              </a:tblPr>
              <a:tblGrid>
                <a:gridCol w="761113"/>
                <a:gridCol w="1181800"/>
                <a:gridCol w="7490135"/>
              </a:tblGrid>
              <a:tr h="176616">
                <a:tc>
                  <a:txBody>
                    <a:bodyPr/>
                    <a:lstStyle/>
                    <a:p>
                      <a:pPr algn="ctr" fontAlgn="ctr"/>
                      <a:r>
                        <a:rPr lang="ja-JP" altLang="en-US" sz="1150" u="none" strike="noStrike" dirty="0" smtClean="0">
                          <a:effectLst/>
                        </a:rPr>
                        <a:t>都道府県</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ctr" fontAlgn="ctr"/>
                      <a:r>
                        <a:rPr lang="ja-JP" altLang="en-US" sz="1150" u="none" strike="noStrike" dirty="0" smtClean="0">
                          <a:effectLst/>
                        </a:rPr>
                        <a:t>二次医療圏</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ctr" fontAlgn="ctr"/>
                      <a:r>
                        <a:rPr lang="ja-JP" altLang="en-US" sz="1150" u="none" strike="noStrike" dirty="0" smtClean="0">
                          <a:effectLst/>
                        </a:rPr>
                        <a:t>市町村</a:t>
                      </a:r>
                      <a:endParaRPr lang="zh-CN" altLang="en-US" sz="1150" b="0" i="0" u="none" strike="noStrike" dirty="0">
                        <a:solidFill>
                          <a:srgbClr val="000000"/>
                        </a:solidFill>
                        <a:effectLst/>
                        <a:latin typeface="+mn-ea"/>
                        <a:ea typeface="+mn-ea"/>
                      </a:endParaRPr>
                    </a:p>
                  </a:txBody>
                  <a:tcPr marL="6700" marR="6700" marT="6700" marB="0" anchor="ctr"/>
                </a:tc>
              </a:tr>
              <a:tr h="176616">
                <a:tc rowSpan="5">
                  <a:txBody>
                    <a:bodyPr/>
                    <a:lstStyle/>
                    <a:p>
                      <a:pPr algn="l" fontAlgn="ctr"/>
                      <a:r>
                        <a:rPr lang="ja-JP" altLang="en-US" sz="1150" u="none" strike="noStrike" dirty="0">
                          <a:effectLst/>
                          <a:latin typeface="+mn-ea"/>
                          <a:ea typeface="+mn-ea"/>
                        </a:rPr>
                        <a:t>北海道   </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中空知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CN" altLang="en-US" sz="1150" u="none" strike="noStrike" dirty="0">
                          <a:effectLst/>
                          <a:latin typeface="ＭＳ Ｐゴシック" panose="020B0600070205080204" pitchFamily="50" charset="-128"/>
                          <a:ea typeface="ＭＳ Ｐゴシック" panose="020B0600070205080204" pitchFamily="50" charset="-128"/>
                        </a:rPr>
                        <a:t>芦別市、赤平市、滝川市、砂川市、歌志内市、奈井江町、上砂川町、浦臼町、新十津川町、雨竜町</a:t>
                      </a:r>
                      <a:endParaRPr lang="zh-CN"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mn-ea"/>
                          <a:ea typeface="+mn-ea"/>
                        </a:rPr>
                        <a:t>東胆振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ＭＳ Ｐゴシック" panose="020B0600070205080204" pitchFamily="50" charset="-128"/>
                          <a:ea typeface="ＭＳ Ｐゴシック" panose="020B0600070205080204" pitchFamily="50" charset="-128"/>
                        </a:rPr>
                        <a:t>苫小牧市、白老町、安平町、厚真町、</a:t>
                      </a:r>
                      <a:r>
                        <a:rPr lang="ja-JP" altLang="en-US" sz="1150" u="none" strike="noStrike" dirty="0" err="1">
                          <a:effectLst/>
                          <a:latin typeface="ＭＳ Ｐゴシック" panose="020B0600070205080204" pitchFamily="50" charset="-128"/>
                          <a:ea typeface="ＭＳ Ｐゴシック" panose="020B0600070205080204" pitchFamily="50" charset="-128"/>
                        </a:rPr>
                        <a:t>む</a:t>
                      </a:r>
                      <a:r>
                        <a:rPr lang="ja-JP" altLang="en-US" sz="1150" u="none" strike="noStrike" dirty="0">
                          <a:effectLst/>
                          <a:latin typeface="ＭＳ Ｐゴシック" panose="020B0600070205080204" pitchFamily="50" charset="-128"/>
                          <a:ea typeface="ＭＳ Ｐゴシック" panose="020B0600070205080204" pitchFamily="50" charset="-128"/>
                        </a:rPr>
                        <a:t>かわ町</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mn-ea"/>
                          <a:ea typeface="+mn-ea"/>
                        </a:rPr>
                        <a:t>北網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TW" altLang="en-US" sz="1150" u="none" strike="noStrike" dirty="0">
                          <a:effectLst/>
                          <a:latin typeface="ＭＳ Ｐゴシック" panose="020B0600070205080204" pitchFamily="50" charset="-128"/>
                          <a:ea typeface="ＭＳ Ｐゴシック" panose="020B0600070205080204" pitchFamily="50" charset="-128"/>
                        </a:rPr>
                        <a:t>北見市、網走市、大空町、美幌町、津別町、斜里町、清里町、小清水町、訓子府町、置戸町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346989">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mn-ea"/>
                          <a:ea typeface="+mn-ea"/>
                        </a:rPr>
                        <a:t>十勝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TW" altLang="en-US" sz="1150" u="none" strike="noStrike" dirty="0">
                          <a:effectLst/>
                          <a:latin typeface="ＭＳ Ｐゴシック" panose="020B0600070205080204" pitchFamily="50" charset="-128"/>
                          <a:ea typeface="ＭＳ Ｐゴシック" panose="020B0600070205080204" pitchFamily="50" charset="-128"/>
                        </a:rPr>
                        <a:t>帯広市、音更町、士幌町、上士幌町、鹿追町、新得町、清水町、芽室町、中礼内村、更別村、大樹町、広尾町、幕別町、池田町、豊頃町、本別町、足寄町、陸別町、浦幌町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mn-ea"/>
                          <a:ea typeface="+mn-ea"/>
                        </a:rPr>
                        <a:t>釧路</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TW" altLang="en-US" sz="1150" u="none" strike="noStrike" dirty="0">
                          <a:effectLst/>
                          <a:latin typeface="ＭＳ Ｐゴシック" panose="020B0600070205080204" pitchFamily="50" charset="-128"/>
                          <a:ea typeface="ＭＳ Ｐゴシック" panose="020B0600070205080204" pitchFamily="50" charset="-128"/>
                        </a:rPr>
                        <a:t>釧路市、釧路町、厚岸町、浜中町、標茶町、弟子屈町、鶴居村、白糠町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rowSpan="2">
                  <a:txBody>
                    <a:bodyPr/>
                    <a:lstStyle/>
                    <a:p>
                      <a:pPr algn="l" fontAlgn="ctr"/>
                      <a:r>
                        <a:rPr lang="ja-JP" altLang="en-US" sz="1150" u="none" strike="noStrike" dirty="0">
                          <a:effectLst/>
                          <a:latin typeface="+mn-ea"/>
                          <a:ea typeface="+mn-ea"/>
                        </a:rPr>
                        <a:t>秋田県   </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大館・鹿角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ＭＳ Ｐゴシック" panose="020B0600070205080204" pitchFamily="50" charset="-128"/>
                          <a:ea typeface="ＭＳ Ｐゴシック" panose="020B0600070205080204" pitchFamily="50" charset="-128"/>
                        </a:rPr>
                        <a:t>大館市、鹿角市、小坂町</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mn-ea"/>
                          <a:ea typeface="+mn-ea"/>
                        </a:rPr>
                        <a:t>由利本荘・にかほ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ＭＳ Ｐゴシック" panose="020B0600070205080204" pitchFamily="50" charset="-128"/>
                          <a:ea typeface="ＭＳ Ｐゴシック" panose="020B0600070205080204" pitchFamily="50" charset="-128"/>
                        </a:rPr>
                        <a:t>由利本荘市、に</a:t>
                      </a:r>
                      <a:r>
                        <a:rPr lang="ja-JP" altLang="en-US" sz="1150" u="none" strike="noStrike" dirty="0" err="1">
                          <a:effectLst/>
                          <a:latin typeface="ＭＳ Ｐゴシック" panose="020B0600070205080204" pitchFamily="50" charset="-128"/>
                          <a:ea typeface="ＭＳ Ｐゴシック" panose="020B0600070205080204" pitchFamily="50" charset="-128"/>
                        </a:rPr>
                        <a:t>かほ</a:t>
                      </a:r>
                      <a:r>
                        <a:rPr lang="ja-JP" altLang="en-US" sz="1150" u="none" strike="noStrike" dirty="0">
                          <a:effectLst/>
                          <a:latin typeface="ＭＳ Ｐゴシック" panose="020B0600070205080204" pitchFamily="50" charset="-128"/>
                          <a:ea typeface="ＭＳ Ｐゴシック" panose="020B0600070205080204" pitchFamily="50" charset="-128"/>
                        </a:rPr>
                        <a:t>市</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rowSpan="2">
                  <a:txBody>
                    <a:bodyPr/>
                    <a:lstStyle/>
                    <a:p>
                      <a:pPr algn="l" fontAlgn="ctr"/>
                      <a:r>
                        <a:rPr lang="ja-JP" altLang="en-US" sz="1150" u="none" strike="noStrike" dirty="0">
                          <a:effectLst/>
                          <a:latin typeface="+mn-ea"/>
                          <a:ea typeface="+mn-ea"/>
                        </a:rPr>
                        <a:t>山形県   </a:t>
                      </a:r>
                    </a:p>
                    <a:p>
                      <a:pPr algn="l" fontAlgn="ctr"/>
                      <a:r>
                        <a:rPr lang="ja-JP" altLang="en-US" sz="1150" u="none" strike="noStrike" dirty="0" smtClean="0">
                          <a:effectLst/>
                          <a:latin typeface="+mn-ea"/>
                          <a:ea typeface="+mn-ea"/>
                        </a:rPr>
                        <a:t>  </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置賜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TW" altLang="en-US" sz="1150" u="none" strike="noStrike" dirty="0">
                          <a:effectLst/>
                          <a:latin typeface="ＭＳ Ｐゴシック" panose="020B0600070205080204" pitchFamily="50" charset="-128"/>
                          <a:ea typeface="ＭＳ Ｐゴシック" panose="020B0600070205080204" pitchFamily="50" charset="-128"/>
                        </a:rPr>
                        <a:t>米沢市、長井市、南陽市、高畠町、川西町、小国町、白鷹町、飯豊町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vMerge="1">
                  <a:txBody>
                    <a:bodyPr/>
                    <a:lstStyle/>
                    <a:p>
                      <a:pPr algn="l" fontAlgn="ctr"/>
                      <a:endParaRPr lang="ja-JP" altLang="en-US" sz="1200" b="0" i="0" u="none" strike="noStrike" dirty="0">
                        <a:solidFill>
                          <a:srgbClr val="000000"/>
                        </a:solidFill>
                        <a:effectLst/>
                        <a:latin typeface="+mn-ea"/>
                        <a:ea typeface="+mn-ea"/>
                      </a:endParaRPr>
                    </a:p>
                  </a:txBody>
                  <a:tcPr marL="6700" marR="6700" marT="67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50" u="none" strike="noStrike" dirty="0">
                          <a:effectLst/>
                          <a:latin typeface="+mn-ea"/>
                          <a:ea typeface="+mn-ea"/>
                        </a:rPr>
                        <a:t>庄内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TW" altLang="en-US" sz="1150" u="none" strike="noStrike" dirty="0">
                          <a:effectLst/>
                          <a:latin typeface="ＭＳ Ｐゴシック" panose="020B0600070205080204" pitchFamily="50" charset="-128"/>
                          <a:ea typeface="ＭＳ Ｐゴシック" panose="020B0600070205080204" pitchFamily="50" charset="-128"/>
                        </a:rPr>
                        <a:t>鶴岡市、酒田市、三川町、庄内町、遊佐町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346989">
                <a:tc>
                  <a:txBody>
                    <a:bodyPr/>
                    <a:lstStyle/>
                    <a:p>
                      <a:pPr algn="l" fontAlgn="ctr"/>
                      <a:r>
                        <a:rPr lang="ja-JP" altLang="en-US" sz="1150" u="none" strike="noStrike" dirty="0" smtClean="0">
                          <a:effectLst/>
                          <a:latin typeface="+mn-ea"/>
                          <a:ea typeface="+mn-ea"/>
                        </a:rPr>
                        <a:t>福島県 </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会津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CN" altLang="en-US" sz="1150" u="none" strike="noStrike" dirty="0">
                          <a:effectLst/>
                          <a:latin typeface="ＭＳ Ｐゴシック" panose="020B0600070205080204" pitchFamily="50" charset="-128"/>
                          <a:ea typeface="ＭＳ Ｐゴシック" panose="020B0600070205080204" pitchFamily="50" charset="-128"/>
                        </a:rPr>
                        <a:t>会津若松市、喜多方市、北塩原村、西会津町、磐梯町、猪苗代町、会津坂下町、湯川村、柳津町、三島町、金山町、昭和村、会津美里町</a:t>
                      </a:r>
                      <a:endParaRPr lang="zh-CN"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a:txBody>
                    <a:bodyPr/>
                    <a:lstStyle/>
                    <a:p>
                      <a:pPr algn="l" fontAlgn="ctr"/>
                      <a:r>
                        <a:rPr lang="ja-JP" altLang="en-US" sz="1150" u="none" strike="noStrike" dirty="0">
                          <a:effectLst/>
                          <a:latin typeface="+mn-ea"/>
                          <a:ea typeface="+mn-ea"/>
                        </a:rPr>
                        <a:t>東京都   </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島</a:t>
                      </a:r>
                      <a:r>
                        <a:rPr lang="ja-JP" altLang="en-US" sz="1150" u="none" strike="noStrike" dirty="0" err="1">
                          <a:effectLst/>
                          <a:latin typeface="+mn-ea"/>
                          <a:ea typeface="+mn-ea"/>
                        </a:rPr>
                        <a:t>しょ  </a:t>
                      </a:r>
                      <a:r>
                        <a:rPr lang="ja-JP" altLang="en-US" sz="1150" u="none" strike="noStrike" dirty="0">
                          <a:effectLst/>
                          <a:latin typeface="+mn-ea"/>
                          <a:ea typeface="+mn-ea"/>
                        </a:rPr>
                        <a:t>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ＭＳ Ｐゴシック" panose="020B0600070205080204" pitchFamily="50" charset="-128"/>
                          <a:ea typeface="ＭＳ Ｐゴシック" panose="020B0600070205080204" pitchFamily="50" charset="-128"/>
                        </a:rPr>
                        <a:t>大島町、利島村、新島村、神津島村、三宅村、御蔵島村、八丈町、青ヶ島村、小笠原村</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rowSpan="3">
                  <a:txBody>
                    <a:bodyPr/>
                    <a:lstStyle/>
                    <a:p>
                      <a:pPr algn="l" fontAlgn="ctr"/>
                      <a:r>
                        <a:rPr lang="ja-JP" altLang="en-US" sz="1150" u="none" strike="noStrike" dirty="0">
                          <a:effectLst/>
                          <a:latin typeface="+mn-ea"/>
                          <a:ea typeface="+mn-ea"/>
                        </a:rPr>
                        <a:t>新潟県   </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下越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TW" altLang="en-US" sz="1150" u="none" strike="noStrike" dirty="0">
                          <a:effectLst/>
                          <a:latin typeface="ＭＳ Ｐゴシック" panose="020B0600070205080204" pitchFamily="50" charset="-128"/>
                          <a:ea typeface="ＭＳ Ｐゴシック" panose="020B0600070205080204" pitchFamily="50" charset="-128"/>
                        </a:rPr>
                        <a:t>村上市、新発田市、胎内市、関川村、粟島浦村、聖籠町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mn-ea"/>
                          <a:ea typeface="+mn-ea"/>
                        </a:rPr>
                        <a:t>上越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TW" altLang="en-US" sz="1150" u="none" strike="noStrike" dirty="0">
                          <a:effectLst/>
                          <a:latin typeface="ＭＳ Ｐゴシック" panose="020B0600070205080204" pitchFamily="50" charset="-128"/>
                          <a:ea typeface="ＭＳ Ｐゴシック" panose="020B0600070205080204" pitchFamily="50" charset="-128"/>
                        </a:rPr>
                        <a:t>上越市、妙高市、糸魚川市</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mn-ea"/>
                          <a:ea typeface="+mn-ea"/>
                        </a:rPr>
                        <a:t>佐渡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ＭＳ Ｐゴシック" panose="020B0600070205080204" pitchFamily="50" charset="-128"/>
                          <a:ea typeface="ＭＳ Ｐゴシック" panose="020B0600070205080204" pitchFamily="50" charset="-128"/>
                        </a:rPr>
                        <a:t>佐渡市</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346989">
                <a:tc>
                  <a:txBody>
                    <a:bodyPr/>
                    <a:lstStyle/>
                    <a:p>
                      <a:pPr algn="l" fontAlgn="ctr"/>
                      <a:r>
                        <a:rPr lang="ja-JP" altLang="en-US" sz="1150" u="none" strike="noStrike" dirty="0">
                          <a:effectLst/>
                          <a:latin typeface="+mn-ea"/>
                          <a:ea typeface="+mn-ea"/>
                        </a:rPr>
                        <a:t>長野県   </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飯伊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TW" altLang="en-US" sz="1150" u="none" strike="noStrike" dirty="0">
                          <a:effectLst/>
                          <a:latin typeface="ＭＳ Ｐゴシック" panose="020B0600070205080204" pitchFamily="50" charset="-128"/>
                          <a:ea typeface="ＭＳ Ｐゴシック" panose="020B0600070205080204" pitchFamily="50" charset="-128"/>
                        </a:rPr>
                        <a:t>飯田市、下伊那郡</a:t>
                      </a:r>
                      <a:r>
                        <a:rPr lang="en-US" altLang="zh-TW" sz="1150" u="none" strike="noStrike" dirty="0">
                          <a:effectLst/>
                          <a:latin typeface="ＭＳ Ｐゴシック" panose="020B0600070205080204" pitchFamily="50" charset="-128"/>
                          <a:ea typeface="ＭＳ Ｐゴシック" panose="020B0600070205080204" pitchFamily="50" charset="-128"/>
                        </a:rPr>
                        <a:t>(</a:t>
                      </a:r>
                      <a:r>
                        <a:rPr lang="zh-TW" altLang="en-US" sz="1150" u="none" strike="noStrike" dirty="0">
                          <a:effectLst/>
                          <a:latin typeface="ＭＳ Ｐゴシック" panose="020B0600070205080204" pitchFamily="50" charset="-128"/>
                          <a:ea typeface="ＭＳ Ｐゴシック" panose="020B0600070205080204" pitchFamily="50" charset="-128"/>
                        </a:rPr>
                        <a:t>松川町、高森町阿南町、清内路村、阿智村、平谷村、根羽村、下條村、売木村、天龍村、泰阜村、喬木村、豊丘村、大鹿村</a:t>
                      </a:r>
                      <a:r>
                        <a:rPr lang="en-US" altLang="zh-TW" sz="1150" u="none" strike="noStrike" dirty="0">
                          <a:effectLst/>
                          <a:latin typeface="ＭＳ Ｐゴシック" panose="020B0600070205080204" pitchFamily="50" charset="-128"/>
                          <a:ea typeface="ＭＳ Ｐゴシック" panose="020B0600070205080204" pitchFamily="50" charset="-128"/>
                        </a:rPr>
                        <a:t>)</a:t>
                      </a:r>
                      <a:endParaRPr lang="en-US" altLang="zh-TW"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a:txBody>
                    <a:bodyPr/>
                    <a:lstStyle/>
                    <a:p>
                      <a:pPr algn="l" fontAlgn="ctr"/>
                      <a:r>
                        <a:rPr lang="ja-JP" altLang="en-US" sz="1150" u="none" strike="noStrike" dirty="0">
                          <a:effectLst/>
                          <a:latin typeface="+mn-ea"/>
                          <a:ea typeface="+mn-ea"/>
                        </a:rPr>
                        <a:t>岐阜県   </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飛騨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TW" altLang="en-US" sz="1150" u="none" strike="noStrike" dirty="0">
                          <a:effectLst/>
                          <a:latin typeface="ＭＳ Ｐゴシック" panose="020B0600070205080204" pitchFamily="50" charset="-128"/>
                          <a:ea typeface="ＭＳ Ｐゴシック" panose="020B0600070205080204" pitchFamily="50" charset="-128"/>
                        </a:rPr>
                        <a:t>高山市、飛騨市、下呂市、白川村</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a:txBody>
                    <a:bodyPr/>
                    <a:lstStyle/>
                    <a:p>
                      <a:pPr algn="l" fontAlgn="ctr"/>
                      <a:r>
                        <a:rPr lang="ja-JP" altLang="en-US" sz="1150" u="none" strike="noStrike" dirty="0">
                          <a:effectLst/>
                          <a:latin typeface="+mn-ea"/>
                          <a:ea typeface="+mn-ea"/>
                        </a:rPr>
                        <a:t>和歌山県  </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田辺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ＭＳ Ｐゴシック" panose="020B0600070205080204" pitchFamily="50" charset="-128"/>
                          <a:ea typeface="ＭＳ Ｐゴシック" panose="020B0600070205080204" pitchFamily="50" charset="-128"/>
                        </a:rPr>
                        <a:t>田辺市、みなべ町、白浜町、上富田町、すさみ町</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a:txBody>
                    <a:bodyPr/>
                    <a:lstStyle/>
                    <a:p>
                      <a:pPr algn="l" fontAlgn="ctr"/>
                      <a:r>
                        <a:rPr lang="ja-JP" altLang="en-US" sz="1150" u="none" strike="noStrike" dirty="0">
                          <a:effectLst/>
                          <a:latin typeface="+mn-ea"/>
                          <a:ea typeface="+mn-ea"/>
                        </a:rPr>
                        <a:t>島根県   </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隠岐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ＭＳ Ｐゴシック" panose="020B0600070205080204" pitchFamily="50" charset="-128"/>
                          <a:ea typeface="ＭＳ Ｐゴシック" panose="020B0600070205080204" pitchFamily="50" charset="-128"/>
                        </a:rPr>
                        <a:t>海士町、西ノ島町、知夫村、隠岐の島町</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a:txBody>
                    <a:bodyPr/>
                    <a:lstStyle/>
                    <a:p>
                      <a:pPr algn="l" fontAlgn="ctr"/>
                      <a:r>
                        <a:rPr lang="ja-JP" altLang="en-US" sz="1150" u="none" strike="noStrike" dirty="0">
                          <a:effectLst/>
                          <a:latin typeface="+mn-ea"/>
                          <a:ea typeface="+mn-ea"/>
                        </a:rPr>
                        <a:t>岡山県   </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津山・英田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TW" altLang="en-US" sz="1150" u="none" strike="noStrike" dirty="0">
                          <a:effectLst/>
                          <a:latin typeface="ＭＳ Ｐゴシック" panose="020B0600070205080204" pitchFamily="50" charset="-128"/>
                          <a:ea typeface="ＭＳ Ｐゴシック" panose="020B0600070205080204" pitchFamily="50" charset="-128"/>
                        </a:rPr>
                        <a:t>津山市、美作市、鏡野町、勝央町、奈義町、西粟倉村、久米南町、美咲町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a:txBody>
                    <a:bodyPr/>
                    <a:lstStyle/>
                    <a:p>
                      <a:pPr algn="l" fontAlgn="ctr"/>
                      <a:r>
                        <a:rPr lang="ja-JP" altLang="en-US" sz="1150" u="none" strike="noStrike" dirty="0">
                          <a:effectLst/>
                          <a:latin typeface="+mn-ea"/>
                          <a:ea typeface="+mn-ea"/>
                        </a:rPr>
                        <a:t>香川県   </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小豆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TW" altLang="en-US" sz="1150" u="none" strike="noStrike" dirty="0">
                          <a:effectLst/>
                          <a:latin typeface="ＭＳ Ｐゴシック" panose="020B0600070205080204" pitchFamily="50" charset="-128"/>
                          <a:ea typeface="ＭＳ Ｐゴシック" panose="020B0600070205080204" pitchFamily="50" charset="-128"/>
                        </a:rPr>
                        <a:t>小豆郡（土庄町、小豆島町）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a:txBody>
                    <a:bodyPr/>
                    <a:lstStyle/>
                    <a:p>
                      <a:pPr algn="l" fontAlgn="ctr"/>
                      <a:r>
                        <a:rPr lang="ja-JP" altLang="en-US" sz="1150" u="none" strike="noStrike" dirty="0">
                          <a:effectLst/>
                          <a:latin typeface="+mn-ea"/>
                          <a:ea typeface="+mn-ea"/>
                        </a:rPr>
                        <a:t>高知県   </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幡多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ＭＳ Ｐゴシック" panose="020B0600070205080204" pitchFamily="50" charset="-128"/>
                          <a:ea typeface="ＭＳ Ｐゴシック" panose="020B0600070205080204" pitchFamily="50" charset="-128"/>
                        </a:rPr>
                        <a:t>宿毛市、土佐清水市、四万十市、大月町、三原村、黒潮町</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rowSpan="4">
                  <a:txBody>
                    <a:bodyPr/>
                    <a:lstStyle/>
                    <a:p>
                      <a:pPr algn="l" fontAlgn="ctr"/>
                      <a:r>
                        <a:rPr lang="ja-JP" altLang="en-US" sz="1150" u="none" strike="noStrike" dirty="0">
                          <a:effectLst/>
                          <a:latin typeface="+mn-ea"/>
                          <a:ea typeface="+mn-ea"/>
                        </a:rPr>
                        <a:t>長崎県   </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五島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ＭＳ Ｐゴシック" panose="020B0600070205080204" pitchFamily="50" charset="-128"/>
                          <a:ea typeface="ＭＳ Ｐゴシック" panose="020B0600070205080204" pitchFamily="50" charset="-128"/>
                        </a:rPr>
                        <a:t>五島市</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mn-ea"/>
                          <a:ea typeface="+mn-ea"/>
                        </a:rPr>
                        <a:t>上五島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TW" altLang="en-US" sz="1150" u="none" strike="noStrike" dirty="0">
                          <a:effectLst/>
                          <a:latin typeface="ＭＳ Ｐゴシック" panose="020B0600070205080204" pitchFamily="50" charset="-128"/>
                          <a:ea typeface="ＭＳ Ｐゴシック" panose="020B0600070205080204" pitchFamily="50" charset="-128"/>
                        </a:rPr>
                        <a:t>新上五島町、小値賀町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mn-ea"/>
                          <a:ea typeface="+mn-ea"/>
                        </a:rPr>
                        <a:t>壱岐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ＭＳ Ｐゴシック" panose="020B0600070205080204" pitchFamily="50" charset="-128"/>
                          <a:ea typeface="ＭＳ Ｐゴシック" panose="020B0600070205080204" pitchFamily="50" charset="-128"/>
                        </a:rPr>
                        <a:t>壱岐市</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mn-ea"/>
                          <a:ea typeface="+mn-ea"/>
                        </a:rPr>
                        <a:t>対馬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ＭＳ Ｐゴシック" panose="020B0600070205080204" pitchFamily="50" charset="-128"/>
                          <a:ea typeface="ＭＳ Ｐゴシック" panose="020B0600070205080204" pitchFamily="50" charset="-128"/>
                        </a:rPr>
                        <a:t>対馬市</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a:txBody>
                    <a:bodyPr/>
                    <a:lstStyle/>
                    <a:p>
                      <a:pPr algn="l" fontAlgn="ctr"/>
                      <a:r>
                        <a:rPr lang="ja-JP" altLang="en-US" sz="1150" u="none" strike="noStrike" dirty="0">
                          <a:effectLst/>
                          <a:latin typeface="+mn-ea"/>
                          <a:ea typeface="+mn-ea"/>
                        </a:rPr>
                        <a:t>熊本県   </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球磨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ＭＳ Ｐゴシック" panose="020B0600070205080204" pitchFamily="50" charset="-128"/>
                          <a:ea typeface="ＭＳ Ｐゴシック" panose="020B0600070205080204" pitchFamily="50" charset="-128"/>
                        </a:rPr>
                        <a:t>人吉市、錦町、あさぎり町、多良木町、湯前町、水上村、相良村、五木村、山江村、球磨村</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rowSpan="2">
                  <a:txBody>
                    <a:bodyPr/>
                    <a:lstStyle/>
                    <a:p>
                      <a:pPr algn="l" fontAlgn="ctr"/>
                      <a:r>
                        <a:rPr lang="ja-JP" altLang="en-US" sz="1150" u="none" strike="noStrike" dirty="0">
                          <a:effectLst/>
                          <a:latin typeface="+mn-ea"/>
                          <a:ea typeface="+mn-ea"/>
                        </a:rPr>
                        <a:t>鹿児島県</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熊毛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TW" altLang="en-US" sz="1150" u="none" strike="noStrike" dirty="0">
                          <a:effectLst/>
                          <a:latin typeface="ＭＳ Ｐゴシック" panose="020B0600070205080204" pitchFamily="50" charset="-128"/>
                          <a:ea typeface="ＭＳ Ｐゴシック" panose="020B0600070205080204" pitchFamily="50" charset="-128"/>
                        </a:rPr>
                        <a:t>西之表市、熊毛郡（中種子町、南種子町、屋久島町）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346989">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mn-ea"/>
                          <a:ea typeface="+mn-ea"/>
                        </a:rPr>
                        <a:t>奄美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TW" altLang="en-US" sz="1150" u="none" strike="noStrike" dirty="0">
                          <a:effectLst/>
                          <a:latin typeface="ＭＳ Ｐゴシック" panose="020B0600070205080204" pitchFamily="50" charset="-128"/>
                          <a:ea typeface="ＭＳ Ｐゴシック" panose="020B0600070205080204" pitchFamily="50" charset="-128"/>
                        </a:rPr>
                        <a:t>奄美市、大島郡（大和村、宇検村、瀬戸内町、籠郷町、喜界町、徳之島町、天城町、伊仙町、和泊町、知名町、与論町）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rowSpan="2">
                  <a:txBody>
                    <a:bodyPr/>
                    <a:lstStyle/>
                    <a:p>
                      <a:pPr algn="l" fontAlgn="ctr"/>
                      <a:r>
                        <a:rPr lang="ja-JP" altLang="en-US" sz="1150" u="none" strike="noStrike" dirty="0">
                          <a:effectLst/>
                          <a:latin typeface="+mn-ea"/>
                          <a:ea typeface="+mn-ea"/>
                        </a:rPr>
                        <a:t>沖縄県   </a:t>
                      </a:r>
                      <a:endParaRPr lang="ja-JP" altLang="en-US" sz="1150" b="0" i="0" u="none" strike="noStrike" dirty="0">
                        <a:solidFill>
                          <a:srgbClr val="000000"/>
                        </a:solidFill>
                        <a:effectLst/>
                        <a:latin typeface="+mn-ea"/>
                        <a:ea typeface="+mn-ea"/>
                      </a:endParaRPr>
                    </a:p>
                  </a:txBody>
                  <a:tcPr marL="6700" marR="6700" marT="6700" marB="0"/>
                </a:tc>
                <a:tc>
                  <a:txBody>
                    <a:bodyPr/>
                    <a:lstStyle/>
                    <a:p>
                      <a:pPr algn="l" fontAlgn="ctr"/>
                      <a:r>
                        <a:rPr lang="ja-JP" altLang="en-US" sz="1150" u="none" strike="noStrike" dirty="0">
                          <a:effectLst/>
                          <a:latin typeface="+mn-ea"/>
                          <a:ea typeface="+mn-ea"/>
                        </a:rPr>
                        <a:t>宮古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TW" altLang="en-US" sz="1150" u="none" strike="noStrike" dirty="0">
                          <a:effectLst/>
                          <a:latin typeface="ＭＳ Ｐゴシック" panose="020B0600070205080204" pitchFamily="50" charset="-128"/>
                          <a:ea typeface="ＭＳ Ｐゴシック" panose="020B0600070205080204" pitchFamily="50" charset="-128"/>
                        </a:rPr>
                        <a:t>宮古島市、多良間村</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r h="176616">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latin typeface="+mn-ea"/>
                          <a:ea typeface="+mn-ea"/>
                        </a:rPr>
                        <a:t>八重山      </a:t>
                      </a:r>
                      <a:endParaRPr lang="ja-JP" altLang="en-US" sz="1150" b="0" i="0" u="none" strike="noStrike" dirty="0">
                        <a:solidFill>
                          <a:srgbClr val="000000"/>
                        </a:solidFill>
                        <a:effectLst/>
                        <a:latin typeface="+mn-ea"/>
                        <a:ea typeface="+mn-ea"/>
                      </a:endParaRPr>
                    </a:p>
                  </a:txBody>
                  <a:tcPr marL="6700" marR="6700" marT="6700" marB="0" anchor="ctr"/>
                </a:tc>
                <a:tc>
                  <a:txBody>
                    <a:bodyPr/>
                    <a:lstStyle/>
                    <a:p>
                      <a:pPr algn="l" fontAlgn="ctr"/>
                      <a:r>
                        <a:rPr lang="zh-CN" altLang="en-US" sz="1150" u="none" strike="noStrike" dirty="0">
                          <a:effectLst/>
                          <a:latin typeface="ＭＳ Ｐゴシック" panose="020B0600070205080204" pitchFamily="50" charset="-128"/>
                          <a:ea typeface="ＭＳ Ｐゴシック" panose="020B0600070205080204" pitchFamily="50" charset="-128"/>
                        </a:rPr>
                        <a:t>石垣市、竹富町、与那国町</a:t>
                      </a:r>
                      <a:endParaRPr lang="zh-CN"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tc>
              </a:tr>
            </a:tbl>
          </a:graphicData>
        </a:graphic>
      </p:graphicFrame>
      <p:sp>
        <p:nvSpPr>
          <p:cNvPr id="2" name="タイトル 1"/>
          <p:cNvSpPr>
            <a:spLocks noGrp="1"/>
          </p:cNvSpPr>
          <p:nvPr>
            <p:ph type="title"/>
          </p:nvPr>
        </p:nvSpPr>
        <p:spPr>
          <a:xfrm>
            <a:off x="523982" y="96658"/>
            <a:ext cx="9020709" cy="390240"/>
          </a:xfrm>
        </p:spPr>
        <p:txBody>
          <a:bodyPr>
            <a:noAutofit/>
          </a:bodyPr>
          <a:lstStyle/>
          <a:p>
            <a:pPr algn="ctr"/>
            <a:r>
              <a:rPr lang="ja-JP" altLang="en-US" sz="2200" u="sng" dirty="0" smtClean="0"/>
              <a:t>医療提供しているが、医療</a:t>
            </a:r>
            <a:r>
              <a:rPr lang="ja-JP" altLang="en-US" sz="2200" u="sng" dirty="0"/>
              <a:t>資源の少ない</a:t>
            </a:r>
            <a:r>
              <a:rPr lang="ja-JP" altLang="en-US" sz="2200" u="sng" dirty="0" smtClean="0"/>
              <a:t>地域（</a:t>
            </a:r>
            <a:r>
              <a:rPr lang="ja-JP" altLang="en-US" sz="2200" u="sng" dirty="0"/>
              <a:t>特定地域・３０二次医療圏</a:t>
            </a:r>
            <a:r>
              <a:rPr lang="ja-JP" altLang="en-US" sz="2200" u="sng" dirty="0" smtClean="0"/>
              <a:t>）</a:t>
            </a:r>
            <a:endParaRPr kumimoji="1" lang="ja-JP" altLang="en-US" sz="2200" u="sng" dirty="0"/>
          </a:p>
        </p:txBody>
      </p:sp>
      <p:sp>
        <p:nvSpPr>
          <p:cNvPr id="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45801784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a:solidFill>
                  <a:srgbClr val="000000"/>
                </a:solidFill>
              </a:rPr>
              <a:t>８</a:t>
            </a:r>
            <a:r>
              <a:rPr lang="ja-JP" altLang="en-US" dirty="0" smtClean="0">
                <a:solidFill>
                  <a:srgbClr val="000000"/>
                </a:solidFill>
              </a:rPr>
              <a:t>．入院中の患者の他医療機関受診の是正</a:t>
            </a:r>
          </a:p>
        </p:txBody>
      </p:sp>
      <p:sp>
        <p:nvSpPr>
          <p:cNvPr id="7" name="正方形/長方形 6"/>
          <p:cNvSpPr/>
          <p:nvPr/>
        </p:nvSpPr>
        <p:spPr>
          <a:xfrm>
            <a:off x="786642" y="5065814"/>
            <a:ext cx="8925021" cy="122084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ts val="2200"/>
              </a:lnSpc>
            </a:pPr>
            <a:r>
              <a:rPr lang="ja-JP" altLang="en-US" sz="2000" kern="0" dirty="0" smtClean="0">
                <a:solidFill>
                  <a:prstClr val="black"/>
                </a:solidFill>
                <a:latin typeface="ＭＳ Ｐゴシック"/>
                <a:ea typeface="ＭＳ Ｐゴシック"/>
                <a:cs typeface="ＭＳ ゴシック"/>
              </a:rPr>
              <a:t>　他</a:t>
            </a:r>
            <a:r>
              <a:rPr lang="ja-JP" altLang="en-US" sz="2000" kern="0" dirty="0">
                <a:solidFill>
                  <a:prstClr val="black"/>
                </a:solidFill>
                <a:latin typeface="ＭＳ Ｐゴシック"/>
                <a:ea typeface="ＭＳ Ｐゴシック"/>
                <a:cs typeface="ＭＳ ゴシック"/>
              </a:rPr>
              <a:t>医療</a:t>
            </a:r>
            <a:r>
              <a:rPr lang="ja-JP" altLang="en-US" sz="2000" kern="0" dirty="0" smtClean="0">
                <a:solidFill>
                  <a:prstClr val="black"/>
                </a:solidFill>
                <a:latin typeface="ＭＳ Ｐゴシック"/>
                <a:ea typeface="ＭＳ Ｐゴシック"/>
                <a:cs typeface="ＭＳ ゴシック"/>
              </a:rPr>
              <a:t>機関受診している割合が高い</a:t>
            </a:r>
            <a:r>
              <a:rPr lang="ja-JP" altLang="en-US" sz="2000" kern="0" spc="-100" dirty="0" smtClean="0">
                <a:solidFill>
                  <a:prstClr val="black"/>
                </a:solidFill>
                <a:latin typeface="ＭＳ Ｐゴシック"/>
                <a:ea typeface="ＭＳ Ｐゴシック"/>
                <a:cs typeface="ＭＳ ゴシック"/>
              </a:rPr>
              <a:t>「精神病棟」、「有床診療所」への対応</a:t>
            </a:r>
            <a:r>
              <a:rPr lang="ja-JP" altLang="en-US" sz="2000" kern="0" dirty="0" smtClean="0">
                <a:solidFill>
                  <a:prstClr val="black"/>
                </a:solidFill>
                <a:latin typeface="ＭＳ Ｐゴシック"/>
                <a:ea typeface="ＭＳ Ｐゴシック"/>
                <a:cs typeface="ＭＳ ゴシック"/>
              </a:rPr>
              <a:t>を検討したが、関係団体とも相談し、改定財源</a:t>
            </a:r>
            <a:r>
              <a:rPr lang="ja-JP" altLang="en-US" sz="2000" kern="0" dirty="0">
                <a:solidFill>
                  <a:prstClr val="black"/>
                </a:solidFill>
                <a:latin typeface="ＭＳ Ｐゴシック"/>
                <a:ea typeface="ＭＳ Ｐゴシック"/>
                <a:cs typeface="ＭＳ ゴシック"/>
              </a:rPr>
              <a:t>が</a:t>
            </a:r>
            <a:r>
              <a:rPr lang="ja-JP" altLang="en-US" sz="2000" kern="0" dirty="0" smtClean="0">
                <a:solidFill>
                  <a:prstClr val="black"/>
                </a:solidFill>
                <a:latin typeface="ＭＳ Ｐゴシック"/>
                <a:ea typeface="ＭＳ Ｐゴシック"/>
                <a:cs typeface="ＭＳ ゴシック"/>
              </a:rPr>
              <a:t>少ないことから、結果的に今回対応した各項目を評価することを優先した。</a:t>
            </a:r>
            <a:endParaRPr lang="en-US" altLang="ja-JP" sz="2000" kern="0" dirty="0" smtClean="0">
              <a:solidFill>
                <a:prstClr val="black"/>
              </a:solidFill>
              <a:latin typeface="ＭＳ Ｐゴシック"/>
              <a:ea typeface="ＭＳ Ｐゴシック"/>
              <a:cs typeface="ＭＳ ゴシック"/>
            </a:endParaRPr>
          </a:p>
          <a:p>
            <a:pPr>
              <a:lnSpc>
                <a:spcPts val="2200"/>
              </a:lnSpc>
            </a:pPr>
            <a:r>
              <a:rPr lang="ja-JP" altLang="en-US" sz="2000" kern="0" dirty="0">
                <a:solidFill>
                  <a:prstClr val="black"/>
                </a:solidFill>
                <a:latin typeface="ＭＳ Ｐゴシック"/>
                <a:ea typeface="ＭＳ Ｐゴシック"/>
              </a:rPr>
              <a:t>　</a:t>
            </a:r>
            <a:r>
              <a:rPr lang="ja-JP" altLang="en-US" sz="2000" kern="0" dirty="0" smtClean="0">
                <a:solidFill>
                  <a:prstClr val="black"/>
                </a:solidFill>
                <a:latin typeface="ＭＳ Ｐゴシック"/>
                <a:ea typeface="ＭＳ Ｐゴシック"/>
              </a:rPr>
              <a:t>次回改定以降、引き続き、改善を目指していく。</a:t>
            </a:r>
            <a:endParaRPr lang="ja-JP" altLang="ja-JP" sz="2000" dirty="0">
              <a:solidFill>
                <a:prstClr val="black"/>
              </a:solidFill>
            </a:endParaRPr>
          </a:p>
        </p:txBody>
      </p:sp>
      <p:sp>
        <p:nvSpPr>
          <p:cNvPr id="9" name="Rectangle 7"/>
          <p:cNvSpPr>
            <a:spLocks noChangeArrowheads="1"/>
          </p:cNvSpPr>
          <p:nvPr/>
        </p:nvSpPr>
        <p:spPr bwMode="auto">
          <a:xfrm>
            <a:off x="165099" y="835578"/>
            <a:ext cx="4028533" cy="488731"/>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400"/>
              </a:lnSpc>
              <a:spcBef>
                <a:spcPts val="0"/>
              </a:spcBef>
              <a:spcAft>
                <a:spcPct val="0"/>
              </a:spcAft>
              <a:buFontTx/>
              <a:buNone/>
            </a:pPr>
            <a:r>
              <a:rPr lang="ja-JP" altLang="en-US" sz="2200" b="1" dirty="0" smtClean="0">
                <a:solidFill>
                  <a:srgbClr val="000000"/>
                </a:solidFill>
                <a:latin typeface="ＭＳ Ｐゴシック"/>
                <a:ea typeface="ＭＳ Ｐゴシック"/>
              </a:rPr>
              <a:t>平成２２年度改定の不合理点</a:t>
            </a:r>
            <a:endParaRPr lang="en-US" altLang="ja-JP" sz="2200" b="1" dirty="0" smtClean="0">
              <a:solidFill>
                <a:srgbClr val="000000"/>
              </a:solidFill>
              <a:latin typeface="ＭＳ Ｐゴシック"/>
              <a:ea typeface="ＭＳ Ｐゴシック"/>
            </a:endParaRPr>
          </a:p>
        </p:txBody>
      </p:sp>
      <p:sp>
        <p:nvSpPr>
          <p:cNvPr id="10" name="Rectangle 10"/>
          <p:cNvSpPr>
            <a:spLocks noChangeArrowheads="1"/>
          </p:cNvSpPr>
          <p:nvPr/>
        </p:nvSpPr>
        <p:spPr bwMode="auto">
          <a:xfrm>
            <a:off x="165099" y="2848309"/>
            <a:ext cx="9546565" cy="2049515"/>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200"/>
              </a:lnSpc>
              <a:spcBef>
                <a:spcPct val="0"/>
              </a:spcBef>
              <a:spcAft>
                <a:spcPct val="0"/>
              </a:spcAft>
              <a:buFont typeface="Wingdings" pitchFamily="2" charset="2"/>
              <a:buNone/>
            </a:pPr>
            <a:r>
              <a:rPr lang="en-US" altLang="ja-JP" sz="1900" b="1" dirty="0" smtClean="0">
                <a:solidFill>
                  <a:srgbClr val="000000"/>
                </a:solidFill>
                <a:latin typeface="ＭＳ Ｐゴシック" charset="-128"/>
              </a:rPr>
              <a:t>〔</a:t>
            </a:r>
            <a:r>
              <a:rPr lang="ja-JP" altLang="en-US" sz="1900" b="1" dirty="0" smtClean="0">
                <a:solidFill>
                  <a:srgbClr val="000000"/>
                </a:solidFill>
                <a:latin typeface="ＭＳ Ｐゴシック" charset="-128"/>
              </a:rPr>
              <a:t>平成２２年６月</a:t>
            </a:r>
            <a:r>
              <a:rPr lang="en-US" altLang="ja-JP" sz="1900" b="1" dirty="0" smtClean="0">
                <a:solidFill>
                  <a:srgbClr val="000000"/>
                </a:solidFill>
                <a:latin typeface="ＭＳ Ｐゴシック" charset="-128"/>
              </a:rPr>
              <a:t>〕</a:t>
            </a:r>
          </a:p>
          <a:p>
            <a:pPr eaLnBrk="1" fontAlgn="base" hangingPunct="1">
              <a:lnSpc>
                <a:spcPts val="2200"/>
              </a:lnSpc>
              <a:spcBef>
                <a:spcPct val="0"/>
              </a:spcBef>
              <a:spcAft>
                <a:spcPct val="0"/>
              </a:spcAft>
              <a:buFont typeface="Wingdings" pitchFamily="2" charset="2"/>
              <a:buNone/>
            </a:pPr>
            <a:r>
              <a:rPr lang="ja-JP" altLang="en-US" sz="1900" dirty="0">
                <a:solidFill>
                  <a:srgbClr val="000000"/>
                </a:solidFill>
                <a:latin typeface="ＭＳ Ｐゴシック" charset="-128"/>
              </a:rPr>
              <a:t>　</a:t>
            </a:r>
            <a:r>
              <a:rPr lang="ja-JP" altLang="en-US" sz="1900" dirty="0" smtClean="0">
                <a:solidFill>
                  <a:srgbClr val="000000"/>
                </a:solidFill>
                <a:latin typeface="ＭＳ Ｐゴシック" charset="-128"/>
              </a:rPr>
              <a:t>出来高病棟に入院している患者の</a:t>
            </a:r>
            <a:r>
              <a:rPr lang="ja-JP" altLang="en-US" sz="1900" u="sng" dirty="0" smtClean="0">
                <a:solidFill>
                  <a:srgbClr val="000000"/>
                </a:solidFill>
                <a:latin typeface="ＭＳ Ｐゴシック" charset="-128"/>
              </a:rPr>
              <a:t>他医療機関受診の際の投薬の費用は他医療機関が請求できる</a:t>
            </a:r>
            <a:r>
              <a:rPr lang="ja-JP" altLang="en-US" sz="1900" dirty="0" smtClean="0">
                <a:solidFill>
                  <a:srgbClr val="000000"/>
                </a:solidFill>
                <a:latin typeface="ＭＳ Ｐゴシック" charset="-128"/>
              </a:rPr>
              <a:t>よう緩和</a:t>
            </a:r>
            <a:endParaRPr lang="en-US" altLang="ja-JP" sz="1900" dirty="0" smtClean="0">
              <a:solidFill>
                <a:srgbClr val="000000"/>
              </a:solidFill>
              <a:latin typeface="ＭＳ Ｐゴシック" charset="-128"/>
            </a:endParaRPr>
          </a:p>
          <a:p>
            <a:pPr eaLnBrk="1" fontAlgn="base" hangingPunct="1">
              <a:lnSpc>
                <a:spcPts val="2200"/>
              </a:lnSpc>
              <a:spcBef>
                <a:spcPct val="0"/>
              </a:spcBef>
              <a:spcAft>
                <a:spcPct val="0"/>
              </a:spcAft>
              <a:buFont typeface="Wingdings" pitchFamily="2" charset="2"/>
              <a:buNone/>
            </a:pPr>
            <a:r>
              <a:rPr lang="en-US" altLang="ja-JP" sz="1900" b="1" dirty="0" smtClean="0">
                <a:solidFill>
                  <a:srgbClr val="000000"/>
                </a:solidFill>
                <a:latin typeface="ＭＳ Ｐゴシック" charset="-128"/>
              </a:rPr>
              <a:t>〔</a:t>
            </a:r>
            <a:r>
              <a:rPr lang="ja-JP" altLang="en-US" sz="1900" b="1" dirty="0" smtClean="0">
                <a:solidFill>
                  <a:srgbClr val="000000"/>
                </a:solidFill>
                <a:latin typeface="ＭＳ Ｐゴシック" charset="-128"/>
              </a:rPr>
              <a:t>平成２４年度改定</a:t>
            </a:r>
            <a:r>
              <a:rPr lang="en-US" altLang="ja-JP" sz="1900" b="1" dirty="0" smtClean="0">
                <a:solidFill>
                  <a:srgbClr val="000000"/>
                </a:solidFill>
                <a:latin typeface="ＭＳ Ｐゴシック" charset="-128"/>
              </a:rPr>
              <a:t>〕</a:t>
            </a:r>
          </a:p>
          <a:p>
            <a:pPr eaLnBrk="1" fontAlgn="base" hangingPunct="1">
              <a:lnSpc>
                <a:spcPts val="2200"/>
              </a:lnSpc>
              <a:spcBef>
                <a:spcPct val="0"/>
              </a:spcBef>
              <a:spcAft>
                <a:spcPct val="0"/>
              </a:spcAft>
              <a:buFont typeface="Wingdings" pitchFamily="2" charset="2"/>
              <a:buNone/>
            </a:pPr>
            <a:r>
              <a:rPr lang="ja-JP" altLang="en-US" sz="1900" dirty="0">
                <a:solidFill>
                  <a:srgbClr val="000000"/>
                </a:solidFill>
                <a:latin typeface="ＭＳ Ｐゴシック" charset="-128"/>
              </a:rPr>
              <a:t>　</a:t>
            </a:r>
            <a:r>
              <a:rPr lang="ja-JP" altLang="en-US" sz="1900" dirty="0" smtClean="0">
                <a:solidFill>
                  <a:srgbClr val="00B0F0"/>
                </a:solidFill>
                <a:latin typeface="ＭＳ Ｐゴシック" charset="-128"/>
              </a:rPr>
              <a:t>次ページのデータ</a:t>
            </a:r>
            <a:r>
              <a:rPr lang="ja-JP" altLang="en-US" sz="1900" dirty="0" smtClean="0">
                <a:latin typeface="ＭＳ Ｐゴシック" charset="-128"/>
              </a:rPr>
              <a:t>等</a:t>
            </a:r>
            <a:r>
              <a:rPr lang="ja-JP" altLang="en-US" sz="1900" dirty="0" smtClean="0">
                <a:solidFill>
                  <a:srgbClr val="000000"/>
                </a:solidFill>
                <a:latin typeface="ＭＳ Ｐゴシック" charset="-128"/>
              </a:rPr>
              <a:t>が示され、入院中の患者が他医療機関を受診する場合の診療報酬の算定方法について、</a:t>
            </a:r>
            <a:r>
              <a:rPr lang="ja-JP" altLang="en-US" sz="1900" u="sng" dirty="0" smtClean="0">
                <a:solidFill>
                  <a:srgbClr val="000000"/>
                </a:solidFill>
                <a:latin typeface="ＭＳ Ｐゴシック" charset="-128"/>
              </a:rPr>
              <a:t>精神病床、結核病床、有床診療所に入院中の患者が、透析や共同利用をすすめている検査を行うために他医療機関を受診する場合の評価の見直し</a:t>
            </a:r>
            <a:r>
              <a:rPr lang="ja-JP" altLang="en-US" sz="1900" dirty="0" smtClean="0">
                <a:solidFill>
                  <a:srgbClr val="000000"/>
                </a:solidFill>
                <a:latin typeface="ＭＳ Ｐゴシック" charset="-128"/>
              </a:rPr>
              <a:t>が行われた　　</a:t>
            </a:r>
            <a:r>
              <a:rPr lang="ja-JP" altLang="en-US" sz="2000" dirty="0" smtClean="0">
                <a:solidFill>
                  <a:srgbClr val="000000"/>
                </a:solidFill>
                <a:latin typeface="ＭＳ Ｐゴシック" charset="-128"/>
              </a:rPr>
              <a:t>　　　</a:t>
            </a:r>
            <a:r>
              <a:rPr lang="ja-JP" altLang="en-US" sz="2400" dirty="0" smtClean="0">
                <a:solidFill>
                  <a:srgbClr val="000000"/>
                </a:solidFill>
                <a:latin typeface="ＭＳ Ｐゴシック" charset="-128"/>
              </a:rPr>
              <a:t>　　　</a:t>
            </a:r>
          </a:p>
        </p:txBody>
      </p:sp>
      <p:sp>
        <p:nvSpPr>
          <p:cNvPr id="11" name="正方形/長方形 10"/>
          <p:cNvSpPr/>
          <p:nvPr/>
        </p:nvSpPr>
        <p:spPr>
          <a:xfrm>
            <a:off x="179724" y="1324308"/>
            <a:ext cx="9546565" cy="1502976"/>
          </a:xfrm>
          <a:prstGeom prst="rect">
            <a:avLst/>
          </a:prstGeom>
          <a:noFill/>
          <a:ln>
            <a:solidFill>
              <a:schemeClr val="tx1"/>
            </a:solidFill>
            <a:prstDash val="sysDash"/>
          </a:ln>
          <a:effectLst>
            <a:outerShdw rotWithShape="0">
              <a:srgbClr val="000000">
                <a:alpha val="0"/>
              </a:srgb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ts val="2200"/>
              </a:lnSpc>
            </a:pPr>
            <a:r>
              <a:rPr lang="ja-JP" altLang="en-US" sz="2000" kern="0" dirty="0">
                <a:solidFill>
                  <a:prstClr val="black"/>
                </a:solidFill>
                <a:latin typeface="ＭＳ Ｐゴシック"/>
                <a:ea typeface="ＭＳ Ｐゴシック"/>
              </a:rPr>
              <a:t>　</a:t>
            </a:r>
            <a:r>
              <a:rPr lang="ja-JP" altLang="en-US" sz="2000" kern="0" dirty="0" smtClean="0">
                <a:solidFill>
                  <a:prstClr val="black"/>
                </a:solidFill>
                <a:latin typeface="ＭＳ Ｐゴシック"/>
                <a:ea typeface="ＭＳ Ｐゴシック"/>
              </a:rPr>
              <a:t>出来高病棟に入院している患者が他医療機関を受診した際、入院医療機関（入院元）で入院料から３割（包括病棟の場合７割）が控除され、かつ、包括病棟入院の場合には、他医療機関（受診先）で、例えば投薬については当日１日分しか算定できない</a:t>
            </a:r>
            <a:r>
              <a:rPr lang="ja-JP" altLang="ja-JP" sz="2000" dirty="0" smtClean="0">
                <a:solidFill>
                  <a:prstClr val="black"/>
                </a:solidFill>
              </a:rPr>
              <a:t>。</a:t>
            </a:r>
            <a:r>
              <a:rPr lang="ja-JP" altLang="en-US" sz="2000" dirty="0" smtClean="0">
                <a:solidFill>
                  <a:prstClr val="black"/>
                </a:solidFill>
              </a:rPr>
              <a:t>入院元、受診先のそれぞれの医療機関で責任を持って診療行為を行っていることから、それぞれ適切に評価すべきである</a:t>
            </a:r>
            <a:endParaRPr lang="ja-JP" altLang="ja-JP" sz="2000" dirty="0">
              <a:solidFill>
                <a:prstClr val="black"/>
              </a:solidFill>
            </a:endParaRPr>
          </a:p>
        </p:txBody>
      </p:sp>
      <p:sp>
        <p:nvSpPr>
          <p:cNvPr id="2" name="右矢印 1"/>
          <p:cNvSpPr/>
          <p:nvPr/>
        </p:nvSpPr>
        <p:spPr>
          <a:xfrm>
            <a:off x="209648" y="4904554"/>
            <a:ext cx="577023" cy="126124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1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018386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矢印 1"/>
          <p:cNvSpPr/>
          <p:nvPr/>
        </p:nvSpPr>
        <p:spPr>
          <a:xfrm rot="16200000">
            <a:off x="6513334" y="4988296"/>
            <a:ext cx="583833" cy="1003987"/>
          </a:xfrm>
          <a:prstGeom prst="downArrow">
            <a:avLst>
              <a:gd name="adj1" fmla="val 44599"/>
              <a:gd name="adj2" fmla="val 473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40" name="下矢印 39"/>
          <p:cNvSpPr/>
          <p:nvPr/>
        </p:nvSpPr>
        <p:spPr>
          <a:xfrm rot="16200000">
            <a:off x="6513334" y="5785638"/>
            <a:ext cx="583833" cy="1003987"/>
          </a:xfrm>
          <a:prstGeom prst="downArrow">
            <a:avLst>
              <a:gd name="adj1" fmla="val 50000"/>
              <a:gd name="adj2" fmla="val 473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33" name="右矢印 32"/>
          <p:cNvSpPr/>
          <p:nvPr/>
        </p:nvSpPr>
        <p:spPr>
          <a:xfrm>
            <a:off x="2417234" y="1703300"/>
            <a:ext cx="4997568" cy="3210879"/>
          </a:xfrm>
          <a:prstGeom prst="rightArrow">
            <a:avLst>
              <a:gd name="adj1" fmla="val 59995"/>
              <a:gd name="adj2" fmla="val 1309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5" name="テキスト ボックス 4"/>
          <p:cNvSpPr txBox="1"/>
          <p:nvPr/>
        </p:nvSpPr>
        <p:spPr>
          <a:xfrm>
            <a:off x="63433" y="157357"/>
            <a:ext cx="9789302" cy="799431"/>
          </a:xfrm>
          <a:prstGeom prst="rect">
            <a:avLst/>
          </a:prstGeom>
          <a:solidFill>
            <a:schemeClr val="accent5">
              <a:lumMod val="20000"/>
              <a:lumOff val="80000"/>
            </a:schemeClr>
          </a:solidFill>
          <a:ln>
            <a:solidFill>
              <a:schemeClr val="tx2"/>
            </a:solidFill>
          </a:ln>
        </p:spPr>
        <p:style>
          <a:lnRef idx="2">
            <a:schemeClr val="dk1"/>
          </a:lnRef>
          <a:fillRef idx="1">
            <a:schemeClr val="lt1"/>
          </a:fillRef>
          <a:effectRef idx="0">
            <a:schemeClr val="dk1"/>
          </a:effectRef>
          <a:fontRef idx="minor">
            <a:schemeClr val="dk1"/>
          </a:fontRef>
        </p:style>
        <p:txBody>
          <a:bodyPr wrap="square" tIns="72000" bIns="72000" rtlCol="0">
            <a:spAutoFit/>
          </a:bodyPr>
          <a:lstStyle/>
          <a:p>
            <a:pPr algn="ctr"/>
            <a:r>
              <a:rPr lang="ja-JP" altLang="en-US" sz="2000" b="1" dirty="0">
                <a:solidFill>
                  <a:prstClr val="black"/>
                </a:solidFill>
              </a:rPr>
              <a:t>「</a:t>
            </a:r>
            <a:r>
              <a:rPr lang="ja-JP" altLang="ja-JP" sz="2000" b="1" dirty="0">
                <a:solidFill>
                  <a:prstClr val="black"/>
                </a:solidFill>
              </a:rPr>
              <a:t>次期診療報酬改定における社会保障・税一体改革関連の基本的な考え方</a:t>
            </a:r>
            <a:r>
              <a:rPr lang="ja-JP" altLang="en-US" sz="2000" b="1" dirty="0">
                <a:solidFill>
                  <a:prstClr val="black"/>
                </a:solidFill>
              </a:rPr>
              <a:t>」（概要）</a:t>
            </a:r>
            <a:endParaRPr lang="en-US" altLang="ja-JP" sz="2000" b="1" dirty="0">
              <a:solidFill>
                <a:prstClr val="black"/>
              </a:solidFill>
            </a:endParaRPr>
          </a:p>
          <a:p>
            <a:pPr algn="ctr">
              <a:spcBef>
                <a:spcPts val="300"/>
              </a:spcBef>
            </a:pPr>
            <a:r>
              <a:rPr lang="ja-JP" altLang="en-US" sz="2000" b="1" dirty="0">
                <a:solidFill>
                  <a:prstClr val="black"/>
                </a:solidFill>
                <a:latin typeface="ＭＳ Ｐゴシック"/>
              </a:rPr>
              <a:t>（平成</a:t>
            </a:r>
            <a:r>
              <a:rPr lang="en-US" altLang="ja-JP" sz="2000" b="1" dirty="0">
                <a:solidFill>
                  <a:prstClr val="black"/>
                </a:solidFill>
                <a:latin typeface="ＭＳ Ｐゴシック"/>
              </a:rPr>
              <a:t>25</a:t>
            </a:r>
            <a:r>
              <a:rPr lang="ja-JP" altLang="en-US" sz="2000" b="1" dirty="0">
                <a:solidFill>
                  <a:prstClr val="black"/>
                </a:solidFill>
                <a:latin typeface="ＭＳ Ｐゴシック"/>
              </a:rPr>
              <a:t>年</a:t>
            </a:r>
            <a:r>
              <a:rPr lang="ja-JP" altLang="en-US" sz="2000" b="1" dirty="0" smtClean="0">
                <a:solidFill>
                  <a:prstClr val="black"/>
                </a:solidFill>
                <a:latin typeface="ＭＳ Ｐゴシック"/>
              </a:rPr>
              <a:t>９月６日 </a:t>
            </a:r>
            <a:r>
              <a:rPr lang="ja-JP" altLang="en-US" sz="2000" b="1" dirty="0">
                <a:solidFill>
                  <a:prstClr val="black"/>
                </a:solidFill>
                <a:latin typeface="ＭＳ Ｐゴシック"/>
              </a:rPr>
              <a:t>社会保障審議会 医療保険部会・医療部会）</a:t>
            </a:r>
            <a:endParaRPr lang="ja-JP" altLang="en-US" sz="2000" dirty="0">
              <a:solidFill>
                <a:prstClr val="black"/>
              </a:solidFill>
              <a:latin typeface="ＭＳ Ｐゴシック"/>
            </a:endParaRPr>
          </a:p>
        </p:txBody>
      </p:sp>
      <p:sp>
        <p:nvSpPr>
          <p:cNvPr id="6" name="テキスト ボックス 5"/>
          <p:cNvSpPr txBox="1"/>
          <p:nvPr/>
        </p:nvSpPr>
        <p:spPr>
          <a:xfrm>
            <a:off x="6978342" y="1124453"/>
            <a:ext cx="2874505" cy="369332"/>
          </a:xfrm>
          <a:prstGeom prst="rect">
            <a:avLst/>
          </a:prstGeom>
          <a:noFill/>
        </p:spPr>
        <p:txBody>
          <a:bodyPr wrap="none" rtlCol="0">
            <a:spAutoFit/>
          </a:bodyPr>
          <a:lstStyle/>
          <a:p>
            <a:r>
              <a:rPr lang="ja-JP" altLang="en-US" dirty="0" smtClean="0">
                <a:solidFill>
                  <a:prstClr val="black"/>
                </a:solidFill>
              </a:rPr>
              <a:t>＜</a:t>
            </a:r>
            <a:r>
              <a:rPr lang="en-US" altLang="ja-JP" dirty="0" smtClean="0">
                <a:solidFill>
                  <a:prstClr val="black"/>
                </a:solidFill>
              </a:rPr>
              <a:t>2025</a:t>
            </a:r>
            <a:r>
              <a:rPr lang="ja-JP" altLang="en-US" dirty="0" smtClean="0">
                <a:solidFill>
                  <a:prstClr val="black"/>
                </a:solidFill>
              </a:rPr>
              <a:t>年</a:t>
            </a:r>
            <a:r>
              <a:rPr lang="en-US" altLang="ja-JP" dirty="0" smtClean="0">
                <a:solidFill>
                  <a:prstClr val="black"/>
                </a:solidFill>
              </a:rPr>
              <a:t>(</a:t>
            </a:r>
            <a:r>
              <a:rPr lang="ja-JP" altLang="en-US" dirty="0" smtClean="0">
                <a:solidFill>
                  <a:prstClr val="black"/>
                </a:solidFill>
              </a:rPr>
              <a:t>平成</a:t>
            </a:r>
            <a:r>
              <a:rPr lang="en-US" altLang="ja-JP" dirty="0" smtClean="0">
                <a:solidFill>
                  <a:prstClr val="black"/>
                </a:solidFill>
              </a:rPr>
              <a:t>37</a:t>
            </a:r>
            <a:r>
              <a:rPr lang="ja-JP" altLang="en-US" dirty="0" smtClean="0">
                <a:solidFill>
                  <a:prstClr val="black"/>
                </a:solidFill>
              </a:rPr>
              <a:t>年</a:t>
            </a:r>
            <a:r>
              <a:rPr lang="en-US" altLang="ja-JP" dirty="0" smtClean="0">
                <a:solidFill>
                  <a:prstClr val="black"/>
                </a:solidFill>
              </a:rPr>
              <a:t>)</a:t>
            </a:r>
            <a:r>
              <a:rPr lang="ja-JP" altLang="en-US" dirty="0" smtClean="0">
                <a:solidFill>
                  <a:prstClr val="black"/>
                </a:solidFill>
              </a:rPr>
              <a:t>の姿＞</a:t>
            </a:r>
            <a:endParaRPr lang="ja-JP" altLang="en-US" dirty="0">
              <a:solidFill>
                <a:prstClr val="black"/>
              </a:solidFill>
            </a:endParaRPr>
          </a:p>
        </p:txBody>
      </p:sp>
      <p:sp>
        <p:nvSpPr>
          <p:cNvPr id="7" name="テキスト ボックス 6"/>
          <p:cNvSpPr txBox="1"/>
          <p:nvPr/>
        </p:nvSpPr>
        <p:spPr>
          <a:xfrm>
            <a:off x="677525" y="1088740"/>
            <a:ext cx="1569660" cy="369332"/>
          </a:xfrm>
          <a:prstGeom prst="rect">
            <a:avLst/>
          </a:prstGeom>
          <a:noFill/>
        </p:spPr>
        <p:txBody>
          <a:bodyPr wrap="none" rtlCol="0">
            <a:spAutoFit/>
          </a:bodyPr>
          <a:lstStyle/>
          <a:p>
            <a:r>
              <a:rPr lang="ja-JP" altLang="en-US" dirty="0" smtClean="0">
                <a:solidFill>
                  <a:prstClr val="black"/>
                </a:solidFill>
              </a:rPr>
              <a:t>＜現在の姿＞</a:t>
            </a:r>
            <a:endParaRPr lang="ja-JP" altLang="en-US" dirty="0">
              <a:solidFill>
                <a:prstClr val="black"/>
              </a:solidFill>
            </a:endParaRPr>
          </a:p>
        </p:txBody>
      </p:sp>
      <p:grpSp>
        <p:nvGrpSpPr>
          <p:cNvPr id="13" name="グループ化 12"/>
          <p:cNvGrpSpPr/>
          <p:nvPr/>
        </p:nvGrpSpPr>
        <p:grpSpPr>
          <a:xfrm>
            <a:off x="7352142" y="1587908"/>
            <a:ext cx="2553857" cy="3560298"/>
            <a:chOff x="7303853" y="1538789"/>
            <a:chExt cx="2513328" cy="3105346"/>
          </a:xfrm>
        </p:grpSpPr>
        <p:pic>
          <p:nvPicPr>
            <p:cNvPr id="4" name="Picture 2" descr="C:\Users\KTIOM\Desktop\図1.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 r="-917"/>
            <a:stretch/>
          </p:blipFill>
          <p:spPr bwMode="auto">
            <a:xfrm>
              <a:off x="7303853" y="1538789"/>
              <a:ext cx="2513328" cy="3105346"/>
            </a:xfrm>
            <a:prstGeom prst="rect">
              <a:avLst/>
            </a:prstGeom>
            <a:noFill/>
            <a:ln>
              <a:noFill/>
            </a:ln>
          </p:spPr>
        </p:pic>
        <p:cxnSp>
          <p:nvCxnSpPr>
            <p:cNvPr id="23" name="直線コネクタ 22"/>
            <p:cNvCxnSpPr/>
            <p:nvPr/>
          </p:nvCxnSpPr>
          <p:spPr>
            <a:xfrm>
              <a:off x="7656941" y="3790974"/>
              <a:ext cx="1755195" cy="0"/>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521926" y="2978316"/>
              <a:ext cx="2070230" cy="0"/>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656941" y="2033844"/>
              <a:ext cx="1755195" cy="0"/>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8091033" y="2288990"/>
              <a:ext cx="938966" cy="385550"/>
            </a:xfrm>
            <a:prstGeom prst="rect">
              <a:avLst/>
            </a:prstGeom>
            <a:solidFill>
              <a:schemeClr val="bg1">
                <a:alpha val="50000"/>
              </a:schemeClr>
            </a:solidFill>
            <a:ln>
              <a:noFill/>
            </a:ln>
          </p:spPr>
          <p:txBody>
            <a:bodyPr wrap="none" tIns="36000" bIns="36000" rtlCol="0">
              <a:spAutoFit/>
            </a:bodyPr>
            <a:lstStyle/>
            <a:p>
              <a:pPr algn="ctr"/>
              <a:r>
                <a:rPr lang="ja-JP" altLang="en-US" sz="1200" b="1" dirty="0" smtClean="0">
                  <a:solidFill>
                    <a:prstClr val="black"/>
                  </a:solidFill>
                </a:rPr>
                <a:t>一般急性期</a:t>
              </a:r>
              <a:endParaRPr lang="en-US" altLang="ja-JP" sz="1200" b="1" dirty="0" smtClean="0">
                <a:solidFill>
                  <a:prstClr val="black"/>
                </a:solidFill>
              </a:endParaRPr>
            </a:p>
            <a:p>
              <a:pPr algn="ctr"/>
              <a:r>
                <a:rPr lang="ja-JP" altLang="en-US" sz="1200" b="1" dirty="0" smtClean="0">
                  <a:solidFill>
                    <a:prstClr val="black"/>
                  </a:solidFill>
                </a:rPr>
                <a:t>約</a:t>
              </a:r>
              <a:r>
                <a:rPr lang="en-US" altLang="ja-JP" sz="1200" b="1" dirty="0" smtClean="0">
                  <a:solidFill>
                    <a:prstClr val="black"/>
                  </a:solidFill>
                </a:rPr>
                <a:t>35</a:t>
              </a:r>
              <a:r>
                <a:rPr lang="ja-JP" altLang="en-US" sz="1200" b="1" dirty="0" smtClean="0">
                  <a:solidFill>
                    <a:prstClr val="black"/>
                  </a:solidFill>
                </a:rPr>
                <a:t>万</a:t>
              </a:r>
              <a:r>
                <a:rPr lang="ja-JP" altLang="en-US" sz="1200" b="1" dirty="0">
                  <a:solidFill>
                    <a:prstClr val="black"/>
                  </a:solidFill>
                </a:rPr>
                <a:t>床</a:t>
              </a:r>
            </a:p>
          </p:txBody>
        </p:sp>
        <p:sp>
          <p:nvSpPr>
            <p:cNvPr id="54" name="テキスト ボックス 53"/>
            <p:cNvSpPr txBox="1"/>
            <p:nvPr/>
          </p:nvSpPr>
          <p:spPr>
            <a:xfrm>
              <a:off x="8114562" y="1592204"/>
              <a:ext cx="938966" cy="385550"/>
            </a:xfrm>
            <a:prstGeom prst="rect">
              <a:avLst/>
            </a:prstGeom>
            <a:solidFill>
              <a:schemeClr val="bg1">
                <a:alpha val="50000"/>
              </a:schemeClr>
            </a:solidFill>
            <a:ln>
              <a:noFill/>
            </a:ln>
          </p:spPr>
          <p:txBody>
            <a:bodyPr wrap="none" tIns="36000" bIns="36000" rtlCol="0">
              <a:spAutoFit/>
            </a:bodyPr>
            <a:lstStyle/>
            <a:p>
              <a:pPr algn="ctr"/>
              <a:r>
                <a:rPr lang="ja-JP" altLang="en-US" sz="1200" b="1" dirty="0">
                  <a:solidFill>
                    <a:prstClr val="black"/>
                  </a:solidFill>
                </a:rPr>
                <a:t>高度</a:t>
              </a:r>
              <a:r>
                <a:rPr lang="ja-JP" altLang="en-US" sz="1200" b="1" dirty="0" smtClean="0">
                  <a:solidFill>
                    <a:prstClr val="black"/>
                  </a:solidFill>
                </a:rPr>
                <a:t>急性期</a:t>
              </a:r>
              <a:endParaRPr lang="en-US" altLang="ja-JP" sz="1200" b="1" dirty="0" smtClean="0">
                <a:solidFill>
                  <a:prstClr val="black"/>
                </a:solidFill>
              </a:endParaRPr>
            </a:p>
            <a:p>
              <a:pPr algn="ctr"/>
              <a:r>
                <a:rPr lang="en-US" altLang="ja-JP" sz="1200" b="1" dirty="0">
                  <a:solidFill>
                    <a:prstClr val="black"/>
                  </a:solidFill>
                </a:rPr>
                <a:t>18</a:t>
              </a:r>
              <a:r>
                <a:rPr lang="ja-JP" altLang="en-US" sz="1200" b="1" dirty="0" smtClean="0">
                  <a:solidFill>
                    <a:prstClr val="black"/>
                  </a:solidFill>
                </a:rPr>
                <a:t>万</a:t>
              </a:r>
              <a:r>
                <a:rPr lang="ja-JP" altLang="en-US" sz="1200" b="1" dirty="0">
                  <a:solidFill>
                    <a:prstClr val="black"/>
                  </a:solidFill>
                </a:rPr>
                <a:t>床</a:t>
              </a:r>
            </a:p>
          </p:txBody>
        </p:sp>
        <p:sp>
          <p:nvSpPr>
            <p:cNvPr id="55" name="テキスト ボックス 54"/>
            <p:cNvSpPr txBox="1"/>
            <p:nvPr/>
          </p:nvSpPr>
          <p:spPr>
            <a:xfrm>
              <a:off x="8136041" y="3241824"/>
              <a:ext cx="938966" cy="385550"/>
            </a:xfrm>
            <a:prstGeom prst="rect">
              <a:avLst/>
            </a:prstGeom>
            <a:solidFill>
              <a:schemeClr val="bg1">
                <a:alpha val="50000"/>
              </a:schemeClr>
            </a:solidFill>
            <a:ln>
              <a:noFill/>
            </a:ln>
          </p:spPr>
          <p:txBody>
            <a:bodyPr wrap="none" tIns="36000" bIns="36000" rtlCol="0">
              <a:spAutoFit/>
            </a:bodyPr>
            <a:lstStyle/>
            <a:p>
              <a:pPr algn="ctr"/>
              <a:r>
                <a:rPr lang="ja-JP" altLang="en-US" sz="1200" b="1" dirty="0" smtClean="0">
                  <a:solidFill>
                    <a:prstClr val="black"/>
                  </a:solidFill>
                </a:rPr>
                <a:t>亜急性期等</a:t>
              </a:r>
              <a:endParaRPr lang="en-US" altLang="ja-JP" sz="1200" b="1" dirty="0" smtClean="0">
                <a:solidFill>
                  <a:prstClr val="black"/>
                </a:solidFill>
              </a:endParaRPr>
            </a:p>
            <a:p>
              <a:pPr algn="ctr"/>
              <a:r>
                <a:rPr lang="ja-JP" altLang="en-US" sz="1200" b="1" dirty="0" smtClean="0">
                  <a:solidFill>
                    <a:prstClr val="black"/>
                  </a:solidFill>
                </a:rPr>
                <a:t>約</a:t>
              </a:r>
              <a:r>
                <a:rPr lang="en-US" altLang="ja-JP" sz="1200" b="1" dirty="0" smtClean="0">
                  <a:solidFill>
                    <a:prstClr val="black"/>
                  </a:solidFill>
                </a:rPr>
                <a:t>26</a:t>
              </a:r>
              <a:r>
                <a:rPr lang="ja-JP" altLang="en-US" sz="1200" b="1" dirty="0" smtClean="0">
                  <a:solidFill>
                    <a:prstClr val="black"/>
                  </a:solidFill>
                </a:rPr>
                <a:t>万</a:t>
              </a:r>
              <a:r>
                <a:rPr lang="ja-JP" altLang="en-US" sz="1200" b="1" dirty="0">
                  <a:solidFill>
                    <a:prstClr val="black"/>
                  </a:solidFill>
                </a:rPr>
                <a:t>床</a:t>
              </a:r>
            </a:p>
          </p:txBody>
        </p:sp>
        <p:sp>
          <p:nvSpPr>
            <p:cNvPr id="56" name="テキスト ボックス 55"/>
            <p:cNvSpPr txBox="1"/>
            <p:nvPr/>
          </p:nvSpPr>
          <p:spPr>
            <a:xfrm>
              <a:off x="8211755" y="4108533"/>
              <a:ext cx="787520" cy="385550"/>
            </a:xfrm>
            <a:prstGeom prst="rect">
              <a:avLst/>
            </a:prstGeom>
            <a:solidFill>
              <a:schemeClr val="bg1">
                <a:alpha val="50000"/>
              </a:schemeClr>
            </a:solidFill>
            <a:ln>
              <a:noFill/>
            </a:ln>
          </p:spPr>
          <p:txBody>
            <a:bodyPr wrap="none" tIns="36000" bIns="36000" rtlCol="0">
              <a:spAutoFit/>
            </a:bodyPr>
            <a:lstStyle/>
            <a:p>
              <a:pPr algn="ctr"/>
              <a:r>
                <a:rPr lang="ja-JP" altLang="en-US" sz="1200" b="1" dirty="0" smtClean="0">
                  <a:solidFill>
                    <a:prstClr val="black"/>
                  </a:solidFill>
                </a:rPr>
                <a:t>長期療養</a:t>
              </a:r>
              <a:endParaRPr lang="en-US" altLang="ja-JP" sz="1200" b="1" dirty="0" smtClean="0">
                <a:solidFill>
                  <a:prstClr val="black"/>
                </a:solidFill>
              </a:endParaRPr>
            </a:p>
            <a:p>
              <a:pPr algn="ctr"/>
              <a:r>
                <a:rPr lang="en-US" altLang="ja-JP" sz="1200" b="1" dirty="0" smtClean="0">
                  <a:solidFill>
                    <a:prstClr val="black"/>
                  </a:solidFill>
                </a:rPr>
                <a:t>28</a:t>
              </a:r>
              <a:r>
                <a:rPr lang="ja-JP" altLang="en-US" sz="1200" b="1" dirty="0" smtClean="0">
                  <a:solidFill>
                    <a:prstClr val="black"/>
                  </a:solidFill>
                </a:rPr>
                <a:t>万床</a:t>
              </a:r>
              <a:endParaRPr lang="ja-JP" altLang="en-US" sz="1200" b="1" dirty="0">
                <a:solidFill>
                  <a:prstClr val="black"/>
                </a:solidFill>
              </a:endParaRPr>
            </a:p>
          </p:txBody>
        </p:sp>
        <p:sp>
          <p:nvSpPr>
            <p:cNvPr id="62" name="角丸四角形 61"/>
            <p:cNvSpPr/>
            <p:nvPr/>
          </p:nvSpPr>
          <p:spPr>
            <a:xfrm>
              <a:off x="7589684" y="2084540"/>
              <a:ext cx="324248" cy="2125627"/>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200" b="1" dirty="0">
                  <a:solidFill>
                    <a:prstClr val="black"/>
                  </a:solidFill>
                </a:rPr>
                <a:t>地域に密着した</a:t>
              </a:r>
              <a:r>
                <a:rPr lang="ja-JP" altLang="en-US" sz="1200" b="1" dirty="0" smtClean="0">
                  <a:solidFill>
                    <a:prstClr val="black"/>
                  </a:solidFill>
                </a:rPr>
                <a:t>病床</a:t>
              </a:r>
              <a:r>
                <a:rPr lang="en-US" altLang="ja-JP" sz="1200" b="1" dirty="0">
                  <a:solidFill>
                    <a:prstClr val="black"/>
                  </a:solidFill>
                </a:rPr>
                <a:t>24</a:t>
              </a:r>
              <a:r>
                <a:rPr lang="ja-JP" altLang="en-US" sz="1200" b="1" dirty="0" smtClean="0">
                  <a:solidFill>
                    <a:prstClr val="black"/>
                  </a:solidFill>
                </a:rPr>
                <a:t>万床</a:t>
              </a:r>
              <a:endParaRPr lang="ja-JP" altLang="en-US" sz="1200" b="1" dirty="0">
                <a:solidFill>
                  <a:prstClr val="black"/>
                </a:solidFill>
              </a:endParaRPr>
            </a:p>
          </p:txBody>
        </p:sp>
      </p:grpSp>
      <p:grpSp>
        <p:nvGrpSpPr>
          <p:cNvPr id="37" name="グループ化 60"/>
          <p:cNvGrpSpPr/>
          <p:nvPr/>
        </p:nvGrpSpPr>
        <p:grpSpPr>
          <a:xfrm>
            <a:off x="7573731" y="5292270"/>
            <a:ext cx="2047992" cy="1242082"/>
            <a:chOff x="254015" y="4981010"/>
            <a:chExt cx="1441220" cy="1180524"/>
          </a:xfrm>
          <a:noFill/>
        </p:grpSpPr>
        <p:sp>
          <p:nvSpPr>
            <p:cNvPr id="41" name="正方形/長方形 40"/>
            <p:cNvSpPr/>
            <p:nvPr/>
          </p:nvSpPr>
          <p:spPr>
            <a:xfrm>
              <a:off x="256029" y="5648240"/>
              <a:ext cx="1439206" cy="513294"/>
            </a:xfrm>
            <a:prstGeom prst="rect">
              <a:avLst/>
            </a:prstGeom>
            <a:grp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ja-JP" altLang="en-US" sz="1400" b="1" dirty="0" smtClean="0">
                  <a:solidFill>
                    <a:prstClr val="black"/>
                  </a:solidFill>
                </a:rPr>
                <a:t>外来医療</a:t>
              </a:r>
            </a:p>
          </p:txBody>
        </p:sp>
        <p:sp>
          <p:nvSpPr>
            <p:cNvPr id="42" name="正方形/長方形 41"/>
            <p:cNvSpPr/>
            <p:nvPr/>
          </p:nvSpPr>
          <p:spPr>
            <a:xfrm>
              <a:off x="254015" y="4981010"/>
              <a:ext cx="1439206" cy="513294"/>
            </a:xfrm>
            <a:prstGeom prst="rect">
              <a:avLst/>
            </a:prstGeom>
            <a:grp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ja-JP" altLang="en-US" sz="1400" b="1" dirty="0" smtClean="0">
                  <a:solidFill>
                    <a:prstClr val="black"/>
                  </a:solidFill>
                </a:rPr>
                <a:t>在宅医療</a:t>
              </a:r>
              <a:endParaRPr lang="en-US" altLang="ja-JP" sz="1400" b="1" dirty="0" smtClean="0">
                <a:solidFill>
                  <a:prstClr val="black"/>
                </a:solidFill>
              </a:endParaRPr>
            </a:p>
          </p:txBody>
        </p:sp>
      </p:grpSp>
      <p:grpSp>
        <p:nvGrpSpPr>
          <p:cNvPr id="8" name="グループ化 7"/>
          <p:cNvGrpSpPr/>
          <p:nvPr/>
        </p:nvGrpSpPr>
        <p:grpSpPr>
          <a:xfrm>
            <a:off x="2882775" y="885212"/>
            <a:ext cx="3951209" cy="4124781"/>
            <a:chOff x="3242810" y="881424"/>
            <a:chExt cx="4102600" cy="4124781"/>
          </a:xfrm>
        </p:grpSpPr>
        <p:sp>
          <p:nvSpPr>
            <p:cNvPr id="57" name="テキスト ボックス 56"/>
            <p:cNvSpPr txBox="1"/>
            <p:nvPr/>
          </p:nvSpPr>
          <p:spPr>
            <a:xfrm>
              <a:off x="3242810" y="1020499"/>
              <a:ext cx="4102600" cy="3985706"/>
            </a:xfrm>
            <a:prstGeom prst="rect">
              <a:avLst/>
            </a:prstGeom>
            <a:ln w="12700"/>
          </p:spPr>
          <p:style>
            <a:lnRef idx="2">
              <a:schemeClr val="accent4"/>
            </a:lnRef>
            <a:fillRef idx="1">
              <a:schemeClr val="lt1"/>
            </a:fillRef>
            <a:effectRef idx="0">
              <a:schemeClr val="accent4"/>
            </a:effectRef>
            <a:fontRef idx="minor">
              <a:schemeClr val="dk1"/>
            </a:fontRef>
          </p:style>
          <p:txBody>
            <a:bodyPr wrap="square" lIns="36000" rIns="0" rtlCol="0">
              <a:spAutoFit/>
            </a:bodyPr>
            <a:lstStyle/>
            <a:p>
              <a:pPr marL="173038" indent="-173038"/>
              <a:endParaRPr lang="en-US" altLang="ja-JP" sz="1400" b="1" dirty="0" smtClean="0">
                <a:solidFill>
                  <a:prstClr val="black"/>
                </a:solidFill>
              </a:endParaRPr>
            </a:p>
            <a:p>
              <a:pPr marL="173038" indent="-173038"/>
              <a:r>
                <a:rPr lang="ja-JP" altLang="en-US" sz="1400" b="1" u="sng" dirty="0" smtClean="0">
                  <a:solidFill>
                    <a:prstClr val="black"/>
                  </a:solidFill>
                </a:rPr>
                <a:t>＜高度急性期・一般急性期＞</a:t>
              </a:r>
              <a:endParaRPr lang="en-US" altLang="ja-JP" sz="1400" b="1" u="sng" dirty="0" smtClean="0">
                <a:solidFill>
                  <a:prstClr val="black"/>
                </a:solidFill>
              </a:endParaRPr>
            </a:p>
            <a:p>
              <a:pPr marL="173038" indent="-77788"/>
              <a:r>
                <a:rPr lang="ja-JP" altLang="en-US" sz="1400" dirty="0" smtClean="0">
                  <a:solidFill>
                    <a:prstClr val="black"/>
                  </a:solidFill>
                </a:rPr>
                <a:t>○病床</a:t>
              </a:r>
              <a:r>
                <a:rPr lang="ja-JP" altLang="en-US" sz="1400" dirty="0">
                  <a:solidFill>
                    <a:prstClr val="black"/>
                  </a:solidFill>
                </a:rPr>
                <a:t>の機能の明確化</a:t>
              </a:r>
              <a:r>
                <a:rPr lang="ja-JP" altLang="en-US" sz="1400" dirty="0" smtClean="0">
                  <a:solidFill>
                    <a:prstClr val="black"/>
                  </a:solidFill>
                </a:rPr>
                <a:t>と機能</a:t>
              </a:r>
              <a:r>
                <a:rPr lang="ja-JP" altLang="en-US" sz="1400" dirty="0">
                  <a:solidFill>
                    <a:prstClr val="black"/>
                  </a:solidFill>
                </a:rPr>
                <a:t>に合わせた</a:t>
              </a:r>
              <a:r>
                <a:rPr lang="ja-JP" altLang="en-US" sz="1400" dirty="0" smtClean="0">
                  <a:solidFill>
                    <a:prstClr val="black"/>
                  </a:solidFill>
                </a:rPr>
                <a:t>評価</a:t>
              </a:r>
              <a:endParaRPr lang="en-US" altLang="ja-JP" sz="1400" dirty="0" smtClean="0">
                <a:solidFill>
                  <a:prstClr val="black"/>
                </a:solidFill>
              </a:endParaRPr>
            </a:p>
            <a:p>
              <a:pPr marL="268288" indent="-79375"/>
              <a:r>
                <a:rPr lang="ja-JP" altLang="en-US" sz="1400" dirty="0" smtClean="0">
                  <a:solidFill>
                    <a:prstClr val="black"/>
                  </a:solidFill>
                </a:rPr>
                <a:t>・平均在院日数の短縮</a:t>
              </a:r>
              <a:endParaRPr lang="en-US" altLang="ja-JP" sz="1400" dirty="0" smtClean="0">
                <a:solidFill>
                  <a:prstClr val="black"/>
                </a:solidFill>
              </a:endParaRPr>
            </a:p>
            <a:p>
              <a:pPr marL="268288" indent="-79375"/>
              <a:r>
                <a:rPr lang="ja-JP" altLang="en-US" sz="1400" dirty="0">
                  <a:solidFill>
                    <a:prstClr val="black"/>
                  </a:solidFill>
                </a:rPr>
                <a:t>・</a:t>
              </a:r>
              <a:r>
                <a:rPr lang="ja-JP" altLang="en-US" sz="1400" dirty="0" smtClean="0">
                  <a:solidFill>
                    <a:prstClr val="black"/>
                  </a:solidFill>
                </a:rPr>
                <a:t>長期</a:t>
              </a:r>
              <a:r>
                <a:rPr lang="ja-JP" altLang="en-US" sz="1400" dirty="0">
                  <a:solidFill>
                    <a:prstClr val="black"/>
                  </a:solidFill>
                </a:rPr>
                <a:t>入院患者の評価の適正化</a:t>
              </a:r>
              <a:endParaRPr lang="en-US" altLang="ja-JP" sz="1400" dirty="0" smtClean="0">
                <a:solidFill>
                  <a:prstClr val="black"/>
                </a:solidFill>
              </a:endParaRPr>
            </a:p>
            <a:p>
              <a:pPr marL="268288" indent="-79375"/>
              <a:r>
                <a:rPr lang="ja-JP" altLang="en-US" sz="1400" dirty="0" smtClean="0">
                  <a:solidFill>
                    <a:prstClr val="black"/>
                  </a:solidFill>
                </a:rPr>
                <a:t>・重症度</a:t>
              </a:r>
              <a:r>
                <a:rPr lang="ja-JP" altLang="en-US" sz="1400" dirty="0">
                  <a:solidFill>
                    <a:prstClr val="black"/>
                  </a:solidFill>
                </a:rPr>
                <a:t>・看護必要度の</a:t>
              </a:r>
              <a:r>
                <a:rPr lang="ja-JP" altLang="en-US" sz="1400" dirty="0" smtClean="0">
                  <a:solidFill>
                    <a:prstClr val="black"/>
                  </a:solidFill>
                </a:rPr>
                <a:t>見直し</a:t>
              </a:r>
              <a:endParaRPr lang="en-US" altLang="ja-JP" sz="1400" dirty="0" smtClean="0">
                <a:solidFill>
                  <a:prstClr val="black"/>
                </a:solidFill>
              </a:endParaRPr>
            </a:p>
            <a:p>
              <a:pPr marL="268288" indent="-79375"/>
              <a:r>
                <a:rPr lang="ja-JP" altLang="en-US" sz="1400" dirty="0" smtClean="0">
                  <a:solidFill>
                    <a:prstClr val="black"/>
                  </a:solidFill>
                </a:rPr>
                <a:t>・入院</a:t>
              </a:r>
              <a:r>
                <a:rPr lang="ja-JP" altLang="en-US" sz="1400" dirty="0">
                  <a:solidFill>
                    <a:prstClr val="black"/>
                  </a:solidFill>
                </a:rPr>
                <a:t>早期からの</a:t>
              </a:r>
              <a:r>
                <a:rPr lang="ja-JP" altLang="en-US" sz="1400" dirty="0" smtClean="0">
                  <a:solidFill>
                    <a:prstClr val="black"/>
                  </a:solidFill>
                </a:rPr>
                <a:t>リハビリの推進　等</a:t>
              </a:r>
              <a:endParaRPr lang="en-US" altLang="ja-JP" sz="1400" dirty="0" smtClean="0">
                <a:solidFill>
                  <a:prstClr val="black"/>
                </a:solidFill>
              </a:endParaRPr>
            </a:p>
            <a:p>
              <a:pPr marL="173038" indent="-173038">
                <a:spcBef>
                  <a:spcPts val="600"/>
                </a:spcBef>
              </a:pPr>
              <a:r>
                <a:rPr lang="ja-JP" altLang="en-US" sz="1400" b="1" dirty="0" smtClean="0">
                  <a:solidFill>
                    <a:prstClr val="black"/>
                  </a:solidFill>
                </a:rPr>
                <a:t>＜回復期（亜急性期入院医療管理料等）＞</a:t>
              </a:r>
              <a:endParaRPr lang="en-US" altLang="ja-JP" sz="1400" b="1" dirty="0" smtClean="0">
                <a:solidFill>
                  <a:prstClr val="black"/>
                </a:solidFill>
              </a:endParaRPr>
            </a:p>
            <a:p>
              <a:pPr marL="173038" indent="-77788"/>
              <a:r>
                <a:rPr lang="ja-JP" altLang="en-US" sz="1400" dirty="0" smtClean="0">
                  <a:solidFill>
                    <a:prstClr val="black"/>
                  </a:solidFill>
                </a:rPr>
                <a:t>○急性期</a:t>
              </a:r>
              <a:r>
                <a:rPr lang="ja-JP" altLang="en-US" sz="1400" dirty="0">
                  <a:solidFill>
                    <a:prstClr val="black"/>
                  </a:solidFill>
                </a:rPr>
                <a:t>を脱した患者の受け皿と</a:t>
              </a:r>
              <a:r>
                <a:rPr lang="ja-JP" altLang="en-US" sz="1400" dirty="0" smtClean="0">
                  <a:solidFill>
                    <a:prstClr val="black"/>
                  </a:solidFill>
                </a:rPr>
                <a:t>なる病床の整備</a:t>
              </a:r>
              <a:endParaRPr lang="en-US" altLang="ja-JP" sz="1400" dirty="0" smtClean="0">
                <a:solidFill>
                  <a:prstClr val="black"/>
                </a:solidFill>
              </a:endParaRPr>
            </a:p>
            <a:p>
              <a:pPr marL="268288" indent="-79375"/>
              <a:r>
                <a:rPr lang="ja-JP" altLang="en-US" sz="1400" dirty="0" smtClean="0">
                  <a:solidFill>
                    <a:prstClr val="black"/>
                  </a:solidFill>
                </a:rPr>
                <a:t>・急性期</a:t>
              </a:r>
              <a:r>
                <a:rPr lang="ja-JP" altLang="en-US" sz="1400" dirty="0">
                  <a:solidFill>
                    <a:prstClr val="black"/>
                  </a:solidFill>
                </a:rPr>
                <a:t>病床から</a:t>
              </a:r>
              <a:r>
                <a:rPr lang="ja-JP" altLang="en-US" sz="1400" dirty="0" smtClean="0">
                  <a:solidFill>
                    <a:prstClr val="black"/>
                  </a:solidFill>
                </a:rPr>
                <a:t>の受入れ、在宅･生活</a:t>
              </a:r>
              <a:r>
                <a:rPr lang="ja-JP" altLang="en-US" sz="1400" dirty="0">
                  <a:solidFill>
                    <a:prstClr val="black"/>
                  </a:solidFill>
                </a:rPr>
                <a:t>復帰</a:t>
              </a:r>
              <a:r>
                <a:rPr lang="ja-JP" altLang="en-US" sz="1400" dirty="0" smtClean="0">
                  <a:solidFill>
                    <a:prstClr val="black"/>
                  </a:solidFill>
                </a:rPr>
                <a:t>支援、在宅</a:t>
              </a:r>
              <a:r>
                <a:rPr lang="ja-JP" altLang="en-US" sz="1400" dirty="0">
                  <a:solidFill>
                    <a:prstClr val="black"/>
                  </a:solidFill>
                </a:rPr>
                <a:t>患者の急変時の受入れ</a:t>
              </a:r>
              <a:r>
                <a:rPr lang="ja-JP" altLang="en-US" sz="1400" dirty="0" smtClean="0">
                  <a:solidFill>
                    <a:prstClr val="black"/>
                  </a:solidFill>
                </a:rPr>
                <a:t>など病床機能</a:t>
              </a:r>
              <a:r>
                <a:rPr lang="ja-JP" altLang="en-US" sz="1400" dirty="0">
                  <a:solidFill>
                    <a:prstClr val="black"/>
                  </a:solidFill>
                </a:rPr>
                <a:t>を明確</a:t>
              </a:r>
              <a:r>
                <a:rPr lang="ja-JP" altLang="en-US" sz="1400" dirty="0" smtClean="0">
                  <a:solidFill>
                    <a:prstClr val="black"/>
                  </a:solidFill>
                </a:rPr>
                <a:t>化した上で評価　等</a:t>
              </a:r>
              <a:endParaRPr lang="en-US" altLang="ja-JP" sz="1400" dirty="0" smtClean="0">
                <a:solidFill>
                  <a:prstClr val="black"/>
                </a:solidFill>
              </a:endParaRPr>
            </a:p>
            <a:p>
              <a:pPr marL="173038" indent="-173038">
                <a:spcBef>
                  <a:spcPts val="600"/>
                </a:spcBef>
              </a:pPr>
              <a:r>
                <a:rPr lang="ja-JP" altLang="en-US" sz="1400" b="1" dirty="0" smtClean="0">
                  <a:solidFill>
                    <a:prstClr val="black"/>
                  </a:solidFill>
                </a:rPr>
                <a:t>＜長期療養＞</a:t>
              </a:r>
              <a:endParaRPr lang="en-US" altLang="ja-JP" sz="1400" b="1" dirty="0" smtClean="0">
                <a:solidFill>
                  <a:prstClr val="black"/>
                </a:solidFill>
              </a:endParaRPr>
            </a:p>
            <a:p>
              <a:pPr marL="173038" indent="-77788"/>
              <a:r>
                <a:rPr lang="ja-JP" altLang="en-US" sz="1400" dirty="0" smtClean="0">
                  <a:solidFill>
                    <a:prstClr val="black"/>
                  </a:solidFill>
                </a:rPr>
                <a:t>○長期</a:t>
              </a:r>
              <a:r>
                <a:rPr lang="ja-JP" altLang="en-US" sz="1400" dirty="0">
                  <a:solidFill>
                    <a:prstClr val="black"/>
                  </a:solidFill>
                </a:rPr>
                <a:t>療養患者の</a:t>
              </a:r>
              <a:r>
                <a:rPr lang="ja-JP" altLang="en-US" sz="1400" dirty="0" smtClean="0">
                  <a:solidFill>
                    <a:prstClr val="black"/>
                  </a:solidFill>
                </a:rPr>
                <a:t>受け皿の確保</a:t>
              </a:r>
              <a:endParaRPr lang="en-US" altLang="ja-JP" sz="1400" dirty="0">
                <a:solidFill>
                  <a:prstClr val="black"/>
                </a:solidFill>
              </a:endParaRPr>
            </a:p>
            <a:p>
              <a:pPr marL="173038" indent="-173038">
                <a:spcBef>
                  <a:spcPts val="600"/>
                </a:spcBef>
              </a:pPr>
              <a:r>
                <a:rPr lang="ja-JP" altLang="en-US" sz="1400" b="1" dirty="0" smtClean="0">
                  <a:solidFill>
                    <a:prstClr val="black"/>
                  </a:solidFill>
                </a:rPr>
                <a:t>＜その他＞</a:t>
              </a:r>
              <a:endParaRPr lang="en-US" altLang="ja-JP" sz="1400" b="1" dirty="0" smtClean="0">
                <a:solidFill>
                  <a:prstClr val="black"/>
                </a:solidFill>
              </a:endParaRPr>
            </a:p>
            <a:p>
              <a:pPr marL="173038" indent="-77788"/>
              <a:r>
                <a:rPr lang="ja-JP" altLang="en-US" sz="1400" dirty="0" smtClean="0">
                  <a:solidFill>
                    <a:prstClr val="black"/>
                  </a:solidFill>
                </a:rPr>
                <a:t>○医療</a:t>
              </a:r>
              <a:r>
                <a:rPr lang="ja-JP" altLang="en-US" sz="1400" dirty="0">
                  <a:solidFill>
                    <a:prstClr val="black"/>
                  </a:solidFill>
                </a:rPr>
                <a:t>資源の少ない</a:t>
              </a:r>
              <a:r>
                <a:rPr lang="ja-JP" altLang="en-US" sz="1400" dirty="0" smtClean="0">
                  <a:solidFill>
                    <a:prstClr val="black"/>
                  </a:solidFill>
                </a:rPr>
                <a:t>地域の</a:t>
              </a:r>
              <a:r>
                <a:rPr lang="ja-JP" altLang="en-US" sz="1400" dirty="0">
                  <a:solidFill>
                    <a:prstClr val="black"/>
                  </a:solidFill>
                </a:rPr>
                <a:t>実情に配慮した</a:t>
              </a:r>
              <a:r>
                <a:rPr lang="ja-JP" altLang="en-US" sz="1400" dirty="0" smtClean="0">
                  <a:solidFill>
                    <a:prstClr val="black"/>
                  </a:solidFill>
                </a:rPr>
                <a:t>評価</a:t>
              </a:r>
              <a:endParaRPr lang="en-US" altLang="ja-JP" sz="1400" dirty="0" smtClean="0">
                <a:solidFill>
                  <a:prstClr val="black"/>
                </a:solidFill>
              </a:endParaRPr>
            </a:p>
            <a:p>
              <a:pPr marL="173038" indent="-77788"/>
              <a:r>
                <a:rPr lang="ja-JP" altLang="en-US" sz="1400" dirty="0" smtClean="0">
                  <a:solidFill>
                    <a:prstClr val="black"/>
                  </a:solidFill>
                </a:rPr>
                <a:t>○有床診療所の機能に応じた評価</a:t>
              </a:r>
              <a:endParaRPr lang="en-US" altLang="ja-JP" sz="1400" dirty="0" smtClean="0">
                <a:solidFill>
                  <a:prstClr val="black"/>
                </a:solidFill>
              </a:endParaRPr>
            </a:p>
          </p:txBody>
        </p:sp>
        <p:sp>
          <p:nvSpPr>
            <p:cNvPr id="16" name="テキスト ボックス 15"/>
            <p:cNvSpPr txBox="1"/>
            <p:nvPr/>
          </p:nvSpPr>
          <p:spPr>
            <a:xfrm>
              <a:off x="4128288" y="881424"/>
              <a:ext cx="2338849" cy="338554"/>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sz="1600" b="1" dirty="0" smtClean="0">
                  <a:solidFill>
                    <a:prstClr val="black"/>
                  </a:solidFill>
                </a:rPr>
                <a:t>基本的な考え方</a:t>
              </a:r>
              <a:endParaRPr lang="ja-JP" altLang="en-US" sz="1600" b="1" dirty="0">
                <a:solidFill>
                  <a:prstClr val="black"/>
                </a:solidFill>
              </a:endParaRPr>
            </a:p>
          </p:txBody>
        </p:sp>
      </p:grpSp>
      <p:sp>
        <p:nvSpPr>
          <p:cNvPr id="48" name="テキスト ボックス 47"/>
          <p:cNvSpPr txBox="1"/>
          <p:nvPr/>
        </p:nvSpPr>
        <p:spPr>
          <a:xfrm>
            <a:off x="2882775" y="5094691"/>
            <a:ext cx="3951209" cy="738664"/>
          </a:xfrm>
          <a:prstGeom prst="rect">
            <a:avLst/>
          </a:prstGeom>
          <a:ln w="12700"/>
        </p:spPr>
        <p:style>
          <a:lnRef idx="2">
            <a:schemeClr val="accent4"/>
          </a:lnRef>
          <a:fillRef idx="1">
            <a:schemeClr val="lt1"/>
          </a:fillRef>
          <a:effectRef idx="0">
            <a:schemeClr val="accent4"/>
          </a:effectRef>
          <a:fontRef idx="minor">
            <a:schemeClr val="dk1"/>
          </a:fontRef>
        </p:style>
        <p:txBody>
          <a:bodyPr wrap="square" rtlCol="0">
            <a:spAutoFit/>
          </a:bodyPr>
          <a:lstStyle/>
          <a:p>
            <a:pPr marL="173038" indent="-173038"/>
            <a:r>
              <a:rPr lang="ja-JP" altLang="en-US" sz="1400" b="1" dirty="0" smtClean="0">
                <a:solidFill>
                  <a:prstClr val="black"/>
                </a:solidFill>
              </a:rPr>
              <a:t>＜</a:t>
            </a:r>
            <a:r>
              <a:rPr lang="ja-JP" altLang="en-US" sz="1400" b="1" dirty="0">
                <a:solidFill>
                  <a:prstClr val="black"/>
                </a:solidFill>
              </a:rPr>
              <a:t>在宅医療＞</a:t>
            </a:r>
            <a:endParaRPr lang="en-US" altLang="ja-JP" sz="1400" b="1" dirty="0">
              <a:solidFill>
                <a:prstClr val="black"/>
              </a:solidFill>
            </a:endParaRPr>
          </a:p>
          <a:p>
            <a:pPr marL="173038" indent="-173038"/>
            <a:r>
              <a:rPr lang="ja-JP" altLang="en-US" sz="1400" dirty="0" smtClean="0">
                <a:solidFill>
                  <a:prstClr val="black"/>
                </a:solidFill>
              </a:rPr>
              <a:t>○</a:t>
            </a:r>
            <a:r>
              <a:rPr lang="ja-JP" altLang="ja-JP" sz="1400" dirty="0" smtClean="0">
                <a:solidFill>
                  <a:prstClr val="black"/>
                </a:solidFill>
              </a:rPr>
              <a:t>質</a:t>
            </a:r>
            <a:r>
              <a:rPr lang="ja-JP" altLang="ja-JP" sz="1400" dirty="0">
                <a:solidFill>
                  <a:prstClr val="black"/>
                </a:solidFill>
              </a:rPr>
              <a:t>の高い在宅医療の提供</a:t>
            </a:r>
            <a:r>
              <a:rPr lang="ja-JP" altLang="en-US" sz="1400" dirty="0">
                <a:solidFill>
                  <a:prstClr val="black"/>
                </a:solidFill>
              </a:rPr>
              <a:t>の</a:t>
            </a:r>
            <a:r>
              <a:rPr lang="ja-JP" altLang="ja-JP" sz="1400" dirty="0" smtClean="0">
                <a:solidFill>
                  <a:prstClr val="black"/>
                </a:solidFill>
              </a:rPr>
              <a:t>推進</a:t>
            </a:r>
            <a:endParaRPr lang="en-US" altLang="ja-JP" sz="1400" dirty="0" smtClean="0">
              <a:solidFill>
                <a:prstClr val="black"/>
              </a:solidFill>
            </a:endParaRPr>
          </a:p>
          <a:p>
            <a:pPr marL="173038" indent="-77788"/>
            <a:r>
              <a:rPr lang="ja-JP" altLang="en-US" sz="1400" dirty="0" smtClean="0">
                <a:solidFill>
                  <a:prstClr val="black"/>
                </a:solidFill>
              </a:rPr>
              <a:t>・在宅</a:t>
            </a:r>
            <a:r>
              <a:rPr lang="ja-JP" altLang="en-US" sz="1400" dirty="0">
                <a:solidFill>
                  <a:prstClr val="black"/>
                </a:solidFill>
              </a:rPr>
              <a:t>療養支援診療所･病院の機能</a:t>
            </a:r>
            <a:r>
              <a:rPr lang="ja-JP" altLang="en-US" sz="1400" dirty="0" smtClean="0">
                <a:solidFill>
                  <a:prstClr val="black"/>
                </a:solidFill>
              </a:rPr>
              <a:t>強化　等</a:t>
            </a:r>
            <a:endParaRPr lang="en-US" altLang="ja-JP" sz="1400" dirty="0">
              <a:solidFill>
                <a:prstClr val="black"/>
              </a:solidFill>
            </a:endParaRPr>
          </a:p>
        </p:txBody>
      </p:sp>
      <p:sp>
        <p:nvSpPr>
          <p:cNvPr id="49" name="テキスト ボックス 48"/>
          <p:cNvSpPr txBox="1"/>
          <p:nvPr/>
        </p:nvSpPr>
        <p:spPr>
          <a:xfrm>
            <a:off x="2882775" y="5897566"/>
            <a:ext cx="3951209" cy="738664"/>
          </a:xfrm>
          <a:prstGeom prst="rect">
            <a:avLst/>
          </a:prstGeom>
          <a:ln w="12700"/>
        </p:spPr>
        <p:style>
          <a:lnRef idx="2">
            <a:schemeClr val="accent4"/>
          </a:lnRef>
          <a:fillRef idx="1">
            <a:schemeClr val="lt1"/>
          </a:fillRef>
          <a:effectRef idx="0">
            <a:schemeClr val="accent4"/>
          </a:effectRef>
          <a:fontRef idx="minor">
            <a:schemeClr val="dk1"/>
          </a:fontRef>
        </p:style>
        <p:txBody>
          <a:bodyPr wrap="square" rtlCol="0">
            <a:spAutoFit/>
          </a:bodyPr>
          <a:lstStyle/>
          <a:p>
            <a:pPr marL="173038" indent="-173038"/>
            <a:r>
              <a:rPr lang="ja-JP" altLang="en-US" sz="1400" b="1" dirty="0" smtClean="0">
                <a:solidFill>
                  <a:prstClr val="black"/>
                </a:solidFill>
              </a:rPr>
              <a:t>＜</a:t>
            </a:r>
            <a:r>
              <a:rPr lang="ja-JP" altLang="en-US" sz="1400" b="1" dirty="0">
                <a:solidFill>
                  <a:prstClr val="black"/>
                </a:solidFill>
              </a:rPr>
              <a:t>外来医療＞</a:t>
            </a:r>
            <a:endParaRPr lang="en-US" altLang="ja-JP" sz="1400" b="1" dirty="0">
              <a:solidFill>
                <a:prstClr val="black"/>
              </a:solidFill>
            </a:endParaRPr>
          </a:p>
          <a:p>
            <a:pPr marL="173038" indent="-173038"/>
            <a:r>
              <a:rPr lang="ja-JP" altLang="en-US" sz="1400" dirty="0" smtClean="0">
                <a:solidFill>
                  <a:prstClr val="black"/>
                </a:solidFill>
              </a:rPr>
              <a:t>○外来の機能分化の推進</a:t>
            </a:r>
            <a:endParaRPr lang="en-US" altLang="ja-JP" sz="1400" dirty="0" smtClean="0">
              <a:solidFill>
                <a:prstClr val="black"/>
              </a:solidFill>
            </a:endParaRPr>
          </a:p>
          <a:p>
            <a:pPr marL="173038"/>
            <a:r>
              <a:rPr lang="ja-JP" altLang="en-US" sz="1400" dirty="0" smtClean="0">
                <a:solidFill>
                  <a:prstClr val="black"/>
                </a:solidFill>
              </a:rPr>
              <a:t>・主治医機能</a:t>
            </a:r>
            <a:r>
              <a:rPr lang="ja-JP" altLang="en-US" sz="1400" dirty="0">
                <a:solidFill>
                  <a:prstClr val="black"/>
                </a:solidFill>
              </a:rPr>
              <a:t>の</a:t>
            </a:r>
            <a:r>
              <a:rPr lang="ja-JP" altLang="en-US" sz="1400" dirty="0" smtClean="0">
                <a:solidFill>
                  <a:prstClr val="black"/>
                </a:solidFill>
              </a:rPr>
              <a:t>評価　等</a:t>
            </a:r>
            <a:endParaRPr lang="en-US" altLang="ja-JP" sz="1400" dirty="0" smtClean="0">
              <a:solidFill>
                <a:prstClr val="black"/>
              </a:solidFill>
            </a:endParaRPr>
          </a:p>
        </p:txBody>
      </p:sp>
      <p:grpSp>
        <p:nvGrpSpPr>
          <p:cNvPr id="45" name="グループ化 44"/>
          <p:cNvGrpSpPr/>
          <p:nvPr/>
        </p:nvGrpSpPr>
        <p:grpSpPr>
          <a:xfrm>
            <a:off x="-132565" y="1583800"/>
            <a:ext cx="3157568" cy="3375376"/>
            <a:chOff x="2885289" y="1443115"/>
            <a:chExt cx="4948031" cy="4063004"/>
          </a:xfrm>
        </p:grpSpPr>
        <p:sp>
          <p:nvSpPr>
            <p:cNvPr id="46" name="フローチャート: 手作業 6"/>
            <p:cNvSpPr/>
            <p:nvPr/>
          </p:nvSpPr>
          <p:spPr>
            <a:xfrm>
              <a:off x="2885289" y="1443115"/>
              <a:ext cx="4948031" cy="342846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41"/>
                <a:gd name="connsiteY0" fmla="*/ 0 h 10000"/>
                <a:gd name="connsiteX1" fmla="*/ 10000 w 10041"/>
                <a:gd name="connsiteY1" fmla="*/ 0 h 10000"/>
                <a:gd name="connsiteX2" fmla="*/ 9894 w 10041"/>
                <a:gd name="connsiteY2" fmla="*/ 7102 h 10000"/>
                <a:gd name="connsiteX3" fmla="*/ 8000 w 10041"/>
                <a:gd name="connsiteY3" fmla="*/ 10000 h 10000"/>
                <a:gd name="connsiteX4" fmla="*/ 2000 w 10041"/>
                <a:gd name="connsiteY4" fmla="*/ 10000 h 10000"/>
                <a:gd name="connsiteX5" fmla="*/ 0 w 10041"/>
                <a:gd name="connsiteY5" fmla="*/ 0 h 10000"/>
                <a:gd name="connsiteX0" fmla="*/ 0 w 10000"/>
                <a:gd name="connsiteY0" fmla="*/ 0 h 10000"/>
                <a:gd name="connsiteX1" fmla="*/ 10000 w 10000"/>
                <a:gd name="connsiteY1" fmla="*/ 0 h 10000"/>
                <a:gd name="connsiteX2" fmla="*/ 8402 w 10000"/>
                <a:gd name="connsiteY2" fmla="*/ 7065 h 10000"/>
                <a:gd name="connsiteX3" fmla="*/ 8000 w 10000"/>
                <a:gd name="connsiteY3" fmla="*/ 10000 h 10000"/>
                <a:gd name="connsiteX4" fmla="*/ 2000 w 10000"/>
                <a:gd name="connsiteY4" fmla="*/ 10000 h 10000"/>
                <a:gd name="connsiteX5" fmla="*/ 0 w 10000"/>
                <a:gd name="connsiteY5" fmla="*/ 0 h 10000"/>
                <a:gd name="connsiteX0" fmla="*/ 0 w 10000"/>
                <a:gd name="connsiteY0" fmla="*/ 0 h 10000"/>
                <a:gd name="connsiteX1" fmla="*/ 10000 w 10000"/>
                <a:gd name="connsiteY1" fmla="*/ 0 h 10000"/>
                <a:gd name="connsiteX2" fmla="*/ 7031 w 10000"/>
                <a:gd name="connsiteY2" fmla="*/ 6804 h 10000"/>
                <a:gd name="connsiteX3" fmla="*/ 8000 w 10000"/>
                <a:gd name="connsiteY3" fmla="*/ 10000 h 10000"/>
                <a:gd name="connsiteX4" fmla="*/ 2000 w 10000"/>
                <a:gd name="connsiteY4" fmla="*/ 10000 h 10000"/>
                <a:gd name="connsiteX5" fmla="*/ 0 w 10000"/>
                <a:gd name="connsiteY5" fmla="*/ 0 h 10000"/>
                <a:gd name="connsiteX0" fmla="*/ 0 w 10395"/>
                <a:gd name="connsiteY0" fmla="*/ 0 h 10000"/>
                <a:gd name="connsiteX1" fmla="*/ 10000 w 10395"/>
                <a:gd name="connsiteY1" fmla="*/ 0 h 10000"/>
                <a:gd name="connsiteX2" fmla="*/ 8362 w 10395"/>
                <a:gd name="connsiteY2" fmla="*/ 4079 h 10000"/>
                <a:gd name="connsiteX3" fmla="*/ 7031 w 10395"/>
                <a:gd name="connsiteY3" fmla="*/ 6804 h 10000"/>
                <a:gd name="connsiteX4" fmla="*/ 8000 w 10395"/>
                <a:gd name="connsiteY4" fmla="*/ 10000 h 10000"/>
                <a:gd name="connsiteX5" fmla="*/ 2000 w 10395"/>
                <a:gd name="connsiteY5" fmla="*/ 10000 h 10000"/>
                <a:gd name="connsiteX6" fmla="*/ 0 w 10395"/>
                <a:gd name="connsiteY6" fmla="*/ 0 h 10000"/>
                <a:gd name="connsiteX0" fmla="*/ 0 w 10510"/>
                <a:gd name="connsiteY0" fmla="*/ 0 h 10000"/>
                <a:gd name="connsiteX1" fmla="*/ 10000 w 10510"/>
                <a:gd name="connsiteY1" fmla="*/ 0 h 10000"/>
                <a:gd name="connsiteX2" fmla="*/ 8927 w 10510"/>
                <a:gd name="connsiteY2" fmla="*/ 2959 h 10000"/>
                <a:gd name="connsiteX3" fmla="*/ 8362 w 10510"/>
                <a:gd name="connsiteY3" fmla="*/ 4079 h 10000"/>
                <a:gd name="connsiteX4" fmla="*/ 7031 w 10510"/>
                <a:gd name="connsiteY4" fmla="*/ 6804 h 10000"/>
                <a:gd name="connsiteX5" fmla="*/ 8000 w 10510"/>
                <a:gd name="connsiteY5" fmla="*/ 10000 h 10000"/>
                <a:gd name="connsiteX6" fmla="*/ 2000 w 10510"/>
                <a:gd name="connsiteY6" fmla="*/ 10000 h 10000"/>
                <a:gd name="connsiteX7" fmla="*/ 0 w 10510"/>
                <a:gd name="connsiteY7" fmla="*/ 0 h 10000"/>
                <a:gd name="connsiteX0" fmla="*/ 0 w 10510"/>
                <a:gd name="connsiteY0" fmla="*/ 0 h 10000"/>
                <a:gd name="connsiteX1" fmla="*/ 10000 w 10510"/>
                <a:gd name="connsiteY1" fmla="*/ 0 h 10000"/>
                <a:gd name="connsiteX2" fmla="*/ 8927 w 10510"/>
                <a:gd name="connsiteY2" fmla="*/ 3108 h 10000"/>
                <a:gd name="connsiteX3" fmla="*/ 8362 w 10510"/>
                <a:gd name="connsiteY3" fmla="*/ 4079 h 10000"/>
                <a:gd name="connsiteX4" fmla="*/ 7031 w 10510"/>
                <a:gd name="connsiteY4" fmla="*/ 6804 h 10000"/>
                <a:gd name="connsiteX5" fmla="*/ 8000 w 10510"/>
                <a:gd name="connsiteY5" fmla="*/ 10000 h 10000"/>
                <a:gd name="connsiteX6" fmla="*/ 2000 w 10510"/>
                <a:gd name="connsiteY6" fmla="*/ 10000 h 10000"/>
                <a:gd name="connsiteX7" fmla="*/ 0 w 10510"/>
                <a:gd name="connsiteY7" fmla="*/ 0 h 10000"/>
                <a:gd name="connsiteX0" fmla="*/ 0 w 10510"/>
                <a:gd name="connsiteY0" fmla="*/ 0 h 10000"/>
                <a:gd name="connsiteX1" fmla="*/ 10000 w 10510"/>
                <a:gd name="connsiteY1" fmla="*/ 0 h 10000"/>
                <a:gd name="connsiteX2" fmla="*/ 8927 w 10510"/>
                <a:gd name="connsiteY2" fmla="*/ 3108 h 10000"/>
                <a:gd name="connsiteX3" fmla="*/ 8120 w 10510"/>
                <a:gd name="connsiteY3" fmla="*/ 4378 h 10000"/>
                <a:gd name="connsiteX4" fmla="*/ 7031 w 10510"/>
                <a:gd name="connsiteY4" fmla="*/ 6804 h 10000"/>
                <a:gd name="connsiteX5" fmla="*/ 8000 w 10510"/>
                <a:gd name="connsiteY5" fmla="*/ 10000 h 10000"/>
                <a:gd name="connsiteX6" fmla="*/ 2000 w 10510"/>
                <a:gd name="connsiteY6" fmla="*/ 10000 h 10000"/>
                <a:gd name="connsiteX7" fmla="*/ 0 w 10510"/>
                <a:gd name="connsiteY7"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0 w 11138"/>
                <a:gd name="connsiteY7" fmla="*/ 532 h 10000"/>
                <a:gd name="connsiteX8" fmla="*/ 628 w 11138"/>
                <a:gd name="connsiteY8"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0 w 11138"/>
                <a:gd name="connsiteY7" fmla="*/ 532 h 10000"/>
                <a:gd name="connsiteX8" fmla="*/ 628 w 11138"/>
                <a:gd name="connsiteY8"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2782 w 11138"/>
                <a:gd name="connsiteY7" fmla="*/ 6654 h 10000"/>
                <a:gd name="connsiteX8" fmla="*/ 0 w 11138"/>
                <a:gd name="connsiteY8" fmla="*/ 532 h 10000"/>
                <a:gd name="connsiteX9" fmla="*/ 628 w 11138"/>
                <a:gd name="connsiteY9"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3064 w 11138"/>
                <a:gd name="connsiteY7" fmla="*/ 6990 h 10000"/>
                <a:gd name="connsiteX8" fmla="*/ 0 w 11138"/>
                <a:gd name="connsiteY8" fmla="*/ 532 h 10000"/>
                <a:gd name="connsiteX9" fmla="*/ 628 w 11138"/>
                <a:gd name="connsiteY9"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3064 w 11138"/>
                <a:gd name="connsiteY7" fmla="*/ 6729 h 10000"/>
                <a:gd name="connsiteX8" fmla="*/ 0 w 11138"/>
                <a:gd name="connsiteY8" fmla="*/ 532 h 10000"/>
                <a:gd name="connsiteX9" fmla="*/ 628 w 11138"/>
                <a:gd name="connsiteY9"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3104 w 11138"/>
                <a:gd name="connsiteY7" fmla="*/ 6841 h 10000"/>
                <a:gd name="connsiteX8" fmla="*/ 0 w 11138"/>
                <a:gd name="connsiteY8" fmla="*/ 532 h 10000"/>
                <a:gd name="connsiteX9" fmla="*/ 628 w 11138"/>
                <a:gd name="connsiteY9"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3104 w 11138"/>
                <a:gd name="connsiteY7" fmla="*/ 6841 h 10000"/>
                <a:gd name="connsiteX8" fmla="*/ 0 w 11138"/>
                <a:gd name="connsiteY8" fmla="*/ 532 h 10000"/>
                <a:gd name="connsiteX9" fmla="*/ 628 w 11138"/>
                <a:gd name="connsiteY9"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3104 w 11138"/>
                <a:gd name="connsiteY7" fmla="*/ 6841 h 10000"/>
                <a:gd name="connsiteX8" fmla="*/ 0 w 11138"/>
                <a:gd name="connsiteY8" fmla="*/ 532 h 10000"/>
                <a:gd name="connsiteX9" fmla="*/ 628 w 11138"/>
                <a:gd name="connsiteY9"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3104 w 11138"/>
                <a:gd name="connsiteY7" fmla="*/ 6841 h 10000"/>
                <a:gd name="connsiteX8" fmla="*/ 0 w 11138"/>
                <a:gd name="connsiteY8" fmla="*/ 532 h 10000"/>
                <a:gd name="connsiteX9" fmla="*/ 628 w 11138"/>
                <a:gd name="connsiteY9" fmla="*/ 0 h 10000"/>
                <a:gd name="connsiteX0" fmla="*/ 386 w 10896"/>
                <a:gd name="connsiteY0" fmla="*/ 0 h 10000"/>
                <a:gd name="connsiteX1" fmla="*/ 10386 w 10896"/>
                <a:gd name="connsiteY1" fmla="*/ 0 h 10000"/>
                <a:gd name="connsiteX2" fmla="*/ 9313 w 10896"/>
                <a:gd name="connsiteY2" fmla="*/ 3108 h 10000"/>
                <a:gd name="connsiteX3" fmla="*/ 8506 w 10896"/>
                <a:gd name="connsiteY3" fmla="*/ 4378 h 10000"/>
                <a:gd name="connsiteX4" fmla="*/ 7417 w 10896"/>
                <a:gd name="connsiteY4" fmla="*/ 6804 h 10000"/>
                <a:gd name="connsiteX5" fmla="*/ 8386 w 10896"/>
                <a:gd name="connsiteY5" fmla="*/ 10000 h 10000"/>
                <a:gd name="connsiteX6" fmla="*/ 2386 w 10896"/>
                <a:gd name="connsiteY6" fmla="*/ 10000 h 10000"/>
                <a:gd name="connsiteX7" fmla="*/ 2862 w 10896"/>
                <a:gd name="connsiteY7" fmla="*/ 6841 h 10000"/>
                <a:gd name="connsiteX8" fmla="*/ 0 w 10896"/>
                <a:gd name="connsiteY8" fmla="*/ 569 h 10000"/>
                <a:gd name="connsiteX9" fmla="*/ 386 w 10896"/>
                <a:gd name="connsiteY9" fmla="*/ 0 h 10000"/>
                <a:gd name="connsiteX0" fmla="*/ 441 w 10951"/>
                <a:gd name="connsiteY0" fmla="*/ 0 h 10000"/>
                <a:gd name="connsiteX1" fmla="*/ 10441 w 10951"/>
                <a:gd name="connsiteY1" fmla="*/ 0 h 10000"/>
                <a:gd name="connsiteX2" fmla="*/ 9368 w 10951"/>
                <a:gd name="connsiteY2" fmla="*/ 3108 h 10000"/>
                <a:gd name="connsiteX3" fmla="*/ 8561 w 10951"/>
                <a:gd name="connsiteY3" fmla="*/ 4378 h 10000"/>
                <a:gd name="connsiteX4" fmla="*/ 7472 w 10951"/>
                <a:gd name="connsiteY4" fmla="*/ 6804 h 10000"/>
                <a:gd name="connsiteX5" fmla="*/ 8441 w 10951"/>
                <a:gd name="connsiteY5" fmla="*/ 10000 h 10000"/>
                <a:gd name="connsiteX6" fmla="*/ 2441 w 10951"/>
                <a:gd name="connsiteY6" fmla="*/ 10000 h 10000"/>
                <a:gd name="connsiteX7" fmla="*/ 2917 w 10951"/>
                <a:gd name="connsiteY7" fmla="*/ 6841 h 10000"/>
                <a:gd name="connsiteX8" fmla="*/ 55 w 10951"/>
                <a:gd name="connsiteY8" fmla="*/ 569 h 10000"/>
                <a:gd name="connsiteX9" fmla="*/ 15 w 10951"/>
                <a:gd name="connsiteY9" fmla="*/ 197 h 10000"/>
                <a:gd name="connsiteX10" fmla="*/ 441 w 10951"/>
                <a:gd name="connsiteY10" fmla="*/ 0 h 10000"/>
                <a:gd name="connsiteX0" fmla="*/ 507 w 11017"/>
                <a:gd name="connsiteY0" fmla="*/ 0 h 10000"/>
                <a:gd name="connsiteX1" fmla="*/ 10507 w 11017"/>
                <a:gd name="connsiteY1" fmla="*/ 0 h 10000"/>
                <a:gd name="connsiteX2" fmla="*/ 9434 w 11017"/>
                <a:gd name="connsiteY2" fmla="*/ 3108 h 10000"/>
                <a:gd name="connsiteX3" fmla="*/ 8627 w 11017"/>
                <a:gd name="connsiteY3" fmla="*/ 4378 h 10000"/>
                <a:gd name="connsiteX4" fmla="*/ 7538 w 11017"/>
                <a:gd name="connsiteY4" fmla="*/ 6804 h 10000"/>
                <a:gd name="connsiteX5" fmla="*/ 8507 w 11017"/>
                <a:gd name="connsiteY5" fmla="*/ 10000 h 10000"/>
                <a:gd name="connsiteX6" fmla="*/ 2507 w 11017"/>
                <a:gd name="connsiteY6" fmla="*/ 10000 h 10000"/>
                <a:gd name="connsiteX7" fmla="*/ 2983 w 11017"/>
                <a:gd name="connsiteY7" fmla="*/ 6841 h 10000"/>
                <a:gd name="connsiteX8" fmla="*/ 0 w 11017"/>
                <a:gd name="connsiteY8" fmla="*/ 718 h 10000"/>
                <a:gd name="connsiteX9" fmla="*/ 81 w 11017"/>
                <a:gd name="connsiteY9" fmla="*/ 197 h 10000"/>
                <a:gd name="connsiteX10" fmla="*/ 507 w 11017"/>
                <a:gd name="connsiteY10" fmla="*/ 0 h 10000"/>
                <a:gd name="connsiteX0" fmla="*/ 507 w 11017"/>
                <a:gd name="connsiteY0" fmla="*/ 0 h 10000"/>
                <a:gd name="connsiteX1" fmla="*/ 10507 w 11017"/>
                <a:gd name="connsiteY1" fmla="*/ 0 h 10000"/>
                <a:gd name="connsiteX2" fmla="*/ 9434 w 11017"/>
                <a:gd name="connsiteY2" fmla="*/ 3108 h 10000"/>
                <a:gd name="connsiteX3" fmla="*/ 8627 w 11017"/>
                <a:gd name="connsiteY3" fmla="*/ 4378 h 10000"/>
                <a:gd name="connsiteX4" fmla="*/ 7538 w 11017"/>
                <a:gd name="connsiteY4" fmla="*/ 6804 h 10000"/>
                <a:gd name="connsiteX5" fmla="*/ 8507 w 11017"/>
                <a:gd name="connsiteY5" fmla="*/ 10000 h 10000"/>
                <a:gd name="connsiteX6" fmla="*/ 2507 w 11017"/>
                <a:gd name="connsiteY6" fmla="*/ 10000 h 10000"/>
                <a:gd name="connsiteX7" fmla="*/ 3306 w 11017"/>
                <a:gd name="connsiteY7" fmla="*/ 6766 h 10000"/>
                <a:gd name="connsiteX8" fmla="*/ 0 w 11017"/>
                <a:gd name="connsiteY8" fmla="*/ 718 h 10000"/>
                <a:gd name="connsiteX9" fmla="*/ 81 w 11017"/>
                <a:gd name="connsiteY9" fmla="*/ 197 h 10000"/>
                <a:gd name="connsiteX10" fmla="*/ 507 w 11017"/>
                <a:gd name="connsiteY10"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538 w 11045"/>
                <a:gd name="connsiteY4" fmla="*/ 6804 h 10000"/>
                <a:gd name="connsiteX5" fmla="*/ 8507 w 11045"/>
                <a:gd name="connsiteY5" fmla="*/ 10000 h 10000"/>
                <a:gd name="connsiteX6" fmla="*/ 2507 w 11045"/>
                <a:gd name="connsiteY6" fmla="*/ 10000 h 10000"/>
                <a:gd name="connsiteX7" fmla="*/ 3306 w 11045"/>
                <a:gd name="connsiteY7" fmla="*/ 6766 h 10000"/>
                <a:gd name="connsiteX8" fmla="*/ 0 w 11045"/>
                <a:gd name="connsiteY8" fmla="*/ 718 h 10000"/>
                <a:gd name="connsiteX9" fmla="*/ 81 w 11045"/>
                <a:gd name="connsiteY9" fmla="*/ 197 h 10000"/>
                <a:gd name="connsiteX10" fmla="*/ 507 w 11045"/>
                <a:gd name="connsiteY10"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538 w 11045"/>
                <a:gd name="connsiteY4" fmla="*/ 6804 h 10000"/>
                <a:gd name="connsiteX5" fmla="*/ 8507 w 11045"/>
                <a:gd name="connsiteY5" fmla="*/ 10000 h 10000"/>
                <a:gd name="connsiteX6" fmla="*/ 2507 w 11045"/>
                <a:gd name="connsiteY6" fmla="*/ 10000 h 10000"/>
                <a:gd name="connsiteX7" fmla="*/ 3306 w 11045"/>
                <a:gd name="connsiteY7" fmla="*/ 6766 h 10000"/>
                <a:gd name="connsiteX8" fmla="*/ 0 w 11045"/>
                <a:gd name="connsiteY8" fmla="*/ 718 h 10000"/>
                <a:gd name="connsiteX9" fmla="*/ 81 w 11045"/>
                <a:gd name="connsiteY9" fmla="*/ 197 h 10000"/>
                <a:gd name="connsiteX10" fmla="*/ 507 w 11045"/>
                <a:gd name="connsiteY10"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538 w 11045"/>
                <a:gd name="connsiteY4" fmla="*/ 6804 h 10000"/>
                <a:gd name="connsiteX5" fmla="*/ 8507 w 11045"/>
                <a:gd name="connsiteY5" fmla="*/ 10000 h 10000"/>
                <a:gd name="connsiteX6" fmla="*/ 2507 w 11045"/>
                <a:gd name="connsiteY6" fmla="*/ 10000 h 10000"/>
                <a:gd name="connsiteX7" fmla="*/ 3306 w 11045"/>
                <a:gd name="connsiteY7" fmla="*/ 6766 h 10000"/>
                <a:gd name="connsiteX8" fmla="*/ 0 w 11045"/>
                <a:gd name="connsiteY8" fmla="*/ 718 h 10000"/>
                <a:gd name="connsiteX9" fmla="*/ 81 w 11045"/>
                <a:gd name="connsiteY9" fmla="*/ 197 h 10000"/>
                <a:gd name="connsiteX10" fmla="*/ 507 w 11045"/>
                <a:gd name="connsiteY10"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538 w 11045"/>
                <a:gd name="connsiteY4" fmla="*/ 6804 h 10000"/>
                <a:gd name="connsiteX5" fmla="*/ 8507 w 11045"/>
                <a:gd name="connsiteY5" fmla="*/ 10000 h 10000"/>
                <a:gd name="connsiteX6" fmla="*/ 2749 w 11045"/>
                <a:gd name="connsiteY6" fmla="*/ 9963 h 10000"/>
                <a:gd name="connsiteX7" fmla="*/ 3306 w 11045"/>
                <a:gd name="connsiteY7" fmla="*/ 6766 h 10000"/>
                <a:gd name="connsiteX8" fmla="*/ 0 w 11045"/>
                <a:gd name="connsiteY8" fmla="*/ 718 h 10000"/>
                <a:gd name="connsiteX9" fmla="*/ 81 w 11045"/>
                <a:gd name="connsiteY9" fmla="*/ 197 h 10000"/>
                <a:gd name="connsiteX10" fmla="*/ 507 w 11045"/>
                <a:gd name="connsiteY10"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699 w 11045"/>
                <a:gd name="connsiteY4" fmla="*/ 6916 h 10000"/>
                <a:gd name="connsiteX5" fmla="*/ 8507 w 11045"/>
                <a:gd name="connsiteY5" fmla="*/ 10000 h 10000"/>
                <a:gd name="connsiteX6" fmla="*/ 2749 w 11045"/>
                <a:gd name="connsiteY6" fmla="*/ 9963 h 10000"/>
                <a:gd name="connsiteX7" fmla="*/ 3306 w 11045"/>
                <a:gd name="connsiteY7" fmla="*/ 6766 h 10000"/>
                <a:gd name="connsiteX8" fmla="*/ 0 w 11045"/>
                <a:gd name="connsiteY8" fmla="*/ 718 h 10000"/>
                <a:gd name="connsiteX9" fmla="*/ 81 w 11045"/>
                <a:gd name="connsiteY9" fmla="*/ 197 h 10000"/>
                <a:gd name="connsiteX10" fmla="*/ 507 w 11045"/>
                <a:gd name="connsiteY10"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659 w 11045"/>
                <a:gd name="connsiteY4" fmla="*/ 6767 h 10000"/>
                <a:gd name="connsiteX5" fmla="*/ 8507 w 11045"/>
                <a:gd name="connsiteY5" fmla="*/ 10000 h 10000"/>
                <a:gd name="connsiteX6" fmla="*/ 2749 w 11045"/>
                <a:gd name="connsiteY6" fmla="*/ 9963 h 10000"/>
                <a:gd name="connsiteX7" fmla="*/ 3306 w 11045"/>
                <a:gd name="connsiteY7" fmla="*/ 6766 h 10000"/>
                <a:gd name="connsiteX8" fmla="*/ 0 w 11045"/>
                <a:gd name="connsiteY8" fmla="*/ 718 h 10000"/>
                <a:gd name="connsiteX9" fmla="*/ 81 w 11045"/>
                <a:gd name="connsiteY9" fmla="*/ 197 h 10000"/>
                <a:gd name="connsiteX10" fmla="*/ 507 w 11045"/>
                <a:gd name="connsiteY10"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659 w 11045"/>
                <a:gd name="connsiteY4" fmla="*/ 6767 h 10000"/>
                <a:gd name="connsiteX5" fmla="*/ 8507 w 11045"/>
                <a:gd name="connsiteY5" fmla="*/ 10000 h 10000"/>
                <a:gd name="connsiteX6" fmla="*/ 2749 w 11045"/>
                <a:gd name="connsiteY6" fmla="*/ 9963 h 10000"/>
                <a:gd name="connsiteX7" fmla="*/ 3306 w 11045"/>
                <a:gd name="connsiteY7" fmla="*/ 6766 h 10000"/>
                <a:gd name="connsiteX8" fmla="*/ 484 w 11045"/>
                <a:gd name="connsiteY8" fmla="*/ 2026 h 10000"/>
                <a:gd name="connsiteX9" fmla="*/ 0 w 11045"/>
                <a:gd name="connsiteY9" fmla="*/ 718 h 10000"/>
                <a:gd name="connsiteX10" fmla="*/ 81 w 11045"/>
                <a:gd name="connsiteY10" fmla="*/ 197 h 10000"/>
                <a:gd name="connsiteX11" fmla="*/ 507 w 11045"/>
                <a:gd name="connsiteY11"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659 w 11045"/>
                <a:gd name="connsiteY4" fmla="*/ 6767 h 10000"/>
                <a:gd name="connsiteX5" fmla="*/ 8507 w 11045"/>
                <a:gd name="connsiteY5" fmla="*/ 10000 h 10000"/>
                <a:gd name="connsiteX6" fmla="*/ 2749 w 11045"/>
                <a:gd name="connsiteY6" fmla="*/ 9963 h 10000"/>
                <a:gd name="connsiteX7" fmla="*/ 3548 w 11045"/>
                <a:gd name="connsiteY7" fmla="*/ 6729 h 10000"/>
                <a:gd name="connsiteX8" fmla="*/ 484 w 11045"/>
                <a:gd name="connsiteY8" fmla="*/ 2026 h 10000"/>
                <a:gd name="connsiteX9" fmla="*/ 0 w 11045"/>
                <a:gd name="connsiteY9" fmla="*/ 718 h 10000"/>
                <a:gd name="connsiteX10" fmla="*/ 81 w 11045"/>
                <a:gd name="connsiteY10" fmla="*/ 197 h 10000"/>
                <a:gd name="connsiteX11" fmla="*/ 507 w 11045"/>
                <a:gd name="connsiteY11"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659 w 11045"/>
                <a:gd name="connsiteY4" fmla="*/ 6767 h 10000"/>
                <a:gd name="connsiteX5" fmla="*/ 8507 w 11045"/>
                <a:gd name="connsiteY5" fmla="*/ 10000 h 10000"/>
                <a:gd name="connsiteX6" fmla="*/ 2991 w 11045"/>
                <a:gd name="connsiteY6" fmla="*/ 10000 h 10000"/>
                <a:gd name="connsiteX7" fmla="*/ 3548 w 11045"/>
                <a:gd name="connsiteY7" fmla="*/ 6729 h 10000"/>
                <a:gd name="connsiteX8" fmla="*/ 484 w 11045"/>
                <a:gd name="connsiteY8" fmla="*/ 2026 h 10000"/>
                <a:gd name="connsiteX9" fmla="*/ 0 w 11045"/>
                <a:gd name="connsiteY9" fmla="*/ 718 h 10000"/>
                <a:gd name="connsiteX10" fmla="*/ 81 w 11045"/>
                <a:gd name="connsiteY10" fmla="*/ 197 h 10000"/>
                <a:gd name="connsiteX11" fmla="*/ 507 w 11045"/>
                <a:gd name="connsiteY11"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135 w 11045"/>
                <a:gd name="connsiteY4" fmla="*/ 7215 h 10000"/>
                <a:gd name="connsiteX5" fmla="*/ 8507 w 11045"/>
                <a:gd name="connsiteY5" fmla="*/ 10000 h 10000"/>
                <a:gd name="connsiteX6" fmla="*/ 2991 w 11045"/>
                <a:gd name="connsiteY6" fmla="*/ 10000 h 10000"/>
                <a:gd name="connsiteX7" fmla="*/ 3548 w 11045"/>
                <a:gd name="connsiteY7" fmla="*/ 6729 h 10000"/>
                <a:gd name="connsiteX8" fmla="*/ 484 w 11045"/>
                <a:gd name="connsiteY8" fmla="*/ 2026 h 10000"/>
                <a:gd name="connsiteX9" fmla="*/ 0 w 11045"/>
                <a:gd name="connsiteY9" fmla="*/ 718 h 10000"/>
                <a:gd name="connsiteX10" fmla="*/ 81 w 11045"/>
                <a:gd name="connsiteY10" fmla="*/ 197 h 10000"/>
                <a:gd name="connsiteX11" fmla="*/ 507 w 11045"/>
                <a:gd name="connsiteY11"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135 w 11045"/>
                <a:gd name="connsiteY4" fmla="*/ 7215 h 10000"/>
                <a:gd name="connsiteX5" fmla="*/ 8507 w 11045"/>
                <a:gd name="connsiteY5" fmla="*/ 10000 h 10000"/>
                <a:gd name="connsiteX6" fmla="*/ 2991 w 11045"/>
                <a:gd name="connsiteY6" fmla="*/ 10000 h 10000"/>
                <a:gd name="connsiteX7" fmla="*/ 3830 w 11045"/>
                <a:gd name="connsiteY7" fmla="*/ 7214 h 10000"/>
                <a:gd name="connsiteX8" fmla="*/ 484 w 11045"/>
                <a:gd name="connsiteY8" fmla="*/ 2026 h 10000"/>
                <a:gd name="connsiteX9" fmla="*/ 0 w 11045"/>
                <a:gd name="connsiteY9" fmla="*/ 718 h 10000"/>
                <a:gd name="connsiteX10" fmla="*/ 81 w 11045"/>
                <a:gd name="connsiteY10" fmla="*/ 197 h 10000"/>
                <a:gd name="connsiteX11" fmla="*/ 507 w 11045"/>
                <a:gd name="connsiteY11"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135 w 11045"/>
                <a:gd name="connsiteY4" fmla="*/ 7215 h 10000"/>
                <a:gd name="connsiteX5" fmla="*/ 8507 w 11045"/>
                <a:gd name="connsiteY5" fmla="*/ 10000 h 10000"/>
                <a:gd name="connsiteX6" fmla="*/ 2991 w 11045"/>
                <a:gd name="connsiteY6" fmla="*/ 10000 h 10000"/>
                <a:gd name="connsiteX7" fmla="*/ 4112 w 11045"/>
                <a:gd name="connsiteY7" fmla="*/ 7214 h 10000"/>
                <a:gd name="connsiteX8" fmla="*/ 484 w 11045"/>
                <a:gd name="connsiteY8" fmla="*/ 2026 h 10000"/>
                <a:gd name="connsiteX9" fmla="*/ 0 w 11045"/>
                <a:gd name="connsiteY9" fmla="*/ 718 h 10000"/>
                <a:gd name="connsiteX10" fmla="*/ 81 w 11045"/>
                <a:gd name="connsiteY10" fmla="*/ 197 h 10000"/>
                <a:gd name="connsiteX11" fmla="*/ 507 w 11045"/>
                <a:gd name="connsiteY11"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135 w 11045"/>
                <a:gd name="connsiteY4" fmla="*/ 7215 h 10000"/>
                <a:gd name="connsiteX5" fmla="*/ 8507 w 11045"/>
                <a:gd name="connsiteY5" fmla="*/ 10000 h 10000"/>
                <a:gd name="connsiteX6" fmla="*/ 2991 w 11045"/>
                <a:gd name="connsiteY6" fmla="*/ 10000 h 10000"/>
                <a:gd name="connsiteX7" fmla="*/ 4112 w 11045"/>
                <a:gd name="connsiteY7" fmla="*/ 7214 h 10000"/>
                <a:gd name="connsiteX8" fmla="*/ 484 w 11045"/>
                <a:gd name="connsiteY8" fmla="*/ 2026 h 10000"/>
                <a:gd name="connsiteX9" fmla="*/ 0 w 11045"/>
                <a:gd name="connsiteY9" fmla="*/ 718 h 10000"/>
                <a:gd name="connsiteX10" fmla="*/ 81 w 11045"/>
                <a:gd name="connsiteY10" fmla="*/ 197 h 10000"/>
                <a:gd name="connsiteX11" fmla="*/ 507 w 11045"/>
                <a:gd name="connsiteY11"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135 w 11045"/>
                <a:gd name="connsiteY4" fmla="*/ 7215 h 10000"/>
                <a:gd name="connsiteX5" fmla="*/ 8507 w 11045"/>
                <a:gd name="connsiteY5" fmla="*/ 10000 h 10000"/>
                <a:gd name="connsiteX6" fmla="*/ 2951 w 11045"/>
                <a:gd name="connsiteY6" fmla="*/ 10000 h 10000"/>
                <a:gd name="connsiteX7" fmla="*/ 4112 w 11045"/>
                <a:gd name="connsiteY7" fmla="*/ 7214 h 10000"/>
                <a:gd name="connsiteX8" fmla="*/ 484 w 11045"/>
                <a:gd name="connsiteY8" fmla="*/ 2026 h 10000"/>
                <a:gd name="connsiteX9" fmla="*/ 0 w 11045"/>
                <a:gd name="connsiteY9" fmla="*/ 718 h 10000"/>
                <a:gd name="connsiteX10" fmla="*/ 81 w 11045"/>
                <a:gd name="connsiteY10" fmla="*/ 197 h 10000"/>
                <a:gd name="connsiteX11" fmla="*/ 507 w 11045"/>
                <a:gd name="connsiteY11" fmla="*/ 0 h 10000"/>
                <a:gd name="connsiteX0" fmla="*/ 507 w 10997"/>
                <a:gd name="connsiteY0" fmla="*/ 0 h 10000"/>
                <a:gd name="connsiteX1" fmla="*/ 10507 w 10997"/>
                <a:gd name="connsiteY1" fmla="*/ 0 h 10000"/>
                <a:gd name="connsiteX2" fmla="*/ 9111 w 10997"/>
                <a:gd name="connsiteY2" fmla="*/ 3668 h 10000"/>
                <a:gd name="connsiteX3" fmla="*/ 8627 w 10997"/>
                <a:gd name="connsiteY3" fmla="*/ 4378 h 10000"/>
                <a:gd name="connsiteX4" fmla="*/ 7135 w 10997"/>
                <a:gd name="connsiteY4" fmla="*/ 7215 h 10000"/>
                <a:gd name="connsiteX5" fmla="*/ 8507 w 10997"/>
                <a:gd name="connsiteY5" fmla="*/ 10000 h 10000"/>
                <a:gd name="connsiteX6" fmla="*/ 2951 w 10997"/>
                <a:gd name="connsiteY6" fmla="*/ 10000 h 10000"/>
                <a:gd name="connsiteX7" fmla="*/ 4112 w 10997"/>
                <a:gd name="connsiteY7" fmla="*/ 7214 h 10000"/>
                <a:gd name="connsiteX8" fmla="*/ 484 w 10997"/>
                <a:gd name="connsiteY8" fmla="*/ 2026 h 10000"/>
                <a:gd name="connsiteX9" fmla="*/ 0 w 10997"/>
                <a:gd name="connsiteY9" fmla="*/ 718 h 10000"/>
                <a:gd name="connsiteX10" fmla="*/ 81 w 10997"/>
                <a:gd name="connsiteY10" fmla="*/ 197 h 10000"/>
                <a:gd name="connsiteX11" fmla="*/ 507 w 10997"/>
                <a:gd name="connsiteY11" fmla="*/ 0 h 10000"/>
                <a:gd name="connsiteX0" fmla="*/ 507 w 10997"/>
                <a:gd name="connsiteY0" fmla="*/ 0 h 10000"/>
                <a:gd name="connsiteX1" fmla="*/ 10507 w 10997"/>
                <a:gd name="connsiteY1" fmla="*/ 0 h 10000"/>
                <a:gd name="connsiteX2" fmla="*/ 9111 w 10997"/>
                <a:gd name="connsiteY2" fmla="*/ 3668 h 10000"/>
                <a:gd name="connsiteX3" fmla="*/ 8627 w 10997"/>
                <a:gd name="connsiteY3" fmla="*/ 4378 h 10000"/>
                <a:gd name="connsiteX4" fmla="*/ 7135 w 10997"/>
                <a:gd name="connsiteY4" fmla="*/ 7215 h 10000"/>
                <a:gd name="connsiteX5" fmla="*/ 8507 w 10997"/>
                <a:gd name="connsiteY5" fmla="*/ 10000 h 10000"/>
                <a:gd name="connsiteX6" fmla="*/ 2951 w 10997"/>
                <a:gd name="connsiteY6" fmla="*/ 10000 h 10000"/>
                <a:gd name="connsiteX7" fmla="*/ 4112 w 10997"/>
                <a:gd name="connsiteY7" fmla="*/ 7214 h 10000"/>
                <a:gd name="connsiteX8" fmla="*/ 484 w 10997"/>
                <a:gd name="connsiteY8" fmla="*/ 2026 h 10000"/>
                <a:gd name="connsiteX9" fmla="*/ 0 w 10997"/>
                <a:gd name="connsiteY9" fmla="*/ 718 h 10000"/>
                <a:gd name="connsiteX10" fmla="*/ 81 w 10997"/>
                <a:gd name="connsiteY10" fmla="*/ 197 h 10000"/>
                <a:gd name="connsiteX11" fmla="*/ 507 w 10997"/>
                <a:gd name="connsiteY11" fmla="*/ 0 h 10000"/>
                <a:gd name="connsiteX0" fmla="*/ 507 w 10997"/>
                <a:gd name="connsiteY0" fmla="*/ 0 h 10000"/>
                <a:gd name="connsiteX1" fmla="*/ 10507 w 10997"/>
                <a:gd name="connsiteY1" fmla="*/ 0 h 10000"/>
                <a:gd name="connsiteX2" fmla="*/ 9111 w 10997"/>
                <a:gd name="connsiteY2" fmla="*/ 3668 h 10000"/>
                <a:gd name="connsiteX3" fmla="*/ 8627 w 10997"/>
                <a:gd name="connsiteY3" fmla="*/ 4378 h 10000"/>
                <a:gd name="connsiteX4" fmla="*/ 7296 w 10997"/>
                <a:gd name="connsiteY4" fmla="*/ 7215 h 10000"/>
                <a:gd name="connsiteX5" fmla="*/ 8507 w 10997"/>
                <a:gd name="connsiteY5" fmla="*/ 10000 h 10000"/>
                <a:gd name="connsiteX6" fmla="*/ 2951 w 10997"/>
                <a:gd name="connsiteY6" fmla="*/ 10000 h 10000"/>
                <a:gd name="connsiteX7" fmla="*/ 4112 w 10997"/>
                <a:gd name="connsiteY7" fmla="*/ 7214 h 10000"/>
                <a:gd name="connsiteX8" fmla="*/ 484 w 10997"/>
                <a:gd name="connsiteY8" fmla="*/ 2026 h 10000"/>
                <a:gd name="connsiteX9" fmla="*/ 0 w 10997"/>
                <a:gd name="connsiteY9" fmla="*/ 718 h 10000"/>
                <a:gd name="connsiteX10" fmla="*/ 81 w 10997"/>
                <a:gd name="connsiteY10" fmla="*/ 197 h 10000"/>
                <a:gd name="connsiteX11" fmla="*/ 507 w 10997"/>
                <a:gd name="connsiteY11" fmla="*/ 0 h 10000"/>
                <a:gd name="connsiteX0" fmla="*/ 507 w 10997"/>
                <a:gd name="connsiteY0" fmla="*/ 0 h 10000"/>
                <a:gd name="connsiteX1" fmla="*/ 10507 w 10997"/>
                <a:gd name="connsiteY1" fmla="*/ 0 h 10000"/>
                <a:gd name="connsiteX2" fmla="*/ 9111 w 10997"/>
                <a:gd name="connsiteY2" fmla="*/ 3668 h 10000"/>
                <a:gd name="connsiteX3" fmla="*/ 8627 w 10997"/>
                <a:gd name="connsiteY3" fmla="*/ 4378 h 10000"/>
                <a:gd name="connsiteX4" fmla="*/ 7296 w 10997"/>
                <a:gd name="connsiteY4" fmla="*/ 7215 h 10000"/>
                <a:gd name="connsiteX5" fmla="*/ 8507 w 10997"/>
                <a:gd name="connsiteY5" fmla="*/ 10000 h 10000"/>
                <a:gd name="connsiteX6" fmla="*/ 2951 w 10997"/>
                <a:gd name="connsiteY6" fmla="*/ 10000 h 10000"/>
                <a:gd name="connsiteX7" fmla="*/ 4112 w 10997"/>
                <a:gd name="connsiteY7" fmla="*/ 7214 h 10000"/>
                <a:gd name="connsiteX8" fmla="*/ 484 w 10997"/>
                <a:gd name="connsiteY8" fmla="*/ 2026 h 10000"/>
                <a:gd name="connsiteX9" fmla="*/ 0 w 10997"/>
                <a:gd name="connsiteY9" fmla="*/ 718 h 10000"/>
                <a:gd name="connsiteX10" fmla="*/ 81 w 10997"/>
                <a:gd name="connsiteY10" fmla="*/ 197 h 10000"/>
                <a:gd name="connsiteX11" fmla="*/ 507 w 10997"/>
                <a:gd name="connsiteY11" fmla="*/ 0 h 10000"/>
                <a:gd name="connsiteX0" fmla="*/ 507 w 10997"/>
                <a:gd name="connsiteY0" fmla="*/ 0 h 10000"/>
                <a:gd name="connsiteX1" fmla="*/ 10507 w 10997"/>
                <a:gd name="connsiteY1" fmla="*/ 0 h 10000"/>
                <a:gd name="connsiteX2" fmla="*/ 9111 w 10997"/>
                <a:gd name="connsiteY2" fmla="*/ 3668 h 10000"/>
                <a:gd name="connsiteX3" fmla="*/ 9917 w 10997"/>
                <a:gd name="connsiteY3" fmla="*/ 2736 h 10000"/>
                <a:gd name="connsiteX4" fmla="*/ 7296 w 10997"/>
                <a:gd name="connsiteY4" fmla="*/ 7215 h 10000"/>
                <a:gd name="connsiteX5" fmla="*/ 8507 w 10997"/>
                <a:gd name="connsiteY5" fmla="*/ 10000 h 10000"/>
                <a:gd name="connsiteX6" fmla="*/ 2951 w 10997"/>
                <a:gd name="connsiteY6" fmla="*/ 10000 h 10000"/>
                <a:gd name="connsiteX7" fmla="*/ 4112 w 10997"/>
                <a:gd name="connsiteY7" fmla="*/ 7214 h 10000"/>
                <a:gd name="connsiteX8" fmla="*/ 484 w 10997"/>
                <a:gd name="connsiteY8" fmla="*/ 2026 h 10000"/>
                <a:gd name="connsiteX9" fmla="*/ 0 w 10997"/>
                <a:gd name="connsiteY9" fmla="*/ 718 h 10000"/>
                <a:gd name="connsiteX10" fmla="*/ 81 w 10997"/>
                <a:gd name="connsiteY10" fmla="*/ 197 h 10000"/>
                <a:gd name="connsiteX11" fmla="*/ 507 w 10997"/>
                <a:gd name="connsiteY11" fmla="*/ 0 h 10000"/>
                <a:gd name="connsiteX0" fmla="*/ 507 w 11026"/>
                <a:gd name="connsiteY0" fmla="*/ 0 h 10000"/>
                <a:gd name="connsiteX1" fmla="*/ 10507 w 11026"/>
                <a:gd name="connsiteY1" fmla="*/ 0 h 10000"/>
                <a:gd name="connsiteX2" fmla="*/ 9313 w 11026"/>
                <a:gd name="connsiteY2" fmla="*/ 3780 h 10000"/>
                <a:gd name="connsiteX3" fmla="*/ 9917 w 11026"/>
                <a:gd name="connsiteY3" fmla="*/ 2736 h 10000"/>
                <a:gd name="connsiteX4" fmla="*/ 7296 w 11026"/>
                <a:gd name="connsiteY4" fmla="*/ 7215 h 10000"/>
                <a:gd name="connsiteX5" fmla="*/ 8507 w 11026"/>
                <a:gd name="connsiteY5" fmla="*/ 10000 h 10000"/>
                <a:gd name="connsiteX6" fmla="*/ 2951 w 11026"/>
                <a:gd name="connsiteY6" fmla="*/ 10000 h 10000"/>
                <a:gd name="connsiteX7" fmla="*/ 4112 w 11026"/>
                <a:gd name="connsiteY7" fmla="*/ 7214 h 10000"/>
                <a:gd name="connsiteX8" fmla="*/ 484 w 11026"/>
                <a:gd name="connsiteY8" fmla="*/ 2026 h 10000"/>
                <a:gd name="connsiteX9" fmla="*/ 0 w 11026"/>
                <a:gd name="connsiteY9" fmla="*/ 718 h 10000"/>
                <a:gd name="connsiteX10" fmla="*/ 81 w 11026"/>
                <a:gd name="connsiteY10" fmla="*/ 197 h 10000"/>
                <a:gd name="connsiteX11" fmla="*/ 507 w 11026"/>
                <a:gd name="connsiteY11" fmla="*/ 0 h 10000"/>
                <a:gd name="connsiteX0" fmla="*/ 507 w 11026"/>
                <a:gd name="connsiteY0" fmla="*/ 0 h 10000"/>
                <a:gd name="connsiteX1" fmla="*/ 10507 w 11026"/>
                <a:gd name="connsiteY1" fmla="*/ 0 h 10000"/>
                <a:gd name="connsiteX2" fmla="*/ 9313 w 11026"/>
                <a:gd name="connsiteY2" fmla="*/ 3780 h 10000"/>
                <a:gd name="connsiteX3" fmla="*/ 10038 w 11026"/>
                <a:gd name="connsiteY3" fmla="*/ 2811 h 10000"/>
                <a:gd name="connsiteX4" fmla="*/ 7296 w 11026"/>
                <a:gd name="connsiteY4" fmla="*/ 7215 h 10000"/>
                <a:gd name="connsiteX5" fmla="*/ 8507 w 11026"/>
                <a:gd name="connsiteY5" fmla="*/ 10000 h 10000"/>
                <a:gd name="connsiteX6" fmla="*/ 2951 w 11026"/>
                <a:gd name="connsiteY6" fmla="*/ 10000 h 10000"/>
                <a:gd name="connsiteX7" fmla="*/ 4112 w 11026"/>
                <a:gd name="connsiteY7" fmla="*/ 7214 h 10000"/>
                <a:gd name="connsiteX8" fmla="*/ 484 w 11026"/>
                <a:gd name="connsiteY8" fmla="*/ 2026 h 10000"/>
                <a:gd name="connsiteX9" fmla="*/ 0 w 11026"/>
                <a:gd name="connsiteY9" fmla="*/ 718 h 10000"/>
                <a:gd name="connsiteX10" fmla="*/ 81 w 11026"/>
                <a:gd name="connsiteY10" fmla="*/ 197 h 10000"/>
                <a:gd name="connsiteX11" fmla="*/ 507 w 11026"/>
                <a:gd name="connsiteY11" fmla="*/ 0 h 10000"/>
                <a:gd name="connsiteX0" fmla="*/ 507 w 11052"/>
                <a:gd name="connsiteY0" fmla="*/ 0 h 10000"/>
                <a:gd name="connsiteX1" fmla="*/ 10507 w 11052"/>
                <a:gd name="connsiteY1" fmla="*/ 0 h 10000"/>
                <a:gd name="connsiteX2" fmla="*/ 9474 w 11052"/>
                <a:gd name="connsiteY2" fmla="*/ 3892 h 10000"/>
                <a:gd name="connsiteX3" fmla="*/ 10038 w 11052"/>
                <a:gd name="connsiteY3" fmla="*/ 2811 h 10000"/>
                <a:gd name="connsiteX4" fmla="*/ 7296 w 11052"/>
                <a:gd name="connsiteY4" fmla="*/ 7215 h 10000"/>
                <a:gd name="connsiteX5" fmla="*/ 8507 w 11052"/>
                <a:gd name="connsiteY5" fmla="*/ 10000 h 10000"/>
                <a:gd name="connsiteX6" fmla="*/ 2951 w 11052"/>
                <a:gd name="connsiteY6" fmla="*/ 10000 h 10000"/>
                <a:gd name="connsiteX7" fmla="*/ 4112 w 11052"/>
                <a:gd name="connsiteY7" fmla="*/ 7214 h 10000"/>
                <a:gd name="connsiteX8" fmla="*/ 484 w 11052"/>
                <a:gd name="connsiteY8" fmla="*/ 2026 h 10000"/>
                <a:gd name="connsiteX9" fmla="*/ 0 w 11052"/>
                <a:gd name="connsiteY9" fmla="*/ 718 h 10000"/>
                <a:gd name="connsiteX10" fmla="*/ 81 w 11052"/>
                <a:gd name="connsiteY10" fmla="*/ 197 h 10000"/>
                <a:gd name="connsiteX11" fmla="*/ 507 w 11052"/>
                <a:gd name="connsiteY11" fmla="*/ 0 h 10000"/>
                <a:gd name="connsiteX0" fmla="*/ 507 w 11052"/>
                <a:gd name="connsiteY0" fmla="*/ 0 h 10000"/>
                <a:gd name="connsiteX1" fmla="*/ 10507 w 11052"/>
                <a:gd name="connsiteY1" fmla="*/ 0 h 10000"/>
                <a:gd name="connsiteX2" fmla="*/ 9474 w 11052"/>
                <a:gd name="connsiteY2" fmla="*/ 3892 h 10000"/>
                <a:gd name="connsiteX3" fmla="*/ 10199 w 11052"/>
                <a:gd name="connsiteY3" fmla="*/ 2811 h 10000"/>
                <a:gd name="connsiteX4" fmla="*/ 7296 w 11052"/>
                <a:gd name="connsiteY4" fmla="*/ 7215 h 10000"/>
                <a:gd name="connsiteX5" fmla="*/ 8507 w 11052"/>
                <a:gd name="connsiteY5" fmla="*/ 10000 h 10000"/>
                <a:gd name="connsiteX6" fmla="*/ 2951 w 11052"/>
                <a:gd name="connsiteY6" fmla="*/ 10000 h 10000"/>
                <a:gd name="connsiteX7" fmla="*/ 4112 w 11052"/>
                <a:gd name="connsiteY7" fmla="*/ 7214 h 10000"/>
                <a:gd name="connsiteX8" fmla="*/ 484 w 11052"/>
                <a:gd name="connsiteY8" fmla="*/ 2026 h 10000"/>
                <a:gd name="connsiteX9" fmla="*/ 0 w 11052"/>
                <a:gd name="connsiteY9" fmla="*/ 718 h 10000"/>
                <a:gd name="connsiteX10" fmla="*/ 81 w 11052"/>
                <a:gd name="connsiteY10" fmla="*/ 197 h 10000"/>
                <a:gd name="connsiteX11" fmla="*/ 507 w 11052"/>
                <a:gd name="connsiteY11" fmla="*/ 0 h 10000"/>
                <a:gd name="connsiteX0" fmla="*/ 1152 w 11052"/>
                <a:gd name="connsiteY0" fmla="*/ 0 h 10000"/>
                <a:gd name="connsiteX1" fmla="*/ 10507 w 11052"/>
                <a:gd name="connsiteY1" fmla="*/ 0 h 10000"/>
                <a:gd name="connsiteX2" fmla="*/ 9474 w 11052"/>
                <a:gd name="connsiteY2" fmla="*/ 3892 h 10000"/>
                <a:gd name="connsiteX3" fmla="*/ 10199 w 11052"/>
                <a:gd name="connsiteY3" fmla="*/ 2811 h 10000"/>
                <a:gd name="connsiteX4" fmla="*/ 7296 w 11052"/>
                <a:gd name="connsiteY4" fmla="*/ 7215 h 10000"/>
                <a:gd name="connsiteX5" fmla="*/ 8507 w 11052"/>
                <a:gd name="connsiteY5" fmla="*/ 10000 h 10000"/>
                <a:gd name="connsiteX6" fmla="*/ 2951 w 11052"/>
                <a:gd name="connsiteY6" fmla="*/ 10000 h 10000"/>
                <a:gd name="connsiteX7" fmla="*/ 4112 w 11052"/>
                <a:gd name="connsiteY7" fmla="*/ 7214 h 10000"/>
                <a:gd name="connsiteX8" fmla="*/ 484 w 11052"/>
                <a:gd name="connsiteY8" fmla="*/ 2026 h 10000"/>
                <a:gd name="connsiteX9" fmla="*/ 0 w 11052"/>
                <a:gd name="connsiteY9" fmla="*/ 718 h 10000"/>
                <a:gd name="connsiteX10" fmla="*/ 81 w 11052"/>
                <a:gd name="connsiteY10" fmla="*/ 197 h 10000"/>
                <a:gd name="connsiteX11" fmla="*/ 1152 w 11052"/>
                <a:gd name="connsiteY11" fmla="*/ 0 h 10000"/>
                <a:gd name="connsiteX0" fmla="*/ 1152 w 11052"/>
                <a:gd name="connsiteY0" fmla="*/ 0 h 10000"/>
                <a:gd name="connsiteX1" fmla="*/ 10507 w 11052"/>
                <a:gd name="connsiteY1" fmla="*/ 0 h 10000"/>
                <a:gd name="connsiteX2" fmla="*/ 9474 w 11052"/>
                <a:gd name="connsiteY2" fmla="*/ 3892 h 10000"/>
                <a:gd name="connsiteX3" fmla="*/ 10199 w 11052"/>
                <a:gd name="connsiteY3" fmla="*/ 2811 h 10000"/>
                <a:gd name="connsiteX4" fmla="*/ 7296 w 11052"/>
                <a:gd name="connsiteY4" fmla="*/ 7215 h 10000"/>
                <a:gd name="connsiteX5" fmla="*/ 8507 w 11052"/>
                <a:gd name="connsiteY5" fmla="*/ 10000 h 10000"/>
                <a:gd name="connsiteX6" fmla="*/ 2951 w 11052"/>
                <a:gd name="connsiteY6" fmla="*/ 10000 h 10000"/>
                <a:gd name="connsiteX7" fmla="*/ 4112 w 11052"/>
                <a:gd name="connsiteY7" fmla="*/ 7214 h 10000"/>
                <a:gd name="connsiteX8" fmla="*/ 484 w 11052"/>
                <a:gd name="connsiteY8" fmla="*/ 2026 h 10000"/>
                <a:gd name="connsiteX9" fmla="*/ 0 w 11052"/>
                <a:gd name="connsiteY9" fmla="*/ 718 h 10000"/>
                <a:gd name="connsiteX10" fmla="*/ 81 w 11052"/>
                <a:gd name="connsiteY10" fmla="*/ 197 h 10000"/>
                <a:gd name="connsiteX11" fmla="*/ 1152 w 11052"/>
                <a:gd name="connsiteY11" fmla="*/ 0 h 10000"/>
                <a:gd name="connsiteX0" fmla="*/ 1152 w 11052"/>
                <a:gd name="connsiteY0" fmla="*/ 0 h 10000"/>
                <a:gd name="connsiteX1" fmla="*/ 10507 w 11052"/>
                <a:gd name="connsiteY1" fmla="*/ 0 h 10000"/>
                <a:gd name="connsiteX2" fmla="*/ 9474 w 11052"/>
                <a:gd name="connsiteY2" fmla="*/ 3892 h 10000"/>
                <a:gd name="connsiteX3" fmla="*/ 10199 w 11052"/>
                <a:gd name="connsiteY3" fmla="*/ 2811 h 10000"/>
                <a:gd name="connsiteX4" fmla="*/ 7296 w 11052"/>
                <a:gd name="connsiteY4" fmla="*/ 7215 h 10000"/>
                <a:gd name="connsiteX5" fmla="*/ 8507 w 11052"/>
                <a:gd name="connsiteY5" fmla="*/ 10000 h 10000"/>
                <a:gd name="connsiteX6" fmla="*/ 2951 w 11052"/>
                <a:gd name="connsiteY6" fmla="*/ 10000 h 10000"/>
                <a:gd name="connsiteX7" fmla="*/ 4112 w 11052"/>
                <a:gd name="connsiteY7" fmla="*/ 7214 h 10000"/>
                <a:gd name="connsiteX8" fmla="*/ 484 w 11052"/>
                <a:gd name="connsiteY8" fmla="*/ 2026 h 10000"/>
                <a:gd name="connsiteX9" fmla="*/ 0 w 11052"/>
                <a:gd name="connsiteY9" fmla="*/ 718 h 10000"/>
                <a:gd name="connsiteX10" fmla="*/ 283 w 11052"/>
                <a:gd name="connsiteY10" fmla="*/ 197 h 10000"/>
                <a:gd name="connsiteX11" fmla="*/ 1152 w 11052"/>
                <a:gd name="connsiteY11" fmla="*/ 0 h 10000"/>
                <a:gd name="connsiteX0" fmla="*/ 1152 w 11052"/>
                <a:gd name="connsiteY0" fmla="*/ 0 h 10000"/>
                <a:gd name="connsiteX1" fmla="*/ 10507 w 11052"/>
                <a:gd name="connsiteY1" fmla="*/ 0 h 10000"/>
                <a:gd name="connsiteX2" fmla="*/ 9474 w 11052"/>
                <a:gd name="connsiteY2" fmla="*/ 3892 h 10000"/>
                <a:gd name="connsiteX3" fmla="*/ 10199 w 11052"/>
                <a:gd name="connsiteY3" fmla="*/ 2811 h 10000"/>
                <a:gd name="connsiteX4" fmla="*/ 7296 w 11052"/>
                <a:gd name="connsiteY4" fmla="*/ 7215 h 10000"/>
                <a:gd name="connsiteX5" fmla="*/ 8507 w 11052"/>
                <a:gd name="connsiteY5" fmla="*/ 10000 h 10000"/>
                <a:gd name="connsiteX6" fmla="*/ 2951 w 11052"/>
                <a:gd name="connsiteY6" fmla="*/ 10000 h 10000"/>
                <a:gd name="connsiteX7" fmla="*/ 4112 w 11052"/>
                <a:gd name="connsiteY7" fmla="*/ 7214 h 10000"/>
                <a:gd name="connsiteX8" fmla="*/ 766 w 11052"/>
                <a:gd name="connsiteY8" fmla="*/ 1914 h 10000"/>
                <a:gd name="connsiteX9" fmla="*/ 0 w 11052"/>
                <a:gd name="connsiteY9" fmla="*/ 718 h 10000"/>
                <a:gd name="connsiteX10" fmla="*/ 283 w 11052"/>
                <a:gd name="connsiteY10" fmla="*/ 197 h 10000"/>
                <a:gd name="connsiteX11" fmla="*/ 1152 w 11052"/>
                <a:gd name="connsiteY11" fmla="*/ 0 h 10000"/>
                <a:gd name="connsiteX0" fmla="*/ 1152 w 11052"/>
                <a:gd name="connsiteY0" fmla="*/ 0 h 10000"/>
                <a:gd name="connsiteX1" fmla="*/ 10507 w 11052"/>
                <a:gd name="connsiteY1" fmla="*/ 0 h 10000"/>
                <a:gd name="connsiteX2" fmla="*/ 9474 w 11052"/>
                <a:gd name="connsiteY2" fmla="*/ 3892 h 10000"/>
                <a:gd name="connsiteX3" fmla="*/ 10199 w 11052"/>
                <a:gd name="connsiteY3" fmla="*/ 2811 h 10000"/>
                <a:gd name="connsiteX4" fmla="*/ 7296 w 11052"/>
                <a:gd name="connsiteY4" fmla="*/ 7215 h 10000"/>
                <a:gd name="connsiteX5" fmla="*/ 8507 w 11052"/>
                <a:gd name="connsiteY5" fmla="*/ 10000 h 10000"/>
                <a:gd name="connsiteX6" fmla="*/ 2951 w 11052"/>
                <a:gd name="connsiteY6" fmla="*/ 10000 h 10000"/>
                <a:gd name="connsiteX7" fmla="*/ 4112 w 11052"/>
                <a:gd name="connsiteY7" fmla="*/ 7214 h 10000"/>
                <a:gd name="connsiteX8" fmla="*/ 605 w 11052"/>
                <a:gd name="connsiteY8" fmla="*/ 1951 h 10000"/>
                <a:gd name="connsiteX9" fmla="*/ 0 w 11052"/>
                <a:gd name="connsiteY9" fmla="*/ 718 h 10000"/>
                <a:gd name="connsiteX10" fmla="*/ 283 w 11052"/>
                <a:gd name="connsiteY10" fmla="*/ 197 h 10000"/>
                <a:gd name="connsiteX11" fmla="*/ 1152 w 11052"/>
                <a:gd name="connsiteY11" fmla="*/ 0 h 10000"/>
                <a:gd name="connsiteX0" fmla="*/ 950 w 10850"/>
                <a:gd name="connsiteY0" fmla="*/ 0 h 10000"/>
                <a:gd name="connsiteX1" fmla="*/ 10305 w 10850"/>
                <a:gd name="connsiteY1" fmla="*/ 0 h 10000"/>
                <a:gd name="connsiteX2" fmla="*/ 9272 w 10850"/>
                <a:gd name="connsiteY2" fmla="*/ 3892 h 10000"/>
                <a:gd name="connsiteX3" fmla="*/ 9997 w 10850"/>
                <a:gd name="connsiteY3" fmla="*/ 2811 h 10000"/>
                <a:gd name="connsiteX4" fmla="*/ 7094 w 10850"/>
                <a:gd name="connsiteY4" fmla="*/ 7215 h 10000"/>
                <a:gd name="connsiteX5" fmla="*/ 8305 w 10850"/>
                <a:gd name="connsiteY5" fmla="*/ 10000 h 10000"/>
                <a:gd name="connsiteX6" fmla="*/ 2749 w 10850"/>
                <a:gd name="connsiteY6" fmla="*/ 10000 h 10000"/>
                <a:gd name="connsiteX7" fmla="*/ 3910 w 10850"/>
                <a:gd name="connsiteY7" fmla="*/ 7214 h 10000"/>
                <a:gd name="connsiteX8" fmla="*/ 403 w 10850"/>
                <a:gd name="connsiteY8" fmla="*/ 1951 h 10000"/>
                <a:gd name="connsiteX9" fmla="*/ 0 w 10850"/>
                <a:gd name="connsiteY9" fmla="*/ 494 h 10000"/>
                <a:gd name="connsiteX10" fmla="*/ 81 w 10850"/>
                <a:gd name="connsiteY10" fmla="*/ 197 h 10000"/>
                <a:gd name="connsiteX11" fmla="*/ 950 w 10850"/>
                <a:gd name="connsiteY11" fmla="*/ 0 h 10000"/>
                <a:gd name="connsiteX0" fmla="*/ 950 w 10850"/>
                <a:gd name="connsiteY0" fmla="*/ 0 h 10000"/>
                <a:gd name="connsiteX1" fmla="*/ 10305 w 10850"/>
                <a:gd name="connsiteY1" fmla="*/ 0 h 10000"/>
                <a:gd name="connsiteX2" fmla="*/ 9272 w 10850"/>
                <a:gd name="connsiteY2" fmla="*/ 3892 h 10000"/>
                <a:gd name="connsiteX3" fmla="*/ 9997 w 10850"/>
                <a:gd name="connsiteY3" fmla="*/ 2811 h 10000"/>
                <a:gd name="connsiteX4" fmla="*/ 7094 w 10850"/>
                <a:gd name="connsiteY4" fmla="*/ 7215 h 10000"/>
                <a:gd name="connsiteX5" fmla="*/ 8305 w 10850"/>
                <a:gd name="connsiteY5" fmla="*/ 10000 h 10000"/>
                <a:gd name="connsiteX6" fmla="*/ 2749 w 10850"/>
                <a:gd name="connsiteY6" fmla="*/ 10000 h 10000"/>
                <a:gd name="connsiteX7" fmla="*/ 3910 w 10850"/>
                <a:gd name="connsiteY7" fmla="*/ 7214 h 10000"/>
                <a:gd name="connsiteX8" fmla="*/ 403 w 10850"/>
                <a:gd name="connsiteY8" fmla="*/ 1951 h 10000"/>
                <a:gd name="connsiteX9" fmla="*/ 0 w 10850"/>
                <a:gd name="connsiteY9" fmla="*/ 494 h 10000"/>
                <a:gd name="connsiteX10" fmla="*/ 404 w 10850"/>
                <a:gd name="connsiteY10" fmla="*/ 234 h 10000"/>
                <a:gd name="connsiteX11" fmla="*/ 950 w 10850"/>
                <a:gd name="connsiteY11" fmla="*/ 0 h 10000"/>
                <a:gd name="connsiteX0" fmla="*/ 950 w 10850"/>
                <a:gd name="connsiteY0" fmla="*/ 0 h 10000"/>
                <a:gd name="connsiteX1" fmla="*/ 10305 w 10850"/>
                <a:gd name="connsiteY1" fmla="*/ 0 h 10000"/>
                <a:gd name="connsiteX2" fmla="*/ 9272 w 10850"/>
                <a:gd name="connsiteY2" fmla="*/ 3892 h 10000"/>
                <a:gd name="connsiteX3" fmla="*/ 9997 w 10850"/>
                <a:gd name="connsiteY3" fmla="*/ 2811 h 10000"/>
                <a:gd name="connsiteX4" fmla="*/ 7094 w 10850"/>
                <a:gd name="connsiteY4" fmla="*/ 7215 h 10000"/>
                <a:gd name="connsiteX5" fmla="*/ 8305 w 10850"/>
                <a:gd name="connsiteY5" fmla="*/ 10000 h 10000"/>
                <a:gd name="connsiteX6" fmla="*/ 2749 w 10850"/>
                <a:gd name="connsiteY6" fmla="*/ 10000 h 10000"/>
                <a:gd name="connsiteX7" fmla="*/ 3910 w 10850"/>
                <a:gd name="connsiteY7" fmla="*/ 7214 h 10000"/>
                <a:gd name="connsiteX8" fmla="*/ 403 w 10850"/>
                <a:gd name="connsiteY8" fmla="*/ 1951 h 10000"/>
                <a:gd name="connsiteX9" fmla="*/ 0 w 10850"/>
                <a:gd name="connsiteY9" fmla="*/ 494 h 10000"/>
                <a:gd name="connsiteX10" fmla="*/ 243 w 10850"/>
                <a:gd name="connsiteY10" fmla="*/ 10 h 10000"/>
                <a:gd name="connsiteX11" fmla="*/ 950 w 10850"/>
                <a:gd name="connsiteY11" fmla="*/ 0 h 10000"/>
                <a:gd name="connsiteX0" fmla="*/ 950 w 10850"/>
                <a:gd name="connsiteY0" fmla="*/ 0 h 10000"/>
                <a:gd name="connsiteX1" fmla="*/ 10305 w 10850"/>
                <a:gd name="connsiteY1" fmla="*/ 0 h 10000"/>
                <a:gd name="connsiteX2" fmla="*/ 9272 w 10850"/>
                <a:gd name="connsiteY2" fmla="*/ 3892 h 10000"/>
                <a:gd name="connsiteX3" fmla="*/ 9997 w 10850"/>
                <a:gd name="connsiteY3" fmla="*/ 2811 h 10000"/>
                <a:gd name="connsiteX4" fmla="*/ 7094 w 10850"/>
                <a:gd name="connsiteY4" fmla="*/ 7215 h 10000"/>
                <a:gd name="connsiteX5" fmla="*/ 8305 w 10850"/>
                <a:gd name="connsiteY5" fmla="*/ 10000 h 10000"/>
                <a:gd name="connsiteX6" fmla="*/ 2749 w 10850"/>
                <a:gd name="connsiteY6" fmla="*/ 10000 h 10000"/>
                <a:gd name="connsiteX7" fmla="*/ 3910 w 10850"/>
                <a:gd name="connsiteY7" fmla="*/ 7214 h 10000"/>
                <a:gd name="connsiteX8" fmla="*/ 403 w 10850"/>
                <a:gd name="connsiteY8" fmla="*/ 1951 h 10000"/>
                <a:gd name="connsiteX9" fmla="*/ 0 w 10850"/>
                <a:gd name="connsiteY9" fmla="*/ 494 h 10000"/>
                <a:gd name="connsiteX10" fmla="*/ 324 w 10850"/>
                <a:gd name="connsiteY10" fmla="*/ 122 h 10000"/>
                <a:gd name="connsiteX11" fmla="*/ 950 w 10850"/>
                <a:gd name="connsiteY11" fmla="*/ 0 h 10000"/>
                <a:gd name="connsiteX0" fmla="*/ 857 w 10757"/>
                <a:gd name="connsiteY0" fmla="*/ 0 h 10000"/>
                <a:gd name="connsiteX1" fmla="*/ 10212 w 10757"/>
                <a:gd name="connsiteY1" fmla="*/ 0 h 10000"/>
                <a:gd name="connsiteX2" fmla="*/ 9179 w 10757"/>
                <a:gd name="connsiteY2" fmla="*/ 3892 h 10000"/>
                <a:gd name="connsiteX3" fmla="*/ 9904 w 10757"/>
                <a:gd name="connsiteY3" fmla="*/ 2811 h 10000"/>
                <a:gd name="connsiteX4" fmla="*/ 7001 w 10757"/>
                <a:gd name="connsiteY4" fmla="*/ 7215 h 10000"/>
                <a:gd name="connsiteX5" fmla="*/ 8212 w 10757"/>
                <a:gd name="connsiteY5" fmla="*/ 10000 h 10000"/>
                <a:gd name="connsiteX6" fmla="*/ 2656 w 10757"/>
                <a:gd name="connsiteY6" fmla="*/ 10000 h 10000"/>
                <a:gd name="connsiteX7" fmla="*/ 3817 w 10757"/>
                <a:gd name="connsiteY7" fmla="*/ 7214 h 10000"/>
                <a:gd name="connsiteX8" fmla="*/ 310 w 10757"/>
                <a:gd name="connsiteY8" fmla="*/ 1951 h 10000"/>
                <a:gd name="connsiteX9" fmla="*/ 28 w 10757"/>
                <a:gd name="connsiteY9" fmla="*/ 457 h 10000"/>
                <a:gd name="connsiteX10" fmla="*/ 231 w 10757"/>
                <a:gd name="connsiteY10" fmla="*/ 122 h 10000"/>
                <a:gd name="connsiteX11" fmla="*/ 857 w 10757"/>
                <a:gd name="connsiteY11" fmla="*/ 0 h 10000"/>
                <a:gd name="connsiteX0" fmla="*/ 857 w 11599"/>
                <a:gd name="connsiteY0" fmla="*/ 0 h 10000"/>
                <a:gd name="connsiteX1" fmla="*/ 11180 w 11599"/>
                <a:gd name="connsiteY1" fmla="*/ 0 h 10000"/>
                <a:gd name="connsiteX2" fmla="*/ 9179 w 11599"/>
                <a:gd name="connsiteY2" fmla="*/ 3892 h 10000"/>
                <a:gd name="connsiteX3" fmla="*/ 9904 w 11599"/>
                <a:gd name="connsiteY3" fmla="*/ 2811 h 10000"/>
                <a:gd name="connsiteX4" fmla="*/ 7001 w 11599"/>
                <a:gd name="connsiteY4" fmla="*/ 7215 h 10000"/>
                <a:gd name="connsiteX5" fmla="*/ 8212 w 11599"/>
                <a:gd name="connsiteY5" fmla="*/ 10000 h 10000"/>
                <a:gd name="connsiteX6" fmla="*/ 2656 w 11599"/>
                <a:gd name="connsiteY6" fmla="*/ 10000 h 10000"/>
                <a:gd name="connsiteX7" fmla="*/ 3817 w 11599"/>
                <a:gd name="connsiteY7" fmla="*/ 7214 h 10000"/>
                <a:gd name="connsiteX8" fmla="*/ 310 w 11599"/>
                <a:gd name="connsiteY8" fmla="*/ 1951 h 10000"/>
                <a:gd name="connsiteX9" fmla="*/ 28 w 11599"/>
                <a:gd name="connsiteY9" fmla="*/ 457 h 10000"/>
                <a:gd name="connsiteX10" fmla="*/ 231 w 11599"/>
                <a:gd name="connsiteY10" fmla="*/ 122 h 10000"/>
                <a:gd name="connsiteX11" fmla="*/ 857 w 11599"/>
                <a:gd name="connsiteY11" fmla="*/ 0 h 10000"/>
                <a:gd name="connsiteX0" fmla="*/ 857 w 11599"/>
                <a:gd name="connsiteY0" fmla="*/ 0 h 10000"/>
                <a:gd name="connsiteX1" fmla="*/ 11180 w 11599"/>
                <a:gd name="connsiteY1" fmla="*/ 0 h 10000"/>
                <a:gd name="connsiteX2" fmla="*/ 9179 w 11599"/>
                <a:gd name="connsiteY2" fmla="*/ 3892 h 10000"/>
                <a:gd name="connsiteX3" fmla="*/ 10227 w 11599"/>
                <a:gd name="connsiteY3" fmla="*/ 2811 h 10000"/>
                <a:gd name="connsiteX4" fmla="*/ 7001 w 11599"/>
                <a:gd name="connsiteY4" fmla="*/ 7215 h 10000"/>
                <a:gd name="connsiteX5" fmla="*/ 8212 w 11599"/>
                <a:gd name="connsiteY5" fmla="*/ 10000 h 10000"/>
                <a:gd name="connsiteX6" fmla="*/ 2656 w 11599"/>
                <a:gd name="connsiteY6" fmla="*/ 10000 h 10000"/>
                <a:gd name="connsiteX7" fmla="*/ 3817 w 11599"/>
                <a:gd name="connsiteY7" fmla="*/ 7214 h 10000"/>
                <a:gd name="connsiteX8" fmla="*/ 310 w 11599"/>
                <a:gd name="connsiteY8" fmla="*/ 1951 h 10000"/>
                <a:gd name="connsiteX9" fmla="*/ 28 w 11599"/>
                <a:gd name="connsiteY9" fmla="*/ 457 h 10000"/>
                <a:gd name="connsiteX10" fmla="*/ 231 w 11599"/>
                <a:gd name="connsiteY10" fmla="*/ 122 h 10000"/>
                <a:gd name="connsiteX11" fmla="*/ 857 w 11599"/>
                <a:gd name="connsiteY11" fmla="*/ 0 h 10000"/>
                <a:gd name="connsiteX0" fmla="*/ 857 w 11616"/>
                <a:gd name="connsiteY0" fmla="*/ 0 h 10000"/>
                <a:gd name="connsiteX1" fmla="*/ 11180 w 11616"/>
                <a:gd name="connsiteY1" fmla="*/ 0 h 10000"/>
                <a:gd name="connsiteX2" fmla="*/ 9340 w 11616"/>
                <a:gd name="connsiteY2" fmla="*/ 4079 h 10000"/>
                <a:gd name="connsiteX3" fmla="*/ 10227 w 11616"/>
                <a:gd name="connsiteY3" fmla="*/ 2811 h 10000"/>
                <a:gd name="connsiteX4" fmla="*/ 7001 w 11616"/>
                <a:gd name="connsiteY4" fmla="*/ 7215 h 10000"/>
                <a:gd name="connsiteX5" fmla="*/ 8212 w 11616"/>
                <a:gd name="connsiteY5" fmla="*/ 10000 h 10000"/>
                <a:gd name="connsiteX6" fmla="*/ 2656 w 11616"/>
                <a:gd name="connsiteY6" fmla="*/ 10000 h 10000"/>
                <a:gd name="connsiteX7" fmla="*/ 3817 w 11616"/>
                <a:gd name="connsiteY7" fmla="*/ 7214 h 10000"/>
                <a:gd name="connsiteX8" fmla="*/ 310 w 11616"/>
                <a:gd name="connsiteY8" fmla="*/ 1951 h 10000"/>
                <a:gd name="connsiteX9" fmla="*/ 28 w 11616"/>
                <a:gd name="connsiteY9" fmla="*/ 457 h 10000"/>
                <a:gd name="connsiteX10" fmla="*/ 231 w 11616"/>
                <a:gd name="connsiteY10" fmla="*/ 122 h 10000"/>
                <a:gd name="connsiteX11" fmla="*/ 857 w 11616"/>
                <a:gd name="connsiteY11" fmla="*/ 0 h 10000"/>
                <a:gd name="connsiteX0" fmla="*/ 857 w 11616"/>
                <a:gd name="connsiteY0" fmla="*/ 0 h 10000"/>
                <a:gd name="connsiteX1" fmla="*/ 11180 w 11616"/>
                <a:gd name="connsiteY1" fmla="*/ 0 h 10000"/>
                <a:gd name="connsiteX2" fmla="*/ 9340 w 11616"/>
                <a:gd name="connsiteY2" fmla="*/ 4079 h 10000"/>
                <a:gd name="connsiteX3" fmla="*/ 10429 w 11616"/>
                <a:gd name="connsiteY3" fmla="*/ 2811 h 10000"/>
                <a:gd name="connsiteX4" fmla="*/ 7001 w 11616"/>
                <a:gd name="connsiteY4" fmla="*/ 7215 h 10000"/>
                <a:gd name="connsiteX5" fmla="*/ 8212 w 11616"/>
                <a:gd name="connsiteY5" fmla="*/ 10000 h 10000"/>
                <a:gd name="connsiteX6" fmla="*/ 2656 w 11616"/>
                <a:gd name="connsiteY6" fmla="*/ 10000 h 10000"/>
                <a:gd name="connsiteX7" fmla="*/ 3817 w 11616"/>
                <a:gd name="connsiteY7" fmla="*/ 7214 h 10000"/>
                <a:gd name="connsiteX8" fmla="*/ 310 w 11616"/>
                <a:gd name="connsiteY8" fmla="*/ 1951 h 10000"/>
                <a:gd name="connsiteX9" fmla="*/ 28 w 11616"/>
                <a:gd name="connsiteY9" fmla="*/ 457 h 10000"/>
                <a:gd name="connsiteX10" fmla="*/ 231 w 11616"/>
                <a:gd name="connsiteY10" fmla="*/ 122 h 10000"/>
                <a:gd name="connsiteX11" fmla="*/ 857 w 11616"/>
                <a:gd name="connsiteY11" fmla="*/ 0 h 10000"/>
                <a:gd name="connsiteX0" fmla="*/ 857 w 11620"/>
                <a:gd name="connsiteY0" fmla="*/ 0 h 10000"/>
                <a:gd name="connsiteX1" fmla="*/ 11180 w 11620"/>
                <a:gd name="connsiteY1" fmla="*/ 0 h 10000"/>
                <a:gd name="connsiteX2" fmla="*/ 9380 w 11620"/>
                <a:gd name="connsiteY2" fmla="*/ 4228 h 10000"/>
                <a:gd name="connsiteX3" fmla="*/ 10429 w 11620"/>
                <a:gd name="connsiteY3" fmla="*/ 2811 h 10000"/>
                <a:gd name="connsiteX4" fmla="*/ 7001 w 11620"/>
                <a:gd name="connsiteY4" fmla="*/ 7215 h 10000"/>
                <a:gd name="connsiteX5" fmla="*/ 8212 w 11620"/>
                <a:gd name="connsiteY5" fmla="*/ 10000 h 10000"/>
                <a:gd name="connsiteX6" fmla="*/ 2656 w 11620"/>
                <a:gd name="connsiteY6" fmla="*/ 10000 h 10000"/>
                <a:gd name="connsiteX7" fmla="*/ 3817 w 11620"/>
                <a:gd name="connsiteY7" fmla="*/ 7214 h 10000"/>
                <a:gd name="connsiteX8" fmla="*/ 310 w 11620"/>
                <a:gd name="connsiteY8" fmla="*/ 1951 h 10000"/>
                <a:gd name="connsiteX9" fmla="*/ 28 w 11620"/>
                <a:gd name="connsiteY9" fmla="*/ 457 h 10000"/>
                <a:gd name="connsiteX10" fmla="*/ 231 w 11620"/>
                <a:gd name="connsiteY10" fmla="*/ 122 h 10000"/>
                <a:gd name="connsiteX11" fmla="*/ 857 w 11620"/>
                <a:gd name="connsiteY11" fmla="*/ 0 h 10000"/>
                <a:gd name="connsiteX0" fmla="*/ 857 w 11620"/>
                <a:gd name="connsiteY0" fmla="*/ 0 h 10000"/>
                <a:gd name="connsiteX1" fmla="*/ 11180 w 11620"/>
                <a:gd name="connsiteY1" fmla="*/ 0 h 10000"/>
                <a:gd name="connsiteX2" fmla="*/ 9380 w 11620"/>
                <a:gd name="connsiteY2" fmla="*/ 4228 h 10000"/>
                <a:gd name="connsiteX3" fmla="*/ 10469 w 11620"/>
                <a:gd name="connsiteY3" fmla="*/ 2811 h 10000"/>
                <a:gd name="connsiteX4" fmla="*/ 7001 w 11620"/>
                <a:gd name="connsiteY4" fmla="*/ 7215 h 10000"/>
                <a:gd name="connsiteX5" fmla="*/ 8212 w 11620"/>
                <a:gd name="connsiteY5" fmla="*/ 10000 h 10000"/>
                <a:gd name="connsiteX6" fmla="*/ 2656 w 11620"/>
                <a:gd name="connsiteY6" fmla="*/ 10000 h 10000"/>
                <a:gd name="connsiteX7" fmla="*/ 3817 w 11620"/>
                <a:gd name="connsiteY7" fmla="*/ 7214 h 10000"/>
                <a:gd name="connsiteX8" fmla="*/ 310 w 11620"/>
                <a:gd name="connsiteY8" fmla="*/ 1951 h 10000"/>
                <a:gd name="connsiteX9" fmla="*/ 28 w 11620"/>
                <a:gd name="connsiteY9" fmla="*/ 457 h 10000"/>
                <a:gd name="connsiteX10" fmla="*/ 231 w 11620"/>
                <a:gd name="connsiteY10" fmla="*/ 122 h 10000"/>
                <a:gd name="connsiteX11" fmla="*/ 857 w 11620"/>
                <a:gd name="connsiteY11" fmla="*/ 0 h 10000"/>
                <a:gd name="connsiteX0" fmla="*/ 1556 w 12319"/>
                <a:gd name="connsiteY0" fmla="*/ 0 h 10000"/>
                <a:gd name="connsiteX1" fmla="*/ 11879 w 12319"/>
                <a:gd name="connsiteY1" fmla="*/ 0 h 10000"/>
                <a:gd name="connsiteX2" fmla="*/ 10079 w 12319"/>
                <a:gd name="connsiteY2" fmla="*/ 4228 h 10000"/>
                <a:gd name="connsiteX3" fmla="*/ 11168 w 12319"/>
                <a:gd name="connsiteY3" fmla="*/ 2811 h 10000"/>
                <a:gd name="connsiteX4" fmla="*/ 7700 w 12319"/>
                <a:gd name="connsiteY4" fmla="*/ 7215 h 10000"/>
                <a:gd name="connsiteX5" fmla="*/ 8911 w 12319"/>
                <a:gd name="connsiteY5" fmla="*/ 10000 h 10000"/>
                <a:gd name="connsiteX6" fmla="*/ 3355 w 12319"/>
                <a:gd name="connsiteY6" fmla="*/ 10000 h 10000"/>
                <a:gd name="connsiteX7" fmla="*/ 4516 w 12319"/>
                <a:gd name="connsiteY7" fmla="*/ 7214 h 10000"/>
                <a:gd name="connsiteX8" fmla="*/ 1009 w 12319"/>
                <a:gd name="connsiteY8" fmla="*/ 1951 h 10000"/>
                <a:gd name="connsiteX9" fmla="*/ 727 w 12319"/>
                <a:gd name="connsiteY9" fmla="*/ 457 h 10000"/>
                <a:gd name="connsiteX10" fmla="*/ 3 w 12319"/>
                <a:gd name="connsiteY10" fmla="*/ 159 h 10000"/>
                <a:gd name="connsiteX11" fmla="*/ 1556 w 12319"/>
                <a:gd name="connsiteY11" fmla="*/ 0 h 10000"/>
                <a:gd name="connsiteX0" fmla="*/ 1637 w 12400"/>
                <a:gd name="connsiteY0" fmla="*/ 28 h 10028"/>
                <a:gd name="connsiteX1" fmla="*/ 11960 w 12400"/>
                <a:gd name="connsiteY1" fmla="*/ 28 h 10028"/>
                <a:gd name="connsiteX2" fmla="*/ 10160 w 12400"/>
                <a:gd name="connsiteY2" fmla="*/ 4256 h 10028"/>
                <a:gd name="connsiteX3" fmla="*/ 11249 w 12400"/>
                <a:gd name="connsiteY3" fmla="*/ 2839 h 10028"/>
                <a:gd name="connsiteX4" fmla="*/ 7781 w 12400"/>
                <a:gd name="connsiteY4" fmla="*/ 7243 h 10028"/>
                <a:gd name="connsiteX5" fmla="*/ 8992 w 12400"/>
                <a:gd name="connsiteY5" fmla="*/ 10028 h 10028"/>
                <a:gd name="connsiteX6" fmla="*/ 3436 w 12400"/>
                <a:gd name="connsiteY6" fmla="*/ 10028 h 10028"/>
                <a:gd name="connsiteX7" fmla="*/ 4597 w 12400"/>
                <a:gd name="connsiteY7" fmla="*/ 7242 h 10028"/>
                <a:gd name="connsiteX8" fmla="*/ 1090 w 12400"/>
                <a:gd name="connsiteY8" fmla="*/ 1979 h 10028"/>
                <a:gd name="connsiteX9" fmla="*/ 808 w 12400"/>
                <a:gd name="connsiteY9" fmla="*/ 485 h 10028"/>
                <a:gd name="connsiteX10" fmla="*/ 3 w 12400"/>
                <a:gd name="connsiteY10" fmla="*/ 0 h 10028"/>
                <a:gd name="connsiteX11" fmla="*/ 1637 w 12400"/>
                <a:gd name="connsiteY11" fmla="*/ 28 h 10028"/>
                <a:gd name="connsiteX0" fmla="*/ 1644 w 12407"/>
                <a:gd name="connsiteY0" fmla="*/ 28 h 10028"/>
                <a:gd name="connsiteX1" fmla="*/ 11967 w 12407"/>
                <a:gd name="connsiteY1" fmla="*/ 28 h 10028"/>
                <a:gd name="connsiteX2" fmla="*/ 10167 w 12407"/>
                <a:gd name="connsiteY2" fmla="*/ 4256 h 10028"/>
                <a:gd name="connsiteX3" fmla="*/ 11256 w 12407"/>
                <a:gd name="connsiteY3" fmla="*/ 2839 h 10028"/>
                <a:gd name="connsiteX4" fmla="*/ 7788 w 12407"/>
                <a:gd name="connsiteY4" fmla="*/ 7243 h 10028"/>
                <a:gd name="connsiteX5" fmla="*/ 8999 w 12407"/>
                <a:gd name="connsiteY5" fmla="*/ 10028 h 10028"/>
                <a:gd name="connsiteX6" fmla="*/ 3443 w 12407"/>
                <a:gd name="connsiteY6" fmla="*/ 10028 h 10028"/>
                <a:gd name="connsiteX7" fmla="*/ 4604 w 12407"/>
                <a:gd name="connsiteY7" fmla="*/ 7242 h 10028"/>
                <a:gd name="connsiteX8" fmla="*/ 1097 w 12407"/>
                <a:gd name="connsiteY8" fmla="*/ 1979 h 10028"/>
                <a:gd name="connsiteX9" fmla="*/ 170 w 12407"/>
                <a:gd name="connsiteY9" fmla="*/ 1120 h 10028"/>
                <a:gd name="connsiteX10" fmla="*/ 10 w 12407"/>
                <a:gd name="connsiteY10" fmla="*/ 0 h 10028"/>
                <a:gd name="connsiteX11" fmla="*/ 1644 w 12407"/>
                <a:gd name="connsiteY11" fmla="*/ 28 h 10028"/>
                <a:gd name="connsiteX0" fmla="*/ 1640 w 12403"/>
                <a:gd name="connsiteY0" fmla="*/ 28 h 10028"/>
                <a:gd name="connsiteX1" fmla="*/ 11963 w 12403"/>
                <a:gd name="connsiteY1" fmla="*/ 28 h 10028"/>
                <a:gd name="connsiteX2" fmla="*/ 10163 w 12403"/>
                <a:gd name="connsiteY2" fmla="*/ 4256 h 10028"/>
                <a:gd name="connsiteX3" fmla="*/ 11252 w 12403"/>
                <a:gd name="connsiteY3" fmla="*/ 2839 h 10028"/>
                <a:gd name="connsiteX4" fmla="*/ 7784 w 12403"/>
                <a:gd name="connsiteY4" fmla="*/ 7243 h 10028"/>
                <a:gd name="connsiteX5" fmla="*/ 8995 w 12403"/>
                <a:gd name="connsiteY5" fmla="*/ 10028 h 10028"/>
                <a:gd name="connsiteX6" fmla="*/ 3439 w 12403"/>
                <a:gd name="connsiteY6" fmla="*/ 10028 h 10028"/>
                <a:gd name="connsiteX7" fmla="*/ 4600 w 12403"/>
                <a:gd name="connsiteY7" fmla="*/ 7242 h 10028"/>
                <a:gd name="connsiteX8" fmla="*/ 1093 w 12403"/>
                <a:gd name="connsiteY8" fmla="*/ 1979 h 10028"/>
                <a:gd name="connsiteX9" fmla="*/ 448 w 12403"/>
                <a:gd name="connsiteY9" fmla="*/ 1045 h 10028"/>
                <a:gd name="connsiteX10" fmla="*/ 6 w 12403"/>
                <a:gd name="connsiteY10" fmla="*/ 0 h 10028"/>
                <a:gd name="connsiteX11" fmla="*/ 1640 w 12403"/>
                <a:gd name="connsiteY11" fmla="*/ 28 h 10028"/>
                <a:gd name="connsiteX0" fmla="*/ 1639 w 12402"/>
                <a:gd name="connsiteY0" fmla="*/ 28 h 10028"/>
                <a:gd name="connsiteX1" fmla="*/ 11962 w 12402"/>
                <a:gd name="connsiteY1" fmla="*/ 28 h 10028"/>
                <a:gd name="connsiteX2" fmla="*/ 10162 w 12402"/>
                <a:gd name="connsiteY2" fmla="*/ 4256 h 10028"/>
                <a:gd name="connsiteX3" fmla="*/ 11251 w 12402"/>
                <a:gd name="connsiteY3" fmla="*/ 2839 h 10028"/>
                <a:gd name="connsiteX4" fmla="*/ 7783 w 12402"/>
                <a:gd name="connsiteY4" fmla="*/ 7243 h 10028"/>
                <a:gd name="connsiteX5" fmla="*/ 8994 w 12402"/>
                <a:gd name="connsiteY5" fmla="*/ 10028 h 10028"/>
                <a:gd name="connsiteX6" fmla="*/ 3438 w 12402"/>
                <a:gd name="connsiteY6" fmla="*/ 10028 h 10028"/>
                <a:gd name="connsiteX7" fmla="*/ 4599 w 12402"/>
                <a:gd name="connsiteY7" fmla="*/ 7242 h 10028"/>
                <a:gd name="connsiteX8" fmla="*/ 1092 w 12402"/>
                <a:gd name="connsiteY8" fmla="*/ 1979 h 10028"/>
                <a:gd name="connsiteX9" fmla="*/ 568 w 12402"/>
                <a:gd name="connsiteY9" fmla="*/ 1045 h 10028"/>
                <a:gd name="connsiteX10" fmla="*/ 5 w 12402"/>
                <a:gd name="connsiteY10" fmla="*/ 0 h 10028"/>
                <a:gd name="connsiteX11" fmla="*/ 1639 w 12402"/>
                <a:gd name="connsiteY11" fmla="*/ 28 h 10028"/>
                <a:gd name="connsiteX0" fmla="*/ 1280 w 12043"/>
                <a:gd name="connsiteY0" fmla="*/ 0 h 10000"/>
                <a:gd name="connsiteX1" fmla="*/ 11603 w 12043"/>
                <a:gd name="connsiteY1" fmla="*/ 0 h 10000"/>
                <a:gd name="connsiteX2" fmla="*/ 9803 w 12043"/>
                <a:gd name="connsiteY2" fmla="*/ 4228 h 10000"/>
                <a:gd name="connsiteX3" fmla="*/ 10892 w 12043"/>
                <a:gd name="connsiteY3" fmla="*/ 2811 h 10000"/>
                <a:gd name="connsiteX4" fmla="*/ 7424 w 12043"/>
                <a:gd name="connsiteY4" fmla="*/ 7215 h 10000"/>
                <a:gd name="connsiteX5" fmla="*/ 8635 w 12043"/>
                <a:gd name="connsiteY5" fmla="*/ 10000 h 10000"/>
                <a:gd name="connsiteX6" fmla="*/ 3079 w 12043"/>
                <a:gd name="connsiteY6" fmla="*/ 10000 h 10000"/>
                <a:gd name="connsiteX7" fmla="*/ 4240 w 12043"/>
                <a:gd name="connsiteY7" fmla="*/ 7214 h 10000"/>
                <a:gd name="connsiteX8" fmla="*/ 733 w 12043"/>
                <a:gd name="connsiteY8" fmla="*/ 1951 h 10000"/>
                <a:gd name="connsiteX9" fmla="*/ 209 w 12043"/>
                <a:gd name="connsiteY9" fmla="*/ 1017 h 10000"/>
                <a:gd name="connsiteX10" fmla="*/ 9 w 12043"/>
                <a:gd name="connsiteY10" fmla="*/ 159 h 10000"/>
                <a:gd name="connsiteX11" fmla="*/ 1280 w 12043"/>
                <a:gd name="connsiteY11" fmla="*/ 0 h 10000"/>
                <a:gd name="connsiteX0" fmla="*/ 1376 w 12139"/>
                <a:gd name="connsiteY0" fmla="*/ 27 h 10027"/>
                <a:gd name="connsiteX1" fmla="*/ 11699 w 12139"/>
                <a:gd name="connsiteY1" fmla="*/ 27 h 10027"/>
                <a:gd name="connsiteX2" fmla="*/ 9899 w 12139"/>
                <a:gd name="connsiteY2" fmla="*/ 4255 h 10027"/>
                <a:gd name="connsiteX3" fmla="*/ 10988 w 12139"/>
                <a:gd name="connsiteY3" fmla="*/ 2838 h 10027"/>
                <a:gd name="connsiteX4" fmla="*/ 7520 w 12139"/>
                <a:gd name="connsiteY4" fmla="*/ 7242 h 10027"/>
                <a:gd name="connsiteX5" fmla="*/ 8731 w 12139"/>
                <a:gd name="connsiteY5" fmla="*/ 10027 h 10027"/>
                <a:gd name="connsiteX6" fmla="*/ 3175 w 12139"/>
                <a:gd name="connsiteY6" fmla="*/ 10027 h 10027"/>
                <a:gd name="connsiteX7" fmla="*/ 4336 w 12139"/>
                <a:gd name="connsiteY7" fmla="*/ 7241 h 10027"/>
                <a:gd name="connsiteX8" fmla="*/ 829 w 12139"/>
                <a:gd name="connsiteY8" fmla="*/ 1978 h 10027"/>
                <a:gd name="connsiteX9" fmla="*/ 305 w 12139"/>
                <a:gd name="connsiteY9" fmla="*/ 1044 h 10027"/>
                <a:gd name="connsiteX10" fmla="*/ 105 w 12139"/>
                <a:gd name="connsiteY10" fmla="*/ 186 h 10027"/>
                <a:gd name="connsiteX11" fmla="*/ 23 w 12139"/>
                <a:gd name="connsiteY11" fmla="*/ 0 h 10027"/>
                <a:gd name="connsiteX12" fmla="*/ 1376 w 12139"/>
                <a:gd name="connsiteY12" fmla="*/ 27 h 10027"/>
                <a:gd name="connsiteX0" fmla="*/ 1379 w 12142"/>
                <a:gd name="connsiteY0" fmla="*/ 27 h 10027"/>
                <a:gd name="connsiteX1" fmla="*/ 11702 w 12142"/>
                <a:gd name="connsiteY1" fmla="*/ 27 h 10027"/>
                <a:gd name="connsiteX2" fmla="*/ 9902 w 12142"/>
                <a:gd name="connsiteY2" fmla="*/ 4255 h 10027"/>
                <a:gd name="connsiteX3" fmla="*/ 10991 w 12142"/>
                <a:gd name="connsiteY3" fmla="*/ 2838 h 10027"/>
                <a:gd name="connsiteX4" fmla="*/ 7523 w 12142"/>
                <a:gd name="connsiteY4" fmla="*/ 7242 h 10027"/>
                <a:gd name="connsiteX5" fmla="*/ 8734 w 12142"/>
                <a:gd name="connsiteY5" fmla="*/ 10027 h 10027"/>
                <a:gd name="connsiteX6" fmla="*/ 3178 w 12142"/>
                <a:gd name="connsiteY6" fmla="*/ 10027 h 10027"/>
                <a:gd name="connsiteX7" fmla="*/ 4339 w 12142"/>
                <a:gd name="connsiteY7" fmla="*/ 7241 h 10027"/>
                <a:gd name="connsiteX8" fmla="*/ 832 w 12142"/>
                <a:gd name="connsiteY8" fmla="*/ 1978 h 10027"/>
                <a:gd name="connsiteX9" fmla="*/ 308 w 12142"/>
                <a:gd name="connsiteY9" fmla="*/ 1044 h 10027"/>
                <a:gd name="connsiteX10" fmla="*/ 68 w 12142"/>
                <a:gd name="connsiteY10" fmla="*/ 298 h 10027"/>
                <a:gd name="connsiteX11" fmla="*/ 26 w 12142"/>
                <a:gd name="connsiteY11" fmla="*/ 0 h 10027"/>
                <a:gd name="connsiteX12" fmla="*/ 1379 w 12142"/>
                <a:gd name="connsiteY12" fmla="*/ 27 h 10027"/>
                <a:gd name="connsiteX0" fmla="*/ 1555 w 12318"/>
                <a:gd name="connsiteY0" fmla="*/ 27 h 10027"/>
                <a:gd name="connsiteX1" fmla="*/ 11878 w 12318"/>
                <a:gd name="connsiteY1" fmla="*/ 27 h 10027"/>
                <a:gd name="connsiteX2" fmla="*/ 10078 w 12318"/>
                <a:gd name="connsiteY2" fmla="*/ 4255 h 10027"/>
                <a:gd name="connsiteX3" fmla="*/ 11167 w 12318"/>
                <a:gd name="connsiteY3" fmla="*/ 2838 h 10027"/>
                <a:gd name="connsiteX4" fmla="*/ 7699 w 12318"/>
                <a:gd name="connsiteY4" fmla="*/ 7242 h 10027"/>
                <a:gd name="connsiteX5" fmla="*/ 8910 w 12318"/>
                <a:gd name="connsiteY5" fmla="*/ 10027 h 10027"/>
                <a:gd name="connsiteX6" fmla="*/ 3354 w 12318"/>
                <a:gd name="connsiteY6" fmla="*/ 10027 h 10027"/>
                <a:gd name="connsiteX7" fmla="*/ 4515 w 12318"/>
                <a:gd name="connsiteY7" fmla="*/ 7241 h 10027"/>
                <a:gd name="connsiteX8" fmla="*/ 1008 w 12318"/>
                <a:gd name="connsiteY8" fmla="*/ 1978 h 10027"/>
                <a:gd name="connsiteX9" fmla="*/ 0 w 12318"/>
                <a:gd name="connsiteY9" fmla="*/ 74 h 10027"/>
                <a:gd name="connsiteX10" fmla="*/ 244 w 12318"/>
                <a:gd name="connsiteY10" fmla="*/ 298 h 10027"/>
                <a:gd name="connsiteX11" fmla="*/ 202 w 12318"/>
                <a:gd name="connsiteY11" fmla="*/ 0 h 10027"/>
                <a:gd name="connsiteX12" fmla="*/ 1555 w 12318"/>
                <a:gd name="connsiteY12" fmla="*/ 27 h 10027"/>
                <a:gd name="connsiteX0" fmla="*/ 1380 w 12143"/>
                <a:gd name="connsiteY0" fmla="*/ 27 h 10027"/>
                <a:gd name="connsiteX1" fmla="*/ 11703 w 12143"/>
                <a:gd name="connsiteY1" fmla="*/ 27 h 10027"/>
                <a:gd name="connsiteX2" fmla="*/ 9903 w 12143"/>
                <a:gd name="connsiteY2" fmla="*/ 4255 h 10027"/>
                <a:gd name="connsiteX3" fmla="*/ 10992 w 12143"/>
                <a:gd name="connsiteY3" fmla="*/ 2838 h 10027"/>
                <a:gd name="connsiteX4" fmla="*/ 7524 w 12143"/>
                <a:gd name="connsiteY4" fmla="*/ 7242 h 10027"/>
                <a:gd name="connsiteX5" fmla="*/ 8735 w 12143"/>
                <a:gd name="connsiteY5" fmla="*/ 10027 h 10027"/>
                <a:gd name="connsiteX6" fmla="*/ 3179 w 12143"/>
                <a:gd name="connsiteY6" fmla="*/ 10027 h 10027"/>
                <a:gd name="connsiteX7" fmla="*/ 4340 w 12143"/>
                <a:gd name="connsiteY7" fmla="*/ 7241 h 10027"/>
                <a:gd name="connsiteX8" fmla="*/ 833 w 12143"/>
                <a:gd name="connsiteY8" fmla="*/ 1978 h 10027"/>
                <a:gd name="connsiteX9" fmla="*/ 67 w 12143"/>
                <a:gd name="connsiteY9" fmla="*/ 37 h 10027"/>
                <a:gd name="connsiteX10" fmla="*/ 69 w 12143"/>
                <a:gd name="connsiteY10" fmla="*/ 298 h 10027"/>
                <a:gd name="connsiteX11" fmla="*/ 27 w 12143"/>
                <a:gd name="connsiteY11" fmla="*/ 0 h 10027"/>
                <a:gd name="connsiteX12" fmla="*/ 1380 w 12143"/>
                <a:gd name="connsiteY12" fmla="*/ 27 h 10027"/>
                <a:gd name="connsiteX0" fmla="*/ 1331 w 12094"/>
                <a:gd name="connsiteY0" fmla="*/ 5 h 10005"/>
                <a:gd name="connsiteX1" fmla="*/ 11654 w 12094"/>
                <a:gd name="connsiteY1" fmla="*/ 5 h 10005"/>
                <a:gd name="connsiteX2" fmla="*/ 9854 w 12094"/>
                <a:gd name="connsiteY2" fmla="*/ 4233 h 10005"/>
                <a:gd name="connsiteX3" fmla="*/ 10943 w 12094"/>
                <a:gd name="connsiteY3" fmla="*/ 2816 h 10005"/>
                <a:gd name="connsiteX4" fmla="*/ 7475 w 12094"/>
                <a:gd name="connsiteY4" fmla="*/ 7220 h 10005"/>
                <a:gd name="connsiteX5" fmla="*/ 8686 w 12094"/>
                <a:gd name="connsiteY5" fmla="*/ 10005 h 10005"/>
                <a:gd name="connsiteX6" fmla="*/ 3130 w 12094"/>
                <a:gd name="connsiteY6" fmla="*/ 10005 h 10005"/>
                <a:gd name="connsiteX7" fmla="*/ 4291 w 12094"/>
                <a:gd name="connsiteY7" fmla="*/ 7219 h 10005"/>
                <a:gd name="connsiteX8" fmla="*/ 784 w 12094"/>
                <a:gd name="connsiteY8" fmla="*/ 1956 h 10005"/>
                <a:gd name="connsiteX9" fmla="*/ 18 w 12094"/>
                <a:gd name="connsiteY9" fmla="*/ 15 h 10005"/>
                <a:gd name="connsiteX10" fmla="*/ 20 w 12094"/>
                <a:gd name="connsiteY10" fmla="*/ 276 h 10005"/>
                <a:gd name="connsiteX11" fmla="*/ 260 w 12094"/>
                <a:gd name="connsiteY11" fmla="*/ 90 h 10005"/>
                <a:gd name="connsiteX12" fmla="*/ 1331 w 12094"/>
                <a:gd name="connsiteY12" fmla="*/ 5 h 10005"/>
                <a:gd name="connsiteX0" fmla="*/ 1320 w 12083"/>
                <a:gd name="connsiteY0" fmla="*/ 0 h 10000"/>
                <a:gd name="connsiteX1" fmla="*/ 11643 w 12083"/>
                <a:gd name="connsiteY1" fmla="*/ 0 h 10000"/>
                <a:gd name="connsiteX2" fmla="*/ 9843 w 12083"/>
                <a:gd name="connsiteY2" fmla="*/ 4228 h 10000"/>
                <a:gd name="connsiteX3" fmla="*/ 10932 w 12083"/>
                <a:gd name="connsiteY3" fmla="*/ 2811 h 10000"/>
                <a:gd name="connsiteX4" fmla="*/ 7464 w 12083"/>
                <a:gd name="connsiteY4" fmla="*/ 7215 h 10000"/>
                <a:gd name="connsiteX5" fmla="*/ 8675 w 12083"/>
                <a:gd name="connsiteY5" fmla="*/ 10000 h 10000"/>
                <a:gd name="connsiteX6" fmla="*/ 3119 w 12083"/>
                <a:gd name="connsiteY6" fmla="*/ 10000 h 10000"/>
                <a:gd name="connsiteX7" fmla="*/ 4280 w 12083"/>
                <a:gd name="connsiteY7" fmla="*/ 7214 h 10000"/>
                <a:gd name="connsiteX8" fmla="*/ 773 w 12083"/>
                <a:gd name="connsiteY8" fmla="*/ 1951 h 10000"/>
                <a:gd name="connsiteX9" fmla="*/ 249 w 12083"/>
                <a:gd name="connsiteY9" fmla="*/ 197 h 10000"/>
                <a:gd name="connsiteX10" fmla="*/ 9 w 12083"/>
                <a:gd name="connsiteY10" fmla="*/ 271 h 10000"/>
                <a:gd name="connsiteX11" fmla="*/ 249 w 12083"/>
                <a:gd name="connsiteY11" fmla="*/ 85 h 10000"/>
                <a:gd name="connsiteX12" fmla="*/ 1320 w 12083"/>
                <a:gd name="connsiteY12" fmla="*/ 0 h 10000"/>
                <a:gd name="connsiteX0" fmla="*/ 1326 w 12089"/>
                <a:gd name="connsiteY0" fmla="*/ 0 h 10000"/>
                <a:gd name="connsiteX1" fmla="*/ 11649 w 12089"/>
                <a:gd name="connsiteY1" fmla="*/ 0 h 10000"/>
                <a:gd name="connsiteX2" fmla="*/ 9849 w 12089"/>
                <a:gd name="connsiteY2" fmla="*/ 4228 h 10000"/>
                <a:gd name="connsiteX3" fmla="*/ 10938 w 12089"/>
                <a:gd name="connsiteY3" fmla="*/ 2811 h 10000"/>
                <a:gd name="connsiteX4" fmla="*/ 7470 w 12089"/>
                <a:gd name="connsiteY4" fmla="*/ 7215 h 10000"/>
                <a:gd name="connsiteX5" fmla="*/ 8681 w 12089"/>
                <a:gd name="connsiteY5" fmla="*/ 10000 h 10000"/>
                <a:gd name="connsiteX6" fmla="*/ 3125 w 12089"/>
                <a:gd name="connsiteY6" fmla="*/ 10000 h 10000"/>
                <a:gd name="connsiteX7" fmla="*/ 4286 w 12089"/>
                <a:gd name="connsiteY7" fmla="*/ 7214 h 10000"/>
                <a:gd name="connsiteX8" fmla="*/ 779 w 12089"/>
                <a:gd name="connsiteY8" fmla="*/ 1951 h 10000"/>
                <a:gd name="connsiteX9" fmla="*/ 13 w 12089"/>
                <a:gd name="connsiteY9" fmla="*/ 383 h 10000"/>
                <a:gd name="connsiteX10" fmla="*/ 255 w 12089"/>
                <a:gd name="connsiteY10" fmla="*/ 197 h 10000"/>
                <a:gd name="connsiteX11" fmla="*/ 15 w 12089"/>
                <a:gd name="connsiteY11" fmla="*/ 271 h 10000"/>
                <a:gd name="connsiteX12" fmla="*/ 255 w 12089"/>
                <a:gd name="connsiteY12" fmla="*/ 85 h 10000"/>
                <a:gd name="connsiteX13" fmla="*/ 1326 w 12089"/>
                <a:gd name="connsiteY13" fmla="*/ 0 h 10000"/>
                <a:gd name="connsiteX0" fmla="*/ 1331 w 12094"/>
                <a:gd name="connsiteY0" fmla="*/ 0 h 10000"/>
                <a:gd name="connsiteX1" fmla="*/ 11654 w 12094"/>
                <a:gd name="connsiteY1" fmla="*/ 0 h 10000"/>
                <a:gd name="connsiteX2" fmla="*/ 9854 w 12094"/>
                <a:gd name="connsiteY2" fmla="*/ 4228 h 10000"/>
                <a:gd name="connsiteX3" fmla="*/ 10943 w 12094"/>
                <a:gd name="connsiteY3" fmla="*/ 2811 h 10000"/>
                <a:gd name="connsiteX4" fmla="*/ 7475 w 12094"/>
                <a:gd name="connsiteY4" fmla="*/ 7215 h 10000"/>
                <a:gd name="connsiteX5" fmla="*/ 8686 w 12094"/>
                <a:gd name="connsiteY5" fmla="*/ 10000 h 10000"/>
                <a:gd name="connsiteX6" fmla="*/ 3130 w 12094"/>
                <a:gd name="connsiteY6" fmla="*/ 10000 h 10000"/>
                <a:gd name="connsiteX7" fmla="*/ 4291 w 12094"/>
                <a:gd name="connsiteY7" fmla="*/ 7214 h 10000"/>
                <a:gd name="connsiteX8" fmla="*/ 784 w 12094"/>
                <a:gd name="connsiteY8" fmla="*/ 1951 h 10000"/>
                <a:gd name="connsiteX9" fmla="*/ 18 w 12094"/>
                <a:gd name="connsiteY9" fmla="*/ 383 h 10000"/>
                <a:gd name="connsiteX10" fmla="*/ 139 w 12094"/>
                <a:gd name="connsiteY10" fmla="*/ 160 h 10000"/>
                <a:gd name="connsiteX11" fmla="*/ 20 w 12094"/>
                <a:gd name="connsiteY11" fmla="*/ 271 h 10000"/>
                <a:gd name="connsiteX12" fmla="*/ 260 w 12094"/>
                <a:gd name="connsiteY12" fmla="*/ 85 h 10000"/>
                <a:gd name="connsiteX13" fmla="*/ 1331 w 12094"/>
                <a:gd name="connsiteY13" fmla="*/ 0 h 10000"/>
                <a:gd name="connsiteX0" fmla="*/ 1331 w 12094"/>
                <a:gd name="connsiteY0" fmla="*/ 0 h 10000"/>
                <a:gd name="connsiteX1" fmla="*/ 11654 w 12094"/>
                <a:gd name="connsiteY1" fmla="*/ 0 h 10000"/>
                <a:gd name="connsiteX2" fmla="*/ 9854 w 12094"/>
                <a:gd name="connsiteY2" fmla="*/ 4228 h 10000"/>
                <a:gd name="connsiteX3" fmla="*/ 10943 w 12094"/>
                <a:gd name="connsiteY3" fmla="*/ 2811 h 10000"/>
                <a:gd name="connsiteX4" fmla="*/ 7475 w 12094"/>
                <a:gd name="connsiteY4" fmla="*/ 7215 h 10000"/>
                <a:gd name="connsiteX5" fmla="*/ 8686 w 12094"/>
                <a:gd name="connsiteY5" fmla="*/ 10000 h 10000"/>
                <a:gd name="connsiteX6" fmla="*/ 3130 w 12094"/>
                <a:gd name="connsiteY6" fmla="*/ 10000 h 10000"/>
                <a:gd name="connsiteX7" fmla="*/ 4291 w 12094"/>
                <a:gd name="connsiteY7" fmla="*/ 7214 h 10000"/>
                <a:gd name="connsiteX8" fmla="*/ 784 w 12094"/>
                <a:gd name="connsiteY8" fmla="*/ 1951 h 10000"/>
                <a:gd name="connsiteX9" fmla="*/ 18 w 12094"/>
                <a:gd name="connsiteY9" fmla="*/ 383 h 10000"/>
                <a:gd name="connsiteX10" fmla="*/ 139 w 12094"/>
                <a:gd name="connsiteY10" fmla="*/ 160 h 10000"/>
                <a:gd name="connsiteX11" fmla="*/ 141 w 12094"/>
                <a:gd name="connsiteY11" fmla="*/ 234 h 10000"/>
                <a:gd name="connsiteX12" fmla="*/ 260 w 12094"/>
                <a:gd name="connsiteY12" fmla="*/ 85 h 10000"/>
                <a:gd name="connsiteX13" fmla="*/ 1331 w 12094"/>
                <a:gd name="connsiteY13" fmla="*/ 0 h 10000"/>
                <a:gd name="connsiteX0" fmla="*/ 1361 w 12124"/>
                <a:gd name="connsiteY0" fmla="*/ 0 h 10000"/>
                <a:gd name="connsiteX1" fmla="*/ 11684 w 12124"/>
                <a:gd name="connsiteY1" fmla="*/ 0 h 10000"/>
                <a:gd name="connsiteX2" fmla="*/ 9884 w 12124"/>
                <a:gd name="connsiteY2" fmla="*/ 4228 h 10000"/>
                <a:gd name="connsiteX3" fmla="*/ 10973 w 12124"/>
                <a:gd name="connsiteY3" fmla="*/ 2811 h 10000"/>
                <a:gd name="connsiteX4" fmla="*/ 7505 w 12124"/>
                <a:gd name="connsiteY4" fmla="*/ 7215 h 10000"/>
                <a:gd name="connsiteX5" fmla="*/ 8716 w 12124"/>
                <a:gd name="connsiteY5" fmla="*/ 10000 h 10000"/>
                <a:gd name="connsiteX6" fmla="*/ 3160 w 12124"/>
                <a:gd name="connsiteY6" fmla="*/ 10000 h 10000"/>
                <a:gd name="connsiteX7" fmla="*/ 4321 w 12124"/>
                <a:gd name="connsiteY7" fmla="*/ 7214 h 10000"/>
                <a:gd name="connsiteX8" fmla="*/ 814 w 12124"/>
                <a:gd name="connsiteY8" fmla="*/ 1951 h 10000"/>
                <a:gd name="connsiteX9" fmla="*/ 48 w 12124"/>
                <a:gd name="connsiteY9" fmla="*/ 383 h 10000"/>
                <a:gd name="connsiteX10" fmla="*/ 169 w 12124"/>
                <a:gd name="connsiteY10" fmla="*/ 160 h 10000"/>
                <a:gd name="connsiteX11" fmla="*/ 10 w 12124"/>
                <a:gd name="connsiteY11" fmla="*/ 122 h 10000"/>
                <a:gd name="connsiteX12" fmla="*/ 290 w 12124"/>
                <a:gd name="connsiteY12" fmla="*/ 85 h 10000"/>
                <a:gd name="connsiteX13" fmla="*/ 1361 w 12124"/>
                <a:gd name="connsiteY13" fmla="*/ 0 h 10000"/>
                <a:gd name="connsiteX0" fmla="*/ 1332 w 12095"/>
                <a:gd name="connsiteY0" fmla="*/ 0 h 10000"/>
                <a:gd name="connsiteX1" fmla="*/ 11655 w 12095"/>
                <a:gd name="connsiteY1" fmla="*/ 0 h 10000"/>
                <a:gd name="connsiteX2" fmla="*/ 9855 w 12095"/>
                <a:gd name="connsiteY2" fmla="*/ 4228 h 10000"/>
                <a:gd name="connsiteX3" fmla="*/ 10944 w 12095"/>
                <a:gd name="connsiteY3" fmla="*/ 2811 h 10000"/>
                <a:gd name="connsiteX4" fmla="*/ 7476 w 12095"/>
                <a:gd name="connsiteY4" fmla="*/ 7215 h 10000"/>
                <a:gd name="connsiteX5" fmla="*/ 8687 w 12095"/>
                <a:gd name="connsiteY5" fmla="*/ 10000 h 10000"/>
                <a:gd name="connsiteX6" fmla="*/ 3131 w 12095"/>
                <a:gd name="connsiteY6" fmla="*/ 10000 h 10000"/>
                <a:gd name="connsiteX7" fmla="*/ 4292 w 12095"/>
                <a:gd name="connsiteY7" fmla="*/ 7214 h 10000"/>
                <a:gd name="connsiteX8" fmla="*/ 785 w 12095"/>
                <a:gd name="connsiteY8" fmla="*/ 1951 h 10000"/>
                <a:gd name="connsiteX9" fmla="*/ 19 w 12095"/>
                <a:gd name="connsiteY9" fmla="*/ 383 h 10000"/>
                <a:gd name="connsiteX10" fmla="*/ 140 w 12095"/>
                <a:gd name="connsiteY10" fmla="*/ 160 h 10000"/>
                <a:gd name="connsiteX11" fmla="*/ 102 w 12095"/>
                <a:gd name="connsiteY11" fmla="*/ 159 h 10000"/>
                <a:gd name="connsiteX12" fmla="*/ 261 w 12095"/>
                <a:gd name="connsiteY12" fmla="*/ 85 h 10000"/>
                <a:gd name="connsiteX13" fmla="*/ 1332 w 12095"/>
                <a:gd name="connsiteY13" fmla="*/ 0 h 10000"/>
                <a:gd name="connsiteX0" fmla="*/ 1925 w 13763"/>
                <a:gd name="connsiteY0" fmla="*/ 0 h 10039"/>
                <a:gd name="connsiteX1" fmla="*/ 12248 w 13763"/>
                <a:gd name="connsiteY1" fmla="*/ 0 h 10039"/>
                <a:gd name="connsiteX2" fmla="*/ 10448 w 13763"/>
                <a:gd name="connsiteY2" fmla="*/ 4228 h 10039"/>
                <a:gd name="connsiteX3" fmla="*/ 11537 w 13763"/>
                <a:gd name="connsiteY3" fmla="*/ 2811 h 10039"/>
                <a:gd name="connsiteX4" fmla="*/ 8069 w 13763"/>
                <a:gd name="connsiteY4" fmla="*/ 7215 h 10039"/>
                <a:gd name="connsiteX5" fmla="*/ 9280 w 13763"/>
                <a:gd name="connsiteY5" fmla="*/ 10000 h 10039"/>
                <a:gd name="connsiteX6" fmla="*/ 3724 w 13763"/>
                <a:gd name="connsiteY6" fmla="*/ 10000 h 10039"/>
                <a:gd name="connsiteX7" fmla="*/ 4885 w 13763"/>
                <a:gd name="connsiteY7" fmla="*/ 7214 h 10039"/>
                <a:gd name="connsiteX8" fmla="*/ 1378 w 13763"/>
                <a:gd name="connsiteY8" fmla="*/ 1951 h 10039"/>
                <a:gd name="connsiteX9" fmla="*/ 612 w 13763"/>
                <a:gd name="connsiteY9" fmla="*/ 383 h 10039"/>
                <a:gd name="connsiteX10" fmla="*/ 733 w 13763"/>
                <a:gd name="connsiteY10" fmla="*/ 160 h 10039"/>
                <a:gd name="connsiteX11" fmla="*/ 695 w 13763"/>
                <a:gd name="connsiteY11" fmla="*/ 159 h 10039"/>
                <a:gd name="connsiteX12" fmla="*/ 1925 w 13763"/>
                <a:gd name="connsiteY12" fmla="*/ 0 h 10039"/>
                <a:gd name="connsiteX0" fmla="*/ 1919 w 13757"/>
                <a:gd name="connsiteY0" fmla="*/ 0 h 10039"/>
                <a:gd name="connsiteX1" fmla="*/ 12242 w 13757"/>
                <a:gd name="connsiteY1" fmla="*/ 0 h 10039"/>
                <a:gd name="connsiteX2" fmla="*/ 10442 w 13757"/>
                <a:gd name="connsiteY2" fmla="*/ 4228 h 10039"/>
                <a:gd name="connsiteX3" fmla="*/ 11531 w 13757"/>
                <a:gd name="connsiteY3" fmla="*/ 2811 h 10039"/>
                <a:gd name="connsiteX4" fmla="*/ 8063 w 13757"/>
                <a:gd name="connsiteY4" fmla="*/ 7215 h 10039"/>
                <a:gd name="connsiteX5" fmla="*/ 9274 w 13757"/>
                <a:gd name="connsiteY5" fmla="*/ 10000 h 10039"/>
                <a:gd name="connsiteX6" fmla="*/ 3718 w 13757"/>
                <a:gd name="connsiteY6" fmla="*/ 10000 h 10039"/>
                <a:gd name="connsiteX7" fmla="*/ 4879 w 13757"/>
                <a:gd name="connsiteY7" fmla="*/ 7214 h 10039"/>
                <a:gd name="connsiteX8" fmla="*/ 1372 w 13757"/>
                <a:gd name="connsiteY8" fmla="*/ 1951 h 10039"/>
                <a:gd name="connsiteX9" fmla="*/ 606 w 13757"/>
                <a:gd name="connsiteY9" fmla="*/ 383 h 10039"/>
                <a:gd name="connsiteX10" fmla="*/ 727 w 13757"/>
                <a:gd name="connsiteY10" fmla="*/ 160 h 10039"/>
                <a:gd name="connsiteX11" fmla="*/ 1919 w 13757"/>
                <a:gd name="connsiteY11" fmla="*/ 0 h 10039"/>
                <a:gd name="connsiteX0" fmla="*/ 1939 w 13777"/>
                <a:gd name="connsiteY0" fmla="*/ 0 h 10039"/>
                <a:gd name="connsiteX1" fmla="*/ 12262 w 13777"/>
                <a:gd name="connsiteY1" fmla="*/ 0 h 10039"/>
                <a:gd name="connsiteX2" fmla="*/ 10462 w 13777"/>
                <a:gd name="connsiteY2" fmla="*/ 4228 h 10039"/>
                <a:gd name="connsiteX3" fmla="*/ 11551 w 13777"/>
                <a:gd name="connsiteY3" fmla="*/ 2811 h 10039"/>
                <a:gd name="connsiteX4" fmla="*/ 8083 w 13777"/>
                <a:gd name="connsiteY4" fmla="*/ 7215 h 10039"/>
                <a:gd name="connsiteX5" fmla="*/ 9294 w 13777"/>
                <a:gd name="connsiteY5" fmla="*/ 10000 h 10039"/>
                <a:gd name="connsiteX6" fmla="*/ 3738 w 13777"/>
                <a:gd name="connsiteY6" fmla="*/ 10000 h 10039"/>
                <a:gd name="connsiteX7" fmla="*/ 4899 w 13777"/>
                <a:gd name="connsiteY7" fmla="*/ 7214 h 10039"/>
                <a:gd name="connsiteX8" fmla="*/ 1392 w 13777"/>
                <a:gd name="connsiteY8" fmla="*/ 1951 h 10039"/>
                <a:gd name="connsiteX9" fmla="*/ 626 w 13777"/>
                <a:gd name="connsiteY9" fmla="*/ 383 h 10039"/>
                <a:gd name="connsiteX10" fmla="*/ 1939 w 13777"/>
                <a:gd name="connsiteY10" fmla="*/ 0 h 10039"/>
                <a:gd name="connsiteX0" fmla="*/ 1812 w 13650"/>
                <a:gd name="connsiteY0" fmla="*/ 0 h 10039"/>
                <a:gd name="connsiteX1" fmla="*/ 12135 w 13650"/>
                <a:gd name="connsiteY1" fmla="*/ 0 h 10039"/>
                <a:gd name="connsiteX2" fmla="*/ 10335 w 13650"/>
                <a:gd name="connsiteY2" fmla="*/ 4228 h 10039"/>
                <a:gd name="connsiteX3" fmla="*/ 11424 w 13650"/>
                <a:gd name="connsiteY3" fmla="*/ 2811 h 10039"/>
                <a:gd name="connsiteX4" fmla="*/ 7956 w 13650"/>
                <a:gd name="connsiteY4" fmla="*/ 7215 h 10039"/>
                <a:gd name="connsiteX5" fmla="*/ 9167 w 13650"/>
                <a:gd name="connsiteY5" fmla="*/ 10000 h 10039"/>
                <a:gd name="connsiteX6" fmla="*/ 3611 w 13650"/>
                <a:gd name="connsiteY6" fmla="*/ 10000 h 10039"/>
                <a:gd name="connsiteX7" fmla="*/ 4772 w 13650"/>
                <a:gd name="connsiteY7" fmla="*/ 7214 h 10039"/>
                <a:gd name="connsiteX8" fmla="*/ 1265 w 13650"/>
                <a:gd name="connsiteY8" fmla="*/ 1951 h 10039"/>
                <a:gd name="connsiteX9" fmla="*/ 1812 w 13650"/>
                <a:gd name="connsiteY9" fmla="*/ 0 h 10039"/>
                <a:gd name="connsiteX0" fmla="*/ 1812 w 13650"/>
                <a:gd name="connsiteY0" fmla="*/ 0 h 10039"/>
                <a:gd name="connsiteX1" fmla="*/ 12135 w 13650"/>
                <a:gd name="connsiteY1" fmla="*/ 0 h 10039"/>
                <a:gd name="connsiteX2" fmla="*/ 10335 w 13650"/>
                <a:gd name="connsiteY2" fmla="*/ 4228 h 10039"/>
                <a:gd name="connsiteX3" fmla="*/ 11424 w 13650"/>
                <a:gd name="connsiteY3" fmla="*/ 2811 h 10039"/>
                <a:gd name="connsiteX4" fmla="*/ 7956 w 13650"/>
                <a:gd name="connsiteY4" fmla="*/ 7215 h 10039"/>
                <a:gd name="connsiteX5" fmla="*/ 9167 w 13650"/>
                <a:gd name="connsiteY5" fmla="*/ 10000 h 10039"/>
                <a:gd name="connsiteX6" fmla="*/ 3611 w 13650"/>
                <a:gd name="connsiteY6" fmla="*/ 10000 h 10039"/>
                <a:gd name="connsiteX7" fmla="*/ 4772 w 13650"/>
                <a:gd name="connsiteY7" fmla="*/ 7214 h 10039"/>
                <a:gd name="connsiteX8" fmla="*/ 1265 w 13650"/>
                <a:gd name="connsiteY8" fmla="*/ 1951 h 10039"/>
                <a:gd name="connsiteX9" fmla="*/ 1812 w 13650"/>
                <a:gd name="connsiteY9" fmla="*/ 0 h 10039"/>
                <a:gd name="connsiteX0" fmla="*/ 1812 w 14120"/>
                <a:gd name="connsiteY0" fmla="*/ 17 h 10039"/>
                <a:gd name="connsiteX1" fmla="*/ 12605 w 14120"/>
                <a:gd name="connsiteY1" fmla="*/ 0 h 10039"/>
                <a:gd name="connsiteX2" fmla="*/ 10805 w 14120"/>
                <a:gd name="connsiteY2" fmla="*/ 4228 h 10039"/>
                <a:gd name="connsiteX3" fmla="*/ 11894 w 14120"/>
                <a:gd name="connsiteY3" fmla="*/ 2811 h 10039"/>
                <a:gd name="connsiteX4" fmla="*/ 8426 w 14120"/>
                <a:gd name="connsiteY4" fmla="*/ 7215 h 10039"/>
                <a:gd name="connsiteX5" fmla="*/ 9637 w 14120"/>
                <a:gd name="connsiteY5" fmla="*/ 10000 h 10039"/>
                <a:gd name="connsiteX6" fmla="*/ 4081 w 14120"/>
                <a:gd name="connsiteY6" fmla="*/ 10000 h 10039"/>
                <a:gd name="connsiteX7" fmla="*/ 5242 w 14120"/>
                <a:gd name="connsiteY7" fmla="*/ 7214 h 10039"/>
                <a:gd name="connsiteX8" fmla="*/ 1735 w 14120"/>
                <a:gd name="connsiteY8" fmla="*/ 1951 h 10039"/>
                <a:gd name="connsiteX9" fmla="*/ 1812 w 14120"/>
                <a:gd name="connsiteY9" fmla="*/ 17 h 10039"/>
                <a:gd name="connsiteX0" fmla="*/ 1018 w 13326"/>
                <a:gd name="connsiteY0" fmla="*/ 17 h 10039"/>
                <a:gd name="connsiteX1" fmla="*/ 11811 w 13326"/>
                <a:gd name="connsiteY1" fmla="*/ 0 h 10039"/>
                <a:gd name="connsiteX2" fmla="*/ 10011 w 13326"/>
                <a:gd name="connsiteY2" fmla="*/ 4228 h 10039"/>
                <a:gd name="connsiteX3" fmla="*/ 11100 w 13326"/>
                <a:gd name="connsiteY3" fmla="*/ 2811 h 10039"/>
                <a:gd name="connsiteX4" fmla="*/ 7632 w 13326"/>
                <a:gd name="connsiteY4" fmla="*/ 7215 h 10039"/>
                <a:gd name="connsiteX5" fmla="*/ 8843 w 13326"/>
                <a:gd name="connsiteY5" fmla="*/ 10000 h 10039"/>
                <a:gd name="connsiteX6" fmla="*/ 3287 w 13326"/>
                <a:gd name="connsiteY6" fmla="*/ 10000 h 10039"/>
                <a:gd name="connsiteX7" fmla="*/ 4448 w 13326"/>
                <a:gd name="connsiteY7" fmla="*/ 7214 h 10039"/>
                <a:gd name="connsiteX8" fmla="*/ 941 w 13326"/>
                <a:gd name="connsiteY8" fmla="*/ 1951 h 10039"/>
                <a:gd name="connsiteX9" fmla="*/ 1018 w 13326"/>
                <a:gd name="connsiteY9" fmla="*/ 17 h 10039"/>
                <a:gd name="connsiteX0" fmla="*/ 1018 w 13326"/>
                <a:gd name="connsiteY0" fmla="*/ 17 h 10039"/>
                <a:gd name="connsiteX1" fmla="*/ 11811 w 13326"/>
                <a:gd name="connsiteY1" fmla="*/ 0 h 10039"/>
                <a:gd name="connsiteX2" fmla="*/ 10011 w 13326"/>
                <a:gd name="connsiteY2" fmla="*/ 4228 h 10039"/>
                <a:gd name="connsiteX3" fmla="*/ 11100 w 13326"/>
                <a:gd name="connsiteY3" fmla="*/ 2811 h 10039"/>
                <a:gd name="connsiteX4" fmla="*/ 8218 w 13326"/>
                <a:gd name="connsiteY4" fmla="*/ 7239 h 10039"/>
                <a:gd name="connsiteX5" fmla="*/ 8843 w 13326"/>
                <a:gd name="connsiteY5" fmla="*/ 10000 h 10039"/>
                <a:gd name="connsiteX6" fmla="*/ 3287 w 13326"/>
                <a:gd name="connsiteY6" fmla="*/ 10000 h 10039"/>
                <a:gd name="connsiteX7" fmla="*/ 4448 w 13326"/>
                <a:gd name="connsiteY7" fmla="*/ 7214 h 10039"/>
                <a:gd name="connsiteX8" fmla="*/ 941 w 13326"/>
                <a:gd name="connsiteY8" fmla="*/ 1951 h 10039"/>
                <a:gd name="connsiteX9" fmla="*/ 1018 w 13326"/>
                <a:gd name="connsiteY9" fmla="*/ 17 h 10039"/>
                <a:gd name="connsiteX0" fmla="*/ 1018 w 13326"/>
                <a:gd name="connsiteY0" fmla="*/ 17 h 10039"/>
                <a:gd name="connsiteX1" fmla="*/ 11811 w 13326"/>
                <a:gd name="connsiteY1" fmla="*/ 0 h 10039"/>
                <a:gd name="connsiteX2" fmla="*/ 10011 w 13326"/>
                <a:gd name="connsiteY2" fmla="*/ 4228 h 10039"/>
                <a:gd name="connsiteX3" fmla="*/ 11100 w 13326"/>
                <a:gd name="connsiteY3" fmla="*/ 2811 h 10039"/>
                <a:gd name="connsiteX4" fmla="*/ 8218 w 13326"/>
                <a:gd name="connsiteY4" fmla="*/ 7239 h 10039"/>
                <a:gd name="connsiteX5" fmla="*/ 8843 w 13326"/>
                <a:gd name="connsiteY5" fmla="*/ 10000 h 10039"/>
                <a:gd name="connsiteX6" fmla="*/ 3287 w 13326"/>
                <a:gd name="connsiteY6" fmla="*/ 10000 h 10039"/>
                <a:gd name="connsiteX7" fmla="*/ 5018 w 13326"/>
                <a:gd name="connsiteY7" fmla="*/ 7239 h 10039"/>
                <a:gd name="connsiteX8" fmla="*/ 941 w 13326"/>
                <a:gd name="connsiteY8" fmla="*/ 1951 h 10039"/>
                <a:gd name="connsiteX9" fmla="*/ 1018 w 13326"/>
                <a:gd name="connsiteY9" fmla="*/ 17 h 10039"/>
                <a:gd name="connsiteX0" fmla="*/ 1018 w 13326"/>
                <a:gd name="connsiteY0" fmla="*/ 17 h 10039"/>
                <a:gd name="connsiteX1" fmla="*/ 11811 w 13326"/>
                <a:gd name="connsiteY1" fmla="*/ 0 h 10039"/>
                <a:gd name="connsiteX2" fmla="*/ 10011 w 13326"/>
                <a:gd name="connsiteY2" fmla="*/ 4228 h 10039"/>
                <a:gd name="connsiteX3" fmla="*/ 11100 w 13326"/>
                <a:gd name="connsiteY3" fmla="*/ 2811 h 10039"/>
                <a:gd name="connsiteX4" fmla="*/ 8218 w 13326"/>
                <a:gd name="connsiteY4" fmla="*/ 7239 h 10039"/>
                <a:gd name="connsiteX5" fmla="*/ 9618 w 13326"/>
                <a:gd name="connsiteY5" fmla="*/ 10017 h 10039"/>
                <a:gd name="connsiteX6" fmla="*/ 3287 w 13326"/>
                <a:gd name="connsiteY6" fmla="*/ 10000 h 10039"/>
                <a:gd name="connsiteX7" fmla="*/ 5018 w 13326"/>
                <a:gd name="connsiteY7" fmla="*/ 7239 h 10039"/>
                <a:gd name="connsiteX8" fmla="*/ 941 w 13326"/>
                <a:gd name="connsiteY8" fmla="*/ 1951 h 10039"/>
                <a:gd name="connsiteX9" fmla="*/ 1018 w 13326"/>
                <a:gd name="connsiteY9" fmla="*/ 17 h 10039"/>
                <a:gd name="connsiteX0" fmla="*/ 1018 w 13326"/>
                <a:gd name="connsiteY0" fmla="*/ 17 h 10056"/>
                <a:gd name="connsiteX1" fmla="*/ 11811 w 13326"/>
                <a:gd name="connsiteY1" fmla="*/ 0 h 10056"/>
                <a:gd name="connsiteX2" fmla="*/ 10011 w 13326"/>
                <a:gd name="connsiteY2" fmla="*/ 4228 h 10056"/>
                <a:gd name="connsiteX3" fmla="*/ 11100 w 13326"/>
                <a:gd name="connsiteY3" fmla="*/ 2811 h 10056"/>
                <a:gd name="connsiteX4" fmla="*/ 8218 w 13326"/>
                <a:gd name="connsiteY4" fmla="*/ 7239 h 10056"/>
                <a:gd name="connsiteX5" fmla="*/ 9618 w 13326"/>
                <a:gd name="connsiteY5" fmla="*/ 10017 h 10056"/>
                <a:gd name="connsiteX6" fmla="*/ 3818 w 13326"/>
                <a:gd name="connsiteY6" fmla="*/ 10017 h 10056"/>
                <a:gd name="connsiteX7" fmla="*/ 5018 w 13326"/>
                <a:gd name="connsiteY7" fmla="*/ 7239 h 10056"/>
                <a:gd name="connsiteX8" fmla="*/ 941 w 13326"/>
                <a:gd name="connsiteY8" fmla="*/ 1951 h 10056"/>
                <a:gd name="connsiteX9" fmla="*/ 1018 w 13326"/>
                <a:gd name="connsiteY9" fmla="*/ 17 h 10056"/>
                <a:gd name="connsiteX0" fmla="*/ 1018 w 13326"/>
                <a:gd name="connsiteY0" fmla="*/ 17 h 10036"/>
                <a:gd name="connsiteX1" fmla="*/ 11811 w 13326"/>
                <a:gd name="connsiteY1" fmla="*/ 0 h 10036"/>
                <a:gd name="connsiteX2" fmla="*/ 10011 w 13326"/>
                <a:gd name="connsiteY2" fmla="*/ 4228 h 10036"/>
                <a:gd name="connsiteX3" fmla="*/ 11100 w 13326"/>
                <a:gd name="connsiteY3" fmla="*/ 2811 h 10036"/>
                <a:gd name="connsiteX4" fmla="*/ 8218 w 13326"/>
                <a:gd name="connsiteY4" fmla="*/ 7239 h 10036"/>
                <a:gd name="connsiteX5" fmla="*/ 9618 w 13326"/>
                <a:gd name="connsiteY5" fmla="*/ 10017 h 10036"/>
                <a:gd name="connsiteX6" fmla="*/ 3818 w 13326"/>
                <a:gd name="connsiteY6" fmla="*/ 10017 h 10036"/>
                <a:gd name="connsiteX7" fmla="*/ 5018 w 13326"/>
                <a:gd name="connsiteY7" fmla="*/ 7239 h 10036"/>
                <a:gd name="connsiteX8" fmla="*/ 941 w 13326"/>
                <a:gd name="connsiteY8" fmla="*/ 1951 h 10036"/>
                <a:gd name="connsiteX9" fmla="*/ 1018 w 13326"/>
                <a:gd name="connsiteY9" fmla="*/ 17 h 10036"/>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818 w 13326"/>
                <a:gd name="connsiteY6" fmla="*/ 10017 h 10017"/>
                <a:gd name="connsiteX7" fmla="*/ 5018 w 13326"/>
                <a:gd name="connsiteY7" fmla="*/ 7239 h 10017"/>
                <a:gd name="connsiteX8" fmla="*/ 941 w 13326"/>
                <a:gd name="connsiteY8" fmla="*/ 1951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818 w 13326"/>
                <a:gd name="connsiteY6" fmla="*/ 10017 h 10017"/>
                <a:gd name="connsiteX7" fmla="*/ 5018 w 13326"/>
                <a:gd name="connsiteY7" fmla="*/ 7239 h 10017"/>
                <a:gd name="connsiteX8" fmla="*/ 941 w 13326"/>
                <a:gd name="connsiteY8" fmla="*/ 1951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818 w 13326"/>
                <a:gd name="connsiteY6" fmla="*/ 10017 h 10017"/>
                <a:gd name="connsiteX7" fmla="*/ 5018 w 13326"/>
                <a:gd name="connsiteY7" fmla="*/ 7239 h 10017"/>
                <a:gd name="connsiteX8" fmla="*/ 941 w 13326"/>
                <a:gd name="connsiteY8" fmla="*/ 1951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818 w 13326"/>
                <a:gd name="connsiteY6" fmla="*/ 10017 h 10017"/>
                <a:gd name="connsiteX7" fmla="*/ 5018 w 13326"/>
                <a:gd name="connsiteY7" fmla="*/ 7239 h 10017"/>
                <a:gd name="connsiteX8" fmla="*/ 941 w 13326"/>
                <a:gd name="connsiteY8" fmla="*/ 1951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818 w 13326"/>
                <a:gd name="connsiteY6" fmla="*/ 10017 h 10017"/>
                <a:gd name="connsiteX7" fmla="*/ 5018 w 13326"/>
                <a:gd name="connsiteY7" fmla="*/ 7239 h 10017"/>
                <a:gd name="connsiteX8" fmla="*/ 941 w 13326"/>
                <a:gd name="connsiteY8" fmla="*/ 1951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818 w 13326"/>
                <a:gd name="connsiteY6" fmla="*/ 10017 h 10017"/>
                <a:gd name="connsiteX7" fmla="*/ 5018 w 13326"/>
                <a:gd name="connsiteY7" fmla="*/ 7239 h 10017"/>
                <a:gd name="connsiteX8" fmla="*/ 941 w 13326"/>
                <a:gd name="connsiteY8" fmla="*/ 1951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818 w 13326"/>
                <a:gd name="connsiteY6" fmla="*/ 10017 h 10017"/>
                <a:gd name="connsiteX7" fmla="*/ 5018 w 13326"/>
                <a:gd name="connsiteY7" fmla="*/ 7239 h 10017"/>
                <a:gd name="connsiteX8" fmla="*/ 941 w 13326"/>
                <a:gd name="connsiteY8" fmla="*/ 1951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818 w 13326"/>
                <a:gd name="connsiteY6" fmla="*/ 10017 h 10017"/>
                <a:gd name="connsiteX7" fmla="*/ 5018 w 13326"/>
                <a:gd name="connsiteY7" fmla="*/ 7239 h 10017"/>
                <a:gd name="connsiteX8" fmla="*/ 2818 w 13326"/>
                <a:gd name="connsiteY8" fmla="*/ 3165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418 w 13326"/>
                <a:gd name="connsiteY6" fmla="*/ 10017 h 10017"/>
                <a:gd name="connsiteX7" fmla="*/ 5018 w 13326"/>
                <a:gd name="connsiteY7" fmla="*/ 7239 h 10017"/>
                <a:gd name="connsiteX8" fmla="*/ 2818 w 13326"/>
                <a:gd name="connsiteY8" fmla="*/ 3165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418 w 13326"/>
                <a:gd name="connsiteY6" fmla="*/ 10017 h 10017"/>
                <a:gd name="connsiteX7" fmla="*/ 5018 w 13326"/>
                <a:gd name="connsiteY7" fmla="*/ 7239 h 10017"/>
                <a:gd name="connsiteX8" fmla="*/ 2800 w 13326"/>
                <a:gd name="connsiteY8" fmla="*/ 3720 h 10017"/>
                <a:gd name="connsiteX9" fmla="*/ 1018 w 13326"/>
                <a:gd name="connsiteY9" fmla="*/ 17 h 10017"/>
                <a:gd name="connsiteX0" fmla="*/ 1018 w 13491"/>
                <a:gd name="connsiteY0" fmla="*/ 17 h 10017"/>
                <a:gd name="connsiteX1" fmla="*/ 11811 w 13491"/>
                <a:gd name="connsiteY1" fmla="*/ 0 h 10017"/>
                <a:gd name="connsiteX2" fmla="*/ 11100 w 13491"/>
                <a:gd name="connsiteY2" fmla="*/ 2811 h 10017"/>
                <a:gd name="connsiteX3" fmla="*/ 8218 w 13491"/>
                <a:gd name="connsiteY3" fmla="*/ 7239 h 10017"/>
                <a:gd name="connsiteX4" fmla="*/ 9618 w 13491"/>
                <a:gd name="connsiteY4" fmla="*/ 10017 h 10017"/>
                <a:gd name="connsiteX5" fmla="*/ 3418 w 13491"/>
                <a:gd name="connsiteY5" fmla="*/ 10017 h 10017"/>
                <a:gd name="connsiteX6" fmla="*/ 5018 w 13491"/>
                <a:gd name="connsiteY6" fmla="*/ 7239 h 10017"/>
                <a:gd name="connsiteX7" fmla="*/ 28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200 w 13491"/>
                <a:gd name="connsiteY2" fmla="*/ 4091 h 10017"/>
                <a:gd name="connsiteX3" fmla="*/ 8218 w 13491"/>
                <a:gd name="connsiteY3" fmla="*/ 7239 h 10017"/>
                <a:gd name="connsiteX4" fmla="*/ 9618 w 13491"/>
                <a:gd name="connsiteY4" fmla="*/ 10017 h 10017"/>
                <a:gd name="connsiteX5" fmla="*/ 3418 w 13491"/>
                <a:gd name="connsiteY5" fmla="*/ 10017 h 10017"/>
                <a:gd name="connsiteX6" fmla="*/ 5018 w 13491"/>
                <a:gd name="connsiteY6" fmla="*/ 7239 h 10017"/>
                <a:gd name="connsiteX7" fmla="*/ 28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400 w 13491"/>
                <a:gd name="connsiteY2" fmla="*/ 3720 h 10017"/>
                <a:gd name="connsiteX3" fmla="*/ 8218 w 13491"/>
                <a:gd name="connsiteY3" fmla="*/ 7239 h 10017"/>
                <a:gd name="connsiteX4" fmla="*/ 9618 w 13491"/>
                <a:gd name="connsiteY4" fmla="*/ 10017 h 10017"/>
                <a:gd name="connsiteX5" fmla="*/ 3418 w 13491"/>
                <a:gd name="connsiteY5" fmla="*/ 10017 h 10017"/>
                <a:gd name="connsiteX6" fmla="*/ 5018 w 13491"/>
                <a:gd name="connsiteY6" fmla="*/ 7239 h 10017"/>
                <a:gd name="connsiteX7" fmla="*/ 28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400 w 13491"/>
                <a:gd name="connsiteY2" fmla="*/ 3720 h 10017"/>
                <a:gd name="connsiteX3" fmla="*/ 8218 w 13491"/>
                <a:gd name="connsiteY3" fmla="*/ 7239 h 10017"/>
                <a:gd name="connsiteX4" fmla="*/ 9618 w 13491"/>
                <a:gd name="connsiteY4" fmla="*/ 10017 h 10017"/>
                <a:gd name="connsiteX5" fmla="*/ 3418 w 13491"/>
                <a:gd name="connsiteY5" fmla="*/ 10017 h 10017"/>
                <a:gd name="connsiteX6" fmla="*/ 5018 w 13491"/>
                <a:gd name="connsiteY6" fmla="*/ 7239 h 10017"/>
                <a:gd name="connsiteX7" fmla="*/ 28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400 w 13491"/>
                <a:gd name="connsiteY2" fmla="*/ 3720 h 10017"/>
                <a:gd name="connsiteX3" fmla="*/ 8218 w 13491"/>
                <a:gd name="connsiteY3" fmla="*/ 7239 h 10017"/>
                <a:gd name="connsiteX4" fmla="*/ 9618 w 13491"/>
                <a:gd name="connsiteY4" fmla="*/ 10017 h 10017"/>
                <a:gd name="connsiteX5" fmla="*/ 3418 w 13491"/>
                <a:gd name="connsiteY5" fmla="*/ 10017 h 10017"/>
                <a:gd name="connsiteX6" fmla="*/ 5018 w 13491"/>
                <a:gd name="connsiteY6" fmla="*/ 7239 h 10017"/>
                <a:gd name="connsiteX7" fmla="*/ 24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400 w 13491"/>
                <a:gd name="connsiteY2" fmla="*/ 3720 h 10017"/>
                <a:gd name="connsiteX3" fmla="*/ 8218 w 13491"/>
                <a:gd name="connsiteY3" fmla="*/ 7239 h 10017"/>
                <a:gd name="connsiteX4" fmla="*/ 9618 w 13491"/>
                <a:gd name="connsiteY4" fmla="*/ 10017 h 10017"/>
                <a:gd name="connsiteX5" fmla="*/ 3418 w 13491"/>
                <a:gd name="connsiteY5" fmla="*/ 10017 h 10017"/>
                <a:gd name="connsiteX6" fmla="*/ 5000 w 13491"/>
                <a:gd name="connsiteY6" fmla="*/ 6498 h 10017"/>
                <a:gd name="connsiteX7" fmla="*/ 24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400 w 13491"/>
                <a:gd name="connsiteY2" fmla="*/ 3720 h 10017"/>
                <a:gd name="connsiteX3" fmla="*/ 8200 w 13491"/>
                <a:gd name="connsiteY3" fmla="*/ 6498 h 10017"/>
                <a:gd name="connsiteX4" fmla="*/ 9618 w 13491"/>
                <a:gd name="connsiteY4" fmla="*/ 10017 h 10017"/>
                <a:gd name="connsiteX5" fmla="*/ 3418 w 13491"/>
                <a:gd name="connsiteY5" fmla="*/ 10017 h 10017"/>
                <a:gd name="connsiteX6" fmla="*/ 5000 w 13491"/>
                <a:gd name="connsiteY6" fmla="*/ 6498 h 10017"/>
                <a:gd name="connsiteX7" fmla="*/ 24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400 w 13491"/>
                <a:gd name="connsiteY2" fmla="*/ 3720 h 10017"/>
                <a:gd name="connsiteX3" fmla="*/ 82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4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400 w 13491"/>
                <a:gd name="connsiteY2" fmla="*/ 3720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4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400 w 13491"/>
                <a:gd name="connsiteY2" fmla="*/ 3720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6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600 w 13491"/>
                <a:gd name="connsiteY2" fmla="*/ 3535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6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600 w 13491"/>
                <a:gd name="connsiteY2" fmla="*/ 3535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6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600 w 13491"/>
                <a:gd name="connsiteY2" fmla="*/ 3535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6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600 w 13491"/>
                <a:gd name="connsiteY2" fmla="*/ 3535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6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600 w 13491"/>
                <a:gd name="connsiteY2" fmla="*/ 3535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600 w 13491"/>
                <a:gd name="connsiteY7" fmla="*/ 3720 h 10017"/>
                <a:gd name="connsiteX8" fmla="*/ 1018 w 13491"/>
                <a:gd name="connsiteY8" fmla="*/ 17 h 10017"/>
                <a:gd name="connsiteX0" fmla="*/ 1018 w 13491"/>
                <a:gd name="connsiteY0" fmla="*/ 17 h 10047"/>
                <a:gd name="connsiteX1" fmla="*/ 11811 w 13491"/>
                <a:gd name="connsiteY1" fmla="*/ 0 h 10047"/>
                <a:gd name="connsiteX2" fmla="*/ 10600 w 13491"/>
                <a:gd name="connsiteY2" fmla="*/ 3535 h 10047"/>
                <a:gd name="connsiteX3" fmla="*/ 8000 w 13491"/>
                <a:gd name="connsiteY3" fmla="*/ 6498 h 10047"/>
                <a:gd name="connsiteX4" fmla="*/ 9618 w 13491"/>
                <a:gd name="connsiteY4" fmla="*/ 10017 h 10047"/>
                <a:gd name="connsiteX5" fmla="*/ 3418 w 13491"/>
                <a:gd name="connsiteY5" fmla="*/ 10017 h 10047"/>
                <a:gd name="connsiteX6" fmla="*/ 5200 w 13491"/>
                <a:gd name="connsiteY6" fmla="*/ 6498 h 10047"/>
                <a:gd name="connsiteX7" fmla="*/ 2600 w 13491"/>
                <a:gd name="connsiteY7" fmla="*/ 3720 h 10047"/>
                <a:gd name="connsiteX8" fmla="*/ 1018 w 13491"/>
                <a:gd name="connsiteY8" fmla="*/ 17 h 10047"/>
                <a:gd name="connsiteX0" fmla="*/ 1018 w 13491"/>
                <a:gd name="connsiteY0" fmla="*/ 17 h 10017"/>
                <a:gd name="connsiteX1" fmla="*/ 11811 w 13491"/>
                <a:gd name="connsiteY1" fmla="*/ 0 h 10017"/>
                <a:gd name="connsiteX2" fmla="*/ 10600 w 13491"/>
                <a:gd name="connsiteY2" fmla="*/ 3535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6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600 w 13491"/>
                <a:gd name="connsiteY2" fmla="*/ 3535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600 w 13491"/>
                <a:gd name="connsiteY7" fmla="*/ 3720 h 10017"/>
                <a:gd name="connsiteX8" fmla="*/ 1018 w 13491"/>
                <a:gd name="connsiteY8" fmla="*/ 17 h 10017"/>
                <a:gd name="connsiteX0" fmla="*/ 1018 w 12883"/>
                <a:gd name="connsiteY0" fmla="*/ 17 h 10017"/>
                <a:gd name="connsiteX1" fmla="*/ 11811 w 12883"/>
                <a:gd name="connsiteY1" fmla="*/ 0 h 10017"/>
                <a:gd name="connsiteX2" fmla="*/ 10600 w 12883"/>
                <a:gd name="connsiteY2" fmla="*/ 3535 h 10017"/>
                <a:gd name="connsiteX3" fmla="*/ 8000 w 12883"/>
                <a:gd name="connsiteY3" fmla="*/ 6498 h 10017"/>
                <a:gd name="connsiteX4" fmla="*/ 9618 w 12883"/>
                <a:gd name="connsiteY4" fmla="*/ 10017 h 10017"/>
                <a:gd name="connsiteX5" fmla="*/ 3418 w 12883"/>
                <a:gd name="connsiteY5" fmla="*/ 10017 h 10017"/>
                <a:gd name="connsiteX6" fmla="*/ 5200 w 12883"/>
                <a:gd name="connsiteY6" fmla="*/ 6498 h 10017"/>
                <a:gd name="connsiteX7" fmla="*/ 2600 w 12883"/>
                <a:gd name="connsiteY7" fmla="*/ 3720 h 10017"/>
                <a:gd name="connsiteX8" fmla="*/ 1018 w 12883"/>
                <a:gd name="connsiteY8" fmla="*/ 17 h 10017"/>
                <a:gd name="connsiteX0" fmla="*/ 1018 w 12883"/>
                <a:gd name="connsiteY0" fmla="*/ 17 h 10017"/>
                <a:gd name="connsiteX1" fmla="*/ 11811 w 12883"/>
                <a:gd name="connsiteY1" fmla="*/ 0 h 10017"/>
                <a:gd name="connsiteX2" fmla="*/ 10600 w 12883"/>
                <a:gd name="connsiteY2" fmla="*/ 3535 h 10017"/>
                <a:gd name="connsiteX3" fmla="*/ 8000 w 12883"/>
                <a:gd name="connsiteY3" fmla="*/ 6498 h 10017"/>
                <a:gd name="connsiteX4" fmla="*/ 9618 w 12883"/>
                <a:gd name="connsiteY4" fmla="*/ 10017 h 10017"/>
                <a:gd name="connsiteX5" fmla="*/ 3418 w 12883"/>
                <a:gd name="connsiteY5" fmla="*/ 10017 h 10017"/>
                <a:gd name="connsiteX6" fmla="*/ 5200 w 12883"/>
                <a:gd name="connsiteY6" fmla="*/ 6498 h 10017"/>
                <a:gd name="connsiteX7" fmla="*/ 2600 w 12883"/>
                <a:gd name="connsiteY7" fmla="*/ 3720 h 10017"/>
                <a:gd name="connsiteX8" fmla="*/ 1018 w 12883"/>
                <a:gd name="connsiteY8" fmla="*/ 17 h 10017"/>
                <a:gd name="connsiteX0" fmla="*/ 1018 w 12883"/>
                <a:gd name="connsiteY0" fmla="*/ 17 h 10017"/>
                <a:gd name="connsiteX1" fmla="*/ 11811 w 12883"/>
                <a:gd name="connsiteY1" fmla="*/ 0 h 10017"/>
                <a:gd name="connsiteX2" fmla="*/ 10600 w 12883"/>
                <a:gd name="connsiteY2" fmla="*/ 3535 h 10017"/>
                <a:gd name="connsiteX3" fmla="*/ 8000 w 12883"/>
                <a:gd name="connsiteY3" fmla="*/ 6498 h 10017"/>
                <a:gd name="connsiteX4" fmla="*/ 9618 w 12883"/>
                <a:gd name="connsiteY4" fmla="*/ 10017 h 10017"/>
                <a:gd name="connsiteX5" fmla="*/ 3418 w 12883"/>
                <a:gd name="connsiteY5" fmla="*/ 10017 h 10017"/>
                <a:gd name="connsiteX6" fmla="*/ 5200 w 12883"/>
                <a:gd name="connsiteY6" fmla="*/ 6498 h 10017"/>
                <a:gd name="connsiteX7" fmla="*/ 2600 w 12883"/>
                <a:gd name="connsiteY7" fmla="*/ 3720 h 10017"/>
                <a:gd name="connsiteX8" fmla="*/ 1018 w 12883"/>
                <a:gd name="connsiteY8" fmla="*/ 17 h 10017"/>
                <a:gd name="connsiteX0" fmla="*/ 1018 w 12883"/>
                <a:gd name="connsiteY0" fmla="*/ 17 h 10017"/>
                <a:gd name="connsiteX1" fmla="*/ 11811 w 12883"/>
                <a:gd name="connsiteY1" fmla="*/ 0 h 10017"/>
                <a:gd name="connsiteX2" fmla="*/ 10600 w 12883"/>
                <a:gd name="connsiteY2" fmla="*/ 3535 h 10017"/>
                <a:gd name="connsiteX3" fmla="*/ 8000 w 12883"/>
                <a:gd name="connsiteY3" fmla="*/ 6498 h 10017"/>
                <a:gd name="connsiteX4" fmla="*/ 9618 w 12883"/>
                <a:gd name="connsiteY4" fmla="*/ 10017 h 10017"/>
                <a:gd name="connsiteX5" fmla="*/ 3418 w 12883"/>
                <a:gd name="connsiteY5" fmla="*/ 10017 h 10017"/>
                <a:gd name="connsiteX6" fmla="*/ 5200 w 12883"/>
                <a:gd name="connsiteY6" fmla="*/ 6498 h 10017"/>
                <a:gd name="connsiteX7" fmla="*/ 2600 w 12883"/>
                <a:gd name="connsiteY7" fmla="*/ 3720 h 10017"/>
                <a:gd name="connsiteX8" fmla="*/ 1018 w 12883"/>
                <a:gd name="connsiteY8" fmla="*/ 17 h 10017"/>
                <a:gd name="connsiteX0" fmla="*/ 1018 w 12883"/>
                <a:gd name="connsiteY0" fmla="*/ 17 h 10017"/>
                <a:gd name="connsiteX1" fmla="*/ 11811 w 12883"/>
                <a:gd name="connsiteY1" fmla="*/ 0 h 10017"/>
                <a:gd name="connsiteX2" fmla="*/ 10600 w 12883"/>
                <a:gd name="connsiteY2" fmla="*/ 3535 h 10017"/>
                <a:gd name="connsiteX3" fmla="*/ 8000 w 12883"/>
                <a:gd name="connsiteY3" fmla="*/ 6498 h 10017"/>
                <a:gd name="connsiteX4" fmla="*/ 9618 w 12883"/>
                <a:gd name="connsiteY4" fmla="*/ 10017 h 10017"/>
                <a:gd name="connsiteX5" fmla="*/ 3418 w 12883"/>
                <a:gd name="connsiteY5" fmla="*/ 10017 h 10017"/>
                <a:gd name="connsiteX6" fmla="*/ 5200 w 12883"/>
                <a:gd name="connsiteY6" fmla="*/ 6498 h 10017"/>
                <a:gd name="connsiteX7" fmla="*/ 2600 w 12883"/>
                <a:gd name="connsiteY7" fmla="*/ 3720 h 10017"/>
                <a:gd name="connsiteX8" fmla="*/ 1018 w 12883"/>
                <a:gd name="connsiteY8" fmla="*/ 17 h 10017"/>
                <a:gd name="connsiteX0" fmla="*/ 1018 w 12883"/>
                <a:gd name="connsiteY0" fmla="*/ 17 h 10017"/>
                <a:gd name="connsiteX1" fmla="*/ 11811 w 12883"/>
                <a:gd name="connsiteY1" fmla="*/ 0 h 10017"/>
                <a:gd name="connsiteX2" fmla="*/ 10600 w 12883"/>
                <a:gd name="connsiteY2" fmla="*/ 3535 h 10017"/>
                <a:gd name="connsiteX3" fmla="*/ 8000 w 12883"/>
                <a:gd name="connsiteY3" fmla="*/ 6498 h 10017"/>
                <a:gd name="connsiteX4" fmla="*/ 9618 w 12883"/>
                <a:gd name="connsiteY4" fmla="*/ 10017 h 10017"/>
                <a:gd name="connsiteX5" fmla="*/ 3418 w 12883"/>
                <a:gd name="connsiteY5" fmla="*/ 10017 h 10017"/>
                <a:gd name="connsiteX6" fmla="*/ 5200 w 12883"/>
                <a:gd name="connsiteY6" fmla="*/ 6498 h 10017"/>
                <a:gd name="connsiteX7" fmla="*/ 2600 w 12883"/>
                <a:gd name="connsiteY7" fmla="*/ 3720 h 10017"/>
                <a:gd name="connsiteX8" fmla="*/ 1018 w 12883"/>
                <a:gd name="connsiteY8" fmla="*/ 17 h 10017"/>
                <a:gd name="connsiteX0" fmla="*/ 1018 w 12883"/>
                <a:gd name="connsiteY0" fmla="*/ 17 h 10017"/>
                <a:gd name="connsiteX1" fmla="*/ 11811 w 12883"/>
                <a:gd name="connsiteY1" fmla="*/ 0 h 10017"/>
                <a:gd name="connsiteX2" fmla="*/ 10600 w 12883"/>
                <a:gd name="connsiteY2" fmla="*/ 3535 h 10017"/>
                <a:gd name="connsiteX3" fmla="*/ 8000 w 12883"/>
                <a:gd name="connsiteY3" fmla="*/ 6498 h 10017"/>
                <a:gd name="connsiteX4" fmla="*/ 9618 w 12883"/>
                <a:gd name="connsiteY4" fmla="*/ 10017 h 10017"/>
                <a:gd name="connsiteX5" fmla="*/ 3418 w 12883"/>
                <a:gd name="connsiteY5" fmla="*/ 10017 h 10017"/>
                <a:gd name="connsiteX6" fmla="*/ 5200 w 12883"/>
                <a:gd name="connsiteY6" fmla="*/ 6498 h 10017"/>
                <a:gd name="connsiteX7" fmla="*/ 2600 w 12883"/>
                <a:gd name="connsiteY7" fmla="*/ 3720 h 10017"/>
                <a:gd name="connsiteX8" fmla="*/ 1018 w 12883"/>
                <a:gd name="connsiteY8" fmla="*/ 17 h 10017"/>
                <a:gd name="connsiteX0" fmla="*/ 1018 w 12883"/>
                <a:gd name="connsiteY0" fmla="*/ 17 h 10017"/>
                <a:gd name="connsiteX1" fmla="*/ 11811 w 12883"/>
                <a:gd name="connsiteY1" fmla="*/ 0 h 10017"/>
                <a:gd name="connsiteX2" fmla="*/ 10600 w 12883"/>
                <a:gd name="connsiteY2" fmla="*/ 3535 h 10017"/>
                <a:gd name="connsiteX3" fmla="*/ 8000 w 12883"/>
                <a:gd name="connsiteY3" fmla="*/ 6498 h 10017"/>
                <a:gd name="connsiteX4" fmla="*/ 9618 w 12883"/>
                <a:gd name="connsiteY4" fmla="*/ 10017 h 10017"/>
                <a:gd name="connsiteX5" fmla="*/ 3418 w 12883"/>
                <a:gd name="connsiteY5" fmla="*/ 10017 h 10017"/>
                <a:gd name="connsiteX6" fmla="*/ 5200 w 12883"/>
                <a:gd name="connsiteY6" fmla="*/ 6498 h 10017"/>
                <a:gd name="connsiteX7" fmla="*/ 2600 w 12883"/>
                <a:gd name="connsiteY7" fmla="*/ 3720 h 10017"/>
                <a:gd name="connsiteX8" fmla="*/ 1018 w 12883"/>
                <a:gd name="connsiteY8" fmla="*/ 17 h 10017"/>
                <a:gd name="connsiteX0" fmla="*/ 1018 w 12618"/>
                <a:gd name="connsiteY0" fmla="*/ 17 h 10017"/>
                <a:gd name="connsiteX1" fmla="*/ 11546 w 12618"/>
                <a:gd name="connsiteY1" fmla="*/ 0 h 10017"/>
                <a:gd name="connsiteX2" fmla="*/ 10335 w 12618"/>
                <a:gd name="connsiteY2" fmla="*/ 3535 h 10017"/>
                <a:gd name="connsiteX3" fmla="*/ 7735 w 12618"/>
                <a:gd name="connsiteY3" fmla="*/ 6498 h 10017"/>
                <a:gd name="connsiteX4" fmla="*/ 9353 w 12618"/>
                <a:gd name="connsiteY4" fmla="*/ 10017 h 10017"/>
                <a:gd name="connsiteX5" fmla="*/ 3153 w 12618"/>
                <a:gd name="connsiteY5" fmla="*/ 10017 h 10017"/>
                <a:gd name="connsiteX6" fmla="*/ 4935 w 12618"/>
                <a:gd name="connsiteY6" fmla="*/ 6498 h 10017"/>
                <a:gd name="connsiteX7" fmla="*/ 2335 w 12618"/>
                <a:gd name="connsiteY7" fmla="*/ 3720 h 10017"/>
                <a:gd name="connsiteX8" fmla="*/ 1018 w 12618"/>
                <a:gd name="connsiteY8" fmla="*/ 17 h 10017"/>
                <a:gd name="connsiteX0" fmla="*/ 1018 w 12592"/>
                <a:gd name="connsiteY0" fmla="*/ 17 h 10017"/>
                <a:gd name="connsiteX1" fmla="*/ 11546 w 12592"/>
                <a:gd name="connsiteY1" fmla="*/ 0 h 10017"/>
                <a:gd name="connsiteX2" fmla="*/ 10335 w 12592"/>
                <a:gd name="connsiteY2" fmla="*/ 3535 h 10017"/>
                <a:gd name="connsiteX3" fmla="*/ 7735 w 12592"/>
                <a:gd name="connsiteY3" fmla="*/ 6498 h 10017"/>
                <a:gd name="connsiteX4" fmla="*/ 9353 w 12592"/>
                <a:gd name="connsiteY4" fmla="*/ 10017 h 10017"/>
                <a:gd name="connsiteX5" fmla="*/ 3153 w 12592"/>
                <a:gd name="connsiteY5" fmla="*/ 10017 h 10017"/>
                <a:gd name="connsiteX6" fmla="*/ 4935 w 12592"/>
                <a:gd name="connsiteY6" fmla="*/ 6498 h 10017"/>
                <a:gd name="connsiteX7" fmla="*/ 2335 w 12592"/>
                <a:gd name="connsiteY7" fmla="*/ 3720 h 10017"/>
                <a:gd name="connsiteX8" fmla="*/ 1018 w 12592"/>
                <a:gd name="connsiteY8" fmla="*/ 17 h 10017"/>
                <a:gd name="connsiteX0" fmla="*/ 1018 w 12671"/>
                <a:gd name="connsiteY0" fmla="*/ 17 h 10017"/>
                <a:gd name="connsiteX1" fmla="*/ 11546 w 12671"/>
                <a:gd name="connsiteY1" fmla="*/ 0 h 10017"/>
                <a:gd name="connsiteX2" fmla="*/ 10335 w 12671"/>
                <a:gd name="connsiteY2" fmla="*/ 3535 h 10017"/>
                <a:gd name="connsiteX3" fmla="*/ 7735 w 12671"/>
                <a:gd name="connsiteY3" fmla="*/ 6498 h 10017"/>
                <a:gd name="connsiteX4" fmla="*/ 9353 w 12671"/>
                <a:gd name="connsiteY4" fmla="*/ 10017 h 10017"/>
                <a:gd name="connsiteX5" fmla="*/ 3153 w 12671"/>
                <a:gd name="connsiteY5" fmla="*/ 10017 h 10017"/>
                <a:gd name="connsiteX6" fmla="*/ 4935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7735 w 12671"/>
                <a:gd name="connsiteY3" fmla="*/ 6498 h 10017"/>
                <a:gd name="connsiteX4" fmla="*/ 9353 w 12671"/>
                <a:gd name="connsiteY4" fmla="*/ 10017 h 10017"/>
                <a:gd name="connsiteX5" fmla="*/ 3153 w 12671"/>
                <a:gd name="connsiteY5" fmla="*/ 10017 h 10017"/>
                <a:gd name="connsiteX6" fmla="*/ 4935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7735 w 12671"/>
                <a:gd name="connsiteY3" fmla="*/ 6498 h 10017"/>
                <a:gd name="connsiteX4" fmla="*/ 9353 w 12671"/>
                <a:gd name="connsiteY4" fmla="*/ 10017 h 10017"/>
                <a:gd name="connsiteX5" fmla="*/ 3153 w 12671"/>
                <a:gd name="connsiteY5" fmla="*/ 10017 h 10017"/>
                <a:gd name="connsiteX6" fmla="*/ 4935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7735 w 12671"/>
                <a:gd name="connsiteY3" fmla="*/ 6498 h 10017"/>
                <a:gd name="connsiteX4" fmla="*/ 9353 w 12671"/>
                <a:gd name="connsiteY4" fmla="*/ 10017 h 10017"/>
                <a:gd name="connsiteX5" fmla="*/ 3153 w 12671"/>
                <a:gd name="connsiteY5" fmla="*/ 10017 h 10017"/>
                <a:gd name="connsiteX6" fmla="*/ 5600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7200 w 12671"/>
                <a:gd name="connsiteY3" fmla="*/ 6498 h 10017"/>
                <a:gd name="connsiteX4" fmla="*/ 9353 w 12671"/>
                <a:gd name="connsiteY4" fmla="*/ 10017 h 10017"/>
                <a:gd name="connsiteX5" fmla="*/ 3153 w 12671"/>
                <a:gd name="connsiteY5" fmla="*/ 10017 h 10017"/>
                <a:gd name="connsiteX6" fmla="*/ 5600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7000 w 12671"/>
                <a:gd name="connsiteY3" fmla="*/ 6498 h 10017"/>
                <a:gd name="connsiteX4" fmla="*/ 9353 w 12671"/>
                <a:gd name="connsiteY4" fmla="*/ 10017 h 10017"/>
                <a:gd name="connsiteX5" fmla="*/ 3153 w 12671"/>
                <a:gd name="connsiteY5" fmla="*/ 10017 h 10017"/>
                <a:gd name="connsiteX6" fmla="*/ 5600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7000 w 12671"/>
                <a:gd name="connsiteY3" fmla="*/ 6498 h 10017"/>
                <a:gd name="connsiteX4" fmla="*/ 9353 w 12671"/>
                <a:gd name="connsiteY4" fmla="*/ 10017 h 10017"/>
                <a:gd name="connsiteX5" fmla="*/ 4400 w 12671"/>
                <a:gd name="connsiteY5" fmla="*/ 10017 h 10017"/>
                <a:gd name="connsiteX6" fmla="*/ 5600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7000 w 12671"/>
                <a:gd name="connsiteY3" fmla="*/ 6498 h 10017"/>
                <a:gd name="connsiteX4" fmla="*/ 7800 w 12671"/>
                <a:gd name="connsiteY4" fmla="*/ 10017 h 10017"/>
                <a:gd name="connsiteX5" fmla="*/ 4400 w 12671"/>
                <a:gd name="connsiteY5" fmla="*/ 10017 h 10017"/>
                <a:gd name="connsiteX6" fmla="*/ 5600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6800 w 12671"/>
                <a:gd name="connsiteY3" fmla="*/ 6481 h 10017"/>
                <a:gd name="connsiteX4" fmla="*/ 7800 w 12671"/>
                <a:gd name="connsiteY4" fmla="*/ 10017 h 10017"/>
                <a:gd name="connsiteX5" fmla="*/ 4400 w 12671"/>
                <a:gd name="connsiteY5" fmla="*/ 10017 h 10017"/>
                <a:gd name="connsiteX6" fmla="*/ 5600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6800 w 12671"/>
                <a:gd name="connsiteY3" fmla="*/ 6481 h 10017"/>
                <a:gd name="connsiteX4" fmla="*/ 8000 w 12671"/>
                <a:gd name="connsiteY4" fmla="*/ 10000 h 10017"/>
                <a:gd name="connsiteX5" fmla="*/ 4400 w 12671"/>
                <a:gd name="connsiteY5" fmla="*/ 10017 h 10017"/>
                <a:gd name="connsiteX6" fmla="*/ 5600 w 12671"/>
                <a:gd name="connsiteY6" fmla="*/ 6498 h 10017"/>
                <a:gd name="connsiteX7" fmla="*/ 2335 w 12671"/>
                <a:gd name="connsiteY7" fmla="*/ 3720 h 10017"/>
                <a:gd name="connsiteX8" fmla="*/ 1018 w 12671"/>
                <a:gd name="connsiteY8" fmla="*/ 17 h 10017"/>
                <a:gd name="connsiteX0" fmla="*/ 1018 w 12671"/>
                <a:gd name="connsiteY0" fmla="*/ 17 h 10000"/>
                <a:gd name="connsiteX1" fmla="*/ 11546 w 12671"/>
                <a:gd name="connsiteY1" fmla="*/ 0 h 10000"/>
                <a:gd name="connsiteX2" fmla="*/ 10335 w 12671"/>
                <a:gd name="connsiteY2" fmla="*/ 3535 h 10000"/>
                <a:gd name="connsiteX3" fmla="*/ 6800 w 12671"/>
                <a:gd name="connsiteY3" fmla="*/ 6481 h 10000"/>
                <a:gd name="connsiteX4" fmla="*/ 8000 w 12671"/>
                <a:gd name="connsiteY4" fmla="*/ 10000 h 10000"/>
                <a:gd name="connsiteX5" fmla="*/ 4800 w 12671"/>
                <a:gd name="connsiteY5" fmla="*/ 10000 h 10000"/>
                <a:gd name="connsiteX6" fmla="*/ 5600 w 12671"/>
                <a:gd name="connsiteY6" fmla="*/ 6498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800 w 12671"/>
                <a:gd name="connsiteY3" fmla="*/ 6481 h 10000"/>
                <a:gd name="connsiteX4" fmla="*/ 7800 w 12671"/>
                <a:gd name="connsiteY4" fmla="*/ 10000 h 10000"/>
                <a:gd name="connsiteX5" fmla="*/ 4800 w 12671"/>
                <a:gd name="connsiteY5" fmla="*/ 10000 h 10000"/>
                <a:gd name="connsiteX6" fmla="*/ 5600 w 12671"/>
                <a:gd name="connsiteY6" fmla="*/ 6498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800 w 12671"/>
                <a:gd name="connsiteY3" fmla="*/ 6481 h 10000"/>
                <a:gd name="connsiteX4" fmla="*/ 7800 w 12671"/>
                <a:gd name="connsiteY4" fmla="*/ 10000 h 10000"/>
                <a:gd name="connsiteX5" fmla="*/ 4800 w 12671"/>
                <a:gd name="connsiteY5" fmla="*/ 10000 h 10000"/>
                <a:gd name="connsiteX6" fmla="*/ 6000 w 12671"/>
                <a:gd name="connsiteY6" fmla="*/ 6481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600 w 12671"/>
                <a:gd name="connsiteY3" fmla="*/ 6481 h 10000"/>
                <a:gd name="connsiteX4" fmla="*/ 7800 w 12671"/>
                <a:gd name="connsiteY4" fmla="*/ 10000 h 10000"/>
                <a:gd name="connsiteX5" fmla="*/ 4800 w 12671"/>
                <a:gd name="connsiteY5" fmla="*/ 10000 h 10000"/>
                <a:gd name="connsiteX6" fmla="*/ 6000 w 12671"/>
                <a:gd name="connsiteY6" fmla="*/ 6481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600 w 12671"/>
                <a:gd name="connsiteY3" fmla="*/ 6481 h 10000"/>
                <a:gd name="connsiteX4" fmla="*/ 7800 w 12671"/>
                <a:gd name="connsiteY4" fmla="*/ 10000 h 10000"/>
                <a:gd name="connsiteX5" fmla="*/ 5400 w 12671"/>
                <a:gd name="connsiteY5" fmla="*/ 10000 h 10000"/>
                <a:gd name="connsiteX6" fmla="*/ 6000 w 12671"/>
                <a:gd name="connsiteY6" fmla="*/ 6481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600 w 12671"/>
                <a:gd name="connsiteY3" fmla="*/ 6481 h 10000"/>
                <a:gd name="connsiteX4" fmla="*/ 7200 w 12671"/>
                <a:gd name="connsiteY4" fmla="*/ 10000 h 10000"/>
                <a:gd name="connsiteX5" fmla="*/ 5400 w 12671"/>
                <a:gd name="connsiteY5" fmla="*/ 10000 h 10000"/>
                <a:gd name="connsiteX6" fmla="*/ 6000 w 12671"/>
                <a:gd name="connsiteY6" fmla="*/ 6481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600 w 12671"/>
                <a:gd name="connsiteY3" fmla="*/ 6481 h 10000"/>
                <a:gd name="connsiteX4" fmla="*/ 7200 w 12671"/>
                <a:gd name="connsiteY4" fmla="*/ 10000 h 10000"/>
                <a:gd name="connsiteX5" fmla="*/ 5400 w 12671"/>
                <a:gd name="connsiteY5" fmla="*/ 10000 h 10000"/>
                <a:gd name="connsiteX6" fmla="*/ 5800 w 12671"/>
                <a:gd name="connsiteY6" fmla="*/ 6481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800 w 12671"/>
                <a:gd name="connsiteY3" fmla="*/ 6481 h 10000"/>
                <a:gd name="connsiteX4" fmla="*/ 7200 w 12671"/>
                <a:gd name="connsiteY4" fmla="*/ 10000 h 10000"/>
                <a:gd name="connsiteX5" fmla="*/ 5400 w 12671"/>
                <a:gd name="connsiteY5" fmla="*/ 10000 h 10000"/>
                <a:gd name="connsiteX6" fmla="*/ 5800 w 12671"/>
                <a:gd name="connsiteY6" fmla="*/ 6481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800 w 12671"/>
                <a:gd name="connsiteY3" fmla="*/ 6481 h 10000"/>
                <a:gd name="connsiteX4" fmla="*/ 7200 w 12671"/>
                <a:gd name="connsiteY4" fmla="*/ 10000 h 10000"/>
                <a:gd name="connsiteX5" fmla="*/ 5400 w 12671"/>
                <a:gd name="connsiteY5" fmla="*/ 10000 h 10000"/>
                <a:gd name="connsiteX6" fmla="*/ 5600 w 12671"/>
                <a:gd name="connsiteY6" fmla="*/ 6481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800 w 12671"/>
                <a:gd name="connsiteY3" fmla="*/ 6481 h 10000"/>
                <a:gd name="connsiteX4" fmla="*/ 7200 w 12671"/>
                <a:gd name="connsiteY4" fmla="*/ 10000 h 10000"/>
                <a:gd name="connsiteX5" fmla="*/ 5000 w 12671"/>
                <a:gd name="connsiteY5" fmla="*/ 10000 h 10000"/>
                <a:gd name="connsiteX6" fmla="*/ 5600 w 12671"/>
                <a:gd name="connsiteY6" fmla="*/ 6481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800 w 12671"/>
                <a:gd name="connsiteY3" fmla="*/ 6481 h 10000"/>
                <a:gd name="connsiteX4" fmla="*/ 7400 w 12671"/>
                <a:gd name="connsiteY4" fmla="*/ 10000 h 10000"/>
                <a:gd name="connsiteX5" fmla="*/ 5000 w 12671"/>
                <a:gd name="connsiteY5" fmla="*/ 10000 h 10000"/>
                <a:gd name="connsiteX6" fmla="*/ 5600 w 12671"/>
                <a:gd name="connsiteY6" fmla="*/ 6481 h 10000"/>
                <a:gd name="connsiteX7" fmla="*/ 2335 w 12671"/>
                <a:gd name="connsiteY7" fmla="*/ 3720 h 10000"/>
                <a:gd name="connsiteX8" fmla="*/ 1018 w 12671"/>
                <a:gd name="connsiteY8" fmla="*/ 17 h 10000"/>
                <a:gd name="connsiteX0" fmla="*/ 1018 w 13125"/>
                <a:gd name="connsiteY0" fmla="*/ 17 h 10000"/>
                <a:gd name="connsiteX1" fmla="*/ 12000 w 13125"/>
                <a:gd name="connsiteY1" fmla="*/ 0 h 10000"/>
                <a:gd name="connsiteX2" fmla="*/ 10335 w 13125"/>
                <a:gd name="connsiteY2" fmla="*/ 3535 h 10000"/>
                <a:gd name="connsiteX3" fmla="*/ 6800 w 13125"/>
                <a:gd name="connsiteY3" fmla="*/ 6481 h 10000"/>
                <a:gd name="connsiteX4" fmla="*/ 7400 w 13125"/>
                <a:gd name="connsiteY4" fmla="*/ 10000 h 10000"/>
                <a:gd name="connsiteX5" fmla="*/ 5000 w 13125"/>
                <a:gd name="connsiteY5" fmla="*/ 10000 h 10000"/>
                <a:gd name="connsiteX6" fmla="*/ 5600 w 13125"/>
                <a:gd name="connsiteY6" fmla="*/ 6481 h 10000"/>
                <a:gd name="connsiteX7" fmla="*/ 2335 w 13125"/>
                <a:gd name="connsiteY7" fmla="*/ 3720 h 10000"/>
                <a:gd name="connsiteX8" fmla="*/ 1018 w 13125"/>
                <a:gd name="connsiteY8" fmla="*/ 17 h 10000"/>
                <a:gd name="connsiteX0" fmla="*/ 1018 w 13743"/>
                <a:gd name="connsiteY0" fmla="*/ 0 h 10000"/>
                <a:gd name="connsiteX1" fmla="*/ 12618 w 13743"/>
                <a:gd name="connsiteY1" fmla="*/ 0 h 10000"/>
                <a:gd name="connsiteX2" fmla="*/ 10953 w 13743"/>
                <a:gd name="connsiteY2" fmla="*/ 3535 h 10000"/>
                <a:gd name="connsiteX3" fmla="*/ 7418 w 13743"/>
                <a:gd name="connsiteY3" fmla="*/ 6481 h 10000"/>
                <a:gd name="connsiteX4" fmla="*/ 8018 w 13743"/>
                <a:gd name="connsiteY4" fmla="*/ 10000 h 10000"/>
                <a:gd name="connsiteX5" fmla="*/ 5618 w 13743"/>
                <a:gd name="connsiteY5" fmla="*/ 10000 h 10000"/>
                <a:gd name="connsiteX6" fmla="*/ 6218 w 13743"/>
                <a:gd name="connsiteY6" fmla="*/ 6481 h 10000"/>
                <a:gd name="connsiteX7" fmla="*/ 2953 w 13743"/>
                <a:gd name="connsiteY7" fmla="*/ 3720 h 10000"/>
                <a:gd name="connsiteX8" fmla="*/ 1018 w 13743"/>
                <a:gd name="connsiteY8" fmla="*/ 0 h 10000"/>
                <a:gd name="connsiteX0" fmla="*/ 1018 w 13743"/>
                <a:gd name="connsiteY0" fmla="*/ 0 h 10000"/>
                <a:gd name="connsiteX1" fmla="*/ 12618 w 13743"/>
                <a:gd name="connsiteY1" fmla="*/ 0 h 10000"/>
                <a:gd name="connsiteX2" fmla="*/ 10953 w 13743"/>
                <a:gd name="connsiteY2" fmla="*/ 3535 h 10000"/>
                <a:gd name="connsiteX3" fmla="*/ 7418 w 13743"/>
                <a:gd name="connsiteY3" fmla="*/ 6481 h 10000"/>
                <a:gd name="connsiteX4" fmla="*/ 8018 w 13743"/>
                <a:gd name="connsiteY4" fmla="*/ 10000 h 10000"/>
                <a:gd name="connsiteX5" fmla="*/ 5618 w 13743"/>
                <a:gd name="connsiteY5" fmla="*/ 10000 h 10000"/>
                <a:gd name="connsiteX6" fmla="*/ 6218 w 13743"/>
                <a:gd name="connsiteY6" fmla="*/ 6481 h 10000"/>
                <a:gd name="connsiteX7" fmla="*/ 2618 w 13743"/>
                <a:gd name="connsiteY7" fmla="*/ 3704 h 10000"/>
                <a:gd name="connsiteX8" fmla="*/ 1018 w 13743"/>
                <a:gd name="connsiteY8" fmla="*/ 0 h 10000"/>
                <a:gd name="connsiteX0" fmla="*/ 1018 w 13743"/>
                <a:gd name="connsiteY0" fmla="*/ 0 h 10000"/>
                <a:gd name="connsiteX1" fmla="*/ 12618 w 13743"/>
                <a:gd name="connsiteY1" fmla="*/ 0 h 10000"/>
                <a:gd name="connsiteX2" fmla="*/ 11218 w 13743"/>
                <a:gd name="connsiteY2" fmla="*/ 3704 h 10000"/>
                <a:gd name="connsiteX3" fmla="*/ 7418 w 13743"/>
                <a:gd name="connsiteY3" fmla="*/ 6481 h 10000"/>
                <a:gd name="connsiteX4" fmla="*/ 8018 w 13743"/>
                <a:gd name="connsiteY4" fmla="*/ 10000 h 10000"/>
                <a:gd name="connsiteX5" fmla="*/ 5618 w 13743"/>
                <a:gd name="connsiteY5" fmla="*/ 10000 h 10000"/>
                <a:gd name="connsiteX6" fmla="*/ 6218 w 13743"/>
                <a:gd name="connsiteY6" fmla="*/ 6481 h 10000"/>
                <a:gd name="connsiteX7" fmla="*/ 2618 w 13743"/>
                <a:gd name="connsiteY7" fmla="*/ 3704 h 10000"/>
                <a:gd name="connsiteX8" fmla="*/ 1018 w 13743"/>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3" h="10000">
                  <a:moveTo>
                    <a:pt x="1018" y="0"/>
                  </a:moveTo>
                  <a:lnTo>
                    <a:pt x="12618" y="0"/>
                  </a:lnTo>
                  <a:cubicBezTo>
                    <a:pt x="13743" y="78"/>
                    <a:pt x="11545" y="3373"/>
                    <a:pt x="11218" y="3704"/>
                  </a:cubicBezTo>
                  <a:cubicBezTo>
                    <a:pt x="10269" y="4956"/>
                    <a:pt x="7438" y="5998"/>
                    <a:pt x="7418" y="6481"/>
                  </a:cubicBezTo>
                  <a:cubicBezTo>
                    <a:pt x="7449" y="7225"/>
                    <a:pt x="8770" y="9980"/>
                    <a:pt x="8018" y="10000"/>
                  </a:cubicBezTo>
                  <a:lnTo>
                    <a:pt x="5618" y="10000"/>
                  </a:lnTo>
                  <a:cubicBezTo>
                    <a:pt x="4732" y="9993"/>
                    <a:pt x="6153" y="7349"/>
                    <a:pt x="6218" y="6481"/>
                  </a:cubicBezTo>
                  <a:cubicBezTo>
                    <a:pt x="6198" y="6033"/>
                    <a:pt x="3543" y="4821"/>
                    <a:pt x="2618" y="3704"/>
                  </a:cubicBezTo>
                  <a:cubicBezTo>
                    <a:pt x="2161" y="2984"/>
                    <a:pt x="0" y="63"/>
                    <a:pt x="1018" y="0"/>
                  </a:cubicBezTo>
                  <a:close/>
                </a:path>
              </a:pathLst>
            </a:cu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47" name="グループ化 46"/>
            <p:cNvGrpSpPr/>
            <p:nvPr/>
          </p:nvGrpSpPr>
          <p:grpSpPr>
            <a:xfrm>
              <a:off x="3192418" y="1587083"/>
              <a:ext cx="4064838" cy="3919036"/>
              <a:chOff x="3192418" y="1587083"/>
              <a:chExt cx="4064838" cy="3919036"/>
            </a:xfrm>
          </p:grpSpPr>
          <p:sp>
            <p:nvSpPr>
              <p:cNvPr id="59" name="テキスト ボックス 4"/>
              <p:cNvSpPr txBox="1"/>
              <p:nvPr/>
            </p:nvSpPr>
            <p:spPr>
              <a:xfrm>
                <a:off x="3340060" y="1651458"/>
                <a:ext cx="1085773" cy="333429"/>
              </a:xfrm>
              <a:prstGeom prst="rect">
                <a:avLst/>
              </a:prstGeom>
              <a:solidFill>
                <a:schemeClr val="accent1">
                  <a:lumMod val="20000"/>
                  <a:lumOff val="80000"/>
                </a:schemeClr>
              </a:solidFill>
              <a:ln>
                <a:solidFill>
                  <a:srgbClr val="FF9966"/>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smtClean="0">
                    <a:solidFill>
                      <a:prstClr val="black"/>
                    </a:solidFill>
                    <a:latin typeface="ＤＦ平成ゴシック体W5" pitchFamily="49" charset="-128"/>
                    <a:ea typeface="ＤＦ平成ゴシック体W5" pitchFamily="49" charset="-128"/>
                  </a:rPr>
                  <a:t>７対１</a:t>
                </a:r>
                <a:endParaRPr lang="ja-JP" altLang="en-US" sz="1200" dirty="0">
                  <a:solidFill>
                    <a:prstClr val="black"/>
                  </a:solidFill>
                  <a:latin typeface="ＤＦ平成ゴシック体W5" pitchFamily="49" charset="-128"/>
                  <a:ea typeface="ＤＦ平成ゴシック体W5" pitchFamily="49" charset="-128"/>
                </a:endParaRPr>
              </a:p>
            </p:txBody>
          </p:sp>
          <p:sp>
            <p:nvSpPr>
              <p:cNvPr id="64" name="テキスト ボックス 4"/>
              <p:cNvSpPr txBox="1"/>
              <p:nvPr/>
            </p:nvSpPr>
            <p:spPr>
              <a:xfrm>
                <a:off x="3340064" y="2483605"/>
                <a:ext cx="1085776" cy="333429"/>
              </a:xfrm>
              <a:prstGeom prst="rect">
                <a:avLst/>
              </a:prstGeom>
              <a:solidFill>
                <a:schemeClr val="accent1">
                  <a:lumMod val="20000"/>
                  <a:lumOff val="80000"/>
                </a:schemeClr>
              </a:solidFill>
              <a:ln>
                <a:solidFill>
                  <a:srgbClr val="FF9966"/>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00" dirty="0" smtClean="0">
                    <a:solidFill>
                      <a:prstClr val="black"/>
                    </a:solidFill>
                    <a:latin typeface="ＤＦ平成ゴシック体W5" pitchFamily="49" charset="-128"/>
                    <a:ea typeface="ＤＦ平成ゴシック体W5" pitchFamily="49" charset="-128"/>
                  </a:rPr>
                  <a:t>10</a:t>
                </a:r>
                <a:r>
                  <a:rPr lang="ja-JP" altLang="en-US" sz="1200" dirty="0" smtClean="0">
                    <a:solidFill>
                      <a:prstClr val="black"/>
                    </a:solidFill>
                    <a:latin typeface="ＤＦ平成ゴシック体W5" pitchFamily="49" charset="-128"/>
                    <a:ea typeface="ＤＦ平成ゴシック体W5" pitchFamily="49" charset="-128"/>
                  </a:rPr>
                  <a:t>対１</a:t>
                </a:r>
                <a:endParaRPr lang="ja-JP" altLang="en-US" sz="1200" dirty="0">
                  <a:solidFill>
                    <a:prstClr val="black"/>
                  </a:solidFill>
                  <a:latin typeface="ＤＦ平成ゴシック体W5" pitchFamily="49" charset="-128"/>
                  <a:ea typeface="ＤＦ平成ゴシック体W5" pitchFamily="49" charset="-128"/>
                </a:endParaRPr>
              </a:p>
            </p:txBody>
          </p:sp>
          <p:sp>
            <p:nvSpPr>
              <p:cNvPr id="65" name="テキスト ボックス 4"/>
              <p:cNvSpPr txBox="1"/>
              <p:nvPr/>
            </p:nvSpPr>
            <p:spPr>
              <a:xfrm>
                <a:off x="3340064" y="3315762"/>
                <a:ext cx="1085771" cy="333429"/>
              </a:xfrm>
              <a:prstGeom prst="rect">
                <a:avLst/>
              </a:prstGeom>
              <a:solidFill>
                <a:schemeClr val="accent1">
                  <a:lumMod val="20000"/>
                  <a:lumOff val="80000"/>
                </a:schemeClr>
              </a:solidFill>
              <a:ln>
                <a:solidFill>
                  <a:srgbClr val="FF9966"/>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00" dirty="0" smtClean="0">
                    <a:solidFill>
                      <a:prstClr val="black"/>
                    </a:solidFill>
                    <a:latin typeface="ＤＦ平成ゴシック体W5" pitchFamily="49" charset="-128"/>
                    <a:ea typeface="ＤＦ平成ゴシック体W5" pitchFamily="49" charset="-128"/>
                  </a:rPr>
                  <a:t>13</a:t>
                </a:r>
                <a:r>
                  <a:rPr lang="ja-JP" altLang="en-US" sz="1200" dirty="0" smtClean="0">
                    <a:solidFill>
                      <a:prstClr val="black"/>
                    </a:solidFill>
                    <a:latin typeface="ＤＦ平成ゴシック体W5" pitchFamily="49" charset="-128"/>
                    <a:ea typeface="ＤＦ平成ゴシック体W5" pitchFamily="49" charset="-128"/>
                  </a:rPr>
                  <a:t>対１</a:t>
                </a:r>
                <a:endParaRPr lang="ja-JP" altLang="en-US" sz="1200" dirty="0">
                  <a:solidFill>
                    <a:prstClr val="black"/>
                  </a:solidFill>
                  <a:latin typeface="ＤＦ平成ゴシック体W5" pitchFamily="49" charset="-128"/>
                  <a:ea typeface="ＤＦ平成ゴシック体W5" pitchFamily="49" charset="-128"/>
                </a:endParaRPr>
              </a:p>
            </p:txBody>
          </p:sp>
          <p:sp>
            <p:nvSpPr>
              <p:cNvPr id="66" name="テキスト ボックス 4"/>
              <p:cNvSpPr txBox="1"/>
              <p:nvPr/>
            </p:nvSpPr>
            <p:spPr>
              <a:xfrm>
                <a:off x="3340064" y="4251867"/>
                <a:ext cx="1085776" cy="333429"/>
              </a:xfrm>
              <a:prstGeom prst="rect">
                <a:avLst/>
              </a:prstGeom>
              <a:solidFill>
                <a:schemeClr val="accent1">
                  <a:lumMod val="20000"/>
                  <a:lumOff val="80000"/>
                </a:schemeClr>
              </a:solidFill>
              <a:ln>
                <a:solidFill>
                  <a:srgbClr val="FF9966"/>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00" dirty="0" smtClean="0">
                    <a:solidFill>
                      <a:prstClr val="black"/>
                    </a:solidFill>
                    <a:latin typeface="ＤＦ平成ゴシック体W5" pitchFamily="49" charset="-128"/>
                    <a:ea typeface="ＤＦ平成ゴシック体W5" pitchFamily="49" charset="-128"/>
                  </a:rPr>
                  <a:t>15</a:t>
                </a:r>
                <a:r>
                  <a:rPr lang="ja-JP" altLang="en-US" sz="1200" dirty="0" smtClean="0">
                    <a:solidFill>
                      <a:prstClr val="black"/>
                    </a:solidFill>
                    <a:latin typeface="ＤＦ平成ゴシック体W5" pitchFamily="49" charset="-128"/>
                    <a:ea typeface="ＤＦ平成ゴシック体W5" pitchFamily="49" charset="-128"/>
                  </a:rPr>
                  <a:t>対１</a:t>
                </a:r>
                <a:endParaRPr lang="ja-JP" altLang="en-US" sz="1200" dirty="0">
                  <a:solidFill>
                    <a:prstClr val="black"/>
                  </a:solidFill>
                  <a:latin typeface="ＤＦ平成ゴシック体W5" pitchFamily="49" charset="-128"/>
                  <a:ea typeface="ＤＦ平成ゴシック体W5" pitchFamily="49" charset="-128"/>
                </a:endParaRPr>
              </a:p>
            </p:txBody>
          </p:sp>
          <p:cxnSp>
            <p:nvCxnSpPr>
              <p:cNvPr id="67" name="直線コネクタ 66"/>
              <p:cNvCxnSpPr/>
              <p:nvPr/>
            </p:nvCxnSpPr>
            <p:spPr>
              <a:xfrm>
                <a:off x="3539907" y="2246362"/>
                <a:ext cx="3717349"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4304928" y="3099292"/>
                <a:ext cx="2088203"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025008" y="4035396"/>
                <a:ext cx="648023"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a:off x="4447396" y="1587083"/>
                <a:ext cx="1728236" cy="333429"/>
              </a:xfrm>
              <a:prstGeom prst="rect">
                <a:avLst/>
              </a:prstGeom>
              <a:solidFill>
                <a:schemeClr val="bg1"/>
              </a:solidFill>
            </p:spPr>
            <p:txBody>
              <a:bodyPr wrap="square">
                <a:spAutoFit/>
              </a:bodyPr>
              <a:lstStyle/>
              <a:p>
                <a:pPr algn="ctr" fontAlgn="ctr"/>
                <a:r>
                  <a:rPr lang="ja-JP" altLang="en-US" sz="1200" dirty="0">
                    <a:solidFill>
                      <a:prstClr val="black"/>
                    </a:solidFill>
                    <a:latin typeface="ＭＳ Ｐゴシック"/>
                  </a:rPr>
                  <a:t> </a:t>
                </a:r>
                <a:r>
                  <a:rPr lang="en-US" altLang="ja-JP" sz="1200" dirty="0" smtClean="0">
                    <a:solidFill>
                      <a:prstClr val="black"/>
                    </a:solidFill>
                    <a:latin typeface="ＭＳ Ｐゴシック"/>
                  </a:rPr>
                  <a:t>357,569</a:t>
                </a:r>
                <a:r>
                  <a:rPr lang="ja-JP" altLang="en-US" sz="1200" dirty="0" smtClean="0">
                    <a:solidFill>
                      <a:prstClr val="black"/>
                    </a:solidFill>
                    <a:latin typeface="ＭＳ Ｐゴシック"/>
                  </a:rPr>
                  <a:t>床</a:t>
                </a:r>
                <a:endParaRPr lang="en-US" altLang="ja-JP" sz="1200" dirty="0" smtClean="0">
                  <a:solidFill>
                    <a:prstClr val="black"/>
                  </a:solidFill>
                  <a:latin typeface="ＭＳ Ｐゴシック"/>
                </a:endParaRPr>
              </a:p>
            </p:txBody>
          </p:sp>
          <p:sp>
            <p:nvSpPr>
              <p:cNvPr id="71" name="正方形/長方形 70"/>
              <p:cNvSpPr/>
              <p:nvPr/>
            </p:nvSpPr>
            <p:spPr>
              <a:xfrm>
                <a:off x="4521218" y="2483604"/>
                <a:ext cx="1506770" cy="333429"/>
              </a:xfrm>
              <a:prstGeom prst="rect">
                <a:avLst/>
              </a:prstGeom>
              <a:solidFill>
                <a:schemeClr val="bg1"/>
              </a:solidFill>
            </p:spPr>
            <p:txBody>
              <a:bodyPr wrap="square">
                <a:spAutoFit/>
              </a:bodyPr>
              <a:lstStyle/>
              <a:p>
                <a:pPr algn="ctr"/>
                <a:r>
                  <a:rPr lang="en-US" altLang="ja-JP" sz="1200" dirty="0" smtClean="0">
                    <a:solidFill>
                      <a:prstClr val="black"/>
                    </a:solidFill>
                    <a:latin typeface="ＭＳ Ｐゴシック"/>
                  </a:rPr>
                  <a:t>210,566</a:t>
                </a:r>
                <a:r>
                  <a:rPr lang="ja-JP" altLang="en-US" sz="1200" dirty="0" smtClean="0">
                    <a:solidFill>
                      <a:prstClr val="black"/>
                    </a:solidFill>
                    <a:latin typeface="ＭＳ Ｐゴシック"/>
                  </a:rPr>
                  <a:t>床</a:t>
                </a:r>
                <a:endParaRPr lang="ja-JP" altLang="en-US" sz="1200" dirty="0">
                  <a:solidFill>
                    <a:prstClr val="black"/>
                  </a:solidFill>
                </a:endParaRPr>
              </a:p>
            </p:txBody>
          </p:sp>
          <p:sp>
            <p:nvSpPr>
              <p:cNvPr id="72" name="正方形/長方形 71"/>
              <p:cNvSpPr/>
              <p:nvPr/>
            </p:nvSpPr>
            <p:spPr>
              <a:xfrm>
                <a:off x="4668863" y="3444718"/>
                <a:ext cx="1401253" cy="333429"/>
              </a:xfrm>
              <a:prstGeom prst="rect">
                <a:avLst/>
              </a:prstGeom>
              <a:solidFill>
                <a:schemeClr val="bg1"/>
              </a:solidFill>
              <a:ln>
                <a:solidFill>
                  <a:schemeClr val="tx1"/>
                </a:solidFill>
              </a:ln>
            </p:spPr>
            <p:txBody>
              <a:bodyPr wrap="square">
                <a:spAutoFit/>
              </a:bodyPr>
              <a:lstStyle/>
              <a:p>
                <a:pPr algn="ctr" fontAlgn="ctr"/>
                <a:r>
                  <a:rPr lang="en-US" altLang="ja-JP" sz="1200" dirty="0" smtClean="0">
                    <a:solidFill>
                      <a:prstClr val="black"/>
                    </a:solidFill>
                    <a:latin typeface="ＭＳ Ｐゴシック"/>
                  </a:rPr>
                  <a:t>26,926</a:t>
                </a:r>
                <a:r>
                  <a:rPr lang="ja-JP" altLang="en-US" sz="1200" dirty="0" smtClean="0">
                    <a:solidFill>
                      <a:prstClr val="black"/>
                    </a:solidFill>
                    <a:latin typeface="ＭＳ Ｐゴシック"/>
                  </a:rPr>
                  <a:t>床</a:t>
                </a:r>
                <a:endParaRPr lang="en-US" altLang="ja-JP" sz="1200" dirty="0">
                  <a:solidFill>
                    <a:prstClr val="black"/>
                  </a:solidFill>
                  <a:latin typeface="ＭＳ Ｐゴシック"/>
                </a:endParaRPr>
              </a:p>
            </p:txBody>
          </p:sp>
          <p:sp>
            <p:nvSpPr>
              <p:cNvPr id="73" name="正方形/長方形 72"/>
              <p:cNvSpPr/>
              <p:nvPr/>
            </p:nvSpPr>
            <p:spPr>
              <a:xfrm>
                <a:off x="4668863" y="4221089"/>
                <a:ext cx="1270560" cy="333429"/>
              </a:xfrm>
              <a:prstGeom prst="rect">
                <a:avLst/>
              </a:prstGeom>
              <a:solidFill>
                <a:schemeClr val="bg1"/>
              </a:solidFill>
              <a:ln>
                <a:solidFill>
                  <a:schemeClr val="tx1"/>
                </a:solidFill>
              </a:ln>
            </p:spPr>
            <p:txBody>
              <a:bodyPr wrap="square">
                <a:spAutoFit/>
              </a:bodyPr>
              <a:lstStyle/>
              <a:p>
                <a:pPr algn="ctr"/>
                <a:r>
                  <a:rPr lang="en-US" altLang="ja-JP" sz="1200" dirty="0" smtClean="0">
                    <a:solidFill>
                      <a:prstClr val="black"/>
                    </a:solidFill>
                    <a:latin typeface="ＭＳ Ｐゴシック"/>
                  </a:rPr>
                  <a:t>54,301</a:t>
                </a:r>
                <a:r>
                  <a:rPr lang="ja-JP" altLang="en-US" sz="1200" dirty="0" smtClean="0">
                    <a:solidFill>
                      <a:prstClr val="black"/>
                    </a:solidFill>
                    <a:latin typeface="ＭＳ Ｐゴシック"/>
                  </a:rPr>
                  <a:t>床</a:t>
                </a:r>
                <a:endParaRPr lang="ja-JP" altLang="en-US" sz="1200" dirty="0">
                  <a:solidFill>
                    <a:prstClr val="black"/>
                  </a:solidFill>
                </a:endParaRPr>
              </a:p>
            </p:txBody>
          </p:sp>
          <p:sp>
            <p:nvSpPr>
              <p:cNvPr id="74" name="台形 73"/>
              <p:cNvSpPr/>
              <p:nvPr/>
            </p:nvSpPr>
            <p:spPr>
              <a:xfrm>
                <a:off x="3802109" y="4824124"/>
                <a:ext cx="3078814" cy="681995"/>
              </a:xfrm>
              <a:prstGeom prst="trapezoid">
                <a:avLst>
                  <a:gd name="adj" fmla="val 1151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cxnSp>
            <p:nvCxnSpPr>
              <p:cNvPr id="75" name="直線コネクタ 74"/>
              <p:cNvCxnSpPr/>
              <p:nvPr/>
            </p:nvCxnSpPr>
            <p:spPr>
              <a:xfrm>
                <a:off x="4808980" y="4820902"/>
                <a:ext cx="105662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76" name="テキスト ボックス 4"/>
              <p:cNvSpPr txBox="1"/>
              <p:nvPr/>
            </p:nvSpPr>
            <p:spPr>
              <a:xfrm>
                <a:off x="3192418" y="5035109"/>
                <a:ext cx="1307007" cy="333429"/>
              </a:xfrm>
              <a:prstGeom prst="rect">
                <a:avLst/>
              </a:prstGeom>
              <a:solidFill>
                <a:schemeClr val="accent1">
                  <a:lumMod val="20000"/>
                  <a:lumOff val="80000"/>
                </a:schemeClr>
              </a:solidFill>
              <a:ln>
                <a:solidFill>
                  <a:srgbClr val="FF9966"/>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smtClean="0">
                    <a:solidFill>
                      <a:prstClr val="black"/>
                    </a:solidFill>
                    <a:latin typeface="ＤＦ平成ゴシック体W5" pitchFamily="49" charset="-128"/>
                    <a:ea typeface="ＤＦ平成ゴシック体W5" pitchFamily="49" charset="-128"/>
                  </a:rPr>
                  <a:t>療養病棟</a:t>
                </a:r>
                <a:endParaRPr lang="ja-JP" altLang="en-US" sz="1200" dirty="0">
                  <a:solidFill>
                    <a:prstClr val="black"/>
                  </a:solidFill>
                  <a:latin typeface="ＤＦ平成ゴシック体W5" pitchFamily="49" charset="-128"/>
                  <a:ea typeface="ＤＦ平成ゴシック体W5" pitchFamily="49" charset="-128"/>
                </a:endParaRPr>
              </a:p>
            </p:txBody>
          </p:sp>
          <p:sp>
            <p:nvSpPr>
              <p:cNvPr id="77" name="正方形/長方形 76"/>
              <p:cNvSpPr/>
              <p:nvPr/>
            </p:nvSpPr>
            <p:spPr>
              <a:xfrm>
                <a:off x="4595040" y="5072732"/>
                <a:ext cx="1449898" cy="333429"/>
              </a:xfrm>
              <a:prstGeom prst="rect">
                <a:avLst/>
              </a:prstGeom>
              <a:solidFill>
                <a:schemeClr val="bg1"/>
              </a:solidFill>
            </p:spPr>
            <p:txBody>
              <a:bodyPr wrap="square">
                <a:spAutoFit/>
              </a:bodyPr>
              <a:lstStyle/>
              <a:p>
                <a:pPr algn="ctr"/>
                <a:r>
                  <a:rPr lang="en-US" altLang="ja-JP" sz="1200" dirty="0" smtClean="0">
                    <a:solidFill>
                      <a:prstClr val="black"/>
                    </a:solidFill>
                    <a:latin typeface="ＭＳ Ｐゴシック"/>
                  </a:rPr>
                  <a:t>216,653</a:t>
                </a:r>
                <a:r>
                  <a:rPr lang="ja-JP" altLang="en-US" sz="1200" dirty="0" smtClean="0">
                    <a:solidFill>
                      <a:prstClr val="black"/>
                    </a:solidFill>
                    <a:latin typeface="ＭＳ Ｐゴシック"/>
                  </a:rPr>
                  <a:t>床</a:t>
                </a:r>
                <a:endParaRPr lang="ja-JP" altLang="en-US" sz="1200" dirty="0">
                  <a:solidFill>
                    <a:prstClr val="black"/>
                  </a:solidFill>
                </a:endParaRPr>
              </a:p>
            </p:txBody>
          </p:sp>
        </p:grpSp>
      </p:grpSp>
      <p:sp>
        <p:nvSpPr>
          <p:cNvPr id="3" name="テキスト ボックス 2"/>
          <p:cNvSpPr txBox="1"/>
          <p:nvPr/>
        </p:nvSpPr>
        <p:spPr>
          <a:xfrm>
            <a:off x="947562" y="2033877"/>
            <a:ext cx="1929972" cy="400110"/>
          </a:xfrm>
          <a:prstGeom prst="rect">
            <a:avLst/>
          </a:prstGeom>
          <a:noFill/>
        </p:spPr>
        <p:txBody>
          <a:bodyPr wrap="square" rtlCol="0">
            <a:spAutoFit/>
          </a:bodyPr>
          <a:lstStyle/>
          <a:p>
            <a:r>
              <a:rPr lang="en-US" altLang="ja-JP" sz="1000" dirty="0">
                <a:solidFill>
                  <a:prstClr val="black"/>
                </a:solidFill>
              </a:rPr>
              <a:t>※</a:t>
            </a:r>
            <a:r>
              <a:rPr lang="ja-JP" altLang="en-US" sz="1000" dirty="0" smtClean="0">
                <a:solidFill>
                  <a:prstClr val="black"/>
                </a:solidFill>
              </a:rPr>
              <a:t>経過措置の</a:t>
            </a:r>
            <a:r>
              <a:rPr lang="en-US" altLang="ja-JP" sz="1000" dirty="0" smtClean="0">
                <a:solidFill>
                  <a:prstClr val="black"/>
                </a:solidFill>
              </a:rPr>
              <a:t>23,022</a:t>
            </a:r>
            <a:r>
              <a:rPr lang="ja-JP" altLang="en-US" sz="1000" dirty="0" smtClean="0">
                <a:solidFill>
                  <a:prstClr val="black"/>
                </a:solidFill>
              </a:rPr>
              <a:t>床を除く</a:t>
            </a:r>
            <a:endParaRPr lang="en-US" altLang="ja-JP" sz="1000" dirty="0" smtClean="0">
              <a:solidFill>
                <a:prstClr val="black"/>
              </a:solidFill>
            </a:endParaRPr>
          </a:p>
          <a:p>
            <a:endParaRPr lang="en-US" altLang="ja-JP" sz="1000" dirty="0" smtClean="0">
              <a:solidFill>
                <a:prstClr val="black"/>
              </a:solidFill>
            </a:endParaRPr>
          </a:p>
        </p:txBody>
      </p:sp>
      <p:sp>
        <p:nvSpPr>
          <p:cNvPr id="5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05318230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グラフ 23"/>
          <p:cNvGraphicFramePr/>
          <p:nvPr/>
        </p:nvGraphicFramePr>
        <p:xfrm>
          <a:off x="560512" y="1268760"/>
          <a:ext cx="6912768"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a:xfrm>
            <a:off x="495307" y="157995"/>
            <a:ext cx="6892768" cy="432048"/>
          </a:xfrm>
        </p:spPr>
        <p:style>
          <a:lnRef idx="2">
            <a:schemeClr val="dk1"/>
          </a:lnRef>
          <a:fillRef idx="1">
            <a:schemeClr val="lt1"/>
          </a:fillRef>
          <a:effectRef idx="0">
            <a:schemeClr val="dk1"/>
          </a:effectRef>
          <a:fontRef idx="minor">
            <a:schemeClr val="dk1"/>
          </a:fontRef>
        </p:style>
        <p:txBody>
          <a:bodyPr/>
          <a:lstStyle/>
          <a:p>
            <a:r>
              <a:rPr lang="ja-JP" altLang="en-US" sz="2800" dirty="0" smtClean="0"/>
              <a:t>他医療</a:t>
            </a:r>
            <a:r>
              <a:rPr lang="ja-JP" altLang="en-US" sz="2800" dirty="0"/>
              <a:t>機関</a:t>
            </a:r>
            <a:r>
              <a:rPr kumimoji="1" lang="ja-JP" altLang="en-US" sz="2800" dirty="0" smtClean="0"/>
              <a:t>受診している者の割合</a:t>
            </a:r>
            <a:endParaRPr kumimoji="1" lang="ja-JP" altLang="en-US" sz="2800" dirty="0"/>
          </a:p>
        </p:txBody>
      </p:sp>
      <p:sp>
        <p:nvSpPr>
          <p:cNvPr id="16" name="正方形/長方形 15"/>
          <p:cNvSpPr/>
          <p:nvPr/>
        </p:nvSpPr>
        <p:spPr>
          <a:xfrm>
            <a:off x="943760" y="5301352"/>
            <a:ext cx="5997168" cy="954107"/>
          </a:xfrm>
          <a:prstGeom prst="rect">
            <a:avLst/>
          </a:prstGeom>
        </p:spPr>
        <p:txBody>
          <a:bodyPr wrap="square">
            <a:spAutoFit/>
          </a:bodyPr>
          <a:lstStyle/>
          <a:p>
            <a:pPr fontAlgn="base">
              <a:spcBef>
                <a:spcPct val="0"/>
              </a:spcBef>
              <a:spcAft>
                <a:spcPct val="0"/>
              </a:spcAft>
            </a:pPr>
            <a:r>
              <a:rPr lang="ja-JP" altLang="en-US" sz="1400" dirty="0" smtClean="0">
                <a:solidFill>
                  <a:prstClr val="black"/>
                </a:solidFill>
                <a:latin typeface="Arial" charset="0"/>
              </a:rPr>
              <a:t>（参考）</a:t>
            </a:r>
            <a:endParaRPr lang="en-US" altLang="ja-JP" sz="1400" dirty="0" smtClean="0">
              <a:solidFill>
                <a:prstClr val="black"/>
              </a:solidFill>
              <a:latin typeface="Arial" charset="0"/>
            </a:endParaRPr>
          </a:p>
          <a:p>
            <a:pPr fontAlgn="base">
              <a:spcBef>
                <a:spcPct val="0"/>
              </a:spcBef>
              <a:spcAft>
                <a:spcPct val="0"/>
              </a:spcAft>
            </a:pPr>
            <a:r>
              <a:rPr lang="ja-JP" altLang="en-US" sz="1400" dirty="0" smtClean="0">
                <a:solidFill>
                  <a:prstClr val="black"/>
                </a:solidFill>
                <a:latin typeface="Arial" charset="0"/>
              </a:rPr>
              <a:t>入院基本料等を</a:t>
            </a:r>
            <a:r>
              <a:rPr lang="ja-JP" altLang="en-US" sz="1400" dirty="0">
                <a:solidFill>
                  <a:prstClr val="black"/>
                </a:solidFill>
                <a:latin typeface="Arial" charset="0"/>
              </a:rPr>
              <a:t>算定しながら</a:t>
            </a:r>
            <a:r>
              <a:rPr lang="ja-JP" altLang="en-US" sz="1400" dirty="0" smtClean="0">
                <a:solidFill>
                  <a:prstClr val="black"/>
                </a:solidFill>
                <a:latin typeface="Arial" charset="0"/>
              </a:rPr>
              <a:t>他科</a:t>
            </a:r>
            <a:r>
              <a:rPr lang="ja-JP" altLang="en-US" sz="1400" dirty="0">
                <a:solidFill>
                  <a:prstClr val="black"/>
                </a:solidFill>
                <a:latin typeface="Arial" charset="0"/>
              </a:rPr>
              <a:t>受診</a:t>
            </a:r>
            <a:r>
              <a:rPr lang="ja-JP" altLang="en-US" sz="1400" dirty="0" smtClean="0">
                <a:solidFill>
                  <a:prstClr val="black"/>
                </a:solidFill>
                <a:latin typeface="Arial" charset="0"/>
              </a:rPr>
              <a:t>をしている者　　　</a:t>
            </a:r>
            <a:r>
              <a:rPr lang="en-US" altLang="ja-JP" sz="1400" dirty="0" smtClean="0">
                <a:solidFill>
                  <a:prstClr val="black"/>
                </a:solidFill>
                <a:latin typeface="Arial" charset="0"/>
              </a:rPr>
              <a:t>37,137</a:t>
            </a:r>
            <a:r>
              <a:rPr lang="ja-JP" altLang="en-US" sz="1400" dirty="0" smtClean="0">
                <a:solidFill>
                  <a:prstClr val="black"/>
                </a:solidFill>
                <a:latin typeface="Arial" charset="0"/>
              </a:rPr>
              <a:t>件 </a:t>
            </a:r>
            <a:r>
              <a:rPr lang="en-US" altLang="ja-JP" sz="1400" dirty="0" smtClean="0">
                <a:solidFill>
                  <a:prstClr val="black"/>
                </a:solidFill>
                <a:latin typeface="Arial" charset="0"/>
              </a:rPr>
              <a:t>/</a:t>
            </a:r>
            <a:r>
              <a:rPr lang="ja-JP" altLang="en-US" sz="1400" dirty="0" smtClean="0">
                <a:solidFill>
                  <a:prstClr val="black"/>
                </a:solidFill>
                <a:latin typeface="Arial" charset="0"/>
              </a:rPr>
              <a:t>月</a:t>
            </a:r>
            <a:endParaRPr lang="en-US" altLang="ja-JP" sz="1400" dirty="0" smtClean="0">
              <a:solidFill>
                <a:prstClr val="black"/>
              </a:solidFill>
              <a:latin typeface="Arial" charset="0"/>
            </a:endParaRPr>
          </a:p>
          <a:p>
            <a:pPr fontAlgn="base">
              <a:spcBef>
                <a:spcPct val="0"/>
              </a:spcBef>
              <a:spcAft>
                <a:spcPct val="0"/>
              </a:spcAft>
            </a:pPr>
            <a:r>
              <a:rPr lang="ja-JP" altLang="en-US" sz="1400" dirty="0">
                <a:solidFill>
                  <a:prstClr val="black"/>
                </a:solidFill>
                <a:latin typeface="Arial" charset="0"/>
              </a:rPr>
              <a:t>入院</a:t>
            </a:r>
            <a:r>
              <a:rPr lang="ja-JP" altLang="en-US" sz="1400" dirty="0" smtClean="0">
                <a:solidFill>
                  <a:prstClr val="black"/>
                </a:solidFill>
                <a:latin typeface="Arial" charset="0"/>
              </a:rPr>
              <a:t>基本料等を算定しながら他科</a:t>
            </a:r>
            <a:r>
              <a:rPr lang="ja-JP" altLang="en-US" sz="1400" dirty="0">
                <a:solidFill>
                  <a:prstClr val="black"/>
                </a:solidFill>
                <a:latin typeface="Arial" charset="0"/>
              </a:rPr>
              <a:t>受診をしている</a:t>
            </a:r>
            <a:r>
              <a:rPr lang="ja-JP" altLang="en-US" sz="1400" dirty="0" smtClean="0">
                <a:solidFill>
                  <a:prstClr val="black"/>
                </a:solidFill>
                <a:latin typeface="Arial" charset="0"/>
              </a:rPr>
              <a:t>回数 　</a:t>
            </a:r>
            <a:r>
              <a:rPr lang="en-US" altLang="ja-JP" sz="1400" dirty="0" smtClean="0">
                <a:solidFill>
                  <a:prstClr val="black"/>
                </a:solidFill>
                <a:latin typeface="Arial" charset="0"/>
              </a:rPr>
              <a:t>53,351</a:t>
            </a:r>
            <a:r>
              <a:rPr lang="ja-JP" altLang="en-US" sz="1400" dirty="0" smtClean="0">
                <a:solidFill>
                  <a:prstClr val="black"/>
                </a:solidFill>
                <a:latin typeface="Arial" charset="0"/>
              </a:rPr>
              <a:t>回 </a:t>
            </a:r>
            <a:r>
              <a:rPr lang="en-US" altLang="ja-JP" sz="1400" dirty="0" smtClean="0">
                <a:solidFill>
                  <a:prstClr val="black"/>
                </a:solidFill>
                <a:latin typeface="Arial" charset="0"/>
              </a:rPr>
              <a:t>/</a:t>
            </a:r>
            <a:r>
              <a:rPr lang="ja-JP" altLang="en-US" sz="1400" dirty="0" smtClean="0">
                <a:solidFill>
                  <a:prstClr val="black"/>
                </a:solidFill>
                <a:latin typeface="Arial" charset="0"/>
              </a:rPr>
              <a:t>月</a:t>
            </a:r>
            <a:endParaRPr lang="en-US" altLang="ja-JP" sz="1400" dirty="0">
              <a:solidFill>
                <a:prstClr val="black"/>
              </a:solidFill>
              <a:latin typeface="Arial" charset="0"/>
            </a:endParaRPr>
          </a:p>
          <a:p>
            <a:pPr fontAlgn="base">
              <a:spcBef>
                <a:spcPct val="0"/>
              </a:spcBef>
              <a:spcAft>
                <a:spcPct val="0"/>
              </a:spcAft>
            </a:pPr>
            <a:r>
              <a:rPr lang="ja-JP" altLang="en-US" sz="1400" dirty="0" smtClean="0">
                <a:solidFill>
                  <a:prstClr val="black"/>
                </a:solidFill>
                <a:latin typeface="Arial" charset="0"/>
              </a:rPr>
              <a:t>入院基本料等の算定回数のうち他科受診をしている回数の割合　０．２％</a:t>
            </a:r>
          </a:p>
        </p:txBody>
      </p:sp>
      <p:grpSp>
        <p:nvGrpSpPr>
          <p:cNvPr id="29" name="グループ化 28"/>
          <p:cNvGrpSpPr/>
          <p:nvPr/>
        </p:nvGrpSpPr>
        <p:grpSpPr>
          <a:xfrm>
            <a:off x="261408" y="1556792"/>
            <a:ext cx="8625633" cy="2793498"/>
            <a:chOff x="332180" y="854567"/>
            <a:chExt cx="7319344" cy="1847902"/>
          </a:xfrm>
        </p:grpSpPr>
        <p:sp>
          <p:nvSpPr>
            <p:cNvPr id="7" name="正方形/長方形 6"/>
            <p:cNvSpPr/>
            <p:nvPr/>
          </p:nvSpPr>
          <p:spPr>
            <a:xfrm>
              <a:off x="5107603" y="854567"/>
              <a:ext cx="2543921" cy="1058691"/>
            </a:xfrm>
            <a:prstGeom prst="rect">
              <a:avLst/>
            </a:prstGeom>
          </p:spPr>
          <p:txBody>
            <a:bodyPr vert="horz" wrap="none">
              <a:spAutoFit/>
            </a:bodyPr>
            <a:lstStyle/>
            <a:p>
              <a:pPr fontAlgn="base">
                <a:spcBef>
                  <a:spcPct val="0"/>
                </a:spcBef>
                <a:spcAft>
                  <a:spcPct val="0"/>
                </a:spcAft>
              </a:pPr>
              <a:r>
                <a:rPr lang="ja-JP" altLang="en-US" sz="1400" dirty="0" smtClean="0">
                  <a:solidFill>
                    <a:prstClr val="black"/>
                  </a:solidFill>
                  <a:latin typeface="Arial" charset="0"/>
                </a:rPr>
                <a:t>①　一般病棟入院基本料</a:t>
              </a:r>
              <a:endParaRPr lang="en-US" altLang="ja-JP" sz="1400" dirty="0" smtClean="0">
                <a:solidFill>
                  <a:prstClr val="black"/>
                </a:solidFill>
                <a:latin typeface="Arial" charset="0"/>
              </a:endParaRPr>
            </a:p>
            <a:p>
              <a:pPr fontAlgn="base">
                <a:spcBef>
                  <a:spcPct val="0"/>
                </a:spcBef>
                <a:spcAft>
                  <a:spcPct val="0"/>
                </a:spcAft>
              </a:pPr>
              <a:r>
                <a:rPr lang="ja-JP" altLang="en-US" sz="1400" dirty="0">
                  <a:solidFill>
                    <a:prstClr val="black"/>
                  </a:solidFill>
                  <a:latin typeface="Arial" charset="0"/>
                </a:rPr>
                <a:t>②　療養棟入院</a:t>
              </a:r>
              <a:r>
                <a:rPr lang="ja-JP" altLang="en-US" sz="1400" dirty="0" smtClean="0">
                  <a:solidFill>
                    <a:prstClr val="black"/>
                  </a:solidFill>
                  <a:latin typeface="Arial" charset="0"/>
                </a:rPr>
                <a:t>基本料</a:t>
              </a:r>
              <a:endParaRPr lang="en-US" altLang="ja-JP" sz="1400" dirty="0" smtClean="0">
                <a:solidFill>
                  <a:prstClr val="black"/>
                </a:solidFill>
                <a:latin typeface="Arial" charset="0"/>
              </a:endParaRPr>
            </a:p>
            <a:p>
              <a:pPr fontAlgn="base">
                <a:spcBef>
                  <a:spcPct val="0"/>
                </a:spcBef>
                <a:spcAft>
                  <a:spcPct val="0"/>
                </a:spcAft>
              </a:pPr>
              <a:r>
                <a:rPr lang="ja-JP" altLang="en-US" sz="1400" b="1" u="sng" dirty="0" smtClean="0">
                  <a:solidFill>
                    <a:prstClr val="black"/>
                  </a:solidFill>
                  <a:latin typeface="Arial" charset="0"/>
                </a:rPr>
                <a:t>③</a:t>
              </a:r>
              <a:r>
                <a:rPr lang="ja-JP" altLang="en-US" sz="1400" b="1" u="sng" dirty="0">
                  <a:solidFill>
                    <a:prstClr val="black"/>
                  </a:solidFill>
                  <a:latin typeface="Arial" charset="0"/>
                </a:rPr>
                <a:t>　精神病棟入院基本料</a:t>
              </a:r>
            </a:p>
            <a:p>
              <a:pPr fontAlgn="base">
                <a:spcBef>
                  <a:spcPct val="0"/>
                </a:spcBef>
                <a:spcAft>
                  <a:spcPct val="0"/>
                </a:spcAft>
              </a:pPr>
              <a:r>
                <a:rPr lang="ja-JP" altLang="en-US" sz="1400" dirty="0" smtClean="0">
                  <a:solidFill>
                    <a:prstClr val="black"/>
                  </a:solidFill>
                  <a:latin typeface="Arial" charset="0"/>
                </a:rPr>
                <a:t>④</a:t>
              </a:r>
              <a:r>
                <a:rPr lang="ja-JP" altLang="en-US" sz="1400" dirty="0">
                  <a:solidFill>
                    <a:prstClr val="black"/>
                  </a:solidFill>
                  <a:latin typeface="Arial" charset="0"/>
                </a:rPr>
                <a:t>　障害者施設等入院基本料</a:t>
              </a:r>
            </a:p>
            <a:p>
              <a:pPr fontAlgn="base">
                <a:spcBef>
                  <a:spcPct val="0"/>
                </a:spcBef>
                <a:spcAft>
                  <a:spcPct val="0"/>
                </a:spcAft>
              </a:pPr>
              <a:r>
                <a:rPr lang="ja-JP" altLang="en-US" sz="1400" b="1" u="sng" dirty="0">
                  <a:solidFill>
                    <a:prstClr val="black"/>
                  </a:solidFill>
                  <a:latin typeface="Arial" charset="0"/>
                </a:rPr>
                <a:t>⑤　有床診療所入院基本料</a:t>
              </a:r>
            </a:p>
            <a:p>
              <a:pPr fontAlgn="base">
                <a:spcBef>
                  <a:spcPct val="0"/>
                </a:spcBef>
                <a:spcAft>
                  <a:spcPct val="0"/>
                </a:spcAft>
              </a:pPr>
              <a:r>
                <a:rPr lang="ja-JP" altLang="en-US" sz="1400" b="1" u="sng" dirty="0">
                  <a:solidFill>
                    <a:prstClr val="black"/>
                  </a:solidFill>
                  <a:latin typeface="Arial" charset="0"/>
                </a:rPr>
                <a:t>⑥　有床診療所療養病床入院</a:t>
              </a:r>
              <a:r>
                <a:rPr lang="ja-JP" altLang="en-US" sz="1400" b="1" u="sng" dirty="0" smtClean="0">
                  <a:solidFill>
                    <a:prstClr val="black"/>
                  </a:solidFill>
                  <a:latin typeface="Arial" charset="0"/>
                </a:rPr>
                <a:t>基本料</a:t>
              </a:r>
              <a:endParaRPr lang="en-US" altLang="ja-JP" sz="1400" b="1" u="sng" dirty="0" smtClean="0">
                <a:solidFill>
                  <a:prstClr val="black"/>
                </a:solidFill>
                <a:latin typeface="Arial" charset="0"/>
              </a:endParaRPr>
            </a:p>
            <a:p>
              <a:pPr fontAlgn="base">
                <a:spcBef>
                  <a:spcPct val="0"/>
                </a:spcBef>
                <a:spcAft>
                  <a:spcPct val="0"/>
                </a:spcAft>
              </a:pPr>
              <a:r>
                <a:rPr lang="ja-JP" altLang="en-US" sz="1400" dirty="0">
                  <a:solidFill>
                    <a:prstClr val="black"/>
                  </a:solidFill>
                  <a:latin typeface="Arial" charset="0"/>
                </a:rPr>
                <a:t>⑦　特定</a:t>
              </a:r>
              <a:r>
                <a:rPr lang="ja-JP" altLang="en-US" sz="1400" dirty="0" smtClean="0">
                  <a:solidFill>
                    <a:prstClr val="black"/>
                  </a:solidFill>
                  <a:latin typeface="Arial" charset="0"/>
                </a:rPr>
                <a:t>入院料</a:t>
              </a:r>
              <a:endParaRPr lang="ja-JP" altLang="en-US" sz="1400" dirty="0">
                <a:solidFill>
                  <a:prstClr val="black"/>
                </a:solidFill>
                <a:latin typeface="Arial" charset="0"/>
              </a:endParaRPr>
            </a:p>
          </p:txBody>
        </p:sp>
        <p:sp>
          <p:nvSpPr>
            <p:cNvPr id="17" name="正方形/長方形 16"/>
            <p:cNvSpPr/>
            <p:nvPr/>
          </p:nvSpPr>
          <p:spPr>
            <a:xfrm>
              <a:off x="1175463" y="2504932"/>
              <a:ext cx="287282" cy="183235"/>
            </a:xfrm>
            <a:prstGeom prst="rect">
              <a:avLst/>
            </a:prstGeom>
          </p:spPr>
          <p:txBody>
            <a:bodyPr wrap="none">
              <a:spAutoFit/>
            </a:bodyPr>
            <a:lstStyle/>
            <a:p>
              <a:pPr fontAlgn="base">
                <a:spcBef>
                  <a:spcPct val="0"/>
                </a:spcBef>
                <a:spcAft>
                  <a:spcPct val="0"/>
                </a:spcAft>
              </a:pPr>
              <a:r>
                <a:rPr lang="ja-JP" altLang="en-US" sz="1200" dirty="0">
                  <a:solidFill>
                    <a:prstClr val="black"/>
                  </a:solidFill>
                  <a:latin typeface="Arial" charset="0"/>
                </a:rPr>
                <a:t>①</a:t>
              </a:r>
            </a:p>
          </p:txBody>
        </p:sp>
        <p:sp>
          <p:nvSpPr>
            <p:cNvPr id="18" name="正方形/長方形 17"/>
            <p:cNvSpPr/>
            <p:nvPr/>
          </p:nvSpPr>
          <p:spPr>
            <a:xfrm>
              <a:off x="1649508" y="2518832"/>
              <a:ext cx="287282" cy="183235"/>
            </a:xfrm>
            <a:prstGeom prst="rect">
              <a:avLst/>
            </a:prstGeom>
          </p:spPr>
          <p:txBody>
            <a:bodyPr wrap="none">
              <a:spAutoFit/>
            </a:bodyPr>
            <a:lstStyle/>
            <a:p>
              <a:pPr fontAlgn="base">
                <a:spcBef>
                  <a:spcPct val="0"/>
                </a:spcBef>
                <a:spcAft>
                  <a:spcPct val="0"/>
                </a:spcAft>
              </a:pPr>
              <a:r>
                <a:rPr lang="ja-JP" altLang="en-US" sz="1200" dirty="0" smtClean="0">
                  <a:solidFill>
                    <a:prstClr val="black"/>
                  </a:solidFill>
                  <a:latin typeface="Arial" charset="0"/>
                </a:rPr>
                <a:t>②</a:t>
              </a:r>
              <a:endParaRPr lang="ja-JP" altLang="en-US" sz="1200" dirty="0">
                <a:solidFill>
                  <a:prstClr val="black"/>
                </a:solidFill>
                <a:latin typeface="Arial" charset="0"/>
              </a:endParaRPr>
            </a:p>
          </p:txBody>
        </p:sp>
        <p:sp>
          <p:nvSpPr>
            <p:cNvPr id="19" name="正方形/長方形 18"/>
            <p:cNvSpPr/>
            <p:nvPr/>
          </p:nvSpPr>
          <p:spPr>
            <a:xfrm>
              <a:off x="2103588" y="2518832"/>
              <a:ext cx="287282" cy="183235"/>
            </a:xfrm>
            <a:prstGeom prst="rect">
              <a:avLst/>
            </a:prstGeom>
          </p:spPr>
          <p:txBody>
            <a:bodyPr wrap="none">
              <a:spAutoFit/>
            </a:bodyPr>
            <a:lstStyle/>
            <a:p>
              <a:pPr fontAlgn="base">
                <a:spcBef>
                  <a:spcPct val="0"/>
                </a:spcBef>
                <a:spcAft>
                  <a:spcPct val="0"/>
                </a:spcAft>
              </a:pPr>
              <a:r>
                <a:rPr lang="ja-JP" altLang="en-US" sz="1200" dirty="0" smtClean="0">
                  <a:solidFill>
                    <a:prstClr val="black"/>
                  </a:solidFill>
                  <a:latin typeface="Arial" charset="0"/>
                </a:rPr>
                <a:t>③</a:t>
              </a:r>
              <a:endParaRPr lang="ja-JP" altLang="en-US" sz="1200" dirty="0">
                <a:solidFill>
                  <a:prstClr val="black"/>
                </a:solidFill>
                <a:latin typeface="Arial" charset="0"/>
              </a:endParaRPr>
            </a:p>
          </p:txBody>
        </p:sp>
        <p:sp>
          <p:nvSpPr>
            <p:cNvPr id="20" name="正方形/長方形 19"/>
            <p:cNvSpPr/>
            <p:nvPr/>
          </p:nvSpPr>
          <p:spPr>
            <a:xfrm>
              <a:off x="2580830" y="2518832"/>
              <a:ext cx="287282" cy="183235"/>
            </a:xfrm>
            <a:prstGeom prst="rect">
              <a:avLst/>
            </a:prstGeom>
          </p:spPr>
          <p:txBody>
            <a:bodyPr wrap="none">
              <a:spAutoFit/>
            </a:bodyPr>
            <a:lstStyle/>
            <a:p>
              <a:pPr fontAlgn="base">
                <a:spcBef>
                  <a:spcPct val="0"/>
                </a:spcBef>
                <a:spcAft>
                  <a:spcPct val="0"/>
                </a:spcAft>
              </a:pPr>
              <a:r>
                <a:rPr lang="ja-JP" altLang="en-US" sz="1200" dirty="0" smtClean="0">
                  <a:solidFill>
                    <a:prstClr val="black"/>
                  </a:solidFill>
                  <a:latin typeface="Arial" charset="0"/>
                </a:rPr>
                <a:t>④</a:t>
              </a:r>
              <a:endParaRPr lang="ja-JP" altLang="en-US" sz="1200" dirty="0">
                <a:solidFill>
                  <a:prstClr val="black"/>
                </a:solidFill>
                <a:latin typeface="Arial" charset="0"/>
              </a:endParaRPr>
            </a:p>
          </p:txBody>
        </p:sp>
        <p:sp>
          <p:nvSpPr>
            <p:cNvPr id="21" name="正方形/長方形 20"/>
            <p:cNvSpPr/>
            <p:nvPr/>
          </p:nvSpPr>
          <p:spPr>
            <a:xfrm>
              <a:off x="3053266" y="2514859"/>
              <a:ext cx="287282" cy="183235"/>
            </a:xfrm>
            <a:prstGeom prst="rect">
              <a:avLst/>
            </a:prstGeom>
          </p:spPr>
          <p:txBody>
            <a:bodyPr wrap="none">
              <a:spAutoFit/>
            </a:bodyPr>
            <a:lstStyle/>
            <a:p>
              <a:pPr fontAlgn="base">
                <a:spcBef>
                  <a:spcPct val="0"/>
                </a:spcBef>
                <a:spcAft>
                  <a:spcPct val="0"/>
                </a:spcAft>
              </a:pPr>
              <a:r>
                <a:rPr lang="ja-JP" altLang="en-US" sz="1200" dirty="0" smtClean="0">
                  <a:solidFill>
                    <a:prstClr val="black"/>
                  </a:solidFill>
                  <a:latin typeface="Arial" charset="0"/>
                </a:rPr>
                <a:t>⑤</a:t>
              </a:r>
              <a:endParaRPr lang="ja-JP" altLang="en-US" sz="1200" dirty="0">
                <a:solidFill>
                  <a:prstClr val="black"/>
                </a:solidFill>
                <a:latin typeface="Arial" charset="0"/>
              </a:endParaRPr>
            </a:p>
          </p:txBody>
        </p:sp>
        <p:sp>
          <p:nvSpPr>
            <p:cNvPr id="22" name="正方形/長方形 21"/>
            <p:cNvSpPr/>
            <p:nvPr/>
          </p:nvSpPr>
          <p:spPr>
            <a:xfrm>
              <a:off x="3558477" y="2519234"/>
              <a:ext cx="287282" cy="183235"/>
            </a:xfrm>
            <a:prstGeom prst="rect">
              <a:avLst/>
            </a:prstGeom>
          </p:spPr>
          <p:txBody>
            <a:bodyPr wrap="none">
              <a:spAutoFit/>
            </a:bodyPr>
            <a:lstStyle/>
            <a:p>
              <a:pPr fontAlgn="base">
                <a:spcBef>
                  <a:spcPct val="0"/>
                </a:spcBef>
                <a:spcAft>
                  <a:spcPct val="0"/>
                </a:spcAft>
              </a:pPr>
              <a:r>
                <a:rPr lang="ja-JP" altLang="en-US" sz="1200" dirty="0">
                  <a:solidFill>
                    <a:prstClr val="black"/>
                  </a:solidFill>
                  <a:latin typeface="Arial" charset="0"/>
                </a:rPr>
                <a:t>⑥</a:t>
              </a:r>
            </a:p>
          </p:txBody>
        </p:sp>
        <p:sp>
          <p:nvSpPr>
            <p:cNvPr id="23" name="正方形/長方形 22"/>
            <p:cNvSpPr/>
            <p:nvPr/>
          </p:nvSpPr>
          <p:spPr>
            <a:xfrm>
              <a:off x="3995085" y="2518831"/>
              <a:ext cx="287282" cy="183235"/>
            </a:xfrm>
            <a:prstGeom prst="rect">
              <a:avLst/>
            </a:prstGeom>
          </p:spPr>
          <p:txBody>
            <a:bodyPr wrap="none">
              <a:spAutoFit/>
            </a:bodyPr>
            <a:lstStyle/>
            <a:p>
              <a:pPr fontAlgn="base">
                <a:spcBef>
                  <a:spcPct val="0"/>
                </a:spcBef>
                <a:spcAft>
                  <a:spcPct val="0"/>
                </a:spcAft>
              </a:pPr>
              <a:r>
                <a:rPr lang="ja-JP" altLang="en-US" sz="1200" dirty="0">
                  <a:solidFill>
                    <a:prstClr val="black"/>
                  </a:solidFill>
                  <a:latin typeface="Arial" charset="0"/>
                </a:rPr>
                <a:t>⑦</a:t>
              </a:r>
            </a:p>
          </p:txBody>
        </p:sp>
        <p:sp>
          <p:nvSpPr>
            <p:cNvPr id="25" name="正方形/長方形 24"/>
            <p:cNvSpPr/>
            <p:nvPr/>
          </p:nvSpPr>
          <p:spPr>
            <a:xfrm>
              <a:off x="332180" y="1301783"/>
              <a:ext cx="300341" cy="620964"/>
            </a:xfrm>
            <a:prstGeom prst="rect">
              <a:avLst/>
            </a:prstGeom>
          </p:spPr>
          <p:txBody>
            <a:bodyPr vert="eaVert" wrap="none">
              <a:spAutoFit/>
            </a:bodyPr>
            <a:lstStyle/>
            <a:p>
              <a:pPr fontAlgn="base">
                <a:spcBef>
                  <a:spcPct val="0"/>
                </a:spcBef>
                <a:spcAft>
                  <a:spcPct val="0"/>
                </a:spcAft>
              </a:pPr>
              <a:r>
                <a:rPr lang="ja-JP" altLang="en-US" sz="1100" dirty="0" smtClean="0">
                  <a:solidFill>
                    <a:prstClr val="black"/>
                  </a:solidFill>
                  <a:latin typeface="Arial" charset="0"/>
                </a:rPr>
                <a:t>算定回数／月</a:t>
              </a:r>
              <a:endParaRPr lang="ja-JP" altLang="en-US" sz="1100" dirty="0">
                <a:solidFill>
                  <a:prstClr val="black"/>
                </a:solidFill>
                <a:latin typeface="Arial" charset="0"/>
              </a:endParaRPr>
            </a:p>
          </p:txBody>
        </p:sp>
        <p:sp>
          <p:nvSpPr>
            <p:cNvPr id="26" name="正方形/長方形 25"/>
            <p:cNvSpPr/>
            <p:nvPr/>
          </p:nvSpPr>
          <p:spPr>
            <a:xfrm>
              <a:off x="4713528" y="1046459"/>
              <a:ext cx="300341" cy="984677"/>
            </a:xfrm>
            <a:prstGeom prst="rect">
              <a:avLst/>
            </a:prstGeom>
          </p:spPr>
          <p:txBody>
            <a:bodyPr vert="eaVert" wrap="none">
              <a:spAutoFit/>
            </a:bodyPr>
            <a:lstStyle/>
            <a:p>
              <a:pPr fontAlgn="base">
                <a:spcBef>
                  <a:spcPct val="0"/>
                </a:spcBef>
                <a:spcAft>
                  <a:spcPct val="0"/>
                </a:spcAft>
              </a:pPr>
              <a:r>
                <a:rPr lang="ja-JP" altLang="en-US" sz="1100" dirty="0" smtClean="0">
                  <a:solidFill>
                    <a:prstClr val="black"/>
                  </a:solidFill>
                  <a:latin typeface="Arial" charset="0"/>
                </a:rPr>
                <a:t>他医療機関受診の割合</a:t>
              </a:r>
              <a:endParaRPr lang="ja-JP" altLang="en-US" sz="1100" dirty="0">
                <a:solidFill>
                  <a:prstClr val="black"/>
                </a:solidFill>
                <a:latin typeface="Arial" charset="0"/>
              </a:endParaRPr>
            </a:p>
          </p:txBody>
        </p:sp>
      </p:grpSp>
      <p:sp>
        <p:nvSpPr>
          <p:cNvPr id="27" name="正方形/長方形 26"/>
          <p:cNvSpPr/>
          <p:nvPr/>
        </p:nvSpPr>
        <p:spPr>
          <a:xfrm>
            <a:off x="6615531" y="6596390"/>
            <a:ext cx="2810385" cy="261610"/>
          </a:xfrm>
          <a:prstGeom prst="rect">
            <a:avLst/>
          </a:prstGeom>
        </p:spPr>
        <p:txBody>
          <a:bodyPr wrap="none">
            <a:spAutoFit/>
          </a:bodyPr>
          <a:lstStyle/>
          <a:p>
            <a:pPr fontAlgn="base">
              <a:spcBef>
                <a:spcPct val="0"/>
              </a:spcBef>
              <a:spcAft>
                <a:spcPct val="0"/>
              </a:spcAft>
            </a:pPr>
            <a:r>
              <a:rPr lang="ja-JP" altLang="en-US" sz="1100" dirty="0" smtClean="0">
                <a:solidFill>
                  <a:prstClr val="black"/>
                </a:solidFill>
                <a:latin typeface="Arial" charset="0"/>
              </a:rPr>
              <a:t>出典：平成</a:t>
            </a:r>
            <a:r>
              <a:rPr lang="en-US" altLang="ja-JP" sz="1100" dirty="0" smtClean="0">
                <a:solidFill>
                  <a:prstClr val="black"/>
                </a:solidFill>
                <a:latin typeface="Arial" charset="0"/>
              </a:rPr>
              <a:t>22</a:t>
            </a:r>
            <a:r>
              <a:rPr lang="ja-JP" altLang="en-US" sz="1100" dirty="0" smtClean="0">
                <a:solidFill>
                  <a:prstClr val="black"/>
                </a:solidFill>
                <a:latin typeface="Arial" charset="0"/>
              </a:rPr>
              <a:t>年度社会医療診療行為別調査</a:t>
            </a:r>
            <a:endParaRPr lang="ja-JP" altLang="en-US" sz="1100" dirty="0">
              <a:solidFill>
                <a:prstClr val="black"/>
              </a:solidFill>
              <a:latin typeface="Arial" charset="0"/>
            </a:endParaRPr>
          </a:p>
        </p:txBody>
      </p:sp>
      <p:sp>
        <p:nvSpPr>
          <p:cNvPr id="4" name="円形吹き出し 3"/>
          <p:cNvSpPr/>
          <p:nvPr/>
        </p:nvSpPr>
        <p:spPr>
          <a:xfrm>
            <a:off x="7977336" y="3140968"/>
            <a:ext cx="1584176" cy="1484816"/>
          </a:xfrm>
          <a:prstGeom prst="wedgeEllipseCallout">
            <a:avLst>
              <a:gd name="adj1" fmla="val -73143"/>
              <a:gd name="adj2" fmla="val -46768"/>
            </a:avLst>
          </a:prstGeom>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r>
              <a:rPr lang="ja-JP" altLang="en-US" dirty="0" smtClean="0">
                <a:solidFill>
                  <a:srgbClr val="FF0000"/>
                </a:solidFill>
              </a:rPr>
              <a:t>③⑤⑥で特に割合が高い</a:t>
            </a:r>
            <a:endParaRPr lang="ja-JP" altLang="en-US" dirty="0">
              <a:solidFill>
                <a:srgbClr val="FF0000"/>
              </a:solidFill>
            </a:endParaRPr>
          </a:p>
        </p:txBody>
      </p:sp>
      <p:sp>
        <p:nvSpPr>
          <p:cNvPr id="6" name="大かっこ 5"/>
          <p:cNvSpPr/>
          <p:nvPr/>
        </p:nvSpPr>
        <p:spPr>
          <a:xfrm>
            <a:off x="848545" y="5301346"/>
            <a:ext cx="5766986" cy="95352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fontAlgn="base">
              <a:spcBef>
                <a:spcPct val="0"/>
              </a:spcBef>
              <a:spcAft>
                <a:spcPct val="0"/>
              </a:spcAft>
            </a:pPr>
            <a:endParaRPr lang="ja-JP" altLang="en-US">
              <a:solidFill>
                <a:prstClr val="black"/>
              </a:solidFill>
            </a:endParaRPr>
          </a:p>
        </p:txBody>
      </p:sp>
      <p:sp>
        <p:nvSpPr>
          <p:cNvPr id="3" name="円/楕円 2"/>
          <p:cNvSpPr/>
          <p:nvPr/>
        </p:nvSpPr>
        <p:spPr>
          <a:xfrm>
            <a:off x="2504728" y="2997088"/>
            <a:ext cx="504056" cy="270115"/>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ja-JP" altLang="en-US">
              <a:solidFill>
                <a:prstClr val="black"/>
              </a:solidFill>
            </a:endParaRPr>
          </a:p>
        </p:txBody>
      </p:sp>
      <p:sp>
        <p:nvSpPr>
          <p:cNvPr id="28" name="円/楕円 27"/>
          <p:cNvSpPr/>
          <p:nvPr/>
        </p:nvSpPr>
        <p:spPr>
          <a:xfrm>
            <a:off x="3368827" y="2492896"/>
            <a:ext cx="435982" cy="226284"/>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ja-JP" altLang="en-US">
              <a:solidFill>
                <a:prstClr val="black"/>
              </a:solidFill>
            </a:endParaRPr>
          </a:p>
        </p:txBody>
      </p:sp>
      <p:sp>
        <p:nvSpPr>
          <p:cNvPr id="31" name="円/楕円 30"/>
          <p:cNvSpPr/>
          <p:nvPr/>
        </p:nvSpPr>
        <p:spPr>
          <a:xfrm>
            <a:off x="3944888" y="2852936"/>
            <a:ext cx="652360" cy="179714"/>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ja-JP" altLang="en-US">
              <a:solidFill>
                <a:prstClr val="black"/>
              </a:solidFill>
            </a:endParaRPr>
          </a:p>
        </p:txBody>
      </p:sp>
      <p:sp>
        <p:nvSpPr>
          <p:cNvPr id="5" name="正方形/長方形 4"/>
          <p:cNvSpPr/>
          <p:nvPr/>
        </p:nvSpPr>
        <p:spPr>
          <a:xfrm>
            <a:off x="4160922" y="4797288"/>
            <a:ext cx="4675269" cy="461665"/>
          </a:xfrm>
          <a:prstGeom prst="rect">
            <a:avLst/>
          </a:prstGeom>
        </p:spPr>
        <p:txBody>
          <a:bodyPr wrap="square">
            <a:spAutoFit/>
          </a:bodyPr>
          <a:lstStyle/>
          <a:p>
            <a:pPr marL="273050" indent="-273050" fontAlgn="base">
              <a:spcBef>
                <a:spcPct val="0"/>
              </a:spcBef>
              <a:spcAft>
                <a:spcPct val="0"/>
              </a:spcAft>
            </a:pPr>
            <a:r>
              <a:rPr lang="en-US" altLang="ja-JP" sz="1200" dirty="0" smtClean="0">
                <a:solidFill>
                  <a:prstClr val="black"/>
                </a:solidFill>
                <a:latin typeface="Arial" charset="0"/>
              </a:rPr>
              <a:t>※</a:t>
            </a:r>
            <a:r>
              <a:rPr lang="ja-JP" altLang="en-US" sz="1200" dirty="0" smtClean="0">
                <a:solidFill>
                  <a:prstClr val="black"/>
                </a:solidFill>
                <a:latin typeface="Arial" charset="0"/>
              </a:rPr>
              <a:t>　結核病棟入院基本料は社会医療診療行為別調査では他医療機関受診の算定なし</a:t>
            </a:r>
            <a:endParaRPr lang="ja-JP" altLang="en-US" sz="1200" dirty="0">
              <a:solidFill>
                <a:prstClr val="black"/>
              </a:solidFill>
              <a:latin typeface="Arial" charset="0"/>
            </a:endParaRPr>
          </a:p>
        </p:txBody>
      </p:sp>
      <p:sp>
        <p:nvSpPr>
          <p:cNvPr id="32" name="タイトル 1"/>
          <p:cNvSpPr txBox="1">
            <a:spLocks/>
          </p:cNvSpPr>
          <p:nvPr/>
        </p:nvSpPr>
        <p:spPr bwMode="auto">
          <a:xfrm>
            <a:off x="7388072" y="157995"/>
            <a:ext cx="2270935" cy="735012"/>
          </a:xfrm>
          <a:prstGeom prst="rect">
            <a:avLst/>
          </a:prstGeom>
          <a:noFill/>
          <a:ln w="127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000" dirty="0" smtClean="0">
                <a:solidFill>
                  <a:prstClr val="black"/>
                </a:solidFill>
              </a:rPr>
              <a:t>平成</a:t>
            </a:r>
            <a:r>
              <a:rPr lang="en-US" altLang="ja-JP" sz="2000" dirty="0" smtClean="0">
                <a:solidFill>
                  <a:prstClr val="black"/>
                </a:solidFill>
              </a:rPr>
              <a:t>23</a:t>
            </a:r>
            <a:r>
              <a:rPr lang="ja-JP" altLang="en-US" sz="2000" dirty="0" smtClean="0">
                <a:solidFill>
                  <a:prstClr val="black"/>
                </a:solidFill>
              </a:rPr>
              <a:t>年</a:t>
            </a:r>
            <a:r>
              <a:rPr lang="en-US" altLang="ja-JP" sz="2000" dirty="0" smtClean="0">
                <a:solidFill>
                  <a:prstClr val="black"/>
                </a:solidFill>
              </a:rPr>
              <a:t>11</a:t>
            </a:r>
            <a:r>
              <a:rPr lang="ja-JP" altLang="en-US" sz="2000" dirty="0" smtClean="0">
                <a:solidFill>
                  <a:prstClr val="black"/>
                </a:solidFill>
              </a:rPr>
              <a:t>月</a:t>
            </a:r>
            <a:r>
              <a:rPr lang="en-US" altLang="ja-JP" sz="2000" dirty="0" smtClean="0">
                <a:solidFill>
                  <a:prstClr val="black"/>
                </a:solidFill>
              </a:rPr>
              <a:t>30</a:t>
            </a:r>
            <a:r>
              <a:rPr lang="ja-JP" altLang="en-US" sz="2000" dirty="0" smtClean="0">
                <a:solidFill>
                  <a:prstClr val="black"/>
                </a:solidFill>
              </a:rPr>
              <a:t>日</a:t>
            </a:r>
            <a:endParaRPr lang="en-US" altLang="ja-JP" sz="2000" dirty="0" smtClean="0">
              <a:solidFill>
                <a:prstClr val="black"/>
              </a:solidFill>
            </a:endParaRPr>
          </a:p>
          <a:p>
            <a:r>
              <a:rPr lang="ja-JP" altLang="en-US" sz="2000" dirty="0" smtClean="0">
                <a:solidFill>
                  <a:prstClr val="black"/>
                </a:solidFill>
              </a:rPr>
              <a:t>総－３</a:t>
            </a:r>
            <a:endParaRPr lang="ja-JP" altLang="en-US" sz="2000" dirty="0">
              <a:solidFill>
                <a:prstClr val="black"/>
              </a:solidFill>
            </a:endParaRPr>
          </a:p>
        </p:txBody>
      </p:sp>
      <p:sp>
        <p:nvSpPr>
          <p:cNvPr id="3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26633687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ChangeArrowheads="1"/>
          </p:cNvSpPr>
          <p:nvPr/>
        </p:nvSpPr>
        <p:spPr bwMode="auto">
          <a:xfrm>
            <a:off x="194393"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a:solidFill>
                  <a:srgbClr val="000000"/>
                </a:solidFill>
              </a:rPr>
              <a:t>９</a:t>
            </a:r>
            <a:r>
              <a:rPr lang="ja-JP" altLang="en-US" dirty="0" smtClean="0">
                <a:solidFill>
                  <a:srgbClr val="000000"/>
                </a:solidFill>
              </a:rPr>
              <a:t>．</a:t>
            </a:r>
            <a:r>
              <a:rPr lang="ja-JP" altLang="en-US" dirty="0">
                <a:solidFill>
                  <a:srgbClr val="000000"/>
                </a:solidFill>
                <a:latin typeface="Arial" charset="0"/>
                <a:ea typeface="ＭＳ Ｐゴシック"/>
              </a:rPr>
              <a:t>うがい薬のみを処方する場合の取扱い</a:t>
            </a:r>
            <a:endParaRPr lang="ja-JP" altLang="en-US" dirty="0" smtClean="0">
              <a:solidFill>
                <a:srgbClr val="000000"/>
              </a:solidFill>
            </a:endParaRPr>
          </a:p>
        </p:txBody>
      </p:sp>
      <p:sp>
        <p:nvSpPr>
          <p:cNvPr id="82948" name="Rectangle 7"/>
          <p:cNvSpPr>
            <a:spLocks noChangeArrowheads="1"/>
          </p:cNvSpPr>
          <p:nvPr/>
        </p:nvSpPr>
        <p:spPr bwMode="auto">
          <a:xfrm>
            <a:off x="116946" y="809625"/>
            <a:ext cx="6956516" cy="428625"/>
          </a:xfrm>
          <a:prstGeom prst="rect">
            <a:avLst/>
          </a:prstGeom>
          <a:solidFill>
            <a:srgbClr val="FFFF00"/>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Aft>
                <a:spcPct val="0"/>
              </a:spcAft>
              <a:buFontTx/>
              <a:buNone/>
            </a:pPr>
            <a:r>
              <a:rPr lang="ja-JP" altLang="en-US" sz="2400" dirty="0" smtClean="0">
                <a:solidFill>
                  <a:srgbClr val="000000"/>
                </a:solidFill>
                <a:latin typeface="Arial" charset="0"/>
              </a:rPr>
              <a:t>改定率決定の際の財務大臣と厚生労働大臣の合意</a:t>
            </a:r>
          </a:p>
        </p:txBody>
      </p:sp>
      <p:sp>
        <p:nvSpPr>
          <p:cNvPr id="82949" name="Rectangle 10"/>
          <p:cNvSpPr>
            <a:spLocks noChangeArrowheads="1"/>
          </p:cNvSpPr>
          <p:nvPr/>
        </p:nvSpPr>
        <p:spPr bwMode="auto">
          <a:xfrm>
            <a:off x="116946" y="1238252"/>
            <a:ext cx="9623954" cy="1515461"/>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Bef>
                <a:spcPct val="0"/>
              </a:spcBef>
              <a:spcAft>
                <a:spcPct val="0"/>
              </a:spcAft>
              <a:buFont typeface="Arial" charset="0"/>
              <a:buNone/>
            </a:pPr>
            <a:r>
              <a:rPr lang="ja-JP" altLang="en-US" sz="2200" dirty="0" smtClean="0">
                <a:solidFill>
                  <a:srgbClr val="000000"/>
                </a:solidFill>
                <a:latin typeface="ＭＳ Ｐゴシック" charset="-128"/>
              </a:rPr>
              <a:t>○  医療費適正化の観点から、入院中の患者以外の患者に対して、</a:t>
            </a:r>
            <a:endParaRPr lang="en-US" altLang="ja-JP" sz="2200" dirty="0" smtClean="0">
              <a:solidFill>
                <a:srgbClr val="000000"/>
              </a:solidFill>
              <a:latin typeface="ＭＳ Ｐゴシック" charset="-128"/>
            </a:endParaRPr>
          </a:p>
          <a:p>
            <a:pPr eaLnBrk="1" fontAlgn="base" hangingPunct="1">
              <a:spcBef>
                <a:spcPct val="0"/>
              </a:spcBef>
              <a:spcAft>
                <a:spcPct val="0"/>
              </a:spcAft>
              <a:buFont typeface="Arial" charset="0"/>
              <a:buNone/>
            </a:pPr>
            <a:r>
              <a:rPr lang="ja-JP" altLang="en-US" sz="2200" dirty="0">
                <a:solidFill>
                  <a:srgbClr val="000000"/>
                </a:solidFill>
                <a:latin typeface="ＭＳ Ｐゴシック" charset="-128"/>
              </a:rPr>
              <a:t>　</a:t>
            </a:r>
            <a:r>
              <a:rPr lang="ja-JP" altLang="en-US" sz="2200" u="sng" dirty="0">
                <a:solidFill>
                  <a:srgbClr val="FF0000"/>
                </a:solidFill>
                <a:latin typeface="ＭＳ Ｐゴシック" charset="-128"/>
              </a:rPr>
              <a:t>うがい</a:t>
            </a:r>
            <a:r>
              <a:rPr lang="ja-JP" altLang="en-US" sz="2200" u="sng" dirty="0" smtClean="0">
                <a:solidFill>
                  <a:srgbClr val="FF0000"/>
                </a:solidFill>
                <a:latin typeface="ＭＳ Ｐゴシック" charset="-128"/>
              </a:rPr>
              <a:t>薬（治療目的のものを除く）のみ</a:t>
            </a:r>
            <a:r>
              <a:rPr lang="ja-JP" altLang="en-US" sz="2200" dirty="0" smtClean="0">
                <a:solidFill>
                  <a:prstClr val="black"/>
                </a:solidFill>
                <a:latin typeface="ＭＳ Ｐゴシック" charset="-128"/>
              </a:rPr>
              <a:t>を</a:t>
            </a:r>
            <a:r>
              <a:rPr lang="ja-JP" altLang="en-US" sz="2200" dirty="0">
                <a:solidFill>
                  <a:prstClr val="black"/>
                </a:solidFill>
                <a:latin typeface="ＭＳ Ｐゴシック" charset="-128"/>
              </a:rPr>
              <a:t>投与</a:t>
            </a:r>
            <a:r>
              <a:rPr lang="ja-JP" altLang="en-US" sz="2200" dirty="0" smtClean="0">
                <a:solidFill>
                  <a:prstClr val="black"/>
                </a:solidFill>
                <a:latin typeface="ＭＳ Ｐゴシック" charset="-128"/>
              </a:rPr>
              <a:t>された場合</a:t>
            </a:r>
            <a:r>
              <a:rPr lang="ja-JP" altLang="en-US" sz="2200" dirty="0" smtClean="0">
                <a:solidFill>
                  <a:srgbClr val="000000"/>
                </a:solidFill>
                <a:latin typeface="ＭＳ Ｐゴシック" charset="-128"/>
              </a:rPr>
              <a:t>については、</a:t>
            </a:r>
            <a:endParaRPr lang="en-US" altLang="ja-JP" sz="2200" dirty="0" smtClean="0">
              <a:solidFill>
                <a:srgbClr val="000000"/>
              </a:solidFill>
              <a:latin typeface="ＭＳ Ｐゴシック" charset="-128"/>
            </a:endParaRPr>
          </a:p>
          <a:p>
            <a:pPr eaLnBrk="1" fontAlgn="base" hangingPunct="1">
              <a:spcBef>
                <a:spcPct val="0"/>
              </a:spcBef>
              <a:spcAft>
                <a:spcPct val="0"/>
              </a:spcAft>
              <a:buFont typeface="Arial" charset="0"/>
              <a:buNone/>
            </a:pPr>
            <a:r>
              <a:rPr lang="ja-JP" altLang="en-US" sz="2200" dirty="0">
                <a:solidFill>
                  <a:srgbClr val="000000"/>
                </a:solidFill>
                <a:latin typeface="ＭＳ Ｐゴシック" charset="-128"/>
              </a:rPr>
              <a:t>　</a:t>
            </a:r>
            <a:r>
              <a:rPr lang="ja-JP" altLang="en-US" sz="2200" dirty="0" smtClean="0">
                <a:solidFill>
                  <a:srgbClr val="000000"/>
                </a:solidFill>
                <a:latin typeface="ＭＳ Ｐゴシック" charset="-128"/>
              </a:rPr>
              <a:t>当該うがい薬に係る処方料、調剤料、薬剤料、処方せん料、調剤技術基本料を算定しない</a:t>
            </a:r>
            <a:endParaRPr lang="en-US" altLang="ja-JP" sz="2200" dirty="0" smtClean="0">
              <a:solidFill>
                <a:srgbClr val="000000"/>
              </a:solidFill>
              <a:latin typeface="ＭＳ Ｐゴシック" charset="-128"/>
            </a:endParaRPr>
          </a:p>
          <a:p>
            <a:pPr algn="just" fontAlgn="base">
              <a:spcBef>
                <a:spcPct val="0"/>
              </a:spcBef>
              <a:spcAft>
                <a:spcPct val="0"/>
              </a:spcAft>
              <a:buFont typeface="Arial" charset="0"/>
              <a:buNone/>
            </a:pPr>
            <a:endParaRPr lang="en-US" altLang="ja-JP" sz="1900" dirty="0" smtClean="0">
              <a:solidFill>
                <a:srgbClr val="000000"/>
              </a:solidFill>
              <a:latin typeface="ＭＳ Ｐゴシック" charset="-128"/>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77906680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83537" y="1097418"/>
            <a:ext cx="9647311" cy="1543040"/>
          </a:xfrm>
          <a:prstGeom prst="rect">
            <a:avLst/>
          </a:prstGeom>
          <a:solidFill>
            <a:srgbClr val="FFFFAF">
              <a:alpha val="49804"/>
            </a:srgbClr>
          </a:solidFill>
          <a:ln w="9525">
            <a:solidFill>
              <a:schemeClr val="tx1"/>
            </a:solidFill>
            <a:miter lim="800000"/>
            <a:headEnd/>
            <a:tailEnd/>
          </a:ln>
        </p:spPr>
        <p:txBody>
          <a:bodyPr/>
          <a:lstStyle/>
          <a:p>
            <a:pPr marL="179388" indent="-179388">
              <a:lnSpc>
                <a:spcPts val="2000"/>
              </a:lnSpc>
              <a:buFont typeface="Wingdings" pitchFamily="2" charset="2"/>
              <a:buChar char="Ø"/>
            </a:pPr>
            <a:r>
              <a:rPr lang="ja-JP" altLang="en-US" dirty="0" smtClean="0">
                <a:solidFill>
                  <a:prstClr val="black"/>
                </a:solidFill>
              </a:rPr>
              <a:t>　平成２６年３月３１日までとされていた、要介護被</a:t>
            </a:r>
            <a:r>
              <a:rPr lang="ja-JP" altLang="en-US" dirty="0">
                <a:solidFill>
                  <a:prstClr val="black"/>
                </a:solidFill>
              </a:rPr>
              <a:t>保険者等に対する維持期の脳血管疾患</a:t>
            </a:r>
            <a:r>
              <a:rPr lang="ja-JP" altLang="en-US" dirty="0" smtClean="0">
                <a:solidFill>
                  <a:prstClr val="black"/>
                </a:solidFill>
              </a:rPr>
              <a:t>等リハビリテーション、運動器</a:t>
            </a:r>
            <a:r>
              <a:rPr lang="ja-JP" altLang="en-US" dirty="0">
                <a:solidFill>
                  <a:prstClr val="black"/>
                </a:solidFill>
              </a:rPr>
              <a:t>リハビリテーションについて</a:t>
            </a:r>
            <a:r>
              <a:rPr lang="ja-JP" altLang="en-US" dirty="0" smtClean="0">
                <a:solidFill>
                  <a:prstClr val="black"/>
                </a:solidFill>
              </a:rPr>
              <a:t>、以下の</a:t>
            </a:r>
            <a:r>
              <a:rPr lang="ja-JP" altLang="en-US" dirty="0" smtClean="0">
                <a:solidFill>
                  <a:prstClr val="black"/>
                </a:solidFill>
                <a:latin typeface="ＭＳ Ｐゴシック"/>
              </a:rPr>
              <a:t>見直しを行う。</a:t>
            </a:r>
            <a:r>
              <a:rPr lang="ja-JP" altLang="en-US" dirty="0" smtClean="0">
                <a:solidFill>
                  <a:srgbClr val="FF0000"/>
                </a:solidFill>
                <a:latin typeface="ＭＳ Ｐゴシック"/>
              </a:rPr>
              <a:t>　　</a:t>
            </a:r>
            <a:endParaRPr lang="en-US" altLang="ja-JP" dirty="0" smtClean="0">
              <a:solidFill>
                <a:srgbClr val="FF0000"/>
              </a:solidFill>
              <a:latin typeface="ＭＳ Ｐゴシック"/>
            </a:endParaRPr>
          </a:p>
          <a:p>
            <a:r>
              <a:rPr lang="ja-JP" altLang="en-US" sz="1600" dirty="0" smtClean="0">
                <a:solidFill>
                  <a:srgbClr val="0070C0"/>
                </a:solidFill>
                <a:latin typeface="ＭＳ Ｐゴシック"/>
              </a:rPr>
              <a:t>　　１．</a:t>
            </a:r>
            <a:r>
              <a:rPr lang="ja-JP" altLang="en-US" sz="1600" u="sng" dirty="0" smtClean="0">
                <a:solidFill>
                  <a:srgbClr val="0070C0"/>
                </a:solidFill>
                <a:latin typeface="ＭＳ Ｐゴシック"/>
              </a:rPr>
              <a:t>過去</a:t>
            </a:r>
            <a:r>
              <a:rPr lang="ja-JP" altLang="en-US" sz="1600" u="sng" dirty="0">
                <a:solidFill>
                  <a:srgbClr val="0070C0"/>
                </a:solidFill>
                <a:latin typeface="ＭＳ Ｐゴシック"/>
              </a:rPr>
              <a:t>１年間に介護</a:t>
            </a:r>
            <a:r>
              <a:rPr lang="ja-JP" altLang="en-US" sz="1600" u="sng" dirty="0" smtClean="0">
                <a:solidFill>
                  <a:srgbClr val="0070C0"/>
                </a:solidFill>
                <a:latin typeface="ＭＳ Ｐゴシック"/>
              </a:rPr>
              <a:t>保険の通所リハビリテーション等の実績がない</a:t>
            </a:r>
            <a:r>
              <a:rPr lang="ja-JP" altLang="en-US" sz="1600" u="sng" dirty="0">
                <a:solidFill>
                  <a:srgbClr val="0070C0"/>
                </a:solidFill>
                <a:latin typeface="ＭＳ Ｐゴシック"/>
              </a:rPr>
              <a:t>医療</a:t>
            </a:r>
            <a:r>
              <a:rPr lang="ja-JP" altLang="en-US" sz="1600" u="sng" dirty="0" smtClean="0">
                <a:solidFill>
                  <a:srgbClr val="0070C0"/>
                </a:solidFill>
                <a:latin typeface="ＭＳ Ｐゴシック"/>
              </a:rPr>
              <a:t>機関は、１００分の９０に相当する</a:t>
            </a:r>
            <a:endParaRPr lang="en-US" altLang="ja-JP" sz="1600" u="sng" dirty="0" smtClean="0">
              <a:solidFill>
                <a:srgbClr val="0070C0"/>
              </a:solidFill>
              <a:latin typeface="ＭＳ Ｐゴシック"/>
            </a:endParaRPr>
          </a:p>
          <a:p>
            <a:r>
              <a:rPr lang="en-US" altLang="ja-JP" sz="1600" dirty="0">
                <a:solidFill>
                  <a:srgbClr val="0070C0"/>
                </a:solidFill>
                <a:latin typeface="ＭＳ Ｐゴシック"/>
              </a:rPr>
              <a:t> </a:t>
            </a:r>
            <a:r>
              <a:rPr lang="en-US" altLang="ja-JP" sz="1600" dirty="0" smtClean="0">
                <a:solidFill>
                  <a:srgbClr val="0070C0"/>
                </a:solidFill>
                <a:latin typeface="ＭＳ Ｐゴシック"/>
              </a:rPr>
              <a:t>      </a:t>
            </a:r>
            <a:r>
              <a:rPr lang="ja-JP" altLang="en-US" sz="1600" u="sng" dirty="0" smtClean="0">
                <a:solidFill>
                  <a:srgbClr val="0070C0"/>
                </a:solidFill>
                <a:latin typeface="ＭＳ Ｐゴシック"/>
              </a:rPr>
              <a:t>点数で算定する。</a:t>
            </a:r>
            <a:endParaRPr lang="en-US" altLang="ja-JP" sz="1400" dirty="0" smtClean="0">
              <a:solidFill>
                <a:srgbClr val="0070C0"/>
              </a:solidFill>
              <a:latin typeface="ＭＳ Ｐゴシック"/>
            </a:endParaRPr>
          </a:p>
          <a:p>
            <a:pPr marL="271463" indent="-271463"/>
            <a:r>
              <a:rPr lang="ja-JP" altLang="en-US" sz="1600" dirty="0" smtClean="0">
                <a:solidFill>
                  <a:srgbClr val="0070C0"/>
                </a:solidFill>
                <a:latin typeface="ＭＳ Ｐゴシック"/>
              </a:rPr>
              <a:t>　　２．</a:t>
            </a:r>
            <a:r>
              <a:rPr lang="ja-JP" altLang="en-US" sz="1600" u="sng" dirty="0" smtClean="0">
                <a:solidFill>
                  <a:srgbClr val="0070C0"/>
                </a:solidFill>
                <a:latin typeface="ＭＳ Ｐゴシック"/>
              </a:rPr>
              <a:t>入院患者については、期限を設けずに維持期リハビリテーションの対象患者とし、外来患者については、</a:t>
            </a:r>
            <a:endParaRPr lang="en-US" altLang="ja-JP" sz="1600" u="sng" dirty="0" smtClean="0">
              <a:solidFill>
                <a:srgbClr val="0070C0"/>
              </a:solidFill>
              <a:latin typeface="ＭＳ Ｐゴシック"/>
            </a:endParaRPr>
          </a:p>
          <a:p>
            <a:pPr marL="271463" indent="-271463"/>
            <a:r>
              <a:rPr lang="ja-JP" altLang="en-US" sz="1600" dirty="0">
                <a:solidFill>
                  <a:srgbClr val="0070C0"/>
                </a:solidFill>
                <a:latin typeface="ＭＳ Ｐゴシック"/>
              </a:rPr>
              <a:t>　</a:t>
            </a:r>
            <a:r>
              <a:rPr lang="ja-JP" altLang="en-US" sz="1600" dirty="0" smtClean="0">
                <a:solidFill>
                  <a:srgbClr val="0070C0"/>
                </a:solidFill>
                <a:latin typeface="ＭＳ Ｐゴシック"/>
              </a:rPr>
              <a:t>　　</a:t>
            </a:r>
            <a:r>
              <a:rPr lang="ja-JP" altLang="en-US" sz="1600" u="sng" dirty="0" smtClean="0">
                <a:solidFill>
                  <a:srgbClr val="0070C0"/>
                </a:solidFill>
                <a:latin typeface="ＭＳ Ｐゴシック"/>
              </a:rPr>
              <a:t>原則として平成２８年３月３１日までとする。（２年間の延長）</a:t>
            </a:r>
            <a:endParaRPr lang="en-US" altLang="ja-JP" sz="1200" dirty="0" smtClean="0">
              <a:solidFill>
                <a:prstClr val="black"/>
              </a:solidFill>
              <a:latin typeface="ＭＳ Ｐゴシック" pitchFamily="50" charset="-128"/>
            </a:endParaRPr>
          </a:p>
          <a:p>
            <a:pPr algn="r"/>
            <a:r>
              <a:rPr lang="ja-JP" altLang="en-US" dirty="0" smtClean="0">
                <a:solidFill>
                  <a:prstClr val="black"/>
                </a:solidFill>
                <a:latin typeface="ＭＳ Ｐゴシック" pitchFamily="50" charset="-128"/>
              </a:rPr>
              <a:t>　　 　　　　　　　　　　　　　　　　　　　　</a:t>
            </a:r>
            <a:r>
              <a:rPr lang="ja-JP" altLang="en-US" sz="1600" dirty="0" smtClean="0">
                <a:solidFill>
                  <a:prstClr val="black"/>
                </a:solidFill>
                <a:latin typeface="ＭＳ Ｐゴシック" pitchFamily="50" charset="-128"/>
              </a:rPr>
              <a:t>　　</a:t>
            </a:r>
            <a:endParaRPr lang="ja-JP" altLang="en-US" sz="1600" dirty="0">
              <a:solidFill>
                <a:prstClr val="black"/>
              </a:solidFill>
            </a:endParaRPr>
          </a:p>
        </p:txBody>
      </p:sp>
      <p:sp>
        <p:nvSpPr>
          <p:cNvPr id="9" name="Rectangle 37"/>
          <p:cNvSpPr>
            <a:spLocks noChangeArrowheads="1"/>
          </p:cNvSpPr>
          <p:nvPr/>
        </p:nvSpPr>
        <p:spPr bwMode="auto">
          <a:xfrm>
            <a:off x="83535" y="3382175"/>
            <a:ext cx="9647229" cy="707370"/>
          </a:xfrm>
          <a:prstGeom prst="rect">
            <a:avLst/>
          </a:prstGeom>
          <a:solidFill>
            <a:srgbClr val="FFFFAF">
              <a:alpha val="49804"/>
            </a:srgbClr>
          </a:solidFill>
          <a:ln w="9525">
            <a:solidFill>
              <a:schemeClr val="tx1"/>
            </a:solidFill>
            <a:miter lim="800000"/>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342900" indent="-342900">
              <a:buFont typeface="Wingdings" panose="05000000000000000000" pitchFamily="2" charset="2"/>
              <a:buChar char="Ø"/>
            </a:pPr>
            <a:r>
              <a:rPr lang="ja-JP" altLang="en-US" dirty="0" smtClean="0">
                <a:solidFill>
                  <a:prstClr val="black"/>
                </a:solidFill>
              </a:rPr>
              <a:t>介護職員等喀痰吸引等指示の評価の拡大</a:t>
            </a:r>
            <a:endParaRPr lang="en-US" altLang="ja-JP" dirty="0" smtClean="0">
              <a:solidFill>
                <a:prstClr val="black"/>
              </a:solidFill>
            </a:endParaRPr>
          </a:p>
          <a:p>
            <a:r>
              <a:rPr lang="ja-JP" altLang="en-US" dirty="0" smtClean="0">
                <a:solidFill>
                  <a:prstClr val="black"/>
                </a:solidFill>
              </a:rPr>
              <a:t>　　</a:t>
            </a:r>
            <a:r>
              <a:rPr lang="ja-JP" altLang="ja-JP" sz="1600" dirty="0" smtClean="0">
                <a:solidFill>
                  <a:prstClr val="black"/>
                </a:solidFill>
              </a:rPr>
              <a:t>保険医</a:t>
            </a:r>
            <a:r>
              <a:rPr lang="ja-JP" altLang="ja-JP" sz="1600" dirty="0">
                <a:solidFill>
                  <a:prstClr val="black"/>
                </a:solidFill>
              </a:rPr>
              <a:t>が介護職員等喀痰吸引等指示書を交付できる事業者に特別支援学校等の学校を加える</a:t>
            </a:r>
            <a:r>
              <a:rPr lang="ja-JP" altLang="ja-JP" sz="1600" dirty="0" smtClean="0">
                <a:solidFill>
                  <a:prstClr val="black"/>
                </a:solidFill>
              </a:rPr>
              <a:t>。</a:t>
            </a:r>
            <a:endParaRPr lang="ja-JP" altLang="ja-JP" sz="1600" dirty="0">
              <a:solidFill>
                <a:prstClr val="black"/>
              </a:solidFill>
            </a:endParaRPr>
          </a:p>
        </p:txBody>
      </p:sp>
      <p:sp>
        <p:nvSpPr>
          <p:cNvPr id="10" name="Rectangle 36"/>
          <p:cNvSpPr>
            <a:spLocks noChangeArrowheads="1"/>
          </p:cNvSpPr>
          <p:nvPr/>
        </p:nvSpPr>
        <p:spPr bwMode="auto">
          <a:xfrm>
            <a:off x="87296" y="759542"/>
            <a:ext cx="6849568" cy="33787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ja-JP" altLang="en-US" sz="2000" dirty="0">
                <a:solidFill>
                  <a:prstClr val="black"/>
                </a:solidFill>
              </a:rPr>
              <a:t>維持期リハビリテーションの</a:t>
            </a:r>
            <a:r>
              <a:rPr lang="ja-JP" altLang="en-US" sz="2000" dirty="0" smtClean="0">
                <a:solidFill>
                  <a:prstClr val="black"/>
                </a:solidFill>
              </a:rPr>
              <a:t>評価（医療・介護の連携の評価）</a:t>
            </a:r>
            <a:endParaRPr lang="ja-JP" altLang="en-US" sz="2000" dirty="0">
              <a:solidFill>
                <a:prstClr val="black"/>
              </a:solidFill>
            </a:endParaRPr>
          </a:p>
        </p:txBody>
      </p:sp>
      <p:sp>
        <p:nvSpPr>
          <p:cNvPr id="11" name="Rectangle 36"/>
          <p:cNvSpPr>
            <a:spLocks noChangeArrowheads="1"/>
          </p:cNvSpPr>
          <p:nvPr/>
        </p:nvSpPr>
        <p:spPr bwMode="auto">
          <a:xfrm>
            <a:off x="83535" y="3044299"/>
            <a:ext cx="5547433" cy="33787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ja-JP" altLang="en-US" sz="2000" dirty="0">
                <a:solidFill>
                  <a:prstClr val="black"/>
                </a:solidFill>
              </a:rPr>
              <a:t>介護職員等喀痰吸引等指示の評価</a:t>
            </a:r>
          </a:p>
        </p:txBody>
      </p:sp>
      <p:sp>
        <p:nvSpPr>
          <p:cNvPr id="13" name="Rectangle 37"/>
          <p:cNvSpPr>
            <a:spLocks noChangeArrowheads="1"/>
          </p:cNvSpPr>
          <p:nvPr/>
        </p:nvSpPr>
        <p:spPr bwMode="auto">
          <a:xfrm>
            <a:off x="83535" y="4677352"/>
            <a:ext cx="9647313" cy="1767220"/>
          </a:xfrm>
          <a:prstGeom prst="rect">
            <a:avLst/>
          </a:prstGeom>
          <a:solidFill>
            <a:srgbClr val="FFFFAF">
              <a:alpha val="49804"/>
            </a:srgbClr>
          </a:solidFill>
          <a:ln w="9525">
            <a:solidFill>
              <a:schemeClr val="tx1"/>
            </a:solidFill>
            <a:miter lim="800000"/>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342900" indent="-342900">
              <a:buFont typeface="Wingdings" panose="05000000000000000000" pitchFamily="2" charset="2"/>
              <a:buChar char="Ø"/>
            </a:pPr>
            <a:r>
              <a:rPr lang="ja-JP" altLang="ja-JP" dirty="0" smtClean="0">
                <a:solidFill>
                  <a:prstClr val="black"/>
                </a:solidFill>
              </a:rPr>
              <a:t>周術期</a:t>
            </a:r>
            <a:r>
              <a:rPr lang="ja-JP" altLang="ja-JP" dirty="0">
                <a:solidFill>
                  <a:prstClr val="black"/>
                </a:solidFill>
              </a:rPr>
              <a:t>口腔機能管理を実施した患者に対する手術料の加算の新設等、周術期口腔機能管理の</a:t>
            </a:r>
            <a:r>
              <a:rPr lang="ja-JP" altLang="ja-JP" dirty="0" smtClean="0">
                <a:solidFill>
                  <a:prstClr val="black"/>
                </a:solidFill>
              </a:rPr>
              <a:t>充実</a:t>
            </a:r>
            <a:endParaRPr lang="en-US" altLang="ja-JP" dirty="0" smtClean="0">
              <a:solidFill>
                <a:prstClr val="black"/>
              </a:solidFill>
            </a:endParaRPr>
          </a:p>
          <a:p>
            <a:r>
              <a:rPr lang="ja-JP" altLang="en-US" b="1" dirty="0" smtClean="0">
                <a:solidFill>
                  <a:srgbClr val="0070C0"/>
                </a:solidFill>
              </a:rPr>
              <a:t>　　　（新）　　</a:t>
            </a:r>
            <a:r>
              <a:rPr lang="ja-JP" altLang="en-US" b="1" u="sng" dirty="0" smtClean="0">
                <a:solidFill>
                  <a:srgbClr val="0070C0"/>
                </a:solidFill>
              </a:rPr>
              <a:t>周術期口腔機能管理後</a:t>
            </a:r>
            <a:r>
              <a:rPr lang="ja-JP" altLang="ja-JP" b="1" u="sng" dirty="0" smtClean="0">
                <a:solidFill>
                  <a:srgbClr val="0070C0"/>
                </a:solidFill>
              </a:rPr>
              <a:t>手術</a:t>
            </a:r>
            <a:r>
              <a:rPr lang="ja-JP" altLang="en-US" b="1" u="sng" dirty="0" smtClean="0">
                <a:solidFill>
                  <a:srgbClr val="0070C0"/>
                </a:solidFill>
              </a:rPr>
              <a:t>加算　１００点</a:t>
            </a:r>
            <a:r>
              <a:rPr lang="en-US" altLang="ja-JP" b="1" dirty="0" smtClean="0">
                <a:solidFill>
                  <a:srgbClr val="0070C0"/>
                </a:solidFill>
              </a:rPr>
              <a:t>【</a:t>
            </a:r>
            <a:r>
              <a:rPr lang="ja-JP" altLang="ja-JP" b="1" u="sng" dirty="0" smtClean="0">
                <a:solidFill>
                  <a:srgbClr val="0070C0"/>
                </a:solidFill>
              </a:rPr>
              <a:t>医科</a:t>
            </a:r>
            <a:r>
              <a:rPr lang="ja-JP" altLang="en-US" b="1" u="sng" dirty="0" smtClean="0">
                <a:solidFill>
                  <a:srgbClr val="0070C0"/>
                </a:solidFill>
              </a:rPr>
              <a:t>、歯科</a:t>
            </a:r>
            <a:r>
              <a:rPr lang="ja-JP" altLang="en-US" b="1" dirty="0" smtClean="0">
                <a:solidFill>
                  <a:srgbClr val="0070C0"/>
                </a:solidFill>
              </a:rPr>
              <a:t>点数表</a:t>
            </a:r>
            <a:r>
              <a:rPr lang="en-US" altLang="ja-JP" b="1" dirty="0" smtClean="0">
                <a:solidFill>
                  <a:srgbClr val="0070C0"/>
                </a:solidFill>
              </a:rPr>
              <a:t>】</a:t>
            </a:r>
            <a:r>
              <a:rPr lang="ja-JP" altLang="en-US" b="1" dirty="0" smtClean="0">
                <a:solidFill>
                  <a:srgbClr val="0070C0"/>
                </a:solidFill>
              </a:rPr>
              <a:t>　（手術料の加算）</a:t>
            </a:r>
            <a:endParaRPr lang="ja-JP" altLang="ja-JP" sz="1400" b="1" dirty="0">
              <a:solidFill>
                <a:srgbClr val="0070C0"/>
              </a:solidFill>
            </a:endParaRPr>
          </a:p>
          <a:p>
            <a:pPr marL="1346200" indent="-1346200">
              <a:lnSpc>
                <a:spcPts val="1600"/>
              </a:lnSpc>
            </a:pPr>
            <a:r>
              <a:rPr lang="ja-JP" altLang="en-US" sz="1400" dirty="0" smtClean="0">
                <a:solidFill>
                  <a:prstClr val="black"/>
                </a:solidFill>
              </a:rPr>
              <a:t>　　　　　　　</a:t>
            </a:r>
            <a:r>
              <a:rPr lang="en-US" altLang="ja-JP" sz="1400" dirty="0" smtClean="0">
                <a:solidFill>
                  <a:prstClr val="black"/>
                </a:solidFill>
              </a:rPr>
              <a:t>【</a:t>
            </a:r>
            <a:r>
              <a:rPr lang="ja-JP" altLang="en-US" sz="1400" dirty="0" smtClean="0">
                <a:solidFill>
                  <a:prstClr val="black"/>
                </a:solidFill>
              </a:rPr>
              <a:t>医科</a:t>
            </a:r>
            <a:r>
              <a:rPr lang="en-US" altLang="ja-JP" sz="1400" dirty="0" smtClean="0">
                <a:solidFill>
                  <a:prstClr val="black"/>
                </a:solidFill>
              </a:rPr>
              <a:t>】</a:t>
            </a:r>
            <a:r>
              <a:rPr lang="ja-JP" altLang="ja-JP" sz="1400" dirty="0" smtClean="0">
                <a:solidFill>
                  <a:prstClr val="black"/>
                </a:solidFill>
              </a:rPr>
              <a:t>歯科</a:t>
            </a:r>
            <a:r>
              <a:rPr lang="ja-JP" altLang="ja-JP" sz="1400" dirty="0">
                <a:solidFill>
                  <a:prstClr val="black"/>
                </a:solidFill>
              </a:rPr>
              <a:t>医師による周術期口腔機能管理の実施後１月以内に</a:t>
            </a:r>
            <a:r>
              <a:rPr lang="ja-JP" altLang="ja-JP" sz="1400" dirty="0" smtClean="0">
                <a:solidFill>
                  <a:prstClr val="black"/>
                </a:solidFill>
              </a:rPr>
              <a:t>、</a:t>
            </a:r>
            <a:r>
              <a:rPr lang="ja-JP" altLang="en-US" sz="1400" dirty="0" smtClean="0">
                <a:solidFill>
                  <a:prstClr val="black"/>
                </a:solidFill>
              </a:rPr>
              <a:t>胸部・腹部等の</a:t>
            </a:r>
            <a:r>
              <a:rPr lang="ja-JP" altLang="ja-JP" sz="1400" dirty="0" smtClean="0">
                <a:solidFill>
                  <a:prstClr val="black"/>
                </a:solidFill>
              </a:rPr>
              <a:t>悪性</a:t>
            </a:r>
            <a:r>
              <a:rPr lang="ja-JP" altLang="ja-JP" sz="1400" dirty="0">
                <a:solidFill>
                  <a:prstClr val="black"/>
                </a:solidFill>
              </a:rPr>
              <a:t>腫瘍手術又</a:t>
            </a:r>
            <a:r>
              <a:rPr lang="ja-JP" altLang="ja-JP" sz="1400" dirty="0" smtClean="0">
                <a:solidFill>
                  <a:prstClr val="black"/>
                </a:solidFill>
              </a:rPr>
              <a:t>は心</a:t>
            </a:r>
            <a:r>
              <a:rPr lang="ja-JP" altLang="en-US" sz="1400" dirty="0" smtClean="0">
                <a:solidFill>
                  <a:prstClr val="black"/>
                </a:solidFill>
              </a:rPr>
              <a:t>血管系の</a:t>
            </a:r>
            <a:endParaRPr lang="en-US" altLang="ja-JP" sz="1400" dirty="0" smtClean="0">
              <a:solidFill>
                <a:prstClr val="black"/>
              </a:solidFill>
            </a:endParaRPr>
          </a:p>
          <a:p>
            <a:pPr marL="1346200" indent="-1346200">
              <a:lnSpc>
                <a:spcPts val="1600"/>
              </a:lnSpc>
            </a:pPr>
            <a:r>
              <a:rPr lang="en-US" altLang="ja-JP" sz="1400" dirty="0">
                <a:solidFill>
                  <a:prstClr val="black"/>
                </a:solidFill>
              </a:rPr>
              <a:t> </a:t>
            </a:r>
            <a:r>
              <a:rPr lang="en-US" altLang="ja-JP" sz="1400" dirty="0" smtClean="0">
                <a:solidFill>
                  <a:prstClr val="black"/>
                </a:solidFill>
              </a:rPr>
              <a:t>                        </a:t>
            </a:r>
            <a:r>
              <a:rPr lang="ja-JP" altLang="en-US" sz="1400" dirty="0" smtClean="0">
                <a:solidFill>
                  <a:prstClr val="black"/>
                </a:solidFill>
              </a:rPr>
              <a:t>手術を</a:t>
            </a:r>
            <a:r>
              <a:rPr lang="ja-JP" altLang="ja-JP" sz="1400" dirty="0" smtClean="0">
                <a:solidFill>
                  <a:prstClr val="black"/>
                </a:solidFill>
              </a:rPr>
              <a:t>全身麻酔下で</a:t>
            </a:r>
            <a:r>
              <a:rPr lang="ja-JP" altLang="ja-JP" sz="1400" dirty="0">
                <a:solidFill>
                  <a:prstClr val="black"/>
                </a:solidFill>
              </a:rPr>
              <a:t>実施した</a:t>
            </a:r>
            <a:r>
              <a:rPr lang="ja-JP" altLang="ja-JP" sz="1400" dirty="0" smtClean="0">
                <a:solidFill>
                  <a:prstClr val="black"/>
                </a:solidFill>
              </a:rPr>
              <a:t>場合</a:t>
            </a:r>
            <a:endParaRPr lang="ja-JP" altLang="ja-JP" sz="1400" dirty="0">
              <a:solidFill>
                <a:prstClr val="black"/>
              </a:solidFill>
            </a:endParaRPr>
          </a:p>
          <a:p>
            <a:pPr>
              <a:lnSpc>
                <a:spcPts val="1600"/>
              </a:lnSpc>
            </a:pPr>
            <a:r>
              <a:rPr lang="en-US" altLang="ja-JP" sz="1400" dirty="0">
                <a:solidFill>
                  <a:prstClr val="black"/>
                </a:solidFill>
              </a:rPr>
              <a:t> </a:t>
            </a:r>
            <a:r>
              <a:rPr lang="ja-JP" altLang="en-US" sz="1400" dirty="0" smtClean="0">
                <a:solidFill>
                  <a:prstClr val="black"/>
                </a:solidFill>
              </a:rPr>
              <a:t>　　　　　　 </a:t>
            </a:r>
            <a:r>
              <a:rPr lang="en-US" altLang="ja-JP" sz="1400" dirty="0" smtClean="0">
                <a:solidFill>
                  <a:prstClr val="black"/>
                </a:solidFill>
              </a:rPr>
              <a:t>【</a:t>
            </a:r>
            <a:r>
              <a:rPr lang="ja-JP" altLang="en-US" sz="1400" dirty="0" smtClean="0">
                <a:solidFill>
                  <a:prstClr val="black"/>
                </a:solidFill>
              </a:rPr>
              <a:t>歯科</a:t>
            </a:r>
            <a:r>
              <a:rPr lang="en-US" altLang="ja-JP" sz="1400" dirty="0" smtClean="0">
                <a:solidFill>
                  <a:prstClr val="black"/>
                </a:solidFill>
              </a:rPr>
              <a:t>】</a:t>
            </a:r>
            <a:r>
              <a:rPr lang="ja-JP" altLang="ja-JP" sz="1400" dirty="0" smtClean="0">
                <a:solidFill>
                  <a:prstClr val="black"/>
                </a:solidFill>
              </a:rPr>
              <a:t>周術期</a:t>
            </a:r>
            <a:r>
              <a:rPr lang="ja-JP" altLang="ja-JP" sz="1400" dirty="0">
                <a:solidFill>
                  <a:prstClr val="black"/>
                </a:solidFill>
              </a:rPr>
              <a:t>口腔機能管理料（Ⅰ）（手術前）又は（Ⅱ）（手術前）の算定後１月以内に、悪性腫瘍手術</a:t>
            </a:r>
            <a:r>
              <a:rPr lang="ja-JP" altLang="ja-JP" sz="1400" dirty="0" smtClean="0">
                <a:solidFill>
                  <a:prstClr val="black"/>
                </a:solidFill>
              </a:rPr>
              <a:t>を</a:t>
            </a:r>
            <a:endParaRPr lang="en-US" altLang="ja-JP" sz="1400" dirty="0" smtClean="0">
              <a:solidFill>
                <a:prstClr val="black"/>
              </a:solidFill>
            </a:endParaRPr>
          </a:p>
          <a:p>
            <a:pPr>
              <a:lnSpc>
                <a:spcPts val="1600"/>
              </a:lnSpc>
            </a:pPr>
            <a:r>
              <a:rPr lang="en-US" altLang="ja-JP" sz="1400" dirty="0">
                <a:solidFill>
                  <a:prstClr val="black"/>
                </a:solidFill>
              </a:rPr>
              <a:t> </a:t>
            </a:r>
            <a:r>
              <a:rPr lang="en-US" altLang="ja-JP" sz="1400" dirty="0" smtClean="0">
                <a:solidFill>
                  <a:prstClr val="black"/>
                </a:solidFill>
              </a:rPr>
              <a:t>                        </a:t>
            </a:r>
            <a:r>
              <a:rPr lang="ja-JP" altLang="ja-JP" sz="1400" dirty="0" smtClean="0">
                <a:solidFill>
                  <a:prstClr val="black"/>
                </a:solidFill>
              </a:rPr>
              <a:t>全身麻酔下</a:t>
            </a:r>
            <a:r>
              <a:rPr lang="ja-JP" altLang="ja-JP" sz="1400" dirty="0">
                <a:solidFill>
                  <a:prstClr val="black"/>
                </a:solidFill>
              </a:rPr>
              <a:t>で実施した</a:t>
            </a:r>
            <a:r>
              <a:rPr lang="ja-JP" altLang="ja-JP" sz="1400" dirty="0" smtClean="0">
                <a:solidFill>
                  <a:prstClr val="black"/>
                </a:solidFill>
              </a:rPr>
              <a:t>場合</a:t>
            </a:r>
            <a:endParaRPr lang="en-US" altLang="ja-JP" sz="14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endParaRPr>
          </a:p>
        </p:txBody>
      </p:sp>
      <p:sp>
        <p:nvSpPr>
          <p:cNvPr id="12" name="Rectangle 36"/>
          <p:cNvSpPr>
            <a:spLocks noChangeArrowheads="1"/>
          </p:cNvSpPr>
          <p:nvPr/>
        </p:nvSpPr>
        <p:spPr bwMode="auto">
          <a:xfrm>
            <a:off x="87296" y="4253501"/>
            <a:ext cx="6648595" cy="41975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ja-JP" altLang="ja-JP" sz="2000" dirty="0" smtClean="0">
                <a:solidFill>
                  <a:prstClr val="black"/>
                </a:solidFill>
              </a:rPr>
              <a:t>周術期</a:t>
            </a:r>
            <a:r>
              <a:rPr lang="ja-JP" altLang="en-US" sz="2000" dirty="0" smtClean="0">
                <a:solidFill>
                  <a:prstClr val="black"/>
                </a:solidFill>
              </a:rPr>
              <a:t>における口腔管理（医科・歯科の連携に係る評価</a:t>
            </a:r>
            <a:r>
              <a:rPr lang="ja-JP" altLang="en-US" sz="2000" dirty="0">
                <a:solidFill>
                  <a:prstClr val="black"/>
                </a:solidFill>
              </a:rPr>
              <a:t>①</a:t>
            </a:r>
            <a:r>
              <a:rPr lang="ja-JP" altLang="en-US" sz="2000" dirty="0" smtClean="0">
                <a:solidFill>
                  <a:prstClr val="black"/>
                </a:solidFill>
              </a:rPr>
              <a:t>）</a:t>
            </a:r>
            <a:endParaRPr lang="ja-JP" altLang="en-US" sz="2000" dirty="0">
              <a:solidFill>
                <a:prstClr val="black"/>
              </a:solidFill>
            </a:endParaRPr>
          </a:p>
        </p:txBody>
      </p:sp>
      <p:sp>
        <p:nvSpPr>
          <p:cNvPr id="2" name="正方形/長方形 1"/>
          <p:cNvSpPr/>
          <p:nvPr/>
        </p:nvSpPr>
        <p:spPr>
          <a:xfrm>
            <a:off x="213521" y="2625054"/>
            <a:ext cx="9459894" cy="307777"/>
          </a:xfrm>
          <a:prstGeom prst="rect">
            <a:avLst/>
          </a:prstGeom>
        </p:spPr>
        <p:txBody>
          <a:bodyPr wrap="square">
            <a:spAutoFit/>
          </a:bodyPr>
          <a:lstStyle/>
          <a:p>
            <a:r>
              <a:rPr lang="en-US" altLang="ja-JP" sz="14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a:t>
            </a:r>
            <a:r>
              <a:rPr lang="ja-JP" altLang="en-US" sz="14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他、</a:t>
            </a:r>
            <a:r>
              <a:rPr lang="ja-JP" altLang="en-US" sz="14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有床診療所の機能に応じた</a:t>
            </a:r>
            <a:r>
              <a:rPr lang="ja-JP" altLang="en-US" sz="14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評価、機能</a:t>
            </a:r>
            <a:r>
              <a:rPr lang="ja-JP" altLang="en-US" sz="14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強化型訪問看護ステーションの</a:t>
            </a:r>
            <a:r>
              <a:rPr lang="ja-JP" altLang="en-US" sz="14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評価、主治医</a:t>
            </a:r>
            <a:r>
              <a:rPr lang="ja-JP" altLang="en-US" sz="14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機能の</a:t>
            </a:r>
            <a:r>
              <a:rPr lang="ja-JP" altLang="en-US" sz="14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評価（再掲）　等</a:t>
            </a:r>
            <a:endParaRPr lang="en-US" altLang="ja-JP" sz="14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endParaRPr>
          </a:p>
        </p:txBody>
      </p:sp>
      <p:sp>
        <p:nvSpPr>
          <p:cNvPr id="14" name="Rectangle 2"/>
          <p:cNvSpPr>
            <a:spLocks noChangeArrowheads="1"/>
          </p:cNvSpPr>
          <p:nvPr/>
        </p:nvSpPr>
        <p:spPr bwMode="auto">
          <a:xfrm>
            <a:off x="213521" y="16322"/>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eaLnBrk="1" fontAlgn="base" hangingPunct="1">
              <a:spcBef>
                <a:spcPct val="0"/>
              </a:spcBef>
              <a:spcAft>
                <a:spcPct val="0"/>
              </a:spcAft>
              <a:buNone/>
            </a:pPr>
            <a:r>
              <a:rPr lang="ja-JP" altLang="en-US" sz="2800" dirty="0">
                <a:solidFill>
                  <a:prstClr val="black"/>
                </a:solidFill>
                <a:latin typeface="Calibri" panose="020F0502020204030204"/>
                <a:ea typeface="ＭＳ Ｐゴシック"/>
              </a:rPr>
              <a:t>１０</a:t>
            </a:r>
            <a:r>
              <a:rPr lang="ja-JP" altLang="en-US" sz="2800" dirty="0" smtClean="0">
                <a:solidFill>
                  <a:prstClr val="black"/>
                </a:solidFill>
                <a:latin typeface="Calibri" panose="020F0502020204030204"/>
                <a:ea typeface="ＭＳ Ｐゴシック"/>
              </a:rPr>
              <a:t>．医療</a:t>
            </a:r>
            <a:r>
              <a:rPr lang="ja-JP" altLang="en-US" sz="2800" dirty="0">
                <a:solidFill>
                  <a:prstClr val="black"/>
                </a:solidFill>
                <a:latin typeface="Calibri" panose="020F0502020204030204"/>
                <a:ea typeface="ＭＳ Ｐゴシック"/>
              </a:rPr>
              <a:t>機関相互の連携や医療・介護の連携の</a:t>
            </a:r>
            <a:r>
              <a:rPr lang="ja-JP" altLang="en-US" sz="2800" dirty="0" smtClean="0">
                <a:solidFill>
                  <a:prstClr val="black"/>
                </a:solidFill>
                <a:latin typeface="Calibri" panose="020F0502020204030204"/>
                <a:ea typeface="ＭＳ Ｐゴシック"/>
              </a:rPr>
              <a:t>評価</a:t>
            </a:r>
            <a:endParaRPr kumimoji="1" lang="ja-JP" altLang="en-US" sz="2800" b="0" i="0" u="none" strike="noStrike" kern="0" cap="none" spc="0" normalizeH="0" baseline="0" noProof="0" dirty="0" smtClean="0">
              <a:ln>
                <a:noFill/>
              </a:ln>
              <a:solidFill>
                <a:srgbClr val="000000"/>
              </a:solidFill>
              <a:effectLst/>
              <a:uLnTx/>
              <a:uFillTx/>
            </a:endParaRPr>
          </a:p>
        </p:txBody>
      </p:sp>
      <p:sp>
        <p:nvSpPr>
          <p:cNvPr id="1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99029187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2" y="956264"/>
            <a:ext cx="9511189" cy="5092914"/>
          </a:xfrm>
          <a:prstGeom prst="rect">
            <a:avLst/>
          </a:prstGeom>
          <a:solidFill>
            <a:srgbClr val="FFFFAF">
              <a:alpha val="49804"/>
            </a:srgbClr>
          </a:solidFill>
          <a:ln w="9525">
            <a:solidFill>
              <a:schemeClr val="tx1"/>
            </a:solidFill>
            <a:miter lim="800000"/>
            <a:headEnd/>
            <a:tailEnd/>
          </a:ln>
        </p:spPr>
        <p:txBody>
          <a:bodyPr/>
          <a:lstStyle/>
          <a:p>
            <a:endParaRPr lang="en-US" altLang="ja-JP" sz="2000" dirty="0" smtClean="0">
              <a:solidFill>
                <a:prstClr val="black"/>
              </a:solidFill>
            </a:endParaRPr>
          </a:p>
          <a:p>
            <a:pPr marL="271463" indent="-271463">
              <a:lnSpc>
                <a:spcPts val="2000"/>
              </a:lnSpc>
              <a:buFont typeface="Wingdings" pitchFamily="2" charset="2"/>
              <a:buChar char="Ø"/>
            </a:pPr>
            <a:r>
              <a:rPr lang="ja-JP" altLang="en-US" sz="2000" dirty="0" smtClean="0">
                <a:solidFill>
                  <a:prstClr val="black"/>
                </a:solidFill>
              </a:rPr>
              <a:t>　</a:t>
            </a:r>
            <a:r>
              <a:rPr lang="ja-JP" altLang="en-US" dirty="0" smtClean="0">
                <a:solidFill>
                  <a:prstClr val="black"/>
                </a:solidFill>
              </a:rPr>
              <a:t>在宅歯科医療を推進する上で、歯科医療機関と医科医療機関との連携が重要であることから、在支診・在支病の医師の訪問診療に基づく、訪問歯科医療が必要な患者に対する在宅療養支援歯科診療所への情報提供を評価する　等</a:t>
            </a:r>
            <a:endParaRPr lang="en-US" altLang="ja-JP" dirty="0" smtClean="0">
              <a:solidFill>
                <a:prstClr val="black"/>
              </a:solidFill>
            </a:endParaRPr>
          </a:p>
          <a:p>
            <a:pPr>
              <a:lnSpc>
                <a:spcPts val="2000"/>
              </a:lnSpc>
            </a:pPr>
            <a:endParaRPr lang="en-US" altLang="ja-JP" dirty="0" smtClean="0">
              <a:solidFill>
                <a:prstClr val="black"/>
              </a:solidFill>
            </a:endParaRPr>
          </a:p>
          <a:p>
            <a:pPr>
              <a:lnSpc>
                <a:spcPts val="2000"/>
              </a:lnSpc>
            </a:pPr>
            <a:r>
              <a:rPr lang="ja-JP" altLang="en-US" sz="2000" b="1" dirty="0" smtClean="0">
                <a:solidFill>
                  <a:srgbClr val="0070C0"/>
                </a:solidFill>
              </a:rPr>
              <a:t>　（</a:t>
            </a:r>
            <a:r>
              <a:rPr lang="ja-JP" altLang="en-US" sz="2000" b="1" dirty="0">
                <a:solidFill>
                  <a:srgbClr val="0070C0"/>
                </a:solidFill>
              </a:rPr>
              <a:t>新）　　</a:t>
            </a:r>
            <a:r>
              <a:rPr lang="ja-JP" altLang="en-US" sz="2000" b="1" u="sng" dirty="0" smtClean="0">
                <a:solidFill>
                  <a:srgbClr val="0070C0"/>
                </a:solidFill>
              </a:rPr>
              <a:t>歯科医療機関連携加算</a:t>
            </a:r>
            <a:r>
              <a:rPr lang="ja-JP" altLang="en-US" sz="2000" b="1" u="sng" dirty="0">
                <a:solidFill>
                  <a:srgbClr val="0070C0"/>
                </a:solidFill>
              </a:rPr>
              <a:t>　１０</a:t>
            </a:r>
            <a:r>
              <a:rPr lang="ja-JP" altLang="en-US" sz="2000" b="1" u="sng" dirty="0" smtClean="0">
                <a:solidFill>
                  <a:srgbClr val="0070C0"/>
                </a:solidFill>
              </a:rPr>
              <a:t>０点　（診療情報提供料の加算）</a:t>
            </a:r>
            <a:r>
              <a:rPr lang="ja-JP" altLang="en-US" sz="1200" b="1" u="sng" dirty="0">
                <a:solidFill>
                  <a:srgbClr val="0070C0"/>
                </a:solidFill>
                <a:latin typeface="ＭＳ Ｐゴシック" pitchFamily="50" charset="-128"/>
              </a:rPr>
              <a:t>　</a:t>
            </a:r>
            <a:endParaRPr lang="en-US" altLang="ja-JP" sz="800" b="1" u="sng" dirty="0" smtClean="0">
              <a:solidFill>
                <a:srgbClr val="0070C0"/>
              </a:solidFill>
              <a:latin typeface="ＭＳ Ｐゴシック" pitchFamily="50" charset="-128"/>
            </a:endParaRPr>
          </a:p>
          <a:p>
            <a:pPr marL="177800" indent="-177800">
              <a:defRPr/>
            </a:pPr>
            <a:r>
              <a:rPr lang="ja-JP" altLang="en-US" sz="1600" dirty="0" smtClean="0">
                <a:solidFill>
                  <a:prstClr val="black"/>
                </a:solidFill>
                <a:latin typeface="ＭＳ Ｐゴシック" panose="020B0600070205080204" pitchFamily="50" charset="-128"/>
              </a:rPr>
              <a:t>　</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b="1" dirty="0" smtClean="0">
                <a:solidFill>
                  <a:prstClr val="black"/>
                </a:solidFill>
                <a:latin typeface="ＭＳ Ｐゴシック" panose="020B0600070205080204" pitchFamily="50" charset="-128"/>
              </a:rPr>
              <a:t>［</a:t>
            </a:r>
            <a:r>
              <a:rPr lang="ja-JP" altLang="en-US" sz="1600" b="1" dirty="0">
                <a:solidFill>
                  <a:prstClr val="black"/>
                </a:solidFill>
                <a:latin typeface="ＭＳ Ｐゴシック" panose="020B0600070205080204" pitchFamily="50" charset="-128"/>
              </a:rPr>
              <a:t>算定要件］</a:t>
            </a:r>
            <a:endParaRPr lang="en-US" altLang="ja-JP" sz="1600" b="1" dirty="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保険医療機関が、患者の口腔機能の管理の必要を認め、歯科医療を行う他の保険医療機関に対して、</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患者またはその家族の同意を得て、診療情報を示す文書を添えて、患者の紹介を行った場合、診療情報提供料（</a:t>
            </a:r>
            <a:r>
              <a:rPr lang="en-US" altLang="ja-JP" sz="1600" dirty="0" smtClean="0">
                <a:solidFill>
                  <a:prstClr val="black"/>
                </a:solidFill>
                <a:latin typeface="ＭＳ Ｐゴシック" panose="020B0600070205080204" pitchFamily="50" charset="-128"/>
              </a:rPr>
              <a:t>Ⅰ</a:t>
            </a:r>
            <a:r>
              <a:rPr lang="ja-JP" altLang="en-US" sz="1600" dirty="0" smtClean="0">
                <a:solidFill>
                  <a:prstClr val="black"/>
                </a:solidFill>
                <a:latin typeface="ＭＳ Ｐゴシック" panose="020B0600070205080204" pitchFamily="50" charset="-128"/>
              </a:rPr>
              <a:t>）に加算する</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ア　歯科を標榜していない病院が、以下の手術を行う患者について、手術前に歯科医師による周術期口腔</a:t>
            </a:r>
            <a:endParaRPr lang="en-US" altLang="ja-JP" sz="1600" dirty="0" smtClean="0">
              <a:solidFill>
                <a:prstClr val="black"/>
              </a:solidFill>
              <a:latin typeface="ＭＳ Ｐゴシック" panose="020B0600070205080204" pitchFamily="50" charset="-128"/>
            </a:endParaRPr>
          </a:p>
          <a:p>
            <a:pPr marL="177800" indent="-177800">
              <a:defRPr/>
            </a:pPr>
            <a:r>
              <a:rPr lang="en-US" altLang="ja-JP" sz="1600" dirty="0">
                <a:solidFill>
                  <a:prstClr val="black"/>
                </a:solidFill>
                <a:latin typeface="ＭＳ Ｐゴシック" panose="020B0600070205080204" pitchFamily="50" charset="-128"/>
              </a:rPr>
              <a:t>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機能管理の必要性を認め、歯科を標榜する保険医療機関に対して情報提供を行った場合</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 「第６款 顔面・口腔・頸部」、「第７款 胸部」、「第９款 腹部」に掲げる悪性腫瘍手術（病理診断により悪性 </a:t>
            </a:r>
            <a:endParaRPr lang="en-US" altLang="ja-JP" sz="1600" dirty="0" smtClean="0">
              <a:solidFill>
                <a:prstClr val="black"/>
              </a:solidFill>
              <a:latin typeface="ＭＳ Ｐゴシック" panose="020B0600070205080204" pitchFamily="50" charset="-128"/>
            </a:endParaRPr>
          </a:p>
          <a:p>
            <a:pPr marL="177800" indent="-177800">
              <a:defRPr/>
            </a:pPr>
            <a:r>
              <a:rPr lang="en-US" altLang="ja-JP" sz="1600" dirty="0">
                <a:solidFill>
                  <a:prstClr val="black"/>
                </a:solidFill>
                <a:latin typeface="ＭＳ Ｐゴシック" panose="020B0600070205080204" pitchFamily="50" charset="-128"/>
              </a:rPr>
              <a:t>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腫瘍であることが確認された場合に限る）</a:t>
            </a:r>
            <a:endParaRPr lang="en-US" altLang="ja-JP" sz="1600" dirty="0" smtClean="0">
              <a:solidFill>
                <a:prstClr val="black"/>
              </a:solidFill>
              <a:latin typeface="ＭＳ Ｐゴシック" panose="020B0600070205080204" pitchFamily="50" charset="-128"/>
            </a:endParaRPr>
          </a:p>
          <a:p>
            <a:pPr marL="177800" indent="-177800">
              <a:defRPr/>
            </a:pPr>
            <a:r>
              <a:rPr lang="en-US" altLang="ja-JP" sz="1600" dirty="0">
                <a:solidFill>
                  <a:prstClr val="black"/>
                </a:solidFill>
                <a:latin typeface="ＭＳ Ｐゴシック" panose="020B0600070205080204" pitchFamily="50" charset="-128"/>
              </a:rPr>
              <a:t>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「第</a:t>
            </a:r>
            <a:r>
              <a:rPr lang="ja-JP" altLang="en-US" sz="1600" dirty="0">
                <a:solidFill>
                  <a:prstClr val="black"/>
                </a:solidFill>
                <a:latin typeface="ＭＳ Ｐゴシック" panose="020B0600070205080204" pitchFamily="50" charset="-128"/>
              </a:rPr>
              <a:t>８</a:t>
            </a:r>
            <a:r>
              <a:rPr lang="ja-JP" altLang="en-US" sz="1600" dirty="0" smtClean="0">
                <a:solidFill>
                  <a:prstClr val="black"/>
                </a:solidFill>
                <a:latin typeface="ＭＳ Ｐゴシック" panose="020B0600070205080204" pitchFamily="50" charset="-128"/>
              </a:rPr>
              <a:t>款 心・脈管」に掲げる心・脈管系（動脈・静脈を除く）</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 造血管細胞移植</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イ　在支診または在支病に属する医師が、訪問診療を行った栄養障害を有する患者について、歯科訪問</a:t>
            </a:r>
            <a:endParaRPr lang="en-US" altLang="ja-JP" sz="1600" dirty="0" smtClean="0">
              <a:solidFill>
                <a:prstClr val="black"/>
              </a:solidFill>
              <a:latin typeface="ＭＳ Ｐゴシック" panose="020B0600070205080204" pitchFamily="50" charset="-128"/>
            </a:endParaRPr>
          </a:p>
          <a:p>
            <a:pPr marL="177800" indent="-177800">
              <a:defRPr/>
            </a:pPr>
            <a:r>
              <a:rPr lang="en-US" altLang="ja-JP" sz="1600" dirty="0">
                <a:solidFill>
                  <a:prstClr val="black"/>
                </a:solidFill>
                <a:latin typeface="ＭＳ Ｐゴシック" panose="020B0600070205080204" pitchFamily="50" charset="-128"/>
              </a:rPr>
              <a:t>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診療の必要性を認め、在宅療養支援歯科診療所に対して情報提供を行った場合</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smtClean="0">
                <a:solidFill>
                  <a:prstClr val="black"/>
                </a:solidFill>
                <a:latin typeface="ＭＳ Ｐゴシック" panose="020B0600070205080204" pitchFamily="50" charset="-128"/>
              </a:rPr>
              <a:t>　</a:t>
            </a:r>
            <a:endParaRPr lang="en-US" altLang="ja-JP" sz="1600" dirty="0" smtClean="0">
              <a:solidFill>
                <a:prstClr val="black"/>
              </a:solidFill>
              <a:latin typeface="ＭＳ Ｐゴシック" panose="020B0600070205080204" pitchFamily="50" charset="-128"/>
            </a:endParaRPr>
          </a:p>
        </p:txBody>
      </p:sp>
      <p:sp>
        <p:nvSpPr>
          <p:cNvPr id="16" name="Rectangle 2"/>
          <p:cNvSpPr>
            <a:spLocks noChangeArrowheads="1"/>
          </p:cNvSpPr>
          <p:nvPr/>
        </p:nvSpPr>
        <p:spPr bwMode="auto">
          <a:xfrm>
            <a:off x="19441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eaLnBrk="1" fontAlgn="base" hangingPunct="1">
              <a:spcBef>
                <a:spcPct val="0"/>
              </a:spcBef>
              <a:spcAft>
                <a:spcPct val="0"/>
              </a:spcAft>
              <a:buNone/>
            </a:pPr>
            <a:r>
              <a:rPr lang="ja-JP" altLang="en-US" sz="2800" dirty="0">
                <a:solidFill>
                  <a:prstClr val="black"/>
                </a:solidFill>
                <a:latin typeface="Calibri" panose="020F0502020204030204"/>
                <a:ea typeface="ＭＳ Ｐゴシック"/>
              </a:rPr>
              <a:t>１０．医療機関相互の連携や医療・介護の連携の評価</a:t>
            </a:r>
            <a:endParaRPr lang="ja-JP" altLang="en-US" sz="2800" kern="0" dirty="0">
              <a:solidFill>
                <a:srgbClr val="000000"/>
              </a:solidFill>
              <a:latin typeface="Calibri" panose="020F0502020204030204"/>
              <a:ea typeface="ＭＳ Ｐゴシック"/>
            </a:endParaRPr>
          </a:p>
        </p:txBody>
      </p:sp>
      <p:sp>
        <p:nvSpPr>
          <p:cNvPr id="17" name="スライド番号プレースホルダー 2"/>
          <p:cNvSpPr txBox="1">
            <a:spLocks/>
          </p:cNvSpPr>
          <p:nvPr/>
        </p:nvSpPr>
        <p:spPr>
          <a:xfrm>
            <a:off x="7682160" y="6592293"/>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153</a:t>
            </a:fld>
            <a:endParaRPr lang="ja-JP" altLang="en-US" dirty="0">
              <a:solidFill>
                <a:prstClr val="black"/>
              </a:solidFill>
            </a:endParaRPr>
          </a:p>
        </p:txBody>
      </p:sp>
      <p:sp>
        <p:nvSpPr>
          <p:cNvPr id="5" name="Rectangle 36"/>
          <p:cNvSpPr>
            <a:spLocks noChangeArrowheads="1"/>
          </p:cNvSpPr>
          <p:nvPr/>
        </p:nvSpPr>
        <p:spPr bwMode="auto">
          <a:xfrm>
            <a:off x="194402" y="822400"/>
            <a:ext cx="7460734" cy="41587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defRPr/>
            </a:pPr>
            <a:r>
              <a:rPr lang="ja-JP" altLang="en-US" sz="2400" kern="0" dirty="0" smtClean="0">
                <a:solidFill>
                  <a:prstClr val="black"/>
                </a:solidFill>
                <a:latin typeface="ＭＳ Ｐゴシック"/>
              </a:rPr>
              <a:t>在宅歯科医療の推進（医科・歯科の連携に係る評価②）</a:t>
            </a:r>
            <a:endParaRPr lang="ja-JP" altLang="en-US" sz="2400" kern="0" dirty="0">
              <a:solidFill>
                <a:prstClr val="black"/>
              </a:solidFill>
              <a:latin typeface="ＭＳ Ｐゴシック"/>
            </a:endParaRPr>
          </a:p>
        </p:txBody>
      </p:sp>
    </p:spTree>
    <p:extLst>
      <p:ext uri="{BB962C8B-B14F-4D97-AF65-F5344CB8AC3E}">
        <p14:creationId xmlns:p14="http://schemas.microsoft.com/office/powerpoint/2010/main" val="37717319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7"/>
          <p:cNvSpPr>
            <a:spLocks noChangeArrowheads="1"/>
          </p:cNvSpPr>
          <p:nvPr/>
        </p:nvSpPr>
        <p:spPr bwMode="auto">
          <a:xfrm>
            <a:off x="183406" y="3005815"/>
            <a:ext cx="9555000" cy="3692935"/>
          </a:xfrm>
          <a:prstGeom prst="rect">
            <a:avLst/>
          </a:prstGeom>
          <a:solidFill>
            <a:srgbClr val="FFFFAF">
              <a:alpha val="50195"/>
            </a:srgbClr>
          </a:solidFill>
          <a:ln w="9525">
            <a:solidFill>
              <a:schemeClr val="tx1"/>
            </a:solidFill>
            <a:miter lim="800000"/>
            <a:headEnd/>
            <a:tailEnd/>
          </a:ln>
        </p:spPr>
        <p:txBody>
          <a:bodyPr/>
          <a:lstStyle/>
          <a:p>
            <a:pPr>
              <a:lnSpc>
                <a:spcPts val="2400"/>
              </a:lnSpc>
              <a:defRPr/>
            </a:pPr>
            <a:endParaRPr lang="ja-JP" altLang="en-US" dirty="0">
              <a:solidFill>
                <a:prstClr val="black"/>
              </a:solidFill>
            </a:endParaRPr>
          </a:p>
        </p:txBody>
      </p:sp>
      <p:sp>
        <p:nvSpPr>
          <p:cNvPr id="2053" name="Rectangle 37"/>
          <p:cNvSpPr>
            <a:spLocks noChangeArrowheads="1"/>
          </p:cNvSpPr>
          <p:nvPr/>
        </p:nvSpPr>
        <p:spPr bwMode="auto">
          <a:xfrm>
            <a:off x="206627" y="1153532"/>
            <a:ext cx="9555000" cy="1427591"/>
          </a:xfrm>
          <a:prstGeom prst="rect">
            <a:avLst/>
          </a:prstGeom>
          <a:solidFill>
            <a:srgbClr val="FFFFAF">
              <a:alpha val="50195"/>
            </a:srgbClr>
          </a:solidFill>
          <a:ln w="9525">
            <a:solidFill>
              <a:schemeClr val="tx1"/>
            </a:solidFill>
            <a:miter lim="800000"/>
            <a:headEnd/>
            <a:tailEnd/>
          </a:ln>
        </p:spPr>
        <p:txBody>
          <a:bodyPr/>
          <a:lstStyle/>
          <a:p>
            <a:pPr>
              <a:defRPr/>
            </a:pPr>
            <a:endParaRPr lang="en-US" altLang="ja-JP" sz="2400" b="1" dirty="0">
              <a:solidFill>
                <a:srgbClr val="0070C0"/>
              </a:solidFill>
              <a:latin typeface="ＭＳ Ｐゴシック"/>
            </a:endParaRPr>
          </a:p>
        </p:txBody>
      </p:sp>
      <p:sp>
        <p:nvSpPr>
          <p:cNvPr id="33" name="テキスト ボックス 32"/>
          <p:cNvSpPr txBox="1"/>
          <p:nvPr/>
        </p:nvSpPr>
        <p:spPr>
          <a:xfrm>
            <a:off x="267566" y="1257683"/>
            <a:ext cx="9433215" cy="132343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2000" dirty="0" smtClean="0">
                <a:solidFill>
                  <a:prstClr val="black"/>
                </a:solidFill>
              </a:rPr>
              <a:t>　</a:t>
            </a:r>
            <a:r>
              <a:rPr lang="ja-JP" altLang="en-US" sz="2000" dirty="0">
                <a:solidFill>
                  <a:prstClr val="black"/>
                </a:solidFill>
              </a:rPr>
              <a:t>我が国の医療水準は国際的にみても高い状況にあり、引き続き、質の高い医療を継続的に提供できる体制を確保するために、外科的な手術や専門性の高い医学管理などの医療技術について、学会等からの提案も踏まえ、難易度や専門性に応じた適切な評価を行う</a:t>
            </a:r>
            <a:r>
              <a:rPr lang="ja-JP" altLang="en-US" sz="2000" dirty="0" smtClean="0">
                <a:solidFill>
                  <a:prstClr val="black"/>
                </a:solidFill>
              </a:rPr>
              <a:t>。</a:t>
            </a:r>
            <a:endParaRPr lang="ja-JP" altLang="en-US" sz="2000" dirty="0">
              <a:solidFill>
                <a:prstClr val="black"/>
              </a:solidFill>
            </a:endParaRPr>
          </a:p>
        </p:txBody>
      </p:sp>
      <p:sp>
        <p:nvSpPr>
          <p:cNvPr id="14" name="Rectangle 36"/>
          <p:cNvSpPr>
            <a:spLocks noChangeArrowheads="1"/>
          </p:cNvSpPr>
          <p:nvPr/>
        </p:nvSpPr>
        <p:spPr bwMode="auto">
          <a:xfrm>
            <a:off x="183406" y="836528"/>
            <a:ext cx="2158739" cy="40509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fontAlgn="base">
              <a:spcBef>
                <a:spcPct val="20000"/>
              </a:spcBef>
              <a:spcAft>
                <a:spcPct val="0"/>
              </a:spcAft>
              <a:defRPr/>
            </a:pPr>
            <a:r>
              <a:rPr kumimoji="0" lang="ja-JP" altLang="en-US" sz="2000" kern="0" dirty="0" smtClean="0">
                <a:solidFill>
                  <a:prstClr val="black"/>
                </a:solidFill>
              </a:rPr>
              <a:t>基本的な考え方</a:t>
            </a:r>
            <a:endParaRPr kumimoji="0" lang="ja-JP" altLang="en-US" sz="2000" kern="0" dirty="0">
              <a:solidFill>
                <a:prstClr val="black"/>
              </a:solidFill>
            </a:endParaRPr>
          </a:p>
        </p:txBody>
      </p:sp>
      <p:sp>
        <p:nvSpPr>
          <p:cNvPr id="15" name="Rectangle 36"/>
          <p:cNvSpPr>
            <a:spLocks noChangeArrowheads="1"/>
          </p:cNvSpPr>
          <p:nvPr/>
        </p:nvSpPr>
        <p:spPr bwMode="auto">
          <a:xfrm>
            <a:off x="183406" y="2685273"/>
            <a:ext cx="2158739" cy="37987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fontAlgn="base">
              <a:spcBef>
                <a:spcPct val="20000"/>
              </a:spcBef>
              <a:spcAft>
                <a:spcPct val="0"/>
              </a:spcAft>
              <a:defRPr/>
            </a:pPr>
            <a:r>
              <a:rPr kumimoji="0" lang="ja-JP" altLang="en-US" sz="2000" kern="0" dirty="0" smtClean="0">
                <a:solidFill>
                  <a:prstClr val="black"/>
                </a:solidFill>
              </a:rPr>
              <a:t>評価の視点</a:t>
            </a:r>
          </a:p>
        </p:txBody>
      </p:sp>
      <p:sp>
        <p:nvSpPr>
          <p:cNvPr id="2" name="正方形/長方形 1"/>
          <p:cNvSpPr/>
          <p:nvPr/>
        </p:nvSpPr>
        <p:spPr>
          <a:xfrm>
            <a:off x="244298" y="3065144"/>
            <a:ext cx="9433215" cy="3708708"/>
          </a:xfrm>
          <a:prstGeom prst="rect">
            <a:avLst/>
          </a:prstGeom>
        </p:spPr>
        <p:txBody>
          <a:bodyPr wrap="square">
            <a:spAutoFit/>
          </a:bodyPr>
          <a:lstStyle/>
          <a:p>
            <a:pPr>
              <a:lnSpc>
                <a:spcPts val="2400"/>
              </a:lnSpc>
              <a:defRPr/>
            </a:pPr>
            <a:r>
              <a:rPr lang="ja-JP" altLang="en-US" sz="2000" b="1" u="sng" dirty="0">
                <a:solidFill>
                  <a:prstClr val="black"/>
                </a:solidFill>
              </a:rPr>
              <a:t>１．医療技術の評価及び</a:t>
            </a:r>
            <a:r>
              <a:rPr lang="ja-JP" altLang="en-US" sz="2000" b="1" u="sng" dirty="0" smtClean="0">
                <a:solidFill>
                  <a:prstClr val="black"/>
                </a:solidFill>
              </a:rPr>
              <a:t>再評価</a:t>
            </a:r>
            <a:endParaRPr lang="en-US" altLang="ja-JP" sz="2000" dirty="0" smtClean="0">
              <a:solidFill>
                <a:prstClr val="black"/>
              </a:solidFill>
            </a:endParaRPr>
          </a:p>
          <a:p>
            <a:pPr marL="273050">
              <a:lnSpc>
                <a:spcPts val="2400"/>
              </a:lnSpc>
              <a:defRPr/>
            </a:pPr>
            <a:r>
              <a:rPr lang="ja-JP" altLang="en-US" sz="2000" dirty="0" smtClean="0">
                <a:solidFill>
                  <a:prstClr val="black"/>
                </a:solidFill>
              </a:rPr>
              <a:t>　学会</a:t>
            </a:r>
            <a:r>
              <a:rPr lang="ja-JP" altLang="en-US" sz="2000" dirty="0">
                <a:solidFill>
                  <a:prstClr val="black"/>
                </a:solidFill>
              </a:rPr>
              <a:t>等からの提案書に基づき、医療技術評価分科会において検討を行い、新規技術の保険導入及び既存技術の再評価を行う</a:t>
            </a:r>
            <a:r>
              <a:rPr lang="ja-JP" altLang="en-US" sz="2000" dirty="0" smtClean="0">
                <a:solidFill>
                  <a:prstClr val="black"/>
                </a:solidFill>
              </a:rPr>
              <a:t>。</a:t>
            </a:r>
            <a:endParaRPr lang="en-US" altLang="ja-JP" sz="2000" dirty="0" smtClean="0">
              <a:solidFill>
                <a:prstClr val="black"/>
              </a:solidFill>
            </a:endParaRPr>
          </a:p>
          <a:p>
            <a:pPr marL="176213">
              <a:defRPr/>
            </a:pPr>
            <a:endParaRPr lang="en-US" altLang="ja-JP" sz="500" dirty="0">
              <a:solidFill>
                <a:prstClr val="black"/>
              </a:solidFill>
            </a:endParaRPr>
          </a:p>
          <a:p>
            <a:pPr>
              <a:lnSpc>
                <a:spcPts val="2400"/>
              </a:lnSpc>
              <a:defRPr/>
            </a:pPr>
            <a:r>
              <a:rPr lang="ja-JP" altLang="en-US" sz="2000" b="1" u="sng" dirty="0">
                <a:solidFill>
                  <a:prstClr val="black"/>
                </a:solidFill>
              </a:rPr>
              <a:t>２</a:t>
            </a:r>
            <a:r>
              <a:rPr lang="ja-JP" altLang="en-US" sz="2000" b="1" u="sng" dirty="0" smtClean="0">
                <a:solidFill>
                  <a:prstClr val="black"/>
                </a:solidFill>
              </a:rPr>
              <a:t>．外科的手術の適切な評価</a:t>
            </a:r>
            <a:endParaRPr lang="en-US" altLang="ja-JP" sz="2000" b="1" u="sng" dirty="0">
              <a:solidFill>
                <a:prstClr val="black"/>
              </a:solidFill>
            </a:endParaRPr>
          </a:p>
          <a:p>
            <a:pPr marL="273050" indent="-4763">
              <a:lnSpc>
                <a:spcPts val="2400"/>
              </a:lnSpc>
              <a:defRPr/>
            </a:pPr>
            <a:r>
              <a:rPr lang="ja-JP" altLang="en-US" sz="2000" dirty="0" smtClean="0">
                <a:solidFill>
                  <a:prstClr val="black"/>
                </a:solidFill>
              </a:rPr>
              <a:t>　「</a:t>
            </a:r>
            <a:r>
              <a:rPr lang="ja-JP" altLang="en-US" sz="2000" dirty="0">
                <a:solidFill>
                  <a:prstClr val="black"/>
                </a:solidFill>
              </a:rPr>
              <a:t>外保連試案</a:t>
            </a:r>
            <a:r>
              <a:rPr lang="ja-JP" altLang="en-US" sz="2000" dirty="0" smtClean="0">
                <a:solidFill>
                  <a:prstClr val="black"/>
                </a:solidFill>
              </a:rPr>
              <a:t>第８</a:t>
            </a:r>
            <a:r>
              <a:rPr lang="en-US" altLang="ja-JP" sz="2000" dirty="0" smtClean="0">
                <a:solidFill>
                  <a:prstClr val="black"/>
                </a:solidFill>
              </a:rPr>
              <a:t>.</a:t>
            </a:r>
            <a:r>
              <a:rPr lang="ja-JP" altLang="en-US" sz="2000" dirty="0" smtClean="0">
                <a:solidFill>
                  <a:prstClr val="black"/>
                </a:solidFill>
              </a:rPr>
              <a:t>２版</a:t>
            </a:r>
            <a:r>
              <a:rPr lang="ja-JP" altLang="en-US" sz="2000" dirty="0">
                <a:solidFill>
                  <a:prstClr val="black"/>
                </a:solidFill>
              </a:rPr>
              <a:t>」を活用し、診療報酬における手術の相対的な評価を</a:t>
            </a:r>
            <a:r>
              <a:rPr lang="ja-JP" altLang="en-US" sz="2000" dirty="0" smtClean="0">
                <a:solidFill>
                  <a:prstClr val="black"/>
                </a:solidFill>
              </a:rPr>
              <a:t>より精緻にする。</a:t>
            </a:r>
            <a:endParaRPr lang="en-US" altLang="ja-JP" sz="2000" dirty="0" smtClean="0">
              <a:solidFill>
                <a:prstClr val="black"/>
              </a:solidFill>
            </a:endParaRPr>
          </a:p>
          <a:p>
            <a:pPr marL="180975" indent="-4763">
              <a:defRPr/>
            </a:pPr>
            <a:endParaRPr lang="en-US" altLang="ja-JP" sz="500" dirty="0">
              <a:solidFill>
                <a:prstClr val="black"/>
              </a:solidFill>
            </a:endParaRPr>
          </a:p>
          <a:p>
            <a:pPr>
              <a:lnSpc>
                <a:spcPts val="2400"/>
              </a:lnSpc>
              <a:defRPr/>
            </a:pPr>
            <a:r>
              <a:rPr lang="ja-JP" altLang="en-US" sz="2000" b="1" u="sng" dirty="0">
                <a:solidFill>
                  <a:prstClr val="black"/>
                </a:solidFill>
              </a:rPr>
              <a:t>３</a:t>
            </a:r>
            <a:r>
              <a:rPr lang="ja-JP" altLang="en-US" sz="2000" b="1" u="sng" dirty="0" smtClean="0">
                <a:solidFill>
                  <a:prstClr val="black"/>
                </a:solidFill>
              </a:rPr>
              <a:t>．先進</a:t>
            </a:r>
            <a:r>
              <a:rPr lang="ja-JP" altLang="en-US" sz="2000" b="1" u="sng" dirty="0">
                <a:solidFill>
                  <a:prstClr val="black"/>
                </a:solidFill>
              </a:rPr>
              <a:t>医療からの保険</a:t>
            </a:r>
            <a:r>
              <a:rPr lang="ja-JP" altLang="en-US" sz="2000" b="1" u="sng" dirty="0" smtClean="0">
                <a:solidFill>
                  <a:prstClr val="black"/>
                </a:solidFill>
              </a:rPr>
              <a:t>導入</a:t>
            </a:r>
            <a:endParaRPr lang="en-US" altLang="ja-JP" sz="2000" b="1" u="sng" dirty="0">
              <a:solidFill>
                <a:prstClr val="black"/>
              </a:solidFill>
            </a:endParaRPr>
          </a:p>
          <a:p>
            <a:pPr marL="273050">
              <a:lnSpc>
                <a:spcPts val="2400"/>
              </a:lnSpc>
              <a:defRPr/>
            </a:pPr>
            <a:r>
              <a:rPr lang="ja-JP" altLang="en-US" sz="2000" dirty="0" smtClean="0">
                <a:solidFill>
                  <a:prstClr val="black"/>
                </a:solidFill>
              </a:rPr>
              <a:t>　先進医療会議</a:t>
            </a:r>
            <a:r>
              <a:rPr lang="ja-JP" altLang="en-US" sz="2000" dirty="0">
                <a:solidFill>
                  <a:prstClr val="black"/>
                </a:solidFill>
              </a:rPr>
              <a:t>の検討結果を踏まえ、新規技術の保険導入を行う</a:t>
            </a:r>
            <a:r>
              <a:rPr lang="ja-JP" altLang="en-US" sz="2000" dirty="0" smtClean="0">
                <a:solidFill>
                  <a:prstClr val="black"/>
                </a:solidFill>
              </a:rPr>
              <a:t>。</a:t>
            </a:r>
            <a:endParaRPr lang="en-US" altLang="ja-JP" sz="2000" dirty="0" smtClean="0">
              <a:solidFill>
                <a:prstClr val="black"/>
              </a:solidFill>
            </a:endParaRPr>
          </a:p>
          <a:p>
            <a:pPr marL="176213">
              <a:defRPr/>
            </a:pPr>
            <a:endParaRPr lang="en-US" altLang="ja-JP" sz="500" dirty="0">
              <a:solidFill>
                <a:prstClr val="black"/>
              </a:solidFill>
            </a:endParaRPr>
          </a:p>
          <a:p>
            <a:pPr>
              <a:lnSpc>
                <a:spcPts val="2400"/>
              </a:lnSpc>
              <a:defRPr/>
            </a:pPr>
            <a:r>
              <a:rPr lang="ja-JP" altLang="en-US" sz="2000" b="1" u="sng" dirty="0" smtClean="0">
                <a:solidFill>
                  <a:prstClr val="black"/>
                </a:solidFill>
              </a:rPr>
              <a:t>４．胃瘻等について</a:t>
            </a:r>
          </a:p>
          <a:p>
            <a:pPr marL="273050">
              <a:lnSpc>
                <a:spcPts val="2400"/>
              </a:lnSpc>
              <a:defRPr/>
            </a:pPr>
            <a:r>
              <a:rPr lang="ja-JP" altLang="en-US" sz="2000" dirty="0" smtClean="0">
                <a:solidFill>
                  <a:prstClr val="black"/>
                </a:solidFill>
              </a:rPr>
              <a:t>　胃瘻造設前の嚥下機能評価の実施や造設後の連携施設への情報提供の推進を図るため、評価の新設等を行う。</a:t>
            </a:r>
            <a:endParaRPr lang="ja-JP" altLang="en-US" sz="2000" dirty="0">
              <a:solidFill>
                <a:prstClr val="black"/>
              </a:solidFill>
            </a:endParaRPr>
          </a:p>
        </p:txBody>
      </p:sp>
      <p:sp>
        <p:nvSpPr>
          <p:cNvPr id="11" name="Rectangle 2"/>
          <p:cNvSpPr>
            <a:spLocks noChangeArrowheads="1"/>
          </p:cNvSpPr>
          <p:nvPr/>
        </p:nvSpPr>
        <p:spPr bwMode="auto">
          <a:xfrm>
            <a:off x="206627" y="105046"/>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0" dirty="0" smtClean="0">
                <a:solidFill>
                  <a:srgbClr val="000000"/>
                </a:solidFill>
              </a:rPr>
              <a:t>１１</a:t>
            </a:r>
            <a:r>
              <a:rPr kumimoji="1" lang="ja-JP" altLang="en-US" sz="3200" b="0" i="0" u="none" strike="noStrike" kern="0" cap="none" spc="0" normalizeH="0" baseline="0" noProof="0" dirty="0" err="1" smtClean="0">
                <a:ln>
                  <a:noFill/>
                </a:ln>
                <a:solidFill>
                  <a:srgbClr val="000000"/>
                </a:solidFill>
                <a:effectLst/>
                <a:uLnTx/>
                <a:uFillTx/>
                <a:latin typeface="Calibri" pitchFamily="34" charset="0"/>
                <a:ea typeface="ＭＳ Ｐゴシック" charset="-128"/>
              </a:rPr>
              <a:t>．</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医療技術の適切な評価</a:t>
            </a:r>
          </a:p>
        </p:txBody>
      </p:sp>
      <p:sp>
        <p:nvSpPr>
          <p:cNvPr id="1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28954864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7"/>
          <p:cNvSpPr>
            <a:spLocks noChangeArrowheads="1"/>
          </p:cNvSpPr>
          <p:nvPr/>
        </p:nvSpPr>
        <p:spPr bwMode="auto">
          <a:xfrm>
            <a:off x="183409" y="947935"/>
            <a:ext cx="9469438" cy="5783491"/>
          </a:xfrm>
          <a:prstGeom prst="rect">
            <a:avLst/>
          </a:prstGeom>
          <a:solidFill>
            <a:srgbClr val="FFFFAF">
              <a:alpha val="49804"/>
            </a:srgbClr>
          </a:solidFill>
          <a:ln w="6350">
            <a:solidFill>
              <a:sysClr val="windowText" lastClr="000000"/>
            </a:solidFill>
            <a:miter lim="800000"/>
            <a:headEnd/>
            <a:tailEnd/>
          </a:ln>
        </p:spPr>
        <p:txBody>
          <a:bodyPr tIns="180000"/>
          <a:lstStyle/>
          <a:p>
            <a:pPr fontAlgn="base">
              <a:lnSpc>
                <a:spcPts val="2200"/>
              </a:lnSpc>
              <a:spcAft>
                <a:spcPct val="0"/>
              </a:spcAft>
              <a:defRPr/>
            </a:pPr>
            <a:r>
              <a:rPr kumimoji="0" lang="ja-JP" altLang="en-US" sz="2000" b="1" u="sng" kern="0" dirty="0" smtClean="0">
                <a:solidFill>
                  <a:prstClr val="black"/>
                </a:solidFill>
              </a:rPr>
              <a:t>１．医療</a:t>
            </a:r>
            <a:r>
              <a:rPr kumimoji="0" lang="ja-JP" altLang="en-US" sz="2000" b="1" u="sng" kern="0" dirty="0">
                <a:solidFill>
                  <a:prstClr val="black"/>
                </a:solidFill>
              </a:rPr>
              <a:t>技術の評価及び再評価</a:t>
            </a:r>
            <a:endParaRPr kumimoji="0" lang="en-US" altLang="ja-JP" sz="2000" b="1" u="sng" kern="0" dirty="0">
              <a:solidFill>
                <a:prstClr val="black"/>
              </a:solidFill>
            </a:endParaRPr>
          </a:p>
          <a:p>
            <a:pPr fontAlgn="base">
              <a:lnSpc>
                <a:spcPts val="2000"/>
              </a:lnSpc>
              <a:spcAft>
                <a:spcPct val="0"/>
              </a:spcAft>
              <a:defRPr/>
            </a:pPr>
            <a:r>
              <a:rPr kumimoji="0" lang="ja-JP" altLang="en-US" sz="2000" kern="0" dirty="0">
                <a:solidFill>
                  <a:prstClr val="black"/>
                </a:solidFill>
              </a:rPr>
              <a:t>　医療技術の適正な評価の観点から、関係学会等から提出された提案書に基づき、医療技術評価分科会において検討を実施し、</a:t>
            </a:r>
            <a:r>
              <a:rPr kumimoji="0" lang="ja-JP" altLang="en-US" sz="2000" kern="0" dirty="0">
                <a:solidFill>
                  <a:srgbClr val="FF0000"/>
                </a:solidFill>
              </a:rPr>
              <a:t>新しい医療</a:t>
            </a:r>
            <a:r>
              <a:rPr kumimoji="0" lang="ja-JP" altLang="en-US" sz="2000" kern="0" dirty="0" smtClean="0">
                <a:solidFill>
                  <a:srgbClr val="FF0000"/>
                </a:solidFill>
              </a:rPr>
              <a:t>技術５７件</a:t>
            </a:r>
            <a:r>
              <a:rPr kumimoji="0" lang="ja-JP" altLang="en-US" sz="2000" kern="0" dirty="0">
                <a:solidFill>
                  <a:srgbClr val="FF0000"/>
                </a:solidFill>
              </a:rPr>
              <a:t>を保険導入</a:t>
            </a:r>
            <a:r>
              <a:rPr kumimoji="0" lang="ja-JP" altLang="en-US" sz="2000" kern="0" dirty="0">
                <a:solidFill>
                  <a:prstClr val="black"/>
                </a:solidFill>
              </a:rPr>
              <a:t>するとともに、</a:t>
            </a:r>
            <a:r>
              <a:rPr kumimoji="0" lang="ja-JP" altLang="en-US" sz="2000" kern="0" dirty="0">
                <a:solidFill>
                  <a:srgbClr val="FF0000"/>
                </a:solidFill>
              </a:rPr>
              <a:t>既存</a:t>
            </a:r>
            <a:r>
              <a:rPr kumimoji="0" lang="ja-JP" altLang="en-US" sz="2000" kern="0" dirty="0" smtClean="0">
                <a:solidFill>
                  <a:srgbClr val="FF0000"/>
                </a:solidFill>
              </a:rPr>
              <a:t>技術７８件</a:t>
            </a:r>
            <a:r>
              <a:rPr kumimoji="0" lang="ja-JP" altLang="en-US" sz="2000" kern="0" dirty="0">
                <a:solidFill>
                  <a:srgbClr val="FF0000"/>
                </a:solidFill>
              </a:rPr>
              <a:t>について対象疾患の拡大や評価の</a:t>
            </a:r>
            <a:r>
              <a:rPr kumimoji="0" lang="ja-JP" altLang="en-US" sz="2000" kern="0" dirty="0" smtClean="0">
                <a:solidFill>
                  <a:srgbClr val="FF0000"/>
                </a:solidFill>
              </a:rPr>
              <a:t>引上げ</a:t>
            </a:r>
            <a:r>
              <a:rPr kumimoji="0" lang="ja-JP" altLang="en-US" sz="2000" kern="0" dirty="0">
                <a:solidFill>
                  <a:srgbClr val="FF0000"/>
                </a:solidFill>
              </a:rPr>
              <a:t>等</a:t>
            </a:r>
            <a:r>
              <a:rPr kumimoji="0" lang="ja-JP" altLang="en-US" sz="2000" kern="0" dirty="0">
                <a:solidFill>
                  <a:prstClr val="black"/>
                </a:solidFill>
              </a:rPr>
              <a:t>を行う。</a:t>
            </a:r>
            <a:endParaRPr kumimoji="0" lang="en-US" altLang="ja-JP" sz="2000" kern="0" dirty="0">
              <a:solidFill>
                <a:prstClr val="black"/>
              </a:solidFill>
            </a:endParaRPr>
          </a:p>
          <a:p>
            <a:pPr fontAlgn="base">
              <a:lnSpc>
                <a:spcPts val="2000"/>
              </a:lnSpc>
              <a:spcAft>
                <a:spcPct val="0"/>
              </a:spcAft>
              <a:defRPr/>
            </a:pPr>
            <a:r>
              <a:rPr kumimoji="0" lang="en-US" altLang="ja-JP" sz="1400" kern="0" dirty="0">
                <a:solidFill>
                  <a:prstClr val="black"/>
                </a:solidFill>
              </a:rPr>
              <a:t>【</a:t>
            </a:r>
            <a:r>
              <a:rPr kumimoji="0" lang="ja-JP" altLang="en-US" sz="1400" kern="0" dirty="0">
                <a:solidFill>
                  <a:prstClr val="black"/>
                </a:solidFill>
              </a:rPr>
              <a:t>評価の実施方法等</a:t>
            </a:r>
            <a:r>
              <a:rPr kumimoji="0" lang="en-US" altLang="ja-JP" sz="1400" kern="0" dirty="0">
                <a:solidFill>
                  <a:prstClr val="black"/>
                </a:solidFill>
              </a:rPr>
              <a:t>】</a:t>
            </a:r>
          </a:p>
          <a:p>
            <a:pPr fontAlgn="base">
              <a:spcAft>
                <a:spcPct val="0"/>
              </a:spcAft>
              <a:defRPr/>
            </a:pPr>
            <a:r>
              <a:rPr kumimoji="0" lang="ja-JP" altLang="en-US" sz="1400" kern="0" dirty="0">
                <a:solidFill>
                  <a:prstClr val="black"/>
                </a:solidFill>
              </a:rPr>
              <a:t>　①</a:t>
            </a:r>
            <a:r>
              <a:rPr kumimoji="0" lang="ja-JP" altLang="en-US" sz="1400" kern="0" dirty="0" smtClean="0">
                <a:solidFill>
                  <a:prstClr val="black"/>
                </a:solidFill>
              </a:rPr>
              <a:t>平成２５年３月から</a:t>
            </a:r>
            <a:r>
              <a:rPr kumimoji="0" lang="ja-JP" altLang="en-US" sz="1400" kern="0" dirty="0">
                <a:solidFill>
                  <a:prstClr val="black"/>
                </a:solidFill>
              </a:rPr>
              <a:t>６月末にかけ関係学会</a:t>
            </a:r>
            <a:r>
              <a:rPr kumimoji="0" lang="ja-JP" altLang="en-US" sz="1400" kern="0" dirty="0" smtClean="0">
                <a:solidFill>
                  <a:prstClr val="black"/>
                </a:solidFill>
              </a:rPr>
              <a:t>から８６３件</a:t>
            </a:r>
            <a:r>
              <a:rPr kumimoji="0" lang="ja-JP" altLang="en-US" sz="1400" kern="0" dirty="0">
                <a:solidFill>
                  <a:prstClr val="black"/>
                </a:solidFill>
              </a:rPr>
              <a:t>（重複を含む）の提案書が提出</a:t>
            </a:r>
            <a:endParaRPr kumimoji="0" lang="en-US" altLang="ja-JP" sz="1400" kern="0" dirty="0">
              <a:solidFill>
                <a:prstClr val="black"/>
              </a:solidFill>
            </a:endParaRPr>
          </a:p>
          <a:p>
            <a:pPr marL="266700" indent="-266700" fontAlgn="base">
              <a:spcAft>
                <a:spcPct val="0"/>
              </a:spcAft>
              <a:defRPr/>
            </a:pPr>
            <a:r>
              <a:rPr kumimoji="0" lang="ja-JP" altLang="en-US" sz="1400" kern="0" dirty="0">
                <a:solidFill>
                  <a:prstClr val="black"/>
                </a:solidFill>
              </a:rPr>
              <a:t>　②学会等のヒアリングや重複の確認を行い、基本診療料</a:t>
            </a:r>
            <a:r>
              <a:rPr kumimoji="0" lang="ja-JP" altLang="en-US" sz="1400" kern="0" dirty="0" smtClean="0">
                <a:solidFill>
                  <a:prstClr val="black"/>
                </a:solidFill>
              </a:rPr>
              <a:t>や使用する医薬品及び医療機器等の薬事法上の承認が確認できない技術等</a:t>
            </a:r>
            <a:r>
              <a:rPr kumimoji="0" lang="ja-JP" altLang="en-US" sz="1400" kern="0" dirty="0">
                <a:solidFill>
                  <a:prstClr val="black"/>
                </a:solidFill>
              </a:rPr>
              <a:t>を除いた技術について検討を</a:t>
            </a:r>
            <a:r>
              <a:rPr kumimoji="0" lang="ja-JP" altLang="en-US" sz="1400" kern="0" dirty="0" smtClean="0">
                <a:solidFill>
                  <a:prstClr val="black"/>
                </a:solidFill>
              </a:rPr>
              <a:t>実施</a:t>
            </a:r>
            <a:endParaRPr kumimoji="0" lang="en-US" altLang="ja-JP" sz="1400" kern="0" dirty="0">
              <a:solidFill>
                <a:prstClr val="black"/>
              </a:solidFill>
            </a:endParaRPr>
          </a:p>
          <a:p>
            <a:pPr marL="266700" indent="-266700" fontAlgn="base">
              <a:spcAft>
                <a:spcPct val="0"/>
              </a:spcAft>
              <a:defRPr/>
            </a:pPr>
            <a:r>
              <a:rPr kumimoji="0" lang="ja-JP" altLang="en-US" sz="1400" kern="0" dirty="0">
                <a:solidFill>
                  <a:prstClr val="black"/>
                </a:solidFill>
              </a:rPr>
              <a:t>　③幅広い観点から評価が必要な技術、エビデンスが不十分と考えられる技術について、専門的観点も踏まえ、分野横断的な幅広い観点から評価を実施</a:t>
            </a:r>
            <a:endParaRPr kumimoji="0" lang="en-US" altLang="ja-JP" sz="1400" kern="0" dirty="0">
              <a:solidFill>
                <a:prstClr val="black"/>
              </a:solidFill>
            </a:endParaRPr>
          </a:p>
          <a:p>
            <a:pPr marL="266700" indent="-266700" fontAlgn="base">
              <a:lnSpc>
                <a:spcPts val="2000"/>
              </a:lnSpc>
              <a:spcAft>
                <a:spcPct val="0"/>
              </a:spcAft>
              <a:defRPr/>
            </a:pPr>
            <a:endParaRPr kumimoji="0" lang="en-US" altLang="ja-JP" sz="1600" kern="0" dirty="0">
              <a:solidFill>
                <a:prstClr val="black"/>
              </a:solidFill>
            </a:endParaRPr>
          </a:p>
          <a:p>
            <a:pPr fontAlgn="base">
              <a:lnSpc>
                <a:spcPts val="2100"/>
              </a:lnSpc>
              <a:spcAft>
                <a:spcPct val="0"/>
              </a:spcAft>
              <a:defRPr/>
            </a:pPr>
            <a:endParaRPr kumimoji="0" lang="en-US" altLang="ja-JP" kern="0" dirty="0">
              <a:solidFill>
                <a:prstClr val="black"/>
              </a:solidFill>
            </a:endParaRPr>
          </a:p>
          <a:p>
            <a:pPr fontAlgn="base">
              <a:lnSpc>
                <a:spcPts val="2100"/>
              </a:lnSpc>
              <a:spcAft>
                <a:spcPct val="0"/>
              </a:spcAft>
              <a:defRPr/>
            </a:pPr>
            <a:endParaRPr kumimoji="0" lang="en-US" altLang="ja-JP" kern="0" dirty="0">
              <a:solidFill>
                <a:prstClr val="black"/>
              </a:solidFill>
            </a:endParaRPr>
          </a:p>
          <a:p>
            <a:pPr fontAlgn="base">
              <a:lnSpc>
                <a:spcPts val="2100"/>
              </a:lnSpc>
              <a:spcAft>
                <a:spcPct val="0"/>
              </a:spcAft>
              <a:defRPr/>
            </a:pPr>
            <a:endParaRPr kumimoji="0" lang="en-US" altLang="ja-JP" kern="0" dirty="0">
              <a:solidFill>
                <a:prstClr val="black"/>
              </a:solidFill>
            </a:endParaRPr>
          </a:p>
          <a:p>
            <a:pPr fontAlgn="base">
              <a:lnSpc>
                <a:spcPts val="2100"/>
              </a:lnSpc>
              <a:spcAft>
                <a:spcPct val="0"/>
              </a:spcAft>
              <a:defRPr/>
            </a:pPr>
            <a:endParaRPr kumimoji="0" lang="en-US" altLang="ja-JP" kern="0" dirty="0">
              <a:solidFill>
                <a:prstClr val="black"/>
              </a:solidFill>
            </a:endParaRPr>
          </a:p>
          <a:p>
            <a:pPr fontAlgn="base">
              <a:lnSpc>
                <a:spcPts val="2100"/>
              </a:lnSpc>
              <a:spcAft>
                <a:spcPct val="0"/>
              </a:spcAft>
              <a:defRPr/>
            </a:pPr>
            <a:endParaRPr kumimoji="0" lang="en-US" altLang="ja-JP" kern="0" dirty="0">
              <a:solidFill>
                <a:prstClr val="black"/>
              </a:solidFill>
            </a:endParaRPr>
          </a:p>
          <a:p>
            <a:pPr fontAlgn="base">
              <a:lnSpc>
                <a:spcPts val="2100"/>
              </a:lnSpc>
              <a:spcAft>
                <a:spcPct val="0"/>
              </a:spcAft>
              <a:defRPr/>
            </a:pPr>
            <a:endParaRPr kumimoji="0" lang="en-US" altLang="ja-JP" kern="0" dirty="0">
              <a:solidFill>
                <a:prstClr val="black"/>
              </a:solidFill>
            </a:endParaRPr>
          </a:p>
          <a:p>
            <a:pPr fontAlgn="base">
              <a:lnSpc>
                <a:spcPts val="2100"/>
              </a:lnSpc>
              <a:spcAft>
                <a:spcPct val="0"/>
              </a:spcAft>
              <a:defRPr/>
            </a:pPr>
            <a:endParaRPr kumimoji="0" lang="en-US" altLang="ja-JP" kern="0" dirty="0">
              <a:solidFill>
                <a:prstClr val="black"/>
              </a:solidFill>
            </a:endParaRPr>
          </a:p>
          <a:p>
            <a:pPr fontAlgn="base">
              <a:lnSpc>
                <a:spcPts val="1600"/>
              </a:lnSpc>
              <a:spcAft>
                <a:spcPct val="0"/>
              </a:spcAft>
              <a:defRPr/>
            </a:pPr>
            <a:r>
              <a:rPr kumimoji="0" lang="ja-JP" altLang="en-US" kern="0" dirty="0">
                <a:solidFill>
                  <a:prstClr val="black"/>
                </a:solidFill>
              </a:rPr>
              <a:t>　　　　　</a:t>
            </a:r>
            <a:endParaRPr kumimoji="0" lang="en-US" altLang="ja-JP" kern="0" dirty="0">
              <a:solidFill>
                <a:prstClr val="black"/>
              </a:solidFill>
            </a:endParaRPr>
          </a:p>
          <a:p>
            <a:pPr fontAlgn="base">
              <a:lnSpc>
                <a:spcPts val="1600"/>
              </a:lnSpc>
              <a:spcAft>
                <a:spcPct val="0"/>
              </a:spcAft>
              <a:defRPr/>
            </a:pPr>
            <a:r>
              <a:rPr kumimoji="0" lang="ja-JP" altLang="en-US" kern="0" dirty="0">
                <a:solidFill>
                  <a:prstClr val="black"/>
                </a:solidFill>
              </a:rPr>
              <a:t>　　</a:t>
            </a:r>
            <a:endParaRPr kumimoji="0" lang="en-US" altLang="ja-JP" kern="0" dirty="0">
              <a:solidFill>
                <a:prstClr val="black"/>
              </a:solidFill>
              <a:latin typeface="ＭＳ Ｐゴシック" pitchFamily="50" charset="-128"/>
            </a:endParaRPr>
          </a:p>
          <a:p>
            <a:pPr fontAlgn="base">
              <a:lnSpc>
                <a:spcPts val="1800"/>
              </a:lnSpc>
              <a:spcAft>
                <a:spcPct val="0"/>
              </a:spcAft>
              <a:defRPr/>
            </a:pPr>
            <a:endParaRPr kumimoji="0" lang="en-US" altLang="ja-JP" sz="1200" b="1" u="sng" kern="0" dirty="0">
              <a:solidFill>
                <a:prstClr val="black"/>
              </a:solidFill>
            </a:endParaRPr>
          </a:p>
          <a:p>
            <a:pPr marL="177800" indent="-177800" fontAlgn="base">
              <a:lnSpc>
                <a:spcPts val="2000"/>
              </a:lnSpc>
              <a:spcAft>
                <a:spcPct val="0"/>
              </a:spcAft>
              <a:defRPr/>
            </a:pPr>
            <a:r>
              <a:rPr kumimoji="0" lang="ja-JP" altLang="en-US" sz="1600" kern="0" dirty="0">
                <a:solidFill>
                  <a:prstClr val="black"/>
                </a:solidFill>
              </a:rPr>
              <a:t>　</a:t>
            </a:r>
            <a:endParaRPr kumimoji="0" lang="en-US" altLang="ja-JP" sz="1600" kern="0" dirty="0">
              <a:solidFill>
                <a:prstClr val="black"/>
              </a:solidFill>
              <a:latin typeface="ＭＳ Ｐゴシック" pitchFamily="50" charset="-128"/>
            </a:endParaRPr>
          </a:p>
        </p:txBody>
      </p:sp>
      <p:grpSp>
        <p:nvGrpSpPr>
          <p:cNvPr id="41" name="グループ化 40"/>
          <p:cNvGrpSpPr/>
          <p:nvPr/>
        </p:nvGrpSpPr>
        <p:grpSpPr>
          <a:xfrm>
            <a:off x="595079" y="3570151"/>
            <a:ext cx="8731658" cy="2295932"/>
            <a:chOff x="611188" y="3515775"/>
            <a:chExt cx="8601070" cy="2159775"/>
          </a:xfrm>
        </p:grpSpPr>
        <p:sp>
          <p:nvSpPr>
            <p:cNvPr id="42" name="角丸四角形 41"/>
            <p:cNvSpPr/>
            <p:nvPr/>
          </p:nvSpPr>
          <p:spPr bwMode="auto">
            <a:xfrm>
              <a:off x="611188" y="3518998"/>
              <a:ext cx="1214437" cy="162401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0" tIns="0" rIns="0" bIns="0" anchor="ctr"/>
            <a:lstStyle/>
            <a:p>
              <a:pPr algn="ctr">
                <a:defRPr/>
              </a:pPr>
              <a:r>
                <a:rPr kumimoji="0" lang="ja-JP" altLang="en-US" sz="900" b="1" kern="0" dirty="0">
                  <a:solidFill>
                    <a:prstClr val="black"/>
                  </a:solidFill>
                  <a:latin typeface="ＭＳ ゴシック" pitchFamily="49" charset="-128"/>
                  <a:ea typeface="ＭＳ ゴシック" pitchFamily="49" charset="-128"/>
                </a:rPr>
                <a:t>関係学会等から</a:t>
              </a:r>
              <a:r>
                <a:rPr kumimoji="0" lang="ja-JP" altLang="en-US" sz="900" b="1" kern="0" dirty="0" smtClean="0">
                  <a:solidFill>
                    <a:prstClr val="black"/>
                  </a:solidFill>
                  <a:latin typeface="ＭＳ ゴシック" pitchFamily="49" charset="-128"/>
                  <a:ea typeface="ＭＳ ゴシック" pitchFamily="49" charset="-128"/>
                </a:rPr>
                <a:t>の</a:t>
              </a:r>
              <a:endParaRPr kumimoji="0" lang="en-US" altLang="ja-JP" sz="900" b="1" kern="0" dirty="0" smtClean="0">
                <a:solidFill>
                  <a:prstClr val="black"/>
                </a:solidFill>
                <a:latin typeface="ＭＳ ゴシック" pitchFamily="49" charset="-128"/>
                <a:ea typeface="ＭＳ ゴシック" pitchFamily="49" charset="-128"/>
              </a:endParaRPr>
            </a:p>
            <a:p>
              <a:pPr algn="ctr">
                <a:defRPr/>
              </a:pPr>
              <a:r>
                <a:rPr kumimoji="0" lang="ja-JP" altLang="en-US" sz="900" b="1" kern="0" dirty="0" smtClean="0">
                  <a:solidFill>
                    <a:prstClr val="black"/>
                  </a:solidFill>
                  <a:latin typeface="ＭＳ ゴシック" pitchFamily="49" charset="-128"/>
                  <a:ea typeface="ＭＳ ゴシック" pitchFamily="49" charset="-128"/>
                </a:rPr>
                <a:t>提案書</a:t>
              </a:r>
              <a:endParaRPr kumimoji="0" lang="en-US" altLang="ja-JP" sz="900" b="1" kern="0" dirty="0">
                <a:solidFill>
                  <a:prstClr val="black"/>
                </a:solidFill>
                <a:latin typeface="ＭＳ ゴシック" pitchFamily="49" charset="-128"/>
                <a:ea typeface="ＭＳ ゴシック" pitchFamily="49" charset="-128"/>
              </a:endParaRPr>
            </a:p>
            <a:p>
              <a:pPr algn="ctr">
                <a:defRPr/>
              </a:pPr>
              <a:r>
                <a:rPr kumimoji="0" lang="ja-JP" altLang="en-US" sz="900" b="1" kern="0" dirty="0" smtClean="0">
                  <a:solidFill>
                    <a:prstClr val="black"/>
                  </a:solidFill>
                  <a:latin typeface="ＭＳ ゴシック" pitchFamily="49" charset="-128"/>
                  <a:ea typeface="ＭＳ ゴシック" pitchFamily="49" charset="-128"/>
                </a:rPr>
                <a:t>７９８件</a:t>
              </a:r>
              <a:endParaRPr kumimoji="0" lang="en-US" altLang="ja-JP" sz="900" b="1" kern="0" dirty="0">
                <a:solidFill>
                  <a:prstClr val="black"/>
                </a:solidFill>
                <a:latin typeface="ＭＳ ゴシック" pitchFamily="49" charset="-128"/>
                <a:ea typeface="ＭＳ ゴシック" pitchFamily="49" charset="-128"/>
              </a:endParaRPr>
            </a:p>
            <a:p>
              <a:pPr algn="ctr">
                <a:defRPr/>
              </a:pPr>
              <a:endParaRPr kumimoji="0" lang="en-US" altLang="ja-JP" sz="900" kern="0" dirty="0">
                <a:solidFill>
                  <a:prstClr val="black"/>
                </a:solidFill>
                <a:latin typeface="ＭＳ ゴシック" pitchFamily="49" charset="-128"/>
                <a:ea typeface="ＭＳ ゴシック" pitchFamily="49" charset="-128"/>
              </a:endParaRPr>
            </a:p>
            <a:p>
              <a:pPr algn="ctr">
                <a:defRPr/>
              </a:pPr>
              <a:r>
                <a:rPr kumimoji="0" lang="ja-JP" altLang="en-US" sz="900" b="1" kern="0" dirty="0">
                  <a:solidFill>
                    <a:prstClr val="black"/>
                  </a:solidFill>
                  <a:latin typeface="ＭＳ ゴシック" pitchFamily="49" charset="-128"/>
                  <a:ea typeface="ＭＳ ゴシック" pitchFamily="49" charset="-128"/>
                </a:rPr>
                <a:t>（重複</a:t>
              </a:r>
              <a:r>
                <a:rPr kumimoji="0" lang="ja-JP" altLang="en-US" sz="900" b="1" kern="0" dirty="0" smtClean="0">
                  <a:solidFill>
                    <a:prstClr val="black"/>
                  </a:solidFill>
                  <a:latin typeface="ＭＳ ゴシック" pitchFamily="49" charset="-128"/>
                  <a:ea typeface="ＭＳ ゴシック" pitchFamily="49" charset="-128"/>
                </a:rPr>
                <a:t>を含めると</a:t>
              </a:r>
              <a:endParaRPr kumimoji="0" lang="en-US" altLang="ja-JP" sz="900" b="1" kern="0" dirty="0" smtClean="0">
                <a:solidFill>
                  <a:prstClr val="black"/>
                </a:solidFill>
                <a:latin typeface="ＭＳ ゴシック" pitchFamily="49" charset="-128"/>
                <a:ea typeface="ＭＳ ゴシック" pitchFamily="49" charset="-128"/>
              </a:endParaRPr>
            </a:p>
            <a:p>
              <a:pPr algn="ctr">
                <a:defRPr/>
              </a:pPr>
              <a:r>
                <a:rPr kumimoji="0" lang="ja-JP" altLang="en-US" sz="900" b="1" kern="0" dirty="0" smtClean="0">
                  <a:solidFill>
                    <a:prstClr val="black"/>
                  </a:solidFill>
                  <a:latin typeface="ＭＳ ゴシック" pitchFamily="49" charset="-128"/>
                  <a:ea typeface="ＭＳ ゴシック" pitchFamily="49" charset="-128"/>
                </a:rPr>
                <a:t>８６３件</a:t>
              </a:r>
              <a:r>
                <a:rPr kumimoji="0" lang="ja-JP" altLang="en-US" sz="900" b="1" kern="0" dirty="0">
                  <a:solidFill>
                    <a:prstClr val="black"/>
                  </a:solidFill>
                  <a:latin typeface="ＭＳ ゴシック" pitchFamily="49" charset="-128"/>
                  <a:ea typeface="ＭＳ ゴシック" pitchFamily="49" charset="-128"/>
                </a:rPr>
                <a:t>）</a:t>
              </a:r>
              <a:endParaRPr kumimoji="0" lang="en-US" altLang="ja-JP" sz="900" b="1" kern="0" dirty="0">
                <a:solidFill>
                  <a:prstClr val="black"/>
                </a:solidFill>
                <a:latin typeface="ＭＳ ゴシック" pitchFamily="49" charset="-128"/>
                <a:ea typeface="ＭＳ ゴシック" pitchFamily="49" charset="-128"/>
              </a:endParaRPr>
            </a:p>
          </p:txBody>
        </p:sp>
        <p:sp>
          <p:nvSpPr>
            <p:cNvPr id="43" name="角丸四角形 42"/>
            <p:cNvSpPr/>
            <p:nvPr/>
          </p:nvSpPr>
          <p:spPr bwMode="auto">
            <a:xfrm>
              <a:off x="3235325" y="3518998"/>
              <a:ext cx="1949450" cy="697246"/>
            </a:xfrm>
            <a:prstGeom prst="roundRect">
              <a:avLst>
                <a:gd name="adj" fmla="val 8418"/>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0" tIns="0" rIns="0" bIns="0" anchor="ctr"/>
            <a:lstStyle/>
            <a:p>
              <a:pPr algn="ctr">
                <a:defRPr/>
              </a:pPr>
              <a:r>
                <a:rPr kumimoji="0" lang="en-US" altLang="ja-JP" sz="900" b="1" kern="0" dirty="0">
                  <a:solidFill>
                    <a:prstClr val="black"/>
                  </a:solidFill>
                  <a:latin typeface="ＭＳ ゴシック" pitchFamily="49" charset="-128"/>
                  <a:ea typeface="ＭＳ ゴシック" pitchFamily="49" charset="-128"/>
                </a:rPr>
                <a:t>【</a:t>
              </a:r>
              <a:r>
                <a:rPr kumimoji="0" lang="ja-JP" altLang="en-US" sz="900" b="1" kern="0" dirty="0">
                  <a:solidFill>
                    <a:prstClr val="black"/>
                  </a:solidFill>
                  <a:latin typeface="ＭＳ ゴシック" pitchFamily="49" charset="-128"/>
                  <a:ea typeface="ＭＳ ゴシック" pitchFamily="49" charset="-128"/>
                </a:rPr>
                <a:t>幅広い観点</a:t>
              </a:r>
              <a:r>
                <a:rPr kumimoji="0" lang="ja-JP" altLang="en-US" sz="900" b="1" kern="0" dirty="0" smtClean="0">
                  <a:solidFill>
                    <a:prstClr val="black"/>
                  </a:solidFill>
                  <a:latin typeface="ＭＳ ゴシック" pitchFamily="49" charset="-128"/>
                  <a:ea typeface="ＭＳ ゴシック" pitchFamily="49" charset="-128"/>
                </a:rPr>
                <a:t>から評価が</a:t>
              </a:r>
              <a:endParaRPr kumimoji="0" lang="en-US" altLang="ja-JP" sz="900" b="1" kern="0" dirty="0" smtClean="0">
                <a:solidFill>
                  <a:prstClr val="black"/>
                </a:solidFill>
                <a:latin typeface="ＭＳ ゴシック" pitchFamily="49" charset="-128"/>
                <a:ea typeface="ＭＳ ゴシック" pitchFamily="49" charset="-128"/>
              </a:endParaRPr>
            </a:p>
            <a:p>
              <a:pPr algn="ctr">
                <a:defRPr/>
              </a:pPr>
              <a:r>
                <a:rPr kumimoji="0" lang="ja-JP" altLang="en-US" sz="900" b="1" kern="0" dirty="0" smtClean="0">
                  <a:solidFill>
                    <a:prstClr val="black"/>
                  </a:solidFill>
                  <a:latin typeface="ＭＳ ゴシック" pitchFamily="49" charset="-128"/>
                  <a:ea typeface="ＭＳ ゴシック" pitchFamily="49" charset="-128"/>
                </a:rPr>
                <a:t>必要</a:t>
              </a:r>
              <a:r>
                <a:rPr kumimoji="0" lang="ja-JP" altLang="en-US" sz="900" b="1" kern="0" dirty="0">
                  <a:solidFill>
                    <a:prstClr val="black"/>
                  </a:solidFill>
                  <a:latin typeface="ＭＳ ゴシック" pitchFamily="49" charset="-128"/>
                  <a:ea typeface="ＭＳ ゴシック" pitchFamily="49" charset="-128"/>
                </a:rPr>
                <a:t>な技術</a:t>
              </a:r>
              <a:r>
                <a:rPr kumimoji="0" lang="en-US" altLang="ja-JP" sz="900" b="1" kern="0" dirty="0">
                  <a:solidFill>
                    <a:prstClr val="black"/>
                  </a:solidFill>
                  <a:latin typeface="ＭＳ ゴシック" pitchFamily="49" charset="-128"/>
                  <a:ea typeface="ＭＳ ゴシック" pitchFamily="49" charset="-128"/>
                </a:rPr>
                <a:t>】</a:t>
              </a:r>
            </a:p>
            <a:p>
              <a:pPr algn="ctr">
                <a:defRPr/>
              </a:pPr>
              <a:r>
                <a:rPr kumimoji="0" lang="ja-JP" altLang="en-US" sz="900" b="1" kern="0" dirty="0" smtClean="0">
                  <a:solidFill>
                    <a:prstClr val="black"/>
                  </a:solidFill>
                  <a:latin typeface="ＭＳ ゴシック" pitchFamily="49" charset="-128"/>
                  <a:ea typeface="ＭＳ ゴシック" pitchFamily="49" charset="-128"/>
                </a:rPr>
                <a:t>５２４件</a:t>
              </a:r>
              <a:endParaRPr kumimoji="0" lang="en-US" altLang="ja-JP" sz="900" b="1" kern="0" dirty="0">
                <a:solidFill>
                  <a:prstClr val="black"/>
                </a:solidFill>
                <a:latin typeface="ＭＳ ゴシック" pitchFamily="49" charset="-128"/>
                <a:ea typeface="ＭＳ ゴシック" pitchFamily="49" charset="-128"/>
              </a:endParaRPr>
            </a:p>
            <a:p>
              <a:pPr algn="ctr">
                <a:defRPr/>
              </a:pPr>
              <a:r>
                <a:rPr kumimoji="0" lang="ja-JP" altLang="en-US" sz="900" b="1" kern="0" dirty="0">
                  <a:solidFill>
                    <a:prstClr val="black"/>
                  </a:solidFill>
                  <a:latin typeface="ＭＳ ゴシック" pitchFamily="49" charset="-128"/>
                  <a:ea typeface="ＭＳ ゴシック" pitchFamily="49" charset="-128"/>
                </a:rPr>
                <a:t>（新規技術　</a:t>
              </a:r>
              <a:r>
                <a:rPr kumimoji="0" lang="ja-JP" altLang="en-US" sz="900" b="1" kern="0" dirty="0" smtClean="0">
                  <a:solidFill>
                    <a:prstClr val="black"/>
                  </a:solidFill>
                  <a:latin typeface="ＭＳ ゴシック" pitchFamily="49" charset="-128"/>
                  <a:ea typeface="ＭＳ ゴシック" pitchFamily="49" charset="-128"/>
                </a:rPr>
                <a:t>２３４件</a:t>
              </a:r>
              <a:r>
                <a:rPr kumimoji="0" lang="ja-JP" altLang="en-US" sz="900" b="1" kern="0" dirty="0">
                  <a:solidFill>
                    <a:prstClr val="black"/>
                  </a:solidFill>
                  <a:latin typeface="ＭＳ ゴシック" pitchFamily="49" charset="-128"/>
                  <a:ea typeface="ＭＳ ゴシック" pitchFamily="49" charset="-128"/>
                </a:rPr>
                <a:t>）</a:t>
              </a:r>
              <a:endParaRPr kumimoji="0" lang="en-US" altLang="ja-JP" sz="900" b="1" kern="0" dirty="0">
                <a:solidFill>
                  <a:prstClr val="black"/>
                </a:solidFill>
                <a:latin typeface="ＭＳ ゴシック" pitchFamily="49" charset="-128"/>
                <a:ea typeface="ＭＳ ゴシック" pitchFamily="49" charset="-128"/>
              </a:endParaRPr>
            </a:p>
            <a:p>
              <a:pPr algn="ctr" fontAlgn="base">
                <a:spcBef>
                  <a:spcPct val="0"/>
                </a:spcBef>
                <a:spcAft>
                  <a:spcPct val="0"/>
                </a:spcAft>
                <a:defRPr/>
              </a:pPr>
              <a:r>
                <a:rPr kumimoji="0" lang="ja-JP" altLang="en-US" sz="900" b="1" kern="0" dirty="0">
                  <a:solidFill>
                    <a:prstClr val="black"/>
                  </a:solidFill>
                  <a:latin typeface="ＭＳ ゴシック" pitchFamily="49" charset="-128"/>
                  <a:ea typeface="ＭＳ ゴシック" pitchFamily="49" charset="-128"/>
                </a:rPr>
                <a:t>（既存技術　</a:t>
              </a:r>
              <a:r>
                <a:rPr kumimoji="0" lang="ja-JP" altLang="en-US" sz="900" b="1" kern="0" dirty="0" smtClean="0">
                  <a:solidFill>
                    <a:prstClr val="black"/>
                  </a:solidFill>
                  <a:latin typeface="ＭＳ ゴシック" pitchFamily="49" charset="-128"/>
                  <a:ea typeface="ＭＳ ゴシック" pitchFamily="49" charset="-128"/>
                </a:rPr>
                <a:t>２９０件）</a:t>
              </a:r>
              <a:endParaRPr kumimoji="0" lang="en-US" altLang="ja-JP" sz="900" b="1" kern="0" dirty="0">
                <a:solidFill>
                  <a:prstClr val="black"/>
                </a:solidFill>
                <a:latin typeface="ＭＳ ゴシック" pitchFamily="49" charset="-128"/>
                <a:ea typeface="ＭＳ ゴシック" pitchFamily="49" charset="-128"/>
              </a:endParaRPr>
            </a:p>
          </p:txBody>
        </p:sp>
        <p:sp>
          <p:nvSpPr>
            <p:cNvPr id="44" name="角丸四角形 43"/>
            <p:cNvSpPr/>
            <p:nvPr/>
          </p:nvSpPr>
          <p:spPr bwMode="auto">
            <a:xfrm>
              <a:off x="3229732" y="4341987"/>
              <a:ext cx="1979613" cy="758900"/>
            </a:xfrm>
            <a:prstGeom prst="roundRect">
              <a:avLst>
                <a:gd name="adj" fmla="val 8233"/>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0" tIns="0" rIns="0" bIns="0" anchor="ctr"/>
            <a:lstStyle/>
            <a:p>
              <a:pPr algn="ctr">
                <a:defRPr/>
              </a:pPr>
              <a:r>
                <a:rPr kumimoji="0" lang="en-US" altLang="ja-JP" sz="900" b="1" kern="0" dirty="0">
                  <a:solidFill>
                    <a:prstClr val="black"/>
                  </a:solidFill>
                  <a:latin typeface="ＭＳ ゴシック" pitchFamily="49" charset="-128"/>
                  <a:ea typeface="ＭＳ ゴシック" pitchFamily="49" charset="-128"/>
                </a:rPr>
                <a:t>【</a:t>
              </a:r>
              <a:r>
                <a:rPr kumimoji="0" lang="ja-JP" altLang="en-US" sz="900" b="1" kern="0" dirty="0">
                  <a:solidFill>
                    <a:prstClr val="black"/>
                  </a:solidFill>
                  <a:latin typeface="ＭＳ ゴシック" pitchFamily="49" charset="-128"/>
                  <a:ea typeface="ＭＳ ゴシック" pitchFamily="49" charset="-128"/>
                </a:rPr>
                <a:t>エビデンスが</a:t>
              </a:r>
              <a:r>
                <a:rPr kumimoji="0" lang="ja-JP" altLang="en-US" sz="900" b="1" kern="0" dirty="0" smtClean="0">
                  <a:solidFill>
                    <a:prstClr val="black"/>
                  </a:solidFill>
                  <a:latin typeface="ＭＳ ゴシック" pitchFamily="49" charset="-128"/>
                  <a:ea typeface="ＭＳ ゴシック" pitchFamily="49" charset="-128"/>
                </a:rPr>
                <a:t>不十分と</a:t>
              </a:r>
              <a:endParaRPr kumimoji="0" lang="en-US" altLang="ja-JP" sz="900" b="1" kern="0" dirty="0" smtClean="0">
                <a:solidFill>
                  <a:prstClr val="black"/>
                </a:solidFill>
                <a:latin typeface="ＭＳ ゴシック" pitchFamily="49" charset="-128"/>
                <a:ea typeface="ＭＳ ゴシック" pitchFamily="49" charset="-128"/>
              </a:endParaRPr>
            </a:p>
            <a:p>
              <a:pPr algn="ctr">
                <a:defRPr/>
              </a:pPr>
              <a:r>
                <a:rPr kumimoji="0" lang="ja-JP" altLang="en-US" sz="900" b="1" kern="0" dirty="0" smtClean="0">
                  <a:solidFill>
                    <a:prstClr val="black"/>
                  </a:solidFill>
                  <a:latin typeface="ＭＳ ゴシック" pitchFamily="49" charset="-128"/>
                  <a:ea typeface="ＭＳ ゴシック" pitchFamily="49" charset="-128"/>
                </a:rPr>
                <a:t>考えられる</a:t>
              </a:r>
              <a:r>
                <a:rPr kumimoji="0" lang="ja-JP" altLang="en-US" sz="900" b="1" kern="0" dirty="0">
                  <a:solidFill>
                    <a:prstClr val="black"/>
                  </a:solidFill>
                  <a:latin typeface="ＭＳ ゴシック" pitchFamily="49" charset="-128"/>
                  <a:ea typeface="ＭＳ ゴシック" pitchFamily="49" charset="-128"/>
                </a:rPr>
                <a:t>技術</a:t>
              </a:r>
              <a:r>
                <a:rPr kumimoji="0" lang="en-US" altLang="ja-JP" sz="900" b="1" kern="0" dirty="0">
                  <a:solidFill>
                    <a:prstClr val="black"/>
                  </a:solidFill>
                  <a:latin typeface="ＭＳ ゴシック" pitchFamily="49" charset="-128"/>
                  <a:ea typeface="ＭＳ ゴシック" pitchFamily="49" charset="-128"/>
                </a:rPr>
                <a:t>】</a:t>
              </a:r>
            </a:p>
            <a:p>
              <a:pPr algn="ctr">
                <a:defRPr/>
              </a:pPr>
              <a:r>
                <a:rPr kumimoji="0" lang="ja-JP" altLang="en-US" sz="900" b="1" kern="0" dirty="0" smtClean="0">
                  <a:solidFill>
                    <a:prstClr val="black"/>
                  </a:solidFill>
                  <a:latin typeface="ＭＳ ゴシック" pitchFamily="49" charset="-128"/>
                  <a:ea typeface="ＭＳ ゴシック" pitchFamily="49" charset="-128"/>
                </a:rPr>
                <a:t>１８９件</a:t>
              </a:r>
              <a:r>
                <a:rPr kumimoji="0" lang="ja-JP" altLang="en-US" sz="900" kern="0" dirty="0">
                  <a:solidFill>
                    <a:prstClr val="black"/>
                  </a:solidFill>
                  <a:latin typeface="ＭＳ ゴシック" pitchFamily="49" charset="-128"/>
                  <a:ea typeface="ＭＳ ゴシック" pitchFamily="49" charset="-128"/>
                </a:rPr>
                <a:t>　</a:t>
              </a:r>
              <a:endParaRPr kumimoji="0" lang="en-US" altLang="ja-JP" sz="900" kern="0" dirty="0">
                <a:solidFill>
                  <a:prstClr val="black"/>
                </a:solidFill>
                <a:latin typeface="ＭＳ ゴシック" pitchFamily="49" charset="-128"/>
                <a:ea typeface="ＭＳ ゴシック" pitchFamily="49" charset="-128"/>
              </a:endParaRPr>
            </a:p>
          </p:txBody>
        </p:sp>
        <p:sp>
          <p:nvSpPr>
            <p:cNvPr id="45" name="角丸四角形 44"/>
            <p:cNvSpPr/>
            <p:nvPr/>
          </p:nvSpPr>
          <p:spPr bwMode="auto">
            <a:xfrm>
              <a:off x="6884988" y="3515775"/>
              <a:ext cx="2284143" cy="700469"/>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bIns="0" anchor="ctr"/>
            <a:lstStyle/>
            <a:p>
              <a:pPr algn="ctr">
                <a:defRPr/>
              </a:pPr>
              <a:r>
                <a:rPr kumimoji="0" lang="en-US" altLang="ja-JP" sz="900" b="1" kern="0" dirty="0" smtClean="0">
                  <a:solidFill>
                    <a:prstClr val="black"/>
                  </a:solidFill>
                  <a:latin typeface="ＭＳ ゴシック" pitchFamily="49" charset="-128"/>
                  <a:ea typeface="ＭＳ ゴシック" pitchFamily="49" charset="-128"/>
                </a:rPr>
                <a:t>【</a:t>
              </a:r>
              <a:r>
                <a:rPr kumimoji="0" lang="ja-JP" altLang="en-US" sz="900" b="1" kern="0" dirty="0" smtClean="0">
                  <a:solidFill>
                    <a:prstClr val="black"/>
                  </a:solidFill>
                  <a:latin typeface="ＭＳ ゴシック" pitchFamily="49" charset="-128"/>
                  <a:ea typeface="ＭＳ ゴシック" pitchFamily="49" charset="-128"/>
                </a:rPr>
                <a:t>新規保険収載の評価等を</a:t>
              </a:r>
              <a:r>
                <a:rPr kumimoji="0" lang="ja-JP" altLang="en-US" sz="900" b="1" kern="0" dirty="0">
                  <a:solidFill>
                    <a:prstClr val="black"/>
                  </a:solidFill>
                  <a:latin typeface="ＭＳ ゴシック" pitchFamily="49" charset="-128"/>
                  <a:ea typeface="ＭＳ ゴシック" pitchFamily="49" charset="-128"/>
                </a:rPr>
                <a:t>行う優先度が高いと考えられる技術</a:t>
              </a:r>
              <a:r>
                <a:rPr kumimoji="0" lang="en-US" altLang="ja-JP" sz="900" b="1" kern="0" dirty="0" smtClean="0">
                  <a:solidFill>
                    <a:prstClr val="black"/>
                  </a:solidFill>
                  <a:latin typeface="ＭＳ ゴシック" pitchFamily="49" charset="-128"/>
                  <a:ea typeface="ＭＳ ゴシック" pitchFamily="49" charset="-128"/>
                </a:rPr>
                <a:t>】</a:t>
              </a:r>
            </a:p>
            <a:p>
              <a:pPr algn="ctr">
                <a:defRPr/>
              </a:pPr>
              <a:r>
                <a:rPr kumimoji="0" lang="ja-JP" altLang="en-US" sz="900" b="1" kern="0" dirty="0" smtClean="0">
                  <a:solidFill>
                    <a:prstClr val="black"/>
                  </a:solidFill>
                  <a:latin typeface="ＭＳ ゴシック" pitchFamily="49" charset="-128"/>
                  <a:ea typeface="ＭＳ ゴシック" pitchFamily="49" charset="-128"/>
                </a:rPr>
                <a:t>１３５件</a:t>
              </a:r>
              <a:endParaRPr kumimoji="0" lang="en-US" altLang="ja-JP" sz="900" b="1" kern="0" dirty="0">
                <a:solidFill>
                  <a:prstClr val="black"/>
                </a:solidFill>
                <a:latin typeface="ＭＳ ゴシック" pitchFamily="49" charset="-128"/>
                <a:ea typeface="ＭＳ ゴシック" pitchFamily="49" charset="-128"/>
              </a:endParaRPr>
            </a:p>
            <a:p>
              <a:pPr algn="ctr">
                <a:defRPr/>
              </a:pPr>
              <a:r>
                <a:rPr kumimoji="0" lang="ja-JP" altLang="en-US" sz="900" b="1" kern="0" dirty="0">
                  <a:solidFill>
                    <a:prstClr val="black"/>
                  </a:solidFill>
                  <a:latin typeface="ＭＳ ゴシック" pitchFamily="49" charset="-128"/>
                  <a:ea typeface="ＭＳ ゴシック" pitchFamily="49" charset="-128"/>
                </a:rPr>
                <a:t>（新規</a:t>
              </a:r>
              <a:r>
                <a:rPr kumimoji="0" lang="ja-JP" altLang="en-US" sz="900" b="1" kern="0" dirty="0" smtClean="0">
                  <a:solidFill>
                    <a:prstClr val="black"/>
                  </a:solidFill>
                  <a:latin typeface="ＭＳ ゴシック" pitchFamily="49" charset="-128"/>
                  <a:ea typeface="ＭＳ ゴシック" pitchFamily="49" charset="-128"/>
                </a:rPr>
                <a:t>技術５７件</a:t>
              </a:r>
              <a:r>
                <a:rPr kumimoji="0" lang="ja-JP" altLang="en-US" sz="900" b="1" kern="0" dirty="0">
                  <a:solidFill>
                    <a:prstClr val="black"/>
                  </a:solidFill>
                  <a:latin typeface="ＭＳ ゴシック" pitchFamily="49" charset="-128"/>
                  <a:ea typeface="ＭＳ ゴシック" pitchFamily="49" charset="-128"/>
                </a:rPr>
                <a:t>）</a:t>
              </a:r>
              <a:endParaRPr kumimoji="0" lang="en-US" altLang="ja-JP" sz="900" b="1" kern="0" dirty="0">
                <a:solidFill>
                  <a:prstClr val="black"/>
                </a:solidFill>
                <a:latin typeface="ＭＳ ゴシック" pitchFamily="49" charset="-128"/>
                <a:ea typeface="ＭＳ ゴシック" pitchFamily="49" charset="-128"/>
              </a:endParaRPr>
            </a:p>
            <a:p>
              <a:pPr algn="ctr">
                <a:defRPr/>
              </a:pPr>
              <a:r>
                <a:rPr kumimoji="0" lang="ja-JP" altLang="en-US" sz="900" b="1" kern="0" dirty="0">
                  <a:solidFill>
                    <a:prstClr val="black"/>
                  </a:solidFill>
                  <a:latin typeface="ＭＳ ゴシック" pitchFamily="49" charset="-128"/>
                  <a:ea typeface="ＭＳ ゴシック" pitchFamily="49" charset="-128"/>
                </a:rPr>
                <a:t>（既存</a:t>
              </a:r>
              <a:r>
                <a:rPr kumimoji="0" lang="ja-JP" altLang="en-US" sz="900" b="1" kern="0" dirty="0" smtClean="0">
                  <a:solidFill>
                    <a:prstClr val="black"/>
                  </a:solidFill>
                  <a:latin typeface="ＭＳ ゴシック" pitchFamily="49" charset="-128"/>
                  <a:ea typeface="ＭＳ ゴシック" pitchFamily="49" charset="-128"/>
                </a:rPr>
                <a:t>技術７８件</a:t>
              </a:r>
              <a:r>
                <a:rPr kumimoji="0" lang="ja-JP" altLang="en-US" sz="900" b="1" kern="0" dirty="0">
                  <a:solidFill>
                    <a:prstClr val="black"/>
                  </a:solidFill>
                  <a:latin typeface="ＭＳ ゴシック" pitchFamily="49" charset="-128"/>
                  <a:ea typeface="ＭＳ ゴシック" pitchFamily="49" charset="-128"/>
                </a:rPr>
                <a:t>）</a:t>
              </a:r>
              <a:endParaRPr kumimoji="0" lang="en-US" altLang="ja-JP" sz="900" b="1" kern="0" dirty="0">
                <a:solidFill>
                  <a:prstClr val="black"/>
                </a:solidFill>
                <a:latin typeface="ＭＳ ゴシック" pitchFamily="49" charset="-128"/>
                <a:ea typeface="ＭＳ ゴシック" pitchFamily="49" charset="-128"/>
              </a:endParaRPr>
            </a:p>
          </p:txBody>
        </p:sp>
        <p:sp>
          <p:nvSpPr>
            <p:cNvPr id="46" name="角丸四角形 45"/>
            <p:cNvSpPr/>
            <p:nvPr/>
          </p:nvSpPr>
          <p:spPr bwMode="auto">
            <a:xfrm>
              <a:off x="6880225" y="4341987"/>
              <a:ext cx="2288905" cy="758900"/>
            </a:xfrm>
            <a:prstGeom prst="roundRect">
              <a:avLst>
                <a:gd name="adj" fmla="val 969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0" rIns="0" bIns="0" anchor="ctr"/>
            <a:lstStyle/>
            <a:p>
              <a:pPr algn="ctr" fontAlgn="base">
                <a:spcBef>
                  <a:spcPct val="0"/>
                </a:spcBef>
                <a:spcAft>
                  <a:spcPct val="0"/>
                </a:spcAft>
                <a:defRPr/>
              </a:pPr>
              <a:r>
                <a:rPr kumimoji="0" lang="en-US" altLang="ja-JP" sz="900" b="1" kern="0" dirty="0" smtClean="0">
                  <a:solidFill>
                    <a:prstClr val="black"/>
                  </a:solidFill>
                  <a:latin typeface="ＭＳ ゴシック" pitchFamily="49" charset="-128"/>
                  <a:ea typeface="ＭＳ ゴシック" pitchFamily="49" charset="-128"/>
                </a:rPr>
                <a:t>【</a:t>
              </a:r>
              <a:r>
                <a:rPr kumimoji="0" lang="ja-JP" altLang="en-US" sz="900" b="1" kern="0" dirty="0" smtClean="0">
                  <a:solidFill>
                    <a:prstClr val="black"/>
                  </a:solidFill>
                  <a:latin typeface="ＭＳ ゴシック" pitchFamily="49" charset="-128"/>
                  <a:ea typeface="ＭＳ ゴシック" pitchFamily="49" charset="-128"/>
                </a:rPr>
                <a:t>医療技術評価分科会としては</a:t>
              </a:r>
              <a:endParaRPr kumimoji="0" lang="en-US" altLang="ja-JP" sz="900" b="1" kern="0" dirty="0" smtClean="0">
                <a:solidFill>
                  <a:prstClr val="black"/>
                </a:solidFill>
                <a:latin typeface="ＭＳ ゴシック" pitchFamily="49" charset="-128"/>
                <a:ea typeface="ＭＳ ゴシック" pitchFamily="49" charset="-128"/>
              </a:endParaRPr>
            </a:p>
            <a:p>
              <a:pPr algn="ctr" fontAlgn="base">
                <a:spcBef>
                  <a:spcPct val="0"/>
                </a:spcBef>
                <a:spcAft>
                  <a:spcPct val="0"/>
                </a:spcAft>
                <a:defRPr/>
              </a:pPr>
              <a:r>
                <a:rPr kumimoji="0" lang="ja-JP" altLang="en-US" sz="900" b="1" kern="0" dirty="0" smtClean="0">
                  <a:solidFill>
                    <a:prstClr val="black"/>
                  </a:solidFill>
                  <a:latin typeface="ＭＳ ゴシック" pitchFamily="49" charset="-128"/>
                  <a:ea typeface="ＭＳ ゴシック" pitchFamily="49" charset="-128"/>
                </a:rPr>
                <a:t>今回</a:t>
              </a:r>
              <a:r>
                <a:rPr kumimoji="0" lang="ja-JP" altLang="en-US" sz="900" b="1" kern="0" dirty="0">
                  <a:solidFill>
                    <a:prstClr val="black"/>
                  </a:solidFill>
                  <a:latin typeface="ＭＳ ゴシック" pitchFamily="49" charset="-128"/>
                  <a:ea typeface="ＭＳ ゴシック" pitchFamily="49" charset="-128"/>
                </a:rPr>
                <a:t>改定では対応</a:t>
              </a:r>
              <a:r>
                <a:rPr kumimoji="0" lang="ja-JP" altLang="en-US" sz="900" b="1" kern="0" dirty="0" smtClean="0">
                  <a:solidFill>
                    <a:prstClr val="black"/>
                  </a:solidFill>
                  <a:latin typeface="ＭＳ ゴシック" pitchFamily="49" charset="-128"/>
                  <a:ea typeface="ＭＳ ゴシック" pitchFamily="49" charset="-128"/>
                </a:rPr>
                <a:t>を行わない</a:t>
              </a:r>
              <a:r>
                <a:rPr kumimoji="0" lang="ja-JP" altLang="en-US" sz="900" b="1" kern="0" dirty="0">
                  <a:solidFill>
                    <a:prstClr val="black"/>
                  </a:solidFill>
                  <a:latin typeface="ＭＳ ゴシック" pitchFamily="49" charset="-128"/>
                  <a:ea typeface="ＭＳ ゴシック" pitchFamily="49" charset="-128"/>
                </a:rPr>
                <a:t>技術</a:t>
              </a:r>
              <a:r>
                <a:rPr kumimoji="0" lang="en-US" altLang="ja-JP" sz="900" b="1" kern="0" dirty="0">
                  <a:solidFill>
                    <a:prstClr val="black"/>
                  </a:solidFill>
                  <a:latin typeface="ＭＳ ゴシック" pitchFamily="49" charset="-128"/>
                  <a:ea typeface="ＭＳ ゴシック" pitchFamily="49" charset="-128"/>
                </a:rPr>
                <a:t>】</a:t>
              </a:r>
            </a:p>
            <a:p>
              <a:pPr algn="ctr" fontAlgn="base">
                <a:spcBef>
                  <a:spcPct val="0"/>
                </a:spcBef>
                <a:spcAft>
                  <a:spcPct val="0"/>
                </a:spcAft>
                <a:defRPr/>
              </a:pPr>
              <a:r>
                <a:rPr kumimoji="0" lang="ja-JP" altLang="en-US" sz="900" b="1" kern="0" dirty="0" smtClean="0">
                  <a:solidFill>
                    <a:prstClr val="black"/>
                  </a:solidFill>
                  <a:latin typeface="ＭＳ ゴシック" pitchFamily="49" charset="-128"/>
                  <a:ea typeface="ＭＳ ゴシック" pitchFamily="49" charset="-128"/>
                </a:rPr>
                <a:t>４８６件</a:t>
              </a:r>
              <a:endParaRPr kumimoji="0" lang="en-US" altLang="ja-JP" sz="900" b="1" kern="0" dirty="0">
                <a:solidFill>
                  <a:prstClr val="black"/>
                </a:solidFill>
                <a:latin typeface="ＭＳ ゴシック" pitchFamily="49" charset="-128"/>
                <a:ea typeface="ＭＳ ゴシック" pitchFamily="49" charset="-128"/>
              </a:endParaRPr>
            </a:p>
            <a:p>
              <a:pPr algn="ctr">
                <a:defRPr/>
              </a:pPr>
              <a:r>
                <a:rPr kumimoji="0" lang="ja-JP" altLang="en-US" sz="900" b="1" kern="0" dirty="0" smtClean="0">
                  <a:solidFill>
                    <a:prstClr val="black"/>
                  </a:solidFill>
                  <a:latin typeface="ＭＳ ゴシック" pitchFamily="49" charset="-128"/>
                  <a:ea typeface="ＭＳ ゴシック" pitchFamily="49" charset="-128"/>
                </a:rPr>
                <a:t>（新規</a:t>
              </a:r>
              <a:r>
                <a:rPr kumimoji="0" lang="ja-JP" altLang="en-US" sz="900" b="1" kern="0" dirty="0">
                  <a:solidFill>
                    <a:prstClr val="black"/>
                  </a:solidFill>
                  <a:latin typeface="ＭＳ ゴシック" pitchFamily="49" charset="-128"/>
                  <a:ea typeface="ＭＳ ゴシック" pitchFamily="49" charset="-128"/>
                </a:rPr>
                <a:t>技術　</a:t>
              </a:r>
              <a:r>
                <a:rPr kumimoji="0" lang="ja-JP" altLang="en-US" sz="900" b="1" kern="0" dirty="0" smtClean="0">
                  <a:solidFill>
                    <a:prstClr val="black"/>
                  </a:solidFill>
                  <a:latin typeface="ＭＳ ゴシック" pitchFamily="49" charset="-128"/>
                  <a:ea typeface="ＭＳ ゴシック" pitchFamily="49" charset="-128"/>
                </a:rPr>
                <a:t>２１７件）</a:t>
              </a:r>
              <a:endParaRPr kumimoji="0" lang="en-US" altLang="ja-JP" sz="900" b="1" kern="0" dirty="0">
                <a:solidFill>
                  <a:prstClr val="black"/>
                </a:solidFill>
                <a:latin typeface="ＭＳ ゴシック" pitchFamily="49" charset="-128"/>
                <a:ea typeface="ＭＳ ゴシック" pitchFamily="49" charset="-128"/>
              </a:endParaRPr>
            </a:p>
            <a:p>
              <a:pPr algn="ctr" fontAlgn="base">
                <a:spcBef>
                  <a:spcPct val="0"/>
                </a:spcBef>
                <a:spcAft>
                  <a:spcPct val="0"/>
                </a:spcAft>
                <a:defRPr/>
              </a:pPr>
              <a:r>
                <a:rPr kumimoji="0" lang="ja-JP" altLang="en-US" sz="900" b="1" kern="0" dirty="0" smtClean="0">
                  <a:solidFill>
                    <a:prstClr val="black"/>
                  </a:solidFill>
                  <a:latin typeface="ＭＳ ゴシック" pitchFamily="49" charset="-128"/>
                  <a:ea typeface="ＭＳ ゴシック" pitchFamily="49" charset="-128"/>
                </a:rPr>
                <a:t>（既存</a:t>
              </a:r>
              <a:r>
                <a:rPr kumimoji="0" lang="ja-JP" altLang="en-US" sz="900" b="1" kern="0" dirty="0">
                  <a:solidFill>
                    <a:prstClr val="black"/>
                  </a:solidFill>
                  <a:latin typeface="ＭＳ ゴシック" pitchFamily="49" charset="-128"/>
                  <a:ea typeface="ＭＳ ゴシック" pitchFamily="49" charset="-128"/>
                </a:rPr>
                <a:t>技術　</a:t>
              </a:r>
              <a:r>
                <a:rPr kumimoji="0" lang="ja-JP" altLang="en-US" sz="900" b="1" kern="0" dirty="0" smtClean="0">
                  <a:solidFill>
                    <a:prstClr val="black"/>
                  </a:solidFill>
                  <a:latin typeface="ＭＳ ゴシック" pitchFamily="49" charset="-128"/>
                  <a:ea typeface="ＭＳ ゴシック" pitchFamily="49" charset="-128"/>
                </a:rPr>
                <a:t>２６９件）</a:t>
              </a:r>
              <a:endParaRPr kumimoji="0" lang="en-US" altLang="ja-JP" sz="900" b="1" kern="0" dirty="0">
                <a:solidFill>
                  <a:prstClr val="black"/>
                </a:solidFill>
                <a:latin typeface="ＭＳ ゴシック" pitchFamily="49" charset="-128"/>
                <a:ea typeface="ＭＳ ゴシック" pitchFamily="49" charset="-128"/>
              </a:endParaRPr>
            </a:p>
          </p:txBody>
        </p:sp>
        <p:sp>
          <p:nvSpPr>
            <p:cNvPr id="47" name="角丸四角形 46"/>
            <p:cNvSpPr/>
            <p:nvPr/>
          </p:nvSpPr>
          <p:spPr bwMode="auto">
            <a:xfrm>
              <a:off x="3297996" y="5291372"/>
              <a:ext cx="1911350" cy="384178"/>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bIns="0" anchor="ctr"/>
            <a:lstStyle/>
            <a:p>
              <a:pPr algn="ctr">
                <a:defRPr/>
              </a:pPr>
              <a:r>
                <a:rPr kumimoji="0" lang="en-US" altLang="ja-JP" sz="900" b="1" kern="0" dirty="0">
                  <a:solidFill>
                    <a:prstClr val="black"/>
                  </a:solidFill>
                  <a:latin typeface="ＭＳ ゴシック" pitchFamily="49" charset="-128"/>
                  <a:ea typeface="ＭＳ ゴシック" pitchFamily="49" charset="-128"/>
                </a:rPr>
                <a:t>【</a:t>
              </a:r>
              <a:r>
                <a:rPr kumimoji="0" lang="ja-JP" altLang="en-US" sz="900" b="1" kern="0" dirty="0">
                  <a:solidFill>
                    <a:prstClr val="black"/>
                  </a:solidFill>
                  <a:latin typeface="ＭＳ ゴシック" pitchFamily="49" charset="-128"/>
                  <a:ea typeface="ＭＳ ゴシック" pitchFamily="49" charset="-128"/>
                </a:rPr>
                <a:t>評価対象外</a:t>
              </a:r>
              <a:r>
                <a:rPr kumimoji="0" lang="en-US" altLang="ja-JP" sz="900" b="1" kern="0" dirty="0">
                  <a:solidFill>
                    <a:prstClr val="black"/>
                  </a:solidFill>
                  <a:latin typeface="ＭＳ ゴシック" pitchFamily="49" charset="-128"/>
                  <a:ea typeface="ＭＳ ゴシック" pitchFamily="49" charset="-128"/>
                </a:rPr>
                <a:t>】</a:t>
              </a:r>
            </a:p>
            <a:p>
              <a:pPr algn="ctr">
                <a:defRPr/>
              </a:pPr>
              <a:r>
                <a:rPr kumimoji="0" lang="ja-JP" altLang="en-US" sz="900" b="1" kern="0" dirty="0" smtClean="0">
                  <a:solidFill>
                    <a:prstClr val="black"/>
                  </a:solidFill>
                  <a:latin typeface="ＭＳ ゴシック" pitchFamily="49" charset="-128"/>
                  <a:ea typeface="ＭＳ ゴシック" pitchFamily="49" charset="-128"/>
                </a:rPr>
                <a:t>８</a:t>
              </a:r>
              <a:r>
                <a:rPr kumimoji="0" lang="ja-JP" altLang="en-US" sz="900" b="1" kern="0" dirty="0">
                  <a:solidFill>
                    <a:prstClr val="black"/>
                  </a:solidFill>
                  <a:latin typeface="ＭＳ ゴシック" pitchFamily="49" charset="-128"/>
                  <a:ea typeface="ＭＳ ゴシック" pitchFamily="49" charset="-128"/>
                </a:rPr>
                <a:t>５</a:t>
              </a:r>
              <a:r>
                <a:rPr kumimoji="0" lang="ja-JP" altLang="en-US" sz="900" b="1" kern="0" dirty="0" smtClean="0">
                  <a:solidFill>
                    <a:prstClr val="black"/>
                  </a:solidFill>
                  <a:latin typeface="ＭＳ ゴシック" pitchFamily="49" charset="-128"/>
                  <a:ea typeface="ＭＳ ゴシック" pitchFamily="49" charset="-128"/>
                </a:rPr>
                <a:t>件</a:t>
              </a:r>
              <a:endParaRPr kumimoji="0" lang="en-US" altLang="ja-JP" sz="900" b="1" kern="0" dirty="0">
                <a:solidFill>
                  <a:prstClr val="black"/>
                </a:solidFill>
                <a:latin typeface="ＭＳ ゴシック" pitchFamily="49" charset="-128"/>
                <a:ea typeface="ＭＳ ゴシック" pitchFamily="49" charset="-128"/>
              </a:endParaRPr>
            </a:p>
          </p:txBody>
        </p:sp>
        <p:sp>
          <p:nvSpPr>
            <p:cNvPr id="48" name="角丸四角形 47"/>
            <p:cNvSpPr/>
            <p:nvPr/>
          </p:nvSpPr>
          <p:spPr bwMode="auto">
            <a:xfrm>
              <a:off x="6880225" y="5255208"/>
              <a:ext cx="2292080" cy="384178"/>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tIns="0" bIns="0" anchor="ctr"/>
            <a:lstStyle/>
            <a:p>
              <a:pPr algn="ctr" fontAlgn="base">
                <a:spcBef>
                  <a:spcPct val="0"/>
                </a:spcBef>
                <a:spcAft>
                  <a:spcPct val="0"/>
                </a:spcAft>
                <a:defRPr/>
              </a:pPr>
              <a:r>
                <a:rPr kumimoji="0" lang="en-US" altLang="ja-JP" sz="900" b="1" kern="0" dirty="0">
                  <a:solidFill>
                    <a:prstClr val="black"/>
                  </a:solidFill>
                  <a:latin typeface="ＭＳ ゴシック" pitchFamily="49" charset="-128"/>
                  <a:ea typeface="ＭＳ ゴシック" pitchFamily="49" charset="-128"/>
                </a:rPr>
                <a:t>【</a:t>
              </a:r>
              <a:r>
                <a:rPr kumimoji="0" lang="ja-JP" altLang="en-US" sz="900" b="1" kern="0" dirty="0">
                  <a:solidFill>
                    <a:prstClr val="black"/>
                  </a:solidFill>
                  <a:latin typeface="ＭＳ ゴシック" pitchFamily="49" charset="-128"/>
                  <a:ea typeface="ＭＳ ゴシック" pitchFamily="49" charset="-128"/>
                </a:rPr>
                <a:t>評価対象外</a:t>
              </a:r>
              <a:r>
                <a:rPr kumimoji="0" lang="en-US" altLang="ja-JP" sz="900" b="1" kern="0" dirty="0">
                  <a:solidFill>
                    <a:prstClr val="black"/>
                  </a:solidFill>
                  <a:latin typeface="ＭＳ ゴシック" pitchFamily="49" charset="-128"/>
                  <a:ea typeface="ＭＳ ゴシック" pitchFamily="49" charset="-128"/>
                </a:rPr>
                <a:t>】</a:t>
              </a:r>
            </a:p>
            <a:p>
              <a:pPr algn="ctr" fontAlgn="base">
                <a:spcBef>
                  <a:spcPct val="0"/>
                </a:spcBef>
                <a:spcAft>
                  <a:spcPct val="0"/>
                </a:spcAft>
                <a:defRPr/>
              </a:pPr>
              <a:r>
                <a:rPr kumimoji="0" lang="ja-JP" altLang="en-US" sz="900" b="1" kern="0" dirty="0" smtClean="0">
                  <a:solidFill>
                    <a:prstClr val="black"/>
                  </a:solidFill>
                  <a:latin typeface="ＭＳ ゴシック" pitchFamily="49" charset="-128"/>
                  <a:ea typeface="ＭＳ ゴシック" pitchFamily="49" charset="-128"/>
                </a:rPr>
                <a:t>１７７件</a:t>
              </a:r>
              <a:endParaRPr kumimoji="0" lang="en-US" altLang="ja-JP" sz="900" b="1" kern="0" dirty="0">
                <a:solidFill>
                  <a:prstClr val="black"/>
                </a:solidFill>
                <a:latin typeface="ＭＳ ゴシック" pitchFamily="49" charset="-128"/>
                <a:ea typeface="ＭＳ ゴシック" pitchFamily="49" charset="-128"/>
              </a:endParaRPr>
            </a:p>
          </p:txBody>
        </p:sp>
        <p:grpSp>
          <p:nvGrpSpPr>
            <p:cNvPr id="49" name="グループ化 16"/>
            <p:cNvGrpSpPr>
              <a:grpSpLocks/>
            </p:cNvGrpSpPr>
            <p:nvPr/>
          </p:nvGrpSpPr>
          <p:grpSpPr bwMode="auto">
            <a:xfrm>
              <a:off x="2074863" y="3888885"/>
              <a:ext cx="993775" cy="1632583"/>
              <a:chOff x="1835711" y="2827033"/>
              <a:chExt cx="863581" cy="1826582"/>
            </a:xfrm>
          </p:grpSpPr>
          <p:cxnSp>
            <p:nvCxnSpPr>
              <p:cNvPr id="59" name="直線矢印コネクタ 58"/>
              <p:cNvCxnSpPr/>
              <p:nvPr/>
            </p:nvCxnSpPr>
            <p:spPr>
              <a:xfrm>
                <a:off x="1835711" y="2827033"/>
                <a:ext cx="863581" cy="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60" name="直線コネクタ 59"/>
              <p:cNvCxnSpPr/>
              <p:nvPr/>
            </p:nvCxnSpPr>
            <p:spPr>
              <a:xfrm flipH="1">
                <a:off x="2195765" y="2827033"/>
                <a:ext cx="1" cy="1826582"/>
              </a:xfrm>
              <a:prstGeom prst="line">
                <a:avLst/>
              </a:prstGeom>
              <a:noFill/>
              <a:ln w="9525" cap="flat" cmpd="sng" algn="ctr">
                <a:solidFill>
                  <a:sysClr val="windowText" lastClr="000000">
                    <a:shade val="95000"/>
                    <a:satMod val="105000"/>
                  </a:sysClr>
                </a:solidFill>
                <a:prstDash val="solid"/>
              </a:ln>
              <a:effectLst/>
            </p:spPr>
          </p:cxnSp>
          <p:cxnSp>
            <p:nvCxnSpPr>
              <p:cNvPr id="61" name="直線矢印コネクタ 60"/>
              <p:cNvCxnSpPr/>
              <p:nvPr/>
            </p:nvCxnSpPr>
            <p:spPr>
              <a:xfrm>
                <a:off x="2195765" y="4653615"/>
                <a:ext cx="503526" cy="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62" name="直線矢印コネクタ 61"/>
              <p:cNvCxnSpPr/>
              <p:nvPr/>
            </p:nvCxnSpPr>
            <p:spPr>
              <a:xfrm>
                <a:off x="2195766" y="3758517"/>
                <a:ext cx="503526" cy="0"/>
              </a:xfrm>
              <a:prstGeom prst="straightConnector1">
                <a:avLst/>
              </a:prstGeom>
              <a:noFill/>
              <a:ln w="9525" cap="flat" cmpd="sng" algn="ctr">
                <a:solidFill>
                  <a:sysClr val="windowText" lastClr="000000">
                    <a:shade val="95000"/>
                    <a:satMod val="105000"/>
                  </a:sysClr>
                </a:solidFill>
                <a:prstDash val="solid"/>
                <a:tailEnd type="arrow"/>
              </a:ln>
              <a:effectLst/>
            </p:spPr>
          </p:cxnSp>
        </p:grpSp>
        <p:grpSp>
          <p:nvGrpSpPr>
            <p:cNvPr id="50" name="グループ化 18"/>
            <p:cNvGrpSpPr>
              <a:grpSpLocks/>
            </p:cNvGrpSpPr>
            <p:nvPr/>
          </p:nvGrpSpPr>
          <p:grpSpPr bwMode="auto">
            <a:xfrm>
              <a:off x="6218238" y="3888882"/>
              <a:ext cx="414337" cy="949325"/>
              <a:chOff x="5436263" y="2852419"/>
              <a:chExt cx="360055" cy="1080374"/>
            </a:xfrm>
          </p:grpSpPr>
          <p:cxnSp>
            <p:nvCxnSpPr>
              <p:cNvPr id="57" name="直線矢印コネクタ 56"/>
              <p:cNvCxnSpPr/>
              <p:nvPr/>
            </p:nvCxnSpPr>
            <p:spPr>
              <a:xfrm flipV="1">
                <a:off x="5436263" y="2852419"/>
                <a:ext cx="349019" cy="3"/>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58" name="直線矢印コネクタ 57"/>
              <p:cNvCxnSpPr/>
              <p:nvPr/>
            </p:nvCxnSpPr>
            <p:spPr>
              <a:xfrm>
                <a:off x="5436263" y="3932793"/>
                <a:ext cx="360055" cy="0"/>
              </a:xfrm>
              <a:prstGeom prst="straightConnector1">
                <a:avLst/>
              </a:prstGeom>
              <a:noFill/>
              <a:ln w="9525" cap="flat" cmpd="sng" algn="ctr">
                <a:solidFill>
                  <a:sysClr val="windowText" lastClr="000000">
                    <a:shade val="95000"/>
                    <a:satMod val="105000"/>
                  </a:sysClr>
                </a:solidFill>
                <a:prstDash val="solid"/>
                <a:tailEnd type="arrow"/>
              </a:ln>
              <a:effectLst/>
            </p:spPr>
          </p:cxnSp>
        </p:grpSp>
        <p:cxnSp>
          <p:nvCxnSpPr>
            <p:cNvPr id="51" name="直線矢印コネクタ 50"/>
            <p:cNvCxnSpPr/>
            <p:nvPr/>
          </p:nvCxnSpPr>
          <p:spPr bwMode="auto">
            <a:xfrm flipV="1">
              <a:off x="5422900" y="5521468"/>
              <a:ext cx="1235075" cy="1919"/>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52" name="直線コネクタ 51"/>
            <p:cNvCxnSpPr/>
            <p:nvPr/>
          </p:nvCxnSpPr>
          <p:spPr bwMode="auto">
            <a:xfrm>
              <a:off x="2914645" y="5145691"/>
              <a:ext cx="6297613" cy="0"/>
            </a:xfrm>
            <a:prstGeom prst="line">
              <a:avLst/>
            </a:prstGeom>
            <a:noFill/>
            <a:ln w="9525" cap="flat" cmpd="sng" algn="ctr">
              <a:solidFill>
                <a:sysClr val="windowText" lastClr="000000">
                  <a:shade val="95000"/>
                  <a:satMod val="105000"/>
                </a:sysClr>
              </a:solidFill>
              <a:prstDash val="dash"/>
            </a:ln>
            <a:effectLst/>
          </p:spPr>
        </p:cxnSp>
        <p:sp>
          <p:nvSpPr>
            <p:cNvPr id="53" name="テキスト ボックス 52"/>
            <p:cNvSpPr txBox="1"/>
            <p:nvPr/>
          </p:nvSpPr>
          <p:spPr bwMode="auto">
            <a:xfrm>
              <a:off x="5899906" y="3518999"/>
              <a:ext cx="318332" cy="1815905"/>
            </a:xfrm>
            <a:prstGeom prst="rect">
              <a:avLst/>
            </a:prstGeom>
            <a:solidFill>
              <a:sysClr val="window" lastClr="FFFFFF"/>
            </a:solidFill>
            <a:ln w="25400" cap="flat" cmpd="sng" algn="ctr">
              <a:solidFill>
                <a:srgbClr val="4F81BD"/>
              </a:solidFill>
              <a:prstDash val="solid"/>
            </a:ln>
            <a:effectLst/>
          </p:spPr>
          <p:txBody>
            <a:bodyPr vert="eaVert" wrap="square">
              <a:spAutoFit/>
            </a:bodyPr>
            <a:lstStyle/>
            <a:p>
              <a:pPr fontAlgn="base">
                <a:spcBef>
                  <a:spcPct val="0"/>
                </a:spcBef>
                <a:spcAft>
                  <a:spcPct val="0"/>
                </a:spcAft>
                <a:defRPr/>
              </a:pPr>
              <a:r>
                <a:rPr kumimoji="0" lang="ja-JP" altLang="en-US" sz="900" kern="0" dirty="0" smtClean="0">
                  <a:solidFill>
                    <a:prstClr val="black"/>
                  </a:solidFill>
                </a:rPr>
                <a:t>　委員に</a:t>
              </a:r>
              <a:r>
                <a:rPr kumimoji="0" lang="ja-JP" altLang="en-US" sz="900" kern="0" dirty="0">
                  <a:solidFill>
                    <a:prstClr val="black"/>
                  </a:solidFill>
                </a:rPr>
                <a:t>よる評価及び会議での審議</a:t>
              </a:r>
            </a:p>
          </p:txBody>
        </p:sp>
        <p:cxnSp>
          <p:nvCxnSpPr>
            <p:cNvPr id="54" name="直線矢印コネクタ 53"/>
            <p:cNvCxnSpPr/>
            <p:nvPr/>
          </p:nvCxnSpPr>
          <p:spPr bwMode="auto">
            <a:xfrm flipV="1">
              <a:off x="5376709" y="4836910"/>
              <a:ext cx="287507" cy="1297"/>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55" name="直線矢印コネクタ 54"/>
            <p:cNvCxnSpPr/>
            <p:nvPr/>
          </p:nvCxnSpPr>
          <p:spPr bwMode="auto">
            <a:xfrm>
              <a:off x="5365162" y="3868319"/>
              <a:ext cx="287507" cy="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56" name="直線矢印コネクタ 55"/>
            <p:cNvCxnSpPr/>
            <p:nvPr/>
          </p:nvCxnSpPr>
          <p:spPr bwMode="auto">
            <a:xfrm>
              <a:off x="6218238" y="5334904"/>
              <a:ext cx="439738" cy="0"/>
            </a:xfrm>
            <a:prstGeom prst="straightConnector1">
              <a:avLst/>
            </a:prstGeom>
            <a:noFill/>
            <a:ln w="9525" cap="flat" cmpd="sng" algn="ctr">
              <a:solidFill>
                <a:sysClr val="windowText" lastClr="000000">
                  <a:shade val="95000"/>
                  <a:satMod val="105000"/>
                </a:sysClr>
              </a:solidFill>
              <a:prstDash val="solid"/>
              <a:tailEnd type="arrow"/>
            </a:ln>
            <a:effectLst/>
          </p:spPr>
        </p:cxnSp>
      </p:grpSp>
      <p:sp>
        <p:nvSpPr>
          <p:cNvPr id="3" name="正方形/長方形 2"/>
          <p:cNvSpPr/>
          <p:nvPr/>
        </p:nvSpPr>
        <p:spPr>
          <a:xfrm>
            <a:off x="183407" y="5817909"/>
            <a:ext cx="9345603" cy="923330"/>
          </a:xfrm>
          <a:prstGeom prst="rect">
            <a:avLst/>
          </a:prstGeom>
        </p:spPr>
        <p:txBody>
          <a:bodyPr wrap="square">
            <a:spAutoFit/>
          </a:bodyPr>
          <a:lstStyle/>
          <a:p>
            <a:r>
              <a:rPr lang="ja-JP" altLang="en-US" b="1" dirty="0" smtClean="0">
                <a:solidFill>
                  <a:prstClr val="black"/>
                </a:solidFill>
              </a:rPr>
              <a:t>例）</a:t>
            </a:r>
            <a:endParaRPr lang="en-US" altLang="ja-JP" b="1" dirty="0" smtClean="0">
              <a:solidFill>
                <a:prstClr val="black"/>
              </a:solidFill>
            </a:endParaRPr>
          </a:p>
          <a:p>
            <a:r>
              <a:rPr lang="ja-JP" altLang="en-US" b="1" dirty="0" smtClean="0">
                <a:solidFill>
                  <a:prstClr val="black"/>
                </a:solidFill>
              </a:rPr>
              <a:t>・新規技術；網膜再建術、ＥＤチューブ挿入術など</a:t>
            </a:r>
            <a:endParaRPr lang="en-US" altLang="ja-JP" b="1" dirty="0" smtClean="0">
              <a:solidFill>
                <a:prstClr val="black"/>
              </a:solidFill>
            </a:endParaRPr>
          </a:p>
          <a:p>
            <a:r>
              <a:rPr lang="ja-JP" altLang="en-US" b="1" dirty="0" smtClean="0">
                <a:solidFill>
                  <a:prstClr val="black"/>
                </a:solidFill>
              </a:rPr>
              <a:t>・既存技術；拡大胸腺摘除術（重症筋無力症に対する）、脊髄誘発電位測定等加算など</a:t>
            </a:r>
            <a:endParaRPr lang="ja-JP" altLang="en-US" b="1" dirty="0">
              <a:solidFill>
                <a:prstClr val="black"/>
              </a:solidFill>
            </a:endParaRPr>
          </a:p>
        </p:txBody>
      </p:sp>
      <p:sp>
        <p:nvSpPr>
          <p:cNvPr id="4" name="角丸四角形 3"/>
          <p:cNvSpPr/>
          <p:nvPr/>
        </p:nvSpPr>
        <p:spPr>
          <a:xfrm>
            <a:off x="6895834" y="3479800"/>
            <a:ext cx="2430904" cy="930204"/>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2" name="Rectangle 2"/>
          <p:cNvSpPr>
            <a:spLocks noChangeArrowheads="1"/>
          </p:cNvSpPr>
          <p:nvPr/>
        </p:nvSpPr>
        <p:spPr bwMode="auto">
          <a:xfrm>
            <a:off x="202332" y="74224"/>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0" dirty="0" smtClean="0">
                <a:solidFill>
                  <a:srgbClr val="000000"/>
                </a:solidFill>
              </a:rPr>
              <a:t>１１</a:t>
            </a:r>
            <a:r>
              <a:rPr kumimoji="1" lang="ja-JP" altLang="en-US" sz="3200" b="0" i="0" u="none" strike="noStrike" kern="0" cap="none" spc="0" normalizeH="0" baseline="0" noProof="0" dirty="0" err="1" smtClean="0">
                <a:ln>
                  <a:noFill/>
                </a:ln>
                <a:solidFill>
                  <a:srgbClr val="000000"/>
                </a:solidFill>
                <a:effectLst/>
                <a:uLnTx/>
                <a:uFillTx/>
                <a:latin typeface="Calibri" pitchFamily="34" charset="0"/>
                <a:ea typeface="ＭＳ Ｐゴシック" charset="-128"/>
              </a:rPr>
              <a:t>．</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医療技術の適切な評価</a:t>
            </a:r>
          </a:p>
        </p:txBody>
      </p:sp>
      <p:sp>
        <p:nvSpPr>
          <p:cNvPr id="2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
        <p:nvSpPr>
          <p:cNvPr id="30" name="正方形/長方形 29"/>
          <p:cNvSpPr/>
          <p:nvPr/>
        </p:nvSpPr>
        <p:spPr>
          <a:xfrm>
            <a:off x="5432954" y="5866083"/>
            <a:ext cx="4164502" cy="276999"/>
          </a:xfrm>
          <a:prstGeom prst="rect">
            <a:avLst/>
          </a:prstGeom>
          <a:ln w="9525">
            <a:solidFill>
              <a:schemeClr val="tx1"/>
            </a:solidFill>
            <a:prstDash val="dash"/>
          </a:ln>
        </p:spPr>
        <p:txBody>
          <a:bodyPr wrap="square">
            <a:spAutoFit/>
          </a:bodyPr>
          <a:lstStyle/>
          <a:p>
            <a:r>
              <a:rPr lang="en-US" altLang="ja-JP" sz="1200" dirty="0" smtClean="0">
                <a:solidFill>
                  <a:prstClr val="black"/>
                </a:solidFill>
                <a:latin typeface="+mn-ea"/>
              </a:rPr>
              <a:t>※</a:t>
            </a:r>
            <a:r>
              <a:rPr lang="ja-JP" altLang="en-US" sz="1200" dirty="0" smtClean="0">
                <a:solidFill>
                  <a:prstClr val="black"/>
                </a:solidFill>
                <a:latin typeface="+mn-ea"/>
              </a:rPr>
              <a:t>薬事法未承認の提案書が多く出されたことは今後の課題</a:t>
            </a:r>
            <a:endParaRPr lang="en-US" altLang="ja-JP" sz="1200" dirty="0" smtClean="0">
              <a:solidFill>
                <a:prstClr val="black"/>
              </a:solidFill>
              <a:latin typeface="+mn-ea"/>
            </a:endParaRPr>
          </a:p>
        </p:txBody>
      </p:sp>
    </p:spTree>
    <p:extLst>
      <p:ext uri="{BB962C8B-B14F-4D97-AF65-F5344CB8AC3E}">
        <p14:creationId xmlns:p14="http://schemas.microsoft.com/office/powerpoint/2010/main" val="198470456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200472" y="764704"/>
            <a:ext cx="9505056" cy="5827563"/>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94352" y="44450"/>
            <a:ext cx="9517327" cy="432222"/>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手術の保険導入①</a:t>
            </a:r>
            <a:endParaRPr lang="en-US" altLang="ja-JP" sz="2400" dirty="0" smtClean="0">
              <a:solidFill>
                <a:schemeClr val="tx1"/>
              </a:solidFill>
              <a:latin typeface="ＭＳ Ｐゴシック" pitchFamily="50" charset="-128"/>
              <a:ea typeface="ＭＳ Ｐゴシック" pitchFamily="50" charset="-128"/>
            </a:endParaRPr>
          </a:p>
        </p:txBody>
      </p:sp>
      <p:sp>
        <p:nvSpPr>
          <p:cNvPr id="2052" name="Rectangle 36"/>
          <p:cNvSpPr>
            <a:spLocks noChangeArrowheads="1"/>
          </p:cNvSpPr>
          <p:nvPr/>
        </p:nvSpPr>
        <p:spPr bwMode="auto">
          <a:xfrm>
            <a:off x="147904" y="548680"/>
            <a:ext cx="4373051"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胸腔鏡下・腹腔鏡下手術の保険導入</a:t>
            </a:r>
          </a:p>
        </p:txBody>
      </p:sp>
      <p:sp>
        <p:nvSpPr>
          <p:cNvPr id="2" name="テキスト ボックス 1"/>
          <p:cNvSpPr txBox="1"/>
          <p:nvPr/>
        </p:nvSpPr>
        <p:spPr>
          <a:xfrm>
            <a:off x="344491" y="980728"/>
            <a:ext cx="5229317" cy="369332"/>
          </a:xfrm>
          <a:prstGeom prst="rect">
            <a:avLst/>
          </a:prstGeom>
          <a:noFill/>
        </p:spPr>
        <p:txBody>
          <a:bodyPr wrap="none" rtlCol="0">
            <a:spAutoFit/>
          </a:bodyPr>
          <a:lstStyle/>
          <a:p>
            <a:r>
              <a:rPr lang="ja-JP" altLang="en-US" dirty="0">
                <a:solidFill>
                  <a:prstClr val="black"/>
                </a:solidFill>
              </a:rPr>
              <a:t>新規に保険導入された胸腔鏡・腹腔鏡を用いた手術</a:t>
            </a:r>
          </a:p>
        </p:txBody>
      </p:sp>
      <p:pic>
        <p:nvPicPr>
          <p:cNvPr id="2054" name="Picture 6" descr="C:\Users\kc\AppData\Local\Microsoft\Windows\Temporary Internet Files\Content.IE5\430CHE7K\MC9001501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6535" y="1165394"/>
            <a:ext cx="1849384" cy="23356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表 9"/>
          <p:cNvGraphicFramePr>
            <a:graphicFrameLocks noGrp="1"/>
          </p:cNvGraphicFramePr>
          <p:nvPr>
            <p:extLst>
              <p:ext uri="{D42A27DB-BD31-4B8C-83A1-F6EECF244321}">
                <p14:modId xmlns:p14="http://schemas.microsoft.com/office/powerpoint/2010/main" val="3105161120"/>
              </p:ext>
            </p:extLst>
          </p:nvPr>
        </p:nvGraphicFramePr>
        <p:xfrm>
          <a:off x="344488" y="1350057"/>
          <a:ext cx="7128792" cy="5143209"/>
        </p:xfrm>
        <a:graphic>
          <a:graphicData uri="http://schemas.openxmlformats.org/drawingml/2006/table">
            <a:tbl>
              <a:tblPr firstRow="1" bandRow="1">
                <a:tableStyleId>{00A15C55-8517-42AA-B614-E9B94910E393}</a:tableStyleId>
              </a:tblPr>
              <a:tblGrid>
                <a:gridCol w="5112568"/>
                <a:gridCol w="2016224"/>
              </a:tblGrid>
              <a:tr h="374011">
                <a:tc>
                  <a:txBody>
                    <a:bodyPr/>
                    <a:lstStyle/>
                    <a:p>
                      <a:pPr algn="ctr"/>
                      <a:r>
                        <a:rPr kumimoji="1" lang="ja-JP" altLang="en-US" sz="1400" b="0" dirty="0" smtClean="0"/>
                        <a:t>手術名</a:t>
                      </a:r>
                      <a:endParaRPr kumimoji="1" lang="ja-JP" altLang="en-US" sz="1400" b="0" dirty="0"/>
                    </a:p>
                  </a:txBody>
                  <a:tcPr marL="99060" marR="99060" anchor="ctr"/>
                </a:tc>
                <a:tc>
                  <a:txBody>
                    <a:bodyPr/>
                    <a:lstStyle/>
                    <a:p>
                      <a:pPr algn="ctr"/>
                      <a:r>
                        <a:rPr kumimoji="1" lang="ja-JP" altLang="en-US" sz="1400" b="0" dirty="0" smtClean="0">
                          <a:latin typeface="ＭＳ ゴシック" pitchFamily="49" charset="-128"/>
                          <a:ea typeface="ＭＳ ゴシック" pitchFamily="49" charset="-128"/>
                        </a:rPr>
                        <a:t>点数</a:t>
                      </a:r>
                      <a:endParaRPr kumimoji="1" lang="en-US" altLang="ja-JP" sz="1400" b="0" dirty="0" smtClean="0">
                        <a:latin typeface="ＭＳ ゴシック" pitchFamily="49" charset="-128"/>
                        <a:ea typeface="ＭＳ ゴシック" pitchFamily="49" charset="-128"/>
                      </a:endParaRPr>
                    </a:p>
                  </a:txBody>
                  <a:tcPr marL="99060" marR="99060" anchor="ctr"/>
                </a:tc>
              </a:tr>
              <a:tr h="316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400" b="1" u="sng" kern="1200" dirty="0" smtClean="0">
                          <a:solidFill>
                            <a:srgbClr val="0070C0"/>
                          </a:solidFill>
                          <a:latin typeface="ＭＳ ゴシック" pitchFamily="49" charset="-128"/>
                          <a:ea typeface="ＭＳ ゴシック" pitchFamily="49" charset="-128"/>
                          <a:cs typeface="+mn-cs"/>
                        </a:rPr>
                        <a:t>胸腔鏡下</a:t>
                      </a:r>
                      <a:r>
                        <a:rPr kumimoji="1" lang="ja-JP" altLang="en-US" sz="1400" b="1" u="sng" kern="1200" dirty="0" smtClean="0">
                          <a:solidFill>
                            <a:srgbClr val="0070C0"/>
                          </a:solidFill>
                          <a:latin typeface="ＭＳ ゴシック" pitchFamily="49" charset="-128"/>
                          <a:ea typeface="ＭＳ ゴシック" pitchFamily="49" charset="-128"/>
                          <a:cs typeface="+mn-cs"/>
                        </a:rPr>
                        <a:t>拡大胸腺摘出術</a:t>
                      </a:r>
                      <a:endParaRPr kumimoji="1" lang="zh-TW" altLang="en-US" sz="1400" b="1" u="sng"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５８</a:t>
                      </a:r>
                      <a:r>
                        <a:rPr kumimoji="1" lang="en-US" altLang="ja-JP" sz="1400" b="1" u="sng" kern="1200" dirty="0" smtClean="0">
                          <a:solidFill>
                            <a:srgbClr val="0070C0"/>
                          </a:solidFill>
                          <a:latin typeface="ＭＳ ゴシック" pitchFamily="49" charset="-128"/>
                          <a:ea typeface="ＭＳ ゴシック" pitchFamily="49" charset="-128"/>
                          <a:cs typeface="+mn-cs"/>
                        </a:rPr>
                        <a:t>,</a:t>
                      </a:r>
                      <a:r>
                        <a:rPr kumimoji="1" lang="ja-JP" altLang="en-US" sz="1400" b="1" u="sng" kern="1200" dirty="0" smtClean="0">
                          <a:solidFill>
                            <a:srgbClr val="0070C0"/>
                          </a:solidFill>
                          <a:latin typeface="ＭＳ ゴシック" pitchFamily="49" charset="-128"/>
                          <a:ea typeface="ＭＳ ゴシック" pitchFamily="49" charset="-128"/>
                          <a:cs typeface="+mn-cs"/>
                        </a:rPr>
                        <a:t>９５０点</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r>
              <a:tr h="399732">
                <a:tc>
                  <a:txBody>
                    <a:bodyPr/>
                    <a:lstStyle/>
                    <a:p>
                      <a:pPr marL="0" algn="l" defTabSz="914400" rtl="0" eaLnBrk="1" latinLnBrk="0" hangingPunct="1"/>
                      <a:r>
                        <a:rPr kumimoji="1" lang="ja-JP" altLang="en-US" sz="1400" b="1" u="sng" kern="1200" dirty="0" smtClean="0">
                          <a:solidFill>
                            <a:srgbClr val="0070C0"/>
                          </a:solidFill>
                          <a:latin typeface="ＭＳ ゴシック" pitchFamily="49" charset="-128"/>
                          <a:ea typeface="ＭＳ ゴシック" pitchFamily="49" charset="-128"/>
                          <a:cs typeface="+mn-cs"/>
                        </a:rPr>
                        <a:t>胸腔鏡下縦隔悪性腫瘍手術</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５８</a:t>
                      </a:r>
                      <a:r>
                        <a:rPr kumimoji="1" lang="en-US" altLang="ja-JP" sz="1400" b="1" u="sng" kern="1200" dirty="0" smtClean="0">
                          <a:solidFill>
                            <a:srgbClr val="0070C0"/>
                          </a:solidFill>
                          <a:latin typeface="ＭＳ ゴシック" pitchFamily="49" charset="-128"/>
                          <a:ea typeface="ＭＳ ゴシック" pitchFamily="49" charset="-128"/>
                          <a:cs typeface="+mn-cs"/>
                        </a:rPr>
                        <a:t>,</a:t>
                      </a:r>
                      <a:r>
                        <a:rPr kumimoji="1" lang="ja-JP" altLang="en-US" sz="1400" b="1" u="sng" kern="1200" dirty="0" smtClean="0">
                          <a:solidFill>
                            <a:srgbClr val="0070C0"/>
                          </a:solidFill>
                          <a:latin typeface="ＭＳ ゴシック" pitchFamily="49" charset="-128"/>
                          <a:ea typeface="ＭＳ ゴシック" pitchFamily="49" charset="-128"/>
                          <a:cs typeface="+mn-cs"/>
                        </a:rPr>
                        <a:t>９５０点</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r>
              <a:tr h="759907">
                <a:tc>
                  <a:txBody>
                    <a:bodyPr/>
                    <a:lstStyle/>
                    <a:p>
                      <a:pPr marL="0" indent="88900" algn="l" defTabSz="914400" rtl="0" eaLnBrk="1" fontAlgn="ctr" latinLnBrk="0" hangingPunct="1"/>
                      <a:r>
                        <a:rPr kumimoji="1" lang="ja-JP" altLang="en-US" sz="1400" b="1" u="sng" kern="1200" dirty="0" smtClean="0">
                          <a:solidFill>
                            <a:srgbClr val="0070C0"/>
                          </a:solidFill>
                          <a:latin typeface="ＭＳ ゴシック" pitchFamily="49" charset="-128"/>
                          <a:ea typeface="ＭＳ ゴシック" pitchFamily="49" charset="-128"/>
                          <a:cs typeface="+mn-cs"/>
                        </a:rPr>
                        <a:t>胸</a:t>
                      </a:r>
                      <a:r>
                        <a:rPr kumimoji="1" lang="zh-TW" altLang="en-US" sz="1400" b="1" u="sng" kern="1200" dirty="0" smtClean="0">
                          <a:solidFill>
                            <a:srgbClr val="0070C0"/>
                          </a:solidFill>
                          <a:latin typeface="ＭＳ ゴシック" pitchFamily="49" charset="-128"/>
                          <a:ea typeface="ＭＳ ゴシック" pitchFamily="49" charset="-128"/>
                          <a:cs typeface="+mn-cs"/>
                        </a:rPr>
                        <a:t>腔鏡下</a:t>
                      </a:r>
                      <a:r>
                        <a:rPr kumimoji="1" lang="ja-JP" altLang="en-US" sz="1400" b="1" u="sng" kern="1200" dirty="0" smtClean="0">
                          <a:solidFill>
                            <a:srgbClr val="0070C0"/>
                          </a:solidFill>
                          <a:latin typeface="ＭＳ ゴシック" pitchFamily="49" charset="-128"/>
                          <a:ea typeface="ＭＳ ゴシック" pitchFamily="49" charset="-128"/>
                          <a:cs typeface="+mn-cs"/>
                        </a:rPr>
                        <a:t>食道悪性腫瘍手術　</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　　</a:t>
                      </a:r>
                      <a:r>
                        <a:rPr kumimoji="1" lang="ja-JP" altLang="en-US" sz="1400" b="1" u="sng" kern="1200" dirty="0" smtClean="0">
                          <a:solidFill>
                            <a:srgbClr val="0070C0"/>
                          </a:solidFill>
                          <a:latin typeface="ＭＳ ゴシック" pitchFamily="49" charset="-128"/>
                          <a:ea typeface="ＭＳ ゴシック" pitchFamily="49" charset="-128"/>
                          <a:cs typeface="+mn-cs"/>
                        </a:rPr>
                        <a:t>頸部、胸部、腹部の操作によるもの</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p>
                      <a:pPr marL="0" marR="0" indent="88900" algn="l" defTabSz="914400" rtl="0" eaLnBrk="1" fontAlgn="ctr" latinLnBrk="0" hangingPunct="1">
                        <a:lnSpc>
                          <a:spcPct val="100000"/>
                        </a:lnSpc>
                        <a:spcBef>
                          <a:spcPts val="0"/>
                        </a:spcBef>
                        <a:spcAft>
                          <a:spcPts val="0"/>
                        </a:spcAft>
                        <a:buClrTx/>
                        <a:buSzTx/>
                        <a:buFontTx/>
                        <a:buNone/>
                        <a:tabLst/>
                        <a:defRPr/>
                      </a:pPr>
                      <a:r>
                        <a:rPr kumimoji="1" lang="ja-JP" altLang="en-US" sz="1400" b="1" u="none" kern="1200" dirty="0" smtClean="0">
                          <a:solidFill>
                            <a:srgbClr val="0070C0"/>
                          </a:solidFill>
                          <a:latin typeface="ＭＳ ゴシック" pitchFamily="49" charset="-128"/>
                          <a:ea typeface="ＭＳ ゴシック" pitchFamily="49" charset="-128"/>
                          <a:cs typeface="+mn-cs"/>
                        </a:rPr>
                        <a:t>　　</a:t>
                      </a:r>
                      <a:r>
                        <a:rPr kumimoji="1" lang="ja-JP" altLang="en-US" sz="1400" b="1" u="sng" kern="1200" dirty="0" smtClean="0">
                          <a:solidFill>
                            <a:srgbClr val="0070C0"/>
                          </a:solidFill>
                          <a:latin typeface="ＭＳ ゴシック" pitchFamily="49" charset="-128"/>
                          <a:ea typeface="ＭＳ ゴシック" pitchFamily="49" charset="-128"/>
                          <a:cs typeface="+mn-cs"/>
                        </a:rPr>
                        <a:t>胸部、腹部の操作によるもの</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１２５</a:t>
                      </a:r>
                      <a:r>
                        <a:rPr kumimoji="1" lang="en-US" altLang="ja-JP" sz="1400" b="1" u="sng" kern="1200" dirty="0" smtClean="0">
                          <a:solidFill>
                            <a:srgbClr val="0070C0"/>
                          </a:solidFill>
                          <a:latin typeface="ＭＳ ゴシック" pitchFamily="49" charset="-128"/>
                          <a:ea typeface="ＭＳ ゴシック" pitchFamily="49" charset="-128"/>
                          <a:cs typeface="+mn-cs"/>
                        </a:rPr>
                        <a:t>,</a:t>
                      </a:r>
                      <a:r>
                        <a:rPr kumimoji="1" lang="ja-JP" altLang="en-US" sz="1400" b="1" u="sng" kern="1200" dirty="0" smtClean="0">
                          <a:solidFill>
                            <a:srgbClr val="0070C0"/>
                          </a:solidFill>
                          <a:latin typeface="ＭＳ ゴシック" pitchFamily="49" charset="-128"/>
                          <a:ea typeface="ＭＳ ゴシック" pitchFamily="49" charset="-128"/>
                          <a:cs typeface="+mn-cs"/>
                        </a:rPr>
                        <a:t>２４０点</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１０４</a:t>
                      </a:r>
                      <a:r>
                        <a:rPr kumimoji="1" lang="en-US" altLang="ja-JP" sz="1400" b="1" u="sng" kern="1200" dirty="0" smtClean="0">
                          <a:solidFill>
                            <a:srgbClr val="0070C0"/>
                          </a:solidFill>
                          <a:latin typeface="ＭＳ ゴシック" pitchFamily="49" charset="-128"/>
                          <a:ea typeface="ＭＳ ゴシック" pitchFamily="49" charset="-128"/>
                          <a:cs typeface="+mn-cs"/>
                        </a:rPr>
                        <a:t>,</a:t>
                      </a:r>
                      <a:r>
                        <a:rPr kumimoji="1" lang="ja-JP" altLang="en-US" sz="1400" b="1" u="sng" kern="1200" dirty="0" smtClean="0">
                          <a:solidFill>
                            <a:srgbClr val="0070C0"/>
                          </a:solidFill>
                          <a:latin typeface="ＭＳ ゴシック" pitchFamily="49" charset="-128"/>
                          <a:ea typeface="ＭＳ ゴシック" pitchFamily="49" charset="-128"/>
                          <a:cs typeface="+mn-cs"/>
                        </a:rPr>
                        <a:t>１９０点</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16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400" b="1" u="sng" kern="1200" dirty="0" smtClean="0">
                          <a:solidFill>
                            <a:srgbClr val="0070C0"/>
                          </a:solidFill>
                          <a:latin typeface="ＭＳ ゴシック" pitchFamily="49" charset="-128"/>
                          <a:ea typeface="ＭＳ ゴシック" pitchFamily="49" charset="-128"/>
                          <a:cs typeface="+mn-cs"/>
                        </a:rPr>
                        <a:t>腹腔鏡下</a:t>
                      </a:r>
                      <a:r>
                        <a:rPr kumimoji="1" lang="ja-JP" altLang="en-US" sz="1400" b="1" u="sng" kern="1200" dirty="0" smtClean="0">
                          <a:solidFill>
                            <a:srgbClr val="0070C0"/>
                          </a:solidFill>
                          <a:latin typeface="ＭＳ ゴシック" pitchFamily="49" charset="-128"/>
                          <a:ea typeface="ＭＳ ゴシック" pitchFamily="49" charset="-128"/>
                          <a:cs typeface="+mn-cs"/>
                        </a:rPr>
                        <a:t>胃吊上げ固定術（胃下垂症手術）、胃捻転症手術</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１５</a:t>
                      </a:r>
                      <a:r>
                        <a:rPr kumimoji="1" lang="en-US" altLang="ja-JP" sz="1400" b="1" u="sng" kern="1200" dirty="0" smtClean="0">
                          <a:solidFill>
                            <a:srgbClr val="0070C0"/>
                          </a:solidFill>
                          <a:latin typeface="ＭＳ ゴシック" pitchFamily="49" charset="-128"/>
                          <a:ea typeface="ＭＳ ゴシック" pitchFamily="49" charset="-128"/>
                          <a:cs typeface="+mn-cs"/>
                        </a:rPr>
                        <a:t>,</a:t>
                      </a:r>
                      <a:r>
                        <a:rPr kumimoji="1" lang="ja-JP" altLang="en-US" sz="1400" b="1" u="sng" kern="1200" smtClean="0">
                          <a:solidFill>
                            <a:srgbClr val="0070C0"/>
                          </a:solidFill>
                          <a:latin typeface="ＭＳ ゴシック" pitchFamily="49" charset="-128"/>
                          <a:ea typeface="ＭＳ ゴシック" pitchFamily="49" charset="-128"/>
                          <a:cs typeface="+mn-cs"/>
                        </a:rPr>
                        <a:t>９００点</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r>
              <a:tr h="759907">
                <a:tc>
                  <a:txBody>
                    <a:bodyPr/>
                    <a:lstStyle/>
                    <a:p>
                      <a:pPr marL="0" indent="88900" algn="l" defTabSz="914400" rtl="0" eaLnBrk="1" fontAlgn="ctr" latinLnBrk="0" hangingPunct="1"/>
                      <a:r>
                        <a:rPr kumimoji="1" lang="zh-TW" altLang="en-US" sz="1400" b="1" u="sng" kern="1200" dirty="0">
                          <a:solidFill>
                            <a:srgbClr val="0070C0"/>
                          </a:solidFill>
                          <a:latin typeface="ＭＳ ゴシック" pitchFamily="49" charset="-128"/>
                          <a:ea typeface="ＭＳ ゴシック" pitchFamily="49" charset="-128"/>
                          <a:cs typeface="+mn-cs"/>
                        </a:rPr>
                        <a:t>腹腔</a:t>
                      </a:r>
                      <a:r>
                        <a:rPr kumimoji="1" lang="zh-TW" altLang="en-US" sz="1400" b="1" u="sng" kern="1200" dirty="0" smtClean="0">
                          <a:solidFill>
                            <a:srgbClr val="0070C0"/>
                          </a:solidFill>
                          <a:latin typeface="ＭＳ ゴシック" pitchFamily="49" charset="-128"/>
                          <a:ea typeface="ＭＳ ゴシック" pitchFamily="49" charset="-128"/>
                          <a:cs typeface="+mn-cs"/>
                        </a:rPr>
                        <a:t>鏡</a:t>
                      </a:r>
                      <a:r>
                        <a:rPr kumimoji="1" lang="ja-JP" altLang="en-US" sz="1400" b="1" u="sng" kern="1200" dirty="0" smtClean="0">
                          <a:solidFill>
                            <a:srgbClr val="0070C0"/>
                          </a:solidFill>
                          <a:latin typeface="ＭＳ ゴシック" pitchFamily="49" charset="-128"/>
                          <a:ea typeface="ＭＳ ゴシック" pitchFamily="49" charset="-128"/>
                          <a:cs typeface="+mn-cs"/>
                        </a:rPr>
                        <a:t>下噴門側胃切除</a:t>
                      </a:r>
                      <a:r>
                        <a:rPr kumimoji="1" lang="zh-TW" altLang="en-US" sz="1400" b="1" u="sng" kern="1200" dirty="0" smtClean="0">
                          <a:solidFill>
                            <a:srgbClr val="0070C0"/>
                          </a:solidFill>
                          <a:latin typeface="ＭＳ ゴシック" pitchFamily="49" charset="-128"/>
                          <a:ea typeface="ＭＳ ゴシック" pitchFamily="49" charset="-128"/>
                          <a:cs typeface="+mn-cs"/>
                        </a:rPr>
                        <a:t>術</a:t>
                      </a:r>
                      <a:endParaRPr kumimoji="1" lang="en-US" altLang="zh-TW" sz="1400" b="1" u="sng" kern="1200" dirty="0" smtClean="0">
                        <a:solidFill>
                          <a:srgbClr val="0070C0"/>
                        </a:solidFill>
                        <a:latin typeface="ＭＳ ゴシック" pitchFamily="49" charset="-128"/>
                        <a:ea typeface="ＭＳ ゴシック" pitchFamily="49" charset="-128"/>
                        <a:cs typeface="+mn-cs"/>
                      </a:endParaRPr>
                    </a:p>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　　</a:t>
                      </a:r>
                      <a:r>
                        <a:rPr kumimoji="1" lang="ja-JP" altLang="en-US" sz="1400" b="1" u="sng" kern="1200" dirty="0" smtClean="0">
                          <a:solidFill>
                            <a:srgbClr val="0070C0"/>
                          </a:solidFill>
                          <a:latin typeface="ＭＳ ゴシック" pitchFamily="49" charset="-128"/>
                          <a:ea typeface="ＭＳ ゴシック" pitchFamily="49" charset="-128"/>
                          <a:cs typeface="+mn-cs"/>
                        </a:rPr>
                        <a:t>単純切除術</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　　</a:t>
                      </a:r>
                      <a:r>
                        <a:rPr kumimoji="1" lang="ja-JP" altLang="en-US" sz="1400" b="1" u="sng" kern="1200" dirty="0" smtClean="0">
                          <a:solidFill>
                            <a:srgbClr val="0070C0"/>
                          </a:solidFill>
                          <a:latin typeface="ＭＳ ゴシック" pitchFamily="49" charset="-128"/>
                          <a:ea typeface="ＭＳ ゴシック" pitchFamily="49" charset="-128"/>
                          <a:cs typeface="+mn-cs"/>
                        </a:rPr>
                        <a:t>悪性腫瘍切除術</a:t>
                      </a:r>
                      <a:endParaRPr kumimoji="1" lang="zh-TW" altLang="en-US" sz="14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４４</a:t>
                      </a:r>
                      <a:r>
                        <a:rPr kumimoji="1" lang="en-US" altLang="ja-JP" sz="1400" b="1" u="sng" kern="1200" dirty="0" smtClean="0">
                          <a:solidFill>
                            <a:srgbClr val="0070C0"/>
                          </a:solidFill>
                          <a:latin typeface="ＭＳ ゴシック" pitchFamily="49" charset="-128"/>
                          <a:ea typeface="ＭＳ ゴシック" pitchFamily="49" charset="-128"/>
                          <a:cs typeface="+mn-cs"/>
                        </a:rPr>
                        <a:t>,</a:t>
                      </a:r>
                      <a:r>
                        <a:rPr kumimoji="1" lang="ja-JP" altLang="en-US" sz="1400" b="1" u="sng" kern="1200" dirty="0" smtClean="0">
                          <a:solidFill>
                            <a:srgbClr val="0070C0"/>
                          </a:solidFill>
                          <a:latin typeface="ＭＳ ゴシック" pitchFamily="49" charset="-128"/>
                          <a:ea typeface="ＭＳ ゴシック" pitchFamily="49" charset="-128"/>
                          <a:cs typeface="+mn-cs"/>
                        </a:rPr>
                        <a:t>２７０点</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７５</a:t>
                      </a:r>
                      <a:r>
                        <a:rPr kumimoji="1" lang="en-US" altLang="ja-JP" sz="1400" b="1" u="sng" kern="1200" dirty="0" smtClean="0">
                          <a:solidFill>
                            <a:srgbClr val="0070C0"/>
                          </a:solidFill>
                          <a:latin typeface="ＭＳ ゴシック" pitchFamily="49" charset="-128"/>
                          <a:ea typeface="ＭＳ ゴシック" pitchFamily="49" charset="-128"/>
                          <a:cs typeface="+mn-cs"/>
                        </a:rPr>
                        <a:t>,</a:t>
                      </a:r>
                      <a:r>
                        <a:rPr kumimoji="1" lang="ja-JP" altLang="en-US" sz="1400" b="1" u="sng" kern="1200" dirty="0" smtClean="0">
                          <a:solidFill>
                            <a:srgbClr val="0070C0"/>
                          </a:solidFill>
                          <a:latin typeface="ＭＳ ゴシック" pitchFamily="49" charset="-128"/>
                          <a:ea typeface="ＭＳ ゴシック" pitchFamily="49" charset="-128"/>
                          <a:cs typeface="+mn-cs"/>
                        </a:rPr>
                        <a:t>７３０点</a:t>
                      </a:r>
                    </a:p>
                  </a:txBody>
                  <a:tcPr marL="99060" marR="99060" anchor="ctr"/>
                </a:tc>
              </a:tr>
              <a:tr h="316628">
                <a:tc>
                  <a:txBody>
                    <a:bodyPr/>
                    <a:lstStyle/>
                    <a:p>
                      <a:pPr marL="0" indent="88900" algn="l" defTabSz="914400" rtl="0" eaLnBrk="1" fontAlgn="ctr" latinLnBrk="0" hangingPunct="1"/>
                      <a:r>
                        <a:rPr kumimoji="1" lang="ja-JP" altLang="en-US" sz="1400" b="1" u="sng" kern="1200" dirty="0" smtClean="0">
                          <a:solidFill>
                            <a:srgbClr val="0070C0"/>
                          </a:solidFill>
                          <a:latin typeface="ＭＳ ゴシック" pitchFamily="49" charset="-128"/>
                          <a:ea typeface="ＭＳ ゴシック" pitchFamily="49" charset="-128"/>
                          <a:cs typeface="+mn-cs"/>
                        </a:rPr>
                        <a:t>腹腔鏡下胃縮小術（スリーブ状切除によるもの）</a:t>
                      </a:r>
                      <a:endParaRPr kumimoji="1" lang="zh-TW" altLang="en-US" sz="14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３６</a:t>
                      </a:r>
                      <a:r>
                        <a:rPr kumimoji="1" lang="en-US" altLang="ja-JP" sz="1400" b="1" u="sng" kern="1200" dirty="0" smtClean="0">
                          <a:solidFill>
                            <a:srgbClr val="0070C0"/>
                          </a:solidFill>
                          <a:latin typeface="ＭＳ ゴシック" pitchFamily="49" charset="-128"/>
                          <a:ea typeface="ＭＳ ゴシック" pitchFamily="49" charset="-128"/>
                          <a:cs typeface="+mn-cs"/>
                        </a:rPr>
                        <a:t>,</a:t>
                      </a:r>
                      <a:r>
                        <a:rPr kumimoji="1" lang="ja-JP" altLang="en-US" sz="1400" b="1" u="sng" kern="1200" dirty="0" smtClean="0">
                          <a:solidFill>
                            <a:srgbClr val="0070C0"/>
                          </a:solidFill>
                          <a:latin typeface="ＭＳ ゴシック" pitchFamily="49" charset="-128"/>
                          <a:ea typeface="ＭＳ ゴシック" pitchFamily="49" charset="-128"/>
                          <a:cs typeface="+mn-cs"/>
                        </a:rPr>
                        <a:t>４１０点</a:t>
                      </a:r>
                    </a:p>
                  </a:txBody>
                  <a:tcPr marL="99060" marR="99060" anchor="ctr"/>
                </a:tc>
              </a:tr>
              <a:tr h="316628">
                <a:tc>
                  <a:txBody>
                    <a:bodyPr/>
                    <a:lstStyle/>
                    <a:p>
                      <a:pPr marL="0" indent="88900" algn="l" defTabSz="914400" rtl="0" eaLnBrk="1" fontAlgn="ctr" latinLnBrk="0" hangingPunct="1"/>
                      <a:r>
                        <a:rPr kumimoji="1" lang="ja-JP" altLang="en-US" sz="1400" b="1" u="sng" kern="1200" dirty="0" smtClean="0">
                          <a:solidFill>
                            <a:srgbClr val="0070C0"/>
                          </a:solidFill>
                          <a:latin typeface="ＭＳ ゴシック" pitchFamily="49" charset="-128"/>
                          <a:ea typeface="ＭＳ ゴシック" pitchFamily="49" charset="-128"/>
                          <a:cs typeface="+mn-cs"/>
                        </a:rPr>
                        <a:t>腹腔鏡下副腎髄質腫瘍摘出術（褐色細胞腫）</a:t>
                      </a:r>
                      <a:endParaRPr kumimoji="1" lang="zh-TW" altLang="en-US" sz="14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４７</a:t>
                      </a:r>
                      <a:r>
                        <a:rPr kumimoji="1" lang="en-US" altLang="ja-JP" sz="1400" b="1" u="sng" kern="1200" dirty="0" smtClean="0">
                          <a:solidFill>
                            <a:srgbClr val="0070C0"/>
                          </a:solidFill>
                          <a:latin typeface="ＭＳ ゴシック" pitchFamily="49" charset="-128"/>
                          <a:ea typeface="ＭＳ ゴシック" pitchFamily="49" charset="-128"/>
                          <a:cs typeface="+mn-cs"/>
                        </a:rPr>
                        <a:t>,</a:t>
                      </a:r>
                      <a:r>
                        <a:rPr kumimoji="1" lang="ja-JP" altLang="en-US" sz="1400" b="1" u="sng" kern="1200" dirty="0" smtClean="0">
                          <a:solidFill>
                            <a:srgbClr val="0070C0"/>
                          </a:solidFill>
                          <a:latin typeface="ＭＳ ゴシック" pitchFamily="49" charset="-128"/>
                          <a:ea typeface="ＭＳ ゴシック" pitchFamily="49" charset="-128"/>
                          <a:cs typeface="+mn-cs"/>
                        </a:rPr>
                        <a:t>０３０点</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16628">
                <a:tc>
                  <a:txBody>
                    <a:bodyPr/>
                    <a:lstStyle/>
                    <a:p>
                      <a:pPr marL="0" indent="88900" algn="l" defTabSz="914400" rtl="0" eaLnBrk="1" fontAlgn="ctr" latinLnBrk="0" hangingPunct="1"/>
                      <a:r>
                        <a:rPr kumimoji="1" lang="ja-JP" altLang="en-US" sz="1400" b="1" u="sng" kern="1200" dirty="0" smtClean="0">
                          <a:solidFill>
                            <a:srgbClr val="0070C0"/>
                          </a:solidFill>
                          <a:latin typeface="ＭＳ ゴシック" pitchFamily="49" charset="-128"/>
                          <a:ea typeface="ＭＳ ゴシック" pitchFamily="49" charset="-128"/>
                          <a:cs typeface="+mn-cs"/>
                        </a:rPr>
                        <a:t>腹腔鏡下膀胱部分切除術</a:t>
                      </a:r>
                      <a:endParaRPr kumimoji="1" lang="zh-TW" altLang="en-US" sz="14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１４</a:t>
                      </a:r>
                      <a:r>
                        <a:rPr kumimoji="1" lang="en-US" altLang="ja-JP" sz="1400" b="1" u="sng" kern="1200" dirty="0" smtClean="0">
                          <a:solidFill>
                            <a:srgbClr val="0070C0"/>
                          </a:solidFill>
                          <a:latin typeface="ＭＳ ゴシック" pitchFamily="49" charset="-128"/>
                          <a:ea typeface="ＭＳ ゴシック" pitchFamily="49" charset="-128"/>
                          <a:cs typeface="+mn-cs"/>
                        </a:rPr>
                        <a:t>,</a:t>
                      </a:r>
                      <a:r>
                        <a:rPr kumimoji="1" lang="ja-JP" altLang="en-US" sz="1400" b="1" u="sng" kern="1200" dirty="0" smtClean="0">
                          <a:solidFill>
                            <a:srgbClr val="0070C0"/>
                          </a:solidFill>
                          <a:latin typeface="ＭＳ ゴシック" pitchFamily="49" charset="-128"/>
                          <a:ea typeface="ＭＳ ゴシック" pitchFamily="49" charset="-128"/>
                          <a:cs typeface="+mn-cs"/>
                        </a:rPr>
                        <a:t>７１０点</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16628">
                <a:tc>
                  <a:txBody>
                    <a:bodyPr/>
                    <a:lstStyle/>
                    <a:p>
                      <a:pPr marL="0" indent="88900" algn="l" defTabSz="914400" rtl="0" eaLnBrk="1" fontAlgn="ctr" latinLnBrk="0" hangingPunct="1"/>
                      <a:r>
                        <a:rPr kumimoji="1" lang="ja-JP" altLang="en-US" sz="1400" b="1" u="sng" kern="1200" dirty="0" smtClean="0">
                          <a:solidFill>
                            <a:srgbClr val="0070C0"/>
                          </a:solidFill>
                          <a:latin typeface="ＭＳ ゴシック" pitchFamily="49" charset="-128"/>
                          <a:ea typeface="ＭＳ ゴシック" pitchFamily="49" charset="-128"/>
                          <a:cs typeface="+mn-cs"/>
                        </a:rPr>
                        <a:t>腹腔鏡下膀胱脱手術</a:t>
                      </a:r>
                      <a:endParaRPr kumimoji="1" lang="zh-TW" altLang="en-US" sz="14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３４</a:t>
                      </a:r>
                      <a:r>
                        <a:rPr kumimoji="1" lang="en-US" altLang="ja-JP" sz="1400" b="1" u="sng" kern="1200" dirty="0" smtClean="0">
                          <a:solidFill>
                            <a:srgbClr val="0070C0"/>
                          </a:solidFill>
                          <a:latin typeface="ＭＳ ゴシック" pitchFamily="49" charset="-128"/>
                          <a:ea typeface="ＭＳ ゴシック" pitchFamily="49" charset="-128"/>
                          <a:cs typeface="+mn-cs"/>
                        </a:rPr>
                        <a:t>,</a:t>
                      </a:r>
                      <a:r>
                        <a:rPr kumimoji="1" lang="ja-JP" altLang="en-US" sz="1400" b="1" u="sng" kern="1200" dirty="0" smtClean="0">
                          <a:solidFill>
                            <a:srgbClr val="0070C0"/>
                          </a:solidFill>
                          <a:latin typeface="ＭＳ ゴシック" pitchFamily="49" charset="-128"/>
                          <a:ea typeface="ＭＳ ゴシック" pitchFamily="49" charset="-128"/>
                          <a:cs typeface="+mn-cs"/>
                        </a:rPr>
                        <a:t>９８０点</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16628">
                <a:tc>
                  <a:txBody>
                    <a:bodyPr/>
                    <a:lstStyle/>
                    <a:p>
                      <a:pPr marL="0" indent="88900" algn="l" defTabSz="914400" rtl="0" eaLnBrk="1" fontAlgn="ctr" latinLnBrk="0" hangingPunct="1"/>
                      <a:r>
                        <a:rPr kumimoji="1" lang="ja-JP" altLang="en-US" sz="1400" b="1" u="sng" kern="1200" dirty="0" smtClean="0">
                          <a:solidFill>
                            <a:srgbClr val="0070C0"/>
                          </a:solidFill>
                          <a:latin typeface="ＭＳ ゴシック" pitchFamily="49" charset="-128"/>
                          <a:ea typeface="ＭＳ ゴシック" pitchFamily="49" charset="-128"/>
                          <a:cs typeface="+mn-cs"/>
                        </a:rPr>
                        <a:t>腹腔鏡下尿膜管摘出術</a:t>
                      </a:r>
                      <a:endParaRPr kumimoji="1" lang="zh-TW" altLang="en-US" sz="14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１５</a:t>
                      </a:r>
                      <a:r>
                        <a:rPr kumimoji="1" lang="en-US" altLang="ja-JP" sz="1400" b="1" u="sng" kern="1200" dirty="0" smtClean="0">
                          <a:solidFill>
                            <a:srgbClr val="0070C0"/>
                          </a:solidFill>
                          <a:latin typeface="ＭＳ ゴシック" pitchFamily="49" charset="-128"/>
                          <a:ea typeface="ＭＳ ゴシック" pitchFamily="49" charset="-128"/>
                          <a:cs typeface="+mn-cs"/>
                        </a:rPr>
                        <a:t>,</a:t>
                      </a:r>
                      <a:r>
                        <a:rPr kumimoji="1" lang="ja-JP" altLang="en-US" sz="1400" b="1" u="sng" kern="1200" dirty="0" smtClean="0">
                          <a:solidFill>
                            <a:srgbClr val="0070C0"/>
                          </a:solidFill>
                          <a:latin typeface="ＭＳ ゴシック" pitchFamily="49" charset="-128"/>
                          <a:ea typeface="ＭＳ ゴシック" pitchFamily="49" charset="-128"/>
                          <a:cs typeface="+mn-cs"/>
                        </a:rPr>
                        <a:t>０５０点</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16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none" kern="1200" dirty="0" smtClean="0">
                          <a:solidFill>
                            <a:srgbClr val="0070C0"/>
                          </a:solidFill>
                          <a:latin typeface="ＭＳ ゴシック" pitchFamily="49" charset="-128"/>
                          <a:ea typeface="ＭＳ ゴシック" pitchFamily="49" charset="-128"/>
                          <a:cs typeface="+mn-cs"/>
                        </a:rPr>
                        <a:t> </a:t>
                      </a:r>
                      <a:r>
                        <a:rPr kumimoji="1" lang="ja-JP" altLang="en-US" sz="1400" b="1" u="sng" kern="1200" dirty="0" smtClean="0">
                          <a:solidFill>
                            <a:srgbClr val="0070C0"/>
                          </a:solidFill>
                          <a:latin typeface="ＭＳ ゴシック" pitchFamily="49" charset="-128"/>
                          <a:ea typeface="ＭＳ ゴシック" pitchFamily="49" charset="-128"/>
                          <a:cs typeface="+mn-cs"/>
                        </a:rPr>
                        <a:t>胸腔鏡下拡大胸腺摘出術</a:t>
                      </a:r>
                      <a:endParaRPr kumimoji="1" lang="zh-TW" altLang="en-US" sz="14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５８</a:t>
                      </a:r>
                      <a:r>
                        <a:rPr kumimoji="1" lang="en-US" altLang="ja-JP" sz="1400" b="1" u="sng" kern="1200" dirty="0" smtClean="0">
                          <a:solidFill>
                            <a:srgbClr val="0070C0"/>
                          </a:solidFill>
                          <a:latin typeface="ＭＳ ゴシック" pitchFamily="49" charset="-128"/>
                          <a:ea typeface="ＭＳ ゴシック" pitchFamily="49" charset="-128"/>
                          <a:cs typeface="+mn-cs"/>
                        </a:rPr>
                        <a:t>,</a:t>
                      </a:r>
                      <a:r>
                        <a:rPr kumimoji="1" lang="ja-JP" altLang="en-US" sz="1400" b="1" u="sng" kern="1200" dirty="0" smtClean="0">
                          <a:solidFill>
                            <a:srgbClr val="0070C0"/>
                          </a:solidFill>
                          <a:latin typeface="ＭＳ ゴシック" pitchFamily="49" charset="-128"/>
                          <a:ea typeface="ＭＳ ゴシック" pitchFamily="49" charset="-128"/>
                          <a:cs typeface="+mn-cs"/>
                        </a:rPr>
                        <a:t>９５０点</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16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none" kern="1200" dirty="0" smtClean="0">
                          <a:solidFill>
                            <a:srgbClr val="0070C0"/>
                          </a:solidFill>
                          <a:latin typeface="ＭＳ ゴシック" pitchFamily="49" charset="-128"/>
                          <a:ea typeface="ＭＳ ゴシック" pitchFamily="49" charset="-128"/>
                          <a:cs typeface="+mn-cs"/>
                        </a:rPr>
                        <a:t> </a:t>
                      </a:r>
                      <a:r>
                        <a:rPr kumimoji="1" lang="ja-JP" altLang="en-US" sz="1400" b="1" u="sng" kern="1200" dirty="0" smtClean="0">
                          <a:solidFill>
                            <a:srgbClr val="0070C0"/>
                          </a:solidFill>
                          <a:latin typeface="ＭＳ ゴシック" pitchFamily="49" charset="-128"/>
                          <a:ea typeface="ＭＳ ゴシック" pitchFamily="49" charset="-128"/>
                          <a:cs typeface="+mn-cs"/>
                        </a:rPr>
                        <a:t>胸腔鏡下縦隔悪性腫瘍手術</a:t>
                      </a:r>
                      <a:endParaRPr kumimoji="1" lang="zh-TW" altLang="en-US" sz="14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５８</a:t>
                      </a:r>
                      <a:r>
                        <a:rPr kumimoji="1" lang="en-US" altLang="ja-JP" sz="1400" b="1" u="sng" kern="1200" dirty="0" smtClean="0">
                          <a:solidFill>
                            <a:srgbClr val="0070C0"/>
                          </a:solidFill>
                          <a:latin typeface="ＭＳ ゴシック" pitchFamily="49" charset="-128"/>
                          <a:ea typeface="ＭＳ ゴシック" pitchFamily="49" charset="-128"/>
                          <a:cs typeface="+mn-cs"/>
                        </a:rPr>
                        <a:t>,</a:t>
                      </a:r>
                      <a:r>
                        <a:rPr kumimoji="1" lang="ja-JP" altLang="en-US" sz="1400" b="1" u="sng" kern="1200" dirty="0" smtClean="0">
                          <a:solidFill>
                            <a:srgbClr val="0070C0"/>
                          </a:solidFill>
                          <a:latin typeface="ＭＳ ゴシック" pitchFamily="49" charset="-128"/>
                          <a:ea typeface="ＭＳ ゴシック" pitchFamily="49" charset="-128"/>
                          <a:cs typeface="+mn-cs"/>
                        </a:rPr>
                        <a:t>９５０点</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30866849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147904" y="764704"/>
            <a:ext cx="9557624" cy="6048672"/>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94352" y="44450"/>
            <a:ext cx="9517327" cy="432222"/>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手術の保険導入②</a:t>
            </a:r>
            <a:endParaRPr lang="en-US" altLang="ja-JP" sz="2400" dirty="0" smtClean="0">
              <a:solidFill>
                <a:schemeClr val="tx1"/>
              </a:solidFill>
              <a:latin typeface="ＭＳ Ｐゴシック" pitchFamily="50" charset="-128"/>
              <a:ea typeface="ＭＳ Ｐゴシック" pitchFamily="50" charset="-128"/>
            </a:endParaRPr>
          </a:p>
        </p:txBody>
      </p:sp>
      <p:sp>
        <p:nvSpPr>
          <p:cNvPr id="2052" name="Rectangle 36"/>
          <p:cNvSpPr>
            <a:spLocks noChangeArrowheads="1"/>
          </p:cNvSpPr>
          <p:nvPr/>
        </p:nvSpPr>
        <p:spPr bwMode="auto">
          <a:xfrm>
            <a:off x="147904" y="548680"/>
            <a:ext cx="4373051"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手術の保険導入</a:t>
            </a:r>
          </a:p>
        </p:txBody>
      </p:sp>
      <p:sp>
        <p:nvSpPr>
          <p:cNvPr id="2" name="テキスト ボックス 1"/>
          <p:cNvSpPr txBox="1"/>
          <p:nvPr/>
        </p:nvSpPr>
        <p:spPr>
          <a:xfrm>
            <a:off x="344492" y="980728"/>
            <a:ext cx="7024680" cy="400110"/>
          </a:xfrm>
          <a:prstGeom prst="rect">
            <a:avLst/>
          </a:prstGeom>
          <a:noFill/>
        </p:spPr>
        <p:txBody>
          <a:bodyPr wrap="none" rtlCol="0">
            <a:spAutoFit/>
          </a:bodyPr>
          <a:lstStyle/>
          <a:p>
            <a:r>
              <a:rPr lang="ja-JP" altLang="en-US" sz="2000" dirty="0">
                <a:solidFill>
                  <a:prstClr val="black"/>
                </a:solidFill>
              </a:rPr>
              <a:t>新規に保険導入された手術（胸腔鏡・腹腔鏡を用いたもの以外）</a:t>
            </a:r>
          </a:p>
        </p:txBody>
      </p:sp>
      <p:graphicFrame>
        <p:nvGraphicFramePr>
          <p:cNvPr id="10" name="表 9"/>
          <p:cNvGraphicFramePr>
            <a:graphicFrameLocks noGrp="1"/>
          </p:cNvGraphicFramePr>
          <p:nvPr>
            <p:extLst>
              <p:ext uri="{D42A27DB-BD31-4B8C-83A1-F6EECF244321}">
                <p14:modId xmlns:p14="http://schemas.microsoft.com/office/powerpoint/2010/main" val="1026981023"/>
              </p:ext>
            </p:extLst>
          </p:nvPr>
        </p:nvGraphicFramePr>
        <p:xfrm>
          <a:off x="200472" y="1412776"/>
          <a:ext cx="4680520" cy="5265429"/>
        </p:xfrm>
        <a:graphic>
          <a:graphicData uri="http://schemas.openxmlformats.org/drawingml/2006/table">
            <a:tbl>
              <a:tblPr firstRow="1" bandRow="1">
                <a:tableStyleId>{00A15C55-8517-42AA-B614-E9B94910E393}</a:tableStyleId>
              </a:tblPr>
              <a:tblGrid>
                <a:gridCol w="3456384"/>
                <a:gridCol w="1224136"/>
              </a:tblGrid>
              <a:tr h="337696">
                <a:tc>
                  <a:txBody>
                    <a:bodyPr/>
                    <a:lstStyle/>
                    <a:p>
                      <a:pPr algn="ctr"/>
                      <a:r>
                        <a:rPr kumimoji="1" lang="ja-JP" altLang="en-US" sz="1400" b="0" dirty="0" smtClean="0"/>
                        <a:t>手術名</a:t>
                      </a:r>
                      <a:endParaRPr kumimoji="1" lang="ja-JP" altLang="en-US" sz="1400" b="0" dirty="0"/>
                    </a:p>
                  </a:txBody>
                  <a:tcPr marL="99060" marR="99060" anchor="ctr"/>
                </a:tc>
                <a:tc>
                  <a:txBody>
                    <a:bodyPr/>
                    <a:lstStyle/>
                    <a:p>
                      <a:pPr algn="ctr"/>
                      <a:r>
                        <a:rPr kumimoji="1" lang="ja-JP" altLang="en-US" sz="1400" b="0" dirty="0" smtClean="0">
                          <a:latin typeface="ＭＳ ゴシック" pitchFamily="49" charset="-128"/>
                          <a:ea typeface="ＭＳ ゴシック" pitchFamily="49" charset="-128"/>
                        </a:rPr>
                        <a:t>点数</a:t>
                      </a:r>
                      <a:endParaRPr kumimoji="1" lang="en-US" altLang="ja-JP" sz="1400" b="0" dirty="0" smtClean="0">
                        <a:latin typeface="ＭＳ ゴシック" pitchFamily="49" charset="-128"/>
                        <a:ea typeface="ＭＳ ゴシック" pitchFamily="49" charset="-128"/>
                      </a:endParaRPr>
                    </a:p>
                  </a:txBody>
                  <a:tcPr marL="99060" marR="99060" anchor="ctr"/>
                </a:tc>
              </a:tr>
              <a:tr h="331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体外式衝撃波膵石破砕術</a:t>
                      </a:r>
                      <a:endParaRPr kumimoji="1" lang="zh-TW" altLang="en-US"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１９，３００点</a:t>
                      </a:r>
                      <a:endParaRPr kumimoji="1" lang="ja-JP" altLang="en-US" sz="1100" b="1" u="sng" kern="1200" dirty="0">
                        <a:solidFill>
                          <a:srgbClr val="0070C0"/>
                        </a:solidFill>
                        <a:latin typeface="ＭＳ ゴシック" pitchFamily="49" charset="-128"/>
                        <a:ea typeface="ＭＳ ゴシック" pitchFamily="49" charset="-128"/>
                        <a:cs typeface="+mn-cs"/>
                      </a:endParaRPr>
                    </a:p>
                  </a:txBody>
                  <a:tcPr marL="99060" marR="99060" anchor="ctr"/>
                </a:tc>
              </a:tr>
              <a:tr h="7366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kern="1200" dirty="0" smtClean="0">
                          <a:solidFill>
                            <a:schemeClr val="tx1"/>
                          </a:solidFill>
                          <a:latin typeface="ＭＳ ゴシック" pitchFamily="49" charset="-128"/>
                          <a:ea typeface="ＭＳ ゴシック" pitchFamily="49" charset="-128"/>
                          <a:cs typeface="+mn-cs"/>
                        </a:rPr>
                        <a:t>腹腔鏡下胃局所切除術</a:t>
                      </a:r>
                      <a:endParaRPr kumimoji="1" lang="en-US" altLang="ja-JP" sz="1100" b="0" u="none" kern="1200" dirty="0" smtClean="0">
                        <a:solidFill>
                          <a:schemeClr val="tx1"/>
                        </a:solidFill>
                        <a:latin typeface="ＭＳ ゴシック" pitchFamily="49" charset="-128"/>
                        <a:ea typeface="ＭＳ ゴシック" pitchFamily="49"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kern="1200" dirty="0" smtClean="0">
                          <a:solidFill>
                            <a:schemeClr val="accent1"/>
                          </a:solidFill>
                          <a:latin typeface="Arial" charset="0"/>
                          <a:ea typeface="ＭＳ Ｐゴシック"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内視鏡処置を併施するもの</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kern="1200" dirty="0" smtClean="0">
                          <a:solidFill>
                            <a:schemeClr val="accent1"/>
                          </a:solidFill>
                          <a:latin typeface="Arial" charset="0"/>
                          <a:ea typeface="ＭＳ Ｐゴシック" charset="-128"/>
                          <a:cs typeface="+mn-cs"/>
                        </a:rPr>
                        <a:t>　</a:t>
                      </a:r>
                      <a:r>
                        <a:rPr kumimoji="1" lang="ja-JP" altLang="en-US" sz="1100" b="1" u="none" kern="1200" baseline="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その他のもの</a:t>
                      </a:r>
                      <a:endParaRPr kumimoji="1" lang="ja-JP" altLang="en-US" sz="1100" b="1" u="sng"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２６</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５００点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u="none" kern="1200" dirty="0" smtClean="0">
                          <a:solidFill>
                            <a:schemeClr val="tx1"/>
                          </a:solidFill>
                          <a:latin typeface="ＭＳ ゴシック" pitchFamily="49" charset="-128"/>
                          <a:ea typeface="ＭＳ ゴシック" pitchFamily="49" charset="-128"/>
                          <a:cs typeface="+mn-cs"/>
                        </a:rPr>
                        <a:t>２０</a:t>
                      </a:r>
                      <a:r>
                        <a:rPr kumimoji="1" lang="en-US" altLang="ja-JP" sz="1100" b="0" u="none" kern="1200" dirty="0" smtClean="0">
                          <a:solidFill>
                            <a:schemeClr val="tx1"/>
                          </a:solidFill>
                          <a:latin typeface="ＭＳ ゴシック" pitchFamily="49" charset="-128"/>
                          <a:ea typeface="ＭＳ ゴシック" pitchFamily="49" charset="-128"/>
                          <a:cs typeface="+mn-cs"/>
                        </a:rPr>
                        <a:t>,</a:t>
                      </a:r>
                      <a:r>
                        <a:rPr kumimoji="1" lang="ja-JP" altLang="en-US" sz="1100" b="0" u="none" kern="1200" dirty="0" smtClean="0">
                          <a:solidFill>
                            <a:schemeClr val="tx1"/>
                          </a:solidFill>
                          <a:latin typeface="ＭＳ ゴシック" pitchFamily="49" charset="-128"/>
                          <a:ea typeface="ＭＳ ゴシック" pitchFamily="49" charset="-128"/>
                          <a:cs typeface="+mn-cs"/>
                        </a:rPr>
                        <a:t>４００点</a:t>
                      </a:r>
                      <a:endParaRPr kumimoji="1" lang="ja-JP" altLang="en-US" sz="1100" b="0" u="none" kern="1200" dirty="0">
                        <a:solidFill>
                          <a:schemeClr val="tx1"/>
                        </a:solidFill>
                        <a:latin typeface="ＭＳ ゴシック" pitchFamily="49" charset="-128"/>
                        <a:ea typeface="ＭＳ ゴシック" pitchFamily="49" charset="-128"/>
                        <a:cs typeface="+mn-cs"/>
                      </a:endParaRPr>
                    </a:p>
                  </a:txBody>
                  <a:tcPr marL="99060" marR="99060" anchor="ctr"/>
                </a:tc>
              </a:tr>
              <a:tr h="453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050" b="1" u="sng" kern="1200" dirty="0" smtClean="0">
                          <a:solidFill>
                            <a:srgbClr val="0070C0"/>
                          </a:solidFill>
                          <a:latin typeface="ＭＳ ゴシック" pitchFamily="49" charset="-128"/>
                          <a:ea typeface="ＭＳ ゴシック" pitchFamily="49" charset="-128"/>
                          <a:cs typeface="+mn-cs"/>
                        </a:rPr>
                        <a:t>ゲル充填人工乳房を用いた乳房再建術（乳房切除後）</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２５</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０００点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1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拡大胸腺摘出術</a:t>
                      </a:r>
                      <a:endParaRPr kumimoji="1" lang="zh-TW"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３１</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７１０点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1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気管支瘻孔閉鎖術</a:t>
                      </a:r>
                      <a:endParaRPr kumimoji="1" lang="zh-TW"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４</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５６０点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1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貯血式自己血輸血管理体制加算</a:t>
                      </a:r>
                      <a:endParaRPr kumimoji="1" lang="zh-TW"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５０点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59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050" b="1" u="sng" kern="1200" dirty="0" smtClean="0">
                          <a:solidFill>
                            <a:srgbClr val="0070C0"/>
                          </a:solidFill>
                          <a:latin typeface="ＭＳ ゴシック" pitchFamily="49" charset="-128"/>
                          <a:ea typeface="ＭＳ ゴシック" pitchFamily="49" charset="-128"/>
                          <a:cs typeface="+mn-cs"/>
                        </a:rPr>
                        <a:t>内視鏡下鼻・副鼻腔手術</a:t>
                      </a:r>
                      <a:r>
                        <a:rPr kumimoji="1" lang="en-US" altLang="ja-JP" sz="1050" b="1" u="sng" kern="1200" dirty="0" smtClean="0">
                          <a:solidFill>
                            <a:srgbClr val="0070C0"/>
                          </a:solidFill>
                          <a:latin typeface="ＭＳ ゴシック" pitchFamily="49" charset="-128"/>
                          <a:ea typeface="ＭＳ ゴシック" pitchFamily="49" charset="-128"/>
                          <a:cs typeface="+mn-cs"/>
                        </a:rPr>
                        <a:t>Ⅰ</a:t>
                      </a:r>
                      <a:r>
                        <a:rPr kumimoji="1" lang="ja-JP" altLang="en-US" sz="1050" b="1" u="sng" kern="1200" dirty="0" smtClean="0">
                          <a:solidFill>
                            <a:srgbClr val="0070C0"/>
                          </a:solidFill>
                          <a:latin typeface="ＭＳ ゴシック" pitchFamily="49" charset="-128"/>
                          <a:ea typeface="ＭＳ ゴシック" pitchFamily="49" charset="-128"/>
                          <a:cs typeface="+mn-cs"/>
                        </a:rPr>
                        <a:t>型（副鼻腔自然口開窓術）</a:t>
                      </a:r>
                      <a:endParaRPr kumimoji="1" lang="zh-TW" altLang="en-US" sz="105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３</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６００点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1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内視鏡下鼻・副鼻腔手術</a:t>
                      </a:r>
                      <a:r>
                        <a:rPr kumimoji="1" lang="en-US" altLang="ja-JP" sz="1100" b="1" u="sng" kern="1200" dirty="0" smtClean="0">
                          <a:solidFill>
                            <a:srgbClr val="0070C0"/>
                          </a:solidFill>
                          <a:latin typeface="ＭＳ ゴシック" pitchFamily="49" charset="-128"/>
                          <a:ea typeface="ＭＳ ゴシック" pitchFamily="49" charset="-128"/>
                          <a:cs typeface="+mn-cs"/>
                        </a:rPr>
                        <a:t>Ⅱ</a:t>
                      </a:r>
                      <a:r>
                        <a:rPr kumimoji="1" lang="ja-JP" altLang="en-US" sz="1100" b="1" u="sng" kern="1200" dirty="0" smtClean="0">
                          <a:solidFill>
                            <a:srgbClr val="0070C0"/>
                          </a:solidFill>
                          <a:latin typeface="ＭＳ ゴシック" pitchFamily="49" charset="-128"/>
                          <a:ea typeface="ＭＳ ゴシック" pitchFamily="49" charset="-128"/>
                          <a:cs typeface="+mn-cs"/>
                        </a:rPr>
                        <a:t>型（副鼻腔単洞手術）</a:t>
                      </a:r>
                      <a:endParaRPr kumimoji="1" lang="zh-TW"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１０</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０００点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4092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内視鏡下鼻・副鼻腔手術</a:t>
                      </a:r>
                      <a:r>
                        <a:rPr kumimoji="1" lang="en-US" altLang="ja-JP" sz="1100" b="1" u="sng" kern="1200" dirty="0" smtClean="0">
                          <a:solidFill>
                            <a:srgbClr val="0070C0"/>
                          </a:solidFill>
                          <a:latin typeface="ＭＳ ゴシック" pitchFamily="49" charset="-128"/>
                          <a:ea typeface="ＭＳ ゴシック" pitchFamily="49" charset="-128"/>
                          <a:cs typeface="+mn-cs"/>
                        </a:rPr>
                        <a:t>Ⅲ</a:t>
                      </a:r>
                      <a:r>
                        <a:rPr kumimoji="1" lang="ja-JP" altLang="en-US" sz="1100" b="1" u="sng" kern="1200" dirty="0" smtClean="0">
                          <a:solidFill>
                            <a:srgbClr val="0070C0"/>
                          </a:solidFill>
                          <a:latin typeface="ＭＳ ゴシック" pitchFamily="49" charset="-128"/>
                          <a:ea typeface="ＭＳ ゴシック" pitchFamily="49" charset="-128"/>
                          <a:cs typeface="+mn-cs"/>
                        </a:rPr>
                        <a:t>型（選択的（複数洞）副鼻腔単洞手術）</a:t>
                      </a:r>
                      <a:endParaRPr kumimoji="1" lang="zh-TW" altLang="en-US" sz="1100" b="1" u="sng" kern="120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２４</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５００点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1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内視鏡下鼻・副鼻腔手術</a:t>
                      </a:r>
                      <a:r>
                        <a:rPr kumimoji="1" lang="en-US" altLang="ja-JP" sz="1100" b="1" u="sng" kern="1200" dirty="0" smtClean="0">
                          <a:solidFill>
                            <a:srgbClr val="0070C0"/>
                          </a:solidFill>
                          <a:latin typeface="ＭＳ ゴシック" pitchFamily="49" charset="-128"/>
                          <a:ea typeface="ＭＳ ゴシック" pitchFamily="49" charset="-128"/>
                          <a:cs typeface="+mn-cs"/>
                        </a:rPr>
                        <a:t>Ⅳ</a:t>
                      </a:r>
                      <a:r>
                        <a:rPr kumimoji="1" lang="ja-JP" altLang="en-US" sz="1100" b="1" u="sng" kern="1200" dirty="0" smtClean="0">
                          <a:solidFill>
                            <a:srgbClr val="0070C0"/>
                          </a:solidFill>
                          <a:latin typeface="ＭＳ ゴシック" pitchFamily="49" charset="-128"/>
                          <a:ea typeface="ＭＳ ゴシック" pitchFamily="49" charset="-128"/>
                          <a:cs typeface="+mn-cs"/>
                        </a:rPr>
                        <a:t>型（汎副鼻腔手術）</a:t>
                      </a:r>
                      <a:endParaRPr kumimoji="1" lang="zh-TW" altLang="en-US" sz="1100" b="1" u="sng" kern="120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３１</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９９０点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1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内視鏡下鼻・副鼻腔手術</a:t>
                      </a:r>
                      <a:r>
                        <a:rPr kumimoji="1" lang="en-US" altLang="ja-JP" sz="1100" b="1" u="sng" kern="1200" dirty="0" smtClean="0">
                          <a:solidFill>
                            <a:srgbClr val="0070C0"/>
                          </a:solidFill>
                          <a:latin typeface="ＭＳ ゴシック" pitchFamily="49" charset="-128"/>
                          <a:ea typeface="ＭＳ ゴシック" pitchFamily="49" charset="-128"/>
                          <a:cs typeface="+mn-cs"/>
                        </a:rPr>
                        <a:t>Ⅴ</a:t>
                      </a:r>
                      <a:r>
                        <a:rPr kumimoji="1" lang="ja-JP" altLang="en-US" sz="1100" b="1" u="sng" kern="1200" dirty="0" smtClean="0">
                          <a:solidFill>
                            <a:srgbClr val="0070C0"/>
                          </a:solidFill>
                          <a:latin typeface="ＭＳ ゴシック" pitchFamily="49" charset="-128"/>
                          <a:ea typeface="ＭＳ ゴシック" pitchFamily="49" charset="-128"/>
                          <a:cs typeface="+mn-cs"/>
                        </a:rPr>
                        <a:t>型（拡大副鼻腔手術）</a:t>
                      </a:r>
                      <a:endParaRPr kumimoji="1" lang="zh-TW" altLang="en-US" sz="1100" b="1" u="sng" kern="120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４０</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０００点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6453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kern="1200" dirty="0" smtClean="0">
                          <a:solidFill>
                            <a:schemeClr val="tx1"/>
                          </a:solidFill>
                          <a:latin typeface="ＭＳ ゴシック" pitchFamily="49" charset="-128"/>
                          <a:ea typeface="ＭＳ ゴシック" pitchFamily="49" charset="-128"/>
                          <a:cs typeface="+mn-cs"/>
                        </a:rPr>
                        <a:t> 唾石摘出術（一連につき）</a:t>
                      </a:r>
                      <a:endParaRPr kumimoji="1" lang="en-US" altLang="ja-JP" sz="1100" b="0" u="none" kern="1200" dirty="0" smtClean="0">
                        <a:solidFill>
                          <a:schemeClr val="tx1"/>
                        </a:solidFill>
                        <a:latin typeface="ＭＳ ゴシック" pitchFamily="49" charset="-128"/>
                        <a:ea typeface="ＭＳ ゴシック" pitchFamily="49"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注　２又は３の場合であって内視鏡を用いた場合は、１，０００点を所定点数に加算する。</a:t>
                      </a:r>
                      <a:endParaRPr kumimoji="1" lang="ja-JP" altLang="en-US" sz="1100" b="1" u="sng"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１</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０００点</a:t>
                      </a:r>
                      <a:endParaRPr kumimoji="1" lang="ja-JP" altLang="en-US" sz="1100" b="1" u="sng" kern="1200" dirty="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134028538"/>
              </p:ext>
            </p:extLst>
          </p:nvPr>
        </p:nvGraphicFramePr>
        <p:xfrm>
          <a:off x="4953000" y="1394866"/>
          <a:ext cx="4680520" cy="5257115"/>
        </p:xfrm>
        <a:graphic>
          <a:graphicData uri="http://schemas.openxmlformats.org/drawingml/2006/table">
            <a:tbl>
              <a:tblPr firstRow="1" bandRow="1">
                <a:tableStyleId>{00A15C55-8517-42AA-B614-E9B94910E393}</a:tableStyleId>
              </a:tblPr>
              <a:tblGrid>
                <a:gridCol w="3503758"/>
                <a:gridCol w="1176762"/>
              </a:tblGrid>
              <a:tr h="344566">
                <a:tc>
                  <a:txBody>
                    <a:bodyPr/>
                    <a:lstStyle/>
                    <a:p>
                      <a:pPr algn="ctr"/>
                      <a:r>
                        <a:rPr kumimoji="1" lang="ja-JP" altLang="en-US" sz="1400" b="0" dirty="0" smtClean="0"/>
                        <a:t>手術名</a:t>
                      </a:r>
                      <a:endParaRPr kumimoji="1" lang="ja-JP" altLang="en-US" sz="1400" b="0" dirty="0"/>
                    </a:p>
                  </a:txBody>
                  <a:tcPr marL="99060" marR="99060" anchor="ctr"/>
                </a:tc>
                <a:tc>
                  <a:txBody>
                    <a:bodyPr/>
                    <a:lstStyle/>
                    <a:p>
                      <a:pPr algn="ctr"/>
                      <a:r>
                        <a:rPr kumimoji="1" lang="ja-JP" altLang="en-US" sz="1400" b="0" dirty="0" smtClean="0">
                          <a:latin typeface="ＭＳ ゴシック" pitchFamily="49" charset="-128"/>
                          <a:ea typeface="ＭＳ ゴシック" pitchFamily="49" charset="-128"/>
                        </a:rPr>
                        <a:t>点数</a:t>
                      </a:r>
                      <a:endParaRPr kumimoji="1" lang="en-US" altLang="ja-JP" sz="1400" b="0" dirty="0" smtClean="0">
                        <a:latin typeface="ＭＳ ゴシック" pitchFamily="49" charset="-128"/>
                        <a:ea typeface="ＭＳ ゴシック" pitchFamily="49" charset="-128"/>
                      </a:endParaRPr>
                    </a:p>
                  </a:txBody>
                  <a:tcPr marL="99060" marR="99060" anchor="ctr"/>
                </a:tc>
              </a:tr>
              <a:tr h="299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経皮的卵巣嚢腫内容排除術</a:t>
                      </a:r>
                      <a:endParaRPr kumimoji="1" lang="zh-TW"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１</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４９０点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4534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050" b="1" u="sng" kern="1200" dirty="0" smtClean="0">
                          <a:solidFill>
                            <a:srgbClr val="0070C0"/>
                          </a:solidFill>
                          <a:latin typeface="ＭＳ ゴシック" pitchFamily="49" charset="-128"/>
                          <a:ea typeface="ＭＳ ゴシック" pitchFamily="49" charset="-128"/>
                          <a:cs typeface="+mn-cs"/>
                        </a:rPr>
                        <a:t>非開胸食道抜去術（消化管再建手術を併施するもの）</a:t>
                      </a:r>
                      <a:endParaRPr kumimoji="1" lang="zh-TW" altLang="en-US" sz="105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６９</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６９０点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299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水圧式デブリードマン加算</a:t>
                      </a:r>
                      <a:endParaRPr kumimoji="1" lang="zh-TW"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２</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５００点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99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人工血管等再置換術加算</a:t>
                      </a:r>
                      <a:endParaRPr kumimoji="1" lang="zh-TW"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所定点数の</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１００分の５０に相当する点数を加算する</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4534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内視鏡下脳内血腫除去術</a:t>
                      </a:r>
                      <a:endParaRPr kumimoji="1" lang="zh-TW"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３３</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８２０点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4534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経皮的脳血栓回収術</a:t>
                      </a:r>
                      <a:endParaRPr kumimoji="1" lang="zh-TW"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３０</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２３０点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4534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定位脳腫瘍生検術</a:t>
                      </a:r>
                      <a:endParaRPr kumimoji="1" lang="zh-TW"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１８</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２２０点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4534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空洞・</a:t>
                      </a:r>
                      <a:r>
                        <a:rPr kumimoji="1" lang="ja-JP" altLang="en-US" sz="1100" b="1" u="sng" kern="1200" dirty="0" err="1" smtClean="0">
                          <a:solidFill>
                            <a:srgbClr val="0070C0"/>
                          </a:solidFill>
                          <a:latin typeface="ＭＳ ゴシック" pitchFamily="49" charset="-128"/>
                          <a:ea typeface="ＭＳ ゴシック" pitchFamily="49" charset="-128"/>
                          <a:cs typeface="+mn-cs"/>
                        </a:rPr>
                        <a:t>くも</a:t>
                      </a:r>
                      <a:r>
                        <a:rPr kumimoji="1" lang="ja-JP" altLang="en-US" sz="1100" b="1" u="sng" kern="1200" dirty="0" smtClean="0">
                          <a:solidFill>
                            <a:srgbClr val="0070C0"/>
                          </a:solidFill>
                          <a:latin typeface="ＭＳ ゴシック" pitchFamily="49" charset="-128"/>
                          <a:ea typeface="ＭＳ ゴシック" pitchFamily="49" charset="-128"/>
                          <a:cs typeface="+mn-cs"/>
                        </a:rPr>
                        <a:t>膜下腔ｼｬﾝﾄ術（脊髄空洞症に対するもの）</a:t>
                      </a:r>
                      <a:endParaRPr kumimoji="1" lang="zh-TW"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２３</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４９０点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299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脳腫瘍覚醒下マッピング加算</a:t>
                      </a:r>
                      <a:endParaRPr kumimoji="1" lang="zh-TW"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４</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５００点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4066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網膜再建術</a:t>
                      </a:r>
                      <a:endParaRPr kumimoji="1" lang="zh-TW"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６９</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８８０点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43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kern="1200" dirty="0" smtClean="0">
                          <a:solidFill>
                            <a:srgbClr val="0070C0"/>
                          </a:solidFill>
                          <a:latin typeface="ＭＳ ゴシック" pitchFamily="49" charset="-128"/>
                          <a:ea typeface="ＭＳ ゴシック" pitchFamily="49"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原発性悪性脳腫瘍光線力学療法加算</a:t>
                      </a:r>
                      <a:endParaRPr kumimoji="1" lang="zh-TW" altLang="en-US" sz="1100" b="1" u="sng" kern="120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u="sng" kern="1200" dirty="0" smtClean="0">
                          <a:solidFill>
                            <a:srgbClr val="0070C0"/>
                          </a:solidFill>
                          <a:latin typeface="ＭＳ ゴシック" pitchFamily="49" charset="-128"/>
                          <a:ea typeface="ＭＳ ゴシック" pitchFamily="49" charset="-128"/>
                          <a:cs typeface="+mn-cs"/>
                        </a:rPr>
                        <a:t>１０</a:t>
                      </a:r>
                      <a:r>
                        <a:rPr kumimoji="1" lang="en-US" altLang="ja-JP" sz="1100" b="1" u="sng" kern="1200" dirty="0" smtClean="0">
                          <a:solidFill>
                            <a:srgbClr val="0070C0"/>
                          </a:solidFill>
                          <a:latin typeface="ＭＳ ゴシック" pitchFamily="49" charset="-128"/>
                          <a:ea typeface="ＭＳ ゴシック" pitchFamily="49" charset="-128"/>
                          <a:cs typeface="+mn-cs"/>
                        </a:rPr>
                        <a:t>,</a:t>
                      </a:r>
                      <a:r>
                        <a:rPr kumimoji="1" lang="ja-JP" altLang="en-US" sz="1100" b="1" u="sng" kern="1200" dirty="0" smtClean="0">
                          <a:solidFill>
                            <a:srgbClr val="0070C0"/>
                          </a:solidFill>
                          <a:latin typeface="ＭＳ ゴシック" pitchFamily="49" charset="-128"/>
                          <a:ea typeface="ＭＳ ゴシック" pitchFamily="49" charset="-128"/>
                          <a:cs typeface="+mn-cs"/>
                        </a:rPr>
                        <a:t>０００点</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48819143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185621" y="720254"/>
            <a:ext cx="9505056" cy="6048672"/>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79500" y="0"/>
            <a:ext cx="9517327" cy="432222"/>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手術の評価の見直し①</a:t>
            </a:r>
            <a:endParaRPr lang="en-US" altLang="ja-JP" sz="2400" dirty="0" smtClean="0">
              <a:solidFill>
                <a:schemeClr val="tx1"/>
              </a:solidFill>
              <a:latin typeface="ＭＳ Ｐゴシック" pitchFamily="50" charset="-128"/>
              <a:ea typeface="ＭＳ Ｐゴシック" pitchFamily="50" charset="-128"/>
            </a:endParaRPr>
          </a:p>
        </p:txBody>
      </p:sp>
      <p:sp>
        <p:nvSpPr>
          <p:cNvPr id="2052" name="Rectangle 36"/>
          <p:cNvSpPr>
            <a:spLocks noChangeArrowheads="1"/>
          </p:cNvSpPr>
          <p:nvPr/>
        </p:nvSpPr>
        <p:spPr bwMode="auto">
          <a:xfrm>
            <a:off x="133050" y="404664"/>
            <a:ext cx="4373051"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手術の評価の見直し</a:t>
            </a:r>
          </a:p>
        </p:txBody>
      </p:sp>
      <p:sp>
        <p:nvSpPr>
          <p:cNvPr id="2" name="テキスト ボックス 1"/>
          <p:cNvSpPr txBox="1"/>
          <p:nvPr/>
        </p:nvSpPr>
        <p:spPr>
          <a:xfrm>
            <a:off x="329635" y="755412"/>
            <a:ext cx="5038559" cy="400110"/>
          </a:xfrm>
          <a:prstGeom prst="rect">
            <a:avLst/>
          </a:prstGeom>
          <a:noFill/>
        </p:spPr>
        <p:txBody>
          <a:bodyPr wrap="none" rtlCol="0">
            <a:spAutoFit/>
          </a:bodyPr>
          <a:lstStyle/>
          <a:p>
            <a:r>
              <a:rPr lang="ja-JP" altLang="en-US" sz="2000" dirty="0">
                <a:solidFill>
                  <a:prstClr val="black"/>
                </a:solidFill>
              </a:rPr>
              <a:t>既存の手術のうち評価の見直しを行った手術</a:t>
            </a:r>
          </a:p>
        </p:txBody>
      </p:sp>
      <p:graphicFrame>
        <p:nvGraphicFramePr>
          <p:cNvPr id="10" name="表 9"/>
          <p:cNvGraphicFramePr>
            <a:graphicFrameLocks noGrp="1"/>
          </p:cNvGraphicFramePr>
          <p:nvPr>
            <p:extLst>
              <p:ext uri="{D42A27DB-BD31-4B8C-83A1-F6EECF244321}">
                <p14:modId xmlns:p14="http://schemas.microsoft.com/office/powerpoint/2010/main" val="2965210473"/>
              </p:ext>
            </p:extLst>
          </p:nvPr>
        </p:nvGraphicFramePr>
        <p:xfrm>
          <a:off x="272480" y="1124744"/>
          <a:ext cx="4464496" cy="5507685"/>
        </p:xfrm>
        <a:graphic>
          <a:graphicData uri="http://schemas.openxmlformats.org/drawingml/2006/table">
            <a:tbl>
              <a:tblPr firstRow="1" bandRow="1">
                <a:tableStyleId>{00A15C55-8517-42AA-B614-E9B94910E393}</a:tableStyleId>
              </a:tblPr>
              <a:tblGrid>
                <a:gridCol w="2989638"/>
                <a:gridCol w="1474858"/>
              </a:tblGrid>
              <a:tr h="272541">
                <a:tc>
                  <a:txBody>
                    <a:bodyPr/>
                    <a:lstStyle/>
                    <a:p>
                      <a:pPr algn="ctr"/>
                      <a:r>
                        <a:rPr kumimoji="1" lang="ja-JP" altLang="en-US" sz="1400" b="0" dirty="0" smtClean="0"/>
                        <a:t>手術名</a:t>
                      </a:r>
                      <a:endParaRPr kumimoji="1" lang="ja-JP" altLang="en-US" sz="1400" b="0" dirty="0"/>
                    </a:p>
                  </a:txBody>
                  <a:tcPr marL="99060" marR="99060" anchor="ctr"/>
                </a:tc>
                <a:tc>
                  <a:txBody>
                    <a:bodyPr/>
                    <a:lstStyle/>
                    <a:p>
                      <a:pPr algn="ctr"/>
                      <a:r>
                        <a:rPr kumimoji="1" lang="ja-JP" altLang="en-US" sz="1400" b="0" dirty="0" smtClean="0">
                          <a:latin typeface="ＭＳ ゴシック" pitchFamily="49" charset="-128"/>
                          <a:ea typeface="ＭＳ ゴシック" pitchFamily="49" charset="-128"/>
                        </a:rPr>
                        <a:t>改定後</a:t>
                      </a:r>
                      <a:endParaRPr kumimoji="1" lang="en-US" altLang="ja-JP" sz="1400" b="0" dirty="0" smtClean="0">
                        <a:latin typeface="ＭＳ ゴシック" pitchFamily="49" charset="-128"/>
                        <a:ea typeface="ＭＳ ゴシック" pitchFamily="49" charset="-128"/>
                      </a:endParaRPr>
                    </a:p>
                  </a:txBody>
                  <a:tcPr marL="99060" marR="99060" anchor="ctr"/>
                </a:tc>
              </a:tr>
              <a:tr h="281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latin typeface="Arial" charset="0"/>
                          <a:ea typeface="ＭＳ Ｐゴシック" charset="-128"/>
                          <a:cs typeface="+mn-cs"/>
                        </a:rPr>
                        <a:t>内視鏡的食道・胃静脈瘤結紮術</a:t>
                      </a:r>
                      <a:endParaRPr kumimoji="1" lang="zh-TW" altLang="en-US" sz="1050" kern="1200" dirty="0" smtClean="0">
                        <a:solidFill>
                          <a:schemeClr val="tx1"/>
                        </a:solidFill>
                        <a:latin typeface="Arial" charset="0"/>
                        <a:ea typeface="ＭＳ Ｐゴシック"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要件の見直し</a:t>
                      </a:r>
                      <a:endParaRPr kumimoji="1" lang="ja-JP" altLang="en-US" sz="1050" b="1" u="sng" kern="1200" dirty="0">
                        <a:solidFill>
                          <a:srgbClr val="0070C0"/>
                        </a:solidFill>
                        <a:latin typeface="ＭＳ ゴシック" pitchFamily="49" charset="-128"/>
                        <a:ea typeface="ＭＳ ゴシック" pitchFamily="49" charset="-128"/>
                        <a:cs typeface="+mn-cs"/>
                      </a:endParaRPr>
                    </a:p>
                  </a:txBody>
                  <a:tcPr marL="99060" marR="99060" anchor="ctr"/>
                </a:tc>
              </a:tr>
              <a:tr h="640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latin typeface="Arial" charset="0"/>
                          <a:ea typeface="ＭＳ Ｐゴシック" charset="-128"/>
                          <a:cs typeface="+mn-cs"/>
                        </a:rPr>
                        <a:t>組織拡張器による再建手術（一連につき）</a:t>
                      </a:r>
                      <a:endParaRPr kumimoji="1" lang="en-US" altLang="ja-JP" sz="1050" kern="1200" dirty="0" smtClean="0">
                        <a:solidFill>
                          <a:schemeClr val="tx1"/>
                        </a:solidFill>
                        <a:latin typeface="Arial" charset="0"/>
                        <a:ea typeface="ＭＳ Ｐゴシック"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latin typeface="Arial" charset="0"/>
                          <a:ea typeface="ＭＳ Ｐゴシック" charset="-128"/>
                          <a:cs typeface="+mn-cs"/>
                        </a:rPr>
                        <a:t>　　</a:t>
                      </a:r>
                      <a:r>
                        <a:rPr kumimoji="1" lang="ja-JP" altLang="en-US" sz="1050" b="1" u="sng" kern="1200" dirty="0" smtClean="0">
                          <a:solidFill>
                            <a:srgbClr val="0070C0"/>
                          </a:solidFill>
                          <a:latin typeface="ＭＳ ゴシック" pitchFamily="49" charset="-128"/>
                          <a:ea typeface="ＭＳ ゴシック" pitchFamily="49" charset="-128"/>
                          <a:cs typeface="+mn-cs"/>
                        </a:rPr>
                        <a:t>乳房（再建手術）の場合</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accent1"/>
                          </a:solidFill>
                          <a:latin typeface="Arial" charset="0"/>
                          <a:ea typeface="ＭＳ Ｐゴシック"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その他の場合</a:t>
                      </a:r>
                      <a:endParaRPr kumimoji="1" lang="ja-JP" altLang="en-US" sz="1100" b="1" u="sng"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ＭＳ ゴシック" pitchFamily="49" charset="-128"/>
                          <a:ea typeface="ＭＳ ゴシック" pitchFamily="49" charset="-128"/>
                          <a:cs typeface="+mn-cs"/>
                        </a:rPr>
                        <a:t>１７</a:t>
                      </a:r>
                      <a:r>
                        <a:rPr kumimoji="1" lang="en-US" altLang="ja-JP" sz="1050" b="0" u="none" kern="1200" dirty="0" smtClean="0">
                          <a:solidFill>
                            <a:schemeClr val="tx1"/>
                          </a:solidFill>
                          <a:latin typeface="ＭＳ ゴシック" pitchFamily="49" charset="-128"/>
                          <a:ea typeface="ＭＳ ゴシック" pitchFamily="49" charset="-128"/>
                          <a:cs typeface="+mn-cs"/>
                        </a:rPr>
                        <a:t>,</a:t>
                      </a:r>
                      <a:r>
                        <a:rPr kumimoji="1" lang="ja-JP" altLang="en-US" sz="1050" b="0" u="none" kern="1200" dirty="0" smtClean="0">
                          <a:solidFill>
                            <a:schemeClr val="tx1"/>
                          </a:solidFill>
                          <a:latin typeface="ＭＳ ゴシック" pitchFamily="49" charset="-128"/>
                          <a:ea typeface="ＭＳ ゴシック" pitchFamily="49" charset="-128"/>
                          <a:cs typeface="+mn-cs"/>
                        </a:rPr>
                        <a:t>５８０点</a:t>
                      </a:r>
                      <a:endParaRPr kumimoji="1" lang="en-US" altLang="ja-JP" sz="1050" b="0" u="none" kern="1200" dirty="0" smtClean="0">
                        <a:solidFill>
                          <a:schemeClr val="tx1"/>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ＭＳ ゴシック" pitchFamily="49" charset="-128"/>
                          <a:ea typeface="ＭＳ ゴシック" pitchFamily="49" charset="-128"/>
                          <a:cs typeface="+mn-cs"/>
                        </a:rPr>
                        <a:t>１７</a:t>
                      </a:r>
                      <a:r>
                        <a:rPr kumimoji="1" lang="en-US" altLang="ja-JP" sz="1050" b="0" u="none" kern="1200" dirty="0" smtClean="0">
                          <a:solidFill>
                            <a:schemeClr val="tx1"/>
                          </a:solidFill>
                          <a:latin typeface="ＭＳ ゴシック" pitchFamily="49" charset="-128"/>
                          <a:ea typeface="ＭＳ ゴシック" pitchFamily="49" charset="-128"/>
                          <a:cs typeface="+mn-cs"/>
                        </a:rPr>
                        <a:t>,</a:t>
                      </a:r>
                      <a:r>
                        <a:rPr kumimoji="1" lang="ja-JP" altLang="en-US" sz="1050" b="0" u="none" kern="1200" dirty="0" smtClean="0">
                          <a:solidFill>
                            <a:schemeClr val="tx1"/>
                          </a:solidFill>
                          <a:latin typeface="ＭＳ ゴシック" pitchFamily="49" charset="-128"/>
                          <a:ea typeface="ＭＳ ゴシック" pitchFamily="49" charset="-128"/>
                          <a:cs typeface="+mn-cs"/>
                        </a:rPr>
                        <a:t>５８０点</a:t>
                      </a:r>
                    </a:p>
                  </a:txBody>
                  <a:tcPr marL="99060" marR="99060" anchor="ctr"/>
                </a:tc>
              </a:tr>
              <a:tr h="640750">
                <a:tc>
                  <a:txBody>
                    <a:bodyPr/>
                    <a:lstStyle/>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遊離皮弁術（顕微鏡下血管柄付きのもの）</a:t>
                      </a:r>
                      <a:endParaRPr kumimoji="1" lang="en-US" altLang="ja-JP" sz="105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乳房再建術の場合</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p>
                      <a:pPr marL="0" indent="88900" algn="l" defTabSz="914400" rtl="0" eaLnBrk="1" fontAlgn="ctr" latinLnBrk="0" hangingPunct="1"/>
                      <a:r>
                        <a:rPr kumimoji="1" lang="ja-JP" altLang="en-US" sz="1050" b="0" u="none" kern="1200" dirty="0" smtClean="0">
                          <a:solidFill>
                            <a:schemeClr val="accent1"/>
                          </a:solidFill>
                          <a:latin typeface="Arial" charset="0"/>
                          <a:ea typeface="ＭＳ Ｐゴシック"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その他の場合</a:t>
                      </a:r>
                      <a:endParaRPr kumimoji="1" lang="zh-TW"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８４</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０５０点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８４</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０５０点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820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latin typeface="Arial" charset="0"/>
                          <a:ea typeface="ＭＳ Ｐゴシック" charset="-128"/>
                          <a:cs typeface="+mn-cs"/>
                        </a:rPr>
                        <a:t>経皮的冠動脈ステント留置術</a:t>
                      </a:r>
                      <a:endParaRPr kumimoji="1" lang="en-US" altLang="ja-JP" sz="1050" kern="1200" dirty="0" smtClean="0">
                        <a:solidFill>
                          <a:schemeClr val="tx1"/>
                        </a:solidFill>
                        <a:latin typeface="Arial" charset="0"/>
                        <a:ea typeface="ＭＳ Ｐゴシック"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latin typeface="Arial" charset="0"/>
                          <a:ea typeface="ＭＳ Ｐゴシック"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急性心筋梗塞に対するもの</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accent1"/>
                          </a:solidFill>
                          <a:latin typeface="Arial" charset="0"/>
                          <a:ea typeface="ＭＳ Ｐゴシック"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不安定狭心症に対するもの</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accent1"/>
                          </a:solidFill>
                          <a:latin typeface="Arial" charset="0"/>
                          <a:ea typeface="ＭＳ Ｐゴシック"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その他のもの</a:t>
                      </a:r>
                      <a:endParaRPr kumimoji="1" lang="ja-JP" altLang="en-US" sz="1100" b="1" u="sng"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３４</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３８０点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２４</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３８０点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２１</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６８０点</a:t>
                      </a:r>
                    </a:p>
                  </a:txBody>
                  <a:tcPr marL="99060" marR="99060" anchor="ctr"/>
                </a:tc>
              </a:tr>
              <a:tr h="717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latin typeface="Arial" charset="0"/>
                          <a:ea typeface="ＭＳ Ｐゴシック" charset="-128"/>
                          <a:cs typeface="+mn-cs"/>
                        </a:rPr>
                        <a:t>　経皮的冠動脈形成術</a:t>
                      </a:r>
                      <a:endParaRPr kumimoji="1" lang="en-US" altLang="ja-JP" sz="1050" kern="1200" dirty="0" smtClean="0">
                        <a:solidFill>
                          <a:schemeClr val="tx1"/>
                        </a:solidFill>
                        <a:latin typeface="Arial" charset="0"/>
                        <a:ea typeface="ＭＳ Ｐゴシック"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latin typeface="Arial" charset="0"/>
                          <a:ea typeface="ＭＳ Ｐゴシック"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急性心筋梗塞に対するもの</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accent1"/>
                          </a:solidFill>
                          <a:latin typeface="Arial" charset="0"/>
                          <a:ea typeface="ＭＳ Ｐゴシック"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不安定狭心症に対するもの</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accent1"/>
                          </a:solidFill>
                          <a:latin typeface="Arial" charset="0"/>
                          <a:ea typeface="ＭＳ Ｐゴシック"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その他のもの</a:t>
                      </a:r>
                      <a:endParaRPr kumimoji="1" lang="ja-JP"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３２</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０００点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２２</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０００点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１９</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smtClean="0">
                          <a:solidFill>
                            <a:srgbClr val="0070C0"/>
                          </a:solidFill>
                          <a:latin typeface="ＭＳ ゴシック" pitchFamily="49" charset="-128"/>
                          <a:ea typeface="ＭＳ ゴシック" pitchFamily="49" charset="-128"/>
                          <a:cs typeface="+mn-cs"/>
                        </a:rPr>
                        <a:t>３００点</a:t>
                      </a:r>
                      <a:endParaRPr kumimoji="1" lang="ja-JP" altLang="en-US" sz="105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640750">
                <a:tc>
                  <a:txBody>
                    <a:bodyPr/>
                    <a:lstStyle/>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総肺静脈還流異常症手術</a:t>
                      </a:r>
                      <a:endParaRPr kumimoji="1" lang="en-US" altLang="ja-JP" sz="1050" kern="1200" dirty="0" smtClean="0">
                        <a:solidFill>
                          <a:schemeClr val="tx1"/>
                        </a:solidFill>
                        <a:latin typeface="Arial" charset="0"/>
                        <a:ea typeface="ＭＳ Ｐゴシック"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latin typeface="Arial" charset="0"/>
                          <a:ea typeface="ＭＳ Ｐゴシック"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心臓型</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latin typeface="Arial" charset="0"/>
                          <a:ea typeface="ＭＳ Ｐゴシック"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その他のもの</a:t>
                      </a:r>
                      <a:endParaRPr kumimoji="1" lang="zh-TW"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ＭＳ ゴシック" pitchFamily="49" charset="-128"/>
                          <a:ea typeface="ＭＳ ゴシック" pitchFamily="49" charset="-128"/>
                          <a:cs typeface="+mn-cs"/>
                        </a:rPr>
                        <a:t>１０９</a:t>
                      </a:r>
                      <a:r>
                        <a:rPr kumimoji="1" lang="en-US" altLang="ja-JP" sz="1050" b="0" u="none" kern="1200" dirty="0" smtClean="0">
                          <a:solidFill>
                            <a:schemeClr val="tx1"/>
                          </a:solidFill>
                          <a:latin typeface="ＭＳ ゴシック" pitchFamily="49" charset="-128"/>
                          <a:ea typeface="ＭＳ ゴシック" pitchFamily="49" charset="-128"/>
                          <a:cs typeface="+mn-cs"/>
                        </a:rPr>
                        <a:t>,</a:t>
                      </a:r>
                      <a:r>
                        <a:rPr kumimoji="1" lang="ja-JP" altLang="en-US" sz="1050" b="0" u="none" kern="1200" dirty="0" smtClean="0">
                          <a:solidFill>
                            <a:schemeClr val="tx1"/>
                          </a:solidFill>
                          <a:latin typeface="ＭＳ ゴシック" pitchFamily="49" charset="-128"/>
                          <a:ea typeface="ＭＳ ゴシック" pitchFamily="49" charset="-128"/>
                          <a:cs typeface="+mn-cs"/>
                        </a:rPr>
                        <a:t>３１０点</a:t>
                      </a:r>
                      <a:endParaRPr kumimoji="1" lang="en-US" altLang="ja-JP" sz="1050" b="0" u="none" kern="1200" dirty="0" smtClean="0">
                        <a:solidFill>
                          <a:schemeClr val="tx1"/>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１２９</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３１０点</a:t>
                      </a:r>
                    </a:p>
                  </a:txBody>
                  <a:tcPr marL="99060" marR="99060" anchor="ctr"/>
                </a:tc>
              </a:tr>
              <a:tr h="820159">
                <a:tc>
                  <a:txBody>
                    <a:bodyPr/>
                    <a:lstStyle/>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関節内骨折観血的手術</a:t>
                      </a:r>
                      <a:endParaRPr kumimoji="1" lang="en-US" altLang="ja-JP" sz="105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　　肩、股、膝、</a:t>
                      </a:r>
                      <a:r>
                        <a:rPr kumimoji="1" lang="ja-JP" altLang="en-US" sz="1100" b="1" u="sng" kern="1200" dirty="0" smtClean="0">
                          <a:solidFill>
                            <a:srgbClr val="0070C0"/>
                          </a:solidFill>
                          <a:latin typeface="ＭＳ ゴシック" pitchFamily="49" charset="-128"/>
                          <a:ea typeface="ＭＳ ゴシック" pitchFamily="49" charset="-128"/>
                          <a:cs typeface="+mn-cs"/>
                        </a:rPr>
                        <a:t>肘</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　　胸鎖、手、足</a:t>
                      </a:r>
                      <a:endParaRPr kumimoji="1" lang="en-US" altLang="ja-JP" sz="105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　　肩鎖、指（手、足）</a:t>
                      </a:r>
                      <a:endParaRPr kumimoji="1" lang="zh-TW" altLang="en-US" sz="1050"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ＭＳ ゴシック" pitchFamily="49" charset="-128"/>
                          <a:ea typeface="ＭＳ ゴシック" pitchFamily="49" charset="-128"/>
                          <a:cs typeface="+mn-cs"/>
                        </a:rPr>
                        <a:t>２０</a:t>
                      </a:r>
                      <a:r>
                        <a:rPr kumimoji="1" lang="en-US" altLang="ja-JP" sz="1050" b="0" u="none" kern="1200" dirty="0" smtClean="0">
                          <a:solidFill>
                            <a:schemeClr val="tx1"/>
                          </a:solidFill>
                          <a:latin typeface="ＭＳ ゴシック" pitchFamily="49" charset="-128"/>
                          <a:ea typeface="ＭＳ ゴシック" pitchFamily="49" charset="-128"/>
                          <a:cs typeface="+mn-cs"/>
                        </a:rPr>
                        <a:t>,</a:t>
                      </a:r>
                      <a:r>
                        <a:rPr kumimoji="1" lang="ja-JP" altLang="en-US" sz="1050" b="0" u="none" kern="1200" dirty="0" smtClean="0">
                          <a:solidFill>
                            <a:schemeClr val="tx1"/>
                          </a:solidFill>
                          <a:latin typeface="ＭＳ ゴシック" pitchFamily="49" charset="-128"/>
                          <a:ea typeface="ＭＳ ゴシック" pitchFamily="49" charset="-128"/>
                          <a:cs typeface="+mn-cs"/>
                        </a:rPr>
                        <a:t>７６０点</a:t>
                      </a:r>
                      <a:endParaRPr kumimoji="1" lang="en-US" altLang="ja-JP" sz="1050" b="0" u="none" kern="1200" dirty="0" smtClean="0">
                        <a:solidFill>
                          <a:schemeClr val="tx1"/>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ＭＳ ゴシック" pitchFamily="49" charset="-128"/>
                          <a:ea typeface="ＭＳ ゴシック" pitchFamily="49" charset="-128"/>
                          <a:cs typeface="+mn-cs"/>
                        </a:rPr>
                        <a:t>１７</a:t>
                      </a:r>
                      <a:r>
                        <a:rPr kumimoji="1" lang="en-US" altLang="ja-JP" sz="1050" b="0" u="none" kern="1200" dirty="0" smtClean="0">
                          <a:solidFill>
                            <a:schemeClr val="tx1"/>
                          </a:solidFill>
                          <a:latin typeface="ＭＳ ゴシック" pitchFamily="49" charset="-128"/>
                          <a:ea typeface="ＭＳ ゴシック" pitchFamily="49" charset="-128"/>
                          <a:cs typeface="+mn-cs"/>
                        </a:rPr>
                        <a:t>,</a:t>
                      </a:r>
                      <a:r>
                        <a:rPr kumimoji="1" lang="ja-JP" altLang="en-US" sz="1050" b="0" u="none" kern="1200" dirty="0" smtClean="0">
                          <a:solidFill>
                            <a:schemeClr val="tx1"/>
                          </a:solidFill>
                          <a:latin typeface="ＭＳ ゴシック" pitchFamily="49" charset="-128"/>
                          <a:ea typeface="ＭＳ ゴシック" pitchFamily="49" charset="-128"/>
                          <a:cs typeface="+mn-cs"/>
                        </a:rPr>
                        <a:t>０７０点</a:t>
                      </a:r>
                      <a:endParaRPr kumimoji="1" lang="en-US" altLang="ja-JP" sz="1050" b="0" u="none" kern="1200" dirty="0" smtClean="0">
                        <a:solidFill>
                          <a:schemeClr val="tx1"/>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ＭＳ ゴシック" pitchFamily="49" charset="-128"/>
                          <a:ea typeface="ＭＳ ゴシック" pitchFamily="49" charset="-128"/>
                          <a:cs typeface="+mn-cs"/>
                        </a:rPr>
                        <a:t>１０</a:t>
                      </a:r>
                      <a:r>
                        <a:rPr kumimoji="1" lang="en-US" altLang="ja-JP" sz="1050" b="0" u="none" kern="1200" dirty="0" smtClean="0">
                          <a:solidFill>
                            <a:schemeClr val="tx1"/>
                          </a:solidFill>
                          <a:latin typeface="ＭＳ ゴシック" pitchFamily="49" charset="-128"/>
                          <a:ea typeface="ＭＳ ゴシック" pitchFamily="49" charset="-128"/>
                          <a:cs typeface="+mn-cs"/>
                        </a:rPr>
                        <a:t>,</a:t>
                      </a:r>
                      <a:r>
                        <a:rPr kumimoji="1" lang="ja-JP" altLang="en-US" sz="1050" b="0" u="none" kern="1200" dirty="0" smtClean="0">
                          <a:solidFill>
                            <a:schemeClr val="tx1"/>
                          </a:solidFill>
                          <a:latin typeface="ＭＳ ゴシック" pitchFamily="49" charset="-128"/>
                          <a:ea typeface="ＭＳ ゴシック" pitchFamily="49" charset="-128"/>
                          <a:cs typeface="+mn-cs"/>
                        </a:rPr>
                        <a:t>３７０点</a:t>
                      </a:r>
                      <a:endParaRPr kumimoji="1" lang="en-US" altLang="ja-JP" sz="1050" b="0" u="none" kern="1200" dirty="0" smtClean="0">
                        <a:solidFill>
                          <a:schemeClr val="tx1"/>
                        </a:solidFill>
                        <a:latin typeface="ＭＳ ゴシック" pitchFamily="49" charset="-128"/>
                        <a:ea typeface="ＭＳ ゴシック" pitchFamily="49" charset="-128"/>
                        <a:cs typeface="+mn-cs"/>
                      </a:endParaRPr>
                    </a:p>
                  </a:txBody>
                  <a:tcPr marL="99060" marR="99060" anchor="ctr"/>
                </a:tc>
              </a:tr>
              <a:tr h="640750">
                <a:tc>
                  <a:txBody>
                    <a:bodyPr/>
                    <a:lstStyle/>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経尿道的前立腺手術</a:t>
                      </a:r>
                      <a:endParaRPr kumimoji="1" lang="en-US" altLang="ja-JP" sz="105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電解質溶液利用のもの</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accent1"/>
                          </a:solidFill>
                          <a:latin typeface="Arial" charset="0"/>
                          <a:ea typeface="ＭＳ Ｐゴシック" charset="-128"/>
                          <a:cs typeface="+mn-cs"/>
                        </a:rPr>
                        <a:t>　　　</a:t>
                      </a:r>
                      <a:r>
                        <a:rPr kumimoji="1" lang="ja-JP" altLang="en-US" sz="1100" b="1" u="sng" kern="1200" dirty="0" smtClean="0">
                          <a:solidFill>
                            <a:srgbClr val="0070C0"/>
                          </a:solidFill>
                          <a:latin typeface="ＭＳ ゴシック" pitchFamily="49" charset="-128"/>
                          <a:ea typeface="ＭＳ ゴシック" pitchFamily="49" charset="-128"/>
                          <a:cs typeface="+mn-cs"/>
                        </a:rPr>
                        <a:t>その他のもの</a:t>
                      </a:r>
                      <a:endParaRPr kumimoji="1" lang="zh-TW" altLang="en-US" sz="1100" b="1" u="sng"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２０</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４００点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ＭＳ ゴシック" pitchFamily="49" charset="-128"/>
                          <a:ea typeface="ＭＳ ゴシック" pitchFamily="49" charset="-128"/>
                          <a:cs typeface="+mn-cs"/>
                        </a:rPr>
                        <a:t>１８</a:t>
                      </a:r>
                      <a:r>
                        <a:rPr kumimoji="1" lang="en-US" altLang="ja-JP" sz="1050" b="0" u="none" kern="1200" dirty="0" smtClean="0">
                          <a:solidFill>
                            <a:schemeClr val="tx1"/>
                          </a:solidFill>
                          <a:latin typeface="ＭＳ ゴシック" pitchFamily="49" charset="-128"/>
                          <a:ea typeface="ＭＳ ゴシック" pitchFamily="49" charset="-128"/>
                          <a:cs typeface="+mn-cs"/>
                        </a:rPr>
                        <a:t>,</a:t>
                      </a:r>
                      <a:r>
                        <a:rPr kumimoji="1" lang="ja-JP" altLang="en-US" sz="1050" b="0" u="none" kern="1200" dirty="0" smtClean="0">
                          <a:solidFill>
                            <a:schemeClr val="tx1"/>
                          </a:solidFill>
                          <a:latin typeface="ＭＳ ゴシック" pitchFamily="49" charset="-128"/>
                          <a:ea typeface="ＭＳ ゴシック" pitchFamily="49" charset="-128"/>
                          <a:cs typeface="+mn-cs"/>
                        </a:rPr>
                        <a:t>５００点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724068482"/>
              </p:ext>
            </p:extLst>
          </p:nvPr>
        </p:nvGraphicFramePr>
        <p:xfrm>
          <a:off x="4880881" y="1081828"/>
          <a:ext cx="4896544" cy="5582520"/>
        </p:xfrm>
        <a:graphic>
          <a:graphicData uri="http://schemas.openxmlformats.org/drawingml/2006/table">
            <a:tbl>
              <a:tblPr firstRow="1" bandRow="1">
                <a:tableStyleId>{00A15C55-8517-42AA-B614-E9B94910E393}</a:tableStyleId>
              </a:tblPr>
              <a:tblGrid>
                <a:gridCol w="3574713"/>
                <a:gridCol w="1321831"/>
              </a:tblGrid>
              <a:tr h="306732">
                <a:tc>
                  <a:txBody>
                    <a:bodyPr/>
                    <a:lstStyle/>
                    <a:p>
                      <a:pPr algn="ctr"/>
                      <a:r>
                        <a:rPr kumimoji="1" lang="ja-JP" altLang="en-US" sz="1400" b="0" dirty="0" smtClean="0"/>
                        <a:t>手術名</a:t>
                      </a:r>
                      <a:endParaRPr kumimoji="1" lang="ja-JP" altLang="en-US" sz="1400" b="0" dirty="0"/>
                    </a:p>
                  </a:txBody>
                  <a:tcPr marL="99060" marR="99060" anchor="ctr"/>
                </a:tc>
                <a:tc>
                  <a:txBody>
                    <a:bodyPr/>
                    <a:lstStyle/>
                    <a:p>
                      <a:pPr algn="ctr"/>
                      <a:r>
                        <a:rPr kumimoji="1" lang="ja-JP" altLang="en-US" sz="1400" b="0" dirty="0" smtClean="0">
                          <a:latin typeface="ＭＳ ゴシック" pitchFamily="49" charset="-128"/>
                          <a:ea typeface="ＭＳ ゴシック" pitchFamily="49" charset="-128"/>
                        </a:rPr>
                        <a:t>改定後</a:t>
                      </a:r>
                      <a:endParaRPr kumimoji="1" lang="en-US" altLang="ja-JP" sz="1400" b="0" dirty="0" smtClean="0">
                        <a:latin typeface="ＭＳ ゴシック" pitchFamily="49" charset="-128"/>
                        <a:ea typeface="ＭＳ ゴシック" pitchFamily="49" charset="-128"/>
                      </a:endParaRPr>
                    </a:p>
                  </a:txBody>
                  <a:tcPr marL="99060" marR="99060" anchor="ctr"/>
                </a:tc>
              </a:tr>
              <a:tr h="253054">
                <a:tc>
                  <a:txBody>
                    <a:bodyPr/>
                    <a:lstStyle/>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脳動脈瘤頸部クリッピング　バイパス術併用加算</a:t>
                      </a:r>
                      <a:endParaRPr kumimoji="1" lang="zh-TW" altLang="en-US" sz="1050"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１６</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０６０点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253054">
                <a:tc>
                  <a:txBody>
                    <a:bodyPr/>
                    <a:lstStyle/>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腹腔鏡下前立腺悪性腫瘍手術</a:t>
                      </a:r>
                      <a:endParaRPr kumimoji="1" lang="zh-TW" altLang="en-US" sz="1050"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施設基準の見直し</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674810">
                <a:tc>
                  <a:txBody>
                    <a:bodyPr/>
                    <a:lstStyle/>
                    <a:p>
                      <a:pPr marL="0" marR="0" indent="88900" algn="l" defTabSz="914400" rtl="0" eaLnBrk="1" fontAlgn="ctr"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latin typeface="Arial" charset="0"/>
                          <a:ea typeface="ＭＳ Ｐゴシック" charset="-128"/>
                          <a:cs typeface="+mn-cs"/>
                        </a:rPr>
                        <a:t>緑内障治療用インプラント挿入術</a:t>
                      </a:r>
                      <a:r>
                        <a:rPr kumimoji="1" lang="ja-JP" altLang="en-US" sz="1100" b="1" u="sng" kern="1200" dirty="0" smtClean="0">
                          <a:solidFill>
                            <a:srgbClr val="0070C0"/>
                          </a:solidFill>
                          <a:latin typeface="ＭＳ ゴシック" pitchFamily="49" charset="-128"/>
                          <a:ea typeface="ＭＳ ゴシック" pitchFamily="49" charset="-128"/>
                          <a:cs typeface="+mn-cs"/>
                        </a:rPr>
                        <a:t>（プレートのないもの）</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p>
                      <a:pPr marL="0" marR="0" indent="88900" algn="l" defTabSz="914400" rtl="0" eaLnBrk="1" fontAlgn="ctr"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latin typeface="Arial" charset="0"/>
                          <a:ea typeface="ＭＳ Ｐゴシック" charset="-128"/>
                          <a:cs typeface="+mn-cs"/>
                        </a:rPr>
                        <a:t>緑内障治療用インプラント挿入術</a:t>
                      </a:r>
                      <a:r>
                        <a:rPr kumimoji="1" lang="ja-JP" altLang="en-US" sz="1100" b="1" u="sng" kern="1200" dirty="0" smtClean="0">
                          <a:solidFill>
                            <a:srgbClr val="0070C0"/>
                          </a:solidFill>
                          <a:latin typeface="ＭＳ ゴシック" pitchFamily="49" charset="-128"/>
                          <a:ea typeface="ＭＳ ゴシック" pitchFamily="49" charset="-128"/>
                          <a:cs typeface="+mn-cs"/>
                        </a:rPr>
                        <a:t>（プレートのあるもの）</a:t>
                      </a:r>
                      <a:endParaRPr kumimoji="1" lang="en-US" altLang="ja-JP" sz="1100" b="1" u="sng" kern="120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３４</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４８０点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４５</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４８０点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575122">
                <a:tc>
                  <a:txBody>
                    <a:bodyPr/>
                    <a:lstStyle/>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肝悪性腫瘍マイクロ波凝固法（一連として）</a:t>
                      </a:r>
                      <a:endParaRPr kumimoji="1" lang="en-US" altLang="ja-JP" sz="105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　　</a:t>
                      </a:r>
                      <a:r>
                        <a:rPr kumimoji="1" lang="ja-JP" altLang="en-US" sz="1050" b="1" u="sng" kern="1200" dirty="0" smtClean="0">
                          <a:solidFill>
                            <a:schemeClr val="accent1"/>
                          </a:solidFill>
                          <a:latin typeface="Arial" charset="0"/>
                          <a:ea typeface="ＭＳ Ｐゴシック" charset="-128"/>
                          <a:cs typeface="+mn-cs"/>
                        </a:rPr>
                        <a:t>腹腔鏡によるもの</a:t>
                      </a:r>
                      <a:endParaRPr kumimoji="1" lang="en-US" altLang="ja-JP" sz="1050" b="1" u="sng" kern="1200" dirty="0" smtClean="0">
                        <a:solidFill>
                          <a:schemeClr val="accent1"/>
                        </a:solidFill>
                        <a:latin typeface="Arial" charset="0"/>
                        <a:ea typeface="ＭＳ Ｐゴシック" charset="-128"/>
                        <a:cs typeface="+mn-cs"/>
                      </a:endParaRPr>
                    </a:p>
                    <a:p>
                      <a:pPr marL="0" indent="88900" algn="l" defTabSz="914400" rtl="0" eaLnBrk="1" fontAlgn="ctr" latinLnBrk="0" hangingPunct="1"/>
                      <a:r>
                        <a:rPr kumimoji="1" lang="ja-JP" altLang="en-US" sz="1050" b="0" u="none" kern="1200" dirty="0" smtClean="0">
                          <a:solidFill>
                            <a:schemeClr val="accent1"/>
                          </a:solidFill>
                          <a:latin typeface="Arial" charset="0"/>
                          <a:ea typeface="ＭＳ Ｐゴシック" charset="-128"/>
                          <a:cs typeface="+mn-cs"/>
                        </a:rPr>
                        <a:t>　　</a:t>
                      </a:r>
                      <a:r>
                        <a:rPr kumimoji="1" lang="ja-JP" altLang="en-US" sz="1050" b="1" u="sng" kern="1200" dirty="0" smtClean="0">
                          <a:solidFill>
                            <a:schemeClr val="accent1"/>
                          </a:solidFill>
                          <a:latin typeface="Arial" charset="0"/>
                          <a:ea typeface="ＭＳ Ｐゴシック" charset="-128"/>
                          <a:cs typeface="+mn-cs"/>
                        </a:rPr>
                        <a:t>その他のもの</a:t>
                      </a:r>
                      <a:endParaRPr kumimoji="1" lang="zh-TW" altLang="en-US" sz="1050" b="1" u="sng" kern="1200" dirty="0">
                        <a:solidFill>
                          <a:schemeClr val="accent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１８</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７１０点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ＭＳ ゴシック" pitchFamily="49" charset="-128"/>
                          <a:ea typeface="ＭＳ ゴシック" pitchFamily="49" charset="-128"/>
                          <a:cs typeface="+mn-cs"/>
                        </a:rPr>
                        <a:t>１７</a:t>
                      </a:r>
                      <a:r>
                        <a:rPr kumimoji="1" lang="en-US" altLang="ja-JP" sz="1050" b="0" u="none" kern="1200" dirty="0" smtClean="0">
                          <a:solidFill>
                            <a:schemeClr val="tx1"/>
                          </a:solidFill>
                          <a:latin typeface="ＭＳ ゴシック" pitchFamily="49" charset="-128"/>
                          <a:ea typeface="ＭＳ ゴシック" pitchFamily="49" charset="-128"/>
                          <a:cs typeface="+mn-cs"/>
                        </a:rPr>
                        <a:t>,</a:t>
                      </a:r>
                      <a:r>
                        <a:rPr kumimoji="1" lang="ja-JP" altLang="en-US" sz="1050" b="0" u="none" kern="1200" dirty="0" smtClean="0">
                          <a:solidFill>
                            <a:schemeClr val="tx1"/>
                          </a:solidFill>
                          <a:latin typeface="ＭＳ ゴシック" pitchFamily="49" charset="-128"/>
                          <a:ea typeface="ＭＳ ゴシック" pitchFamily="49" charset="-128"/>
                          <a:cs typeface="+mn-cs"/>
                        </a:rPr>
                        <a:t>４１０点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644137">
                <a:tc>
                  <a:txBody>
                    <a:bodyPr/>
                    <a:lstStyle/>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肝悪性腫瘍ラジオ波焼灼療法（一連として）　２センチメートル以内のもの</a:t>
                      </a:r>
                      <a:endParaRPr kumimoji="1" lang="en-US" altLang="ja-JP" sz="105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　　</a:t>
                      </a:r>
                      <a:r>
                        <a:rPr kumimoji="1" lang="ja-JP" altLang="en-US" sz="1050" b="1" u="sng" kern="1200" dirty="0" smtClean="0">
                          <a:solidFill>
                            <a:schemeClr val="accent1"/>
                          </a:solidFill>
                          <a:latin typeface="Arial" charset="0"/>
                          <a:ea typeface="ＭＳ Ｐゴシック" charset="-128"/>
                          <a:cs typeface="+mn-cs"/>
                        </a:rPr>
                        <a:t>腹腔鏡によるもの</a:t>
                      </a:r>
                      <a:endParaRPr kumimoji="1" lang="en-US" altLang="ja-JP" sz="1050" b="1" u="sng" kern="1200" dirty="0" smtClean="0">
                        <a:solidFill>
                          <a:schemeClr val="accent1"/>
                        </a:solidFill>
                        <a:latin typeface="Arial" charset="0"/>
                        <a:ea typeface="ＭＳ Ｐゴシック" charset="-128"/>
                        <a:cs typeface="+mn-cs"/>
                      </a:endParaRPr>
                    </a:p>
                    <a:p>
                      <a:pPr marL="0" indent="88900" algn="l" defTabSz="914400" rtl="0" eaLnBrk="1" fontAlgn="ctr" latinLnBrk="0" hangingPunct="1"/>
                      <a:r>
                        <a:rPr kumimoji="1" lang="ja-JP" altLang="en-US" sz="1050" b="0" u="none" kern="1200" dirty="0" smtClean="0">
                          <a:solidFill>
                            <a:schemeClr val="accent1"/>
                          </a:solidFill>
                          <a:latin typeface="Arial" charset="0"/>
                          <a:ea typeface="ＭＳ Ｐゴシック" charset="-128"/>
                          <a:cs typeface="+mn-cs"/>
                        </a:rPr>
                        <a:t>　　</a:t>
                      </a:r>
                      <a:r>
                        <a:rPr kumimoji="1" lang="ja-JP" altLang="en-US" sz="1050" b="1" u="sng" kern="1200" dirty="0" smtClean="0">
                          <a:solidFill>
                            <a:schemeClr val="accent1"/>
                          </a:solidFill>
                          <a:latin typeface="Arial" charset="0"/>
                          <a:ea typeface="ＭＳ Ｐゴシック" charset="-128"/>
                          <a:cs typeface="+mn-cs"/>
                        </a:rPr>
                        <a:t>その他のもの</a:t>
                      </a:r>
                      <a:endParaRPr kumimoji="1" lang="zh-TW" altLang="en-US" sz="1050" b="1" u="sng" kern="1200" dirty="0">
                        <a:solidFill>
                          <a:schemeClr val="accent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１６</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３００点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ＭＳ ゴシック" pitchFamily="49" charset="-128"/>
                          <a:ea typeface="ＭＳ ゴシック" pitchFamily="49" charset="-128"/>
                          <a:cs typeface="+mn-cs"/>
                        </a:rPr>
                        <a:t>１５</a:t>
                      </a:r>
                      <a:r>
                        <a:rPr kumimoji="1" lang="en-US" altLang="ja-JP" sz="1050" b="0" u="none" kern="1200" dirty="0" smtClean="0">
                          <a:solidFill>
                            <a:schemeClr val="tx1"/>
                          </a:solidFill>
                          <a:latin typeface="ＭＳ ゴシック" pitchFamily="49" charset="-128"/>
                          <a:ea typeface="ＭＳ ゴシック" pitchFamily="49" charset="-128"/>
                          <a:cs typeface="+mn-cs"/>
                        </a:rPr>
                        <a:t>,</a:t>
                      </a:r>
                      <a:r>
                        <a:rPr kumimoji="1" lang="ja-JP" altLang="en-US" sz="1050" b="0" u="none" kern="1200" dirty="0" smtClean="0">
                          <a:solidFill>
                            <a:schemeClr val="tx1"/>
                          </a:solidFill>
                          <a:latin typeface="ＭＳ ゴシック" pitchFamily="49" charset="-128"/>
                          <a:ea typeface="ＭＳ ゴシック" pitchFamily="49" charset="-128"/>
                          <a:cs typeface="+mn-cs"/>
                        </a:rPr>
                        <a:t>０００点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644137">
                <a:tc>
                  <a:txBody>
                    <a:bodyPr/>
                    <a:lstStyle/>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肝悪性腫瘍ラジオ波焼灼療法（一連として）　２センチメートルを超えるのもの</a:t>
                      </a:r>
                      <a:endParaRPr kumimoji="1" lang="en-US" altLang="ja-JP" sz="105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050" kern="1200" dirty="0" smtClean="0">
                          <a:solidFill>
                            <a:schemeClr val="tx1"/>
                          </a:solidFill>
                          <a:latin typeface="Arial" charset="0"/>
                          <a:ea typeface="ＭＳ Ｐゴシック" charset="-128"/>
                          <a:cs typeface="+mn-cs"/>
                        </a:rPr>
                        <a:t>　　</a:t>
                      </a:r>
                      <a:r>
                        <a:rPr kumimoji="1" lang="ja-JP" altLang="en-US" sz="1050" b="1" u="sng" kern="1200" dirty="0" smtClean="0">
                          <a:solidFill>
                            <a:schemeClr val="accent1"/>
                          </a:solidFill>
                          <a:latin typeface="Arial" charset="0"/>
                          <a:ea typeface="ＭＳ Ｐゴシック" charset="-128"/>
                          <a:cs typeface="+mn-cs"/>
                        </a:rPr>
                        <a:t>腹腔鏡によるもの</a:t>
                      </a:r>
                      <a:endParaRPr kumimoji="1" lang="en-US" altLang="ja-JP" sz="1050" b="1" u="sng" kern="1200" dirty="0" smtClean="0">
                        <a:solidFill>
                          <a:schemeClr val="accent1"/>
                        </a:solidFill>
                        <a:latin typeface="Arial" charset="0"/>
                        <a:ea typeface="ＭＳ Ｐゴシック" charset="-128"/>
                        <a:cs typeface="+mn-cs"/>
                      </a:endParaRPr>
                    </a:p>
                    <a:p>
                      <a:pPr marL="0" indent="88900" algn="l" defTabSz="914400" rtl="0" eaLnBrk="1" fontAlgn="ctr" latinLnBrk="0" hangingPunct="1"/>
                      <a:r>
                        <a:rPr kumimoji="1" lang="ja-JP" altLang="en-US" sz="1050" b="0" u="none" kern="1200" dirty="0" smtClean="0">
                          <a:solidFill>
                            <a:schemeClr val="accent1"/>
                          </a:solidFill>
                          <a:latin typeface="Arial" charset="0"/>
                          <a:ea typeface="ＭＳ Ｐゴシック" charset="-128"/>
                          <a:cs typeface="+mn-cs"/>
                        </a:rPr>
                        <a:t>　　</a:t>
                      </a:r>
                      <a:r>
                        <a:rPr kumimoji="1" lang="ja-JP" altLang="en-US" sz="1050" b="1" u="sng" kern="1200" dirty="0" smtClean="0">
                          <a:solidFill>
                            <a:schemeClr val="accent1"/>
                          </a:solidFill>
                          <a:latin typeface="Arial" charset="0"/>
                          <a:ea typeface="ＭＳ Ｐゴシック" charset="-128"/>
                          <a:cs typeface="+mn-cs"/>
                        </a:rPr>
                        <a:t>その他のもの</a:t>
                      </a:r>
                      <a:endParaRPr kumimoji="1" lang="zh-TW" altLang="en-US" sz="1050" b="1" u="sng" kern="1200" dirty="0">
                        <a:solidFill>
                          <a:schemeClr val="accent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２３</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２６０点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ＭＳ ゴシック" pitchFamily="49" charset="-128"/>
                          <a:ea typeface="ＭＳ ゴシック" pitchFamily="49" charset="-128"/>
                          <a:cs typeface="+mn-cs"/>
                        </a:rPr>
                        <a:t>２１</a:t>
                      </a:r>
                      <a:r>
                        <a:rPr kumimoji="1" lang="en-US" altLang="ja-JP" sz="1050" b="0" u="none" kern="1200" dirty="0" smtClean="0">
                          <a:solidFill>
                            <a:schemeClr val="tx1"/>
                          </a:solidFill>
                          <a:latin typeface="ＭＳ ゴシック" pitchFamily="49" charset="-128"/>
                          <a:ea typeface="ＭＳ ゴシック" pitchFamily="49" charset="-128"/>
                          <a:cs typeface="+mn-cs"/>
                        </a:rPr>
                        <a:t>,</a:t>
                      </a:r>
                      <a:r>
                        <a:rPr kumimoji="1" lang="ja-JP" altLang="en-US" sz="1050" b="0" u="none" kern="1200" dirty="0" smtClean="0">
                          <a:solidFill>
                            <a:schemeClr val="tx1"/>
                          </a:solidFill>
                          <a:latin typeface="ＭＳ ゴシック" pitchFamily="49" charset="-128"/>
                          <a:ea typeface="ＭＳ ゴシック" pitchFamily="49" charset="-128"/>
                          <a:cs typeface="+mn-cs"/>
                        </a:rPr>
                        <a:t>９６０点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253054">
                <a:tc>
                  <a:txBody>
                    <a:bodyPr/>
                    <a:lstStyle/>
                    <a:p>
                      <a:pPr marL="0" indent="88900" algn="l" defTabSz="914400" rtl="0" eaLnBrk="1" fontAlgn="ctr" latinLnBrk="0" hangingPunct="1"/>
                      <a:r>
                        <a:rPr kumimoji="1" lang="ja-JP" altLang="en-US" sz="1050" b="0" u="none" kern="1200" dirty="0" smtClean="0">
                          <a:solidFill>
                            <a:schemeClr val="tx1"/>
                          </a:solidFill>
                          <a:latin typeface="Arial" charset="0"/>
                          <a:ea typeface="ＭＳ Ｐゴシック" charset="-128"/>
                          <a:cs typeface="+mn-cs"/>
                        </a:rPr>
                        <a:t>両心室ペースメーカー移植術</a:t>
                      </a:r>
                      <a:endParaRPr kumimoji="1" lang="zh-TW" altLang="en-US" sz="105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施設基準の見直し</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253054">
                <a:tc>
                  <a:txBody>
                    <a:bodyPr/>
                    <a:lstStyle/>
                    <a:p>
                      <a:pPr marL="0" indent="88900" algn="l" defTabSz="914400" rtl="0" eaLnBrk="1" fontAlgn="ctr" latinLnBrk="0" hangingPunct="1"/>
                      <a:r>
                        <a:rPr kumimoji="1" lang="ja-JP" altLang="en-US" sz="1050" b="0" u="none" kern="1200" dirty="0" smtClean="0">
                          <a:solidFill>
                            <a:schemeClr val="tx1"/>
                          </a:solidFill>
                          <a:latin typeface="Arial" charset="0"/>
                          <a:ea typeface="ＭＳ Ｐゴシック" charset="-128"/>
                          <a:cs typeface="+mn-cs"/>
                        </a:rPr>
                        <a:t>静脈形成術　指（手、足）の静脈</a:t>
                      </a:r>
                      <a:endParaRPr kumimoji="1" lang="zh-TW" altLang="en-US" sz="105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廃止</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736156">
                <a:tc>
                  <a:txBody>
                    <a:bodyPr/>
                    <a:lstStyle/>
                    <a:p>
                      <a:pPr marL="0" indent="88900" algn="l" defTabSz="914400" rtl="0" eaLnBrk="1" fontAlgn="ctr" latinLnBrk="0" hangingPunct="1"/>
                      <a:r>
                        <a:rPr kumimoji="1" lang="ja-JP" altLang="en-US" sz="1050" b="0" u="none" kern="1200" dirty="0" smtClean="0">
                          <a:solidFill>
                            <a:schemeClr val="tx1"/>
                          </a:solidFill>
                          <a:latin typeface="Arial" charset="0"/>
                          <a:ea typeface="ＭＳ Ｐゴシック" charset="-128"/>
                          <a:cs typeface="+mn-cs"/>
                        </a:rPr>
                        <a:t>血管塞栓術</a:t>
                      </a:r>
                      <a:endParaRPr kumimoji="1" lang="en-US" altLang="ja-JP" sz="1050" b="0" u="none"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050" b="0" u="none" kern="1200" dirty="0" smtClean="0">
                          <a:solidFill>
                            <a:schemeClr val="tx1"/>
                          </a:solidFill>
                          <a:latin typeface="Arial" charset="0"/>
                          <a:ea typeface="ＭＳ Ｐゴシック" charset="-128"/>
                          <a:cs typeface="+mn-cs"/>
                        </a:rPr>
                        <a:t>　　止血術</a:t>
                      </a:r>
                      <a:endParaRPr kumimoji="1" lang="en-US" altLang="ja-JP" sz="1050" b="0" u="none"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050" b="0" u="none" kern="1200" dirty="0" smtClean="0">
                          <a:solidFill>
                            <a:schemeClr val="tx1"/>
                          </a:solidFill>
                          <a:latin typeface="Arial" charset="0"/>
                          <a:ea typeface="ＭＳ Ｐゴシック" charset="-128"/>
                          <a:cs typeface="+mn-cs"/>
                        </a:rPr>
                        <a:t>　　</a:t>
                      </a:r>
                      <a:r>
                        <a:rPr kumimoji="1" lang="ja-JP" altLang="en-US" sz="1050" b="1" u="sng" kern="1200" dirty="0" smtClean="0">
                          <a:solidFill>
                            <a:schemeClr val="accent1"/>
                          </a:solidFill>
                          <a:latin typeface="Arial" charset="0"/>
                          <a:ea typeface="ＭＳ Ｐゴシック" charset="-128"/>
                          <a:cs typeface="+mn-cs"/>
                        </a:rPr>
                        <a:t>選択的動脈化学塞栓術</a:t>
                      </a:r>
                      <a:endParaRPr kumimoji="1" lang="en-US" altLang="ja-JP" sz="1050" b="1" u="sng" kern="1200" dirty="0" smtClean="0">
                        <a:solidFill>
                          <a:schemeClr val="accent1"/>
                        </a:solidFill>
                        <a:latin typeface="Arial" charset="0"/>
                        <a:ea typeface="ＭＳ Ｐゴシック" charset="-128"/>
                        <a:cs typeface="+mn-cs"/>
                      </a:endParaRPr>
                    </a:p>
                    <a:p>
                      <a:pPr marL="0" indent="88900" algn="l" defTabSz="914400" rtl="0" eaLnBrk="1" fontAlgn="ctr" latinLnBrk="0" hangingPunct="1"/>
                      <a:r>
                        <a:rPr kumimoji="1" lang="ja-JP" altLang="en-US" sz="1050" b="0" u="none" kern="1200" dirty="0" smtClean="0">
                          <a:solidFill>
                            <a:schemeClr val="tx1"/>
                          </a:solidFill>
                          <a:latin typeface="Arial" charset="0"/>
                          <a:ea typeface="ＭＳ Ｐゴシック" charset="-128"/>
                          <a:cs typeface="+mn-cs"/>
                        </a:rPr>
                        <a:t>　　その他のもの</a:t>
                      </a:r>
                      <a:endParaRPr kumimoji="1" lang="zh-TW" altLang="en-US" sz="105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ＭＳ ゴシック" pitchFamily="49" charset="-128"/>
                          <a:ea typeface="ＭＳ ゴシック" pitchFamily="49" charset="-128"/>
                          <a:cs typeface="+mn-cs"/>
                        </a:rPr>
                        <a:t>１９</a:t>
                      </a:r>
                      <a:r>
                        <a:rPr kumimoji="1" lang="en-US" altLang="ja-JP" sz="1050" b="0" u="none" kern="1200" dirty="0" smtClean="0">
                          <a:solidFill>
                            <a:schemeClr val="tx1"/>
                          </a:solidFill>
                          <a:latin typeface="ＭＳ ゴシック" pitchFamily="49" charset="-128"/>
                          <a:ea typeface="ＭＳ ゴシック" pitchFamily="49" charset="-128"/>
                          <a:cs typeface="+mn-cs"/>
                        </a:rPr>
                        <a:t>,</a:t>
                      </a:r>
                      <a:r>
                        <a:rPr kumimoji="1" lang="ja-JP" altLang="en-US" sz="1050" b="0" u="none" kern="1200" dirty="0" smtClean="0">
                          <a:solidFill>
                            <a:schemeClr val="tx1"/>
                          </a:solidFill>
                          <a:latin typeface="ＭＳ ゴシック" pitchFamily="49" charset="-128"/>
                          <a:ea typeface="ＭＳ ゴシック" pitchFamily="49" charset="-128"/>
                          <a:cs typeface="+mn-cs"/>
                        </a:rPr>
                        <a:t>２６０点</a:t>
                      </a:r>
                      <a:endParaRPr kumimoji="1" lang="en-US" altLang="ja-JP" sz="1050" b="0" u="none" kern="1200" dirty="0" smtClean="0">
                        <a:solidFill>
                          <a:schemeClr val="tx1"/>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１８</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２２０点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ＭＳ ゴシック" pitchFamily="49" charset="-128"/>
                          <a:ea typeface="ＭＳ ゴシック" pitchFamily="49" charset="-128"/>
                          <a:cs typeface="+mn-cs"/>
                        </a:rPr>
                        <a:t>１６</a:t>
                      </a:r>
                      <a:r>
                        <a:rPr kumimoji="1" lang="en-US" altLang="ja-JP" sz="1050" b="0" u="none" kern="1200" dirty="0" smtClean="0">
                          <a:solidFill>
                            <a:schemeClr val="tx1"/>
                          </a:solidFill>
                          <a:latin typeface="ＭＳ ゴシック" pitchFamily="49" charset="-128"/>
                          <a:ea typeface="ＭＳ ゴシック" pitchFamily="49" charset="-128"/>
                          <a:cs typeface="+mn-cs"/>
                        </a:rPr>
                        <a:t>,</a:t>
                      </a:r>
                      <a:r>
                        <a:rPr kumimoji="1" lang="ja-JP" altLang="en-US" sz="1050" b="0" u="none" kern="1200" dirty="0" smtClean="0">
                          <a:solidFill>
                            <a:schemeClr val="tx1"/>
                          </a:solidFill>
                          <a:latin typeface="ＭＳ ゴシック" pitchFamily="49" charset="-128"/>
                          <a:ea typeface="ＭＳ ゴシック" pitchFamily="49" charset="-128"/>
                          <a:cs typeface="+mn-cs"/>
                        </a:rPr>
                        <a:t>９３０点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414088">
                <a:tc>
                  <a:txBody>
                    <a:bodyPr/>
                    <a:lstStyle/>
                    <a:p>
                      <a:pPr marL="0" indent="88900" algn="l" defTabSz="914400" rtl="0" eaLnBrk="1" fontAlgn="ctr" latinLnBrk="0" hangingPunct="1"/>
                      <a:r>
                        <a:rPr kumimoji="1" lang="ja-JP" altLang="en-US" sz="1050" b="0" u="none" kern="1200" dirty="0" smtClean="0">
                          <a:solidFill>
                            <a:schemeClr val="tx1"/>
                          </a:solidFill>
                          <a:latin typeface="Arial" charset="0"/>
                          <a:ea typeface="ＭＳ Ｐゴシック" charset="-128"/>
                          <a:cs typeface="+mn-cs"/>
                        </a:rPr>
                        <a:t>流産手術</a:t>
                      </a:r>
                      <a:endParaRPr kumimoji="1" lang="en-US" altLang="ja-JP" sz="1050" b="0" u="none"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050" b="0" u="none" kern="1200" dirty="0" smtClean="0">
                          <a:solidFill>
                            <a:schemeClr val="tx1"/>
                          </a:solidFill>
                          <a:latin typeface="Arial" charset="0"/>
                          <a:ea typeface="ＭＳ Ｐゴシック" charset="-128"/>
                          <a:cs typeface="+mn-cs"/>
                        </a:rPr>
                        <a:t>　　妊娠１１週までの場合</a:t>
                      </a:r>
                      <a:endParaRPr kumimoji="1" lang="en-US" altLang="ja-JP" sz="1050" b="0" u="none" kern="1200" dirty="0" smtClean="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２</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０００点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253054">
                <a:tc>
                  <a:txBody>
                    <a:bodyPr/>
                    <a:lstStyle/>
                    <a:p>
                      <a:pPr marL="0" indent="88900" algn="l" defTabSz="914400" rtl="0" eaLnBrk="1" fontAlgn="ctr" latinLnBrk="0" hangingPunct="1"/>
                      <a:r>
                        <a:rPr kumimoji="1" lang="ja-JP" altLang="en-US" sz="1050" b="0" u="none" kern="1200" dirty="0" smtClean="0">
                          <a:solidFill>
                            <a:schemeClr val="tx1"/>
                          </a:solidFill>
                          <a:latin typeface="Arial" charset="0"/>
                          <a:ea typeface="ＭＳ Ｐゴシック" charset="-128"/>
                          <a:cs typeface="+mn-cs"/>
                        </a:rPr>
                        <a:t>腹腔鏡下膵体尾部腫瘍切除術</a:t>
                      </a:r>
                      <a:endParaRPr kumimoji="1" lang="zh-TW" altLang="en-US" sz="105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４７</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２５０点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22068">
                <a:tc>
                  <a:txBody>
                    <a:bodyPr/>
                    <a:lstStyle/>
                    <a:p>
                      <a:pPr marL="0" indent="88900" algn="l" defTabSz="914400" rtl="0" eaLnBrk="1" fontAlgn="ctr" latinLnBrk="0" hangingPunct="1"/>
                      <a:r>
                        <a:rPr kumimoji="1" lang="ja-JP" altLang="en-US" sz="1050" b="0" u="none" kern="1200" dirty="0" smtClean="0">
                          <a:solidFill>
                            <a:schemeClr val="tx1"/>
                          </a:solidFill>
                          <a:latin typeface="Arial" charset="0"/>
                          <a:ea typeface="ＭＳ Ｐゴシック" charset="-128"/>
                          <a:cs typeface="+mn-cs"/>
                        </a:rPr>
                        <a:t>肺悪性腫瘍手術</a:t>
                      </a:r>
                      <a:endParaRPr kumimoji="1" lang="en-US" altLang="ja-JP" sz="1050" b="0" u="none"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050" b="0" u="none" kern="1200" dirty="0" smtClean="0">
                          <a:solidFill>
                            <a:schemeClr val="tx1"/>
                          </a:solidFill>
                          <a:latin typeface="Arial" charset="0"/>
                          <a:ea typeface="ＭＳ Ｐゴシック" charset="-128"/>
                          <a:cs typeface="+mn-cs"/>
                        </a:rPr>
                        <a:t>　　</a:t>
                      </a:r>
                      <a:r>
                        <a:rPr kumimoji="1" lang="ja-JP" altLang="en-US" sz="1050" b="1" u="sng" kern="1200" dirty="0" smtClean="0">
                          <a:solidFill>
                            <a:schemeClr val="accent1"/>
                          </a:solidFill>
                          <a:latin typeface="Arial" charset="0"/>
                          <a:ea typeface="ＭＳ Ｐゴシック" charset="-128"/>
                          <a:cs typeface="+mn-cs"/>
                        </a:rPr>
                        <a:t>胸膜肺全摘</a:t>
                      </a:r>
                      <a:endParaRPr kumimoji="1" lang="zh-TW" altLang="en-US" sz="1050" b="1" u="sng" kern="1200" dirty="0">
                        <a:solidFill>
                          <a:schemeClr val="accent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rgbClr val="0070C0"/>
                          </a:solidFill>
                          <a:latin typeface="ＭＳ ゴシック" pitchFamily="49" charset="-128"/>
                          <a:ea typeface="ＭＳ ゴシック" pitchFamily="49" charset="-128"/>
                          <a:cs typeface="+mn-cs"/>
                        </a:rPr>
                        <a:t>９２</a:t>
                      </a:r>
                      <a:r>
                        <a:rPr kumimoji="1" lang="en-US" altLang="ja-JP" sz="1050" b="1" u="sng" kern="1200" dirty="0" smtClean="0">
                          <a:solidFill>
                            <a:srgbClr val="0070C0"/>
                          </a:solidFill>
                          <a:latin typeface="ＭＳ ゴシック" pitchFamily="49" charset="-128"/>
                          <a:ea typeface="ＭＳ ゴシック" pitchFamily="49" charset="-128"/>
                          <a:cs typeface="+mn-cs"/>
                        </a:rPr>
                        <a:t>,</a:t>
                      </a:r>
                      <a:r>
                        <a:rPr kumimoji="1" lang="ja-JP" altLang="en-US" sz="1050" b="1" u="sng" kern="1200" dirty="0" smtClean="0">
                          <a:solidFill>
                            <a:srgbClr val="0070C0"/>
                          </a:solidFill>
                          <a:latin typeface="ＭＳ ゴシック" pitchFamily="49" charset="-128"/>
                          <a:ea typeface="ＭＳ ゴシック" pitchFamily="49" charset="-128"/>
                          <a:cs typeface="+mn-cs"/>
                        </a:rPr>
                        <a:t>０００点</a:t>
                      </a:r>
                      <a:endParaRPr kumimoji="1" lang="en-US" altLang="ja-JP" sz="105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48973617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7"/>
          <p:cNvSpPr>
            <a:spLocks noChangeArrowheads="1"/>
          </p:cNvSpPr>
          <p:nvPr/>
        </p:nvSpPr>
        <p:spPr bwMode="auto">
          <a:xfrm>
            <a:off x="56458" y="4852418"/>
            <a:ext cx="9793089" cy="1542472"/>
          </a:xfrm>
          <a:prstGeom prst="rect">
            <a:avLst/>
          </a:prstGeom>
          <a:solidFill>
            <a:srgbClr val="FFFFAF">
              <a:alpha val="49804"/>
            </a:srgbClr>
          </a:solidFill>
          <a:ln w="9525">
            <a:solidFill>
              <a:schemeClr val="tx1"/>
            </a:solidFill>
            <a:miter lim="800000"/>
            <a:headEnd/>
            <a:tailEnd/>
          </a:ln>
        </p:spPr>
        <p:txBody>
          <a:bodyPr tIns="144000"/>
          <a:lstStyle/>
          <a:p>
            <a:pPr marL="627063" indent="-531813">
              <a:spcBef>
                <a:spcPct val="20000"/>
              </a:spcBef>
              <a:buFont typeface="Wingdings" pitchFamily="2" charset="2"/>
              <a:buChar char="Ø"/>
              <a:defRPr/>
            </a:pPr>
            <a:r>
              <a:rPr lang="ja-JP" altLang="en-US" sz="2000" dirty="0">
                <a:solidFill>
                  <a:prstClr val="black"/>
                </a:solidFill>
                <a:latin typeface="ＭＳ Ｐゴシック" pitchFamily="50" charset="-128"/>
              </a:rPr>
              <a:t>手術に当たって自動吻合器を使用した場合、加算の対象となる手術を追加</a:t>
            </a:r>
            <a:endParaRPr lang="en-US" altLang="ja-JP" sz="2000" dirty="0">
              <a:solidFill>
                <a:prstClr val="black"/>
              </a:solidFill>
              <a:latin typeface="ＭＳ Ｐゴシック" pitchFamily="50" charset="-128"/>
            </a:endParaRPr>
          </a:p>
        </p:txBody>
      </p:sp>
      <p:sp>
        <p:nvSpPr>
          <p:cNvPr id="10" name="Rectangle 37"/>
          <p:cNvSpPr>
            <a:spLocks noChangeArrowheads="1"/>
          </p:cNvSpPr>
          <p:nvPr/>
        </p:nvSpPr>
        <p:spPr bwMode="auto">
          <a:xfrm>
            <a:off x="56458" y="976390"/>
            <a:ext cx="9793089" cy="3266837"/>
          </a:xfrm>
          <a:prstGeom prst="rect">
            <a:avLst/>
          </a:prstGeom>
          <a:solidFill>
            <a:srgbClr val="FFFFAF">
              <a:alpha val="49804"/>
            </a:srgbClr>
          </a:solidFill>
          <a:ln w="9525">
            <a:solidFill>
              <a:schemeClr val="tx1"/>
            </a:solidFill>
            <a:miter lim="800000"/>
            <a:headEnd/>
            <a:tailEnd/>
          </a:ln>
        </p:spPr>
        <p:txBody>
          <a:bodyPr tIns="144000"/>
          <a:lstStyle/>
          <a:p>
            <a:pPr marL="627063" indent="-531813">
              <a:spcBef>
                <a:spcPct val="20000"/>
              </a:spcBef>
              <a:buFont typeface="Wingdings" pitchFamily="2" charset="2"/>
              <a:buChar char="Ø"/>
              <a:defRPr/>
            </a:pPr>
            <a:r>
              <a:rPr lang="ja-JP" altLang="en-US" sz="2000" dirty="0">
                <a:solidFill>
                  <a:prstClr val="black"/>
                </a:solidFill>
                <a:latin typeface="ＭＳ Ｐゴシック" pitchFamily="50" charset="-128"/>
              </a:rPr>
              <a:t>手術に当たって自動縫合器を使用した場合、加算の対象となる手術を追加</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94352" y="44450"/>
            <a:ext cx="9517327" cy="504230"/>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手術の評価の見直し②</a:t>
            </a:r>
            <a:endParaRPr lang="en-US" altLang="ja-JP" sz="2400" dirty="0" smtClean="0">
              <a:solidFill>
                <a:schemeClr val="tx1"/>
              </a:solidFill>
              <a:latin typeface="ＭＳ Ｐゴシック" pitchFamily="50" charset="-128"/>
              <a:ea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965890389"/>
              </p:ext>
            </p:extLst>
          </p:nvPr>
        </p:nvGraphicFramePr>
        <p:xfrm>
          <a:off x="336956" y="1459427"/>
          <a:ext cx="9232091" cy="2350428"/>
        </p:xfrm>
        <a:graphic>
          <a:graphicData uri="http://schemas.openxmlformats.org/drawingml/2006/table">
            <a:tbl>
              <a:tblPr firstRow="1" bandRow="1">
                <a:tableStyleId>{00A15C55-8517-42AA-B614-E9B94910E393}</a:tableStyleId>
              </a:tblPr>
              <a:tblGrid>
                <a:gridCol w="9232091"/>
              </a:tblGrid>
              <a:tr h="331257">
                <a:tc>
                  <a:txBody>
                    <a:bodyPr/>
                    <a:lstStyle/>
                    <a:p>
                      <a:pPr algn="ctr"/>
                      <a:r>
                        <a:rPr kumimoji="1" lang="ja-JP" altLang="en-US" sz="1600" b="0" dirty="0" smtClean="0"/>
                        <a:t>手術名</a:t>
                      </a:r>
                      <a:endParaRPr kumimoji="1" lang="ja-JP" altLang="en-US" sz="1600" b="0" dirty="0"/>
                    </a:p>
                  </a:txBody>
                  <a:tcPr marL="99060" marR="99060" anchor="ctr"/>
                </a:tc>
              </a:tr>
              <a:tr h="20151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ＭＳ Ｐゴシック" pitchFamily="50" charset="-128"/>
                          <a:ea typeface="ＭＳ Ｐゴシック" pitchFamily="50" charset="-128"/>
                          <a:cs typeface="+mn-cs"/>
                        </a:rPr>
                        <a:t>２個まで加算の対象となる手術</a:t>
                      </a:r>
                      <a:endParaRPr kumimoji="1" lang="en-US" altLang="ja-JP" sz="1600" kern="1200" dirty="0" smtClean="0">
                        <a:solidFill>
                          <a:schemeClr val="tx1"/>
                        </a:solidFill>
                        <a:latin typeface="ＭＳ Ｐゴシック" pitchFamily="50" charset="-128"/>
                        <a:ea typeface="ＭＳ Ｐゴシック"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ＭＳ Ｐゴシック" pitchFamily="50" charset="-128"/>
                          <a:ea typeface="ＭＳ Ｐゴシック" pitchFamily="50" charset="-128"/>
                          <a:cs typeface="+mn-cs"/>
                        </a:rPr>
                        <a:t>総胆管拡張症手術、胆嚢悪性腫瘍手術（胆嚢に限局するものを除く）、胆管悪性腫瘍手術、肝門部胆管悪性腫瘍手術、総胆管胃（腸）吻合術、肝切除術（部分切除、亜区域切除、外側区域切除を除く）、肝内胆管（肝管）胃（腸）吻合術、膵囊胞胃（腸）吻合術、膵囊胞外瘻造設術</a:t>
                      </a:r>
                      <a:endParaRPr kumimoji="1" lang="en-US" altLang="ja-JP" sz="1600" kern="1200" dirty="0" smtClean="0">
                        <a:solidFill>
                          <a:schemeClr val="tx1"/>
                        </a:solidFill>
                        <a:latin typeface="ＭＳ Ｐゴシック" pitchFamily="50" charset="-128"/>
                        <a:ea typeface="ＭＳ Ｐゴシック"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kern="1200" dirty="0" smtClean="0">
                        <a:solidFill>
                          <a:schemeClr val="tx1"/>
                        </a:solidFill>
                        <a:latin typeface="ＭＳ Ｐゴシック" pitchFamily="50" charset="-128"/>
                        <a:ea typeface="ＭＳ Ｐゴシック"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ＭＳ Ｐゴシック" pitchFamily="50" charset="-128"/>
                          <a:ea typeface="ＭＳ Ｐゴシック" pitchFamily="50" charset="-128"/>
                          <a:cs typeface="+mn-cs"/>
                        </a:rPr>
                        <a:t>３個まで加算の対象となる手術</a:t>
                      </a:r>
                      <a:endParaRPr kumimoji="1" lang="en-US" altLang="ja-JP" sz="1600" kern="1200" dirty="0" smtClean="0">
                        <a:solidFill>
                          <a:schemeClr val="tx1"/>
                        </a:solidFill>
                        <a:latin typeface="ＭＳ Ｐゴシック" pitchFamily="50" charset="-128"/>
                        <a:ea typeface="ＭＳ Ｐゴシック"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ＭＳ Ｐゴシック" pitchFamily="50" charset="-128"/>
                          <a:ea typeface="ＭＳ Ｐゴシック" pitchFamily="50" charset="-128"/>
                          <a:cs typeface="+mn-cs"/>
                        </a:rPr>
                        <a:t>胸腔鏡下食道憩室切除術</a:t>
                      </a:r>
                      <a:endParaRPr kumimoji="1" lang="en-US" altLang="ja-JP" sz="1600" kern="1200" dirty="0" smtClean="0">
                        <a:solidFill>
                          <a:schemeClr val="tx1"/>
                        </a:solidFill>
                        <a:latin typeface="ＭＳ Ｐゴシック" pitchFamily="50" charset="-128"/>
                        <a:ea typeface="ＭＳ Ｐゴシック" pitchFamily="50" charset="-128"/>
                        <a:cs typeface="+mn-cs"/>
                      </a:endParaRPr>
                    </a:p>
                  </a:txBody>
                  <a:tcPr marL="99060" marR="99060" anchor="ctr"/>
                </a:tc>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2465460649"/>
              </p:ext>
            </p:extLst>
          </p:nvPr>
        </p:nvGraphicFramePr>
        <p:xfrm>
          <a:off x="336956" y="5334194"/>
          <a:ext cx="9232091" cy="957934"/>
        </p:xfrm>
        <a:graphic>
          <a:graphicData uri="http://schemas.openxmlformats.org/drawingml/2006/table">
            <a:tbl>
              <a:tblPr firstRow="1" bandRow="1">
                <a:tableStyleId>{00A15C55-8517-42AA-B614-E9B94910E393}</a:tableStyleId>
              </a:tblPr>
              <a:tblGrid>
                <a:gridCol w="9232091"/>
              </a:tblGrid>
              <a:tr h="0">
                <a:tc>
                  <a:txBody>
                    <a:bodyPr/>
                    <a:lstStyle/>
                    <a:p>
                      <a:pPr algn="ctr"/>
                      <a:r>
                        <a:rPr kumimoji="1" lang="ja-JP" altLang="en-US" sz="1600" b="0" dirty="0" smtClean="0"/>
                        <a:t>手術名</a:t>
                      </a:r>
                      <a:endParaRPr kumimoji="1" lang="ja-JP" altLang="en-US" sz="1600" b="0" dirty="0"/>
                    </a:p>
                  </a:txBody>
                  <a:tcPr marL="99060" marR="99060" anchor="ctr"/>
                </a:tc>
              </a:tr>
              <a:tr h="6226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ＭＳ Ｐゴシック" pitchFamily="50" charset="-128"/>
                          <a:ea typeface="+mn-ea"/>
                          <a:cs typeface="+mn-cs"/>
                        </a:rPr>
                        <a:t>１個まで加算の対象となる手術</a:t>
                      </a:r>
                      <a:endParaRPr kumimoji="1" lang="en-US" altLang="ja-JP" sz="1600" kern="1200" dirty="0" smtClean="0">
                        <a:solidFill>
                          <a:schemeClr val="tx1"/>
                        </a:solidFill>
                        <a:latin typeface="ＭＳ Ｐゴシック" pitchFamily="50" charset="-128"/>
                        <a:ea typeface="ＭＳ Ｐゴシック"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ＭＳ Ｐゴシック" pitchFamily="50" charset="-128"/>
                          <a:ea typeface="ＭＳ Ｐゴシック" pitchFamily="50" charset="-128"/>
                          <a:cs typeface="+mn-cs"/>
                        </a:rPr>
                        <a:t>腹腔鏡下結腸悪性腫瘍切除術</a:t>
                      </a:r>
                      <a:endParaRPr kumimoji="1" lang="ja-JP" altLang="en-US" sz="1600" kern="1200" dirty="0">
                        <a:solidFill>
                          <a:schemeClr val="tx1"/>
                        </a:solidFill>
                        <a:latin typeface="ＭＳ Ｐゴシック" pitchFamily="50" charset="-128"/>
                        <a:ea typeface="ＭＳ Ｐゴシック" pitchFamily="50" charset="-128"/>
                        <a:cs typeface="+mn-cs"/>
                      </a:endParaRPr>
                    </a:p>
                  </a:txBody>
                  <a:tcPr marL="99060" marR="99060" anchor="ctr"/>
                </a:tc>
              </a:tr>
            </a:tbl>
          </a:graphicData>
        </a:graphic>
      </p:graphicFrame>
      <p:sp>
        <p:nvSpPr>
          <p:cNvPr id="17" name="Rectangle 36"/>
          <p:cNvSpPr>
            <a:spLocks noChangeArrowheads="1"/>
          </p:cNvSpPr>
          <p:nvPr/>
        </p:nvSpPr>
        <p:spPr bwMode="auto">
          <a:xfrm>
            <a:off x="166564" y="4391752"/>
            <a:ext cx="7056784" cy="46066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自動吻合器加算の対象の拡大</a:t>
            </a:r>
          </a:p>
        </p:txBody>
      </p:sp>
      <p:sp>
        <p:nvSpPr>
          <p:cNvPr id="14" name="Rectangle 36"/>
          <p:cNvSpPr>
            <a:spLocks noChangeArrowheads="1"/>
          </p:cNvSpPr>
          <p:nvPr/>
        </p:nvSpPr>
        <p:spPr bwMode="auto">
          <a:xfrm>
            <a:off x="166564" y="548680"/>
            <a:ext cx="7056784" cy="46066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自動縫合器加算の対象の拡大</a:t>
            </a:r>
          </a:p>
        </p:txBody>
      </p:sp>
      <p:sp>
        <p:nvSpPr>
          <p:cNvPr id="1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549920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91619" y="1984170"/>
            <a:ext cx="3071147" cy="3731166"/>
          </a:xfrm>
          <a:prstGeom prst="roundRect">
            <a:avLst/>
          </a:prstGeom>
          <a:solidFill>
            <a:schemeClr val="accent5">
              <a:lumMod val="20000"/>
              <a:lumOff val="80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sp>
        <p:nvSpPr>
          <p:cNvPr id="55" name="角丸四角形 54"/>
          <p:cNvSpPr/>
          <p:nvPr/>
        </p:nvSpPr>
        <p:spPr>
          <a:xfrm>
            <a:off x="2617904" y="1984170"/>
            <a:ext cx="4933793" cy="3731166"/>
          </a:xfrm>
          <a:prstGeom prst="roundRect">
            <a:avLst/>
          </a:prstGeom>
          <a:solidFill>
            <a:schemeClr val="accent4">
              <a:lumMod val="60000"/>
              <a:lumOff val="40000"/>
              <a:alpha val="35000"/>
            </a:schemeClr>
          </a:solidFill>
          <a:ln>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sp>
        <p:nvSpPr>
          <p:cNvPr id="69" name="下矢印 68"/>
          <p:cNvSpPr/>
          <p:nvPr/>
        </p:nvSpPr>
        <p:spPr>
          <a:xfrm rot="10800000">
            <a:off x="3483330" y="1735696"/>
            <a:ext cx="696842" cy="3942554"/>
          </a:xfrm>
          <a:prstGeom prst="downArrow">
            <a:avLst>
              <a:gd name="adj1" fmla="val 45882"/>
              <a:gd name="adj2" fmla="val 50639"/>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ja-JP" altLang="en-US" sz="1769" dirty="0">
              <a:solidFill>
                <a:prstClr val="black"/>
              </a:solidFill>
            </a:endParaRPr>
          </a:p>
        </p:txBody>
      </p:sp>
      <p:sp>
        <p:nvSpPr>
          <p:cNvPr id="60" name="角丸四角形 59"/>
          <p:cNvSpPr/>
          <p:nvPr/>
        </p:nvSpPr>
        <p:spPr>
          <a:xfrm>
            <a:off x="6896544" y="1984171"/>
            <a:ext cx="2835734" cy="3731166"/>
          </a:xfrm>
          <a:prstGeom prst="roundRect">
            <a:avLst/>
          </a:prstGeom>
          <a:solidFill>
            <a:schemeClr val="accent2">
              <a:lumMod val="20000"/>
              <a:lumOff val="80000"/>
            </a:schemeClr>
          </a:solidFill>
          <a:ln>
            <a:solidFill>
              <a:schemeClr val="accent2"/>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sp>
        <p:nvSpPr>
          <p:cNvPr id="65" name="曲折矢印 64"/>
          <p:cNvSpPr/>
          <p:nvPr/>
        </p:nvSpPr>
        <p:spPr>
          <a:xfrm flipH="1">
            <a:off x="1779091" y="2506795"/>
            <a:ext cx="6898901" cy="967122"/>
          </a:xfrm>
          <a:prstGeom prst="bentArrow">
            <a:avLst>
              <a:gd name="adj1" fmla="val 33006"/>
              <a:gd name="adj2" fmla="val 30425"/>
              <a:gd name="adj3" fmla="val 40220"/>
              <a:gd name="adj4" fmla="val 47769"/>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769">
              <a:solidFill>
                <a:prstClr val="black"/>
              </a:solidFill>
            </a:endParaRPr>
          </a:p>
        </p:txBody>
      </p:sp>
      <p:pic>
        <p:nvPicPr>
          <p:cNvPr id="1026" name="Picture 2" descr="C:\Users\KTIOM\AppData\Local\Microsoft\Windows\Temporary Internet Files\Content.IE5\YO97QDGR\MC90023965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35443" y="2867309"/>
            <a:ext cx="1845856" cy="1638285"/>
          </a:xfrm>
          <a:prstGeom prst="rect">
            <a:avLst/>
          </a:prstGeom>
          <a:noFill/>
          <a:ln w="28575">
            <a:noFill/>
            <a:prstDash val="sysDash"/>
          </a:ln>
          <a:extLst>
            <a:ext uri="{909E8E84-426E-40DD-AFC4-6F175D3DCCD1}">
              <a14:hiddenFill xmlns:a14="http://schemas.microsoft.com/office/drawing/2010/main">
                <a:solidFill>
                  <a:srgbClr val="FFFFFF"/>
                </a:solidFill>
              </a14:hiddenFill>
            </a:ext>
          </a:extLst>
        </p:spPr>
      </p:pic>
      <p:sp>
        <p:nvSpPr>
          <p:cNvPr id="51" name="下矢印 50"/>
          <p:cNvSpPr/>
          <p:nvPr/>
        </p:nvSpPr>
        <p:spPr>
          <a:xfrm rot="10800000">
            <a:off x="5023761" y="1457618"/>
            <a:ext cx="1348347" cy="1393722"/>
          </a:xfrm>
          <a:prstGeom prst="downArrow">
            <a:avLst>
              <a:gd name="adj1" fmla="val 48580"/>
              <a:gd name="adj2" fmla="val 39848"/>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ja-JP" altLang="en-US" sz="1769" dirty="0">
              <a:solidFill>
                <a:prstClr val="black"/>
              </a:solidFill>
            </a:endParaRPr>
          </a:p>
        </p:txBody>
      </p:sp>
      <p:sp>
        <p:nvSpPr>
          <p:cNvPr id="50" name="下矢印 49"/>
          <p:cNvSpPr/>
          <p:nvPr/>
        </p:nvSpPr>
        <p:spPr>
          <a:xfrm rot="16200000">
            <a:off x="7069007" y="3195620"/>
            <a:ext cx="553519" cy="2148836"/>
          </a:xfrm>
          <a:prstGeom prst="downArrow">
            <a:avLst>
              <a:gd name="adj1" fmla="val 45882"/>
              <a:gd name="adj2" fmla="val 50639"/>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ja-JP" altLang="en-US" sz="1769" dirty="0">
              <a:solidFill>
                <a:prstClr val="black"/>
              </a:solidFill>
            </a:endParaRPr>
          </a:p>
        </p:txBody>
      </p:sp>
      <p:pic>
        <p:nvPicPr>
          <p:cNvPr id="7"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1617" y="2666036"/>
            <a:ext cx="1906169" cy="1786167"/>
          </a:xfrm>
          <a:prstGeom prst="rect">
            <a:avLst/>
          </a:prstGeom>
          <a:noFill/>
          <a:ln w="28575">
            <a:noFill/>
            <a:prstDash val="sysDot"/>
            <a:miter lim="800000"/>
            <a:headEnd/>
            <a:tailEnd/>
          </a:ln>
          <a:effectLst/>
        </p:spPr>
      </p:pic>
      <p:sp>
        <p:nvSpPr>
          <p:cNvPr id="49" name="下矢印 48"/>
          <p:cNvSpPr/>
          <p:nvPr/>
        </p:nvSpPr>
        <p:spPr>
          <a:xfrm rot="14864910">
            <a:off x="1867239" y="1017196"/>
            <a:ext cx="1148574" cy="1933359"/>
          </a:xfrm>
          <a:prstGeom prst="downArrow">
            <a:avLst>
              <a:gd name="adj1" fmla="val 45882"/>
              <a:gd name="adj2" fmla="val 50639"/>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ja-JP" altLang="en-US" sz="1769" dirty="0">
              <a:solidFill>
                <a:prstClr val="black"/>
              </a:solidFill>
            </a:endParaRPr>
          </a:p>
        </p:txBody>
      </p:sp>
      <p:sp>
        <p:nvSpPr>
          <p:cNvPr id="2" name="タイトル 1"/>
          <p:cNvSpPr>
            <a:spLocks noGrp="1"/>
          </p:cNvSpPr>
          <p:nvPr>
            <p:ph type="title"/>
          </p:nvPr>
        </p:nvSpPr>
        <p:spPr>
          <a:xfrm>
            <a:off x="572520" y="158786"/>
            <a:ext cx="8760960" cy="440437"/>
          </a:xfrm>
        </p:spPr>
        <p:style>
          <a:lnRef idx="2">
            <a:schemeClr val="dk1"/>
          </a:lnRef>
          <a:fillRef idx="1">
            <a:schemeClr val="lt1"/>
          </a:fillRef>
          <a:effectRef idx="0">
            <a:schemeClr val="dk1"/>
          </a:effectRef>
          <a:fontRef idx="minor">
            <a:schemeClr val="dk1"/>
          </a:fontRef>
        </p:style>
        <p:txBody>
          <a:bodyPr>
            <a:noAutofit/>
          </a:bodyPr>
          <a:lstStyle/>
          <a:p>
            <a:pPr algn="ctr"/>
            <a:r>
              <a:rPr lang="ja-JP" altLang="en-US" sz="2400" dirty="0">
                <a:latin typeface="+mn-ea"/>
              </a:rPr>
              <a:t>　１．</a:t>
            </a:r>
            <a:r>
              <a:rPr lang="ja-JP" altLang="ja-JP" sz="2400" dirty="0">
                <a:latin typeface="+mn-ea"/>
              </a:rPr>
              <a:t>入院医療に</a:t>
            </a:r>
            <a:r>
              <a:rPr lang="ja-JP" altLang="ja-JP" sz="2400" dirty="0" smtClean="0">
                <a:latin typeface="+mn-ea"/>
              </a:rPr>
              <a:t>ついて</a:t>
            </a:r>
            <a:r>
              <a:rPr lang="ja-JP" altLang="en-US" sz="2400" dirty="0" smtClean="0">
                <a:latin typeface="+mn-ea"/>
              </a:rPr>
              <a:t>＜</a:t>
            </a:r>
            <a:r>
              <a:rPr lang="ja-JP" altLang="ja-JP" sz="2400" dirty="0" smtClean="0">
                <a:latin typeface="ＭＳ Ｐゴシック" panose="020B0600070205080204" pitchFamily="50" charset="-128"/>
                <a:ea typeface="ＭＳ ゴシック" panose="020B0609070205080204" pitchFamily="49" charset="-128"/>
                <a:cs typeface="ＭＳ Ｐゴシック" panose="020B0600070205080204" pitchFamily="50" charset="-128"/>
              </a:rPr>
              <a:t>病床</a:t>
            </a:r>
            <a:r>
              <a:rPr lang="ja-JP" altLang="ja-JP" sz="2400" dirty="0">
                <a:latin typeface="ＭＳ Ｐゴシック" panose="020B0600070205080204" pitchFamily="50" charset="-128"/>
                <a:ea typeface="ＭＳ ゴシック" panose="020B0609070205080204" pitchFamily="49" charset="-128"/>
                <a:cs typeface="ＭＳ Ｐゴシック" panose="020B0600070205080204" pitchFamily="50" charset="-128"/>
              </a:rPr>
              <a:t>の機能</a:t>
            </a:r>
            <a:r>
              <a:rPr lang="ja-JP" altLang="ja-JP" sz="2400" dirty="0" smtClean="0">
                <a:latin typeface="ＭＳ Ｐゴシック" panose="020B0600070205080204" pitchFamily="50" charset="-128"/>
                <a:ea typeface="ＭＳ ゴシック" panose="020B0609070205080204" pitchFamily="49" charset="-128"/>
                <a:cs typeface="ＭＳ Ｐゴシック" panose="020B0600070205080204" pitchFamily="50" charset="-128"/>
              </a:rPr>
              <a:t>分化</a:t>
            </a:r>
            <a:r>
              <a:rPr lang="ja-JP" altLang="en-US" sz="2400" dirty="0" smtClean="0"/>
              <a:t>＞</a:t>
            </a:r>
            <a:endParaRPr lang="ja-JP" altLang="en-US" sz="2400" dirty="0"/>
          </a:p>
        </p:txBody>
      </p:sp>
      <p:sp>
        <p:nvSpPr>
          <p:cNvPr id="34" name="下矢印 33"/>
          <p:cNvSpPr/>
          <p:nvPr/>
        </p:nvSpPr>
        <p:spPr>
          <a:xfrm rot="16200000">
            <a:off x="2529091" y="3002095"/>
            <a:ext cx="1056497" cy="2556344"/>
          </a:xfrm>
          <a:prstGeom prst="downArrow">
            <a:avLst>
              <a:gd name="adj1" fmla="val 45882"/>
              <a:gd name="adj2" fmla="val 50639"/>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ja-JP" altLang="en-US" sz="1769" dirty="0">
              <a:solidFill>
                <a:prstClr val="black"/>
              </a:solidFill>
            </a:endParaRPr>
          </a:p>
        </p:txBody>
      </p:sp>
      <p:sp>
        <p:nvSpPr>
          <p:cNvPr id="36" name="正方形/長方形 35"/>
          <p:cNvSpPr/>
          <p:nvPr/>
        </p:nvSpPr>
        <p:spPr>
          <a:xfrm>
            <a:off x="365171" y="4562706"/>
            <a:ext cx="1683473" cy="304058"/>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ja-JP" altLang="en-US" sz="1376" dirty="0">
                <a:solidFill>
                  <a:prstClr val="black"/>
                </a:solidFill>
              </a:rPr>
              <a:t>高度急性期・急性期</a:t>
            </a:r>
          </a:p>
        </p:txBody>
      </p:sp>
      <p:sp>
        <p:nvSpPr>
          <p:cNvPr id="33" name="正方形/長方形 32"/>
          <p:cNvSpPr/>
          <p:nvPr/>
        </p:nvSpPr>
        <p:spPr>
          <a:xfrm>
            <a:off x="8506883" y="4562706"/>
            <a:ext cx="889987" cy="304058"/>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ja-JP" altLang="en-US" sz="1376" dirty="0">
                <a:solidFill>
                  <a:prstClr val="black"/>
                </a:solidFill>
              </a:rPr>
              <a:t>長期療養</a:t>
            </a:r>
          </a:p>
        </p:txBody>
      </p:sp>
      <p:sp>
        <p:nvSpPr>
          <p:cNvPr id="24" name="正方形/長方形 23"/>
          <p:cNvSpPr/>
          <p:nvPr/>
        </p:nvSpPr>
        <p:spPr>
          <a:xfrm>
            <a:off x="4117804" y="4439606"/>
            <a:ext cx="1907567" cy="5157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ja-JP" altLang="en-US" sz="1376" dirty="0" smtClean="0">
                <a:solidFill>
                  <a:prstClr val="black"/>
                </a:solidFill>
              </a:rPr>
              <a:t>地域包括ケア病床 等</a:t>
            </a:r>
            <a:endParaRPr lang="en-US" altLang="ja-JP" sz="1376" dirty="0">
              <a:solidFill>
                <a:prstClr val="black"/>
              </a:solidFill>
            </a:endParaRPr>
          </a:p>
          <a:p>
            <a:pPr algn="ctr"/>
            <a:r>
              <a:rPr lang="ja-JP" altLang="en-US" sz="1376" dirty="0">
                <a:solidFill>
                  <a:prstClr val="black"/>
                </a:solidFill>
              </a:rPr>
              <a:t>地域に密着した病床</a:t>
            </a:r>
          </a:p>
        </p:txBody>
      </p:sp>
      <p:sp>
        <p:nvSpPr>
          <p:cNvPr id="13" name="曲折矢印 12"/>
          <p:cNvSpPr/>
          <p:nvPr/>
        </p:nvSpPr>
        <p:spPr>
          <a:xfrm rot="16200000" flipH="1">
            <a:off x="754390" y="744067"/>
            <a:ext cx="1814491" cy="2289529"/>
          </a:xfrm>
          <a:prstGeom prst="bentArrow">
            <a:avLst>
              <a:gd name="adj1" fmla="val 20504"/>
              <a:gd name="adj2" fmla="val 22531"/>
              <a:gd name="adj3" fmla="val 21585"/>
              <a:gd name="adj4" fmla="val 368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769">
              <a:solidFill>
                <a:prstClr val="black"/>
              </a:solidFill>
            </a:endParaRPr>
          </a:p>
        </p:txBody>
      </p:sp>
      <p:sp>
        <p:nvSpPr>
          <p:cNvPr id="43" name="テキスト ボックス 42"/>
          <p:cNvSpPr txBox="1"/>
          <p:nvPr/>
        </p:nvSpPr>
        <p:spPr>
          <a:xfrm>
            <a:off x="2618008" y="4045769"/>
            <a:ext cx="1084429" cy="727507"/>
          </a:xfrm>
          <a:prstGeom prst="rect">
            <a:avLst/>
          </a:prstGeom>
          <a:ln>
            <a:solidFill>
              <a:schemeClr val="accent4"/>
            </a:solid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376" dirty="0">
                <a:solidFill>
                  <a:prstClr val="black"/>
                </a:solidFill>
              </a:rPr>
              <a:t>在宅復帰困難な患者の受け入れ</a:t>
            </a:r>
          </a:p>
        </p:txBody>
      </p:sp>
      <p:sp>
        <p:nvSpPr>
          <p:cNvPr id="71" name="下矢印 70"/>
          <p:cNvSpPr/>
          <p:nvPr/>
        </p:nvSpPr>
        <p:spPr>
          <a:xfrm rot="7495330">
            <a:off x="6802985" y="1281469"/>
            <a:ext cx="946495" cy="2669799"/>
          </a:xfrm>
          <a:prstGeom prst="downArrow">
            <a:avLst>
              <a:gd name="adj1" fmla="val 45882"/>
              <a:gd name="adj2" fmla="val 50639"/>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ja-JP" altLang="en-US" sz="1769" dirty="0">
              <a:solidFill>
                <a:prstClr val="black"/>
              </a:solidFill>
            </a:endParaRPr>
          </a:p>
        </p:txBody>
      </p:sp>
      <p:sp>
        <p:nvSpPr>
          <p:cNvPr id="46" name="テキスト ボックス 45"/>
          <p:cNvSpPr txBox="1"/>
          <p:nvPr/>
        </p:nvSpPr>
        <p:spPr>
          <a:xfrm>
            <a:off x="1979507" y="1787510"/>
            <a:ext cx="1006480" cy="302445"/>
          </a:xfrm>
          <a:prstGeom prst="rect">
            <a:avLst/>
          </a:prstGeom>
          <a:ln>
            <a:solidFill>
              <a:schemeClr val="accent5"/>
            </a:solidFill>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376" dirty="0">
                <a:solidFill>
                  <a:prstClr val="black"/>
                </a:solidFill>
              </a:rPr>
              <a:t>在宅復帰</a:t>
            </a:r>
          </a:p>
        </p:txBody>
      </p:sp>
      <p:sp>
        <p:nvSpPr>
          <p:cNvPr id="53" name="テキスト ボックス 52"/>
          <p:cNvSpPr txBox="1"/>
          <p:nvPr/>
        </p:nvSpPr>
        <p:spPr>
          <a:xfrm>
            <a:off x="6982145" y="4236541"/>
            <a:ext cx="1084429" cy="727507"/>
          </a:xfrm>
          <a:prstGeom prst="rect">
            <a:avLst/>
          </a:prstGeom>
          <a:ln>
            <a:prstDash val="lgDashDot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376" dirty="0">
                <a:solidFill>
                  <a:prstClr val="black"/>
                </a:solidFill>
              </a:rPr>
              <a:t>長期療養が必要な患者の受入</a:t>
            </a:r>
          </a:p>
        </p:txBody>
      </p:sp>
      <p:sp>
        <p:nvSpPr>
          <p:cNvPr id="56" name="テキスト ボックス 55"/>
          <p:cNvSpPr txBox="1"/>
          <p:nvPr/>
        </p:nvSpPr>
        <p:spPr>
          <a:xfrm>
            <a:off x="6682055" y="2312579"/>
            <a:ext cx="901446" cy="304058"/>
          </a:xfrm>
          <a:prstGeom prst="rect">
            <a:avLst/>
          </a:prstGeom>
          <a:ln>
            <a:solidFill>
              <a:schemeClr val="accent2"/>
            </a:solidFill>
            <a:prstDash val="lgDashDot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376" dirty="0">
                <a:solidFill>
                  <a:prstClr val="black"/>
                </a:solidFill>
              </a:rPr>
              <a:t>在宅復帰</a:t>
            </a:r>
          </a:p>
        </p:txBody>
      </p:sp>
      <p:pic>
        <p:nvPicPr>
          <p:cNvPr id="2051" name="Picture 3" descr="C:\Users\KTIOM\AppData\Local\Microsoft\Windows\Temporary Internet Files\Content.IE5\YO97QDGR\MC900431601[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22648" y="755828"/>
            <a:ext cx="1036195" cy="103619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 descr="C:\Users\KTIOM\AppData\Local\Microsoft\Windows\Temporary Internet Files\Content.IE5\YO97QDGR\MC900431601[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7189" y="755828"/>
            <a:ext cx="1036195" cy="1036195"/>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591287" y="4938642"/>
            <a:ext cx="1919431" cy="576183"/>
          </a:xfrm>
          <a:prstGeom prst="rect">
            <a:avLst/>
          </a:prstGeom>
          <a:noFill/>
        </p:spPr>
        <p:txBody>
          <a:bodyPr wrap="square" rtlCol="0">
            <a:spAutoFit/>
          </a:bodyPr>
          <a:lstStyle/>
          <a:p>
            <a:r>
              <a:rPr lang="ja-JP" altLang="en-US" sz="1572" dirty="0">
                <a:solidFill>
                  <a:prstClr val="black"/>
                </a:solidFill>
              </a:rPr>
              <a:t>・高度な医療の提供</a:t>
            </a:r>
            <a:endParaRPr lang="en-US" altLang="ja-JP" sz="1572" dirty="0">
              <a:solidFill>
                <a:prstClr val="black"/>
              </a:solidFill>
            </a:endParaRPr>
          </a:p>
          <a:p>
            <a:r>
              <a:rPr lang="ja-JP" altLang="en-US" sz="1572" dirty="0">
                <a:solidFill>
                  <a:prstClr val="black"/>
                </a:solidFill>
              </a:rPr>
              <a:t>・退院支援　　　　等</a:t>
            </a:r>
          </a:p>
        </p:txBody>
      </p:sp>
      <p:sp>
        <p:nvSpPr>
          <p:cNvPr id="59" name="テキスト ボックス 58"/>
          <p:cNvSpPr txBox="1"/>
          <p:nvPr/>
        </p:nvSpPr>
        <p:spPr>
          <a:xfrm>
            <a:off x="4115868" y="4944373"/>
            <a:ext cx="2688557" cy="818109"/>
          </a:xfrm>
          <a:prstGeom prst="rect">
            <a:avLst/>
          </a:prstGeom>
          <a:noFill/>
        </p:spPr>
        <p:txBody>
          <a:bodyPr wrap="none" rtlCol="0">
            <a:spAutoFit/>
          </a:bodyPr>
          <a:lstStyle/>
          <a:p>
            <a:r>
              <a:rPr lang="ja-JP" altLang="en-US" sz="1572" dirty="0">
                <a:solidFill>
                  <a:prstClr val="black"/>
                </a:solidFill>
              </a:rPr>
              <a:t>・在宅復帰困難な患者の受入</a:t>
            </a:r>
            <a:endParaRPr lang="en-US" altLang="ja-JP" sz="1572" dirty="0">
              <a:solidFill>
                <a:prstClr val="black"/>
              </a:solidFill>
            </a:endParaRPr>
          </a:p>
          <a:p>
            <a:r>
              <a:rPr lang="ja-JP" altLang="en-US" sz="1572" dirty="0">
                <a:solidFill>
                  <a:prstClr val="black"/>
                </a:solidFill>
              </a:rPr>
              <a:t>・緊急患者の受入</a:t>
            </a:r>
            <a:endParaRPr lang="en-US" altLang="ja-JP" sz="1572" dirty="0">
              <a:solidFill>
                <a:prstClr val="black"/>
              </a:solidFill>
            </a:endParaRPr>
          </a:p>
          <a:p>
            <a:r>
              <a:rPr lang="ja-JP" altLang="en-US" sz="1572" dirty="0">
                <a:solidFill>
                  <a:prstClr val="black"/>
                </a:solidFill>
              </a:rPr>
              <a:t>・在宅、生活復帰支援　　　等</a:t>
            </a:r>
          </a:p>
        </p:txBody>
      </p:sp>
      <p:sp>
        <p:nvSpPr>
          <p:cNvPr id="16" name="テキスト ボックス 15"/>
          <p:cNvSpPr txBox="1"/>
          <p:nvPr/>
        </p:nvSpPr>
        <p:spPr>
          <a:xfrm>
            <a:off x="170020" y="4953663"/>
            <a:ext cx="456920" cy="547586"/>
          </a:xfrm>
          <a:prstGeom prst="rect">
            <a:avLst/>
          </a:prstGeom>
          <a:ln w="12700">
            <a:prstDash val="sysDash"/>
          </a:ln>
        </p:spPr>
        <p:style>
          <a:lnRef idx="2">
            <a:schemeClr val="dk1"/>
          </a:lnRef>
          <a:fillRef idx="1">
            <a:schemeClr val="lt1"/>
          </a:fillRef>
          <a:effectRef idx="0">
            <a:schemeClr val="dk1"/>
          </a:effectRef>
          <a:fontRef idx="minor">
            <a:schemeClr val="dk1"/>
          </a:fontRef>
        </p:style>
        <p:txBody>
          <a:bodyPr vert="eaVert" wrap="none" rtlCol="0">
            <a:spAutoFit/>
          </a:bodyPr>
          <a:lstStyle/>
          <a:p>
            <a:r>
              <a:rPr lang="ja-JP" altLang="en-US" sz="1769" dirty="0">
                <a:solidFill>
                  <a:prstClr val="black"/>
                </a:solidFill>
              </a:rPr>
              <a:t>役割</a:t>
            </a:r>
          </a:p>
        </p:txBody>
      </p:sp>
      <p:sp>
        <p:nvSpPr>
          <p:cNvPr id="45" name="テキスト ボックス 44"/>
          <p:cNvSpPr txBox="1"/>
          <p:nvPr/>
        </p:nvSpPr>
        <p:spPr>
          <a:xfrm>
            <a:off x="317682" y="1727096"/>
            <a:ext cx="1387527" cy="727507"/>
          </a:xfrm>
          <a:prstGeom prst="rect">
            <a:avLst/>
          </a:prstGeom>
          <a:ln>
            <a:solidFill>
              <a:schemeClr val="accent5"/>
            </a:solidFill>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376" dirty="0">
                <a:solidFill>
                  <a:prstClr val="black"/>
                </a:solidFill>
              </a:rPr>
              <a:t>高度医療が必要な患者の受入</a:t>
            </a:r>
          </a:p>
        </p:txBody>
      </p:sp>
      <p:sp>
        <p:nvSpPr>
          <p:cNvPr id="61" name="テキスト ボックス 60"/>
          <p:cNvSpPr txBox="1"/>
          <p:nvPr/>
        </p:nvSpPr>
        <p:spPr>
          <a:xfrm>
            <a:off x="4542289" y="5778276"/>
            <a:ext cx="4708513" cy="455253"/>
          </a:xfrm>
          <a:prstGeom prst="rect">
            <a:avLst/>
          </a:prstGeom>
          <a:noFill/>
        </p:spPr>
        <p:txBody>
          <a:bodyPr wrap="square" rtlCol="0">
            <a:spAutoFit/>
          </a:bodyPr>
          <a:lstStyle/>
          <a:p>
            <a:r>
              <a:rPr lang="ja-JP" altLang="en-US" sz="1179" dirty="0" smtClean="0">
                <a:solidFill>
                  <a:prstClr val="black"/>
                </a:solidFill>
              </a:rPr>
              <a:t>・</a:t>
            </a:r>
            <a:r>
              <a:rPr lang="ja-JP" altLang="en-US" sz="1179" dirty="0">
                <a:solidFill>
                  <a:prstClr val="black"/>
                </a:solidFill>
                <a:latin typeface="ＭＳ Ｐゴシック"/>
              </a:rPr>
              <a:t>病院からの早期退院患者の在宅・介護施設への受け渡しとしての機能</a:t>
            </a:r>
            <a:endParaRPr lang="en-US" altLang="ja-JP" sz="1179" dirty="0">
              <a:solidFill>
                <a:prstClr val="black"/>
              </a:solidFill>
              <a:latin typeface="ＭＳ Ｐゴシック"/>
            </a:endParaRPr>
          </a:p>
          <a:p>
            <a:r>
              <a:rPr lang="ja-JP" altLang="en-US" sz="1179" dirty="0" smtClean="0">
                <a:solidFill>
                  <a:prstClr val="black"/>
                </a:solidFill>
                <a:latin typeface="ＭＳ Ｐゴシック"/>
              </a:rPr>
              <a:t>・</a:t>
            </a:r>
            <a:r>
              <a:rPr lang="ja-JP" altLang="en-US" sz="1179" dirty="0">
                <a:solidFill>
                  <a:prstClr val="black"/>
                </a:solidFill>
                <a:latin typeface="ＭＳ Ｐゴシック"/>
              </a:rPr>
              <a:t>在宅医療の</a:t>
            </a:r>
            <a:r>
              <a:rPr lang="ja-JP" altLang="en-US" sz="1179" dirty="0" smtClean="0">
                <a:solidFill>
                  <a:prstClr val="black"/>
                </a:solidFill>
                <a:latin typeface="ＭＳ Ｐゴシック"/>
              </a:rPr>
              <a:t>拠点 </a:t>
            </a:r>
            <a:r>
              <a:rPr lang="ja-JP" altLang="en-US" sz="1179" dirty="0">
                <a:solidFill>
                  <a:prstClr val="black"/>
                </a:solidFill>
                <a:latin typeface="ＭＳ Ｐゴシック"/>
              </a:rPr>
              <a:t>等</a:t>
            </a:r>
            <a:endParaRPr lang="en-US" altLang="ja-JP" sz="1179" dirty="0" smtClean="0">
              <a:solidFill>
                <a:prstClr val="black"/>
              </a:solidFill>
              <a:latin typeface="ＭＳ Ｐゴシック"/>
            </a:endParaRPr>
          </a:p>
        </p:txBody>
      </p:sp>
      <p:sp>
        <p:nvSpPr>
          <p:cNvPr id="42" name="曲折矢印 41"/>
          <p:cNvSpPr/>
          <p:nvPr/>
        </p:nvSpPr>
        <p:spPr>
          <a:xfrm rot="10800000">
            <a:off x="1779090" y="1727104"/>
            <a:ext cx="2890862" cy="2273225"/>
          </a:xfrm>
          <a:prstGeom prst="bentArrow">
            <a:avLst>
              <a:gd name="adj1" fmla="val 15797"/>
              <a:gd name="adj2" fmla="val 15688"/>
              <a:gd name="adj3" fmla="val 14546"/>
              <a:gd name="adj4" fmla="val 66385"/>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769">
              <a:solidFill>
                <a:prstClr val="black"/>
              </a:solidFill>
            </a:endParaRPr>
          </a:p>
        </p:txBody>
      </p:sp>
      <p:sp>
        <p:nvSpPr>
          <p:cNvPr id="39" name="下矢印 38"/>
          <p:cNvSpPr/>
          <p:nvPr/>
        </p:nvSpPr>
        <p:spPr>
          <a:xfrm>
            <a:off x="4308812" y="1304369"/>
            <a:ext cx="762695" cy="2373477"/>
          </a:xfrm>
          <a:prstGeom prst="downArrow">
            <a:avLst>
              <a:gd name="adj1" fmla="val 50000"/>
              <a:gd name="adj2" fmla="val 38232"/>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endParaRPr lang="ja-JP" altLang="en-US" sz="1769" dirty="0">
              <a:solidFill>
                <a:prstClr val="black"/>
              </a:solidFill>
            </a:endParaRPr>
          </a:p>
        </p:txBody>
      </p:sp>
      <p:sp>
        <p:nvSpPr>
          <p:cNvPr id="44" name="テキスト ボックス 43"/>
          <p:cNvSpPr txBox="1"/>
          <p:nvPr/>
        </p:nvSpPr>
        <p:spPr>
          <a:xfrm>
            <a:off x="4180170" y="1992982"/>
            <a:ext cx="896834" cy="515782"/>
          </a:xfrm>
          <a:prstGeom prst="rect">
            <a:avLst/>
          </a:prstGeom>
          <a:ln>
            <a:solidFill>
              <a:schemeClr val="accent4"/>
            </a:solid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376" dirty="0">
                <a:solidFill>
                  <a:prstClr val="black"/>
                </a:solidFill>
              </a:rPr>
              <a:t>緊急患者の受入</a:t>
            </a:r>
          </a:p>
        </p:txBody>
      </p:sp>
      <p:sp>
        <p:nvSpPr>
          <p:cNvPr id="47" name="テキスト ボックス 46"/>
          <p:cNvSpPr txBox="1"/>
          <p:nvPr/>
        </p:nvSpPr>
        <p:spPr>
          <a:xfrm>
            <a:off x="2510349" y="2837211"/>
            <a:ext cx="1249087" cy="727507"/>
          </a:xfrm>
          <a:prstGeom prst="rect">
            <a:avLst/>
          </a:prstGeom>
          <a:ln>
            <a:solidFill>
              <a:schemeClr val="accent5"/>
            </a:solidFill>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376" dirty="0">
                <a:solidFill>
                  <a:prstClr val="black"/>
                </a:solidFill>
              </a:rPr>
              <a:t>高度・急性期医療が必要な患者の受入</a:t>
            </a:r>
          </a:p>
        </p:txBody>
      </p:sp>
      <p:pic>
        <p:nvPicPr>
          <p:cNvPr id="18" name="Picture 2" descr="C:\Users\SYUMB\AppData\Local\Microsoft\Windows\Temporary Internet Files\Content.IE5\F53HZ2YO\MC900433856[1].png"/>
          <p:cNvPicPr>
            <a:picLocks noChangeAspect="1" noChangeArrowheads="1"/>
          </p:cNvPicPr>
          <p:nvPr/>
        </p:nvPicPr>
        <p:blipFill>
          <a:blip r:embed="rId6" cstate="print"/>
          <a:srcRect/>
          <a:stretch>
            <a:fillRect/>
          </a:stretch>
        </p:blipFill>
        <p:spPr bwMode="auto">
          <a:xfrm>
            <a:off x="3262719" y="662321"/>
            <a:ext cx="1944296" cy="1256481"/>
          </a:xfrm>
          <a:prstGeom prst="rect">
            <a:avLst/>
          </a:prstGeom>
          <a:noFill/>
        </p:spPr>
      </p:pic>
      <p:sp>
        <p:nvSpPr>
          <p:cNvPr id="38" name="正方形/長方形 37"/>
          <p:cNvSpPr/>
          <p:nvPr/>
        </p:nvSpPr>
        <p:spPr>
          <a:xfrm>
            <a:off x="2872380" y="651890"/>
            <a:ext cx="1330814" cy="304058"/>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ja-JP" altLang="en-US" sz="1376" dirty="0">
                <a:solidFill>
                  <a:prstClr val="black"/>
                </a:solidFill>
              </a:rPr>
              <a:t>自宅・在宅医療</a:t>
            </a:r>
          </a:p>
        </p:txBody>
      </p:sp>
      <p:sp>
        <p:nvSpPr>
          <p:cNvPr id="48" name="下矢印 47"/>
          <p:cNvSpPr/>
          <p:nvPr/>
        </p:nvSpPr>
        <p:spPr>
          <a:xfrm rot="18808311">
            <a:off x="2407557" y="5373234"/>
            <a:ext cx="696842" cy="1159329"/>
          </a:xfrm>
          <a:prstGeom prst="downArrow">
            <a:avLst>
              <a:gd name="adj1" fmla="val 45882"/>
              <a:gd name="adj2" fmla="val 50639"/>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ja-JP" altLang="en-US" sz="1769" dirty="0">
              <a:solidFill>
                <a:prstClr val="black"/>
              </a:solidFill>
            </a:endParaRPr>
          </a:p>
        </p:txBody>
      </p:sp>
      <p:sp>
        <p:nvSpPr>
          <p:cNvPr id="54" name="正方形/長方形 53"/>
          <p:cNvSpPr/>
          <p:nvPr/>
        </p:nvSpPr>
        <p:spPr>
          <a:xfrm>
            <a:off x="3441364" y="6453586"/>
            <a:ext cx="1066318" cy="304058"/>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ja-JP" altLang="en-US" sz="1376" dirty="0">
                <a:solidFill>
                  <a:prstClr val="black"/>
                </a:solidFill>
              </a:rPr>
              <a:t>有床診療所</a:t>
            </a:r>
          </a:p>
        </p:txBody>
      </p:sp>
      <p:sp>
        <p:nvSpPr>
          <p:cNvPr id="64" name="テキスト ボックス 63"/>
          <p:cNvSpPr txBox="1"/>
          <p:nvPr/>
        </p:nvSpPr>
        <p:spPr>
          <a:xfrm>
            <a:off x="1505340" y="5778274"/>
            <a:ext cx="1084429" cy="727507"/>
          </a:xfrm>
          <a:prstGeom prst="rect">
            <a:avLst/>
          </a:prstGeom>
          <a:ln>
            <a:solidFill>
              <a:schemeClr val="accent4"/>
            </a:solid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376" dirty="0">
                <a:solidFill>
                  <a:prstClr val="black"/>
                </a:solidFill>
              </a:rPr>
              <a:t>在宅復帰困難な患者の受け入れ</a:t>
            </a:r>
          </a:p>
        </p:txBody>
      </p:sp>
      <p:sp>
        <p:nvSpPr>
          <p:cNvPr id="63" name="下矢印 62"/>
          <p:cNvSpPr/>
          <p:nvPr/>
        </p:nvSpPr>
        <p:spPr>
          <a:xfrm rot="5400000">
            <a:off x="6980620" y="2621434"/>
            <a:ext cx="722489" cy="2053877"/>
          </a:xfrm>
          <a:prstGeom prst="downArrow">
            <a:avLst>
              <a:gd name="adj1" fmla="val 50000"/>
              <a:gd name="adj2" fmla="val 38232"/>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endParaRPr lang="ja-JP" altLang="en-US" sz="1769" dirty="0">
              <a:solidFill>
                <a:prstClr val="black"/>
              </a:solidFill>
            </a:endParaRPr>
          </a:p>
        </p:txBody>
      </p:sp>
      <p:sp>
        <p:nvSpPr>
          <p:cNvPr id="52" name="テキスト ボックス 51"/>
          <p:cNvSpPr txBox="1"/>
          <p:nvPr/>
        </p:nvSpPr>
        <p:spPr>
          <a:xfrm>
            <a:off x="6868543" y="3409738"/>
            <a:ext cx="896834" cy="515782"/>
          </a:xfrm>
          <a:prstGeom prst="rect">
            <a:avLst/>
          </a:prstGeom>
          <a:ln>
            <a:solidFill>
              <a:schemeClr val="accent4"/>
            </a:solid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376" dirty="0">
                <a:solidFill>
                  <a:prstClr val="black"/>
                </a:solidFill>
              </a:rPr>
              <a:t>緊急患者の受入</a:t>
            </a:r>
          </a:p>
        </p:txBody>
      </p:sp>
      <p:pic>
        <p:nvPicPr>
          <p:cNvPr id="32" name="Picture 8" descr="C:\Users\SYUMB\AppData\Local\Microsoft\Windows\Temporary Internet Files\Content.IE5\7QUMZIRJ\MC900441738[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7085" y="2993855"/>
            <a:ext cx="1385180" cy="1385180"/>
          </a:xfrm>
          <a:prstGeom prst="rect">
            <a:avLst/>
          </a:prstGeom>
          <a:noFill/>
          <a:ln w="28575">
            <a:noFill/>
            <a:prstDash val="lgDashDotDot"/>
          </a:ln>
        </p:spPr>
      </p:pic>
      <p:pic>
        <p:nvPicPr>
          <p:cNvPr id="66" name="Picture 1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57532" y="5637374"/>
            <a:ext cx="1210692" cy="849127"/>
          </a:xfrm>
          <a:prstGeom prst="rect">
            <a:avLst/>
          </a:prstGeom>
          <a:noFill/>
          <a:ln w="9525">
            <a:noFill/>
            <a:miter lim="800000"/>
            <a:headEnd/>
            <a:tailEnd/>
          </a:ln>
        </p:spPr>
      </p:pic>
      <p:sp>
        <p:nvSpPr>
          <p:cNvPr id="62" name="角丸四角形 61"/>
          <p:cNvSpPr/>
          <p:nvPr/>
        </p:nvSpPr>
        <p:spPr>
          <a:xfrm>
            <a:off x="6459486" y="1022043"/>
            <a:ext cx="3350204" cy="1209547"/>
          </a:xfrm>
          <a:prstGeom prst="roundRect">
            <a:avLst/>
          </a:prstGeom>
          <a:gradFill>
            <a:gsLst>
              <a:gs pos="0">
                <a:schemeClr val="accent4">
                  <a:lumMod val="110000"/>
                  <a:satMod val="105000"/>
                  <a:tint val="67000"/>
                  <a:alpha val="0"/>
                </a:schemeClr>
              </a:gs>
              <a:gs pos="100000">
                <a:schemeClr val="accent4">
                  <a:lumMod val="105000"/>
                  <a:satMod val="103000"/>
                  <a:tint val="73000"/>
                </a:schemeClr>
              </a:gs>
              <a:gs pos="100000">
                <a:schemeClr val="accent4">
                  <a:lumMod val="105000"/>
                  <a:satMod val="109000"/>
                  <a:tint val="81000"/>
                </a:schemeClr>
              </a:gs>
            </a:gsLst>
          </a:gradFill>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ja-JP" altLang="en-US" sz="2400" u="sng" dirty="0" smtClean="0">
                <a:solidFill>
                  <a:srgbClr val="0070C0"/>
                </a:solidFill>
              </a:rPr>
              <a:t>病床の機能分化の促進</a:t>
            </a:r>
            <a:endParaRPr lang="en-US" altLang="ja-JP" sz="2400" u="sng" dirty="0" smtClean="0">
              <a:solidFill>
                <a:srgbClr val="0070C0"/>
              </a:solidFill>
            </a:endParaRPr>
          </a:p>
          <a:p>
            <a:pPr marL="355600">
              <a:defRPr/>
            </a:pPr>
            <a:r>
              <a:rPr lang="ja-JP" altLang="en-US" sz="1400" b="1" dirty="0" smtClean="0">
                <a:solidFill>
                  <a:prstClr val="black"/>
                </a:solidFill>
              </a:rPr>
              <a:t>・</a:t>
            </a:r>
            <a:r>
              <a:rPr lang="en-US" altLang="ja-JP" sz="1400" b="1" dirty="0" smtClean="0">
                <a:solidFill>
                  <a:prstClr val="black"/>
                </a:solidFill>
              </a:rPr>
              <a:t>7</a:t>
            </a:r>
            <a:r>
              <a:rPr lang="ja-JP" altLang="en-US" sz="1400" b="1" dirty="0" smtClean="0">
                <a:solidFill>
                  <a:prstClr val="black"/>
                </a:solidFill>
              </a:rPr>
              <a:t>対１の要件の厳格化</a:t>
            </a:r>
            <a:endParaRPr lang="en-US" altLang="ja-JP" sz="1400" b="1" dirty="0" smtClean="0">
              <a:solidFill>
                <a:prstClr val="black"/>
              </a:solidFill>
            </a:endParaRPr>
          </a:p>
          <a:p>
            <a:pPr marL="355600">
              <a:defRPr/>
            </a:pPr>
            <a:r>
              <a:rPr lang="ja-JP" altLang="en-US" sz="1400" dirty="0" smtClean="0">
                <a:solidFill>
                  <a:prstClr val="black"/>
                </a:solidFill>
              </a:rPr>
              <a:t>（重症度、医療・看護必要度　等）</a:t>
            </a:r>
            <a:endParaRPr lang="en-US" altLang="ja-JP" sz="1400" dirty="0" smtClean="0">
              <a:solidFill>
                <a:prstClr val="black"/>
              </a:solidFill>
            </a:endParaRPr>
          </a:p>
          <a:p>
            <a:pPr marL="355600">
              <a:defRPr/>
            </a:pPr>
            <a:r>
              <a:rPr lang="ja-JP" altLang="en-US" sz="1400" b="1" dirty="0" smtClean="0">
                <a:solidFill>
                  <a:prstClr val="black"/>
                </a:solidFill>
              </a:rPr>
              <a:t>・地域包括ケア病棟の評価</a:t>
            </a:r>
            <a:endParaRPr lang="en-US" altLang="ja-JP" sz="1400" b="1" dirty="0" smtClean="0">
              <a:solidFill>
                <a:prstClr val="black"/>
              </a:solidFill>
            </a:endParaRPr>
          </a:p>
          <a:p>
            <a:pPr marL="355600">
              <a:defRPr/>
            </a:pPr>
            <a:r>
              <a:rPr lang="ja-JP" altLang="en-US" sz="1400" b="1" dirty="0" smtClean="0">
                <a:solidFill>
                  <a:prstClr val="black"/>
                </a:solidFill>
              </a:rPr>
              <a:t>・有床診療所の機能に応じた評価</a:t>
            </a:r>
            <a:endParaRPr lang="en-US" altLang="ja-JP" sz="1400" b="1" dirty="0" smtClean="0">
              <a:solidFill>
                <a:prstClr val="black"/>
              </a:solidFill>
            </a:endParaRPr>
          </a:p>
        </p:txBody>
      </p:sp>
      <p:sp>
        <p:nvSpPr>
          <p:cNvPr id="67" name="正方形/長方形 66"/>
          <p:cNvSpPr/>
          <p:nvPr/>
        </p:nvSpPr>
        <p:spPr>
          <a:xfrm>
            <a:off x="7447708" y="649772"/>
            <a:ext cx="165301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smtClean="0">
                <a:solidFill>
                  <a:prstClr val="black"/>
                </a:solidFill>
              </a:rPr>
              <a:t>平成２６年改定</a:t>
            </a:r>
            <a:endParaRPr lang="ja-JP" altLang="en-US" dirty="0">
              <a:solidFill>
                <a:prstClr val="black"/>
              </a:solidFill>
            </a:endParaRPr>
          </a:p>
        </p:txBody>
      </p:sp>
      <p:sp>
        <p:nvSpPr>
          <p:cNvPr id="70" name="テキスト ボックス 69"/>
          <p:cNvSpPr txBox="1"/>
          <p:nvPr/>
        </p:nvSpPr>
        <p:spPr>
          <a:xfrm>
            <a:off x="3242646" y="5044888"/>
            <a:ext cx="901446" cy="304058"/>
          </a:xfrm>
          <a:prstGeom prst="rect">
            <a:avLst/>
          </a:prstGeom>
          <a:ln>
            <a:solidFill>
              <a:schemeClr val="accent2"/>
            </a:solidFill>
            <a:prstDash val="lgDashDot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376" dirty="0">
                <a:solidFill>
                  <a:prstClr val="black"/>
                </a:solidFill>
              </a:rPr>
              <a:t>在宅復帰</a:t>
            </a:r>
          </a:p>
        </p:txBody>
      </p:sp>
      <p:sp>
        <p:nvSpPr>
          <p:cNvPr id="40" name="テキスト ボックス 39"/>
          <p:cNvSpPr txBox="1"/>
          <p:nvPr/>
        </p:nvSpPr>
        <p:spPr>
          <a:xfrm>
            <a:off x="5123965" y="2181332"/>
            <a:ext cx="1130177" cy="514156"/>
          </a:xfrm>
          <a:prstGeom prst="rect">
            <a:avLst/>
          </a:prstGeom>
          <a:ln>
            <a:solidFill>
              <a:schemeClr val="accent4"/>
            </a:solid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376" dirty="0">
                <a:solidFill>
                  <a:prstClr val="black"/>
                </a:solidFill>
              </a:rPr>
              <a:t>在宅・生活復帰支援</a:t>
            </a:r>
          </a:p>
        </p:txBody>
      </p:sp>
      <p:sp>
        <p:nvSpPr>
          <p:cNvPr id="5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35694289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38454" y="833296"/>
            <a:ext cx="9751083" cy="3705754"/>
          </a:xfrm>
          <a:prstGeom prst="rect">
            <a:avLst/>
          </a:prstGeom>
          <a:solidFill>
            <a:srgbClr val="FFFFAF">
              <a:alpha val="49804"/>
            </a:srgbClr>
          </a:solidFill>
          <a:ln w="9525">
            <a:solidFill>
              <a:schemeClr val="tx1"/>
            </a:solidFill>
            <a:miter lim="800000"/>
            <a:headEnd/>
            <a:tailEnd/>
          </a:ln>
        </p:spPr>
        <p:txBody>
          <a:bodyPr/>
          <a:lstStyle/>
          <a:p>
            <a:pPr marL="452438" indent="-357188">
              <a:spcBef>
                <a:spcPct val="20000"/>
              </a:spcBef>
              <a:buFont typeface="Wingdings" pitchFamily="2" charset="2"/>
              <a:buChar char="Ø"/>
              <a:defRPr/>
            </a:pPr>
            <a:r>
              <a:rPr lang="ja-JP" altLang="en-US" dirty="0" smtClean="0">
                <a:solidFill>
                  <a:prstClr val="black"/>
                </a:solidFill>
                <a:latin typeface="ＭＳ Ｐゴシック" pitchFamily="50" charset="-128"/>
              </a:rPr>
              <a:t>手術</a:t>
            </a:r>
            <a:r>
              <a:rPr lang="ja-JP" altLang="en-US" dirty="0">
                <a:solidFill>
                  <a:prstClr val="black"/>
                </a:solidFill>
                <a:latin typeface="ＭＳ Ｐゴシック" pitchFamily="50" charset="-128"/>
              </a:rPr>
              <a:t>に当たって</a:t>
            </a:r>
            <a:r>
              <a:rPr lang="ja-JP" altLang="en-US" dirty="0">
                <a:solidFill>
                  <a:prstClr val="black"/>
                </a:solidFill>
              </a:rPr>
              <a:t>脊髄誘発電位測定等</a:t>
            </a:r>
            <a:r>
              <a:rPr lang="ja-JP" altLang="en-US" dirty="0">
                <a:solidFill>
                  <a:prstClr val="black"/>
                </a:solidFill>
                <a:latin typeface="ＭＳ Ｐゴシック" pitchFamily="50" charset="-128"/>
              </a:rPr>
              <a:t>を使用した場合、加算の対象となる手術を追加</a:t>
            </a:r>
            <a:endParaRPr lang="en-US" altLang="ja-JP"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200" dirty="0">
              <a:solidFill>
                <a:prstClr val="black"/>
              </a:solidFill>
            </a:endParaRPr>
          </a:p>
          <a:p>
            <a:pPr fontAlgn="base">
              <a:spcBef>
                <a:spcPct val="20000"/>
              </a:spcBef>
              <a:spcAft>
                <a:spcPct val="0"/>
              </a:spcAft>
              <a:defRPr/>
            </a:pPr>
            <a:r>
              <a:rPr lang="ja-JP" altLang="en-US" sz="1600" b="1" dirty="0">
                <a:solidFill>
                  <a:prstClr val="black"/>
                </a:solidFill>
              </a:rPr>
              <a:t>　　　　　　　　　　　　　　　　 </a:t>
            </a:r>
          </a:p>
        </p:txBody>
      </p:sp>
      <p:sp>
        <p:nvSpPr>
          <p:cNvPr id="2050" name="Rectangle 2"/>
          <p:cNvSpPr>
            <a:spLocks noGrp="1" noChangeArrowheads="1"/>
          </p:cNvSpPr>
          <p:nvPr>
            <p:ph type="ctrTitle"/>
          </p:nvPr>
        </p:nvSpPr>
        <p:spPr>
          <a:xfrm>
            <a:off x="194353" y="44450"/>
            <a:ext cx="9517327" cy="360214"/>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a:spcBef>
                <a:spcPct val="20000"/>
              </a:spcBef>
            </a:pPr>
            <a:r>
              <a:rPr lang="ja-JP" altLang="en-US" sz="2000" dirty="0" smtClean="0">
                <a:solidFill>
                  <a:prstClr val="black"/>
                </a:solidFill>
              </a:rPr>
              <a:t>手術の評価の見直し③</a:t>
            </a:r>
            <a:endParaRPr lang="ja-JP" altLang="en-US" sz="2000" dirty="0">
              <a:solidFill>
                <a:prstClr val="black"/>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2806548021"/>
              </p:ext>
            </p:extLst>
          </p:nvPr>
        </p:nvGraphicFramePr>
        <p:xfrm>
          <a:off x="5068059" y="1428957"/>
          <a:ext cx="4643470" cy="944880"/>
        </p:xfrm>
        <a:graphic>
          <a:graphicData uri="http://schemas.openxmlformats.org/drawingml/2006/table">
            <a:tbl>
              <a:tblPr firstRow="1" bandRow="1">
                <a:tableStyleId>{C4B1156A-380E-4F78-BDF5-A606A8083BF9}</a:tableStyleId>
              </a:tblPr>
              <a:tblGrid>
                <a:gridCol w="3644426"/>
                <a:gridCol w="999044"/>
              </a:tblGrid>
              <a:tr h="2287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t>脊髄誘発電位測定等加算</a:t>
                      </a:r>
                      <a:r>
                        <a:rPr kumimoji="1" lang="ja-JP" altLang="en-US" sz="1200" b="0" u="none" dirty="0" smtClean="0">
                          <a:solidFill>
                            <a:schemeClr val="tx1"/>
                          </a:solidFill>
                        </a:rPr>
                        <a:t>　</a:t>
                      </a:r>
                    </a:p>
                  </a:txBody>
                  <a:tcPr marL="99060" marR="99060" anchor="ctr"/>
                </a:tc>
                <a:tc hMerge="1">
                  <a:txBody>
                    <a:bodyPr/>
                    <a:lstStyle/>
                    <a:p>
                      <a:pPr algn="l"/>
                      <a:endParaRPr kumimoji="1" lang="en-US" altLang="ja-JP" sz="1200" b="0" dirty="0" smtClean="0">
                        <a:latin typeface="ＭＳ ゴシック" pitchFamily="49" charset="-128"/>
                        <a:ea typeface="ＭＳ ゴシック" pitchFamily="49" charset="-128"/>
                      </a:endParaRPr>
                    </a:p>
                  </a:txBody>
                  <a:tcPr anchor="ctr"/>
                </a:tc>
              </a:tr>
              <a:tr h="249522">
                <a:tc>
                  <a:txBody>
                    <a:bodyPr/>
                    <a:lstStyle/>
                    <a:p>
                      <a:pPr algn="l"/>
                      <a:r>
                        <a:rPr kumimoji="1" lang="ja-JP" altLang="en-US" sz="1200" b="1" u="sng" dirty="0" smtClean="0">
                          <a:solidFill>
                            <a:schemeClr val="accent1"/>
                          </a:solidFill>
                        </a:rPr>
                        <a:t>１　脳、脊椎、脊髄又は大動脈瘤の手術に用いた場合</a:t>
                      </a:r>
                      <a:endParaRPr kumimoji="1" lang="ja-JP" altLang="en-US" sz="1200" b="1" u="sng" dirty="0">
                        <a:solidFill>
                          <a:schemeClr val="accent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sng" dirty="0" smtClean="0">
                          <a:solidFill>
                            <a:srgbClr val="0070C0"/>
                          </a:solidFill>
                        </a:rPr>
                        <a:t>3,13</a:t>
                      </a:r>
                      <a:r>
                        <a:rPr kumimoji="1" lang="en-US" altLang="ja-JP" sz="1600" b="1" u="sng" dirty="0" smtClean="0">
                          <a:solidFill>
                            <a:schemeClr val="accent1"/>
                          </a:solidFill>
                        </a:rPr>
                        <a:t>0</a:t>
                      </a:r>
                      <a:r>
                        <a:rPr kumimoji="1" lang="ja-JP" altLang="en-US" sz="1600" b="1" u="sng" dirty="0" smtClean="0">
                          <a:solidFill>
                            <a:schemeClr val="accent1"/>
                          </a:solidFill>
                        </a:rPr>
                        <a:t>点</a:t>
                      </a:r>
                      <a:endParaRPr kumimoji="1" lang="ja-JP" altLang="en-US" sz="1600" b="1" u="sng" dirty="0">
                        <a:solidFill>
                          <a:schemeClr val="accent1"/>
                        </a:solidFill>
                        <a:latin typeface="ＭＳ ゴシック" pitchFamily="49" charset="-128"/>
                        <a:ea typeface="ＭＳ ゴシック" pitchFamily="49" charset="-128"/>
                      </a:endParaRPr>
                    </a:p>
                  </a:txBody>
                  <a:tcPr anchor="ctr"/>
                </a:tc>
              </a:tr>
              <a:tr h="249522">
                <a:tc>
                  <a:txBody>
                    <a:bodyPr/>
                    <a:lstStyle/>
                    <a:p>
                      <a:pPr algn="l"/>
                      <a:r>
                        <a:rPr kumimoji="1" lang="ja-JP" altLang="en-US" sz="1200" b="1" u="sng" dirty="0" smtClean="0">
                          <a:solidFill>
                            <a:schemeClr val="accent1"/>
                          </a:solidFill>
                        </a:rPr>
                        <a:t>２　甲状腺又は副甲状腺の手術に用いた場合</a:t>
                      </a:r>
                      <a:endParaRPr kumimoji="1" lang="ja-JP" altLang="en-US" sz="1200" b="1" u="sng" dirty="0">
                        <a:solidFill>
                          <a:schemeClr val="accent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sng" dirty="0" smtClean="0">
                          <a:solidFill>
                            <a:srgbClr val="0070C0"/>
                          </a:solidFill>
                        </a:rPr>
                        <a:t>2,50</a:t>
                      </a:r>
                      <a:r>
                        <a:rPr kumimoji="1" lang="en-US" altLang="ja-JP" sz="1600" b="1" u="sng" dirty="0" smtClean="0">
                          <a:solidFill>
                            <a:schemeClr val="accent1"/>
                          </a:solidFill>
                        </a:rPr>
                        <a:t>0</a:t>
                      </a:r>
                      <a:r>
                        <a:rPr kumimoji="1" lang="ja-JP" altLang="en-US" sz="1600" b="1" u="sng" dirty="0" smtClean="0">
                          <a:solidFill>
                            <a:schemeClr val="accent1"/>
                          </a:solidFill>
                        </a:rPr>
                        <a:t>点</a:t>
                      </a:r>
                      <a:endParaRPr kumimoji="1" lang="ja-JP" altLang="en-US" sz="1600" b="1" u="sng" dirty="0">
                        <a:solidFill>
                          <a:schemeClr val="accent1"/>
                        </a:solidFill>
                        <a:latin typeface="ＭＳ ゴシック" pitchFamily="49" charset="-128"/>
                        <a:ea typeface="ＭＳ ゴシック" pitchFamily="49" charset="-128"/>
                      </a:endParaRPr>
                    </a:p>
                  </a:txBody>
                  <a:tcPr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97653111"/>
              </p:ext>
            </p:extLst>
          </p:nvPr>
        </p:nvGraphicFramePr>
        <p:xfrm>
          <a:off x="116462" y="1428957"/>
          <a:ext cx="4411296" cy="731520"/>
        </p:xfrm>
        <a:graphic>
          <a:graphicData uri="http://schemas.openxmlformats.org/drawingml/2006/table">
            <a:tbl>
              <a:tblPr firstRow="1" bandRow="1">
                <a:tableStyleId>{22838BEF-8BB2-4498-84A7-C5851F593DF1}</a:tableStyleId>
              </a:tblPr>
              <a:tblGrid>
                <a:gridCol w="3540394"/>
                <a:gridCol w="870902"/>
              </a:tblGrid>
              <a:tr h="228728">
                <a:tc gridSpan="2">
                  <a:txBody>
                    <a:bodyPr/>
                    <a:lstStyle/>
                    <a:p>
                      <a:pPr algn="l"/>
                      <a:r>
                        <a:rPr kumimoji="1" lang="ja-JP" altLang="en-US" sz="1200" b="0" dirty="0" smtClean="0"/>
                        <a:t>脊髄誘発電位測定等加算　　</a:t>
                      </a:r>
                      <a:endParaRPr kumimoji="1" lang="ja-JP" altLang="en-US" sz="1200" b="0" dirty="0"/>
                    </a:p>
                  </a:txBody>
                  <a:tcPr marL="99060" marR="99060" anchor="ctr"/>
                </a:tc>
                <a:tc hMerge="1">
                  <a:txBody>
                    <a:bodyPr/>
                    <a:lstStyle/>
                    <a:p>
                      <a:pPr algn="l"/>
                      <a:endParaRPr kumimoji="1" lang="en-US" altLang="ja-JP" sz="1200" b="0" dirty="0" smtClean="0">
                        <a:latin typeface="ＭＳ ゴシック" pitchFamily="49" charset="-128"/>
                        <a:ea typeface="ＭＳ ゴシック" pitchFamily="49" charset="-128"/>
                      </a:endParaRPr>
                    </a:p>
                  </a:txBody>
                  <a:tcPr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注　脳、脊椎、脊髄又は大動脈瘤の手術に当たって、脊髄誘発電位測定等を行った場合に算定する。</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u="none" dirty="0" smtClean="0">
                          <a:solidFill>
                            <a:schemeClr val="tx1"/>
                          </a:solidFill>
                        </a:rPr>
                        <a:t>3,130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bl>
          </a:graphicData>
        </a:graphic>
      </p:graphicFrame>
      <p:sp>
        <p:nvSpPr>
          <p:cNvPr id="12" name="右矢印 11"/>
          <p:cNvSpPr/>
          <p:nvPr/>
        </p:nvSpPr>
        <p:spPr>
          <a:xfrm>
            <a:off x="4640981" y="1599258"/>
            <a:ext cx="337225" cy="437745"/>
          </a:xfrm>
          <a:prstGeom prst="rightArrow">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ＭＳ Ｐゴシック" pitchFamily="50" charset="-128"/>
            </a:endParaRPr>
          </a:p>
        </p:txBody>
      </p:sp>
      <p:sp>
        <p:nvSpPr>
          <p:cNvPr id="2052" name="Rectangle 36"/>
          <p:cNvSpPr>
            <a:spLocks noChangeArrowheads="1"/>
          </p:cNvSpPr>
          <p:nvPr/>
        </p:nvSpPr>
        <p:spPr bwMode="auto">
          <a:xfrm>
            <a:off x="116462" y="498902"/>
            <a:ext cx="4599375" cy="3378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spcBef>
                <a:spcPct val="20000"/>
              </a:spcBef>
            </a:pPr>
            <a:r>
              <a:rPr lang="ja-JP" altLang="en-US" sz="2000" dirty="0">
                <a:solidFill>
                  <a:prstClr val="black"/>
                </a:solidFill>
              </a:rPr>
              <a:t>脊髄誘発電位測定等加算の対象の拡大</a:t>
            </a:r>
          </a:p>
        </p:txBody>
      </p:sp>
      <p:sp>
        <p:nvSpPr>
          <p:cNvPr id="2" name="正方形/長方形 1"/>
          <p:cNvSpPr/>
          <p:nvPr/>
        </p:nvSpPr>
        <p:spPr>
          <a:xfrm>
            <a:off x="5058032" y="2455525"/>
            <a:ext cx="4653645" cy="1909580"/>
          </a:xfrm>
          <a:prstGeom prst="rect">
            <a:avLst/>
          </a:prstGeom>
          <a:ln w="3175">
            <a:prstDash val="sysDash"/>
          </a:ln>
        </p:spPr>
        <p:style>
          <a:lnRef idx="2">
            <a:schemeClr val="dk1"/>
          </a:lnRef>
          <a:fillRef idx="1">
            <a:schemeClr val="lt1"/>
          </a:fillRef>
          <a:effectRef idx="0">
            <a:schemeClr val="dk1"/>
          </a:effectRef>
          <a:fontRef idx="minor">
            <a:schemeClr val="dk1"/>
          </a:fontRef>
        </p:style>
        <p:txBody>
          <a:bodyPr rtlCol="0" anchor="ctr"/>
          <a:lstStyle/>
          <a:p>
            <a:pPr>
              <a:lnSpc>
                <a:spcPts val="1200"/>
              </a:lnSpc>
            </a:pPr>
            <a:r>
              <a:rPr lang="en-US" altLang="ja-JP" sz="1200" dirty="0" smtClean="0">
                <a:solidFill>
                  <a:prstClr val="black"/>
                </a:solidFill>
              </a:rPr>
              <a:t>【</a:t>
            </a:r>
            <a:r>
              <a:rPr lang="ja-JP" altLang="en-US" sz="1200" dirty="0" smtClean="0">
                <a:solidFill>
                  <a:prstClr val="black"/>
                </a:solidFill>
              </a:rPr>
              <a:t>追加した手術</a:t>
            </a:r>
            <a:r>
              <a:rPr lang="en-US" altLang="ja-JP" sz="1200" dirty="0" smtClean="0">
                <a:solidFill>
                  <a:prstClr val="black"/>
                </a:solidFill>
              </a:rPr>
              <a:t>】</a:t>
            </a:r>
          </a:p>
          <a:p>
            <a:pPr marL="171450" indent="-171450">
              <a:lnSpc>
                <a:spcPts val="1200"/>
              </a:lnSpc>
              <a:buFont typeface="Wingdings" panose="05000000000000000000" pitchFamily="2" charset="2"/>
              <a:buChar char="Ø"/>
            </a:pPr>
            <a:r>
              <a:rPr lang="ja-JP" altLang="en-US" sz="1200" dirty="0" smtClean="0">
                <a:solidFill>
                  <a:prstClr val="black"/>
                </a:solidFill>
              </a:rPr>
              <a:t>脳</a:t>
            </a:r>
            <a:r>
              <a:rPr lang="ja-JP" altLang="en-US" sz="1200" dirty="0">
                <a:solidFill>
                  <a:prstClr val="black"/>
                </a:solidFill>
              </a:rPr>
              <a:t>、脊椎、脊髄又は大動脈瘤の手術</a:t>
            </a:r>
            <a:endParaRPr lang="en-US" altLang="ja-JP" sz="1200" dirty="0">
              <a:solidFill>
                <a:prstClr val="black"/>
              </a:solidFill>
            </a:endParaRPr>
          </a:p>
          <a:p>
            <a:pPr>
              <a:lnSpc>
                <a:spcPts val="1200"/>
              </a:lnSpc>
            </a:pPr>
            <a:r>
              <a:rPr lang="ja-JP" altLang="en-US" sz="1200" dirty="0" smtClean="0">
                <a:solidFill>
                  <a:prstClr val="black"/>
                </a:solidFill>
              </a:rPr>
              <a:t>　　</a:t>
            </a:r>
            <a:r>
              <a:rPr lang="ja-JP" altLang="en-US" sz="1200" u="sng" dirty="0" smtClean="0">
                <a:solidFill>
                  <a:prstClr val="black"/>
                </a:solidFill>
              </a:rPr>
              <a:t>顔面</a:t>
            </a:r>
            <a:r>
              <a:rPr lang="ja-JP" altLang="en-US" sz="1200" u="sng" dirty="0">
                <a:solidFill>
                  <a:prstClr val="black"/>
                </a:solidFill>
              </a:rPr>
              <a:t>神経減圧手術（乳様突起経由）</a:t>
            </a:r>
            <a:r>
              <a:rPr lang="ja-JP" altLang="en-US" sz="1200" u="sng" dirty="0" smtClean="0">
                <a:solidFill>
                  <a:prstClr val="black"/>
                </a:solidFill>
              </a:rPr>
              <a:t>、頭蓋内微小血管減圧術、</a:t>
            </a:r>
            <a:endParaRPr lang="en-US" altLang="ja-JP" sz="1200" dirty="0" smtClean="0">
              <a:solidFill>
                <a:prstClr val="black"/>
              </a:solidFill>
            </a:endParaRPr>
          </a:p>
          <a:p>
            <a:pPr>
              <a:lnSpc>
                <a:spcPts val="1200"/>
              </a:lnSpc>
            </a:pPr>
            <a:r>
              <a:rPr lang="en-US" altLang="ja-JP" sz="1200" dirty="0">
                <a:solidFill>
                  <a:prstClr val="black"/>
                </a:solidFill>
              </a:rPr>
              <a:t> </a:t>
            </a:r>
            <a:r>
              <a:rPr lang="en-US" altLang="ja-JP" sz="1200" dirty="0" smtClean="0">
                <a:solidFill>
                  <a:prstClr val="black"/>
                </a:solidFill>
              </a:rPr>
              <a:t>  </a:t>
            </a:r>
            <a:r>
              <a:rPr lang="ja-JP" altLang="en-US" sz="1200" u="sng" dirty="0" smtClean="0">
                <a:solidFill>
                  <a:prstClr val="black"/>
                </a:solidFill>
              </a:rPr>
              <a:t>脳動静脈奇形摘出術、脳動脈瘤被包術、脳動脈瘤流入血管クリッピ</a:t>
            </a:r>
            <a:endParaRPr lang="en-US" altLang="ja-JP" sz="1200" u="sng" dirty="0" smtClean="0">
              <a:solidFill>
                <a:prstClr val="black"/>
              </a:solidFill>
            </a:endParaRPr>
          </a:p>
          <a:p>
            <a:pPr>
              <a:lnSpc>
                <a:spcPts val="1200"/>
              </a:lnSpc>
            </a:pPr>
            <a:r>
              <a:rPr lang="en-US" altLang="ja-JP" sz="1200" dirty="0">
                <a:solidFill>
                  <a:prstClr val="black"/>
                </a:solidFill>
              </a:rPr>
              <a:t> </a:t>
            </a:r>
            <a:r>
              <a:rPr lang="en-US" altLang="ja-JP" sz="1200" dirty="0" smtClean="0">
                <a:solidFill>
                  <a:prstClr val="black"/>
                </a:solidFill>
              </a:rPr>
              <a:t>  </a:t>
            </a:r>
            <a:r>
              <a:rPr lang="en-US" altLang="ja-JP" sz="1200" u="sng" dirty="0" smtClean="0">
                <a:solidFill>
                  <a:prstClr val="black"/>
                </a:solidFill>
              </a:rPr>
              <a:t> </a:t>
            </a:r>
            <a:r>
              <a:rPr lang="ja-JP" altLang="en-US" sz="1200" u="sng" dirty="0" smtClean="0">
                <a:solidFill>
                  <a:prstClr val="black"/>
                </a:solidFill>
              </a:rPr>
              <a:t>ング（開頭して行うもの）、脳動脈瘤頸部クリッピング、脳血管内手術、</a:t>
            </a:r>
            <a:endParaRPr lang="en-US" altLang="ja-JP" sz="1200" u="sng" dirty="0" smtClean="0">
              <a:solidFill>
                <a:prstClr val="black"/>
              </a:solidFill>
            </a:endParaRPr>
          </a:p>
          <a:p>
            <a:pPr>
              <a:lnSpc>
                <a:spcPts val="1200"/>
              </a:lnSpc>
            </a:pPr>
            <a:r>
              <a:rPr lang="en-US" altLang="ja-JP" sz="1200" dirty="0">
                <a:solidFill>
                  <a:prstClr val="black"/>
                </a:solidFill>
              </a:rPr>
              <a:t> </a:t>
            </a:r>
            <a:r>
              <a:rPr lang="en-US" altLang="ja-JP" sz="1200" dirty="0" smtClean="0">
                <a:solidFill>
                  <a:prstClr val="black"/>
                </a:solidFill>
              </a:rPr>
              <a:t>  </a:t>
            </a:r>
            <a:r>
              <a:rPr lang="ja-JP" altLang="en-US" sz="1200" u="sng" dirty="0" smtClean="0">
                <a:solidFill>
                  <a:prstClr val="black"/>
                </a:solidFill>
              </a:rPr>
              <a:t>経皮的脳血管形成術、経皮的選択的脳血栓・塞栓溶解術、</a:t>
            </a:r>
            <a:endParaRPr lang="en-US" altLang="ja-JP" sz="1200" dirty="0" smtClean="0">
              <a:solidFill>
                <a:prstClr val="black"/>
              </a:solidFill>
            </a:endParaRPr>
          </a:p>
          <a:p>
            <a:pPr>
              <a:lnSpc>
                <a:spcPts val="1200"/>
              </a:lnSpc>
            </a:pPr>
            <a:r>
              <a:rPr lang="en-US" altLang="ja-JP" sz="1200" dirty="0">
                <a:solidFill>
                  <a:prstClr val="black"/>
                </a:solidFill>
              </a:rPr>
              <a:t> </a:t>
            </a:r>
            <a:r>
              <a:rPr lang="en-US" altLang="ja-JP" sz="1200" dirty="0" smtClean="0">
                <a:solidFill>
                  <a:prstClr val="black"/>
                </a:solidFill>
              </a:rPr>
              <a:t>  </a:t>
            </a:r>
            <a:r>
              <a:rPr lang="ja-JP" altLang="en-US" sz="1200" u="sng" dirty="0" smtClean="0">
                <a:solidFill>
                  <a:prstClr val="black"/>
                </a:solidFill>
              </a:rPr>
              <a:t>動脈血栓内膜摘出術、経皮的頸動脈ステント留置術</a:t>
            </a:r>
            <a:endParaRPr lang="en-US" altLang="ja-JP" sz="1200" u="sng" dirty="0">
              <a:solidFill>
                <a:prstClr val="black"/>
              </a:solidFill>
            </a:endParaRPr>
          </a:p>
          <a:p>
            <a:pPr>
              <a:lnSpc>
                <a:spcPts val="1200"/>
              </a:lnSpc>
            </a:pPr>
            <a:endParaRPr lang="en-US" altLang="ja-JP" sz="1200" u="sng" dirty="0">
              <a:solidFill>
                <a:prstClr val="black"/>
              </a:solidFill>
            </a:endParaRPr>
          </a:p>
          <a:p>
            <a:pPr marL="171450" indent="-171450">
              <a:lnSpc>
                <a:spcPts val="1200"/>
              </a:lnSpc>
              <a:buFont typeface="Wingdings" panose="05000000000000000000" pitchFamily="2" charset="2"/>
              <a:buChar char="Ø"/>
            </a:pPr>
            <a:r>
              <a:rPr lang="ja-JP" altLang="en-US" sz="1200" dirty="0" smtClean="0">
                <a:solidFill>
                  <a:prstClr val="black"/>
                </a:solidFill>
              </a:rPr>
              <a:t>甲状</a:t>
            </a:r>
            <a:r>
              <a:rPr lang="ja-JP" altLang="en-US" sz="1200" dirty="0">
                <a:solidFill>
                  <a:prstClr val="black"/>
                </a:solidFill>
              </a:rPr>
              <a:t>腺又は副甲状腺の</a:t>
            </a:r>
            <a:r>
              <a:rPr lang="ja-JP" altLang="en-US" sz="1200" dirty="0" smtClean="0">
                <a:solidFill>
                  <a:prstClr val="black"/>
                </a:solidFill>
              </a:rPr>
              <a:t>手術</a:t>
            </a:r>
            <a:endParaRPr lang="en-US" altLang="ja-JP" sz="1200" dirty="0" smtClean="0">
              <a:solidFill>
                <a:prstClr val="black"/>
              </a:solidFill>
            </a:endParaRPr>
          </a:p>
          <a:p>
            <a:pPr>
              <a:lnSpc>
                <a:spcPts val="1200"/>
              </a:lnSpc>
            </a:pPr>
            <a:r>
              <a:rPr lang="ja-JP" altLang="en-US" sz="1200" dirty="0" smtClean="0">
                <a:solidFill>
                  <a:prstClr val="black"/>
                </a:solidFill>
              </a:rPr>
              <a:t>　　</a:t>
            </a:r>
            <a:r>
              <a:rPr lang="ja-JP" altLang="en-US" sz="1200" u="sng" dirty="0" smtClean="0">
                <a:solidFill>
                  <a:prstClr val="black"/>
                </a:solidFill>
              </a:rPr>
              <a:t>甲状腺悪性腫瘍手術及び副甲状腺（上皮小体）悪性腫瘍手術</a:t>
            </a:r>
            <a:endParaRPr lang="en-US" altLang="ja-JP" sz="1200" u="sng" dirty="0" smtClean="0">
              <a:solidFill>
                <a:prstClr val="black"/>
              </a:solidFill>
            </a:endParaRPr>
          </a:p>
          <a:p>
            <a:pPr>
              <a:lnSpc>
                <a:spcPts val="1200"/>
              </a:lnSpc>
            </a:pPr>
            <a:r>
              <a:rPr lang="ja-JP" altLang="en-US" sz="1200" dirty="0">
                <a:solidFill>
                  <a:prstClr val="black"/>
                </a:solidFill>
              </a:rPr>
              <a:t>　</a:t>
            </a:r>
            <a:r>
              <a:rPr lang="ja-JP" altLang="en-US" sz="1200" u="sng" dirty="0" smtClean="0">
                <a:solidFill>
                  <a:prstClr val="black"/>
                </a:solidFill>
              </a:rPr>
              <a:t>（広汎）　</a:t>
            </a:r>
            <a:endParaRPr lang="ja-JP" altLang="en-US" sz="1200" u="sng" dirty="0">
              <a:solidFill>
                <a:prstClr val="black"/>
              </a:solidFill>
            </a:endParaRPr>
          </a:p>
        </p:txBody>
      </p:sp>
      <p:sp>
        <p:nvSpPr>
          <p:cNvPr id="14" name="Rectangle 37"/>
          <p:cNvSpPr>
            <a:spLocks noChangeArrowheads="1"/>
          </p:cNvSpPr>
          <p:nvPr/>
        </p:nvSpPr>
        <p:spPr bwMode="auto">
          <a:xfrm>
            <a:off x="56459" y="5027608"/>
            <a:ext cx="9733081" cy="1579138"/>
          </a:xfrm>
          <a:prstGeom prst="rect">
            <a:avLst/>
          </a:prstGeom>
          <a:solidFill>
            <a:srgbClr val="FFFFAF">
              <a:alpha val="49804"/>
            </a:srgbClr>
          </a:solidFill>
          <a:ln w="9525">
            <a:solidFill>
              <a:schemeClr val="tx1"/>
            </a:solidFill>
            <a:miter lim="800000"/>
            <a:headEnd/>
            <a:tailEnd/>
          </a:ln>
        </p:spPr>
        <p:txBody>
          <a:bodyPr tIns="144000"/>
          <a:lstStyle/>
          <a:p>
            <a:pPr marL="452438" indent="-357188">
              <a:spcBef>
                <a:spcPct val="20000"/>
              </a:spcBef>
              <a:buFont typeface="Wingdings" pitchFamily="2" charset="2"/>
              <a:buChar char="Ø"/>
              <a:defRPr/>
            </a:pPr>
            <a:r>
              <a:rPr lang="ja-JP" altLang="en-US" dirty="0">
                <a:solidFill>
                  <a:prstClr val="black"/>
                </a:solidFill>
                <a:latin typeface="ＭＳ Ｐゴシック" pitchFamily="50" charset="-128"/>
              </a:rPr>
              <a:t>手術に当たって</a:t>
            </a:r>
            <a:r>
              <a:rPr lang="ja-JP" altLang="en-US" dirty="0">
                <a:solidFill>
                  <a:prstClr val="black"/>
                </a:solidFill>
              </a:rPr>
              <a:t>超音波凝固切開装置</a:t>
            </a:r>
            <a:r>
              <a:rPr lang="ja-JP" altLang="en-US" dirty="0">
                <a:solidFill>
                  <a:prstClr val="black"/>
                </a:solidFill>
                <a:latin typeface="ＭＳ Ｐゴシック" pitchFamily="50" charset="-128"/>
              </a:rPr>
              <a:t>を使用した場合、加算の対象となる手術を追加</a:t>
            </a:r>
            <a:endParaRPr lang="en-US" altLang="ja-JP" dirty="0">
              <a:solidFill>
                <a:prstClr val="black"/>
              </a:solidFill>
              <a:latin typeface="ＭＳ Ｐゴシック"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897913955"/>
              </p:ext>
            </p:extLst>
          </p:nvPr>
        </p:nvGraphicFramePr>
        <p:xfrm>
          <a:off x="349311" y="5480101"/>
          <a:ext cx="9362366" cy="890994"/>
        </p:xfrm>
        <a:graphic>
          <a:graphicData uri="http://schemas.openxmlformats.org/drawingml/2006/table">
            <a:tbl>
              <a:tblPr firstRow="1" bandRow="1">
                <a:tableStyleId>{00A15C55-8517-42AA-B614-E9B94910E393}</a:tableStyleId>
              </a:tblPr>
              <a:tblGrid>
                <a:gridCol w="9362366"/>
              </a:tblGrid>
              <a:tr h="286952">
                <a:tc>
                  <a:txBody>
                    <a:bodyPr/>
                    <a:lstStyle/>
                    <a:p>
                      <a:pPr algn="ctr"/>
                      <a:r>
                        <a:rPr kumimoji="1" lang="ja-JP" altLang="en-US" sz="1400" b="0" dirty="0" smtClean="0"/>
                        <a:t>手術名</a:t>
                      </a:r>
                      <a:endParaRPr kumimoji="1" lang="ja-JP" altLang="en-US" sz="1400" b="0" dirty="0"/>
                    </a:p>
                  </a:txBody>
                  <a:tcPr marL="99060" marR="99060" anchor="ctr"/>
                </a:tc>
              </a:tr>
              <a:tr h="586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ＭＳ Ｐゴシック" pitchFamily="50" charset="-128"/>
                          <a:ea typeface="+mn-ea"/>
                          <a:cs typeface="+mn-cs"/>
                        </a:rPr>
                        <a:t>クローン病又は潰瘍性大腸炎の再手術として以下の手術を行った場合</a:t>
                      </a:r>
                      <a:endParaRPr kumimoji="1" lang="en-US" altLang="ja-JP" sz="1600" kern="1200" dirty="0" smtClean="0">
                        <a:solidFill>
                          <a:schemeClr val="tx1"/>
                        </a:solidFill>
                        <a:latin typeface="ＭＳ Ｐゴシック" pitchFamily="50" charset="-128"/>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ＭＳ Ｐゴシック" pitchFamily="50" charset="-128"/>
                          <a:ea typeface="+mn-ea"/>
                          <a:cs typeface="+mn-cs"/>
                        </a:rPr>
                        <a:t>小腸切除術（悪性腫瘍手術以外の切除術）、結腸切除術（結腸反側切除）、全結腸・直腸切除嚢肛門吻合術</a:t>
                      </a:r>
                      <a:endParaRPr kumimoji="1" lang="ja-JP" altLang="en-US" sz="1600" kern="1200" dirty="0">
                        <a:solidFill>
                          <a:schemeClr val="tx1"/>
                        </a:solidFill>
                        <a:latin typeface="ＭＳ Ｐゴシック" pitchFamily="50" charset="-128"/>
                        <a:ea typeface="ＭＳ Ｐゴシック" pitchFamily="50" charset="-128"/>
                        <a:cs typeface="+mn-cs"/>
                      </a:endParaRPr>
                    </a:p>
                  </a:txBody>
                  <a:tcPr marL="99060" marR="99060" anchor="ctr"/>
                </a:tc>
              </a:tr>
            </a:tbl>
          </a:graphicData>
        </a:graphic>
      </p:graphicFrame>
      <p:sp>
        <p:nvSpPr>
          <p:cNvPr id="18" name="Rectangle 36"/>
          <p:cNvSpPr>
            <a:spLocks noChangeArrowheads="1"/>
          </p:cNvSpPr>
          <p:nvPr/>
        </p:nvSpPr>
        <p:spPr bwMode="auto">
          <a:xfrm>
            <a:off x="166564" y="4603289"/>
            <a:ext cx="5052708" cy="43362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超音波凝固切開装置等加算の対象の拡大</a:t>
            </a:r>
          </a:p>
        </p:txBody>
      </p:sp>
      <p:sp>
        <p:nvSpPr>
          <p:cNvPr id="1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95890447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56458" y="980732"/>
            <a:ext cx="9793089" cy="5594730"/>
          </a:xfrm>
          <a:prstGeom prst="rect">
            <a:avLst/>
          </a:prstGeom>
          <a:solidFill>
            <a:srgbClr val="FFFFAF">
              <a:alpha val="49804"/>
            </a:srgbClr>
          </a:solidFill>
          <a:ln w="9525">
            <a:solidFill>
              <a:schemeClr val="tx1"/>
            </a:solidFill>
            <a:miter lim="800000"/>
            <a:headEnd/>
            <a:tailEnd/>
          </a:ln>
        </p:spPr>
        <p:txBody>
          <a:bodyPr tIns="108000"/>
          <a:lstStyle/>
          <a:p>
            <a:pPr marL="531813" indent="-354013">
              <a:spcBef>
                <a:spcPct val="20000"/>
              </a:spcBef>
              <a:buFont typeface="Wingdings" pitchFamily="2" charset="2"/>
              <a:buChar char="Ø"/>
              <a:defRPr/>
            </a:pPr>
            <a:r>
              <a:rPr lang="ja-JP" altLang="en-US" dirty="0">
                <a:solidFill>
                  <a:prstClr val="black"/>
                </a:solidFill>
                <a:latin typeface="ＭＳ Ｐゴシック" pitchFamily="50" charset="-128"/>
              </a:rPr>
              <a:t>　「同一手術野又は同一病巣であっても、主たる手術の点数に従たる手術（１つに限る）の点数（５０</a:t>
            </a:r>
            <a:r>
              <a:rPr lang="en-US" altLang="ja-JP" dirty="0">
                <a:solidFill>
                  <a:prstClr val="black"/>
                </a:solidFill>
                <a:latin typeface="ＭＳ Ｐゴシック" pitchFamily="50" charset="-128"/>
              </a:rPr>
              <a:t>/</a:t>
            </a:r>
            <a:r>
              <a:rPr lang="ja-JP" altLang="en-US" dirty="0">
                <a:solidFill>
                  <a:prstClr val="black"/>
                </a:solidFill>
                <a:latin typeface="ＭＳ Ｐゴシック" pitchFamily="50" charset="-128"/>
              </a:rPr>
              <a:t>１００）を加えた点数が算定可能となる手術の組み合わせ」を</a:t>
            </a:r>
            <a:r>
              <a:rPr lang="ja-JP" altLang="en-US" dirty="0" smtClean="0">
                <a:solidFill>
                  <a:prstClr val="black"/>
                </a:solidFill>
                <a:latin typeface="ＭＳ Ｐゴシック" pitchFamily="50" charset="-128"/>
              </a:rPr>
              <a:t>追加</a:t>
            </a:r>
            <a:endParaRPr lang="en-US" altLang="ja-JP"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177800">
              <a:spcBef>
                <a:spcPct val="20000"/>
              </a:spcBef>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r>
              <a:rPr lang="ja-JP" altLang="en-US" sz="1600" dirty="0" smtClean="0">
                <a:solidFill>
                  <a:prstClr val="black"/>
                </a:solidFill>
                <a:latin typeface="ＭＳ Ｐゴシック" pitchFamily="50" charset="-128"/>
              </a:rPr>
              <a:t>　　</a:t>
            </a:r>
            <a:r>
              <a:rPr lang="ja-JP" altLang="ja-JP" sz="1600" dirty="0">
                <a:solidFill>
                  <a:prstClr val="black"/>
                </a:solidFill>
              </a:rPr>
              <a:t>通則</a:t>
            </a:r>
            <a:r>
              <a:rPr lang="en-US" altLang="ja-JP" sz="1600" dirty="0">
                <a:solidFill>
                  <a:prstClr val="black"/>
                </a:solidFill>
              </a:rPr>
              <a:t>14</a:t>
            </a:r>
            <a:r>
              <a:rPr lang="ja-JP" altLang="ja-JP" sz="1600" dirty="0">
                <a:solidFill>
                  <a:prstClr val="black"/>
                </a:solidFill>
              </a:rPr>
              <a:t>　留意事項（４）指に係る同一手術野の範囲アの（イ）に「骨切り術（指（手、足））（関節リウマチの患者に対し、関節温存を前提として中足骨短縮骨切り術を行った場合に限る。）」を、（ハ）に「骨折経皮的鋼線刺入固定術」を追加</a:t>
            </a:r>
            <a:r>
              <a:rPr lang="ja-JP" altLang="ja-JP" sz="1600" dirty="0" smtClean="0">
                <a:solidFill>
                  <a:prstClr val="black"/>
                </a:solidFill>
              </a:rPr>
              <a:t>。</a:t>
            </a: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177800">
              <a:spcBef>
                <a:spcPct val="20000"/>
              </a:spcBef>
              <a:defRPr/>
            </a:pPr>
            <a:endParaRPr lang="en-US" altLang="ja-JP" sz="16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94352" y="44450"/>
            <a:ext cx="9517327" cy="504230"/>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手術の評価の見直し④</a:t>
            </a:r>
            <a:endParaRPr lang="en-US" altLang="ja-JP" sz="2400" dirty="0" smtClean="0">
              <a:solidFill>
                <a:schemeClr val="tx1"/>
              </a:solidFill>
              <a:latin typeface="ＭＳ Ｐゴシック" pitchFamily="50" charset="-128"/>
              <a:ea typeface="ＭＳ Ｐゴシック"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844426499"/>
              </p:ext>
            </p:extLst>
          </p:nvPr>
        </p:nvGraphicFramePr>
        <p:xfrm>
          <a:off x="233070" y="1669162"/>
          <a:ext cx="4433943" cy="3764173"/>
        </p:xfrm>
        <a:graphic>
          <a:graphicData uri="http://schemas.openxmlformats.org/drawingml/2006/table">
            <a:tbl>
              <a:tblPr firstRow="1" bandRow="1">
                <a:tableStyleId>{00A15C55-8517-42AA-B614-E9B94910E393}</a:tableStyleId>
              </a:tblPr>
              <a:tblGrid>
                <a:gridCol w="2197683"/>
                <a:gridCol w="2236260"/>
              </a:tblGrid>
              <a:tr h="282928">
                <a:tc>
                  <a:txBody>
                    <a:bodyPr/>
                    <a:lstStyle/>
                    <a:p>
                      <a:pPr algn="ctr"/>
                      <a:r>
                        <a:rPr kumimoji="1" lang="ja-JP" altLang="en-US" sz="1600" b="0" dirty="0" smtClean="0">
                          <a:latin typeface="+mn-ea"/>
                          <a:ea typeface="+mn-ea"/>
                        </a:rPr>
                        <a:t>手術名</a:t>
                      </a:r>
                      <a:endParaRPr kumimoji="1" lang="ja-JP" altLang="en-US" sz="1600" b="0" dirty="0">
                        <a:latin typeface="+mn-ea"/>
                        <a:ea typeface="+mn-ea"/>
                      </a:endParaRPr>
                    </a:p>
                  </a:txBody>
                  <a:tcPr marL="99060" marR="99060" anchor="ctr"/>
                </a:tc>
                <a:tc>
                  <a:txBody>
                    <a:bodyPr/>
                    <a:lstStyle/>
                    <a:p>
                      <a:pPr algn="ctr"/>
                      <a:r>
                        <a:rPr kumimoji="1" lang="ja-JP" altLang="en-US" sz="1600" b="0" dirty="0" smtClean="0">
                          <a:latin typeface="+mn-ea"/>
                          <a:ea typeface="+mn-ea"/>
                        </a:rPr>
                        <a:t>手術名</a:t>
                      </a:r>
                      <a:endParaRPr kumimoji="1" lang="en-US" altLang="ja-JP" sz="1600" b="0" dirty="0" smtClean="0">
                        <a:latin typeface="+mn-ea"/>
                        <a:ea typeface="+mn-ea"/>
                      </a:endParaRPr>
                    </a:p>
                  </a:txBody>
                  <a:tcPr marL="99060" marR="99060" anchor="ctr"/>
                </a:tc>
              </a:tr>
              <a:tr h="241563">
                <a:tc>
                  <a:txBody>
                    <a:bodyPr/>
                    <a:lstStyle/>
                    <a:p>
                      <a:pPr marL="0" algn="l" defTabSz="914400" rtl="0" eaLnBrk="1" fontAlgn="ctr" latinLnBrk="0" hangingPunct="1"/>
                      <a:r>
                        <a:rPr kumimoji="1" lang="zh-TW"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大動脈瘤切除術</a:t>
                      </a:r>
                    </a:p>
                  </a:txBody>
                  <a:tcPr marL="9525" marR="9525" marT="9525" marB="0" anchor="ctr"/>
                </a:tc>
                <a:tc>
                  <a:txBody>
                    <a:bodyPr/>
                    <a:lstStyle/>
                    <a:p>
                      <a:pPr algn="l" fontAlgn="ctr"/>
                      <a:r>
                        <a:rPr lang="ja-JP" altLang="en-US" sz="1200" b="0" i="0" u="none" strike="noStrike" dirty="0">
                          <a:solidFill>
                            <a:srgbClr val="000000"/>
                          </a:solidFill>
                          <a:effectLst/>
                          <a:latin typeface="+mn-ea"/>
                          <a:ea typeface="+mn-ea"/>
                        </a:rPr>
                        <a:t>弁形成術</a:t>
                      </a:r>
                    </a:p>
                  </a:txBody>
                  <a:tcPr marL="9525" marR="9525" marT="9525" marB="0" anchor="ctr"/>
                </a:tc>
              </a:tr>
              <a:tr h="241563">
                <a:tc>
                  <a:txBody>
                    <a:bodyPr/>
                    <a:lstStyle/>
                    <a:p>
                      <a:pPr algn="l" fontAlgn="ctr"/>
                      <a:r>
                        <a:rPr lang="ja-JP" altLang="en-US" sz="1200" b="0" i="0" u="none" strike="noStrike" dirty="0">
                          <a:solidFill>
                            <a:srgbClr val="000000"/>
                          </a:solidFill>
                          <a:effectLst/>
                          <a:latin typeface="+mn-ea"/>
                          <a:ea typeface="+mn-ea"/>
                        </a:rPr>
                        <a:t>肝切除術</a:t>
                      </a:r>
                    </a:p>
                  </a:txBody>
                  <a:tcPr marL="9525" marR="9525" marT="9525" marB="0" anchor="ctr"/>
                </a:tc>
                <a:tc>
                  <a:txBody>
                    <a:bodyPr/>
                    <a:lstStyle/>
                    <a:p>
                      <a:pPr algn="l" fontAlgn="ctr"/>
                      <a:r>
                        <a:rPr lang="ja-JP" altLang="en-US" sz="1200" b="0" i="0" u="none" strike="noStrike" dirty="0">
                          <a:solidFill>
                            <a:srgbClr val="000000"/>
                          </a:solidFill>
                          <a:effectLst/>
                          <a:latin typeface="+mn-ea"/>
                          <a:ea typeface="+mn-ea"/>
                        </a:rPr>
                        <a:t>脾摘出術</a:t>
                      </a:r>
                    </a:p>
                  </a:txBody>
                  <a:tcPr marL="9525" marR="9525" marT="9525" marB="0" anchor="ctr"/>
                </a:tc>
              </a:tr>
              <a:tr h="241563">
                <a:tc>
                  <a:txBody>
                    <a:bodyPr/>
                    <a:lstStyle/>
                    <a:p>
                      <a:pPr algn="l" fontAlgn="ctr"/>
                      <a:r>
                        <a:rPr lang="ja-JP" altLang="en-US" sz="1200" b="0" i="0" u="none" strike="noStrike" dirty="0">
                          <a:solidFill>
                            <a:srgbClr val="000000"/>
                          </a:solidFill>
                          <a:effectLst/>
                          <a:latin typeface="+mn-ea"/>
                          <a:ea typeface="+mn-ea"/>
                        </a:rPr>
                        <a:t>生体部分肝移植</a:t>
                      </a:r>
                    </a:p>
                  </a:txBody>
                  <a:tcPr marL="9525" marR="9525" marT="9525" marB="0" anchor="ctr"/>
                </a:tc>
                <a:tc>
                  <a:txBody>
                    <a:bodyPr/>
                    <a:lstStyle/>
                    <a:p>
                      <a:pPr algn="l" fontAlgn="ctr"/>
                      <a:r>
                        <a:rPr lang="ja-JP" altLang="en-US" sz="1200" b="0" i="0" u="none" strike="noStrike" dirty="0">
                          <a:solidFill>
                            <a:srgbClr val="000000"/>
                          </a:solidFill>
                          <a:effectLst/>
                          <a:latin typeface="+mn-ea"/>
                          <a:ea typeface="+mn-ea"/>
                        </a:rPr>
                        <a:t>脾摘出術</a:t>
                      </a:r>
                    </a:p>
                  </a:txBody>
                  <a:tcPr marL="9525" marR="9525" marT="9525" marB="0" anchor="ctr"/>
                </a:tc>
              </a:tr>
              <a:tr h="241563">
                <a:tc>
                  <a:txBody>
                    <a:bodyPr/>
                    <a:lstStyle/>
                    <a:p>
                      <a:pPr algn="l" fontAlgn="ctr"/>
                      <a:r>
                        <a:rPr lang="ja-JP" altLang="en-US" sz="1200" b="0" i="0" u="none" strike="noStrike" dirty="0">
                          <a:solidFill>
                            <a:srgbClr val="000000"/>
                          </a:solidFill>
                          <a:effectLst/>
                          <a:latin typeface="+mn-ea"/>
                          <a:ea typeface="+mn-ea"/>
                        </a:rPr>
                        <a:t>脾摘出術</a:t>
                      </a:r>
                    </a:p>
                  </a:txBody>
                  <a:tcPr marL="9525" marR="9525" marT="9525" marB="0" anchor="ctr"/>
                </a:tc>
                <a:tc>
                  <a:txBody>
                    <a:bodyPr/>
                    <a:lstStyle/>
                    <a:p>
                      <a:pPr algn="l" fontAlgn="ctr"/>
                      <a:r>
                        <a:rPr lang="ja-JP" altLang="en-US" sz="1200" b="0" i="0" u="none" strike="noStrike" dirty="0">
                          <a:solidFill>
                            <a:srgbClr val="000000"/>
                          </a:solidFill>
                          <a:effectLst/>
                          <a:latin typeface="+mn-ea"/>
                          <a:ea typeface="+mn-ea"/>
                        </a:rPr>
                        <a:t>胆嚢摘出術</a:t>
                      </a:r>
                    </a:p>
                  </a:txBody>
                  <a:tcPr marL="9525" marR="9525" marT="9525" marB="0" anchor="ctr"/>
                </a:tc>
              </a:tr>
              <a:tr h="241563">
                <a:tc rowSpan="5">
                  <a:txBody>
                    <a:bodyPr/>
                    <a:lstStyle/>
                    <a:p>
                      <a:pPr algn="l"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腹腔鏡下結腸悪性腫瘍切除術</a:t>
                      </a:r>
                    </a:p>
                  </a:txBody>
                  <a:tcPr marL="9525" marR="9525" marT="9525" marB="0" anchor="ctr"/>
                </a:tc>
                <a:tc>
                  <a:txBody>
                    <a:bodyPr/>
                    <a:lstStyle/>
                    <a:p>
                      <a:pPr algn="l"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腹腔鏡下胆嚢摘出術</a:t>
                      </a:r>
                    </a:p>
                  </a:txBody>
                  <a:tcPr marL="9525" marR="9525" marT="9525" marB="0" anchor="ctr"/>
                </a:tc>
              </a:tr>
              <a:tr h="241563">
                <a:tc vMerge="1">
                  <a:txBody>
                    <a:bodyPr/>
                    <a:lstStyle/>
                    <a:p>
                      <a:endParaRPr kumimoji="1" lang="ja-JP" altLang="en-US"/>
                    </a:p>
                  </a:txBody>
                  <a:tcPr/>
                </a:tc>
                <a:tc>
                  <a:txBody>
                    <a:bodyPr/>
                    <a:lstStyle/>
                    <a:p>
                      <a:pPr algn="l"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腹腔鏡下脾摘出術</a:t>
                      </a:r>
                    </a:p>
                  </a:txBody>
                  <a:tcPr marL="9525" marR="9525" marT="9525" marB="0" anchor="ctr"/>
                </a:tc>
              </a:tr>
              <a:tr h="241563">
                <a:tc vMerge="1">
                  <a:txBody>
                    <a:bodyPr/>
                    <a:lstStyle/>
                    <a:p>
                      <a:endParaRPr kumimoji="1" lang="ja-JP" altLang="en-US"/>
                    </a:p>
                  </a:txBody>
                  <a:tcPr/>
                </a:tc>
                <a:tc>
                  <a:txBody>
                    <a:bodyPr/>
                    <a:lstStyle/>
                    <a:p>
                      <a:pPr algn="l"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腹腔鏡下子宮筋腫摘出（核出）術</a:t>
                      </a:r>
                    </a:p>
                  </a:txBody>
                  <a:tcPr marL="9525" marR="9525" marT="9525" marB="0" anchor="ctr"/>
                </a:tc>
              </a:tr>
              <a:tr h="241563">
                <a:tc vMerge="1">
                  <a:txBody>
                    <a:bodyPr/>
                    <a:lstStyle/>
                    <a:p>
                      <a:endParaRPr kumimoji="1" lang="ja-JP" altLang="en-US"/>
                    </a:p>
                  </a:txBody>
                  <a:tcPr/>
                </a:tc>
                <a:tc>
                  <a:txBody>
                    <a:bodyPr/>
                    <a:lstStyle/>
                    <a:p>
                      <a:pPr algn="l"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腹腔鏡下腟式子宮全摘術</a:t>
                      </a:r>
                    </a:p>
                  </a:txBody>
                  <a:tcPr marL="9525" marR="9525" marT="9525" marB="0" anchor="ctr"/>
                </a:tc>
              </a:tr>
              <a:tr h="357112">
                <a:tc v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mn-ea"/>
                          <a:ea typeface="+mn-ea"/>
                        </a:rPr>
                        <a:t>子宮付属器腫瘍摘出術（両側）</a:t>
                      </a:r>
                      <a:br>
                        <a:rPr lang="ja-JP" altLang="en-US" sz="1100" b="0" i="0" u="none" strike="noStrike" dirty="0">
                          <a:solidFill>
                            <a:srgbClr val="000000"/>
                          </a:solidFill>
                          <a:effectLst/>
                          <a:latin typeface="+mn-ea"/>
                          <a:ea typeface="+mn-ea"/>
                        </a:rPr>
                      </a:br>
                      <a:r>
                        <a:rPr lang="ja-JP" altLang="en-US" sz="1100" b="0" i="0" u="none" strike="noStrike" dirty="0">
                          <a:solidFill>
                            <a:srgbClr val="000000"/>
                          </a:solidFill>
                          <a:effectLst/>
                          <a:latin typeface="+mn-ea"/>
                          <a:ea typeface="+mn-ea"/>
                        </a:rPr>
                        <a:t>　２　腹腔鏡によるもの</a:t>
                      </a:r>
                    </a:p>
                  </a:txBody>
                  <a:tcPr marL="9525" marR="9525" marT="9525" marB="0" anchor="ctr"/>
                </a:tc>
              </a:tr>
              <a:tr h="530736">
                <a:tc>
                  <a:txBody>
                    <a:bodyPr/>
                    <a:lstStyle/>
                    <a:p>
                      <a:pPr algn="l"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腸回転異常症手術</a:t>
                      </a:r>
                    </a:p>
                  </a:txBody>
                  <a:tcPr marL="9525" marR="9525" marT="9525" marB="0" anchor="ctr"/>
                </a:tc>
                <a:tc>
                  <a:txBody>
                    <a:bodyPr/>
                    <a:lstStyle/>
                    <a:p>
                      <a:pPr algn="l" fontAlgn="ctr"/>
                      <a:r>
                        <a:rPr lang="ja-JP" altLang="en-US" sz="1100" b="0" i="0" u="none" strike="noStrike" dirty="0">
                          <a:solidFill>
                            <a:srgbClr val="000000"/>
                          </a:solidFill>
                          <a:effectLst/>
                          <a:latin typeface="+mn-ea"/>
                          <a:ea typeface="+mn-ea"/>
                        </a:rPr>
                        <a:t>腸閉鎖症手術　</a:t>
                      </a:r>
                      <a:endParaRPr lang="en-US" altLang="ja-JP" sz="1100" b="0" i="0" u="none" strike="noStrike" dirty="0" smtClean="0">
                        <a:solidFill>
                          <a:srgbClr val="000000"/>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n-ea"/>
                          <a:ea typeface="+mn-ea"/>
                        </a:rPr>
                        <a:t>１　腸管切除を伴わないもの</a:t>
                      </a:r>
                      <a:endParaRPr lang="en-US" altLang="ja-JP" sz="1100" b="0" i="0" u="none" strike="noStrike" dirty="0" smtClean="0">
                        <a:solidFill>
                          <a:srgbClr val="000000"/>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n-ea"/>
                          <a:ea typeface="+mn-ea"/>
                        </a:rPr>
                        <a:t>２　腸管切除を伴うもの</a:t>
                      </a:r>
                    </a:p>
                  </a:txBody>
                  <a:tcPr marL="9525" marR="9525" marT="9525" marB="0" anchor="ctr"/>
                </a:tc>
              </a:tr>
              <a:tr h="241563">
                <a:tc>
                  <a:txBody>
                    <a:bodyPr/>
                    <a:lstStyle/>
                    <a:p>
                      <a:pPr algn="l" fontAlgn="ctr"/>
                      <a:r>
                        <a:rPr lang="ja-JP" altLang="en-US" sz="1200" b="0" i="0" u="none" strike="noStrike" dirty="0">
                          <a:solidFill>
                            <a:srgbClr val="000000"/>
                          </a:solidFill>
                          <a:effectLst/>
                          <a:latin typeface="+mn-ea"/>
                          <a:ea typeface="+mn-ea"/>
                        </a:rPr>
                        <a:t>直腸切除・切断術</a:t>
                      </a:r>
                    </a:p>
                  </a:txBody>
                  <a:tcPr marL="9525" marR="9525" marT="9525" marB="0" anchor="ctr"/>
                </a:tc>
                <a:tc>
                  <a:txBody>
                    <a:bodyPr/>
                    <a:lstStyle/>
                    <a:p>
                      <a:pPr algn="l" fontAlgn="ctr"/>
                      <a:r>
                        <a:rPr lang="ja-JP" altLang="en-US" sz="1200" b="0" i="0" u="none" strike="noStrike" dirty="0">
                          <a:solidFill>
                            <a:srgbClr val="000000"/>
                          </a:solidFill>
                          <a:effectLst/>
                          <a:latin typeface="+mn-ea"/>
                          <a:ea typeface="+mn-ea"/>
                        </a:rPr>
                        <a:t>結腸切除術</a:t>
                      </a:r>
                    </a:p>
                  </a:txBody>
                  <a:tcPr marL="9525" marR="9525" marT="9525" marB="0" anchor="ctr"/>
                </a:tc>
              </a:tr>
              <a:tr h="183489">
                <a:tc rowSpan="2">
                  <a:txBody>
                    <a:bodyPr/>
                    <a:lstStyle/>
                    <a:p>
                      <a:pPr algn="l" fontAlgn="ctr"/>
                      <a:r>
                        <a:rPr lang="ja-JP" altLang="en-US" sz="1200" b="0" i="0" u="none" strike="noStrike" dirty="0">
                          <a:solidFill>
                            <a:srgbClr val="000000"/>
                          </a:solidFill>
                          <a:effectLst/>
                          <a:latin typeface="+mn-ea"/>
                          <a:ea typeface="+mn-ea"/>
                        </a:rPr>
                        <a:t>腹腔鏡下直腸切除・切断術</a:t>
                      </a:r>
                    </a:p>
                  </a:txBody>
                  <a:tcPr marL="9525" marR="9525" marT="9525" marB="0" anchor="ctr"/>
                </a:tc>
                <a:tc>
                  <a:txBody>
                    <a:bodyPr/>
                    <a:lstStyle/>
                    <a:p>
                      <a:pPr algn="l"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腹腔鏡下結腸切除術</a:t>
                      </a:r>
                    </a:p>
                  </a:txBody>
                  <a:tcPr marL="9525" marR="9525" marT="9525" marB="0" anchor="ctr"/>
                </a:tc>
              </a:tr>
              <a:tr h="183489">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腹腔鏡下結腸悪性腫瘍切除術</a:t>
                      </a:r>
                    </a:p>
                  </a:txBody>
                  <a:tcPr marL="9525" marR="9525" marT="9525" marB="0" anchor="ctr"/>
                </a:tc>
              </a:tr>
            </a:tbl>
          </a:graphicData>
        </a:graphic>
      </p:graphicFrame>
      <p:sp>
        <p:nvSpPr>
          <p:cNvPr id="4" name="正方形/長方形 3"/>
          <p:cNvSpPr/>
          <p:nvPr/>
        </p:nvSpPr>
        <p:spPr>
          <a:xfrm>
            <a:off x="4953002" y="4920708"/>
            <a:ext cx="4646464" cy="646331"/>
          </a:xfrm>
          <a:prstGeom prst="rect">
            <a:avLst/>
          </a:prstGeom>
        </p:spPr>
        <p:txBody>
          <a:bodyPr wrap="square">
            <a:spAutoFit/>
          </a:bodyPr>
          <a:lstStyle/>
          <a:p>
            <a:r>
              <a:rPr lang="en-US" altLang="ja-JP" sz="1200" b="1" dirty="0">
                <a:solidFill>
                  <a:prstClr val="black"/>
                </a:solidFill>
              </a:rPr>
              <a:t>※</a:t>
            </a:r>
            <a:r>
              <a:rPr lang="ja-JP" altLang="en-US" sz="1200" b="1" dirty="0">
                <a:solidFill>
                  <a:prstClr val="black"/>
                </a:solidFill>
              </a:rPr>
              <a:t>　「主たる手術」とは、所定点数及び注による加算点数を合算した点数の高い手術。上記の表の左右のどちらが主たる手術となっても差し支え無い。</a:t>
            </a:r>
            <a:endParaRPr lang="en-US" altLang="ja-JP" sz="1200" b="1" dirty="0">
              <a:solidFill>
                <a:prstClr val="black"/>
              </a:solidFill>
            </a:endParaRPr>
          </a:p>
        </p:txBody>
      </p:sp>
      <p:sp>
        <p:nvSpPr>
          <p:cNvPr id="2052" name="Rectangle 36"/>
          <p:cNvSpPr>
            <a:spLocks noChangeArrowheads="1"/>
          </p:cNvSpPr>
          <p:nvPr/>
        </p:nvSpPr>
        <p:spPr bwMode="auto">
          <a:xfrm>
            <a:off x="147905" y="620688"/>
            <a:ext cx="5381163" cy="40910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「複数手術に係る費用の特例等」の対象拡大</a:t>
            </a:r>
          </a:p>
        </p:txBody>
      </p:sp>
      <p:graphicFrame>
        <p:nvGraphicFramePr>
          <p:cNvPr id="11" name="表 10"/>
          <p:cNvGraphicFramePr>
            <a:graphicFrameLocks noGrp="1"/>
          </p:cNvGraphicFramePr>
          <p:nvPr>
            <p:extLst>
              <p:ext uri="{D42A27DB-BD31-4B8C-83A1-F6EECF244321}">
                <p14:modId xmlns:p14="http://schemas.microsoft.com/office/powerpoint/2010/main" val="2008249094"/>
              </p:ext>
            </p:extLst>
          </p:nvPr>
        </p:nvGraphicFramePr>
        <p:xfrm>
          <a:off x="4859610" y="1680171"/>
          <a:ext cx="4833248" cy="3222337"/>
        </p:xfrm>
        <a:graphic>
          <a:graphicData uri="http://schemas.openxmlformats.org/drawingml/2006/table">
            <a:tbl>
              <a:tblPr firstRow="1" bandRow="1">
                <a:tableStyleId>{00A15C55-8517-42AA-B614-E9B94910E393}</a:tableStyleId>
              </a:tblPr>
              <a:tblGrid>
                <a:gridCol w="2161299"/>
                <a:gridCol w="2671949"/>
              </a:tblGrid>
              <a:tr h="282193">
                <a:tc>
                  <a:txBody>
                    <a:bodyPr/>
                    <a:lstStyle/>
                    <a:p>
                      <a:pPr algn="ctr"/>
                      <a:r>
                        <a:rPr kumimoji="1" lang="ja-JP" altLang="en-US" sz="1600" b="0" dirty="0" smtClean="0"/>
                        <a:t>手術名</a:t>
                      </a:r>
                      <a:endParaRPr kumimoji="1" lang="ja-JP" altLang="en-US" sz="1600" b="0" dirty="0"/>
                    </a:p>
                  </a:txBody>
                  <a:tcPr marL="99060" marR="99060" anchor="ctr"/>
                </a:tc>
                <a:tc>
                  <a:txBody>
                    <a:bodyPr/>
                    <a:lstStyle/>
                    <a:p>
                      <a:pPr algn="ctr"/>
                      <a:r>
                        <a:rPr kumimoji="1" lang="ja-JP" altLang="en-US" sz="1600" b="0" dirty="0" smtClean="0">
                          <a:latin typeface="ＭＳ ゴシック" pitchFamily="49" charset="-128"/>
                          <a:ea typeface="ＭＳ ゴシック" pitchFamily="49" charset="-128"/>
                        </a:rPr>
                        <a:t>手術名</a:t>
                      </a:r>
                      <a:endParaRPr kumimoji="1" lang="en-US" altLang="ja-JP" sz="1600" b="0" dirty="0" smtClean="0">
                        <a:latin typeface="ＭＳ ゴシック" pitchFamily="49" charset="-128"/>
                        <a:ea typeface="ＭＳ ゴシック" pitchFamily="49" charset="-128"/>
                      </a:endParaRPr>
                    </a:p>
                  </a:txBody>
                  <a:tcPr marL="99060" marR="99060" anchor="ctr"/>
                </a:tc>
              </a:tr>
              <a:tr h="363521">
                <a:tc rowSpan="3">
                  <a:txBody>
                    <a:bodyPr/>
                    <a:lstStyle/>
                    <a:p>
                      <a:pPr algn="l" fontAlgn="ctr"/>
                      <a:r>
                        <a:rPr lang="ja-JP" altLang="en-US" sz="1100" b="0" i="0" u="none" strike="noStrike" dirty="0">
                          <a:solidFill>
                            <a:srgbClr val="000000"/>
                          </a:solidFill>
                          <a:effectLst/>
                          <a:latin typeface="ＭＳ Ｐゴシック"/>
                        </a:rPr>
                        <a:t>痔核手術（脱肛を含む）</a:t>
                      </a:r>
                    </a:p>
                  </a:txBody>
                  <a:tcPr marL="9525" marR="9525" marT="9525" marB="0" anchor="ctr"/>
                </a:tc>
                <a:tc>
                  <a:txBody>
                    <a:bodyPr/>
                    <a:lstStyle/>
                    <a:p>
                      <a:pPr algn="l" fontAlgn="ctr"/>
                      <a:r>
                        <a:rPr lang="ja-JP" altLang="en-US" sz="1100" b="0" i="0" u="none" strike="noStrike" dirty="0">
                          <a:solidFill>
                            <a:srgbClr val="000000"/>
                          </a:solidFill>
                          <a:effectLst/>
                          <a:latin typeface="ＭＳ Ｐゴシック"/>
                        </a:rPr>
                        <a:t>肛門良性腫瘍、肛門ポリープ、肛門尖圭コンジローム切除術</a:t>
                      </a:r>
                    </a:p>
                  </a:txBody>
                  <a:tcPr marL="9525" marR="9525" marT="9525" marB="0" anchor="ctr"/>
                </a:tc>
              </a:tr>
              <a:tr h="272641">
                <a:tc v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ＭＳ Ｐゴシック"/>
                        </a:rPr>
                        <a:t>肛門拡張術（観血的な</a:t>
                      </a:r>
                      <a:r>
                        <a:rPr lang="ja-JP" altLang="en-US" sz="1100" b="0" i="0" u="none" strike="noStrike" dirty="0" smtClean="0">
                          <a:solidFill>
                            <a:srgbClr val="000000"/>
                          </a:solidFill>
                          <a:effectLst/>
                          <a:latin typeface="ＭＳ Ｐゴシック"/>
                        </a:rPr>
                        <a:t>もの）</a:t>
                      </a:r>
                      <a:endParaRPr lang="ja-JP" altLang="en-US" sz="1100" b="0" i="0" u="none" strike="noStrike" dirty="0">
                        <a:solidFill>
                          <a:srgbClr val="000000"/>
                        </a:solidFill>
                        <a:effectLst/>
                        <a:latin typeface="ＭＳ Ｐゴシック"/>
                      </a:endParaRPr>
                    </a:p>
                  </a:txBody>
                  <a:tcPr marL="9525" marR="9525" marT="9525" marB="0" anchor="ctr"/>
                </a:tc>
              </a:tr>
              <a:tr h="540261">
                <a:tc vMerge="1">
                  <a:txBody>
                    <a:bodyPr/>
                    <a:lstStyle/>
                    <a:p>
                      <a:endParaRPr kumimoji="1" lang="ja-JP" altLang="en-US"/>
                    </a:p>
                  </a:txBody>
                  <a:tcPr/>
                </a:tc>
                <a:tc>
                  <a:txBody>
                    <a:bodyPr/>
                    <a:lstStyle/>
                    <a:p>
                      <a:pPr algn="l"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肛門形成手術</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１　肛門狭窄形成</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手術</a:t>
                      </a:r>
                      <a:endParaRPr lang="en-US" altLang="zh-TW"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２　直腸粘膜脱形成手術</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45898">
                <a:tc rowSpan="4">
                  <a:txBody>
                    <a:bodyPr/>
                    <a:lstStyle/>
                    <a:p>
                      <a:pPr algn="l" fontAlgn="ctr"/>
                      <a:r>
                        <a:rPr lang="ja-JP" altLang="en-US" sz="1100" b="0" i="0" u="none" strike="noStrike" dirty="0">
                          <a:solidFill>
                            <a:srgbClr val="000000"/>
                          </a:solidFill>
                          <a:effectLst/>
                          <a:latin typeface="ＭＳ Ｐゴシック"/>
                        </a:rPr>
                        <a:t>ヘルニア手術</a:t>
                      </a:r>
                      <a:br>
                        <a:rPr lang="ja-JP" altLang="en-US" sz="1100" b="0" i="0" u="none" strike="noStrike" dirty="0">
                          <a:solidFill>
                            <a:srgbClr val="000000"/>
                          </a:solidFill>
                          <a:effectLst/>
                          <a:latin typeface="ＭＳ Ｐゴシック"/>
                        </a:rPr>
                      </a:br>
                      <a:r>
                        <a:rPr lang="ja-JP" altLang="en-US" sz="1100" b="0" i="0" u="none" strike="noStrike" dirty="0">
                          <a:solidFill>
                            <a:srgbClr val="000000"/>
                          </a:solidFill>
                          <a:effectLst/>
                          <a:latin typeface="ＭＳ Ｐゴシック"/>
                        </a:rPr>
                        <a:t>　５　臍帯ヘルニア</a:t>
                      </a:r>
                    </a:p>
                  </a:txBody>
                  <a:tcPr marL="9525" marR="9525" marT="9525" marB="0" anchor="ctr"/>
                </a:tc>
                <a:tc>
                  <a:txBody>
                    <a:bodyPr/>
                    <a:lstStyle/>
                    <a:p>
                      <a:pPr algn="l" fontAlgn="ctr"/>
                      <a:r>
                        <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腸閉鎖症手術</a:t>
                      </a:r>
                    </a:p>
                  </a:txBody>
                  <a:tcPr marL="9525" marR="9525" marT="9525" marB="0" anchor="ctr"/>
                </a:tc>
              </a:tr>
              <a:tr h="245898">
                <a:tc vMerge="1">
                  <a:txBody>
                    <a:bodyPr/>
                    <a:lstStyle/>
                    <a:p>
                      <a:endParaRPr kumimoji="1" lang="ja-JP" altLang="en-US"/>
                    </a:p>
                  </a:txBody>
                  <a:tcPr/>
                </a:tc>
                <a:tc>
                  <a:txBody>
                    <a:bodyPr/>
                    <a:lstStyle/>
                    <a:p>
                      <a:pPr algn="l" fontAlgn="ctr"/>
                      <a:r>
                        <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臍腸管瘻手術</a:t>
                      </a:r>
                    </a:p>
                  </a:txBody>
                  <a:tcPr marL="9525" marR="9525" marT="9525" marB="0" anchor="ctr"/>
                </a:tc>
              </a:tr>
              <a:tr h="245898">
                <a:tc vMerge="1">
                  <a:txBody>
                    <a:bodyPr/>
                    <a:lstStyle/>
                    <a:p>
                      <a:endParaRPr kumimoji="1" lang="ja-JP" altLang="en-US"/>
                    </a:p>
                  </a:txBody>
                  <a:tcPr/>
                </a:tc>
                <a:tc>
                  <a:txBody>
                    <a:bodyPr/>
                    <a:lstStyle/>
                    <a:p>
                      <a:pPr algn="l"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尿膜管摘出術</a:t>
                      </a:r>
                    </a:p>
                  </a:txBody>
                  <a:tcPr marL="9525" marR="9525" marT="9525" marB="0" anchor="ctr"/>
                </a:tc>
              </a:tr>
              <a:tr h="363521">
                <a:tc v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ＭＳ Ｐゴシック"/>
                        </a:rPr>
                        <a:t>小腸腫瘍、小腸憩室摘出術（メッケル憩室炎手術を含む。）</a:t>
                      </a:r>
                    </a:p>
                  </a:txBody>
                  <a:tcPr marL="9525" marR="9525" marT="9525" marB="0" anchor="ctr"/>
                </a:tc>
              </a:tr>
              <a:tr h="245898">
                <a:tc>
                  <a:txBody>
                    <a:bodyPr/>
                    <a:lstStyle/>
                    <a:p>
                      <a:pPr algn="l"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尿道下裂形成術</a:t>
                      </a:r>
                    </a:p>
                  </a:txBody>
                  <a:tcPr marL="9525" marR="9525" marT="9525" marB="0" anchor="ctr"/>
                </a:tc>
                <a:tc>
                  <a:txBody>
                    <a:bodyPr/>
                    <a:lstStyle/>
                    <a:p>
                      <a:pPr algn="l"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停留精巣固定術</a:t>
                      </a:r>
                    </a:p>
                  </a:txBody>
                  <a:tcPr marL="9525" marR="9525" marT="9525" marB="0" anchor="ctr"/>
                </a:tc>
              </a:tr>
              <a:tr h="363521">
                <a:tc>
                  <a:txBody>
                    <a:bodyPr/>
                    <a:lstStyle/>
                    <a:p>
                      <a:pPr algn="l"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腹腔鏡下子宮内膜症病巣除去術</a:t>
                      </a:r>
                    </a:p>
                  </a:txBody>
                  <a:tcPr marL="9525" marR="9525" marT="9525" marB="0" anchor="ctr"/>
                </a:tc>
                <a:tc>
                  <a:txBody>
                    <a:bodyPr/>
                    <a:lstStyle/>
                    <a:p>
                      <a:pPr algn="l" fontAlgn="ctr"/>
                      <a:r>
                        <a:rPr lang="ja-JP" altLang="en-US" sz="1100" b="0" i="0" u="none" strike="noStrike" dirty="0">
                          <a:solidFill>
                            <a:srgbClr val="000000"/>
                          </a:solidFill>
                          <a:effectLst/>
                          <a:latin typeface="ＭＳ Ｐゴシック"/>
                        </a:rPr>
                        <a:t>子宮付属器癒着剥離術（両側）</a:t>
                      </a:r>
                      <a:br>
                        <a:rPr lang="ja-JP" altLang="en-US" sz="1100" b="0" i="0" u="none" strike="noStrike" dirty="0">
                          <a:solidFill>
                            <a:srgbClr val="000000"/>
                          </a:solidFill>
                          <a:effectLst/>
                          <a:latin typeface="ＭＳ Ｐゴシック"/>
                        </a:rPr>
                      </a:br>
                      <a:r>
                        <a:rPr lang="ja-JP" altLang="en-US" sz="1100" b="0" i="0" u="none" strike="noStrike" dirty="0">
                          <a:solidFill>
                            <a:srgbClr val="000000"/>
                          </a:solidFill>
                          <a:effectLst/>
                          <a:latin typeface="ＭＳ Ｐゴシック"/>
                        </a:rPr>
                        <a:t>　２　腹腔鏡によるもの</a:t>
                      </a:r>
                    </a:p>
                  </a:txBody>
                  <a:tcPr marL="9525" marR="9525" marT="9525" marB="0" anchor="ctr"/>
                </a:tc>
              </a:tr>
            </a:tbl>
          </a:graphicData>
        </a:graphic>
      </p:graphicFrame>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4043854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185621" y="720254"/>
            <a:ext cx="9505056" cy="6048672"/>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79485" y="62441"/>
            <a:ext cx="9517327" cy="432222"/>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検査の評価の見直し</a:t>
            </a:r>
            <a:endParaRPr lang="en-US" altLang="ja-JP" sz="2400" dirty="0" smtClean="0">
              <a:solidFill>
                <a:schemeClr val="tx1"/>
              </a:solidFill>
              <a:latin typeface="ＭＳ Ｐゴシック" pitchFamily="50" charset="-128"/>
              <a:ea typeface="ＭＳ Ｐゴシック" pitchFamily="50" charset="-128"/>
            </a:endParaRPr>
          </a:p>
        </p:txBody>
      </p:sp>
      <p:sp>
        <p:nvSpPr>
          <p:cNvPr id="2052" name="Rectangle 36"/>
          <p:cNvSpPr>
            <a:spLocks noChangeArrowheads="1"/>
          </p:cNvSpPr>
          <p:nvPr/>
        </p:nvSpPr>
        <p:spPr bwMode="auto">
          <a:xfrm>
            <a:off x="133050" y="504230"/>
            <a:ext cx="4373051"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検査の評価の見直し</a:t>
            </a:r>
          </a:p>
        </p:txBody>
      </p:sp>
      <p:sp>
        <p:nvSpPr>
          <p:cNvPr id="2" name="テキスト ボックス 1"/>
          <p:cNvSpPr txBox="1"/>
          <p:nvPr/>
        </p:nvSpPr>
        <p:spPr>
          <a:xfrm>
            <a:off x="329638" y="824628"/>
            <a:ext cx="4551246" cy="369332"/>
          </a:xfrm>
          <a:prstGeom prst="rect">
            <a:avLst/>
          </a:prstGeom>
          <a:noFill/>
        </p:spPr>
        <p:txBody>
          <a:bodyPr wrap="none" rtlCol="0">
            <a:spAutoFit/>
          </a:bodyPr>
          <a:lstStyle/>
          <a:p>
            <a:r>
              <a:rPr lang="ja-JP" altLang="en-US" dirty="0">
                <a:solidFill>
                  <a:prstClr val="black"/>
                </a:solidFill>
              </a:rPr>
              <a:t>既存</a:t>
            </a:r>
            <a:r>
              <a:rPr lang="ja-JP" altLang="en-US" dirty="0" smtClean="0">
                <a:solidFill>
                  <a:prstClr val="black"/>
                </a:solidFill>
              </a:rPr>
              <a:t>の</a:t>
            </a:r>
            <a:r>
              <a:rPr lang="ja-JP" altLang="en-US" dirty="0">
                <a:solidFill>
                  <a:prstClr val="black"/>
                </a:solidFill>
              </a:rPr>
              <a:t>検査</a:t>
            </a:r>
            <a:r>
              <a:rPr lang="ja-JP" altLang="en-US" dirty="0" smtClean="0">
                <a:solidFill>
                  <a:prstClr val="black"/>
                </a:solidFill>
              </a:rPr>
              <a:t>のうち</a:t>
            </a:r>
            <a:r>
              <a:rPr lang="ja-JP" altLang="en-US" dirty="0">
                <a:solidFill>
                  <a:prstClr val="black"/>
                </a:solidFill>
              </a:rPr>
              <a:t>評価の見直しを行った検査</a:t>
            </a:r>
          </a:p>
        </p:txBody>
      </p:sp>
      <p:graphicFrame>
        <p:nvGraphicFramePr>
          <p:cNvPr id="10" name="表 9"/>
          <p:cNvGraphicFramePr>
            <a:graphicFrameLocks noGrp="1"/>
          </p:cNvGraphicFramePr>
          <p:nvPr>
            <p:extLst>
              <p:ext uri="{D42A27DB-BD31-4B8C-83A1-F6EECF244321}">
                <p14:modId xmlns:p14="http://schemas.microsoft.com/office/powerpoint/2010/main" val="3412299952"/>
              </p:ext>
            </p:extLst>
          </p:nvPr>
        </p:nvGraphicFramePr>
        <p:xfrm>
          <a:off x="329638" y="1134473"/>
          <a:ext cx="4646017" cy="5457796"/>
        </p:xfrm>
        <a:graphic>
          <a:graphicData uri="http://schemas.openxmlformats.org/drawingml/2006/table">
            <a:tbl>
              <a:tblPr firstRow="1" bandRow="1">
                <a:tableStyleId>{00A15C55-8517-42AA-B614-E9B94910E393}</a:tableStyleId>
              </a:tblPr>
              <a:tblGrid>
                <a:gridCol w="3352677"/>
                <a:gridCol w="1293340"/>
              </a:tblGrid>
              <a:tr h="279975">
                <a:tc>
                  <a:txBody>
                    <a:bodyPr/>
                    <a:lstStyle/>
                    <a:p>
                      <a:pPr algn="ctr"/>
                      <a:r>
                        <a:rPr kumimoji="1" lang="ja-JP" altLang="en-US" sz="1200" b="0" dirty="0" smtClean="0"/>
                        <a:t>検査名</a:t>
                      </a:r>
                      <a:endParaRPr kumimoji="1" lang="ja-JP" altLang="en-US" sz="1200" b="0" dirty="0"/>
                    </a:p>
                  </a:txBody>
                  <a:tcPr marL="99060" marR="99060" anchor="ctr"/>
                </a:tc>
                <a:tc>
                  <a:txBody>
                    <a:bodyPr/>
                    <a:lstStyle/>
                    <a:p>
                      <a:pPr algn="ctr"/>
                      <a:r>
                        <a:rPr kumimoji="1" lang="ja-JP" altLang="en-US" sz="1200" b="0" dirty="0" smtClean="0">
                          <a:latin typeface="ＭＳ ゴシック" pitchFamily="49" charset="-128"/>
                          <a:ea typeface="ＭＳ ゴシック" pitchFamily="49" charset="-128"/>
                        </a:rPr>
                        <a:t>改定後</a:t>
                      </a:r>
                      <a:endParaRPr kumimoji="1" lang="en-US" altLang="ja-JP" sz="1200" b="0" dirty="0" smtClean="0">
                        <a:latin typeface="ＭＳ ゴシック" pitchFamily="49" charset="-128"/>
                        <a:ea typeface="ＭＳ ゴシック" pitchFamily="49" charset="-128"/>
                      </a:endParaRPr>
                    </a:p>
                  </a:txBody>
                  <a:tcPr marL="99060" marR="99060" anchor="ctr"/>
                </a:tc>
              </a:tr>
              <a:tr h="264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Arial" charset="0"/>
                          <a:ea typeface="ＭＳ Ｐゴシック" charset="-128"/>
                          <a:cs typeface="+mn-cs"/>
                        </a:rPr>
                        <a:t>時間内歩行検査</a:t>
                      </a:r>
                      <a:endParaRPr kumimoji="1" lang="zh-TW" altLang="en-US" sz="1100" kern="1200" dirty="0" smtClean="0">
                        <a:solidFill>
                          <a:schemeClr val="tx1"/>
                        </a:solidFill>
                        <a:latin typeface="Arial" charset="0"/>
                        <a:ea typeface="ＭＳ Ｐゴシック"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要件の見直し</a:t>
                      </a:r>
                      <a:endParaRPr kumimoji="1" lang="ja-JP" altLang="en-US" sz="1000" b="1" u="sng" kern="1200" dirty="0">
                        <a:solidFill>
                          <a:srgbClr val="0070C0"/>
                        </a:solidFill>
                        <a:latin typeface="ＭＳ ゴシック" pitchFamily="49" charset="-128"/>
                        <a:ea typeface="ＭＳ ゴシック" pitchFamily="49" charset="-128"/>
                        <a:cs typeface="+mn-cs"/>
                      </a:endParaRPr>
                    </a:p>
                  </a:txBody>
                  <a:tcPr marL="99060" marR="99060" anchor="ctr"/>
                </a:tc>
              </a:tr>
              <a:tr h="435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kern="1200" dirty="0" smtClean="0">
                          <a:solidFill>
                            <a:schemeClr val="tx1"/>
                          </a:solidFill>
                          <a:latin typeface="Arial" charset="0"/>
                          <a:ea typeface="ＭＳ Ｐゴシック" charset="-128"/>
                          <a:cs typeface="+mn-cs"/>
                        </a:rPr>
                        <a:t>生化学的検査（</a:t>
                      </a:r>
                      <a:r>
                        <a:rPr kumimoji="1" lang="en-US" altLang="ja-JP" sz="1100" b="0" u="none" kern="1200" dirty="0" smtClean="0">
                          <a:solidFill>
                            <a:schemeClr val="tx1"/>
                          </a:solidFill>
                          <a:latin typeface="Arial" charset="0"/>
                          <a:ea typeface="ＭＳ Ｐゴシック" charset="-128"/>
                          <a:cs typeface="+mn-cs"/>
                        </a:rPr>
                        <a:t>Ⅱ</a:t>
                      </a:r>
                      <a:r>
                        <a:rPr kumimoji="1" lang="ja-JP" altLang="en-US" sz="1100" b="0" u="none" kern="1200" dirty="0" smtClean="0">
                          <a:solidFill>
                            <a:schemeClr val="tx1"/>
                          </a:solidFill>
                          <a:latin typeface="Arial" charset="0"/>
                          <a:ea typeface="ＭＳ Ｐゴシック" charset="-128"/>
                          <a:cs typeface="+mn-cs"/>
                        </a:rPr>
                        <a:t>）</a:t>
                      </a:r>
                      <a:endParaRPr kumimoji="1" lang="en-US" altLang="ja-JP" sz="1100" b="0" u="none" kern="1200" dirty="0" smtClean="0">
                        <a:solidFill>
                          <a:schemeClr val="tx1"/>
                        </a:solidFill>
                        <a:latin typeface="Arial" charset="0"/>
                        <a:ea typeface="ＭＳ Ｐゴシック"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Arial" charset="0"/>
                          <a:ea typeface="ＭＳ Ｐゴシック" charset="-128"/>
                          <a:cs typeface="+mn-cs"/>
                        </a:rPr>
                        <a:t>　　酒石酸抵抗性酸ホスファターゼ（ＴＲＡＣＰ－５ｂ）</a:t>
                      </a:r>
                      <a:endParaRPr kumimoji="1" lang="ja-JP" altLang="en-US" sz="1100" b="1" u="sng" kern="1200" dirty="0">
                        <a:solidFill>
                          <a:schemeClr val="accent1"/>
                        </a:solidFill>
                        <a:latin typeface="Arial" charset="0"/>
                        <a:ea typeface="ＭＳ Ｐゴシック"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要件の見直し</a:t>
                      </a:r>
                      <a:endParaRPr kumimoji="1" lang="ja-JP" altLang="en-US" sz="1000" b="1" u="sng" kern="1200" dirty="0">
                        <a:solidFill>
                          <a:srgbClr val="0070C0"/>
                        </a:solidFill>
                        <a:latin typeface="ＭＳ ゴシック" pitchFamily="49" charset="-128"/>
                        <a:ea typeface="ＭＳ ゴシック" pitchFamily="49" charset="-128"/>
                        <a:cs typeface="+mn-cs"/>
                      </a:endParaRPr>
                    </a:p>
                  </a:txBody>
                  <a:tcPr marL="99060" marR="99060" anchor="ctr"/>
                </a:tc>
              </a:tr>
              <a:tr h="855480">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小腸内視鏡検査　　</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b="1" u="none" kern="1200" dirty="0" smtClean="0">
                          <a:solidFill>
                            <a:schemeClr val="tx1"/>
                          </a:solidFill>
                          <a:latin typeface="Arial" charset="0"/>
                          <a:ea typeface="ＭＳ Ｐゴシック" charset="-128"/>
                          <a:cs typeface="+mn-cs"/>
                        </a:rPr>
                        <a:t>　　</a:t>
                      </a:r>
                      <a:r>
                        <a:rPr kumimoji="1" lang="ja-JP" altLang="en-US" sz="1100" b="1" u="sng" kern="1200" dirty="0" smtClean="0">
                          <a:solidFill>
                            <a:srgbClr val="0070C0"/>
                          </a:solidFill>
                          <a:latin typeface="+mn-lt"/>
                          <a:ea typeface="+mn-ea"/>
                          <a:cs typeface="+mn-cs"/>
                        </a:rPr>
                        <a:t>ダブルバルーン内視鏡によるもの</a:t>
                      </a:r>
                      <a:endParaRPr kumimoji="1" lang="en-US" altLang="ja-JP" sz="1100" b="1" u="sng" kern="1200" dirty="0" smtClean="0">
                        <a:solidFill>
                          <a:srgbClr val="0070C0"/>
                        </a:solidFill>
                        <a:latin typeface="+mn-lt"/>
                        <a:ea typeface="+mn-ea"/>
                        <a:cs typeface="+mn-cs"/>
                      </a:endParaRPr>
                    </a:p>
                    <a:p>
                      <a:pPr marL="0" indent="88900" algn="l" defTabSz="914400" rtl="0" eaLnBrk="1" fontAlgn="ctr" latinLnBrk="0" hangingPunct="1"/>
                      <a:r>
                        <a:rPr kumimoji="1" lang="ja-JP" altLang="en-US" sz="1100" b="0" u="none" kern="1200" dirty="0" smtClean="0">
                          <a:solidFill>
                            <a:schemeClr val="accent1"/>
                          </a:solidFill>
                          <a:latin typeface="Arial" charset="0"/>
                          <a:ea typeface="ＭＳ Ｐゴシック" charset="-128"/>
                          <a:cs typeface="+mn-cs"/>
                        </a:rPr>
                        <a:t>　　</a:t>
                      </a:r>
                      <a:r>
                        <a:rPr kumimoji="1" lang="ja-JP" altLang="en-US" sz="1100" b="1" u="sng" kern="1200" dirty="0" smtClean="0">
                          <a:solidFill>
                            <a:srgbClr val="0070C0"/>
                          </a:solidFill>
                          <a:latin typeface="+mn-lt"/>
                          <a:ea typeface="+mn-ea"/>
                          <a:cs typeface="+mn-cs"/>
                        </a:rPr>
                        <a:t>シングルバルーン内視鏡によるもの</a:t>
                      </a:r>
                      <a:endParaRPr kumimoji="1" lang="en-US" altLang="ja-JP" sz="1100" b="1" u="sng" kern="1200" dirty="0" smtClean="0">
                        <a:solidFill>
                          <a:srgbClr val="0070C0"/>
                        </a:solidFill>
                        <a:latin typeface="+mn-lt"/>
                        <a:ea typeface="+mn-ea"/>
                        <a:cs typeface="+mn-cs"/>
                      </a:endParaRPr>
                    </a:p>
                    <a:p>
                      <a:pPr marL="0" indent="88900" algn="l" defTabSz="914400" rtl="0" eaLnBrk="1" fontAlgn="ctr" latinLnBrk="0" hangingPunct="1"/>
                      <a:r>
                        <a:rPr kumimoji="1" lang="ja-JP" altLang="en-US" sz="1100" b="0" u="none" kern="1200" dirty="0" smtClean="0">
                          <a:solidFill>
                            <a:schemeClr val="accent1"/>
                          </a:solidFill>
                          <a:latin typeface="Arial" charset="0"/>
                          <a:ea typeface="ＭＳ Ｐゴシック" charset="-128"/>
                          <a:cs typeface="+mn-cs"/>
                        </a:rPr>
                        <a:t>　　</a:t>
                      </a:r>
                      <a:r>
                        <a:rPr kumimoji="1" lang="ja-JP" altLang="en-US" sz="1100" b="0" u="none" kern="1200" dirty="0" smtClean="0">
                          <a:solidFill>
                            <a:schemeClr val="tx1"/>
                          </a:solidFill>
                          <a:latin typeface="Arial" charset="0"/>
                          <a:ea typeface="ＭＳ Ｐゴシック" charset="-128"/>
                          <a:cs typeface="+mn-cs"/>
                        </a:rPr>
                        <a:t>カプセル型内視鏡によるもの</a:t>
                      </a:r>
                      <a:endParaRPr kumimoji="1" lang="en-US" altLang="ja-JP" sz="1100" b="0" u="none"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b="0" u="none" kern="1200" dirty="0" smtClean="0">
                          <a:solidFill>
                            <a:schemeClr val="tx1"/>
                          </a:solidFill>
                          <a:latin typeface="Arial" charset="0"/>
                          <a:ea typeface="ＭＳ Ｐゴシック" charset="-128"/>
                          <a:cs typeface="+mn-cs"/>
                        </a:rPr>
                        <a:t>　　その他のもの</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７</a:t>
                      </a:r>
                      <a:r>
                        <a:rPr kumimoji="1" lang="en-US" altLang="ja-JP" sz="1000" b="1" u="sng" kern="1200" dirty="0" smtClean="0">
                          <a:solidFill>
                            <a:srgbClr val="0070C0"/>
                          </a:solidFill>
                          <a:latin typeface="ＭＳ ゴシック" pitchFamily="49" charset="-128"/>
                          <a:ea typeface="ＭＳ ゴシック" pitchFamily="49" charset="-128"/>
                          <a:cs typeface="+mn-cs"/>
                        </a:rPr>
                        <a:t>,</a:t>
                      </a:r>
                      <a:r>
                        <a:rPr kumimoji="1" lang="ja-JP" altLang="en-US" sz="1000" b="1" u="sng" kern="1200" dirty="0" smtClean="0">
                          <a:solidFill>
                            <a:srgbClr val="0070C0"/>
                          </a:solidFill>
                          <a:latin typeface="ＭＳ ゴシック" pitchFamily="49" charset="-128"/>
                          <a:ea typeface="ＭＳ ゴシック" pitchFamily="49" charset="-128"/>
                          <a:cs typeface="+mn-cs"/>
                        </a:rPr>
                        <a:t>０００点</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kern="1200" dirty="0" smtClean="0">
                          <a:solidFill>
                            <a:schemeClr val="tx1"/>
                          </a:solidFill>
                          <a:latin typeface="ＭＳ ゴシック" pitchFamily="49" charset="-128"/>
                          <a:ea typeface="ＭＳ ゴシック" pitchFamily="49" charset="-128"/>
                          <a:cs typeface="+mn-cs"/>
                        </a:rPr>
                        <a:t>３</a:t>
                      </a:r>
                      <a:r>
                        <a:rPr kumimoji="1" lang="en-US" altLang="ja-JP" sz="1000" b="0" u="none" kern="1200" dirty="0" smtClean="0">
                          <a:solidFill>
                            <a:schemeClr val="tx1"/>
                          </a:solidFill>
                          <a:latin typeface="ＭＳ ゴシック" pitchFamily="49" charset="-128"/>
                          <a:ea typeface="ＭＳ ゴシック" pitchFamily="49" charset="-128"/>
                          <a:cs typeface="+mn-cs"/>
                        </a:rPr>
                        <a:t>,</a:t>
                      </a:r>
                      <a:r>
                        <a:rPr kumimoji="1" lang="ja-JP" altLang="en-US" sz="1000" b="0" u="none" kern="1200" dirty="0" smtClean="0">
                          <a:solidFill>
                            <a:schemeClr val="tx1"/>
                          </a:solidFill>
                          <a:latin typeface="ＭＳ ゴシック" pitchFamily="49" charset="-128"/>
                          <a:ea typeface="ＭＳ ゴシック" pitchFamily="49" charset="-128"/>
                          <a:cs typeface="+mn-cs"/>
                        </a:rPr>
                        <a:t>０００点</a:t>
                      </a:r>
                      <a:endParaRPr kumimoji="1" lang="en-US" altLang="ja-JP" sz="1000" b="0" u="none" kern="1200" dirty="0" smtClean="0">
                        <a:solidFill>
                          <a:schemeClr val="tx1"/>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kern="1200" dirty="0" smtClean="0">
                          <a:solidFill>
                            <a:schemeClr val="tx1"/>
                          </a:solidFill>
                          <a:latin typeface="ＭＳ ゴシック" pitchFamily="49" charset="-128"/>
                          <a:ea typeface="ＭＳ ゴシック" pitchFamily="49" charset="-128"/>
                          <a:cs typeface="+mn-cs"/>
                        </a:rPr>
                        <a:t>１</a:t>
                      </a:r>
                      <a:r>
                        <a:rPr kumimoji="1" lang="en-US" altLang="ja-JP" sz="1000" b="0" u="none" kern="1200" dirty="0" smtClean="0">
                          <a:solidFill>
                            <a:schemeClr val="tx1"/>
                          </a:solidFill>
                          <a:latin typeface="ＭＳ ゴシック" pitchFamily="49" charset="-128"/>
                          <a:ea typeface="ＭＳ ゴシック" pitchFamily="49" charset="-128"/>
                          <a:cs typeface="+mn-cs"/>
                        </a:rPr>
                        <a:t>,</a:t>
                      </a:r>
                      <a:r>
                        <a:rPr kumimoji="1" lang="ja-JP" altLang="en-US" sz="1000" b="0" u="none" kern="1200" dirty="0" smtClean="0">
                          <a:solidFill>
                            <a:schemeClr val="tx1"/>
                          </a:solidFill>
                          <a:latin typeface="ＭＳ ゴシック" pitchFamily="49" charset="-128"/>
                          <a:ea typeface="ＭＳ ゴシック" pitchFamily="49" charset="-128"/>
                          <a:cs typeface="+mn-cs"/>
                        </a:rPr>
                        <a:t>６００点</a:t>
                      </a:r>
                      <a:endParaRPr kumimoji="1" lang="en-US" altLang="ja-JP" sz="1000" b="0" u="none" kern="1200" dirty="0" smtClean="0">
                        <a:solidFill>
                          <a:schemeClr val="tx1"/>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kern="1200" dirty="0" smtClean="0">
                          <a:solidFill>
                            <a:schemeClr val="tx1"/>
                          </a:solidFill>
                          <a:latin typeface="ＭＳ ゴシック" pitchFamily="49" charset="-128"/>
                          <a:ea typeface="ＭＳ ゴシック" pitchFamily="49" charset="-128"/>
                          <a:cs typeface="+mn-cs"/>
                        </a:rPr>
                        <a:t>１</a:t>
                      </a:r>
                      <a:r>
                        <a:rPr kumimoji="1" lang="en-US" altLang="ja-JP" sz="1000" b="0" u="none" kern="1200" dirty="0" smtClean="0">
                          <a:solidFill>
                            <a:schemeClr val="tx1"/>
                          </a:solidFill>
                          <a:latin typeface="ＭＳ ゴシック" pitchFamily="49" charset="-128"/>
                          <a:ea typeface="ＭＳ ゴシック" pitchFamily="49" charset="-128"/>
                          <a:cs typeface="+mn-cs"/>
                        </a:rPr>
                        <a:t>,</a:t>
                      </a:r>
                      <a:r>
                        <a:rPr kumimoji="1" lang="ja-JP" altLang="en-US" sz="1000" b="0" u="none" kern="1200" dirty="0" smtClean="0">
                          <a:solidFill>
                            <a:schemeClr val="tx1"/>
                          </a:solidFill>
                          <a:latin typeface="ＭＳ ゴシック" pitchFamily="49" charset="-128"/>
                          <a:ea typeface="ＭＳ ゴシック" pitchFamily="49" charset="-128"/>
                          <a:cs typeface="+mn-cs"/>
                        </a:rPr>
                        <a:t>６００点</a:t>
                      </a:r>
                      <a:endParaRPr kumimoji="1" lang="en-US" altLang="ja-JP" sz="1000" b="0" u="none" kern="1200" dirty="0" smtClean="0">
                        <a:solidFill>
                          <a:schemeClr val="tx1"/>
                        </a:solidFill>
                        <a:latin typeface="ＭＳ ゴシック" pitchFamily="49" charset="-128"/>
                        <a:ea typeface="ＭＳ ゴシック" pitchFamily="49" charset="-128"/>
                        <a:cs typeface="+mn-cs"/>
                      </a:endParaRPr>
                    </a:p>
                  </a:txBody>
                  <a:tcPr marL="99060" marR="99060" anchor="ctr"/>
                </a:tc>
              </a:tr>
              <a:tr h="264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Arial" charset="0"/>
                          <a:ea typeface="ＭＳ Ｐゴシック" charset="-128"/>
                          <a:cs typeface="+mn-cs"/>
                        </a:rPr>
                        <a:t>ヘッドアップティルト試験</a:t>
                      </a:r>
                      <a:endParaRPr kumimoji="1" lang="ja-JP" altLang="en-US" sz="1100" b="1" u="sng" kern="1200" dirty="0">
                        <a:solidFill>
                          <a:schemeClr val="accent1"/>
                        </a:solidFill>
                        <a:latin typeface="Arial" charset="0"/>
                        <a:ea typeface="ＭＳ Ｐゴシック"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施設基準の見直し</a:t>
                      </a:r>
                    </a:p>
                  </a:txBody>
                  <a:tcPr marL="99060" marR="99060" anchor="ctr"/>
                </a:tc>
              </a:tr>
              <a:tr h="252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Arial" charset="0"/>
                          <a:ea typeface="ＭＳ Ｐゴシック" charset="-128"/>
                          <a:cs typeface="+mn-cs"/>
                        </a:rPr>
                        <a:t>　神経学的検査</a:t>
                      </a:r>
                      <a:endParaRPr kumimoji="1" lang="ja-JP" altLang="en-US" sz="1100" b="1" u="sng" kern="1200" dirty="0">
                        <a:solidFill>
                          <a:schemeClr val="accent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施設基準の見直し</a:t>
                      </a:r>
                    </a:p>
                  </a:txBody>
                  <a:tcPr marL="99060" marR="99060" anchor="ctr"/>
                </a:tc>
              </a:tr>
              <a:tr h="404409">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認知機能検査その他の心理検査</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操作が容易なもの　</a:t>
                      </a:r>
                      <a:endParaRPr kumimoji="1" lang="zh-TW" altLang="en-US" sz="1100"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mn-lt"/>
                          <a:ea typeface="+mn-ea"/>
                          <a:cs typeface="+mn-cs"/>
                        </a:rPr>
                        <a:t>対象検査の追加</a:t>
                      </a:r>
                    </a:p>
                  </a:txBody>
                  <a:tcPr marL="99060" marR="99060" anchor="ctr"/>
                </a:tc>
              </a:tr>
              <a:tr h="404409">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認知機能検査その他の心理検査</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操作と処理が極めて複雑なもの　</a:t>
                      </a:r>
                      <a:endParaRPr kumimoji="1" lang="zh-TW" altLang="en-US" sz="1100"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mn-lt"/>
                          <a:ea typeface="+mn-ea"/>
                          <a:cs typeface="+mn-cs"/>
                        </a:rPr>
                        <a:t>対象検査の追加</a:t>
                      </a:r>
                    </a:p>
                  </a:txBody>
                  <a:tcPr marL="99060" marR="99060" anchor="ctr"/>
                </a:tc>
              </a:tr>
              <a:tr h="513288">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心臓カテーテルによる諸検査（一連の検査について）　</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冠動脈血流予備能測定検査を実施した場合は、</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所定点数に</a:t>
                      </a:r>
                      <a:r>
                        <a:rPr kumimoji="1" lang="ja-JP" altLang="en-US" sz="1100" b="1" u="sng" kern="1200" dirty="0" smtClean="0">
                          <a:solidFill>
                            <a:srgbClr val="0070C0"/>
                          </a:solidFill>
                          <a:latin typeface="+mn-lt"/>
                          <a:ea typeface="+mn-ea"/>
                          <a:cs typeface="+mn-cs"/>
                        </a:rPr>
                        <a:t>６００点</a:t>
                      </a:r>
                      <a:r>
                        <a:rPr kumimoji="1" lang="ja-JP" altLang="en-US" sz="1100" kern="1200" dirty="0" smtClean="0">
                          <a:solidFill>
                            <a:schemeClr val="tx1"/>
                          </a:solidFill>
                          <a:latin typeface="Arial" charset="0"/>
                          <a:ea typeface="ＭＳ Ｐゴシック" charset="-128"/>
                          <a:cs typeface="+mn-cs"/>
                        </a:rPr>
                        <a:t>を加算する</a:t>
                      </a:r>
                      <a:endParaRPr kumimoji="1" lang="zh-TW" altLang="en-US" sz="1100"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mn-lt"/>
                          <a:ea typeface="+mn-ea"/>
                          <a:cs typeface="+mn-cs"/>
                        </a:rPr>
                        <a:t>６００点</a:t>
                      </a:r>
                      <a:endParaRPr kumimoji="1" lang="en-US" altLang="ja-JP" sz="1000" b="1" u="sng" kern="1200" dirty="0" smtClean="0">
                        <a:solidFill>
                          <a:srgbClr val="0070C0"/>
                        </a:solidFill>
                        <a:latin typeface="+mn-lt"/>
                        <a:ea typeface="+mn-ea"/>
                        <a:cs typeface="+mn-cs"/>
                      </a:endParaRPr>
                    </a:p>
                  </a:txBody>
                  <a:tcPr marL="99060" marR="99060" anchor="ctr"/>
                </a:tc>
              </a:tr>
              <a:tr h="404409">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発達及び知能検査</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操作が複雑なもの　</a:t>
                      </a:r>
                      <a:endParaRPr kumimoji="1" lang="zh-TW" altLang="en-US" sz="1100"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mn-lt"/>
                          <a:ea typeface="+mn-ea"/>
                          <a:cs typeface="+mn-cs"/>
                        </a:rPr>
                        <a:t>対象検査の追加</a:t>
                      </a:r>
                    </a:p>
                  </a:txBody>
                  <a:tcPr marL="99060" marR="99060" anchor="ctr"/>
                </a:tc>
              </a:tr>
              <a:tr h="622167">
                <a:tc>
                  <a:txBody>
                    <a:bodyPr/>
                    <a:lstStyle/>
                    <a:p>
                      <a:pPr marL="0" indent="88900" algn="l" defTabSz="914400" rtl="0" eaLnBrk="1" fontAlgn="ctr" latinLnBrk="0" hangingPunct="1"/>
                      <a:r>
                        <a:rPr kumimoji="1" lang="ja-JP" altLang="en-US" sz="1100" b="1" kern="1200" dirty="0" smtClean="0">
                          <a:solidFill>
                            <a:schemeClr val="tx1"/>
                          </a:solidFill>
                          <a:latin typeface="Arial" charset="0"/>
                          <a:ea typeface="ＭＳ Ｐゴシック" charset="-128"/>
                          <a:cs typeface="+mn-cs"/>
                        </a:rPr>
                        <a:t>眼底カメラ　通常の方法の場合</a:t>
                      </a:r>
                      <a:r>
                        <a:rPr kumimoji="1" lang="ja-JP" altLang="en-US" sz="1100" b="1" kern="1200" dirty="0" smtClean="0">
                          <a:solidFill>
                            <a:schemeClr val="tx1"/>
                          </a:solidFill>
                          <a:latin typeface="+mn-ea"/>
                          <a:ea typeface="+mn-ea"/>
                          <a:cs typeface="+mn-cs"/>
                        </a:rPr>
                        <a:t>：５６点→</a:t>
                      </a:r>
                      <a:endParaRPr kumimoji="1" lang="en-US" altLang="ja-JP" sz="1100" b="1" kern="1200" dirty="0" smtClean="0">
                        <a:solidFill>
                          <a:srgbClr val="00B0F0"/>
                        </a:solidFill>
                        <a:latin typeface="+mn-ea"/>
                        <a:ea typeface="+mn-ea"/>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a:t>
                      </a:r>
                      <a:r>
                        <a:rPr kumimoji="1" lang="ja-JP" altLang="en-US" sz="1100" b="1" u="sng" kern="1200" dirty="0" smtClean="0">
                          <a:solidFill>
                            <a:srgbClr val="0070C0"/>
                          </a:solidFill>
                          <a:latin typeface="+mn-lt"/>
                          <a:ea typeface="+mn-ea"/>
                          <a:cs typeface="+mn-cs"/>
                        </a:rPr>
                        <a:t>アナログ撮影</a:t>
                      </a:r>
                      <a:endParaRPr kumimoji="1" lang="en-US" altLang="ja-JP" sz="1100" b="1" u="sng" kern="1200" dirty="0" smtClean="0">
                        <a:solidFill>
                          <a:srgbClr val="0070C0"/>
                        </a:solidFill>
                        <a:latin typeface="+mn-lt"/>
                        <a:ea typeface="+mn-ea"/>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a:t>
                      </a:r>
                      <a:r>
                        <a:rPr kumimoji="1" lang="ja-JP" altLang="en-US" sz="1100" b="1" u="sng" kern="1200" dirty="0" smtClean="0">
                          <a:solidFill>
                            <a:srgbClr val="0070C0"/>
                          </a:solidFill>
                          <a:latin typeface="+mn-lt"/>
                          <a:ea typeface="+mn-ea"/>
                          <a:cs typeface="+mn-cs"/>
                        </a:rPr>
                        <a:t>デジタル撮影</a:t>
                      </a:r>
                      <a:endParaRPr kumimoji="1" lang="zh-TW" altLang="en-US" sz="1100" b="1" u="sng" kern="1200" dirty="0">
                        <a:solidFill>
                          <a:srgbClr val="0070C0"/>
                        </a:solidFill>
                        <a:latin typeface="+mn-lt"/>
                        <a:ea typeface="+mn-ea"/>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0070C0"/>
                          </a:solidFill>
                          <a:latin typeface="ＭＳ ゴシック" pitchFamily="49" charset="-128"/>
                          <a:ea typeface="ＭＳ ゴシック" pitchFamily="49" charset="-128"/>
                          <a:cs typeface="+mn-cs"/>
                        </a:rPr>
                        <a:t>５４点</a:t>
                      </a:r>
                      <a:endParaRPr kumimoji="1" lang="en-US" altLang="ja-JP" sz="12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FF0000"/>
                          </a:solidFill>
                          <a:latin typeface="ＭＳ ゴシック" pitchFamily="49" charset="-128"/>
                          <a:ea typeface="ＭＳ ゴシック" pitchFamily="49" charset="-128"/>
                          <a:cs typeface="+mn-cs"/>
                        </a:rPr>
                        <a:t>５８点</a:t>
                      </a:r>
                      <a:endParaRPr kumimoji="1" lang="en-US" altLang="ja-JP" sz="1200" b="1" u="sng" kern="1200" dirty="0" smtClean="0">
                        <a:solidFill>
                          <a:srgbClr val="FF0000"/>
                        </a:solidFill>
                        <a:latin typeface="ＭＳ ゴシック" pitchFamily="49" charset="-128"/>
                        <a:ea typeface="ＭＳ ゴシック" pitchFamily="49" charset="-128"/>
                        <a:cs typeface="+mn-cs"/>
                      </a:endParaRPr>
                    </a:p>
                  </a:txBody>
                  <a:tcPr marL="99060" marR="99060" anchor="ctr"/>
                </a:tc>
              </a:tr>
              <a:tr h="252325">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内視鏡検査の通則</a:t>
                      </a:r>
                      <a:endParaRPr kumimoji="1" lang="zh-TW" altLang="en-US" sz="1100"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要件の見直し</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252325">
                <a:tc>
                  <a:txBody>
                    <a:bodyPr/>
                    <a:lstStyle/>
                    <a:p>
                      <a:pPr marL="0" marR="0" indent="88900" algn="l" defTabSz="914400" rtl="0" eaLnBrk="1" fontAlgn="ctr" latinLnBrk="0" hangingPunct="1">
                        <a:lnSpc>
                          <a:spcPct val="100000"/>
                        </a:lnSpc>
                        <a:spcBef>
                          <a:spcPts val="0"/>
                        </a:spcBef>
                        <a:spcAft>
                          <a:spcPts val="0"/>
                        </a:spcAft>
                        <a:buClrTx/>
                        <a:buSzTx/>
                        <a:buFontTx/>
                        <a:buNone/>
                        <a:tabLst/>
                        <a:defRPr/>
                      </a:pPr>
                      <a:r>
                        <a:rPr kumimoji="1" lang="ja-JP" altLang="en-US" sz="1100" b="0" u="none" kern="1200" dirty="0" smtClean="0">
                          <a:solidFill>
                            <a:schemeClr val="tx1"/>
                          </a:solidFill>
                          <a:latin typeface="Arial" charset="0"/>
                          <a:ea typeface="ＭＳ Ｐゴシック" charset="-128"/>
                          <a:cs typeface="+mn-cs"/>
                        </a:rPr>
                        <a:t>胃・食道内２４時間</a:t>
                      </a:r>
                      <a:r>
                        <a:rPr kumimoji="1" lang="ja-JP" altLang="en-US" sz="1100" b="0" u="none" kern="1200" dirty="0" err="1" smtClean="0">
                          <a:solidFill>
                            <a:schemeClr val="tx1"/>
                          </a:solidFill>
                          <a:latin typeface="Arial" charset="0"/>
                          <a:ea typeface="ＭＳ Ｐゴシック" charset="-128"/>
                          <a:cs typeface="+mn-cs"/>
                        </a:rPr>
                        <a:t>ｐ</a:t>
                      </a:r>
                      <a:r>
                        <a:rPr kumimoji="1" lang="en-US" altLang="ja-JP" sz="1100" b="0" u="none" kern="1200" dirty="0" smtClean="0">
                          <a:solidFill>
                            <a:schemeClr val="tx1"/>
                          </a:solidFill>
                          <a:latin typeface="Arial" charset="0"/>
                          <a:ea typeface="ＭＳ Ｐゴシック" charset="-128"/>
                          <a:cs typeface="+mn-cs"/>
                        </a:rPr>
                        <a:t>H</a:t>
                      </a:r>
                      <a:r>
                        <a:rPr kumimoji="1" lang="ja-JP" altLang="en-US" sz="1100" b="0" u="none" kern="1200" dirty="0" smtClean="0">
                          <a:solidFill>
                            <a:schemeClr val="tx1"/>
                          </a:solidFill>
                          <a:latin typeface="Arial" charset="0"/>
                          <a:ea typeface="ＭＳ Ｐゴシック" charset="-128"/>
                          <a:cs typeface="+mn-cs"/>
                        </a:rPr>
                        <a:t>測定</a:t>
                      </a:r>
                      <a:endParaRPr kumimoji="1" lang="en-US" altLang="ja-JP" sz="1100" b="0" u="none" kern="1200" dirty="0" smtClean="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１</a:t>
                      </a:r>
                      <a:r>
                        <a:rPr kumimoji="1" lang="en-US" altLang="ja-JP" sz="1000" b="1" u="sng" kern="1200" dirty="0" smtClean="0">
                          <a:solidFill>
                            <a:srgbClr val="0070C0"/>
                          </a:solidFill>
                          <a:latin typeface="ＭＳ ゴシック" pitchFamily="49" charset="-128"/>
                          <a:ea typeface="ＭＳ ゴシック" pitchFamily="49" charset="-128"/>
                          <a:cs typeface="+mn-cs"/>
                        </a:rPr>
                        <a:t>,</a:t>
                      </a:r>
                      <a:r>
                        <a:rPr kumimoji="1" lang="ja-JP" altLang="en-US" sz="1000" b="1" u="sng" kern="1200" dirty="0" smtClean="0">
                          <a:solidFill>
                            <a:srgbClr val="0070C0"/>
                          </a:solidFill>
                          <a:latin typeface="ＭＳ ゴシック" pitchFamily="49" charset="-128"/>
                          <a:ea typeface="ＭＳ ゴシック" pitchFamily="49" charset="-128"/>
                          <a:cs typeface="+mn-cs"/>
                        </a:rPr>
                        <a:t>３００点</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252325">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人工膵臓</a:t>
                      </a:r>
                      <a:endParaRPr kumimoji="1" lang="zh-TW" altLang="en-US" sz="1100" b="1" u="sng" kern="1200" dirty="0">
                        <a:solidFill>
                          <a:schemeClr val="accent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施設基準の見直し</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847698839"/>
              </p:ext>
            </p:extLst>
          </p:nvPr>
        </p:nvGraphicFramePr>
        <p:xfrm>
          <a:off x="5044660" y="915049"/>
          <a:ext cx="4646017" cy="5852160"/>
        </p:xfrm>
        <a:graphic>
          <a:graphicData uri="http://schemas.openxmlformats.org/drawingml/2006/table">
            <a:tbl>
              <a:tblPr firstRow="1" bandRow="1">
                <a:tableStyleId>{00A15C55-8517-42AA-B614-E9B94910E393}</a:tableStyleId>
              </a:tblPr>
              <a:tblGrid>
                <a:gridCol w="3352677"/>
                <a:gridCol w="1293340"/>
              </a:tblGrid>
              <a:tr h="270137">
                <a:tc>
                  <a:txBody>
                    <a:bodyPr/>
                    <a:lstStyle/>
                    <a:p>
                      <a:pPr algn="ctr"/>
                      <a:r>
                        <a:rPr kumimoji="1" lang="ja-JP" altLang="en-US" sz="1200" b="0" dirty="0" smtClean="0"/>
                        <a:t>検査名</a:t>
                      </a:r>
                      <a:endParaRPr kumimoji="1" lang="ja-JP" altLang="en-US" sz="1200" b="0" dirty="0"/>
                    </a:p>
                  </a:txBody>
                  <a:tcPr marL="99060" marR="99060" anchor="ctr"/>
                </a:tc>
                <a:tc>
                  <a:txBody>
                    <a:bodyPr/>
                    <a:lstStyle/>
                    <a:p>
                      <a:pPr algn="ctr"/>
                      <a:r>
                        <a:rPr kumimoji="1" lang="ja-JP" altLang="en-US" sz="1200" b="0" dirty="0" smtClean="0">
                          <a:latin typeface="ＭＳ ゴシック" pitchFamily="49" charset="-128"/>
                          <a:ea typeface="ＭＳ ゴシック" pitchFamily="49" charset="-128"/>
                        </a:rPr>
                        <a:t>改定後</a:t>
                      </a:r>
                      <a:endParaRPr kumimoji="1" lang="en-US" altLang="ja-JP" sz="1200" b="0" dirty="0" smtClean="0">
                        <a:latin typeface="ＭＳ ゴシック" pitchFamily="49" charset="-128"/>
                        <a:ea typeface="ＭＳ ゴシック" pitchFamily="49" charset="-128"/>
                      </a:endParaRPr>
                    </a:p>
                  </a:txBody>
                  <a:tcPr marL="99060" marR="99060" anchor="ctr"/>
                </a:tc>
              </a:tr>
              <a:tr h="243458">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抗酸菌分離培養検査（液体培地法）</a:t>
                      </a:r>
                      <a:endParaRPr kumimoji="1" lang="en-US" altLang="ja-JP" sz="1100" kern="1200" dirty="0" smtClean="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２６０点</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453980">
                <a:tc>
                  <a:txBody>
                    <a:bodyPr/>
                    <a:lstStyle/>
                    <a:p>
                      <a:pPr marL="0" marR="0" indent="88900" algn="l" defTabSz="914400" rtl="0" eaLnBrk="1" fontAlgn="ctr" latinLnBrk="0" hangingPunct="1">
                        <a:lnSpc>
                          <a:spcPts val="1200"/>
                        </a:lnSpc>
                        <a:spcBef>
                          <a:spcPts val="0"/>
                        </a:spcBef>
                        <a:spcAft>
                          <a:spcPts val="0"/>
                        </a:spcAft>
                        <a:buClrTx/>
                        <a:buSzTx/>
                        <a:buFontTx/>
                        <a:buNone/>
                        <a:tabLst/>
                        <a:defRPr/>
                      </a:pPr>
                      <a:r>
                        <a:rPr kumimoji="1" lang="ja-JP" altLang="en-US" sz="1100" b="0" u="none" kern="1200" dirty="0" smtClean="0">
                          <a:solidFill>
                            <a:schemeClr val="tx1"/>
                          </a:solidFill>
                          <a:latin typeface="Arial" charset="0"/>
                          <a:ea typeface="ＭＳ Ｐゴシック" charset="-128"/>
                          <a:cs typeface="+mn-cs"/>
                        </a:rPr>
                        <a:t>生化学的検査（</a:t>
                      </a:r>
                      <a:r>
                        <a:rPr kumimoji="1" lang="en-US" altLang="ja-JP" sz="1100" b="0" u="none" kern="1200" dirty="0" smtClean="0">
                          <a:solidFill>
                            <a:schemeClr val="tx1"/>
                          </a:solidFill>
                          <a:latin typeface="Arial" charset="0"/>
                          <a:ea typeface="ＭＳ Ｐゴシック" charset="-128"/>
                          <a:cs typeface="+mn-cs"/>
                        </a:rPr>
                        <a:t>Ⅰ</a:t>
                      </a:r>
                      <a:r>
                        <a:rPr kumimoji="1" lang="ja-JP" altLang="en-US" sz="1100" b="0" u="none" kern="1200" dirty="0" smtClean="0">
                          <a:solidFill>
                            <a:schemeClr val="tx1"/>
                          </a:solidFill>
                          <a:latin typeface="Arial" charset="0"/>
                          <a:ea typeface="ＭＳ Ｐゴシック" charset="-128"/>
                          <a:cs typeface="+mn-cs"/>
                        </a:rPr>
                        <a:t>）</a:t>
                      </a:r>
                      <a:endParaRPr kumimoji="1" lang="en-US" altLang="ja-JP" sz="1100" b="0" u="none" kern="1200" dirty="0" smtClean="0">
                        <a:solidFill>
                          <a:schemeClr val="tx1"/>
                        </a:solidFill>
                        <a:latin typeface="Arial" charset="0"/>
                        <a:ea typeface="ＭＳ Ｐゴシック" charset="-128"/>
                        <a:cs typeface="+mn-cs"/>
                      </a:endParaRPr>
                    </a:p>
                    <a:p>
                      <a:pPr marL="0" marR="0" indent="88900" algn="l" defTabSz="914400" rtl="0" eaLnBrk="1" fontAlgn="ctr" latinLnBrk="0" hangingPunct="1">
                        <a:lnSpc>
                          <a:spcPts val="1200"/>
                        </a:lnSpc>
                        <a:spcBef>
                          <a:spcPts val="0"/>
                        </a:spcBef>
                        <a:spcAft>
                          <a:spcPts val="0"/>
                        </a:spcAft>
                        <a:buClrTx/>
                        <a:buSzTx/>
                        <a:buFontTx/>
                        <a:buNone/>
                        <a:tabLst/>
                        <a:defRPr/>
                      </a:pPr>
                      <a:r>
                        <a:rPr kumimoji="1" lang="ja-JP" altLang="en-US" sz="1100" b="0" u="none" kern="1200" dirty="0" smtClean="0">
                          <a:solidFill>
                            <a:schemeClr val="tx1"/>
                          </a:solidFill>
                          <a:latin typeface="Arial" charset="0"/>
                          <a:ea typeface="ＭＳ Ｐゴシック" charset="-128"/>
                          <a:cs typeface="+mn-cs"/>
                        </a:rPr>
                        <a:t>　　</a:t>
                      </a:r>
                      <a:r>
                        <a:rPr kumimoji="1" lang="ja-JP" altLang="en-US" sz="1100" b="1" u="sng" kern="1200" dirty="0" smtClean="0">
                          <a:solidFill>
                            <a:schemeClr val="accent1"/>
                          </a:solidFill>
                          <a:latin typeface="Arial" charset="0"/>
                          <a:ea typeface="ＭＳ Ｐゴシック" charset="-128"/>
                          <a:cs typeface="+mn-cs"/>
                        </a:rPr>
                        <a:t>不飽和鉄結合能（</a:t>
                      </a:r>
                      <a:r>
                        <a:rPr kumimoji="1" lang="en-US" altLang="ja-JP" sz="1100" b="1" u="sng" kern="1200" dirty="0" smtClean="0">
                          <a:solidFill>
                            <a:schemeClr val="accent1"/>
                          </a:solidFill>
                          <a:latin typeface="Arial" charset="0"/>
                          <a:ea typeface="ＭＳ Ｐゴシック" charset="-128"/>
                          <a:cs typeface="+mn-cs"/>
                        </a:rPr>
                        <a:t>UIBC</a:t>
                      </a:r>
                      <a:r>
                        <a:rPr kumimoji="1" lang="ja-JP" altLang="en-US" sz="1100" b="1" u="sng" kern="1200" dirty="0" smtClean="0">
                          <a:solidFill>
                            <a:schemeClr val="accent1"/>
                          </a:solidFill>
                          <a:latin typeface="Arial" charset="0"/>
                          <a:ea typeface="ＭＳ Ｐゴシック" charset="-128"/>
                          <a:cs typeface="+mn-cs"/>
                        </a:rPr>
                        <a:t>）（比色法）</a:t>
                      </a:r>
                      <a:endParaRPr kumimoji="1" lang="en-US" altLang="ja-JP" sz="1100" b="1" u="sng" kern="1200" dirty="0" smtClean="0">
                        <a:solidFill>
                          <a:schemeClr val="accent1"/>
                        </a:solidFill>
                        <a:latin typeface="Arial" charset="0"/>
                        <a:ea typeface="ＭＳ Ｐゴシック" charset="-128"/>
                        <a:cs typeface="+mn-cs"/>
                      </a:endParaRPr>
                    </a:p>
                    <a:p>
                      <a:pPr marL="0" marR="0" indent="88900" algn="l" defTabSz="914400" rtl="0" eaLnBrk="1" fontAlgn="ctr" latinLnBrk="0" hangingPunct="1">
                        <a:lnSpc>
                          <a:spcPts val="1200"/>
                        </a:lnSpc>
                        <a:spcBef>
                          <a:spcPts val="0"/>
                        </a:spcBef>
                        <a:spcAft>
                          <a:spcPts val="0"/>
                        </a:spcAft>
                        <a:buClrTx/>
                        <a:buSzTx/>
                        <a:buFontTx/>
                        <a:buNone/>
                        <a:tabLst/>
                        <a:defRPr/>
                      </a:pPr>
                      <a:r>
                        <a:rPr kumimoji="1" lang="ja-JP" altLang="en-US" sz="1100" b="0" u="none" kern="1200" dirty="0" smtClean="0">
                          <a:solidFill>
                            <a:schemeClr val="tx1"/>
                          </a:solidFill>
                          <a:latin typeface="Arial" charset="0"/>
                          <a:ea typeface="ＭＳ Ｐゴシック" charset="-128"/>
                          <a:cs typeface="+mn-cs"/>
                        </a:rPr>
                        <a:t>　　</a:t>
                      </a:r>
                      <a:r>
                        <a:rPr kumimoji="1" lang="ja-JP" altLang="en-US" sz="1100" b="1" u="sng" kern="1200" dirty="0" smtClean="0">
                          <a:solidFill>
                            <a:schemeClr val="accent1"/>
                          </a:solidFill>
                          <a:latin typeface="Arial" charset="0"/>
                          <a:ea typeface="ＭＳ Ｐゴシック" charset="-128"/>
                          <a:cs typeface="+mn-cs"/>
                        </a:rPr>
                        <a:t>不飽和鉄結合能（</a:t>
                      </a:r>
                      <a:r>
                        <a:rPr kumimoji="1" lang="en-US" altLang="ja-JP" sz="1100" b="1" u="sng" kern="1200" dirty="0" smtClean="0">
                          <a:solidFill>
                            <a:schemeClr val="accent1"/>
                          </a:solidFill>
                          <a:latin typeface="Arial" charset="0"/>
                          <a:ea typeface="ＭＳ Ｐゴシック" charset="-128"/>
                          <a:cs typeface="+mn-cs"/>
                        </a:rPr>
                        <a:t>UIBC</a:t>
                      </a:r>
                      <a:r>
                        <a:rPr kumimoji="1" lang="ja-JP" altLang="en-US" sz="1100" b="1" u="sng" kern="1200" dirty="0" smtClean="0">
                          <a:solidFill>
                            <a:schemeClr val="accent1"/>
                          </a:solidFill>
                          <a:latin typeface="Arial" charset="0"/>
                          <a:ea typeface="ＭＳ Ｐゴシック" charset="-128"/>
                          <a:cs typeface="+mn-cs"/>
                        </a:rPr>
                        <a:t>）（</a:t>
                      </a:r>
                      <a:r>
                        <a:rPr kumimoji="1" lang="en-US" altLang="ja-JP" sz="1100" b="1" u="sng" kern="1200" dirty="0" smtClean="0">
                          <a:solidFill>
                            <a:schemeClr val="accent1"/>
                          </a:solidFill>
                          <a:latin typeface="Arial" charset="0"/>
                          <a:ea typeface="ＭＳ Ｐゴシック" charset="-128"/>
                          <a:cs typeface="+mn-cs"/>
                        </a:rPr>
                        <a:t>RIA</a:t>
                      </a:r>
                      <a:r>
                        <a:rPr kumimoji="1" lang="ja-JP" altLang="en-US" sz="1100" b="1" u="sng" kern="1200" dirty="0" smtClean="0">
                          <a:solidFill>
                            <a:schemeClr val="accent1"/>
                          </a:solidFill>
                          <a:latin typeface="Arial" charset="0"/>
                          <a:ea typeface="ＭＳ Ｐゴシック" charset="-128"/>
                          <a:cs typeface="+mn-cs"/>
                        </a:rPr>
                        <a:t>法）</a:t>
                      </a:r>
                      <a:endParaRPr kumimoji="1" lang="en-US" altLang="ja-JP" sz="1100" b="1" u="sng" kern="1200" dirty="0" smtClean="0">
                        <a:solidFill>
                          <a:schemeClr val="accent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u="sng" kern="1200" dirty="0" smtClean="0">
                          <a:solidFill>
                            <a:srgbClr val="0070C0"/>
                          </a:solidFill>
                          <a:latin typeface="ＭＳ ゴシック" pitchFamily="49" charset="-128"/>
                          <a:ea typeface="ＭＳ ゴシック" pitchFamily="49" charset="-128"/>
                          <a:cs typeface="+mn-cs"/>
                        </a:rPr>
                        <a:t>RIA</a:t>
                      </a:r>
                      <a:r>
                        <a:rPr kumimoji="1" lang="ja-JP" altLang="en-US" sz="1000" b="1" u="sng" kern="1200" dirty="0" smtClean="0">
                          <a:solidFill>
                            <a:srgbClr val="0070C0"/>
                          </a:solidFill>
                          <a:latin typeface="ＭＳ ゴシック" pitchFamily="49" charset="-128"/>
                          <a:ea typeface="ＭＳ ゴシック" pitchFamily="49" charset="-128"/>
                          <a:cs typeface="+mn-cs"/>
                        </a:rPr>
                        <a:t>法は</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453980">
                <a:tc>
                  <a:txBody>
                    <a:bodyPr/>
                    <a:lstStyle/>
                    <a:p>
                      <a:pPr marL="0" marR="0" indent="88900" algn="l" defTabSz="914400" rtl="0" eaLnBrk="1" fontAlgn="ctr" latinLnBrk="0" hangingPunct="1">
                        <a:lnSpc>
                          <a:spcPts val="1200"/>
                        </a:lnSpc>
                        <a:spcBef>
                          <a:spcPts val="0"/>
                        </a:spcBef>
                        <a:spcAft>
                          <a:spcPts val="0"/>
                        </a:spcAft>
                        <a:buClrTx/>
                        <a:buSzTx/>
                        <a:buFontTx/>
                        <a:buNone/>
                        <a:tabLst/>
                        <a:defRPr/>
                      </a:pPr>
                      <a:r>
                        <a:rPr kumimoji="1" lang="ja-JP" altLang="en-US" sz="1100" b="0" u="none" kern="1200" dirty="0" smtClean="0">
                          <a:solidFill>
                            <a:schemeClr val="tx1"/>
                          </a:solidFill>
                          <a:latin typeface="Arial" charset="0"/>
                          <a:ea typeface="ＭＳ Ｐゴシック" charset="-128"/>
                          <a:cs typeface="+mn-cs"/>
                        </a:rPr>
                        <a:t>生化学的検査（</a:t>
                      </a:r>
                      <a:r>
                        <a:rPr kumimoji="1" lang="en-US" altLang="ja-JP" sz="1100" b="0" u="none" kern="1200" dirty="0" smtClean="0">
                          <a:solidFill>
                            <a:schemeClr val="tx1"/>
                          </a:solidFill>
                          <a:latin typeface="Arial" charset="0"/>
                          <a:ea typeface="ＭＳ Ｐゴシック" charset="-128"/>
                          <a:cs typeface="+mn-cs"/>
                        </a:rPr>
                        <a:t>Ⅰ</a:t>
                      </a:r>
                      <a:r>
                        <a:rPr kumimoji="1" lang="ja-JP" altLang="en-US" sz="1100" b="0" u="none" kern="1200" dirty="0" smtClean="0">
                          <a:solidFill>
                            <a:schemeClr val="tx1"/>
                          </a:solidFill>
                          <a:latin typeface="Arial" charset="0"/>
                          <a:ea typeface="ＭＳ Ｐゴシック" charset="-128"/>
                          <a:cs typeface="+mn-cs"/>
                        </a:rPr>
                        <a:t>）</a:t>
                      </a:r>
                      <a:endParaRPr kumimoji="1" lang="en-US" altLang="ja-JP" sz="1100" b="0" u="none" kern="1200" dirty="0" smtClean="0">
                        <a:solidFill>
                          <a:schemeClr val="tx1"/>
                        </a:solidFill>
                        <a:latin typeface="Arial" charset="0"/>
                        <a:ea typeface="ＭＳ Ｐゴシック" charset="-128"/>
                        <a:cs typeface="+mn-cs"/>
                      </a:endParaRPr>
                    </a:p>
                    <a:p>
                      <a:pPr marL="0" marR="0" indent="88900" algn="l" defTabSz="914400" rtl="0" eaLnBrk="1" fontAlgn="ctr" latinLnBrk="0" hangingPunct="1">
                        <a:lnSpc>
                          <a:spcPts val="1200"/>
                        </a:lnSpc>
                        <a:spcBef>
                          <a:spcPts val="0"/>
                        </a:spcBef>
                        <a:spcAft>
                          <a:spcPts val="0"/>
                        </a:spcAft>
                        <a:buClrTx/>
                        <a:buSzTx/>
                        <a:buFontTx/>
                        <a:buNone/>
                        <a:tabLst/>
                        <a:defRPr/>
                      </a:pPr>
                      <a:r>
                        <a:rPr kumimoji="1" lang="ja-JP" altLang="en-US" sz="1100" b="0" u="none" kern="1200" dirty="0" smtClean="0">
                          <a:solidFill>
                            <a:schemeClr val="tx1"/>
                          </a:solidFill>
                          <a:latin typeface="Arial" charset="0"/>
                          <a:ea typeface="ＭＳ Ｐゴシック" charset="-128"/>
                          <a:cs typeface="+mn-cs"/>
                        </a:rPr>
                        <a:t>　　</a:t>
                      </a:r>
                      <a:r>
                        <a:rPr kumimoji="1" lang="ja-JP" altLang="en-US" sz="1100" b="1" u="sng" kern="1200" dirty="0" smtClean="0">
                          <a:solidFill>
                            <a:schemeClr val="accent1"/>
                          </a:solidFill>
                          <a:latin typeface="Arial" charset="0"/>
                          <a:ea typeface="ＭＳ Ｐゴシック" charset="-128"/>
                          <a:cs typeface="+mn-cs"/>
                        </a:rPr>
                        <a:t>総鉄結合能（</a:t>
                      </a:r>
                      <a:r>
                        <a:rPr kumimoji="1" lang="en-US" altLang="ja-JP" sz="1100" b="1" u="sng" kern="1200" dirty="0" smtClean="0">
                          <a:solidFill>
                            <a:schemeClr val="accent1"/>
                          </a:solidFill>
                          <a:latin typeface="Arial" charset="0"/>
                          <a:ea typeface="ＭＳ Ｐゴシック" charset="-128"/>
                          <a:cs typeface="+mn-cs"/>
                        </a:rPr>
                        <a:t>TIBC</a:t>
                      </a:r>
                      <a:r>
                        <a:rPr kumimoji="1" lang="ja-JP" altLang="en-US" sz="1100" b="1" u="sng" kern="1200" dirty="0" smtClean="0">
                          <a:solidFill>
                            <a:schemeClr val="accent1"/>
                          </a:solidFill>
                          <a:latin typeface="Arial" charset="0"/>
                          <a:ea typeface="ＭＳ Ｐゴシック" charset="-128"/>
                          <a:cs typeface="+mn-cs"/>
                        </a:rPr>
                        <a:t>）（比色法）</a:t>
                      </a:r>
                      <a:endParaRPr kumimoji="1" lang="en-US" altLang="ja-JP" sz="1100" b="1" u="sng" kern="1200" dirty="0" smtClean="0">
                        <a:solidFill>
                          <a:schemeClr val="accent1"/>
                        </a:solidFill>
                        <a:latin typeface="Arial" charset="0"/>
                        <a:ea typeface="ＭＳ Ｐゴシック" charset="-128"/>
                        <a:cs typeface="+mn-cs"/>
                      </a:endParaRPr>
                    </a:p>
                    <a:p>
                      <a:pPr marL="0" marR="0" indent="88900" algn="l" defTabSz="914400" rtl="0" eaLnBrk="1" fontAlgn="ctr" latinLnBrk="0" hangingPunct="1">
                        <a:lnSpc>
                          <a:spcPts val="1200"/>
                        </a:lnSpc>
                        <a:spcBef>
                          <a:spcPts val="0"/>
                        </a:spcBef>
                        <a:spcAft>
                          <a:spcPts val="0"/>
                        </a:spcAft>
                        <a:buClrTx/>
                        <a:buSzTx/>
                        <a:buFontTx/>
                        <a:buNone/>
                        <a:tabLst/>
                        <a:defRPr/>
                      </a:pPr>
                      <a:r>
                        <a:rPr kumimoji="1" lang="ja-JP" altLang="en-US" sz="1100" b="0" u="none" kern="1200" dirty="0" smtClean="0">
                          <a:solidFill>
                            <a:schemeClr val="tx1"/>
                          </a:solidFill>
                          <a:latin typeface="Arial" charset="0"/>
                          <a:ea typeface="ＭＳ Ｐゴシック" charset="-128"/>
                          <a:cs typeface="+mn-cs"/>
                        </a:rPr>
                        <a:t>　</a:t>
                      </a:r>
                      <a:r>
                        <a:rPr kumimoji="1" lang="ja-JP" altLang="en-US" sz="1100" b="1" u="none" kern="1200" dirty="0" smtClean="0">
                          <a:solidFill>
                            <a:schemeClr val="accent1"/>
                          </a:solidFill>
                          <a:latin typeface="Arial" charset="0"/>
                          <a:ea typeface="ＭＳ Ｐゴシック" charset="-128"/>
                          <a:cs typeface="+mn-cs"/>
                        </a:rPr>
                        <a:t>　</a:t>
                      </a:r>
                      <a:r>
                        <a:rPr kumimoji="1" lang="ja-JP" altLang="en-US" sz="1100" b="1" u="sng" kern="1200" dirty="0" smtClean="0">
                          <a:solidFill>
                            <a:schemeClr val="accent1"/>
                          </a:solidFill>
                          <a:latin typeface="Arial" charset="0"/>
                          <a:ea typeface="ＭＳ Ｐゴシック" charset="-128"/>
                          <a:cs typeface="+mn-cs"/>
                        </a:rPr>
                        <a:t>総鉄結合能（</a:t>
                      </a:r>
                      <a:r>
                        <a:rPr kumimoji="1" lang="en-US" altLang="ja-JP" sz="1100" b="1" u="sng" kern="1200" dirty="0" smtClean="0">
                          <a:solidFill>
                            <a:schemeClr val="accent1"/>
                          </a:solidFill>
                          <a:latin typeface="Arial" charset="0"/>
                          <a:ea typeface="ＭＳ Ｐゴシック" charset="-128"/>
                          <a:cs typeface="+mn-cs"/>
                        </a:rPr>
                        <a:t>TIBC</a:t>
                      </a:r>
                      <a:r>
                        <a:rPr kumimoji="1" lang="ja-JP" altLang="en-US" sz="1100" b="1" u="sng" kern="1200" dirty="0" smtClean="0">
                          <a:solidFill>
                            <a:schemeClr val="accent1"/>
                          </a:solidFill>
                          <a:latin typeface="Arial" charset="0"/>
                          <a:ea typeface="ＭＳ Ｐゴシック" charset="-128"/>
                          <a:cs typeface="+mn-cs"/>
                        </a:rPr>
                        <a:t>）（</a:t>
                      </a:r>
                      <a:r>
                        <a:rPr kumimoji="1" lang="en-US" altLang="ja-JP" sz="1100" b="1" u="sng" kern="1200" dirty="0" smtClean="0">
                          <a:solidFill>
                            <a:schemeClr val="accent1"/>
                          </a:solidFill>
                          <a:latin typeface="Arial" charset="0"/>
                          <a:ea typeface="ＭＳ Ｐゴシック" charset="-128"/>
                          <a:cs typeface="+mn-cs"/>
                        </a:rPr>
                        <a:t>RIA</a:t>
                      </a:r>
                      <a:r>
                        <a:rPr kumimoji="1" lang="ja-JP" altLang="en-US" sz="1100" b="1" u="sng" kern="1200" dirty="0" smtClean="0">
                          <a:solidFill>
                            <a:schemeClr val="accent1"/>
                          </a:solidFill>
                          <a:latin typeface="Arial" charset="0"/>
                          <a:ea typeface="ＭＳ Ｐゴシック" charset="-128"/>
                          <a:cs typeface="+mn-cs"/>
                        </a:rPr>
                        <a:t>法）</a:t>
                      </a:r>
                      <a:endParaRPr kumimoji="1" lang="en-US" altLang="ja-JP" sz="1100" b="1" u="sng" kern="1200" dirty="0" smtClean="0">
                        <a:solidFill>
                          <a:schemeClr val="accent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u="sng" kern="1200" dirty="0" smtClean="0">
                          <a:solidFill>
                            <a:srgbClr val="0070C0"/>
                          </a:solidFill>
                          <a:latin typeface="ＭＳ ゴシック" pitchFamily="49" charset="-128"/>
                          <a:ea typeface="ＭＳ ゴシック" pitchFamily="49" charset="-128"/>
                          <a:cs typeface="+mn-cs"/>
                        </a:rPr>
                        <a:t>RIA</a:t>
                      </a:r>
                      <a:r>
                        <a:rPr kumimoji="1" lang="ja-JP" altLang="en-US" sz="1000" b="1" u="sng" kern="1200" dirty="0" smtClean="0">
                          <a:solidFill>
                            <a:srgbClr val="0070C0"/>
                          </a:solidFill>
                          <a:latin typeface="ＭＳ ゴシック" pitchFamily="49" charset="-128"/>
                          <a:ea typeface="ＭＳ ゴシック" pitchFamily="49" charset="-128"/>
                          <a:cs typeface="+mn-cs"/>
                        </a:rPr>
                        <a:t>法は</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90198">
                <a:tc>
                  <a:txBody>
                    <a:bodyPr/>
                    <a:lstStyle/>
                    <a:p>
                      <a:pPr marL="0" indent="88900" algn="l" defTabSz="914400" rtl="0" eaLnBrk="1" fontAlgn="ctr" latinLnBrk="0" hangingPunct="1">
                        <a:lnSpc>
                          <a:spcPts val="1200"/>
                        </a:lnSpc>
                      </a:pPr>
                      <a:r>
                        <a:rPr kumimoji="1" lang="ja-JP" altLang="en-US" sz="1100" kern="1200" dirty="0" smtClean="0">
                          <a:solidFill>
                            <a:schemeClr val="tx1"/>
                          </a:solidFill>
                          <a:latin typeface="Arial" charset="0"/>
                          <a:ea typeface="ＭＳ Ｐゴシック" charset="-128"/>
                          <a:cs typeface="+mn-cs"/>
                        </a:rPr>
                        <a:t>感染症免疫学的検査</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lnSpc>
                          <a:spcPts val="1200"/>
                        </a:lnSpc>
                      </a:pPr>
                      <a:r>
                        <a:rPr kumimoji="1" lang="ja-JP" altLang="en-US" sz="1100" kern="1200" dirty="0" smtClean="0">
                          <a:solidFill>
                            <a:schemeClr val="tx1"/>
                          </a:solidFill>
                          <a:latin typeface="Arial" charset="0"/>
                          <a:ea typeface="ＭＳ Ｐゴシック" charset="-128"/>
                          <a:cs typeface="+mn-cs"/>
                        </a:rPr>
                        <a:t>　</a:t>
                      </a:r>
                      <a:r>
                        <a:rPr kumimoji="1" lang="ja-JP" altLang="en-US" sz="1100" b="0" u="none" kern="1200" dirty="0" smtClean="0">
                          <a:solidFill>
                            <a:schemeClr val="tx1"/>
                          </a:solidFill>
                          <a:latin typeface="Arial" charset="0"/>
                          <a:ea typeface="ＭＳ Ｐゴシック" charset="-128"/>
                          <a:cs typeface="+mn-cs"/>
                        </a:rPr>
                        <a:t>　溶連菌エステラーゼ検査（</a:t>
                      </a:r>
                      <a:r>
                        <a:rPr kumimoji="1" lang="en-US" altLang="ja-JP" sz="1100" b="0" u="none" kern="1200" dirty="0" smtClean="0">
                          <a:solidFill>
                            <a:schemeClr val="tx1"/>
                          </a:solidFill>
                          <a:latin typeface="Arial" charset="0"/>
                          <a:ea typeface="ＭＳ Ｐゴシック" charset="-128"/>
                          <a:cs typeface="+mn-cs"/>
                        </a:rPr>
                        <a:t>ASE</a:t>
                      </a:r>
                      <a:r>
                        <a:rPr kumimoji="1" lang="ja-JP" altLang="en-US" sz="1100" b="0" u="none" kern="1200" dirty="0" smtClean="0">
                          <a:solidFill>
                            <a:schemeClr val="tx1"/>
                          </a:solidFill>
                          <a:latin typeface="Arial" charset="0"/>
                          <a:ea typeface="ＭＳ Ｐゴシック" charset="-128"/>
                          <a:cs typeface="+mn-cs"/>
                        </a:rPr>
                        <a:t>）</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0168">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生化学的検査（</a:t>
                      </a:r>
                      <a:r>
                        <a:rPr kumimoji="1" lang="en-US" altLang="ja-JP" sz="1100" kern="1200" dirty="0" smtClean="0">
                          <a:solidFill>
                            <a:schemeClr val="tx1"/>
                          </a:solidFill>
                          <a:latin typeface="Arial" charset="0"/>
                          <a:ea typeface="ＭＳ Ｐゴシック" charset="-128"/>
                          <a:cs typeface="+mn-cs"/>
                        </a:rPr>
                        <a:t>Ⅰ</a:t>
                      </a:r>
                      <a:r>
                        <a:rPr kumimoji="1" lang="ja-JP" altLang="en-US" sz="1100" kern="1200" dirty="0" smtClean="0">
                          <a:solidFill>
                            <a:schemeClr val="tx1"/>
                          </a:solidFill>
                          <a:latin typeface="Arial" charset="0"/>
                          <a:ea typeface="ＭＳ Ｐゴシック" charset="-128"/>
                          <a:cs typeface="+mn-cs"/>
                        </a:rPr>
                        <a:t>）</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遊離脂肪酸（</a:t>
                      </a:r>
                      <a:r>
                        <a:rPr kumimoji="1" lang="en-US" altLang="ja-JP" sz="1100" kern="1200" dirty="0" smtClean="0">
                          <a:solidFill>
                            <a:schemeClr val="tx1"/>
                          </a:solidFill>
                          <a:latin typeface="Arial" charset="0"/>
                          <a:ea typeface="ＭＳ Ｐゴシック" charset="-128"/>
                          <a:cs typeface="+mn-cs"/>
                        </a:rPr>
                        <a:t>NEFA</a:t>
                      </a:r>
                      <a:r>
                        <a:rPr kumimoji="1" lang="ja-JP" altLang="en-US" sz="1100" kern="1200" dirty="0" smtClean="0">
                          <a:solidFill>
                            <a:schemeClr val="tx1"/>
                          </a:solidFill>
                          <a:latin typeface="Arial" charset="0"/>
                          <a:ea typeface="ＭＳ Ｐゴシック" charset="-128"/>
                          <a:cs typeface="+mn-cs"/>
                        </a:rPr>
                        <a:t>）</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0168">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生化学的検査（</a:t>
                      </a:r>
                      <a:r>
                        <a:rPr kumimoji="1" lang="en-US" altLang="ja-JP" sz="1100" kern="1200" dirty="0" smtClean="0">
                          <a:solidFill>
                            <a:schemeClr val="tx1"/>
                          </a:solidFill>
                          <a:latin typeface="Arial" charset="0"/>
                          <a:ea typeface="ＭＳ Ｐゴシック" charset="-128"/>
                          <a:cs typeface="+mn-cs"/>
                        </a:rPr>
                        <a:t>Ⅰ</a:t>
                      </a:r>
                      <a:r>
                        <a:rPr kumimoji="1" lang="ja-JP" altLang="en-US" sz="1100" kern="1200" dirty="0" smtClean="0">
                          <a:solidFill>
                            <a:schemeClr val="tx1"/>
                          </a:solidFill>
                          <a:latin typeface="Arial" charset="0"/>
                          <a:ea typeface="ＭＳ Ｐゴシック" charset="-128"/>
                          <a:cs typeface="+mn-cs"/>
                        </a:rPr>
                        <a:t>）</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エステル型コレステロール</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0168">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生化学的検査（</a:t>
                      </a:r>
                      <a:r>
                        <a:rPr kumimoji="1" lang="en-US" altLang="ja-JP" sz="1100" kern="1200" dirty="0" smtClean="0">
                          <a:solidFill>
                            <a:schemeClr val="tx1"/>
                          </a:solidFill>
                          <a:latin typeface="Arial" charset="0"/>
                          <a:ea typeface="ＭＳ Ｐゴシック" charset="-128"/>
                          <a:cs typeface="+mn-cs"/>
                        </a:rPr>
                        <a:t>Ⅰ</a:t>
                      </a:r>
                      <a:r>
                        <a:rPr kumimoji="1" lang="ja-JP" altLang="en-US" sz="1100" kern="1200" dirty="0" smtClean="0">
                          <a:solidFill>
                            <a:schemeClr val="tx1"/>
                          </a:solidFill>
                          <a:latin typeface="Arial" charset="0"/>
                          <a:ea typeface="ＭＳ Ｐゴシック" charset="-128"/>
                          <a:cs typeface="+mn-cs"/>
                        </a:rPr>
                        <a:t>）</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前立腺ホスファターゼ</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72902">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生化学的検査（</a:t>
                      </a:r>
                      <a:r>
                        <a:rPr kumimoji="1" lang="en-US" altLang="ja-JP" sz="1100" kern="1200" dirty="0" smtClean="0">
                          <a:solidFill>
                            <a:schemeClr val="tx1"/>
                          </a:solidFill>
                          <a:latin typeface="Arial" charset="0"/>
                          <a:ea typeface="ＭＳ Ｐゴシック" charset="-128"/>
                          <a:cs typeface="+mn-cs"/>
                        </a:rPr>
                        <a:t>Ⅰ</a:t>
                      </a:r>
                      <a:r>
                        <a:rPr kumimoji="1" lang="ja-JP" altLang="en-US" sz="1100" kern="1200" dirty="0" smtClean="0">
                          <a:solidFill>
                            <a:schemeClr val="tx1"/>
                          </a:solidFill>
                          <a:latin typeface="Arial" charset="0"/>
                          <a:ea typeface="ＭＳ Ｐゴシック" charset="-128"/>
                          <a:cs typeface="+mn-cs"/>
                        </a:rPr>
                        <a:t>）</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a:t>
                      </a:r>
                      <a:r>
                        <a:rPr kumimoji="1" lang="ja-JP" altLang="en-US" sz="1100" b="0" u="none" kern="1200" dirty="0" smtClean="0">
                          <a:solidFill>
                            <a:schemeClr val="tx1"/>
                          </a:solidFill>
                          <a:latin typeface="Arial" charset="0"/>
                          <a:ea typeface="ＭＳ Ｐゴシック" charset="-128"/>
                          <a:cs typeface="+mn-cs"/>
                        </a:rPr>
                        <a:t>クレアチニン　</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ヤッフェ法は</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0168">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生化学的検査（</a:t>
                      </a:r>
                      <a:r>
                        <a:rPr kumimoji="1" lang="en-US" altLang="ja-JP" sz="1100" kern="1200" dirty="0" smtClean="0">
                          <a:solidFill>
                            <a:schemeClr val="tx1"/>
                          </a:solidFill>
                          <a:latin typeface="Arial" charset="0"/>
                          <a:ea typeface="ＭＳ Ｐゴシック" charset="-128"/>
                          <a:cs typeface="+mn-cs"/>
                        </a:rPr>
                        <a:t>Ⅰ</a:t>
                      </a:r>
                      <a:r>
                        <a:rPr kumimoji="1" lang="ja-JP" altLang="en-US" sz="1100" kern="1200" dirty="0" smtClean="0">
                          <a:solidFill>
                            <a:schemeClr val="tx1"/>
                          </a:solidFill>
                          <a:latin typeface="Arial" charset="0"/>
                          <a:ea typeface="ＭＳ Ｐゴシック" charset="-128"/>
                          <a:cs typeface="+mn-cs"/>
                        </a:rPr>
                        <a:t>）</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カタラーゼ</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0168">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生化学的検査（</a:t>
                      </a:r>
                      <a:r>
                        <a:rPr kumimoji="1" lang="en-US" altLang="ja-JP" sz="1100" kern="1200" dirty="0" smtClean="0">
                          <a:solidFill>
                            <a:schemeClr val="tx1"/>
                          </a:solidFill>
                          <a:latin typeface="Arial" charset="0"/>
                          <a:ea typeface="ＭＳ Ｐゴシック" charset="-128"/>
                          <a:cs typeface="+mn-cs"/>
                        </a:rPr>
                        <a:t>Ⅰ</a:t>
                      </a:r>
                      <a:r>
                        <a:rPr kumimoji="1" lang="ja-JP" altLang="en-US" sz="1100" kern="1200" dirty="0" smtClean="0">
                          <a:solidFill>
                            <a:schemeClr val="tx1"/>
                          </a:solidFill>
                          <a:latin typeface="Arial" charset="0"/>
                          <a:ea typeface="ＭＳ Ｐゴシック" charset="-128"/>
                          <a:cs typeface="+mn-cs"/>
                        </a:rPr>
                        <a:t>）</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シスチンアミノペプチダーゼ（</a:t>
                      </a:r>
                      <a:r>
                        <a:rPr kumimoji="1" lang="en-US" altLang="ja-JP" sz="1100" kern="1200" dirty="0" smtClean="0">
                          <a:solidFill>
                            <a:schemeClr val="tx1"/>
                          </a:solidFill>
                          <a:latin typeface="Arial" charset="0"/>
                          <a:ea typeface="ＭＳ Ｐゴシック" charset="-128"/>
                          <a:cs typeface="+mn-cs"/>
                        </a:rPr>
                        <a:t>CAP</a:t>
                      </a:r>
                      <a:r>
                        <a:rPr kumimoji="1" lang="ja-JP" altLang="en-US" sz="1100" kern="1200" dirty="0" smtClean="0">
                          <a:solidFill>
                            <a:schemeClr val="tx1"/>
                          </a:solidFill>
                          <a:latin typeface="Arial" charset="0"/>
                          <a:ea typeface="ＭＳ Ｐゴシック" charset="-128"/>
                          <a:cs typeface="+mn-cs"/>
                        </a:rPr>
                        <a:t>）</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0168">
                <a:tc>
                  <a:txBody>
                    <a:bodyPr/>
                    <a:lstStyle/>
                    <a:p>
                      <a:pPr marL="0" indent="88900" algn="l" defTabSz="914400" rtl="0" eaLnBrk="1" fontAlgn="ctr" latinLnBrk="0" hangingPunct="1"/>
                      <a:r>
                        <a:rPr kumimoji="1" lang="ja-JP" altLang="en-US" sz="1100" b="0" u="none" kern="1200" dirty="0" smtClean="0">
                          <a:solidFill>
                            <a:schemeClr val="tx1"/>
                          </a:solidFill>
                          <a:latin typeface="Arial" charset="0"/>
                          <a:ea typeface="ＭＳ Ｐゴシック" charset="-128"/>
                          <a:cs typeface="+mn-cs"/>
                        </a:rPr>
                        <a:t>自己抗体検査</a:t>
                      </a:r>
                      <a:endParaRPr kumimoji="1" lang="en-US" altLang="ja-JP" sz="1100" b="0" u="none"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b="0" u="none" kern="1200" dirty="0" smtClean="0">
                          <a:solidFill>
                            <a:schemeClr val="tx1"/>
                          </a:solidFill>
                          <a:latin typeface="Arial" charset="0"/>
                          <a:ea typeface="ＭＳ Ｐゴシック" charset="-128"/>
                          <a:cs typeface="+mn-cs"/>
                        </a:rPr>
                        <a:t>　　リウマトイド因子（</a:t>
                      </a:r>
                      <a:r>
                        <a:rPr kumimoji="1" lang="en-US" altLang="ja-JP" sz="1100" b="0" u="none" kern="1200" dirty="0" smtClean="0">
                          <a:solidFill>
                            <a:schemeClr val="tx1"/>
                          </a:solidFill>
                          <a:latin typeface="Arial" charset="0"/>
                          <a:ea typeface="ＭＳ Ｐゴシック" charset="-128"/>
                          <a:cs typeface="+mn-cs"/>
                        </a:rPr>
                        <a:t>RF</a:t>
                      </a:r>
                      <a:r>
                        <a:rPr kumimoji="1" lang="ja-JP" altLang="en-US" sz="1100" b="0" u="none" kern="1200" dirty="0" smtClean="0">
                          <a:solidFill>
                            <a:schemeClr val="tx1"/>
                          </a:solidFill>
                          <a:latin typeface="Arial" charset="0"/>
                          <a:ea typeface="ＭＳ Ｐゴシック" charset="-128"/>
                          <a:cs typeface="+mn-cs"/>
                        </a:rPr>
                        <a:t>）半定量</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0168">
                <a:tc>
                  <a:txBody>
                    <a:bodyPr/>
                    <a:lstStyle/>
                    <a:p>
                      <a:pPr marL="0" indent="88900" algn="l" defTabSz="914400" rtl="0" eaLnBrk="1" fontAlgn="ctr" latinLnBrk="0" hangingPunct="1"/>
                      <a:r>
                        <a:rPr kumimoji="1" lang="ja-JP" altLang="en-US" sz="1100" b="0" u="none" kern="1200" dirty="0" smtClean="0">
                          <a:solidFill>
                            <a:schemeClr val="tx1"/>
                          </a:solidFill>
                          <a:latin typeface="Arial" charset="0"/>
                          <a:ea typeface="ＭＳ Ｐゴシック" charset="-128"/>
                          <a:cs typeface="+mn-cs"/>
                        </a:rPr>
                        <a:t>自己抗体検査</a:t>
                      </a:r>
                      <a:endParaRPr kumimoji="1" lang="en-US" altLang="ja-JP" sz="1100" b="0" u="none"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b="0" u="none" kern="1200" dirty="0" smtClean="0">
                          <a:solidFill>
                            <a:schemeClr val="tx1"/>
                          </a:solidFill>
                          <a:latin typeface="Arial" charset="0"/>
                          <a:ea typeface="ＭＳ Ｐゴシック" charset="-128"/>
                          <a:cs typeface="+mn-cs"/>
                        </a:rPr>
                        <a:t>　　</a:t>
                      </a:r>
                      <a:r>
                        <a:rPr kumimoji="1" lang="en-US" altLang="ja-JP" sz="1100" b="0" u="none" kern="1200" dirty="0" smtClean="0">
                          <a:solidFill>
                            <a:schemeClr val="tx1"/>
                          </a:solidFill>
                          <a:latin typeface="Arial" charset="0"/>
                          <a:ea typeface="ＭＳ Ｐゴシック" charset="-128"/>
                          <a:cs typeface="+mn-cs"/>
                        </a:rPr>
                        <a:t>LE</a:t>
                      </a:r>
                      <a:r>
                        <a:rPr kumimoji="1" lang="ja-JP" altLang="en-US" sz="1100" b="0" u="none" kern="1200" dirty="0" smtClean="0">
                          <a:solidFill>
                            <a:schemeClr val="tx1"/>
                          </a:solidFill>
                          <a:latin typeface="Arial" charset="0"/>
                          <a:ea typeface="ＭＳ Ｐゴシック" charset="-128"/>
                          <a:cs typeface="+mn-cs"/>
                        </a:rPr>
                        <a:t>テスト</a:t>
                      </a:r>
                      <a:endParaRPr kumimoji="1" lang="zh-TW" altLang="en-US" sz="1100" b="0" u="none" kern="1200" dirty="0" smtClean="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0168">
                <a:tc>
                  <a:txBody>
                    <a:bodyPr/>
                    <a:lstStyle/>
                    <a:p>
                      <a:pPr marL="0" indent="88900" algn="l" defTabSz="914400" rtl="0" eaLnBrk="1" fontAlgn="ctr" latinLnBrk="0" hangingPunct="1"/>
                      <a:r>
                        <a:rPr kumimoji="1" lang="ja-JP" altLang="en-US" sz="1100" b="0" u="none" kern="1200" dirty="0" smtClean="0">
                          <a:solidFill>
                            <a:schemeClr val="tx1"/>
                          </a:solidFill>
                          <a:latin typeface="Arial" charset="0"/>
                          <a:ea typeface="ＭＳ Ｐゴシック" charset="-128"/>
                          <a:cs typeface="+mn-cs"/>
                        </a:rPr>
                        <a:t>穿刺液・採取液検査</a:t>
                      </a:r>
                      <a:endParaRPr kumimoji="1" lang="en-US" altLang="ja-JP" sz="1100" b="0" u="none"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b="0" u="none" kern="1200" dirty="0" smtClean="0">
                          <a:solidFill>
                            <a:schemeClr val="tx1"/>
                          </a:solidFill>
                          <a:latin typeface="Arial" charset="0"/>
                          <a:ea typeface="ＭＳ Ｐゴシック" charset="-128"/>
                          <a:cs typeface="+mn-cs"/>
                        </a:rPr>
                        <a:t>　　肺サーファクタント蛋白－</a:t>
                      </a:r>
                      <a:r>
                        <a:rPr kumimoji="1" lang="en-US" altLang="ja-JP" sz="1100" b="0" u="none" kern="1200" dirty="0" smtClean="0">
                          <a:solidFill>
                            <a:schemeClr val="tx1"/>
                          </a:solidFill>
                          <a:latin typeface="Arial" charset="0"/>
                          <a:ea typeface="ＭＳ Ｐゴシック" charset="-128"/>
                          <a:cs typeface="+mn-cs"/>
                        </a:rPr>
                        <a:t>A</a:t>
                      </a:r>
                      <a:r>
                        <a:rPr kumimoji="1" lang="ja-JP" altLang="en-US" sz="1100" b="0" u="none" kern="1200" dirty="0" smtClean="0">
                          <a:solidFill>
                            <a:schemeClr val="tx1"/>
                          </a:solidFill>
                          <a:latin typeface="Arial" charset="0"/>
                          <a:ea typeface="ＭＳ Ｐゴシック" charset="-128"/>
                          <a:cs typeface="+mn-cs"/>
                        </a:rPr>
                        <a:t>（</a:t>
                      </a:r>
                      <a:r>
                        <a:rPr kumimoji="1" lang="en-US" altLang="ja-JP" sz="1100" b="0" u="none" kern="1200" dirty="0" smtClean="0">
                          <a:solidFill>
                            <a:schemeClr val="tx1"/>
                          </a:solidFill>
                          <a:latin typeface="Arial" charset="0"/>
                          <a:ea typeface="ＭＳ Ｐゴシック" charset="-128"/>
                          <a:cs typeface="+mn-cs"/>
                        </a:rPr>
                        <a:t>SSP</a:t>
                      </a:r>
                      <a:r>
                        <a:rPr kumimoji="1" lang="ja-JP" altLang="en-US" sz="1100" b="0" u="none" kern="1200" dirty="0" smtClean="0">
                          <a:solidFill>
                            <a:schemeClr val="tx1"/>
                          </a:solidFill>
                          <a:latin typeface="Arial" charset="0"/>
                          <a:ea typeface="ＭＳ Ｐゴシック" charset="-128"/>
                          <a:cs typeface="+mn-cs"/>
                        </a:rPr>
                        <a:t>－</a:t>
                      </a:r>
                      <a:r>
                        <a:rPr kumimoji="1" lang="en-US" altLang="ja-JP" sz="1100" b="0" u="none" kern="1200" dirty="0" smtClean="0">
                          <a:solidFill>
                            <a:schemeClr val="tx1"/>
                          </a:solidFill>
                          <a:latin typeface="Arial" charset="0"/>
                          <a:ea typeface="ＭＳ Ｐゴシック" charset="-128"/>
                          <a:cs typeface="+mn-cs"/>
                        </a:rPr>
                        <a:t>A</a:t>
                      </a:r>
                      <a:r>
                        <a:rPr kumimoji="1" lang="ja-JP" altLang="en-US" sz="1100" b="0" u="none" kern="1200" dirty="0" smtClean="0">
                          <a:solidFill>
                            <a:schemeClr val="tx1"/>
                          </a:solidFill>
                          <a:latin typeface="Arial" charset="0"/>
                          <a:ea typeface="ＭＳ Ｐゴシック" charset="-128"/>
                          <a:cs typeface="+mn-cs"/>
                        </a:rPr>
                        <a:t>）（羊水）</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270137">
                <a:tc>
                  <a:txBody>
                    <a:bodyPr/>
                    <a:lstStyle/>
                    <a:p>
                      <a:pPr marL="0" indent="88900" algn="l" defTabSz="914400" rtl="0" eaLnBrk="1" fontAlgn="ctr" latinLnBrk="0" hangingPunct="1"/>
                      <a:r>
                        <a:rPr kumimoji="1" lang="ja-JP" altLang="en-US" sz="1100" b="1" u="none" kern="1200" dirty="0" smtClean="0">
                          <a:solidFill>
                            <a:schemeClr val="tx1"/>
                          </a:solidFill>
                          <a:latin typeface="Arial" charset="0"/>
                          <a:ea typeface="ＭＳ Ｐゴシック" charset="-128"/>
                          <a:cs typeface="+mn-cs"/>
                        </a:rPr>
                        <a:t>血液採取（静脈）：１６点</a:t>
                      </a:r>
                      <a:r>
                        <a:rPr kumimoji="1" lang="ja-JP" altLang="en-US" sz="1100" b="1" i="0" u="none" strike="noStrike" kern="1200" cap="none" spc="0" normalizeH="0" baseline="0" noProof="0" dirty="0" smtClean="0">
                          <a:ln>
                            <a:noFill/>
                          </a:ln>
                          <a:solidFill>
                            <a:prstClr val="black"/>
                          </a:solidFill>
                          <a:effectLst/>
                          <a:uLnTx/>
                          <a:uFillTx/>
                          <a:latin typeface="ＭＳ Ｐゴシック"/>
                          <a:ea typeface="+mn-ea"/>
                          <a:cs typeface="+mn-cs"/>
                        </a:rPr>
                        <a:t>→</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FF0000"/>
                          </a:solidFill>
                          <a:latin typeface="ＭＳ ゴシック" pitchFamily="49" charset="-128"/>
                          <a:ea typeface="ＭＳ ゴシック" pitchFamily="49" charset="-128"/>
                          <a:cs typeface="+mn-cs"/>
                        </a:rPr>
                        <a:t>２０点</a:t>
                      </a:r>
                      <a:endParaRPr kumimoji="1" lang="en-US" altLang="ja-JP" sz="1200" b="1" u="sng" kern="1200" dirty="0" smtClean="0">
                        <a:solidFill>
                          <a:srgbClr val="FF0000"/>
                        </a:solidFill>
                        <a:latin typeface="ＭＳ ゴシック" pitchFamily="49" charset="-128"/>
                        <a:ea typeface="ＭＳ ゴシック" pitchFamily="49" charset="-128"/>
                        <a:cs typeface="+mn-cs"/>
                      </a:endParaRPr>
                    </a:p>
                  </a:txBody>
                  <a:tcPr marL="99060" marR="99060" anchor="ctr"/>
                </a:tc>
              </a:tr>
              <a:tr h="243458">
                <a:tc>
                  <a:txBody>
                    <a:bodyPr/>
                    <a:lstStyle/>
                    <a:p>
                      <a:pPr marL="0" indent="88900" algn="l" defTabSz="914400" rtl="0" eaLnBrk="1" fontAlgn="ctr" latinLnBrk="0" hangingPunct="1"/>
                      <a:r>
                        <a:rPr kumimoji="1" lang="ja-JP" altLang="en-US" sz="1100" b="0" u="none" kern="1200" dirty="0" smtClean="0">
                          <a:solidFill>
                            <a:schemeClr val="tx1"/>
                          </a:solidFill>
                          <a:latin typeface="Arial" charset="0"/>
                          <a:ea typeface="ＭＳ Ｐゴシック" charset="-128"/>
                          <a:cs typeface="+mn-cs"/>
                        </a:rPr>
                        <a:t>細菌培養同定検査（血液２セット）</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要件の見直し</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420213">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排泄物、滲出物又は分泌物の細菌顕微鏡検査</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その他のもの</a:t>
                      </a:r>
                      <a:endParaRPr kumimoji="1" lang="zh-TW" altLang="en-US" sz="1100"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0070C0"/>
                          </a:solidFill>
                          <a:latin typeface="ＭＳ ゴシック" pitchFamily="49" charset="-128"/>
                          <a:ea typeface="ＭＳ ゴシック" pitchFamily="49" charset="-128"/>
                          <a:cs typeface="+mn-cs"/>
                        </a:rPr>
                        <a:t>６１点</a:t>
                      </a:r>
                      <a:endParaRPr kumimoji="1" lang="en-US" altLang="ja-JP" sz="12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78218796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7"/>
          <p:cNvSpPr>
            <a:spLocks noChangeArrowheads="1"/>
          </p:cNvSpPr>
          <p:nvPr/>
        </p:nvSpPr>
        <p:spPr bwMode="auto">
          <a:xfrm>
            <a:off x="200472" y="3517191"/>
            <a:ext cx="9505056" cy="2808312"/>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4580" name="Rectangle 37"/>
          <p:cNvSpPr>
            <a:spLocks noChangeArrowheads="1"/>
          </p:cNvSpPr>
          <p:nvPr/>
        </p:nvSpPr>
        <p:spPr bwMode="auto">
          <a:xfrm>
            <a:off x="200472" y="761553"/>
            <a:ext cx="9505056" cy="2451423"/>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94336" y="116458"/>
            <a:ext cx="9517327" cy="432222"/>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検査・処置の保険導入</a:t>
            </a:r>
            <a:endParaRPr lang="en-US" altLang="ja-JP" sz="2400" dirty="0" smtClean="0">
              <a:solidFill>
                <a:schemeClr val="tx1"/>
              </a:solidFill>
              <a:latin typeface="ＭＳ Ｐゴシック" pitchFamily="50" charset="-128"/>
              <a:ea typeface="ＭＳ Ｐゴシック" pitchFamily="50" charset="-128"/>
            </a:endParaRPr>
          </a:p>
        </p:txBody>
      </p:sp>
      <p:sp>
        <p:nvSpPr>
          <p:cNvPr id="2052" name="Rectangle 36"/>
          <p:cNvSpPr>
            <a:spLocks noChangeArrowheads="1"/>
          </p:cNvSpPr>
          <p:nvPr/>
        </p:nvSpPr>
        <p:spPr bwMode="auto">
          <a:xfrm>
            <a:off x="147905" y="548680"/>
            <a:ext cx="3724976"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検査の保険導入</a:t>
            </a:r>
          </a:p>
        </p:txBody>
      </p:sp>
      <p:sp>
        <p:nvSpPr>
          <p:cNvPr id="2" name="テキスト ボックス 1"/>
          <p:cNvSpPr txBox="1"/>
          <p:nvPr/>
        </p:nvSpPr>
        <p:spPr>
          <a:xfrm>
            <a:off x="328013" y="908720"/>
            <a:ext cx="3169457" cy="400110"/>
          </a:xfrm>
          <a:prstGeom prst="rect">
            <a:avLst/>
          </a:prstGeom>
          <a:noFill/>
        </p:spPr>
        <p:txBody>
          <a:bodyPr wrap="none" rtlCol="0">
            <a:spAutoFit/>
          </a:bodyPr>
          <a:lstStyle/>
          <a:p>
            <a:r>
              <a:rPr lang="ja-JP" altLang="en-US" sz="2000" dirty="0">
                <a:solidFill>
                  <a:prstClr val="black"/>
                </a:solidFill>
              </a:rPr>
              <a:t>新規に保険導入された検査</a:t>
            </a:r>
          </a:p>
        </p:txBody>
      </p:sp>
      <p:graphicFrame>
        <p:nvGraphicFramePr>
          <p:cNvPr id="10" name="表 9"/>
          <p:cNvGraphicFramePr>
            <a:graphicFrameLocks noGrp="1"/>
          </p:cNvGraphicFramePr>
          <p:nvPr>
            <p:extLst>
              <p:ext uri="{D42A27DB-BD31-4B8C-83A1-F6EECF244321}">
                <p14:modId xmlns:p14="http://schemas.microsoft.com/office/powerpoint/2010/main" val="2441763071"/>
              </p:ext>
            </p:extLst>
          </p:nvPr>
        </p:nvGraphicFramePr>
        <p:xfrm>
          <a:off x="328013" y="1331600"/>
          <a:ext cx="9233499" cy="1737360"/>
        </p:xfrm>
        <a:graphic>
          <a:graphicData uri="http://schemas.openxmlformats.org/drawingml/2006/table">
            <a:tbl>
              <a:tblPr firstRow="1" bandRow="1">
                <a:tableStyleId>{00A15C55-8517-42AA-B614-E9B94910E393}</a:tableStyleId>
              </a:tblPr>
              <a:tblGrid>
                <a:gridCol w="5924581"/>
                <a:gridCol w="3308918"/>
              </a:tblGrid>
              <a:tr h="253862">
                <a:tc>
                  <a:txBody>
                    <a:bodyPr/>
                    <a:lstStyle/>
                    <a:p>
                      <a:pPr algn="ctr"/>
                      <a:r>
                        <a:rPr kumimoji="1" lang="ja-JP" altLang="en-US" sz="1400" b="0" dirty="0" smtClean="0"/>
                        <a:t>検査名</a:t>
                      </a:r>
                      <a:endParaRPr kumimoji="1" lang="ja-JP" altLang="en-US" sz="1400" b="0" dirty="0"/>
                    </a:p>
                  </a:txBody>
                  <a:tcPr marL="99060" marR="99060" anchor="ctr"/>
                </a:tc>
                <a:tc>
                  <a:txBody>
                    <a:bodyPr/>
                    <a:lstStyle/>
                    <a:p>
                      <a:pPr algn="ctr"/>
                      <a:r>
                        <a:rPr kumimoji="1" lang="ja-JP" altLang="en-US" sz="1400" b="0" dirty="0" smtClean="0">
                          <a:latin typeface="ＭＳ ゴシック" pitchFamily="49" charset="-128"/>
                          <a:ea typeface="ＭＳ ゴシック" pitchFamily="49" charset="-128"/>
                        </a:rPr>
                        <a:t>点数</a:t>
                      </a:r>
                      <a:endParaRPr kumimoji="1" lang="en-US" altLang="ja-JP" sz="1400" b="0" dirty="0" smtClean="0">
                        <a:latin typeface="ＭＳ ゴシック" pitchFamily="49" charset="-128"/>
                        <a:ea typeface="ＭＳ ゴシック" pitchFamily="49" charset="-128"/>
                      </a:endParaRPr>
                    </a:p>
                  </a:txBody>
                  <a:tcPr marL="99060" marR="99060" anchor="ctr"/>
                </a:tc>
              </a:tr>
              <a:tr h="383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mn-lt"/>
                          <a:ea typeface="+mn-ea"/>
                          <a:cs typeface="+mn-cs"/>
                        </a:rPr>
                        <a:t>感染性免疫学的検査　</a:t>
                      </a:r>
                      <a:endParaRPr kumimoji="1" lang="en-US" altLang="ja-JP" sz="1400" b="0" u="non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none" kern="1200" dirty="0" smtClean="0">
                          <a:solidFill>
                            <a:srgbClr val="0070C0"/>
                          </a:solidFill>
                          <a:latin typeface="+mn-lt"/>
                          <a:ea typeface="+mn-ea"/>
                          <a:cs typeface="+mn-cs"/>
                        </a:rPr>
                        <a:t>　　</a:t>
                      </a:r>
                      <a:r>
                        <a:rPr kumimoji="1" lang="ja-JP" altLang="en-US" sz="1400" b="1" u="sng" kern="1200" dirty="0" smtClean="0">
                          <a:solidFill>
                            <a:srgbClr val="0070C0"/>
                          </a:solidFill>
                          <a:latin typeface="+mn-lt"/>
                          <a:ea typeface="+mn-ea"/>
                          <a:cs typeface="+mn-cs"/>
                        </a:rPr>
                        <a:t>ヒトメタニューモウイルス抗原定性</a:t>
                      </a:r>
                      <a:endParaRPr kumimoji="1" lang="zh-TW" altLang="en-US" sz="1400" b="1" u="sng" kern="1200" dirty="0" smtClean="0">
                        <a:solidFill>
                          <a:srgbClr val="0070C0"/>
                        </a:solidFill>
                        <a:latin typeface="+mn-lt"/>
                        <a:ea typeface="+mn-ea"/>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１５０点</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r>
              <a:tr h="238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accent1"/>
                          </a:solidFill>
                          <a:latin typeface="Arial" charset="0"/>
                          <a:ea typeface="ＭＳ Ｐゴシック" charset="-128"/>
                          <a:cs typeface="+mn-cs"/>
                        </a:rPr>
                        <a:t>　 </a:t>
                      </a:r>
                      <a:r>
                        <a:rPr kumimoji="1" lang="zh-TW" altLang="en-US" sz="1400" b="1" u="sng" kern="1200" dirty="0" smtClean="0">
                          <a:solidFill>
                            <a:srgbClr val="0070C0"/>
                          </a:solidFill>
                          <a:latin typeface="ＭＳ Ｐゴシック" panose="020B0600070205080204" pitchFamily="50" charset="-128"/>
                          <a:ea typeface="ＭＳ Ｐゴシック" panose="020B0600070205080204" pitchFamily="50" charset="-128"/>
                          <a:cs typeface="+mn-cs"/>
                        </a:rPr>
                        <a:t>消化管通過性検査</a:t>
                      </a:r>
                      <a:endParaRPr kumimoji="1" lang="en-US" altLang="ja-JP" sz="1400" b="1" u="sng" kern="1200" dirty="0" smtClean="0">
                        <a:solidFill>
                          <a:srgbClr val="0070C0"/>
                        </a:solidFill>
                        <a:latin typeface="ＭＳ Ｐゴシック" panose="020B0600070205080204" pitchFamily="50" charset="-128"/>
                        <a:ea typeface="ＭＳ Ｐゴシック" panose="020B0600070205080204"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６００点</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2362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none" kern="1200" dirty="0" smtClean="0">
                          <a:solidFill>
                            <a:schemeClr val="accent1"/>
                          </a:solidFill>
                          <a:latin typeface="Arial" charset="0"/>
                          <a:ea typeface="ＭＳ Ｐゴシック" charset="-128"/>
                          <a:cs typeface="+mn-cs"/>
                        </a:rPr>
                        <a:t> 　</a:t>
                      </a:r>
                      <a:r>
                        <a:rPr kumimoji="1" lang="ja-JP" altLang="en-US" sz="1400" b="1" u="sng" kern="1200" dirty="0" smtClean="0">
                          <a:solidFill>
                            <a:srgbClr val="0070C0"/>
                          </a:solidFill>
                          <a:latin typeface="+mn-lt"/>
                          <a:ea typeface="+mn-ea"/>
                          <a:cs typeface="+mn-cs"/>
                        </a:rPr>
                        <a:t>全身温熱</a:t>
                      </a:r>
                      <a:r>
                        <a:rPr kumimoji="1" lang="ja-JP" altLang="en-US" sz="1400" b="1" i="0" u="sng" strike="noStrike" kern="1200" cap="none" spc="0" normalizeH="0" baseline="0" noProof="0" dirty="0" smtClean="0">
                          <a:ln>
                            <a:noFill/>
                          </a:ln>
                          <a:solidFill>
                            <a:srgbClr val="0070C0"/>
                          </a:solidFill>
                          <a:effectLst/>
                          <a:uLnTx/>
                          <a:uFillTx/>
                          <a:latin typeface="+mn-lt"/>
                          <a:ea typeface="+mn-ea"/>
                          <a:cs typeface="+mn-cs"/>
                        </a:rPr>
                        <a:t>発汗</a:t>
                      </a:r>
                      <a:r>
                        <a:rPr kumimoji="1" lang="ja-JP" altLang="en-US" sz="1400" b="1" u="sng" kern="1200" dirty="0" smtClean="0">
                          <a:solidFill>
                            <a:srgbClr val="0070C0"/>
                          </a:solidFill>
                          <a:latin typeface="+mn-lt"/>
                          <a:ea typeface="+mn-ea"/>
                          <a:cs typeface="+mn-cs"/>
                        </a:rPr>
                        <a:t>試験</a:t>
                      </a:r>
                      <a:endParaRPr kumimoji="1" lang="zh-TW" altLang="en-US" sz="1400" b="1" u="sng" kern="1200" dirty="0">
                        <a:solidFill>
                          <a:srgbClr val="0070C0"/>
                        </a:solidFill>
                        <a:latin typeface="+mn-lt"/>
                        <a:ea typeface="+mn-ea"/>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６００点</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2362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none" kern="1200" dirty="0" smtClean="0">
                          <a:solidFill>
                            <a:schemeClr val="accent1"/>
                          </a:solidFill>
                          <a:latin typeface="Arial" charset="0"/>
                          <a:ea typeface="ＭＳ Ｐゴシック" charset="-128"/>
                          <a:cs typeface="+mn-cs"/>
                        </a:rPr>
                        <a:t>　</a:t>
                      </a:r>
                      <a:r>
                        <a:rPr kumimoji="1" lang="ja-JP" altLang="en-US" sz="1400" b="1" u="sng" kern="1200" dirty="0" smtClean="0">
                          <a:solidFill>
                            <a:srgbClr val="0070C0"/>
                          </a:solidFill>
                          <a:latin typeface="+mn-lt"/>
                          <a:ea typeface="+mn-ea"/>
                          <a:cs typeface="+mn-cs"/>
                        </a:rPr>
                        <a:t>副腎静脈サンプリング</a:t>
                      </a:r>
                      <a:endParaRPr kumimoji="1" lang="zh-TW" altLang="en-US" sz="1400" b="1" u="sng" kern="1200" dirty="0">
                        <a:solidFill>
                          <a:srgbClr val="0070C0"/>
                        </a:solidFill>
                        <a:latin typeface="+mn-lt"/>
                        <a:ea typeface="+mn-ea"/>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４</a:t>
                      </a:r>
                      <a:r>
                        <a:rPr kumimoji="1" lang="en-US" altLang="ja-JP" sz="1400" b="1" u="sng" kern="1200" dirty="0" smtClean="0">
                          <a:solidFill>
                            <a:srgbClr val="0070C0"/>
                          </a:solidFill>
                          <a:latin typeface="ＭＳ ゴシック" pitchFamily="49" charset="-128"/>
                          <a:ea typeface="ＭＳ ゴシック" pitchFamily="49" charset="-128"/>
                          <a:cs typeface="+mn-cs"/>
                        </a:rPr>
                        <a:t>,</a:t>
                      </a:r>
                      <a:r>
                        <a:rPr kumimoji="1" lang="ja-JP" altLang="en-US" sz="1400" b="1" u="sng" kern="1200" dirty="0" smtClean="0">
                          <a:solidFill>
                            <a:srgbClr val="0070C0"/>
                          </a:solidFill>
                          <a:latin typeface="ＭＳ ゴシック" pitchFamily="49" charset="-128"/>
                          <a:ea typeface="ＭＳ ゴシック" pitchFamily="49" charset="-128"/>
                          <a:cs typeface="+mn-cs"/>
                        </a:rPr>
                        <a:t>８００点</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sp>
        <p:nvSpPr>
          <p:cNvPr id="15" name="Rectangle 36"/>
          <p:cNvSpPr>
            <a:spLocks noChangeArrowheads="1"/>
          </p:cNvSpPr>
          <p:nvPr/>
        </p:nvSpPr>
        <p:spPr bwMode="auto">
          <a:xfrm>
            <a:off x="147903" y="3356992"/>
            <a:ext cx="4373051"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処置</a:t>
            </a:r>
            <a:r>
              <a:rPr lang="ja-JP" altLang="en-US" sz="2000" dirty="0" smtClean="0">
                <a:solidFill>
                  <a:prstClr val="black"/>
                </a:solidFill>
              </a:rPr>
              <a:t>の保険導入</a:t>
            </a:r>
            <a:endParaRPr lang="ja-JP" altLang="en-US" sz="2000" dirty="0">
              <a:solidFill>
                <a:prstClr val="black"/>
              </a:solidFill>
            </a:endParaRPr>
          </a:p>
        </p:txBody>
      </p:sp>
      <p:graphicFrame>
        <p:nvGraphicFramePr>
          <p:cNvPr id="16" name="表 15"/>
          <p:cNvGraphicFramePr>
            <a:graphicFrameLocks noGrp="1"/>
          </p:cNvGraphicFramePr>
          <p:nvPr>
            <p:extLst>
              <p:ext uri="{D42A27DB-BD31-4B8C-83A1-F6EECF244321}">
                <p14:modId xmlns:p14="http://schemas.microsoft.com/office/powerpoint/2010/main" val="2240726054"/>
              </p:ext>
            </p:extLst>
          </p:nvPr>
        </p:nvGraphicFramePr>
        <p:xfrm>
          <a:off x="266693" y="4282643"/>
          <a:ext cx="9231025" cy="1724804"/>
        </p:xfrm>
        <a:graphic>
          <a:graphicData uri="http://schemas.openxmlformats.org/drawingml/2006/table">
            <a:tbl>
              <a:tblPr firstRow="1" bandRow="1">
                <a:tableStyleId>{00A15C55-8517-42AA-B614-E9B94910E393}</a:tableStyleId>
              </a:tblPr>
              <a:tblGrid>
                <a:gridCol w="7430731"/>
                <a:gridCol w="1800294"/>
              </a:tblGrid>
              <a:tr h="419547">
                <a:tc>
                  <a:txBody>
                    <a:bodyPr/>
                    <a:lstStyle/>
                    <a:p>
                      <a:pPr algn="ctr"/>
                      <a:r>
                        <a:rPr kumimoji="1" lang="ja-JP" altLang="en-US" sz="1400" b="0" dirty="0" smtClean="0"/>
                        <a:t>処置名</a:t>
                      </a:r>
                      <a:endParaRPr kumimoji="1" lang="ja-JP" altLang="en-US" sz="1400" b="0" dirty="0"/>
                    </a:p>
                  </a:txBody>
                  <a:tcPr marL="99060" marR="99060" anchor="ctr"/>
                </a:tc>
                <a:tc>
                  <a:txBody>
                    <a:bodyPr/>
                    <a:lstStyle/>
                    <a:p>
                      <a:pPr algn="ctr"/>
                      <a:r>
                        <a:rPr kumimoji="1" lang="ja-JP" altLang="en-US" sz="1400" b="0" dirty="0" smtClean="0">
                          <a:latin typeface="ＭＳ ゴシック" pitchFamily="49" charset="-128"/>
                          <a:ea typeface="ＭＳ ゴシック" pitchFamily="49" charset="-128"/>
                        </a:rPr>
                        <a:t>改定後</a:t>
                      </a:r>
                      <a:endParaRPr kumimoji="1" lang="en-US" altLang="ja-JP" sz="1400" b="0" dirty="0" smtClean="0">
                        <a:latin typeface="ＭＳ ゴシック" pitchFamily="49" charset="-128"/>
                        <a:ea typeface="ＭＳ ゴシック" pitchFamily="49" charset="-128"/>
                      </a:endParaRPr>
                    </a:p>
                  </a:txBody>
                  <a:tcPr marL="99060" marR="99060" anchor="ctr"/>
                </a:tc>
              </a:tr>
              <a:tr h="932326">
                <a:tc>
                  <a:txBody>
                    <a:bodyPr/>
                    <a:lstStyle/>
                    <a:p>
                      <a:pPr marL="0" marR="0" indent="88900" algn="l" defTabSz="914400" rtl="0" eaLnBrk="1" fontAlgn="ctr"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mn-lt"/>
                          <a:ea typeface="+mn-ea"/>
                          <a:cs typeface="+mn-cs"/>
                        </a:rPr>
                        <a:t>局所陰圧閉鎖処置（入院外）（一日につき）</a:t>
                      </a:r>
                      <a:endParaRPr kumimoji="1" lang="en-US" altLang="ja-JP" sz="1400" b="1" u="sng" kern="1200" dirty="0" smtClean="0">
                        <a:solidFill>
                          <a:srgbClr val="0070C0"/>
                        </a:solidFill>
                        <a:latin typeface="+mn-lt"/>
                        <a:ea typeface="+mn-ea"/>
                        <a:cs typeface="+mn-cs"/>
                      </a:endParaRPr>
                    </a:p>
                    <a:p>
                      <a:pPr marL="0" marR="0" indent="88900" algn="l" defTabSz="914400" rtl="0" eaLnBrk="1" fontAlgn="ctr" latinLnBrk="0" hangingPunct="1">
                        <a:lnSpc>
                          <a:spcPct val="100000"/>
                        </a:lnSpc>
                        <a:spcBef>
                          <a:spcPts val="0"/>
                        </a:spcBef>
                        <a:spcAft>
                          <a:spcPts val="0"/>
                        </a:spcAft>
                        <a:buClrTx/>
                        <a:buSzTx/>
                        <a:buFontTx/>
                        <a:buNone/>
                        <a:tabLst/>
                        <a:defRPr/>
                      </a:pPr>
                      <a:r>
                        <a:rPr kumimoji="1" lang="ja-JP" altLang="en-US" sz="1400" b="1" u="none" kern="1200" dirty="0" smtClean="0">
                          <a:solidFill>
                            <a:srgbClr val="0070C0"/>
                          </a:solidFill>
                          <a:latin typeface="+mn-lt"/>
                          <a:ea typeface="+mn-ea"/>
                          <a:cs typeface="+mn-cs"/>
                        </a:rPr>
                        <a:t>　　</a:t>
                      </a:r>
                      <a:r>
                        <a:rPr kumimoji="1" lang="ja-JP" altLang="en-US" sz="1400" b="1" u="sng" kern="1200" dirty="0" smtClean="0">
                          <a:solidFill>
                            <a:srgbClr val="0070C0"/>
                          </a:solidFill>
                          <a:latin typeface="+mn-lt"/>
                          <a:ea typeface="+mn-ea"/>
                          <a:cs typeface="+mn-cs"/>
                        </a:rPr>
                        <a:t>１００平方センチメートル未満</a:t>
                      </a:r>
                      <a:endParaRPr kumimoji="1" lang="en-US" altLang="ja-JP" sz="1400" b="1" u="sng" kern="1200" dirty="0" smtClean="0">
                        <a:solidFill>
                          <a:srgbClr val="0070C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none" kern="1200" dirty="0" smtClean="0">
                          <a:solidFill>
                            <a:srgbClr val="0070C0"/>
                          </a:solidFill>
                          <a:latin typeface="+mn-lt"/>
                          <a:ea typeface="+mn-ea"/>
                          <a:cs typeface="+mn-cs"/>
                        </a:rPr>
                        <a:t>　　　</a:t>
                      </a:r>
                      <a:r>
                        <a:rPr kumimoji="1" lang="ja-JP" altLang="en-US" sz="1400" b="1" u="sng" kern="1200" dirty="0" smtClean="0">
                          <a:solidFill>
                            <a:srgbClr val="0070C0"/>
                          </a:solidFill>
                          <a:latin typeface="+mn-lt"/>
                          <a:ea typeface="+mn-ea"/>
                          <a:cs typeface="+mn-cs"/>
                        </a:rPr>
                        <a:t>１００平方センチメートル以上２００平方センチメートル未満</a:t>
                      </a:r>
                      <a:endParaRPr kumimoji="1" lang="en-US" altLang="ja-JP" sz="1400" b="1" u="sng" kern="1200" dirty="0" smtClean="0">
                        <a:solidFill>
                          <a:srgbClr val="0070C0"/>
                        </a:solidFill>
                        <a:latin typeface="+mn-lt"/>
                        <a:ea typeface="+mn-ea"/>
                        <a:cs typeface="+mn-cs"/>
                      </a:endParaRPr>
                    </a:p>
                    <a:p>
                      <a:pPr marL="0" marR="0" indent="88900" algn="l" defTabSz="914400" rtl="0" eaLnBrk="1" fontAlgn="ctr" latinLnBrk="0" hangingPunct="1">
                        <a:lnSpc>
                          <a:spcPct val="100000"/>
                        </a:lnSpc>
                        <a:spcBef>
                          <a:spcPts val="0"/>
                        </a:spcBef>
                        <a:spcAft>
                          <a:spcPts val="0"/>
                        </a:spcAft>
                        <a:buClrTx/>
                        <a:buSzTx/>
                        <a:buFontTx/>
                        <a:buNone/>
                        <a:tabLst/>
                        <a:defRPr/>
                      </a:pPr>
                      <a:r>
                        <a:rPr kumimoji="1" lang="ja-JP" altLang="en-US" sz="1400" b="1" u="none" kern="1200" dirty="0" smtClean="0">
                          <a:solidFill>
                            <a:srgbClr val="0070C0"/>
                          </a:solidFill>
                          <a:latin typeface="+mn-lt"/>
                          <a:ea typeface="+mn-ea"/>
                          <a:cs typeface="+mn-cs"/>
                        </a:rPr>
                        <a:t>　　</a:t>
                      </a:r>
                      <a:r>
                        <a:rPr kumimoji="1" lang="ja-JP" altLang="en-US" sz="1400" b="1" u="sng" kern="1200" dirty="0" smtClean="0">
                          <a:solidFill>
                            <a:srgbClr val="0070C0"/>
                          </a:solidFill>
                          <a:latin typeface="+mn-lt"/>
                          <a:ea typeface="+mn-ea"/>
                          <a:cs typeface="+mn-cs"/>
                        </a:rPr>
                        <a:t>２００平方センチメートル以上</a:t>
                      </a:r>
                      <a:endParaRPr kumimoji="1" lang="zh-TW" altLang="en-US" sz="1400" b="1" u="sng" kern="1200" dirty="0" smtClean="0">
                        <a:solidFill>
                          <a:srgbClr val="0070C0"/>
                        </a:solidFill>
                        <a:latin typeface="+mn-lt"/>
                        <a:ea typeface="+mn-ea"/>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２４０点</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２７０点</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３３０点</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72931">
                <a:tc>
                  <a:txBody>
                    <a:bodyPr/>
                    <a:lstStyle/>
                    <a:p>
                      <a:pPr marL="0" marR="0" indent="88900" algn="l" defTabSz="914400" rtl="0" eaLnBrk="1" fontAlgn="ctr"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mn-lt"/>
                          <a:ea typeface="+mn-ea"/>
                          <a:cs typeface="+mn-cs"/>
                        </a:rPr>
                        <a:t>ＥＤチューブ挿入術</a:t>
                      </a:r>
                      <a:endParaRPr kumimoji="1" lang="en-US" altLang="ja-JP" sz="1400" b="1" u="sng" kern="1200" dirty="0" smtClean="0">
                        <a:solidFill>
                          <a:srgbClr val="0070C0"/>
                        </a:solidFill>
                        <a:latin typeface="+mn-lt"/>
                        <a:ea typeface="+mn-ea"/>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１８０点</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sp>
        <p:nvSpPr>
          <p:cNvPr id="17" name="テキスト ボックス 16"/>
          <p:cNvSpPr txBox="1"/>
          <p:nvPr/>
        </p:nvSpPr>
        <p:spPr>
          <a:xfrm>
            <a:off x="268490" y="3913311"/>
            <a:ext cx="3169457" cy="400110"/>
          </a:xfrm>
          <a:prstGeom prst="rect">
            <a:avLst/>
          </a:prstGeom>
          <a:noFill/>
        </p:spPr>
        <p:txBody>
          <a:bodyPr wrap="none" rtlCol="0">
            <a:spAutoFit/>
          </a:bodyPr>
          <a:lstStyle/>
          <a:p>
            <a:r>
              <a:rPr lang="ja-JP" altLang="en-US" sz="2000" dirty="0">
                <a:solidFill>
                  <a:prstClr val="black"/>
                </a:solidFill>
              </a:rPr>
              <a:t>新規に保険導入された処置</a:t>
            </a: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59947811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7"/>
          <p:cNvSpPr>
            <a:spLocks noChangeArrowheads="1"/>
          </p:cNvSpPr>
          <p:nvPr/>
        </p:nvSpPr>
        <p:spPr bwMode="auto">
          <a:xfrm>
            <a:off x="200472" y="1085103"/>
            <a:ext cx="9505056" cy="5368234"/>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94336" y="106095"/>
            <a:ext cx="9517327" cy="432222"/>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処置の評価の見直し</a:t>
            </a:r>
            <a:endParaRPr lang="en-US" altLang="ja-JP" sz="2400" dirty="0" smtClean="0">
              <a:solidFill>
                <a:schemeClr val="tx1"/>
              </a:solidFill>
              <a:latin typeface="ＭＳ Ｐゴシック" pitchFamily="50" charset="-128"/>
              <a:ea typeface="ＭＳ Ｐゴシック"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510996056"/>
              </p:ext>
            </p:extLst>
          </p:nvPr>
        </p:nvGraphicFramePr>
        <p:xfrm>
          <a:off x="704528" y="1746609"/>
          <a:ext cx="8606457" cy="4548295"/>
        </p:xfrm>
        <a:graphic>
          <a:graphicData uri="http://schemas.openxmlformats.org/drawingml/2006/table">
            <a:tbl>
              <a:tblPr firstRow="1" bandRow="1">
                <a:tableStyleId>{00A15C55-8517-42AA-B614-E9B94910E393}</a:tableStyleId>
              </a:tblPr>
              <a:tblGrid>
                <a:gridCol w="7004515"/>
                <a:gridCol w="1601942"/>
              </a:tblGrid>
              <a:tr h="311527">
                <a:tc>
                  <a:txBody>
                    <a:bodyPr/>
                    <a:lstStyle/>
                    <a:p>
                      <a:pPr algn="ctr"/>
                      <a:r>
                        <a:rPr kumimoji="1" lang="ja-JP" altLang="en-US" sz="1400" b="0" dirty="0" smtClean="0"/>
                        <a:t>処置名</a:t>
                      </a:r>
                      <a:endParaRPr kumimoji="1" lang="ja-JP" altLang="en-US" sz="1400" b="0" dirty="0"/>
                    </a:p>
                  </a:txBody>
                  <a:tcPr marL="99060" marR="99060" anchor="ctr"/>
                </a:tc>
                <a:tc>
                  <a:txBody>
                    <a:bodyPr/>
                    <a:lstStyle/>
                    <a:p>
                      <a:pPr algn="ctr"/>
                      <a:r>
                        <a:rPr kumimoji="1" lang="ja-JP" altLang="en-US" sz="1400" b="0" dirty="0" smtClean="0">
                          <a:latin typeface="ＭＳ ゴシック" pitchFamily="49" charset="-128"/>
                          <a:ea typeface="ＭＳ ゴシック" pitchFamily="49" charset="-128"/>
                        </a:rPr>
                        <a:t>改定後</a:t>
                      </a:r>
                      <a:endParaRPr kumimoji="1" lang="en-US" altLang="ja-JP" sz="1400" b="0" dirty="0" smtClean="0">
                        <a:latin typeface="ＭＳ ゴシック" pitchFamily="49" charset="-128"/>
                        <a:ea typeface="ＭＳ ゴシック" pitchFamily="49" charset="-128"/>
                      </a:endParaRPr>
                    </a:p>
                  </a:txBody>
                  <a:tcPr marL="99060" marR="99060" anchor="ctr"/>
                </a:tc>
              </a:tr>
              <a:tr h="311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latin typeface="Arial" charset="0"/>
                          <a:ea typeface="ＭＳ Ｐゴシック" charset="-128"/>
                          <a:cs typeface="+mn-cs"/>
                        </a:rPr>
                        <a:t>局所陰圧閉鎖処置（入院）（一日につき）</a:t>
                      </a:r>
                      <a:endParaRPr kumimoji="1" lang="zh-TW" altLang="en-US" sz="1400" kern="1200" dirty="0" smtClean="0">
                        <a:solidFill>
                          <a:schemeClr val="tx1"/>
                        </a:solidFill>
                        <a:latin typeface="Arial" charset="0"/>
                        <a:ea typeface="ＭＳ Ｐゴシック"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名称変更</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r>
              <a:tr h="5295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Arial" charset="0"/>
                          <a:ea typeface="ＭＳ Ｐゴシック" charset="-128"/>
                          <a:cs typeface="+mn-cs"/>
                        </a:rPr>
                        <a:t>創傷処置　６，０００平方センチメートル以上</a:t>
                      </a:r>
                      <a:endParaRPr kumimoji="1" lang="en-US" altLang="ja-JP" sz="1400" b="0" u="none" kern="1200" dirty="0" smtClean="0">
                        <a:solidFill>
                          <a:schemeClr val="tx1"/>
                        </a:solidFill>
                        <a:latin typeface="Arial" charset="0"/>
                        <a:ea typeface="ＭＳ Ｐゴシック"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Arial" charset="0"/>
                          <a:ea typeface="ＭＳ Ｐゴシック" charset="-128"/>
                          <a:cs typeface="+mn-cs"/>
                        </a:rPr>
                        <a:t>　　</a:t>
                      </a:r>
                      <a:r>
                        <a:rPr kumimoji="1" lang="ja-JP" altLang="en-US" sz="1400" b="1" u="sng" kern="1200" dirty="0" smtClean="0">
                          <a:solidFill>
                            <a:srgbClr val="0070C0"/>
                          </a:solidFill>
                          <a:latin typeface="+mn-lt"/>
                          <a:ea typeface="+mn-ea"/>
                          <a:cs typeface="+mn-cs"/>
                        </a:rPr>
                        <a:t>６才未満の乳幼児の場合は、５０点を加算する</a:t>
                      </a:r>
                      <a:endParaRPr kumimoji="1" lang="ja-JP" altLang="en-US" sz="1400" b="1" u="sng" kern="1200" dirty="0">
                        <a:solidFill>
                          <a:srgbClr val="0070C0"/>
                        </a:solidFill>
                        <a:latin typeface="+mn-lt"/>
                        <a:ea typeface="+mn-ea"/>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注の新設</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r>
              <a:tr h="5295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Arial" charset="0"/>
                          <a:ea typeface="ＭＳ Ｐゴシック" charset="-128"/>
                          <a:cs typeface="+mn-cs"/>
                        </a:rPr>
                        <a:t>熱傷処置　３，０００平方センチメートル以上６，０００平方センチメートル未満</a:t>
                      </a:r>
                      <a:endParaRPr kumimoji="1" lang="en-US" altLang="ja-JP" sz="1400" b="0" u="none" kern="1200" dirty="0" smtClean="0">
                        <a:solidFill>
                          <a:schemeClr val="tx1"/>
                        </a:solidFill>
                        <a:latin typeface="Arial" charset="0"/>
                        <a:ea typeface="ＭＳ Ｐゴシック"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Arial" charset="0"/>
                          <a:ea typeface="ＭＳ Ｐゴシック" charset="-128"/>
                          <a:cs typeface="+mn-cs"/>
                        </a:rPr>
                        <a:t>　</a:t>
                      </a:r>
                      <a:r>
                        <a:rPr kumimoji="1" lang="ja-JP" altLang="en-US" sz="1400" b="1" u="none" kern="1200" dirty="0" smtClean="0">
                          <a:solidFill>
                            <a:srgbClr val="0070C0"/>
                          </a:solidFill>
                          <a:latin typeface="+mn-lt"/>
                          <a:ea typeface="+mn-ea"/>
                          <a:cs typeface="+mn-cs"/>
                        </a:rPr>
                        <a:t>　</a:t>
                      </a:r>
                      <a:r>
                        <a:rPr kumimoji="1" lang="ja-JP" altLang="en-US" sz="1400" b="1" u="sng" kern="1200" dirty="0" smtClean="0">
                          <a:solidFill>
                            <a:srgbClr val="0070C0"/>
                          </a:solidFill>
                          <a:latin typeface="+mn-lt"/>
                          <a:ea typeface="+mn-ea"/>
                          <a:cs typeface="+mn-cs"/>
                        </a:rPr>
                        <a:t>６才未満の乳幼児の場合は、５０点を加算する</a:t>
                      </a:r>
                      <a:endParaRPr kumimoji="1" lang="ja-JP" altLang="en-US" sz="1400" b="1" u="sng" kern="1200" dirty="0">
                        <a:solidFill>
                          <a:srgbClr val="0070C0"/>
                        </a:solidFill>
                        <a:latin typeface="+mn-lt"/>
                        <a:ea typeface="+mn-ea"/>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注の新設</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r>
              <a:tr h="5295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Arial" charset="0"/>
                          <a:ea typeface="ＭＳ Ｐゴシック" charset="-128"/>
                          <a:cs typeface="+mn-cs"/>
                        </a:rPr>
                        <a:t>熱傷処置　６，０００平方センチメートル以上</a:t>
                      </a:r>
                      <a:endParaRPr kumimoji="1" lang="en-US" altLang="ja-JP" sz="1400" b="0" u="none" kern="1200" dirty="0" smtClean="0">
                        <a:solidFill>
                          <a:schemeClr val="tx1"/>
                        </a:solidFill>
                        <a:latin typeface="Arial" charset="0"/>
                        <a:ea typeface="ＭＳ Ｐゴシック"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Arial" charset="0"/>
                          <a:ea typeface="ＭＳ Ｐゴシック" charset="-128"/>
                          <a:cs typeface="+mn-cs"/>
                        </a:rPr>
                        <a:t>　　</a:t>
                      </a:r>
                      <a:r>
                        <a:rPr kumimoji="1" lang="ja-JP" altLang="en-US" sz="1400" b="1" u="sng" kern="1200" dirty="0" smtClean="0">
                          <a:solidFill>
                            <a:srgbClr val="0070C0"/>
                          </a:solidFill>
                          <a:latin typeface="+mn-lt"/>
                          <a:ea typeface="+mn-ea"/>
                          <a:cs typeface="+mn-cs"/>
                        </a:rPr>
                        <a:t>６才未満の乳幼児の場合は、５０点を加算する</a:t>
                      </a:r>
                      <a:endParaRPr kumimoji="1" lang="ja-JP" altLang="en-US" sz="1400" b="1" u="sng" kern="1200" dirty="0">
                        <a:solidFill>
                          <a:srgbClr val="0070C0"/>
                        </a:solidFill>
                        <a:latin typeface="+mn-lt"/>
                        <a:ea typeface="+mn-ea"/>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注の新設</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r>
              <a:tr h="5295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Arial" charset="0"/>
                          <a:ea typeface="ＭＳ Ｐゴシック" charset="-128"/>
                          <a:cs typeface="+mn-cs"/>
                        </a:rPr>
                        <a:t>リンパ管腫局所注入</a:t>
                      </a:r>
                      <a:endParaRPr kumimoji="1" lang="en-US" altLang="ja-JP" sz="1400" b="0" u="none" kern="1200" dirty="0" smtClean="0">
                        <a:solidFill>
                          <a:schemeClr val="tx1"/>
                        </a:solidFill>
                        <a:latin typeface="Arial" charset="0"/>
                        <a:ea typeface="ＭＳ Ｐゴシック"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Arial" charset="0"/>
                          <a:ea typeface="ＭＳ Ｐゴシック" charset="-128"/>
                          <a:cs typeface="+mn-cs"/>
                        </a:rPr>
                        <a:t>　　</a:t>
                      </a:r>
                      <a:r>
                        <a:rPr kumimoji="1" lang="ja-JP" altLang="en-US" sz="1400" b="1" u="sng" kern="1200" dirty="0" smtClean="0">
                          <a:solidFill>
                            <a:srgbClr val="0070C0"/>
                          </a:solidFill>
                          <a:latin typeface="+mn-lt"/>
                          <a:ea typeface="+mn-ea"/>
                          <a:cs typeface="+mn-cs"/>
                        </a:rPr>
                        <a:t>６才未満の乳幼児の場合は、５０点を加算する</a:t>
                      </a:r>
                      <a:endParaRPr kumimoji="1" lang="ja-JP" altLang="en-US" sz="1400" b="1" u="sng" kern="1200" dirty="0">
                        <a:solidFill>
                          <a:srgbClr val="0070C0"/>
                        </a:solidFill>
                        <a:latin typeface="+mn-lt"/>
                        <a:ea typeface="+mn-ea"/>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注の新設</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r>
              <a:tr h="5295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Arial" charset="0"/>
                          <a:ea typeface="ＭＳ Ｐゴシック" charset="-128"/>
                          <a:cs typeface="+mn-cs"/>
                        </a:rPr>
                        <a:t>救命のための気管内挿管</a:t>
                      </a:r>
                      <a:endParaRPr kumimoji="1" lang="en-US" altLang="ja-JP" sz="1400" b="0" u="none" kern="1200" dirty="0" smtClean="0">
                        <a:solidFill>
                          <a:schemeClr val="tx1"/>
                        </a:solidFill>
                        <a:latin typeface="Arial" charset="0"/>
                        <a:ea typeface="ＭＳ Ｐゴシック"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Arial" charset="0"/>
                          <a:ea typeface="ＭＳ Ｐゴシック" charset="-128"/>
                          <a:cs typeface="+mn-cs"/>
                        </a:rPr>
                        <a:t>　　</a:t>
                      </a:r>
                      <a:r>
                        <a:rPr kumimoji="1" lang="ja-JP" altLang="en-US" sz="1400" b="1" u="sng" kern="1200" dirty="0" smtClean="0">
                          <a:solidFill>
                            <a:srgbClr val="0070C0"/>
                          </a:solidFill>
                          <a:latin typeface="+mn-lt"/>
                          <a:ea typeface="+mn-ea"/>
                          <a:cs typeface="+mn-cs"/>
                        </a:rPr>
                        <a:t>６才未満の乳幼児の場合は、５０点を加算する</a:t>
                      </a:r>
                      <a:endParaRPr kumimoji="1" lang="ja-JP" altLang="en-US" sz="1400" b="1" u="sng" kern="1200" dirty="0">
                        <a:solidFill>
                          <a:srgbClr val="0070C0"/>
                        </a:solidFill>
                        <a:latin typeface="+mn-lt"/>
                        <a:ea typeface="+mn-ea"/>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注の新設</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r>
              <a:tr h="5295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Arial" charset="0"/>
                          <a:ea typeface="ＭＳ Ｐゴシック" charset="-128"/>
                          <a:cs typeface="+mn-cs"/>
                        </a:rPr>
                        <a:t>ストーマ処置</a:t>
                      </a:r>
                      <a:endParaRPr kumimoji="1" lang="en-US" altLang="ja-JP" sz="1400" b="0" u="none" kern="1200" dirty="0" smtClean="0">
                        <a:solidFill>
                          <a:schemeClr val="tx1"/>
                        </a:solidFill>
                        <a:latin typeface="Arial" charset="0"/>
                        <a:ea typeface="ＭＳ Ｐゴシック"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Arial" charset="0"/>
                          <a:ea typeface="ＭＳ Ｐゴシック" charset="-128"/>
                          <a:cs typeface="+mn-cs"/>
                        </a:rPr>
                        <a:t>　　</a:t>
                      </a:r>
                      <a:r>
                        <a:rPr kumimoji="1" lang="ja-JP" altLang="en-US" sz="1400" b="1" u="sng" kern="1200" dirty="0" smtClean="0">
                          <a:solidFill>
                            <a:srgbClr val="0070C0"/>
                          </a:solidFill>
                          <a:latin typeface="+mn-lt"/>
                          <a:ea typeface="+mn-ea"/>
                          <a:cs typeface="+mn-cs"/>
                        </a:rPr>
                        <a:t>６才未満の乳幼児の場合は、５０点を加算する</a:t>
                      </a:r>
                      <a:endParaRPr kumimoji="1" lang="ja-JP" altLang="en-US" sz="1400" b="1" u="sng" kern="1200" dirty="0">
                        <a:solidFill>
                          <a:srgbClr val="0070C0"/>
                        </a:solidFill>
                        <a:latin typeface="+mn-lt"/>
                        <a:ea typeface="+mn-ea"/>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注の新設</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r>
              <a:tr h="747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mn-lt"/>
                          <a:ea typeface="+mn-ea"/>
                          <a:cs typeface="+mn-cs"/>
                        </a:rPr>
                        <a:t>腹膜灌流（１日につき）</a:t>
                      </a:r>
                      <a:endParaRPr kumimoji="1" lang="en-US" altLang="ja-JP" sz="1400" b="0" u="non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none" kern="1200" dirty="0" smtClean="0">
                          <a:solidFill>
                            <a:srgbClr val="0070C0"/>
                          </a:solidFill>
                          <a:latin typeface="+mn-lt"/>
                          <a:ea typeface="+mn-ea"/>
                          <a:cs typeface="+mn-cs"/>
                        </a:rPr>
                        <a:t>　　</a:t>
                      </a:r>
                      <a:r>
                        <a:rPr kumimoji="1" lang="ja-JP" altLang="en-US" sz="1400" b="1" u="sng" kern="1200" dirty="0" smtClean="0">
                          <a:solidFill>
                            <a:srgbClr val="0070C0"/>
                          </a:solidFill>
                          <a:latin typeface="+mn-lt"/>
                          <a:ea typeface="+mn-ea"/>
                          <a:cs typeface="+mn-cs"/>
                        </a:rPr>
                        <a:t>６歳未満の乳幼児の場合は、導入期の１４日の間又は１５日目以降３０日目までの間に限り、注１の規定にかかわらず、それぞれ１日につき１，０００点又は５００点を加算する。</a:t>
                      </a:r>
                      <a:endParaRPr kumimoji="1" lang="ja-JP" altLang="en-US" sz="1400" b="1" u="sng" kern="1200" dirty="0">
                        <a:solidFill>
                          <a:srgbClr val="0070C0"/>
                        </a:solidFill>
                        <a:latin typeface="+mn-lt"/>
                        <a:ea typeface="+mn-ea"/>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注の新設</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sp>
        <p:nvSpPr>
          <p:cNvPr id="15" name="Rectangle 36"/>
          <p:cNvSpPr>
            <a:spLocks noChangeArrowheads="1"/>
          </p:cNvSpPr>
          <p:nvPr/>
        </p:nvSpPr>
        <p:spPr bwMode="auto">
          <a:xfrm>
            <a:off x="147903" y="764704"/>
            <a:ext cx="4373051"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処置</a:t>
            </a:r>
            <a:r>
              <a:rPr lang="ja-JP" altLang="en-US" sz="2000" dirty="0" smtClean="0">
                <a:solidFill>
                  <a:prstClr val="black"/>
                </a:solidFill>
              </a:rPr>
              <a:t>の評価</a:t>
            </a:r>
            <a:r>
              <a:rPr lang="ja-JP" altLang="en-US" sz="2000" dirty="0">
                <a:solidFill>
                  <a:prstClr val="black"/>
                </a:solidFill>
              </a:rPr>
              <a:t>の見直し</a:t>
            </a:r>
          </a:p>
        </p:txBody>
      </p:sp>
      <p:sp>
        <p:nvSpPr>
          <p:cNvPr id="25" name="テキスト ボックス 24"/>
          <p:cNvSpPr txBox="1"/>
          <p:nvPr/>
        </p:nvSpPr>
        <p:spPr>
          <a:xfrm>
            <a:off x="328013" y="1268760"/>
            <a:ext cx="5038559" cy="400110"/>
          </a:xfrm>
          <a:prstGeom prst="rect">
            <a:avLst/>
          </a:prstGeom>
          <a:noFill/>
        </p:spPr>
        <p:txBody>
          <a:bodyPr wrap="none" rtlCol="0">
            <a:spAutoFit/>
          </a:bodyPr>
          <a:lstStyle/>
          <a:p>
            <a:r>
              <a:rPr lang="ja-JP" altLang="en-US" sz="2000" dirty="0">
                <a:solidFill>
                  <a:prstClr val="black"/>
                </a:solidFill>
              </a:rPr>
              <a:t>既存</a:t>
            </a:r>
            <a:r>
              <a:rPr lang="ja-JP" altLang="en-US" sz="2000" dirty="0" smtClean="0">
                <a:solidFill>
                  <a:prstClr val="black"/>
                </a:solidFill>
              </a:rPr>
              <a:t>の</a:t>
            </a:r>
            <a:r>
              <a:rPr lang="ja-JP" altLang="en-US" sz="2000" dirty="0">
                <a:solidFill>
                  <a:prstClr val="black"/>
                </a:solidFill>
              </a:rPr>
              <a:t>処置</a:t>
            </a:r>
            <a:r>
              <a:rPr lang="ja-JP" altLang="en-US" sz="2000" dirty="0" smtClean="0">
                <a:solidFill>
                  <a:prstClr val="black"/>
                </a:solidFill>
              </a:rPr>
              <a:t>のうち</a:t>
            </a:r>
            <a:r>
              <a:rPr lang="ja-JP" altLang="en-US" sz="2000" dirty="0">
                <a:solidFill>
                  <a:prstClr val="black"/>
                </a:solidFill>
              </a:rPr>
              <a:t>評価の見直しを行った処置</a:t>
            </a: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98337444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7"/>
          <p:cNvSpPr>
            <a:spLocks noChangeArrowheads="1"/>
          </p:cNvSpPr>
          <p:nvPr/>
        </p:nvSpPr>
        <p:spPr bwMode="auto">
          <a:xfrm>
            <a:off x="133050" y="753494"/>
            <a:ext cx="9505056" cy="1662476"/>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13" name="Rectangle 37"/>
          <p:cNvSpPr>
            <a:spLocks noChangeArrowheads="1"/>
          </p:cNvSpPr>
          <p:nvPr/>
        </p:nvSpPr>
        <p:spPr bwMode="auto">
          <a:xfrm>
            <a:off x="133050" y="2634035"/>
            <a:ext cx="9505056" cy="1701831"/>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4580" name="Rectangle 37"/>
          <p:cNvSpPr>
            <a:spLocks noChangeArrowheads="1"/>
          </p:cNvSpPr>
          <p:nvPr/>
        </p:nvSpPr>
        <p:spPr bwMode="auto">
          <a:xfrm>
            <a:off x="145474" y="4547436"/>
            <a:ext cx="9505056" cy="2012313"/>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79485" y="82194"/>
            <a:ext cx="9517327" cy="432222"/>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医学管理・在宅医療・病理診断の保険導入・評価の見直し</a:t>
            </a:r>
            <a:endParaRPr lang="en-US" altLang="ja-JP" sz="2400" dirty="0" smtClean="0">
              <a:solidFill>
                <a:schemeClr val="tx1"/>
              </a:solidFill>
              <a:latin typeface="ＭＳ Ｐゴシック" pitchFamily="50" charset="-128"/>
              <a:ea typeface="ＭＳ Ｐゴシック" pitchFamily="50" charset="-128"/>
            </a:endParaRPr>
          </a:p>
        </p:txBody>
      </p:sp>
      <p:sp>
        <p:nvSpPr>
          <p:cNvPr id="2052" name="Rectangle 36"/>
          <p:cNvSpPr>
            <a:spLocks noChangeArrowheads="1"/>
          </p:cNvSpPr>
          <p:nvPr/>
        </p:nvSpPr>
        <p:spPr bwMode="auto">
          <a:xfrm>
            <a:off x="133050" y="4387237"/>
            <a:ext cx="4373051"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病理診断の評価の見直し</a:t>
            </a:r>
          </a:p>
        </p:txBody>
      </p:sp>
      <p:sp>
        <p:nvSpPr>
          <p:cNvPr id="2" name="テキスト ボックス 1"/>
          <p:cNvSpPr txBox="1"/>
          <p:nvPr/>
        </p:nvSpPr>
        <p:spPr>
          <a:xfrm>
            <a:off x="335663" y="4800369"/>
            <a:ext cx="6064481" cy="677108"/>
          </a:xfrm>
          <a:prstGeom prst="rect">
            <a:avLst/>
          </a:prstGeom>
          <a:noFill/>
        </p:spPr>
        <p:txBody>
          <a:bodyPr wrap="none" rtlCol="0">
            <a:spAutoFit/>
          </a:bodyPr>
          <a:lstStyle/>
          <a:p>
            <a:r>
              <a:rPr lang="ja-JP" altLang="en-US" sz="2000" dirty="0">
                <a:solidFill>
                  <a:prstClr val="black"/>
                </a:solidFill>
              </a:rPr>
              <a:t>既存の病理診断のうち評価の見直しを行った病理診断</a:t>
            </a:r>
            <a:endParaRPr lang="en-US" altLang="ja-JP" sz="2000" dirty="0">
              <a:solidFill>
                <a:prstClr val="black"/>
              </a:solidFill>
            </a:endParaRPr>
          </a:p>
          <a:p>
            <a:endParaRPr lang="ja-JP" altLang="en-US" dirty="0">
              <a:solidFill>
                <a:prstClr val="black"/>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1981762165"/>
              </p:ext>
            </p:extLst>
          </p:nvPr>
        </p:nvGraphicFramePr>
        <p:xfrm>
          <a:off x="329638" y="5138923"/>
          <a:ext cx="9207768" cy="1360493"/>
        </p:xfrm>
        <a:graphic>
          <a:graphicData uri="http://schemas.openxmlformats.org/drawingml/2006/table">
            <a:tbl>
              <a:tblPr firstRow="1" bandRow="1">
                <a:tableStyleId>{00A15C55-8517-42AA-B614-E9B94910E393}</a:tableStyleId>
              </a:tblPr>
              <a:tblGrid>
                <a:gridCol w="6644546"/>
                <a:gridCol w="2563222"/>
              </a:tblGrid>
              <a:tr h="273584">
                <a:tc>
                  <a:txBody>
                    <a:bodyPr/>
                    <a:lstStyle/>
                    <a:p>
                      <a:pPr algn="ctr"/>
                      <a:r>
                        <a:rPr kumimoji="1" lang="ja-JP" altLang="en-US" sz="1400" b="0" dirty="0" smtClean="0"/>
                        <a:t>名称</a:t>
                      </a:r>
                      <a:endParaRPr kumimoji="1" lang="ja-JP" altLang="en-US" sz="1400" b="0" dirty="0"/>
                    </a:p>
                  </a:txBody>
                  <a:tcPr marL="99060" marR="99060" anchor="ctr"/>
                </a:tc>
                <a:tc>
                  <a:txBody>
                    <a:bodyPr/>
                    <a:lstStyle/>
                    <a:p>
                      <a:pPr algn="ctr"/>
                      <a:r>
                        <a:rPr kumimoji="1" lang="ja-JP" altLang="en-US" sz="1400" b="0" dirty="0" smtClean="0">
                          <a:latin typeface="ＭＳ ゴシック" pitchFamily="49" charset="-128"/>
                          <a:ea typeface="ＭＳ ゴシック" pitchFamily="49" charset="-128"/>
                        </a:rPr>
                        <a:t>改定後</a:t>
                      </a:r>
                      <a:endParaRPr kumimoji="1" lang="en-US" altLang="ja-JP" sz="1400" b="0" dirty="0" smtClean="0">
                        <a:latin typeface="ＭＳ ゴシック" pitchFamily="49" charset="-128"/>
                        <a:ea typeface="ＭＳ ゴシック" pitchFamily="49" charset="-128"/>
                      </a:endParaRPr>
                    </a:p>
                  </a:txBody>
                  <a:tcPr marL="99060" marR="99060" anchor="ctr"/>
                </a:tc>
              </a:tr>
              <a:tr h="2465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Arial" charset="0"/>
                          <a:ea typeface="ＭＳ Ｐゴシック" charset="-128"/>
                          <a:cs typeface="+mn-cs"/>
                        </a:rPr>
                        <a:t>免疫染色（免疫抗体法）病理組織標本作成</a:t>
                      </a:r>
                      <a:endParaRPr kumimoji="1" lang="zh-TW" altLang="en-US" sz="1600" kern="1200" dirty="0" smtClean="0">
                        <a:solidFill>
                          <a:schemeClr val="tx1"/>
                        </a:solidFill>
                        <a:latin typeface="Arial" charset="0"/>
                        <a:ea typeface="ＭＳ Ｐゴシック"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要件の見直し</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r>
              <a:tr h="383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kern="1200" dirty="0" smtClean="0">
                          <a:solidFill>
                            <a:schemeClr val="tx1"/>
                          </a:solidFill>
                          <a:latin typeface="Arial" charset="0"/>
                          <a:ea typeface="ＭＳ Ｐゴシック" charset="-128"/>
                          <a:cs typeface="+mn-cs"/>
                        </a:rPr>
                        <a:t>病理診断管理加算</a:t>
                      </a:r>
                      <a:endParaRPr kumimoji="1" lang="ja-JP" altLang="en-US" sz="1600" b="0" u="none" kern="1200" dirty="0">
                        <a:solidFill>
                          <a:schemeClr val="tx1"/>
                        </a:solidFill>
                        <a:latin typeface="Arial" charset="0"/>
                        <a:ea typeface="ＭＳ Ｐゴシック"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施設基準の見直し</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r>
              <a:tr h="336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kern="1200" dirty="0" smtClean="0">
                          <a:solidFill>
                            <a:schemeClr val="tx1"/>
                          </a:solidFill>
                          <a:latin typeface="Arial" charset="0"/>
                          <a:ea typeface="ＭＳ Ｐゴシック" charset="-128"/>
                          <a:cs typeface="+mn-cs"/>
                        </a:rPr>
                        <a:t>液状化検体細胞診</a:t>
                      </a:r>
                      <a:endParaRPr kumimoji="1" lang="ja-JP" altLang="en-US" sz="1600" b="0" u="none" kern="1200" dirty="0">
                        <a:solidFill>
                          <a:schemeClr val="tx1"/>
                        </a:solidFill>
                        <a:latin typeface="Arial" charset="0"/>
                        <a:ea typeface="ＭＳ Ｐゴシック"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要件の見直し</a:t>
                      </a:r>
                      <a:endParaRPr kumimoji="1" lang="ja-JP" altLang="en-US" sz="1400" b="1" u="sng" kern="1200" dirty="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060396761"/>
              </p:ext>
            </p:extLst>
          </p:nvPr>
        </p:nvGraphicFramePr>
        <p:xfrm>
          <a:off x="329643" y="3278189"/>
          <a:ext cx="9207768" cy="844013"/>
        </p:xfrm>
        <a:graphic>
          <a:graphicData uri="http://schemas.openxmlformats.org/drawingml/2006/table">
            <a:tbl>
              <a:tblPr firstRow="1" bandRow="1">
                <a:tableStyleId>{00A15C55-8517-42AA-B614-E9B94910E393}</a:tableStyleId>
              </a:tblPr>
              <a:tblGrid>
                <a:gridCol w="6644546"/>
                <a:gridCol w="2563222"/>
              </a:tblGrid>
              <a:tr h="443928">
                <a:tc>
                  <a:txBody>
                    <a:bodyPr/>
                    <a:lstStyle/>
                    <a:p>
                      <a:pPr algn="ctr"/>
                      <a:r>
                        <a:rPr kumimoji="1" lang="ja-JP" altLang="en-US" sz="1400" b="0" dirty="0" smtClean="0"/>
                        <a:t>名称</a:t>
                      </a:r>
                      <a:endParaRPr kumimoji="1" lang="ja-JP" altLang="en-US" sz="1400" b="0" dirty="0"/>
                    </a:p>
                  </a:txBody>
                  <a:tcPr marL="99060" marR="99060" anchor="ctr"/>
                </a:tc>
                <a:tc>
                  <a:txBody>
                    <a:bodyPr/>
                    <a:lstStyle/>
                    <a:p>
                      <a:pPr algn="ctr"/>
                      <a:r>
                        <a:rPr kumimoji="1" lang="ja-JP" altLang="en-US" sz="1400" b="0" dirty="0" smtClean="0">
                          <a:latin typeface="ＭＳ ゴシック" pitchFamily="49" charset="-128"/>
                          <a:ea typeface="ＭＳ ゴシック" pitchFamily="49" charset="-128"/>
                        </a:rPr>
                        <a:t>改定後</a:t>
                      </a:r>
                      <a:endParaRPr kumimoji="1" lang="en-US" altLang="ja-JP" sz="1400" b="0" dirty="0" smtClean="0">
                        <a:latin typeface="ＭＳ ゴシック" pitchFamily="49" charset="-128"/>
                        <a:ea typeface="ＭＳ ゴシック" pitchFamily="49" charset="-128"/>
                      </a:endParaRPr>
                    </a:p>
                  </a:txBody>
                  <a:tcPr marL="99060" marR="99060" anchor="ctr"/>
                </a:tc>
              </a:tr>
              <a:tr h="400085">
                <a:tc>
                  <a:txBody>
                    <a:bodyPr/>
                    <a:lstStyle/>
                    <a:p>
                      <a:pPr marL="0" marR="0" indent="88900" algn="l" defTabSz="914400" rtl="0" eaLnBrk="1" fontAlgn="ctr" latinLnBrk="0" hangingPunct="1">
                        <a:lnSpc>
                          <a:spcPct val="100000"/>
                        </a:lnSpc>
                        <a:spcBef>
                          <a:spcPts val="0"/>
                        </a:spcBef>
                        <a:spcAft>
                          <a:spcPts val="0"/>
                        </a:spcAft>
                        <a:buClrTx/>
                        <a:buSzTx/>
                        <a:buFontTx/>
                        <a:buNone/>
                        <a:tabLst/>
                        <a:defRPr/>
                      </a:pPr>
                      <a:r>
                        <a:rPr kumimoji="1" lang="ja-JP" altLang="en-US" sz="1600" b="0" u="none" kern="1200" dirty="0" smtClean="0">
                          <a:solidFill>
                            <a:schemeClr val="tx1"/>
                          </a:solidFill>
                          <a:latin typeface="Arial" charset="0"/>
                          <a:ea typeface="ＭＳ Ｐゴシック" charset="-128"/>
                          <a:cs typeface="+mn-cs"/>
                        </a:rPr>
                        <a:t>間歇注入シリンジポンプ加算</a:t>
                      </a:r>
                      <a:endParaRPr kumimoji="1" lang="zh-TW" altLang="en-US" sz="1600" b="0" u="none" kern="1200" dirty="0" smtClean="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rgbClr val="0070C0"/>
                          </a:solidFill>
                          <a:latin typeface="ＭＳ ゴシック" pitchFamily="49" charset="-128"/>
                          <a:ea typeface="ＭＳ ゴシック" pitchFamily="49" charset="-128"/>
                          <a:cs typeface="+mn-cs"/>
                        </a:rPr>
                        <a:t>要件の見直し</a:t>
                      </a:r>
                      <a:endParaRPr kumimoji="1" lang="en-US" altLang="ja-JP" sz="14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sp>
        <p:nvSpPr>
          <p:cNvPr id="12" name="テキスト ボックス 11"/>
          <p:cNvSpPr txBox="1"/>
          <p:nvPr/>
        </p:nvSpPr>
        <p:spPr>
          <a:xfrm>
            <a:off x="329643" y="1074153"/>
            <a:ext cx="3682418" cy="400110"/>
          </a:xfrm>
          <a:prstGeom prst="rect">
            <a:avLst/>
          </a:prstGeom>
          <a:noFill/>
        </p:spPr>
        <p:txBody>
          <a:bodyPr wrap="none" rtlCol="0">
            <a:spAutoFit/>
          </a:bodyPr>
          <a:lstStyle/>
          <a:p>
            <a:r>
              <a:rPr lang="ja-JP" altLang="en-US" sz="2000" dirty="0">
                <a:solidFill>
                  <a:prstClr val="black"/>
                </a:solidFill>
              </a:rPr>
              <a:t>新規に保険導入された医学管理</a:t>
            </a:r>
          </a:p>
        </p:txBody>
      </p:sp>
      <p:sp>
        <p:nvSpPr>
          <p:cNvPr id="14" name="Rectangle 36"/>
          <p:cNvSpPr>
            <a:spLocks noChangeArrowheads="1"/>
          </p:cNvSpPr>
          <p:nvPr/>
        </p:nvSpPr>
        <p:spPr bwMode="auto">
          <a:xfrm>
            <a:off x="133053" y="2473836"/>
            <a:ext cx="3056717"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在宅医療の評価の見直し</a:t>
            </a:r>
          </a:p>
        </p:txBody>
      </p:sp>
      <p:sp>
        <p:nvSpPr>
          <p:cNvPr id="15" name="テキスト ボックス 14"/>
          <p:cNvSpPr txBox="1"/>
          <p:nvPr/>
        </p:nvSpPr>
        <p:spPr>
          <a:xfrm>
            <a:off x="335663" y="2898261"/>
            <a:ext cx="6014788" cy="400110"/>
          </a:xfrm>
          <a:prstGeom prst="rect">
            <a:avLst/>
          </a:prstGeom>
          <a:noFill/>
        </p:spPr>
        <p:txBody>
          <a:bodyPr wrap="none" rtlCol="0">
            <a:spAutoFit/>
          </a:bodyPr>
          <a:lstStyle/>
          <a:p>
            <a:r>
              <a:rPr lang="ja-JP" altLang="en-US" sz="2000" dirty="0">
                <a:solidFill>
                  <a:prstClr val="black"/>
                </a:solidFill>
              </a:rPr>
              <a:t>既存の在宅医療評価のうち評価の見直しを行ったもの</a:t>
            </a:r>
          </a:p>
        </p:txBody>
      </p:sp>
      <p:graphicFrame>
        <p:nvGraphicFramePr>
          <p:cNvPr id="16" name="表 15"/>
          <p:cNvGraphicFramePr>
            <a:graphicFrameLocks noGrp="1"/>
          </p:cNvGraphicFramePr>
          <p:nvPr>
            <p:extLst>
              <p:ext uri="{D42A27DB-BD31-4B8C-83A1-F6EECF244321}">
                <p14:modId xmlns:p14="http://schemas.microsoft.com/office/powerpoint/2010/main" val="3625462057"/>
              </p:ext>
            </p:extLst>
          </p:nvPr>
        </p:nvGraphicFramePr>
        <p:xfrm>
          <a:off x="329637" y="1443485"/>
          <a:ext cx="9197134" cy="772128"/>
        </p:xfrm>
        <a:graphic>
          <a:graphicData uri="http://schemas.openxmlformats.org/drawingml/2006/table">
            <a:tbl>
              <a:tblPr firstRow="1" bandRow="1">
                <a:tableStyleId>{00A15C55-8517-42AA-B614-E9B94910E393}</a:tableStyleId>
              </a:tblPr>
              <a:tblGrid>
                <a:gridCol w="6636871"/>
                <a:gridCol w="2560263"/>
              </a:tblGrid>
              <a:tr h="406118">
                <a:tc>
                  <a:txBody>
                    <a:bodyPr/>
                    <a:lstStyle/>
                    <a:p>
                      <a:pPr algn="ctr"/>
                      <a:r>
                        <a:rPr kumimoji="1" lang="ja-JP" altLang="en-US" sz="1400" b="0" dirty="0" smtClean="0"/>
                        <a:t>名称</a:t>
                      </a:r>
                      <a:endParaRPr kumimoji="1" lang="ja-JP" altLang="en-US" sz="1400" b="0" dirty="0"/>
                    </a:p>
                  </a:txBody>
                  <a:tcPr marL="99060" marR="99060" anchor="ctr"/>
                </a:tc>
                <a:tc>
                  <a:txBody>
                    <a:bodyPr/>
                    <a:lstStyle/>
                    <a:p>
                      <a:pPr algn="ctr"/>
                      <a:r>
                        <a:rPr kumimoji="1" lang="ja-JP" altLang="en-US" sz="1400" b="0" dirty="0" smtClean="0">
                          <a:latin typeface="ＭＳ ゴシック" pitchFamily="49" charset="-128"/>
                          <a:ea typeface="ＭＳ ゴシック" pitchFamily="49" charset="-128"/>
                        </a:rPr>
                        <a:t>改定後</a:t>
                      </a:r>
                      <a:endParaRPr kumimoji="1" lang="en-US" altLang="ja-JP" sz="1400" b="0" dirty="0" smtClean="0">
                        <a:latin typeface="ＭＳ ゴシック" pitchFamily="49" charset="-128"/>
                        <a:ea typeface="ＭＳ ゴシック" pitchFamily="49" charset="-128"/>
                      </a:endParaRPr>
                    </a:p>
                  </a:txBody>
                  <a:tcPr marL="99060" marR="99060" anchor="ctr"/>
                </a:tc>
              </a:tr>
              <a:tr h="366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none" kern="1200" dirty="0" smtClean="0">
                          <a:solidFill>
                            <a:srgbClr val="0070C0"/>
                          </a:solidFill>
                          <a:latin typeface="+mn-lt"/>
                          <a:ea typeface="+mn-ea"/>
                          <a:cs typeface="+mn-cs"/>
                        </a:rPr>
                        <a:t>  </a:t>
                      </a:r>
                      <a:r>
                        <a:rPr kumimoji="1" lang="ja-JP" altLang="en-US" sz="1600" b="1" u="sng" kern="1200" dirty="0" smtClean="0">
                          <a:solidFill>
                            <a:srgbClr val="0070C0"/>
                          </a:solidFill>
                          <a:latin typeface="+mn-lt"/>
                          <a:ea typeface="+mn-ea"/>
                          <a:cs typeface="+mn-cs"/>
                        </a:rPr>
                        <a:t>臍ヘルニア圧迫指導管理料</a:t>
                      </a:r>
                      <a:endParaRPr kumimoji="1" lang="zh-TW" altLang="en-US" sz="1600" b="1" u="sng" kern="1200" dirty="0" smtClean="0">
                        <a:solidFill>
                          <a:srgbClr val="0070C0"/>
                        </a:solidFill>
                        <a:latin typeface="+mn-lt"/>
                        <a:ea typeface="+mn-ea"/>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sng" kern="1200" dirty="0" smtClean="0">
                          <a:solidFill>
                            <a:srgbClr val="FF0000"/>
                          </a:solidFill>
                          <a:latin typeface="ＭＳ ゴシック" pitchFamily="49" charset="-128"/>
                          <a:ea typeface="ＭＳ ゴシック" pitchFamily="49" charset="-128"/>
                          <a:cs typeface="+mn-cs"/>
                        </a:rPr>
                        <a:t>１００点</a:t>
                      </a:r>
                      <a:endParaRPr kumimoji="1" lang="en-US" altLang="ja-JP" sz="1600" b="1" u="sng" kern="1200" dirty="0" smtClean="0">
                        <a:solidFill>
                          <a:srgbClr val="FF0000"/>
                        </a:solidFill>
                        <a:latin typeface="ＭＳ ゴシック" pitchFamily="49" charset="-128"/>
                        <a:ea typeface="ＭＳ ゴシック" pitchFamily="49" charset="-128"/>
                        <a:cs typeface="+mn-cs"/>
                      </a:endParaRPr>
                    </a:p>
                  </a:txBody>
                  <a:tcPr marL="99060" marR="99060" anchor="ctr"/>
                </a:tc>
              </a:tr>
            </a:tbl>
          </a:graphicData>
        </a:graphic>
      </p:graphicFrame>
      <p:sp>
        <p:nvSpPr>
          <p:cNvPr id="17" name="Rectangle 36"/>
          <p:cNvSpPr>
            <a:spLocks noChangeArrowheads="1"/>
          </p:cNvSpPr>
          <p:nvPr/>
        </p:nvSpPr>
        <p:spPr bwMode="auto">
          <a:xfrm>
            <a:off x="133049" y="593295"/>
            <a:ext cx="2644779"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医学管理の保険導入</a:t>
            </a:r>
          </a:p>
        </p:txBody>
      </p:sp>
      <p:sp>
        <p:nvSpPr>
          <p:cNvPr id="1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28115079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7"/>
          <p:cNvSpPr>
            <a:spLocks noChangeArrowheads="1"/>
          </p:cNvSpPr>
          <p:nvPr/>
        </p:nvSpPr>
        <p:spPr bwMode="auto">
          <a:xfrm>
            <a:off x="133050" y="529497"/>
            <a:ext cx="9505056" cy="3176462"/>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13" name="Rectangle 37"/>
          <p:cNvSpPr>
            <a:spLocks noChangeArrowheads="1"/>
          </p:cNvSpPr>
          <p:nvPr/>
        </p:nvSpPr>
        <p:spPr bwMode="auto">
          <a:xfrm>
            <a:off x="133050" y="4061981"/>
            <a:ext cx="9505056" cy="2751925"/>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79500" y="0"/>
            <a:ext cx="9517327" cy="432222"/>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麻酔の保険導入・評価の見直し</a:t>
            </a:r>
            <a:endParaRPr lang="en-US" altLang="ja-JP" sz="2400" dirty="0" smtClean="0">
              <a:solidFill>
                <a:schemeClr val="tx1"/>
              </a:solidFill>
              <a:latin typeface="ＭＳ Ｐゴシック" pitchFamily="50" charset="-128"/>
              <a:ea typeface="ＭＳ Ｐゴシック" pitchFamily="50" charset="-128"/>
            </a:endParaRPr>
          </a:p>
        </p:txBody>
      </p:sp>
      <p:sp>
        <p:nvSpPr>
          <p:cNvPr id="12" name="テキスト ボックス 11"/>
          <p:cNvSpPr txBox="1"/>
          <p:nvPr/>
        </p:nvSpPr>
        <p:spPr>
          <a:xfrm>
            <a:off x="329638" y="842700"/>
            <a:ext cx="3331361" cy="369332"/>
          </a:xfrm>
          <a:prstGeom prst="rect">
            <a:avLst/>
          </a:prstGeom>
          <a:noFill/>
        </p:spPr>
        <p:txBody>
          <a:bodyPr wrap="none" rtlCol="0">
            <a:spAutoFit/>
          </a:bodyPr>
          <a:lstStyle/>
          <a:p>
            <a:r>
              <a:rPr lang="ja-JP" altLang="en-US" dirty="0">
                <a:solidFill>
                  <a:prstClr val="black"/>
                </a:solidFill>
              </a:rPr>
              <a:t>新規に保険導入された麻酔評価</a:t>
            </a:r>
          </a:p>
        </p:txBody>
      </p:sp>
      <p:sp>
        <p:nvSpPr>
          <p:cNvPr id="14" name="Rectangle 36"/>
          <p:cNvSpPr>
            <a:spLocks noChangeArrowheads="1"/>
          </p:cNvSpPr>
          <p:nvPr/>
        </p:nvSpPr>
        <p:spPr bwMode="auto">
          <a:xfrm>
            <a:off x="133053" y="3741584"/>
            <a:ext cx="3056717"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麻酔の評価の見直し</a:t>
            </a:r>
          </a:p>
        </p:txBody>
      </p:sp>
      <p:sp>
        <p:nvSpPr>
          <p:cNvPr id="15" name="テキスト ボックス 14"/>
          <p:cNvSpPr txBox="1"/>
          <p:nvPr/>
        </p:nvSpPr>
        <p:spPr>
          <a:xfrm>
            <a:off x="329637" y="4088514"/>
            <a:ext cx="4968027" cy="369332"/>
          </a:xfrm>
          <a:prstGeom prst="rect">
            <a:avLst/>
          </a:prstGeom>
          <a:noFill/>
        </p:spPr>
        <p:txBody>
          <a:bodyPr wrap="none" rtlCol="0">
            <a:spAutoFit/>
          </a:bodyPr>
          <a:lstStyle/>
          <a:p>
            <a:r>
              <a:rPr lang="ja-JP" altLang="en-US" dirty="0">
                <a:solidFill>
                  <a:prstClr val="black"/>
                </a:solidFill>
              </a:rPr>
              <a:t>既存の麻酔評価のうち評価の見直しを行ったもの</a:t>
            </a:r>
          </a:p>
        </p:txBody>
      </p:sp>
      <p:graphicFrame>
        <p:nvGraphicFramePr>
          <p:cNvPr id="16" name="表 15"/>
          <p:cNvGraphicFramePr>
            <a:graphicFrameLocks noGrp="1"/>
          </p:cNvGraphicFramePr>
          <p:nvPr>
            <p:extLst>
              <p:ext uri="{D42A27DB-BD31-4B8C-83A1-F6EECF244321}">
                <p14:modId xmlns:p14="http://schemas.microsoft.com/office/powerpoint/2010/main" val="3124207414"/>
              </p:ext>
            </p:extLst>
          </p:nvPr>
        </p:nvGraphicFramePr>
        <p:xfrm>
          <a:off x="329639" y="1199410"/>
          <a:ext cx="9112957" cy="574652"/>
        </p:xfrm>
        <a:graphic>
          <a:graphicData uri="http://schemas.openxmlformats.org/drawingml/2006/table">
            <a:tbl>
              <a:tblPr firstRow="1" bandRow="1">
                <a:tableStyleId>{00A15C55-8517-42AA-B614-E9B94910E393}</a:tableStyleId>
              </a:tblPr>
              <a:tblGrid>
                <a:gridCol w="6576127"/>
                <a:gridCol w="2536830"/>
              </a:tblGrid>
              <a:tr h="300332">
                <a:tc>
                  <a:txBody>
                    <a:bodyPr/>
                    <a:lstStyle/>
                    <a:p>
                      <a:pPr algn="ctr"/>
                      <a:r>
                        <a:rPr kumimoji="1" lang="ja-JP" altLang="en-US" sz="1200" b="0" dirty="0" smtClean="0"/>
                        <a:t>名称</a:t>
                      </a:r>
                      <a:endParaRPr kumimoji="1" lang="ja-JP" altLang="en-US" sz="1200" b="0" dirty="0"/>
                    </a:p>
                  </a:txBody>
                  <a:tcPr marL="99060" marR="99060" anchor="ctr"/>
                </a:tc>
                <a:tc>
                  <a:txBody>
                    <a:bodyPr/>
                    <a:lstStyle/>
                    <a:p>
                      <a:pPr algn="ctr"/>
                      <a:r>
                        <a:rPr kumimoji="1" lang="ja-JP" altLang="en-US" sz="1200" b="0" dirty="0" smtClean="0">
                          <a:latin typeface="ＭＳ ゴシック" pitchFamily="49" charset="-128"/>
                          <a:ea typeface="ＭＳ ゴシック" pitchFamily="49" charset="-128"/>
                        </a:rPr>
                        <a:t>改定後</a:t>
                      </a:r>
                      <a:endParaRPr kumimoji="1" lang="en-US" altLang="ja-JP" sz="1200" b="0" dirty="0" smtClean="0">
                        <a:latin typeface="ＭＳ ゴシック" pitchFamily="49" charset="-128"/>
                        <a:ea typeface="ＭＳ ゴシック" pitchFamily="49" charset="-128"/>
                      </a:endParaRPr>
                    </a:p>
                  </a:txBody>
                  <a:tcPr marL="99060" marR="99060" anchor="ctr"/>
                </a:tc>
              </a:tr>
              <a:tr h="270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none" kern="1200" dirty="0" smtClean="0">
                          <a:solidFill>
                            <a:srgbClr val="0070C0"/>
                          </a:solidFill>
                          <a:latin typeface="+mn-lt"/>
                          <a:ea typeface="+mn-ea"/>
                          <a:cs typeface="+mn-cs"/>
                        </a:rPr>
                        <a:t>  </a:t>
                      </a:r>
                      <a:r>
                        <a:rPr kumimoji="1" lang="ja-JP" altLang="en-US" sz="1600" b="1" u="sng" kern="1200" dirty="0" smtClean="0">
                          <a:solidFill>
                            <a:srgbClr val="0070C0"/>
                          </a:solidFill>
                          <a:latin typeface="+mn-lt"/>
                          <a:ea typeface="+mn-ea"/>
                          <a:cs typeface="+mn-cs"/>
                        </a:rPr>
                        <a:t>長時間麻酔管理加算</a:t>
                      </a:r>
                      <a:endParaRPr kumimoji="1" lang="zh-TW" altLang="en-US" sz="1600" b="1" u="sng" kern="1200" dirty="0" smtClean="0">
                        <a:solidFill>
                          <a:srgbClr val="0070C0"/>
                        </a:solidFill>
                        <a:latin typeface="+mn-lt"/>
                        <a:ea typeface="+mn-ea"/>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0070C0"/>
                          </a:solidFill>
                          <a:latin typeface="ＭＳ ゴシック" pitchFamily="49" charset="-128"/>
                          <a:ea typeface="ＭＳ ゴシック" pitchFamily="49" charset="-128"/>
                          <a:cs typeface="+mn-cs"/>
                        </a:rPr>
                        <a:t>７</a:t>
                      </a:r>
                      <a:r>
                        <a:rPr kumimoji="1" lang="en-US" altLang="ja-JP" sz="1200" b="1" u="sng" kern="1200" dirty="0" smtClean="0">
                          <a:solidFill>
                            <a:srgbClr val="0070C0"/>
                          </a:solidFill>
                          <a:latin typeface="ＭＳ ゴシック" pitchFamily="49" charset="-128"/>
                          <a:ea typeface="ＭＳ ゴシック" pitchFamily="49" charset="-128"/>
                          <a:cs typeface="+mn-cs"/>
                        </a:rPr>
                        <a:t>,</a:t>
                      </a:r>
                      <a:r>
                        <a:rPr kumimoji="1" lang="ja-JP" altLang="en-US" sz="1200" b="1" u="sng" kern="1200" dirty="0" smtClean="0">
                          <a:solidFill>
                            <a:srgbClr val="0070C0"/>
                          </a:solidFill>
                          <a:latin typeface="ＭＳ ゴシック" pitchFamily="49" charset="-128"/>
                          <a:ea typeface="ＭＳ ゴシック" pitchFamily="49" charset="-128"/>
                          <a:cs typeface="+mn-cs"/>
                        </a:rPr>
                        <a:t>５００点</a:t>
                      </a:r>
                      <a:endParaRPr kumimoji="1" lang="en-US" altLang="ja-JP" sz="12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sp>
        <p:nvSpPr>
          <p:cNvPr id="17" name="Rectangle 36"/>
          <p:cNvSpPr>
            <a:spLocks noChangeArrowheads="1"/>
          </p:cNvSpPr>
          <p:nvPr/>
        </p:nvSpPr>
        <p:spPr bwMode="auto">
          <a:xfrm>
            <a:off x="133049" y="481997"/>
            <a:ext cx="2644779"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麻酔の保険導入</a:t>
            </a:r>
          </a:p>
        </p:txBody>
      </p:sp>
      <p:graphicFrame>
        <p:nvGraphicFramePr>
          <p:cNvPr id="19" name="表 18"/>
          <p:cNvGraphicFramePr>
            <a:graphicFrameLocks noGrp="1"/>
          </p:cNvGraphicFramePr>
          <p:nvPr>
            <p:extLst>
              <p:ext uri="{D42A27DB-BD31-4B8C-83A1-F6EECF244321}">
                <p14:modId xmlns:p14="http://schemas.microsoft.com/office/powerpoint/2010/main" val="3126963606"/>
              </p:ext>
            </p:extLst>
          </p:nvPr>
        </p:nvGraphicFramePr>
        <p:xfrm>
          <a:off x="294012" y="4394559"/>
          <a:ext cx="3800058" cy="908729"/>
        </p:xfrm>
        <a:graphic>
          <a:graphicData uri="http://schemas.openxmlformats.org/drawingml/2006/table">
            <a:tbl>
              <a:tblPr firstRow="1" bandRow="1">
                <a:tableStyleId>{22838BEF-8BB2-4498-84A7-C5851F593DF1}</a:tableStyleId>
              </a:tblPr>
              <a:tblGrid>
                <a:gridCol w="3049829"/>
                <a:gridCol w="750229"/>
              </a:tblGrid>
              <a:tr h="299129">
                <a:tc gridSpan="2">
                  <a:txBody>
                    <a:bodyPr/>
                    <a:lstStyle/>
                    <a:p>
                      <a:pPr algn="l"/>
                      <a:r>
                        <a:rPr kumimoji="1" lang="ja-JP" altLang="en-US" sz="1200" b="0" dirty="0" smtClean="0"/>
                        <a:t>静脈麻酔　　</a:t>
                      </a:r>
                      <a:endParaRPr kumimoji="1" lang="ja-JP" altLang="en-US" sz="1200" b="0" dirty="0"/>
                    </a:p>
                  </a:txBody>
                  <a:tcPr marL="99060" marR="99060" anchor="ctr"/>
                </a:tc>
                <a:tc hMerge="1">
                  <a:txBody>
                    <a:bodyPr/>
                    <a:lstStyle/>
                    <a:p>
                      <a:pPr algn="l"/>
                      <a:endParaRPr kumimoji="1" lang="en-US" altLang="ja-JP" sz="1200" b="0" dirty="0" smtClean="0">
                        <a:latin typeface="ＭＳ ゴシック" pitchFamily="49" charset="-128"/>
                        <a:ea typeface="ＭＳ ゴシック" pitchFamily="49" charset="-128"/>
                      </a:endParaRPr>
                    </a:p>
                  </a:txBody>
                  <a:tcPr anchor="ctr"/>
                </a:tc>
              </a:tr>
              <a:tr h="299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１　　短時間のもの</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u="none" dirty="0" smtClean="0">
                          <a:solidFill>
                            <a:schemeClr val="tx1"/>
                          </a:solidFill>
                        </a:rPr>
                        <a:t>120</a:t>
                      </a:r>
                      <a:r>
                        <a:rPr kumimoji="1" lang="ja-JP" altLang="en-US" sz="1400" b="0" u="none" dirty="0" smtClean="0">
                          <a:solidFill>
                            <a:schemeClr val="tx1"/>
                          </a:solidFill>
                        </a:rPr>
                        <a:t>点</a:t>
                      </a:r>
                      <a:endParaRPr kumimoji="1" lang="ja-JP" altLang="en-US" sz="1400" b="0" u="none" dirty="0">
                        <a:solidFill>
                          <a:schemeClr val="tx1"/>
                        </a:solidFill>
                        <a:latin typeface="ＭＳ ゴシック" pitchFamily="49" charset="-128"/>
                        <a:ea typeface="ＭＳ ゴシック" pitchFamily="49" charset="-128"/>
                      </a:endParaRPr>
                    </a:p>
                  </a:txBody>
                  <a:tcPr anchor="ctr"/>
                </a:tc>
              </a:tr>
              <a:tr h="299129">
                <a:tc>
                  <a:txBody>
                    <a:bodyPr/>
                    <a:lstStyle/>
                    <a:p>
                      <a:pPr algn="l"/>
                      <a:r>
                        <a:rPr kumimoji="1" lang="ja-JP" altLang="en-US" sz="1200" b="0" u="none" dirty="0" smtClean="0">
                          <a:solidFill>
                            <a:schemeClr val="tx1"/>
                          </a:solidFill>
                        </a:rPr>
                        <a:t>２　　十分な体制で行われる長時間のもの</a:t>
                      </a:r>
                      <a:endParaRPr kumimoji="1" lang="ja-JP" altLang="en-US" sz="1200" b="0" u="none" dirty="0">
                        <a:solidFill>
                          <a:schemeClr val="tx1"/>
                        </a:solidFill>
                      </a:endParaRPr>
                    </a:p>
                  </a:txBody>
                  <a:tcPr marL="99060" marR="99060" anchor="ctr"/>
                </a:tc>
                <a:tc>
                  <a:txBody>
                    <a:bodyPr/>
                    <a:lstStyle/>
                    <a:p>
                      <a:pPr algn="ctr"/>
                      <a:r>
                        <a:rPr kumimoji="1" lang="en-US" altLang="ja-JP" sz="1400" b="0" u="none" dirty="0" smtClean="0">
                          <a:solidFill>
                            <a:schemeClr val="tx1"/>
                          </a:solidFill>
                        </a:rPr>
                        <a:t>600</a:t>
                      </a:r>
                      <a:r>
                        <a:rPr kumimoji="1" lang="ja-JP" altLang="en-US" sz="1400" b="0" u="none" dirty="0" smtClean="0">
                          <a:solidFill>
                            <a:schemeClr val="tx1"/>
                          </a:solidFill>
                        </a:rPr>
                        <a:t>点</a:t>
                      </a:r>
                      <a:endParaRPr kumimoji="1" lang="ja-JP" altLang="en-US" sz="1400" b="0" u="none" dirty="0">
                        <a:solidFill>
                          <a:schemeClr val="tx1"/>
                        </a:solidFill>
                        <a:latin typeface="ＭＳ ゴシック" pitchFamily="49" charset="-128"/>
                        <a:ea typeface="ＭＳ ゴシック" pitchFamily="49" charset="-128"/>
                      </a:endParaRPr>
                    </a:p>
                  </a:txBody>
                  <a:tcPr anchor="ctr"/>
                </a:tc>
              </a:tr>
            </a:tbl>
          </a:graphicData>
        </a:graphic>
      </p:graphicFrame>
      <p:sp>
        <p:nvSpPr>
          <p:cNvPr id="20" name="右矢印 19"/>
          <p:cNvSpPr/>
          <p:nvPr/>
        </p:nvSpPr>
        <p:spPr>
          <a:xfrm>
            <a:off x="4178812" y="4465060"/>
            <a:ext cx="337225" cy="437745"/>
          </a:xfrm>
          <a:prstGeom prst="rightArrow">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ＭＳ Ｐゴシック"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1375870156"/>
              </p:ext>
            </p:extLst>
          </p:nvPr>
        </p:nvGraphicFramePr>
        <p:xfrm>
          <a:off x="4563537" y="4370114"/>
          <a:ext cx="4921420" cy="2232660"/>
        </p:xfrm>
        <a:graphic>
          <a:graphicData uri="http://schemas.openxmlformats.org/drawingml/2006/table">
            <a:tbl>
              <a:tblPr firstRow="1" bandRow="1">
                <a:tableStyleId>{C4B1156A-380E-4F78-BDF5-A606A8083BF9}</a:tableStyleId>
              </a:tblPr>
              <a:tblGrid>
                <a:gridCol w="3770285"/>
                <a:gridCol w="1151135"/>
              </a:tblGrid>
              <a:tr h="25438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静脈麻酔</a:t>
                      </a:r>
                    </a:p>
                  </a:txBody>
                  <a:tcPr marL="99060" marR="99060" anchor="ctr"/>
                </a:tc>
                <a:tc hMerge="1">
                  <a:txBody>
                    <a:bodyPr/>
                    <a:lstStyle/>
                    <a:p>
                      <a:pPr algn="l"/>
                      <a:endParaRPr kumimoji="1" lang="en-US" altLang="ja-JP" sz="1200" b="0" dirty="0" smtClean="0">
                        <a:latin typeface="ＭＳ ゴシック" pitchFamily="49" charset="-128"/>
                        <a:ea typeface="ＭＳ ゴシック" pitchFamily="49" charset="-128"/>
                      </a:endParaRPr>
                    </a:p>
                  </a:txBody>
                  <a:tcPr anchor="ctr"/>
                </a:tc>
              </a:tr>
              <a:tr h="266613">
                <a:tc>
                  <a:txBody>
                    <a:bodyPr/>
                    <a:lstStyle/>
                    <a:p>
                      <a:pPr algn="l"/>
                      <a:r>
                        <a:rPr kumimoji="1" lang="ja-JP" altLang="en-US" sz="1200" b="0" u="none" dirty="0" smtClean="0">
                          <a:solidFill>
                            <a:schemeClr val="tx1"/>
                          </a:solidFill>
                        </a:rPr>
                        <a:t>１　短時間のもの</a:t>
                      </a:r>
                      <a:endParaRPr kumimoji="1" lang="ja-JP" altLang="en-US" sz="1200" b="0" u="none" dirty="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u="none" dirty="0" smtClean="0">
                          <a:solidFill>
                            <a:schemeClr val="tx1"/>
                          </a:solidFill>
                        </a:rPr>
                        <a:t>120</a:t>
                      </a:r>
                      <a:r>
                        <a:rPr kumimoji="1" lang="ja-JP" altLang="en-US" sz="1400" b="0" u="none" dirty="0" smtClean="0">
                          <a:solidFill>
                            <a:schemeClr val="tx1"/>
                          </a:solidFill>
                        </a:rPr>
                        <a:t>点</a:t>
                      </a:r>
                      <a:endParaRPr kumimoji="1" lang="ja-JP" altLang="en-US" sz="1400" b="0" u="none" dirty="0">
                        <a:solidFill>
                          <a:schemeClr val="tx1"/>
                        </a:solidFill>
                        <a:latin typeface="ＭＳ ゴシック" pitchFamily="49" charset="-128"/>
                        <a:ea typeface="ＭＳ ゴシック" pitchFamily="49" charset="-128"/>
                      </a:endParaRPr>
                    </a:p>
                  </a:txBody>
                  <a:tcPr anchor="ctr"/>
                </a:tc>
              </a:tr>
              <a:tr h="270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0070C0"/>
                          </a:solidFill>
                          <a:latin typeface="+mn-lt"/>
                          <a:ea typeface="+mn-ea"/>
                          <a:cs typeface="+mn-cs"/>
                        </a:rPr>
                        <a:t>２　十分な体制で行われる長時間のもの（単純な場合）</a:t>
                      </a:r>
                      <a:endParaRPr kumimoji="1" lang="ja-JP" altLang="en-US" sz="1200" b="1" u="sng" kern="1200" dirty="0">
                        <a:solidFill>
                          <a:srgbClr val="0070C0"/>
                        </a:solidFill>
                        <a:latin typeface="+mn-lt"/>
                        <a:ea typeface="+mn-ea"/>
                        <a:cs typeface="+mn-cs"/>
                      </a:endParaRPr>
                    </a:p>
                  </a:txBody>
                  <a:tcPr marL="99060" marR="99060" anchor="ctr"/>
                </a:tc>
                <a:tc>
                  <a:txBody>
                    <a:bodyPr/>
                    <a:lstStyle/>
                    <a:p>
                      <a:pPr algn="ctr"/>
                      <a:r>
                        <a:rPr kumimoji="1" lang="en-US" altLang="ja-JP" sz="1400" b="0" u="none" dirty="0" smtClean="0">
                          <a:solidFill>
                            <a:schemeClr val="tx1"/>
                          </a:solidFill>
                        </a:rPr>
                        <a:t>600</a:t>
                      </a:r>
                      <a:r>
                        <a:rPr kumimoji="1" lang="ja-JP" altLang="en-US" sz="1400" b="0" u="none" dirty="0" smtClean="0">
                          <a:solidFill>
                            <a:schemeClr val="tx1"/>
                          </a:solidFill>
                        </a:rPr>
                        <a:t>点</a:t>
                      </a:r>
                      <a:endParaRPr kumimoji="1" lang="ja-JP" altLang="en-US" sz="1400" b="0" u="none" dirty="0">
                        <a:solidFill>
                          <a:schemeClr val="tx1"/>
                        </a:solidFill>
                        <a:latin typeface="ＭＳ ゴシック" pitchFamily="49" charset="-128"/>
                        <a:ea typeface="ＭＳ ゴシック" pitchFamily="49" charset="-128"/>
                      </a:endParaRPr>
                    </a:p>
                  </a:txBody>
                  <a:tcPr anchor="ctr"/>
                </a:tc>
              </a:tr>
              <a:tr h="283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0070C0"/>
                          </a:solidFill>
                          <a:latin typeface="+mn-lt"/>
                          <a:ea typeface="+mn-ea"/>
                          <a:cs typeface="+mn-cs"/>
                        </a:rPr>
                        <a:t>３　十分な体制で行われる長時間のもの（複雑な場合）</a:t>
                      </a:r>
                      <a:endParaRPr kumimoji="1" lang="ja-JP" altLang="en-US" sz="1200" b="1" u="sng" kern="1200" dirty="0">
                        <a:solidFill>
                          <a:srgbClr val="0070C0"/>
                        </a:solidFill>
                        <a:latin typeface="+mn-lt"/>
                        <a:ea typeface="+mn-ea"/>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u="sng" kern="1200" dirty="0" smtClean="0">
                          <a:solidFill>
                            <a:srgbClr val="0070C0"/>
                          </a:solidFill>
                          <a:latin typeface="+mn-lt"/>
                          <a:ea typeface="+mn-ea"/>
                          <a:cs typeface="+mn-cs"/>
                        </a:rPr>
                        <a:t>800</a:t>
                      </a:r>
                      <a:r>
                        <a:rPr kumimoji="1" lang="ja-JP" altLang="en-US" sz="1400" b="1" u="sng" kern="1200" dirty="0" smtClean="0">
                          <a:solidFill>
                            <a:srgbClr val="0070C0"/>
                          </a:solidFill>
                          <a:latin typeface="+mn-lt"/>
                          <a:ea typeface="+mn-ea"/>
                          <a:cs typeface="+mn-cs"/>
                        </a:rPr>
                        <a:t>点</a:t>
                      </a:r>
                      <a:endParaRPr kumimoji="1" lang="ja-JP" altLang="en-US" sz="1400" b="1" u="sng" kern="1200" dirty="0">
                        <a:solidFill>
                          <a:srgbClr val="0070C0"/>
                        </a:solidFill>
                        <a:latin typeface="+mn-lt"/>
                        <a:ea typeface="+mn-ea"/>
                        <a:cs typeface="+mn-cs"/>
                      </a:endParaRPr>
                    </a:p>
                  </a:txBody>
                  <a:tcPr anchor="ctr"/>
                </a:tc>
              </a:tr>
              <a:tr h="564564">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b="1" u="none" kern="1200" dirty="0" smtClean="0">
                          <a:solidFill>
                            <a:srgbClr val="0070C0"/>
                          </a:solidFill>
                          <a:latin typeface="+mn-lt"/>
                          <a:ea typeface="+mn-ea"/>
                          <a:cs typeface="+mn-cs"/>
                        </a:rPr>
                        <a:t>　　</a:t>
                      </a:r>
                      <a:r>
                        <a:rPr kumimoji="1" lang="ja-JP" altLang="en-US" sz="1200" b="1" u="sng" kern="1200" dirty="0" smtClean="0">
                          <a:solidFill>
                            <a:srgbClr val="0070C0"/>
                          </a:solidFill>
                          <a:latin typeface="+mn-lt"/>
                          <a:ea typeface="+mn-ea"/>
                          <a:cs typeface="+mn-cs"/>
                        </a:rPr>
                        <a:t>注１　３歳以上６歳未満の幼児に対して静脈麻酔を行った場合は、所定点数にそれぞれ所定点数の</a:t>
                      </a:r>
                      <a:r>
                        <a:rPr kumimoji="1" lang="en-US" altLang="ja-JP" sz="1200" b="1" u="sng" kern="1200" dirty="0" smtClean="0">
                          <a:solidFill>
                            <a:srgbClr val="0070C0"/>
                          </a:solidFill>
                          <a:latin typeface="+mn-lt"/>
                          <a:ea typeface="+mn-ea"/>
                          <a:cs typeface="+mn-cs"/>
                        </a:rPr>
                        <a:t>100</a:t>
                      </a:r>
                      <a:r>
                        <a:rPr kumimoji="1" lang="ja-JP" altLang="en-US" sz="1200" b="1" u="sng" kern="1200" dirty="0" smtClean="0">
                          <a:solidFill>
                            <a:srgbClr val="0070C0"/>
                          </a:solidFill>
                          <a:latin typeface="+mn-lt"/>
                          <a:ea typeface="+mn-ea"/>
                          <a:cs typeface="+mn-cs"/>
                        </a:rPr>
                        <a:t>分の</a:t>
                      </a:r>
                      <a:r>
                        <a:rPr kumimoji="1" lang="en-US" altLang="ja-JP" sz="1200" b="1" u="sng" kern="1200" dirty="0" smtClean="0">
                          <a:solidFill>
                            <a:srgbClr val="0070C0"/>
                          </a:solidFill>
                          <a:latin typeface="+mn-lt"/>
                          <a:ea typeface="+mn-ea"/>
                          <a:cs typeface="+mn-cs"/>
                        </a:rPr>
                        <a:t>10</a:t>
                      </a:r>
                      <a:r>
                        <a:rPr kumimoji="1" lang="ja-JP" altLang="en-US" sz="1200" b="1" u="sng" kern="1200" dirty="0" smtClean="0">
                          <a:solidFill>
                            <a:srgbClr val="0070C0"/>
                          </a:solidFill>
                          <a:latin typeface="+mn-lt"/>
                          <a:ea typeface="+mn-ea"/>
                          <a:cs typeface="+mn-cs"/>
                        </a:rPr>
                        <a:t>に相当する点数を加算する。</a:t>
                      </a:r>
                      <a:endParaRPr kumimoji="1" lang="ja-JP" altLang="en-US" sz="1200" b="1" u="sng" kern="1200" dirty="0">
                        <a:solidFill>
                          <a:srgbClr val="0070C0"/>
                        </a:solidFill>
                        <a:latin typeface="+mn-lt"/>
                        <a:ea typeface="+mn-ea"/>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kern="1200" dirty="0" smtClean="0">
                          <a:solidFill>
                            <a:srgbClr val="0070C0"/>
                          </a:solidFill>
                          <a:latin typeface="+mn-lt"/>
                          <a:ea typeface="+mn-ea"/>
                          <a:cs typeface="+mn-cs"/>
                        </a:rPr>
                        <a:t>100</a:t>
                      </a:r>
                      <a:r>
                        <a:rPr kumimoji="1" lang="ja-JP" altLang="en-US" sz="1200" b="1" u="sng" kern="1200" dirty="0" smtClean="0">
                          <a:solidFill>
                            <a:srgbClr val="0070C0"/>
                          </a:solidFill>
                          <a:latin typeface="+mn-lt"/>
                          <a:ea typeface="+mn-ea"/>
                          <a:cs typeface="+mn-cs"/>
                        </a:rPr>
                        <a:t>分の</a:t>
                      </a:r>
                      <a:r>
                        <a:rPr kumimoji="1" lang="en-US" altLang="ja-JP" sz="1200" b="1" u="sng" kern="1200" dirty="0" smtClean="0">
                          <a:solidFill>
                            <a:srgbClr val="0070C0"/>
                          </a:solidFill>
                          <a:latin typeface="+mn-lt"/>
                          <a:ea typeface="+mn-ea"/>
                          <a:cs typeface="+mn-cs"/>
                        </a:rPr>
                        <a:t>10</a:t>
                      </a:r>
                      <a:r>
                        <a:rPr kumimoji="1" lang="ja-JP" altLang="en-US" sz="1200" b="1" u="sng" kern="1200" dirty="0" smtClean="0">
                          <a:solidFill>
                            <a:srgbClr val="0070C0"/>
                          </a:solidFill>
                          <a:latin typeface="+mn-lt"/>
                          <a:ea typeface="+mn-ea"/>
                          <a:cs typeface="+mn-cs"/>
                        </a:rPr>
                        <a:t>に相当する点数</a:t>
                      </a:r>
                      <a:endParaRPr kumimoji="1" lang="ja-JP" altLang="en-US" sz="1200" b="1" u="sng" kern="1200" dirty="0">
                        <a:solidFill>
                          <a:srgbClr val="0070C0"/>
                        </a:solidFill>
                        <a:latin typeface="+mn-lt"/>
                        <a:ea typeface="+mn-ea"/>
                        <a:cs typeface="+mn-cs"/>
                      </a:endParaRPr>
                    </a:p>
                  </a:txBody>
                  <a:tcPr anchor="ctr"/>
                </a:tc>
              </a:tr>
              <a:tr h="423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none" kern="1200" dirty="0" smtClean="0">
                          <a:solidFill>
                            <a:srgbClr val="0070C0"/>
                          </a:solidFill>
                          <a:latin typeface="+mn-lt"/>
                          <a:ea typeface="+mn-ea"/>
                          <a:cs typeface="+mn-cs"/>
                        </a:rPr>
                        <a:t>　　</a:t>
                      </a:r>
                      <a:r>
                        <a:rPr kumimoji="1" lang="ja-JP" altLang="en-US" sz="1200" b="1" u="sng" kern="1200" dirty="0" smtClean="0">
                          <a:solidFill>
                            <a:srgbClr val="0070C0"/>
                          </a:solidFill>
                          <a:latin typeface="+mn-lt"/>
                          <a:ea typeface="+mn-ea"/>
                          <a:cs typeface="+mn-cs"/>
                        </a:rPr>
                        <a:t>注２　３については、静脈麻酔の実施時間が２時間を超えた場合は、</a:t>
                      </a:r>
                      <a:r>
                        <a:rPr kumimoji="1" lang="en-US" altLang="ja-JP" sz="1200" b="1" u="sng" kern="1200" dirty="0" smtClean="0">
                          <a:solidFill>
                            <a:srgbClr val="0070C0"/>
                          </a:solidFill>
                          <a:latin typeface="+mn-lt"/>
                          <a:ea typeface="+mn-ea"/>
                          <a:cs typeface="+mn-cs"/>
                        </a:rPr>
                        <a:t>100</a:t>
                      </a:r>
                      <a:r>
                        <a:rPr kumimoji="1" lang="ja-JP" altLang="en-US" sz="1200" b="1" u="sng" kern="1200" dirty="0" smtClean="0">
                          <a:solidFill>
                            <a:srgbClr val="0070C0"/>
                          </a:solidFill>
                          <a:latin typeface="+mn-lt"/>
                          <a:ea typeface="+mn-ea"/>
                          <a:cs typeface="+mn-cs"/>
                        </a:rPr>
                        <a:t>点を所定点数に加算する。</a:t>
                      </a:r>
                      <a:endParaRPr kumimoji="1" lang="ja-JP" altLang="en-US" sz="1200" b="1" u="sng" kern="1200" dirty="0">
                        <a:solidFill>
                          <a:srgbClr val="0070C0"/>
                        </a:solidFill>
                        <a:latin typeface="+mn-lt"/>
                        <a:ea typeface="+mn-ea"/>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u="sng" kern="1200" dirty="0" smtClean="0">
                          <a:solidFill>
                            <a:srgbClr val="0070C0"/>
                          </a:solidFill>
                          <a:latin typeface="+mn-lt"/>
                          <a:ea typeface="+mn-ea"/>
                          <a:cs typeface="+mn-cs"/>
                        </a:rPr>
                        <a:t>100</a:t>
                      </a:r>
                      <a:r>
                        <a:rPr kumimoji="1" lang="ja-JP" altLang="en-US" sz="1400" b="1" u="sng" kern="1200" dirty="0" smtClean="0">
                          <a:solidFill>
                            <a:srgbClr val="0070C0"/>
                          </a:solidFill>
                          <a:latin typeface="+mn-lt"/>
                          <a:ea typeface="+mn-ea"/>
                          <a:cs typeface="+mn-cs"/>
                        </a:rPr>
                        <a:t>点</a:t>
                      </a:r>
                      <a:endParaRPr kumimoji="1" lang="ja-JP" altLang="en-US" sz="1400" b="1" u="sng" kern="1200" dirty="0">
                        <a:solidFill>
                          <a:srgbClr val="0070C0"/>
                        </a:solidFill>
                        <a:latin typeface="+mn-lt"/>
                        <a:ea typeface="+mn-ea"/>
                        <a:cs typeface="+mn-cs"/>
                      </a:endParaRPr>
                    </a:p>
                  </a:txBody>
                  <a:tcPr anchor="ctr"/>
                </a:tc>
              </a:tr>
            </a:tbl>
          </a:graphicData>
        </a:graphic>
      </p:graphicFrame>
      <p:sp>
        <p:nvSpPr>
          <p:cNvPr id="22" name="正方形/長方形 21"/>
          <p:cNvSpPr/>
          <p:nvPr/>
        </p:nvSpPr>
        <p:spPr>
          <a:xfrm>
            <a:off x="245460" y="1805050"/>
            <a:ext cx="9382040" cy="1889034"/>
          </a:xfrm>
          <a:prstGeom prst="rect">
            <a:avLst/>
          </a:prstGeom>
          <a:ln w="3175">
            <a:prstDash val="sysDash"/>
          </a:ln>
        </p:spPr>
        <p:style>
          <a:lnRef idx="2">
            <a:schemeClr val="dk1"/>
          </a:lnRef>
          <a:fillRef idx="1">
            <a:schemeClr val="lt1"/>
          </a:fillRef>
          <a:effectRef idx="0">
            <a:schemeClr val="dk1"/>
          </a:effectRef>
          <a:fontRef idx="minor">
            <a:schemeClr val="dk1"/>
          </a:fontRef>
        </p:style>
        <p:txBody>
          <a:bodyPr rtlCol="0" anchor="ctr"/>
          <a:lstStyle/>
          <a:p>
            <a:r>
              <a:rPr lang="ja-JP" altLang="en-US" sz="1050" u="sng" dirty="0">
                <a:solidFill>
                  <a:prstClr val="black"/>
                </a:solidFill>
              </a:rPr>
              <a:t>麻酔管理料（</a:t>
            </a:r>
            <a:r>
              <a:rPr lang="en-US" altLang="ja-JP" sz="1050" u="sng" dirty="0">
                <a:solidFill>
                  <a:prstClr val="black"/>
                </a:solidFill>
              </a:rPr>
              <a:t>Ⅰ</a:t>
            </a:r>
            <a:r>
              <a:rPr lang="ja-JP" altLang="en-US" sz="1050" u="sng" dirty="0">
                <a:solidFill>
                  <a:prstClr val="black"/>
                </a:solidFill>
              </a:rPr>
              <a:t>）を算定する場合であって、下記の手術のマスク又は気管内挿管による閉鎖循環式全身麻酔の実施時間が</a:t>
            </a:r>
            <a:r>
              <a:rPr lang="en-US" altLang="ja-JP" sz="1050" u="sng" dirty="0">
                <a:solidFill>
                  <a:prstClr val="black"/>
                </a:solidFill>
              </a:rPr>
              <a:t>8</a:t>
            </a:r>
            <a:r>
              <a:rPr lang="ja-JP" altLang="en-US" sz="1050" u="sng" dirty="0">
                <a:solidFill>
                  <a:prstClr val="black"/>
                </a:solidFill>
              </a:rPr>
              <a:t>時間を超える場合は、長時間麻酔管理加算として、</a:t>
            </a:r>
            <a:r>
              <a:rPr lang="en-US" altLang="ja-JP" sz="1050" u="sng" dirty="0">
                <a:solidFill>
                  <a:prstClr val="black"/>
                </a:solidFill>
              </a:rPr>
              <a:t>7,500</a:t>
            </a:r>
            <a:r>
              <a:rPr lang="ja-JP" altLang="en-US" sz="1050" u="sng" dirty="0">
                <a:solidFill>
                  <a:prstClr val="black"/>
                </a:solidFill>
              </a:rPr>
              <a:t>点を所定点数に加算する。</a:t>
            </a:r>
            <a:endParaRPr lang="en-US" altLang="ja-JP" sz="1050" u="sng" dirty="0">
              <a:solidFill>
                <a:prstClr val="black"/>
              </a:solidFill>
            </a:endParaRPr>
          </a:p>
          <a:p>
            <a:r>
              <a:rPr lang="en-US" altLang="ja-JP" sz="1050" u="sng" dirty="0">
                <a:solidFill>
                  <a:prstClr val="black"/>
                </a:solidFill>
              </a:rPr>
              <a:t>【</a:t>
            </a:r>
            <a:r>
              <a:rPr lang="ja-JP" altLang="en-US" sz="1050" u="sng" dirty="0">
                <a:solidFill>
                  <a:prstClr val="black"/>
                </a:solidFill>
              </a:rPr>
              <a:t>対象となる手術</a:t>
            </a:r>
            <a:r>
              <a:rPr lang="en-US" altLang="ja-JP" sz="1050" u="sng" dirty="0">
                <a:solidFill>
                  <a:prstClr val="black"/>
                </a:solidFill>
              </a:rPr>
              <a:t>】</a:t>
            </a:r>
          </a:p>
          <a:p>
            <a:r>
              <a:rPr lang="ja-JP" altLang="en-US" sz="1050" u="sng" dirty="0">
                <a:solidFill>
                  <a:prstClr val="black"/>
                </a:solidFill>
              </a:rPr>
              <a:t>遊離皮弁術（顕微鏡下血管柄付きのもの）、自家遊離複合組織移植術（顕微鏡下血管柄付きのもの）、腫瘍脊椎骨全摘術、広範囲頭蓋底腫瘍切除・再建術、脳動脈瘤被包術（２箇所以上）、副咽頭間隙悪性腫瘍摘出術（経側頭下</a:t>
            </a:r>
            <a:r>
              <a:rPr lang="ja-JP" altLang="en-US" sz="1050" dirty="0">
                <a:solidFill>
                  <a:prstClr val="black"/>
                </a:solidFill>
              </a:rPr>
              <a:t>窩によるもの（下顎離断によるものを含む）</a:t>
            </a:r>
            <a:r>
              <a:rPr lang="ja-JP" altLang="en-US" sz="1050" u="sng" dirty="0">
                <a:solidFill>
                  <a:prstClr val="black"/>
                </a:solidFill>
              </a:rPr>
              <a:t>）、喉頭、下咽頭悪性腫瘍手術（頸部、胸部、腹部等の操作に寄る再建を含む。）、ロス手術（自己肺動脈弁組織による大動脈基部置換術）、大動脈瘤切除術（吻合又は移植を含む。）のうち上行大動脈及び弓部大動脈の同時手術（大動脈弁置換術又は形成術を伴うもの、人工弁置換術を伴う大動脈基部置換術、自己弁温存型大動脈基部置換術）、大動脈瘤切除術（吻合又は移植を含む。）のうち胸腹部大動脈、完全型房室中隔欠損症手術（ファロー四徴症手術を伴うもの）、肺動脈閉鎖症手術（巨大側副血管術を伴うもの）、両大血管右室起始症手術（心室中隔欠損閉鎖術及び大血管血流転換を伴うもの（タウシッヒ・ピング奇形手術））、修正大血管転位症手術（根治手術（ダブルスイッチ手術））、同種心移植術、同種心肺移植術、骨盤内臓全摘術、胆嚢悪性腫瘍手術（膵頭十二指腸切除及び肝切除（葉以上）を伴うもの）、肝門部胆管悪性腫瘍手術（血行再建あり）、生体部分肝移植術、同種死体肝移植術、膀胱単純摘除術（腸管利用の尿路変更を行うもの）</a:t>
            </a:r>
            <a:endParaRPr lang="en-US" altLang="ja-JP" sz="1050" u="sng" dirty="0">
              <a:solidFill>
                <a:prstClr val="black"/>
              </a:solidFill>
            </a:endParaRPr>
          </a:p>
        </p:txBody>
      </p:sp>
      <p:sp>
        <p:nvSpPr>
          <p:cNvPr id="3" name="テキスト ボックス 2"/>
          <p:cNvSpPr txBox="1"/>
          <p:nvPr/>
        </p:nvSpPr>
        <p:spPr>
          <a:xfrm>
            <a:off x="4516034" y="6604084"/>
            <a:ext cx="4752527" cy="253916"/>
          </a:xfrm>
          <a:prstGeom prst="rect">
            <a:avLst/>
          </a:prstGeom>
          <a:noFill/>
        </p:spPr>
        <p:txBody>
          <a:bodyPr wrap="square" rtlCol="0">
            <a:spAutoFit/>
          </a:bodyPr>
          <a:lstStyle/>
          <a:p>
            <a:r>
              <a:rPr lang="en-US" altLang="ja-JP" sz="1050" dirty="0">
                <a:solidFill>
                  <a:prstClr val="black"/>
                </a:solidFill>
                <a:latin typeface="ＭＳ Ｐゴシック"/>
              </a:rPr>
              <a:t>※</a:t>
            </a:r>
            <a:r>
              <a:rPr lang="ja-JP" altLang="en-US" sz="1050" dirty="0">
                <a:solidFill>
                  <a:prstClr val="black"/>
                </a:solidFill>
                <a:latin typeface="ＭＳ Ｐゴシック"/>
              </a:rPr>
              <a:t>　「複雑な場合」は、常勤の麻酔科医が専従で当該麻酔を実施した場合をいう。</a:t>
            </a:r>
            <a:endParaRPr lang="en-US" altLang="ja-JP" sz="1050" dirty="0">
              <a:solidFill>
                <a:prstClr val="black"/>
              </a:solidFill>
              <a:latin typeface="ＭＳ Ｐゴシック"/>
            </a:endParaRPr>
          </a:p>
        </p:txBody>
      </p:sp>
      <p:sp>
        <p:nvSpPr>
          <p:cNvPr id="2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32385628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38454" y="833295"/>
            <a:ext cx="9751083" cy="5806401"/>
          </a:xfrm>
          <a:prstGeom prst="rect">
            <a:avLst/>
          </a:prstGeom>
          <a:solidFill>
            <a:srgbClr val="FFFFAF">
              <a:alpha val="49804"/>
            </a:srgbClr>
          </a:solidFill>
          <a:ln w="9525">
            <a:solidFill>
              <a:schemeClr val="tx1"/>
            </a:solidFill>
            <a:miter lim="800000"/>
            <a:headEnd/>
            <a:tailEnd/>
          </a:ln>
        </p:spPr>
        <p:txBody>
          <a:bodyPr/>
          <a:lstStyle/>
          <a:p>
            <a:pPr fontAlgn="base">
              <a:spcBef>
                <a:spcPct val="20000"/>
              </a:spcBef>
              <a:spcAft>
                <a:spcPct val="0"/>
              </a:spcAft>
              <a:defRPr/>
            </a:pPr>
            <a:r>
              <a:rPr lang="ja-JP" altLang="en-US" sz="1600" dirty="0">
                <a:solidFill>
                  <a:prstClr val="black"/>
                </a:solidFill>
              </a:rPr>
              <a:t>　</a:t>
            </a:r>
            <a:r>
              <a:rPr lang="ja-JP" altLang="en-US" sz="1600" dirty="0" smtClean="0">
                <a:solidFill>
                  <a:prstClr val="black"/>
                </a:solidFill>
              </a:rPr>
              <a:t>ＣＴ撮影及びＭＲＩ撮影</a:t>
            </a:r>
            <a:r>
              <a:rPr lang="ja-JP" altLang="en-US" sz="1600" dirty="0">
                <a:solidFill>
                  <a:prstClr val="black"/>
                </a:solidFill>
              </a:rPr>
              <a:t>については、新たな医療機器の開発や撮影方法の登場などの技術の進歩が著しく、診断や治療の質の向上に資するイノベーションを適切に評価する観点から、画像診断撮影の</a:t>
            </a:r>
            <a:r>
              <a:rPr lang="ja-JP" altLang="en-US" sz="1600" dirty="0" smtClean="0">
                <a:solidFill>
                  <a:prstClr val="black"/>
                </a:solidFill>
              </a:rPr>
              <a:t>評価を</a:t>
            </a:r>
            <a:r>
              <a:rPr lang="ja-JP" altLang="en-US" sz="1600" dirty="0">
                <a:solidFill>
                  <a:prstClr val="black"/>
                </a:solidFill>
              </a:rPr>
              <a:t>見直し、より質の高い診断治療の推進を図る。　</a:t>
            </a: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200" dirty="0">
              <a:solidFill>
                <a:prstClr val="black"/>
              </a:solidFill>
            </a:endParaRPr>
          </a:p>
          <a:p>
            <a:pPr fontAlgn="base">
              <a:spcBef>
                <a:spcPct val="20000"/>
              </a:spcBef>
              <a:spcAft>
                <a:spcPct val="0"/>
              </a:spcAft>
              <a:defRPr/>
            </a:pPr>
            <a:r>
              <a:rPr lang="ja-JP" altLang="en-US" sz="1600" b="1" dirty="0">
                <a:solidFill>
                  <a:prstClr val="black"/>
                </a:solidFill>
              </a:rPr>
              <a:t>　　　　　　　　　　　　　　　　 </a:t>
            </a:r>
          </a:p>
        </p:txBody>
      </p:sp>
      <p:sp>
        <p:nvSpPr>
          <p:cNvPr id="2050" name="Rectangle 2"/>
          <p:cNvSpPr>
            <a:spLocks noGrp="1" noChangeArrowheads="1"/>
          </p:cNvSpPr>
          <p:nvPr>
            <p:ph type="ctrTitle"/>
          </p:nvPr>
        </p:nvSpPr>
        <p:spPr>
          <a:xfrm>
            <a:off x="194353" y="44450"/>
            <a:ext cx="9517327" cy="360214"/>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000" dirty="0">
                <a:solidFill>
                  <a:schemeClr val="tx1"/>
                </a:solidFill>
              </a:rPr>
              <a:t>コンピューター断層撮影診断</a:t>
            </a:r>
            <a:r>
              <a:rPr lang="ja-JP" altLang="en-US" sz="2000" dirty="0" smtClean="0">
                <a:solidFill>
                  <a:schemeClr val="tx1"/>
                </a:solidFill>
              </a:rPr>
              <a:t>料の見直し</a:t>
            </a:r>
            <a:endParaRPr lang="en-US" altLang="ja-JP" sz="2000" dirty="0" smtClean="0">
              <a:solidFill>
                <a:schemeClr val="tx1"/>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4072611070"/>
              </p:ext>
            </p:extLst>
          </p:nvPr>
        </p:nvGraphicFramePr>
        <p:xfrm>
          <a:off x="5068059" y="1700808"/>
          <a:ext cx="4643470" cy="1889760"/>
        </p:xfrm>
        <a:graphic>
          <a:graphicData uri="http://schemas.openxmlformats.org/drawingml/2006/table">
            <a:tbl>
              <a:tblPr firstRow="1" bandRow="1">
                <a:tableStyleId>{C4B1156A-380E-4F78-BDF5-A606A8083BF9}</a:tableStyleId>
              </a:tblPr>
              <a:tblGrid>
                <a:gridCol w="3557349"/>
                <a:gridCol w="1086121"/>
              </a:tblGrid>
              <a:tr h="2287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smtClean="0">
                          <a:solidFill>
                            <a:schemeClr val="tx1"/>
                          </a:solidFill>
                        </a:rPr>
                        <a:t>コンピューター断層撮影装置　　１　ＣＴ撮影</a:t>
                      </a:r>
                    </a:p>
                  </a:txBody>
                  <a:tcPr marL="99060" marR="99060" anchor="ctr"/>
                </a:tc>
                <a:tc hMerge="1">
                  <a:txBody>
                    <a:bodyPr/>
                    <a:lstStyle/>
                    <a:p>
                      <a:pPr algn="l"/>
                      <a:endParaRPr kumimoji="1" lang="en-US" altLang="ja-JP" sz="1200" b="0" dirty="0" smtClean="0">
                        <a:latin typeface="ＭＳ ゴシック" pitchFamily="49" charset="-128"/>
                        <a:ea typeface="ＭＳ ゴシック" pitchFamily="49" charset="-128"/>
                      </a:endParaRPr>
                    </a:p>
                  </a:txBody>
                  <a:tcPr anchor="ctr"/>
                </a:tc>
              </a:tr>
              <a:tr h="249522">
                <a:tc>
                  <a:txBody>
                    <a:bodyPr/>
                    <a:lstStyle/>
                    <a:p>
                      <a:pPr algn="l"/>
                      <a:r>
                        <a:rPr kumimoji="1" lang="ja-JP" altLang="en-US" sz="1200" b="0" u="none" dirty="0" smtClean="0">
                          <a:solidFill>
                            <a:schemeClr val="tx1"/>
                          </a:solidFill>
                        </a:rPr>
                        <a:t>イ　</a:t>
                      </a:r>
                      <a:r>
                        <a:rPr kumimoji="1" lang="en-US" altLang="ja-JP" sz="1200" b="0" u="none" dirty="0" smtClean="0">
                          <a:solidFill>
                            <a:schemeClr val="tx1"/>
                          </a:solidFill>
                        </a:rPr>
                        <a:t>64</a:t>
                      </a:r>
                      <a:r>
                        <a:rPr kumimoji="1" lang="ja-JP" altLang="en-US" sz="1200" b="0" u="none" dirty="0" smtClean="0">
                          <a:solidFill>
                            <a:schemeClr val="tx1"/>
                          </a:solidFill>
                        </a:rPr>
                        <a:t>列以上のマルチスライス型の機器の場合</a:t>
                      </a:r>
                      <a:endParaRPr kumimoji="1" lang="ja-JP" altLang="en-US" sz="1200" b="0" u="none" dirty="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sng" kern="1200" dirty="0" smtClean="0">
                          <a:solidFill>
                            <a:srgbClr val="0070C0"/>
                          </a:solidFill>
                          <a:latin typeface="+mn-lt"/>
                          <a:ea typeface="+mn-ea"/>
                          <a:cs typeface="+mn-cs"/>
                        </a:rPr>
                        <a:t>1,000</a:t>
                      </a:r>
                      <a:r>
                        <a:rPr kumimoji="1" lang="ja-JP" altLang="en-US" sz="1600" b="1" u="sng" kern="1200" dirty="0" smtClean="0">
                          <a:solidFill>
                            <a:srgbClr val="0070C0"/>
                          </a:solidFill>
                          <a:latin typeface="+mn-lt"/>
                          <a:ea typeface="+mn-ea"/>
                          <a:cs typeface="+mn-cs"/>
                        </a:rPr>
                        <a:t>点</a:t>
                      </a:r>
                      <a:endParaRPr kumimoji="1" lang="ja-JP" altLang="en-US" sz="1600" b="1" u="sng" kern="1200" dirty="0">
                        <a:solidFill>
                          <a:srgbClr val="0070C0"/>
                        </a:solidFill>
                        <a:latin typeface="+mn-lt"/>
                        <a:ea typeface="+mn-ea"/>
                        <a:cs typeface="+mn-cs"/>
                      </a:endParaRPr>
                    </a:p>
                  </a:txBody>
                  <a:tcPr anchor="ctr"/>
                </a:tc>
              </a:tr>
              <a:tr h="249522">
                <a:tc>
                  <a:txBody>
                    <a:bodyPr/>
                    <a:lstStyle/>
                    <a:p>
                      <a:pPr algn="l"/>
                      <a:r>
                        <a:rPr kumimoji="1" lang="ja-JP" altLang="en-US" sz="1200" b="0" u="none" dirty="0" smtClean="0">
                          <a:solidFill>
                            <a:schemeClr val="tx1"/>
                          </a:solidFill>
                        </a:rPr>
                        <a:t>ロ　</a:t>
                      </a:r>
                      <a:r>
                        <a:rPr kumimoji="1" lang="en-US" altLang="ja-JP" sz="1200" b="0" u="none" dirty="0" smtClean="0">
                          <a:solidFill>
                            <a:schemeClr val="tx1"/>
                          </a:solidFill>
                        </a:rPr>
                        <a:t>16</a:t>
                      </a:r>
                      <a:r>
                        <a:rPr kumimoji="1" lang="ja-JP" altLang="en-US" sz="1200" b="0" u="none" dirty="0" smtClean="0">
                          <a:solidFill>
                            <a:schemeClr val="tx1"/>
                          </a:solidFill>
                        </a:rPr>
                        <a:t>列以上</a:t>
                      </a:r>
                      <a:r>
                        <a:rPr kumimoji="1" lang="en-US" altLang="ja-JP" sz="1200" b="0" u="none" dirty="0" smtClean="0">
                          <a:solidFill>
                            <a:schemeClr val="tx1"/>
                          </a:solidFill>
                        </a:rPr>
                        <a:t>64</a:t>
                      </a:r>
                      <a:r>
                        <a:rPr kumimoji="1" lang="ja-JP" altLang="en-US" sz="1200" b="0" u="none" dirty="0" smtClean="0">
                          <a:solidFill>
                            <a:schemeClr val="tx1"/>
                          </a:solidFill>
                        </a:rPr>
                        <a:t>列未満のマルチスライス型の機器に</a:t>
                      </a:r>
                      <a:endParaRPr kumimoji="1" lang="en-US" altLang="ja-JP" sz="1200" b="0" u="none" dirty="0" smtClean="0">
                        <a:solidFill>
                          <a:schemeClr val="tx1"/>
                        </a:solidFill>
                      </a:endParaRPr>
                    </a:p>
                    <a:p>
                      <a:pPr algn="l"/>
                      <a:r>
                        <a:rPr kumimoji="1" lang="ja-JP" altLang="en-US" sz="1200" b="0" u="none" dirty="0" smtClean="0">
                          <a:solidFill>
                            <a:schemeClr val="tx1"/>
                          </a:solidFill>
                        </a:rPr>
                        <a:t>　よる場合</a:t>
                      </a:r>
                      <a:endParaRPr kumimoji="1" lang="ja-JP" altLang="en-US" sz="1200" b="0" u="none" dirty="0">
                        <a:solidFill>
                          <a:schemeClr val="tx1"/>
                        </a:solidFill>
                      </a:endParaRPr>
                    </a:p>
                  </a:txBody>
                  <a:tcPr marL="99060" marR="99060" anchor="ctr"/>
                </a:tc>
                <a:tc>
                  <a:txBody>
                    <a:bodyPr/>
                    <a:lstStyle/>
                    <a:p>
                      <a:pPr algn="ctr"/>
                      <a:r>
                        <a:rPr kumimoji="1" lang="en-US" altLang="ja-JP" sz="1600" b="0" u="none" dirty="0" smtClean="0">
                          <a:solidFill>
                            <a:schemeClr val="tx1"/>
                          </a:solidFill>
                        </a:rPr>
                        <a:t>900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r h="249522">
                <a:tc>
                  <a:txBody>
                    <a:bodyPr/>
                    <a:lstStyle/>
                    <a:p>
                      <a:pPr algn="l"/>
                      <a:r>
                        <a:rPr kumimoji="1" lang="ja-JP" altLang="en-US" sz="1200" b="0" u="none" dirty="0" smtClean="0">
                          <a:solidFill>
                            <a:schemeClr val="tx1"/>
                          </a:solidFill>
                        </a:rPr>
                        <a:t>ハ　</a:t>
                      </a:r>
                      <a:r>
                        <a:rPr kumimoji="1" lang="en-US" altLang="ja-JP" sz="1200" b="0" u="none" dirty="0" smtClean="0">
                          <a:solidFill>
                            <a:schemeClr val="tx1"/>
                          </a:solidFill>
                        </a:rPr>
                        <a:t>4</a:t>
                      </a:r>
                      <a:r>
                        <a:rPr kumimoji="1" lang="ja-JP" altLang="en-US" sz="1200" b="0" u="none" dirty="0" smtClean="0">
                          <a:solidFill>
                            <a:schemeClr val="tx1"/>
                          </a:solidFill>
                        </a:rPr>
                        <a:t>列以上</a:t>
                      </a:r>
                      <a:r>
                        <a:rPr kumimoji="1" lang="en-US" altLang="ja-JP" sz="1200" b="0" u="none" dirty="0" smtClean="0">
                          <a:solidFill>
                            <a:schemeClr val="tx1"/>
                          </a:solidFill>
                        </a:rPr>
                        <a:t>16</a:t>
                      </a:r>
                      <a:r>
                        <a:rPr kumimoji="1" lang="ja-JP" altLang="en-US" sz="1200" b="0" u="none" dirty="0" smtClean="0">
                          <a:solidFill>
                            <a:schemeClr val="tx1"/>
                          </a:solidFill>
                        </a:rPr>
                        <a:t>列未満のマルチスライス型の機器に</a:t>
                      </a:r>
                      <a:endParaRPr kumimoji="1" lang="en-US" altLang="ja-JP" sz="1200" b="0" u="none" dirty="0" smtClean="0">
                        <a:solidFill>
                          <a:schemeClr val="tx1"/>
                        </a:solidFill>
                      </a:endParaRPr>
                    </a:p>
                    <a:p>
                      <a:pPr algn="l"/>
                      <a:r>
                        <a:rPr kumimoji="1" lang="ja-JP" altLang="en-US" sz="1200" b="0" u="none" dirty="0" smtClean="0">
                          <a:solidFill>
                            <a:schemeClr val="tx1"/>
                          </a:solidFill>
                        </a:rPr>
                        <a:t>　よる場合</a:t>
                      </a:r>
                      <a:endParaRPr kumimoji="1" lang="ja-JP" altLang="en-US" sz="1200" b="0" u="none" dirty="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sng" kern="1200" dirty="0" smtClean="0">
                          <a:solidFill>
                            <a:srgbClr val="0070C0"/>
                          </a:solidFill>
                          <a:latin typeface="+mn-lt"/>
                          <a:ea typeface="+mn-ea"/>
                          <a:cs typeface="+mn-cs"/>
                        </a:rPr>
                        <a:t>770</a:t>
                      </a:r>
                      <a:r>
                        <a:rPr kumimoji="1" lang="ja-JP" altLang="en-US" sz="1600" b="1" u="sng" kern="1200" dirty="0" smtClean="0">
                          <a:solidFill>
                            <a:srgbClr val="0070C0"/>
                          </a:solidFill>
                          <a:latin typeface="+mn-lt"/>
                          <a:ea typeface="+mn-ea"/>
                          <a:cs typeface="+mn-cs"/>
                        </a:rPr>
                        <a:t>点</a:t>
                      </a:r>
                      <a:endParaRPr kumimoji="1" lang="ja-JP" altLang="en-US" sz="1600" b="1" u="sng" kern="1200" dirty="0">
                        <a:solidFill>
                          <a:srgbClr val="0070C0"/>
                        </a:solidFill>
                        <a:latin typeface="+mn-lt"/>
                        <a:ea typeface="+mn-ea"/>
                        <a:cs typeface="+mn-cs"/>
                      </a:endParaRPr>
                    </a:p>
                  </a:txBody>
                  <a:tcPr anchor="ctr"/>
                </a:tc>
              </a:tr>
              <a:tr h="249522">
                <a:tc>
                  <a:txBody>
                    <a:bodyPr/>
                    <a:lstStyle/>
                    <a:p>
                      <a:pPr algn="l"/>
                      <a:r>
                        <a:rPr kumimoji="1" lang="ja-JP" altLang="en-US" sz="1200" b="0" u="none" dirty="0" smtClean="0">
                          <a:solidFill>
                            <a:schemeClr val="tx1"/>
                          </a:solidFill>
                        </a:rPr>
                        <a:t>ニ　イ、ロ、ハ以外の場合</a:t>
                      </a:r>
                      <a:endParaRPr kumimoji="1" lang="ja-JP" altLang="en-US" sz="1200" b="0" u="none" dirty="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sng" kern="1200" dirty="0" smtClean="0">
                          <a:solidFill>
                            <a:srgbClr val="0070C0"/>
                          </a:solidFill>
                          <a:latin typeface="+mn-lt"/>
                          <a:ea typeface="+mn-ea"/>
                          <a:cs typeface="+mn-cs"/>
                        </a:rPr>
                        <a:t>580</a:t>
                      </a:r>
                      <a:r>
                        <a:rPr kumimoji="1" lang="ja-JP" altLang="en-US" sz="1600" b="1" u="sng" kern="1200" dirty="0" smtClean="0">
                          <a:solidFill>
                            <a:srgbClr val="0070C0"/>
                          </a:solidFill>
                          <a:latin typeface="+mn-lt"/>
                          <a:ea typeface="+mn-ea"/>
                          <a:cs typeface="+mn-cs"/>
                        </a:rPr>
                        <a:t>点</a:t>
                      </a:r>
                      <a:endParaRPr kumimoji="1" lang="ja-JP" altLang="en-US" sz="1600" b="1" u="sng" kern="1200" dirty="0">
                        <a:solidFill>
                          <a:srgbClr val="0070C0"/>
                        </a:solidFill>
                        <a:latin typeface="+mn-lt"/>
                        <a:ea typeface="+mn-ea"/>
                        <a:cs typeface="+mn-cs"/>
                      </a:endParaRPr>
                    </a:p>
                  </a:txBody>
                  <a:tcPr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674680818"/>
              </p:ext>
            </p:extLst>
          </p:nvPr>
        </p:nvGraphicFramePr>
        <p:xfrm>
          <a:off x="116462" y="1700808"/>
          <a:ext cx="4411296" cy="1889760"/>
        </p:xfrm>
        <a:graphic>
          <a:graphicData uri="http://schemas.openxmlformats.org/drawingml/2006/table">
            <a:tbl>
              <a:tblPr firstRow="1" bandRow="1">
                <a:tableStyleId>{22838BEF-8BB2-4498-84A7-C5851F593DF1}</a:tableStyleId>
              </a:tblPr>
              <a:tblGrid>
                <a:gridCol w="3540394"/>
                <a:gridCol w="870902"/>
              </a:tblGrid>
              <a:tr h="228728">
                <a:tc gridSpan="2">
                  <a:txBody>
                    <a:bodyPr/>
                    <a:lstStyle/>
                    <a:p>
                      <a:pPr algn="l"/>
                      <a:r>
                        <a:rPr kumimoji="1" lang="ja-JP" altLang="en-US" sz="1400" b="0" dirty="0" smtClean="0"/>
                        <a:t>コンピューター断層撮影装置　　１　ＣＴ撮影</a:t>
                      </a:r>
                      <a:endParaRPr kumimoji="1" lang="ja-JP" altLang="en-US" sz="1400" b="0" dirty="0"/>
                    </a:p>
                  </a:txBody>
                  <a:tcPr marL="99060" marR="99060" anchor="ctr"/>
                </a:tc>
                <a:tc hMerge="1">
                  <a:txBody>
                    <a:bodyPr/>
                    <a:lstStyle/>
                    <a:p>
                      <a:pPr algn="l"/>
                      <a:endParaRPr kumimoji="1" lang="en-US" altLang="ja-JP" sz="1200" b="0" dirty="0" smtClean="0">
                        <a:latin typeface="ＭＳ ゴシック" pitchFamily="49" charset="-128"/>
                        <a:ea typeface="ＭＳ ゴシック" pitchFamily="49" charset="-128"/>
                      </a:endParaRPr>
                    </a:p>
                  </a:txBody>
                  <a:tcPr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イ　</a:t>
                      </a:r>
                      <a:r>
                        <a:rPr kumimoji="1" lang="en-US" altLang="ja-JP" sz="1200" b="0" u="none" dirty="0" smtClean="0">
                          <a:solidFill>
                            <a:schemeClr val="tx1"/>
                          </a:solidFill>
                        </a:rPr>
                        <a:t>64</a:t>
                      </a:r>
                      <a:r>
                        <a:rPr kumimoji="1" lang="ja-JP" altLang="en-US" sz="1200" b="0" u="none" dirty="0" smtClean="0">
                          <a:solidFill>
                            <a:schemeClr val="tx1"/>
                          </a:solidFill>
                        </a:rPr>
                        <a:t>列以上のマルチスライス型の機器の場合</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u="none" dirty="0" smtClean="0">
                          <a:solidFill>
                            <a:schemeClr val="tx1"/>
                          </a:solidFill>
                        </a:rPr>
                        <a:t>950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r h="249522">
                <a:tc>
                  <a:txBody>
                    <a:bodyPr/>
                    <a:lstStyle/>
                    <a:p>
                      <a:pPr algn="l"/>
                      <a:r>
                        <a:rPr kumimoji="1" lang="ja-JP" altLang="en-US" sz="1200" b="0" u="none" dirty="0" smtClean="0">
                          <a:solidFill>
                            <a:schemeClr val="tx1"/>
                          </a:solidFill>
                        </a:rPr>
                        <a:t>ロ　</a:t>
                      </a:r>
                      <a:r>
                        <a:rPr kumimoji="1" lang="en-US" altLang="ja-JP" sz="1200" b="0" u="none" dirty="0" smtClean="0">
                          <a:solidFill>
                            <a:schemeClr val="tx1"/>
                          </a:solidFill>
                        </a:rPr>
                        <a:t>16</a:t>
                      </a:r>
                      <a:r>
                        <a:rPr kumimoji="1" lang="ja-JP" altLang="en-US" sz="1200" b="0" u="none" dirty="0" smtClean="0">
                          <a:solidFill>
                            <a:schemeClr val="tx1"/>
                          </a:solidFill>
                        </a:rPr>
                        <a:t>列以上</a:t>
                      </a:r>
                      <a:r>
                        <a:rPr kumimoji="1" lang="en-US" altLang="ja-JP" sz="1200" b="0" u="none" dirty="0" smtClean="0">
                          <a:solidFill>
                            <a:schemeClr val="tx1"/>
                          </a:solidFill>
                        </a:rPr>
                        <a:t>64</a:t>
                      </a:r>
                      <a:r>
                        <a:rPr kumimoji="1" lang="ja-JP" altLang="en-US" sz="1200" b="0" u="none" dirty="0" smtClean="0">
                          <a:solidFill>
                            <a:schemeClr val="tx1"/>
                          </a:solidFill>
                        </a:rPr>
                        <a:t>列未満のマルチスライス型の機器に</a:t>
                      </a:r>
                      <a:endParaRPr kumimoji="1" lang="en-US" altLang="ja-JP" sz="1200" b="0" u="none" dirty="0" smtClean="0">
                        <a:solidFill>
                          <a:schemeClr val="tx1"/>
                        </a:solidFill>
                      </a:endParaRPr>
                    </a:p>
                    <a:p>
                      <a:pPr algn="l"/>
                      <a:r>
                        <a:rPr kumimoji="1" lang="ja-JP" altLang="en-US" sz="1200" b="0" u="none" dirty="0" smtClean="0">
                          <a:solidFill>
                            <a:schemeClr val="tx1"/>
                          </a:solidFill>
                        </a:rPr>
                        <a:t>　よる場合</a:t>
                      </a:r>
                      <a:endParaRPr kumimoji="1" lang="ja-JP" altLang="en-US" sz="1200" b="0" u="none" dirty="0">
                        <a:solidFill>
                          <a:schemeClr val="tx1"/>
                        </a:solidFill>
                      </a:endParaRPr>
                    </a:p>
                  </a:txBody>
                  <a:tcPr marL="99060" marR="99060" anchor="ctr"/>
                </a:tc>
                <a:tc>
                  <a:txBody>
                    <a:bodyPr/>
                    <a:lstStyle/>
                    <a:p>
                      <a:pPr algn="ctr"/>
                      <a:r>
                        <a:rPr kumimoji="1" lang="en-US" altLang="ja-JP" sz="1600" b="0" u="none" dirty="0" smtClean="0">
                          <a:solidFill>
                            <a:schemeClr val="tx1"/>
                          </a:solidFill>
                        </a:rPr>
                        <a:t>900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r h="249522">
                <a:tc>
                  <a:txBody>
                    <a:bodyPr/>
                    <a:lstStyle/>
                    <a:p>
                      <a:pPr algn="l"/>
                      <a:r>
                        <a:rPr kumimoji="1" lang="ja-JP" altLang="en-US" sz="1200" b="0" u="none" dirty="0" smtClean="0">
                          <a:solidFill>
                            <a:schemeClr val="tx1"/>
                          </a:solidFill>
                        </a:rPr>
                        <a:t>ハ　</a:t>
                      </a:r>
                      <a:r>
                        <a:rPr kumimoji="1" lang="en-US" altLang="ja-JP" sz="1200" b="0" u="none" dirty="0" smtClean="0">
                          <a:solidFill>
                            <a:schemeClr val="tx1"/>
                          </a:solidFill>
                        </a:rPr>
                        <a:t>4</a:t>
                      </a:r>
                      <a:r>
                        <a:rPr kumimoji="1" lang="ja-JP" altLang="en-US" sz="1200" b="0" u="none" dirty="0" smtClean="0">
                          <a:solidFill>
                            <a:schemeClr val="tx1"/>
                          </a:solidFill>
                        </a:rPr>
                        <a:t>列以上</a:t>
                      </a:r>
                      <a:r>
                        <a:rPr kumimoji="1" lang="en-US" altLang="ja-JP" sz="1200" b="0" u="none" dirty="0" smtClean="0">
                          <a:solidFill>
                            <a:schemeClr val="tx1"/>
                          </a:solidFill>
                        </a:rPr>
                        <a:t>16</a:t>
                      </a:r>
                      <a:r>
                        <a:rPr kumimoji="1" lang="ja-JP" altLang="en-US" sz="1200" b="0" u="none" dirty="0" smtClean="0">
                          <a:solidFill>
                            <a:schemeClr val="tx1"/>
                          </a:solidFill>
                        </a:rPr>
                        <a:t>列未満のマルチスライス型の機器に</a:t>
                      </a:r>
                      <a:endParaRPr kumimoji="1" lang="en-US" altLang="ja-JP" sz="1200" b="0" u="none" dirty="0" smtClean="0">
                        <a:solidFill>
                          <a:schemeClr val="tx1"/>
                        </a:solidFill>
                      </a:endParaRPr>
                    </a:p>
                    <a:p>
                      <a:pPr algn="l"/>
                      <a:r>
                        <a:rPr kumimoji="1" lang="ja-JP" altLang="en-US" sz="1200" b="0" u="none" dirty="0" smtClean="0">
                          <a:solidFill>
                            <a:schemeClr val="tx1"/>
                          </a:solidFill>
                        </a:rPr>
                        <a:t>　よる場合</a:t>
                      </a:r>
                      <a:endParaRPr kumimoji="1" lang="ja-JP" altLang="en-US" sz="1200" b="0" u="none" dirty="0">
                        <a:solidFill>
                          <a:schemeClr val="tx1"/>
                        </a:solidFill>
                      </a:endParaRPr>
                    </a:p>
                  </a:txBody>
                  <a:tcPr marL="99060" marR="99060" anchor="ctr"/>
                </a:tc>
                <a:tc>
                  <a:txBody>
                    <a:bodyPr/>
                    <a:lstStyle/>
                    <a:p>
                      <a:pPr algn="ctr"/>
                      <a:r>
                        <a:rPr kumimoji="1" lang="en-US" altLang="ja-JP" sz="1600" b="0" u="none" dirty="0" smtClean="0">
                          <a:solidFill>
                            <a:schemeClr val="tx1"/>
                          </a:solidFill>
                        </a:rPr>
                        <a:t>780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r h="249522">
                <a:tc>
                  <a:txBody>
                    <a:bodyPr/>
                    <a:lstStyle/>
                    <a:p>
                      <a:pPr algn="l"/>
                      <a:r>
                        <a:rPr kumimoji="1" lang="ja-JP" altLang="en-US" sz="1200" b="0" u="none" dirty="0" smtClean="0">
                          <a:solidFill>
                            <a:schemeClr val="tx1"/>
                          </a:solidFill>
                        </a:rPr>
                        <a:t>ニ　イ、ロ、ハ以外の場合</a:t>
                      </a:r>
                      <a:endParaRPr kumimoji="1" lang="ja-JP" altLang="en-US" sz="1200" b="0" u="none" dirty="0">
                        <a:solidFill>
                          <a:schemeClr val="tx1"/>
                        </a:solidFill>
                      </a:endParaRPr>
                    </a:p>
                  </a:txBody>
                  <a:tcPr marL="99060" marR="99060" anchor="ctr"/>
                </a:tc>
                <a:tc>
                  <a:txBody>
                    <a:bodyPr/>
                    <a:lstStyle/>
                    <a:p>
                      <a:pPr algn="ctr"/>
                      <a:r>
                        <a:rPr kumimoji="1" lang="en-US" altLang="ja-JP" sz="1600" b="0" u="none" dirty="0" smtClean="0">
                          <a:solidFill>
                            <a:schemeClr val="tx1"/>
                          </a:solidFill>
                        </a:rPr>
                        <a:t>600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bl>
          </a:graphicData>
        </a:graphic>
      </p:graphicFrame>
      <p:sp>
        <p:nvSpPr>
          <p:cNvPr id="12" name="右矢印 11"/>
          <p:cNvSpPr/>
          <p:nvPr/>
        </p:nvSpPr>
        <p:spPr>
          <a:xfrm>
            <a:off x="4640981" y="2348909"/>
            <a:ext cx="337225" cy="437745"/>
          </a:xfrm>
          <a:prstGeom prst="rightArrow">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ＭＳ Ｐゴシック"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385807536"/>
              </p:ext>
            </p:extLst>
          </p:nvPr>
        </p:nvGraphicFramePr>
        <p:xfrm>
          <a:off x="5068207" y="5206122"/>
          <a:ext cx="4643470" cy="1310640"/>
        </p:xfrm>
        <a:graphic>
          <a:graphicData uri="http://schemas.openxmlformats.org/drawingml/2006/table">
            <a:tbl>
              <a:tblPr firstRow="1" bandRow="1">
                <a:tableStyleId>{C4B1156A-380E-4F78-BDF5-A606A8083BF9}</a:tableStyleId>
              </a:tblPr>
              <a:tblGrid>
                <a:gridCol w="3551349"/>
                <a:gridCol w="1092121"/>
              </a:tblGrid>
              <a:tr h="2287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磁気共鳴コンピューター断層撮影（ＭＲＩ撮影）</a:t>
                      </a:r>
                    </a:p>
                  </a:txBody>
                  <a:tcPr marL="99060" marR="99060" anchor="ctr"/>
                </a:tc>
                <a:tc hMerge="1">
                  <a:txBody>
                    <a:bodyPr/>
                    <a:lstStyle/>
                    <a:p>
                      <a:pPr algn="l"/>
                      <a:endParaRPr kumimoji="1" lang="en-US" altLang="ja-JP" sz="1200" b="0" dirty="0" smtClean="0">
                        <a:latin typeface="ＭＳ ゴシック" pitchFamily="49" charset="-128"/>
                        <a:ea typeface="ＭＳ ゴシック" pitchFamily="49" charset="-128"/>
                      </a:endParaRPr>
                    </a:p>
                  </a:txBody>
                  <a:tcPr anchor="ctr"/>
                </a:tc>
              </a:tr>
              <a:tr h="249522">
                <a:tc>
                  <a:txBody>
                    <a:bodyPr/>
                    <a:lstStyle/>
                    <a:p>
                      <a:pPr algn="l"/>
                      <a:r>
                        <a:rPr kumimoji="1" lang="ja-JP" altLang="en-US" sz="1200" b="0" dirty="0" smtClean="0">
                          <a:solidFill>
                            <a:schemeClr val="tx1"/>
                          </a:solidFill>
                        </a:rPr>
                        <a:t>１　</a:t>
                      </a:r>
                      <a:r>
                        <a:rPr kumimoji="1" lang="en-US" altLang="ja-JP" sz="1200" b="0" u="none" dirty="0" smtClean="0">
                          <a:solidFill>
                            <a:schemeClr val="tx1"/>
                          </a:solidFill>
                        </a:rPr>
                        <a:t>3</a:t>
                      </a:r>
                      <a:r>
                        <a:rPr kumimoji="1" lang="ja-JP" altLang="en-US" sz="1200" b="0" u="none" dirty="0" smtClean="0">
                          <a:solidFill>
                            <a:schemeClr val="tx1"/>
                          </a:solidFill>
                        </a:rPr>
                        <a:t>テスラ以上の機器による場合</a:t>
                      </a:r>
                      <a:endParaRPr kumimoji="1" lang="ja-JP" altLang="en-US" sz="1200" b="0" u="none" dirty="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sng" dirty="0" smtClean="0">
                          <a:solidFill>
                            <a:srgbClr val="0070C0"/>
                          </a:solidFill>
                        </a:rPr>
                        <a:t>1,600</a:t>
                      </a:r>
                      <a:r>
                        <a:rPr kumimoji="1" lang="ja-JP" altLang="en-US" sz="1600" b="1" u="sng" dirty="0" smtClean="0">
                          <a:solidFill>
                            <a:srgbClr val="0070C0"/>
                          </a:solidFill>
                        </a:rPr>
                        <a:t>点</a:t>
                      </a:r>
                      <a:endParaRPr kumimoji="1" lang="ja-JP" altLang="en-US" sz="1600" b="1" u="sng" dirty="0">
                        <a:solidFill>
                          <a:srgbClr val="0070C0"/>
                        </a:solidFill>
                        <a:latin typeface="ＭＳ ゴシック" pitchFamily="49" charset="-128"/>
                        <a:ea typeface="ＭＳ ゴシック" pitchFamily="49" charset="-128"/>
                      </a:endParaRPr>
                    </a:p>
                  </a:txBody>
                  <a:tcPr anchor="ctr"/>
                </a:tc>
              </a:tr>
              <a:tr h="249522">
                <a:tc>
                  <a:txBody>
                    <a:bodyPr/>
                    <a:lstStyle/>
                    <a:p>
                      <a:pPr algn="l"/>
                      <a:r>
                        <a:rPr kumimoji="1" lang="ja-JP" altLang="en-US" sz="1200" b="0" dirty="0" smtClean="0"/>
                        <a:t>２　</a:t>
                      </a:r>
                      <a:r>
                        <a:rPr kumimoji="1" lang="en-US" altLang="ja-JP" sz="1200" b="0" dirty="0" smtClean="0"/>
                        <a:t>1.5</a:t>
                      </a:r>
                      <a:r>
                        <a:rPr kumimoji="1" lang="ja-JP" altLang="en-US" sz="1200" b="0" dirty="0" smtClean="0"/>
                        <a:t>テスラ以上</a:t>
                      </a:r>
                      <a:r>
                        <a:rPr kumimoji="1" lang="en-US" altLang="ja-JP" sz="1200" b="0" dirty="0" smtClean="0"/>
                        <a:t>3</a:t>
                      </a:r>
                      <a:r>
                        <a:rPr kumimoji="1" lang="ja-JP" altLang="en-US" sz="1200" b="0" dirty="0" smtClean="0"/>
                        <a:t>テスラ未満の機器による場合</a:t>
                      </a:r>
                      <a:endParaRPr kumimoji="1" lang="ja-JP" altLang="en-US" sz="1200" b="0" dirty="0"/>
                    </a:p>
                  </a:txBody>
                  <a:tcPr marL="99060" marR="99060" anchor="ctr"/>
                </a:tc>
                <a:tc>
                  <a:txBody>
                    <a:bodyPr/>
                    <a:lstStyle/>
                    <a:p>
                      <a:pPr algn="ctr"/>
                      <a:r>
                        <a:rPr kumimoji="1" lang="en-US" altLang="ja-JP" sz="1600" b="0" u="none" dirty="0" smtClean="0">
                          <a:solidFill>
                            <a:schemeClr val="tx1"/>
                          </a:solidFill>
                        </a:rPr>
                        <a:t>1,330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r h="249522">
                <a:tc>
                  <a:txBody>
                    <a:bodyPr/>
                    <a:lstStyle/>
                    <a:p>
                      <a:pPr algn="l"/>
                      <a:r>
                        <a:rPr kumimoji="1" lang="ja-JP" altLang="en-US" sz="1200" b="0" dirty="0" smtClean="0"/>
                        <a:t>３　１、２以外の場合</a:t>
                      </a:r>
                      <a:endParaRPr kumimoji="1" lang="ja-JP" altLang="en-US" sz="1200" b="0" dirty="0"/>
                    </a:p>
                  </a:txBody>
                  <a:tcPr marL="99060" marR="99060" anchor="ctr"/>
                </a:tc>
                <a:tc>
                  <a:txBody>
                    <a:bodyPr/>
                    <a:lstStyle/>
                    <a:p>
                      <a:pPr algn="ctr"/>
                      <a:r>
                        <a:rPr kumimoji="1" lang="en-US" altLang="ja-JP" sz="1600" b="1" u="sng" dirty="0" smtClean="0">
                          <a:solidFill>
                            <a:srgbClr val="0070C0"/>
                          </a:solidFill>
                        </a:rPr>
                        <a:t>920</a:t>
                      </a:r>
                      <a:r>
                        <a:rPr kumimoji="1" lang="ja-JP" altLang="en-US" sz="1600" b="1" u="sng" dirty="0" smtClean="0">
                          <a:solidFill>
                            <a:srgbClr val="0070C0"/>
                          </a:solidFill>
                        </a:rPr>
                        <a:t>点</a:t>
                      </a:r>
                      <a:endParaRPr kumimoji="1" lang="ja-JP" altLang="en-US" sz="1600" b="1" u="sng" dirty="0">
                        <a:solidFill>
                          <a:srgbClr val="0070C0"/>
                        </a:solidFill>
                        <a:latin typeface="ＭＳ ゴシック" pitchFamily="49" charset="-128"/>
                        <a:ea typeface="ＭＳ ゴシック" pitchFamily="49" charset="-128"/>
                      </a:endParaRPr>
                    </a:p>
                  </a:txBody>
                  <a:tcPr anchor="ct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660462792"/>
              </p:ext>
            </p:extLst>
          </p:nvPr>
        </p:nvGraphicFramePr>
        <p:xfrm>
          <a:off x="194352" y="5239267"/>
          <a:ext cx="4411296" cy="1310640"/>
        </p:xfrm>
        <a:graphic>
          <a:graphicData uri="http://schemas.openxmlformats.org/drawingml/2006/table">
            <a:tbl>
              <a:tblPr firstRow="1" bandRow="1">
                <a:tableStyleId>{22838BEF-8BB2-4498-84A7-C5851F593DF1}</a:tableStyleId>
              </a:tblPr>
              <a:tblGrid>
                <a:gridCol w="3510390"/>
                <a:gridCol w="900906"/>
              </a:tblGrid>
              <a:tr h="257655">
                <a:tc gridSpan="2">
                  <a:txBody>
                    <a:bodyPr/>
                    <a:lstStyle/>
                    <a:p>
                      <a:pPr algn="l"/>
                      <a:r>
                        <a:rPr kumimoji="1" lang="ja-JP" altLang="en-US" sz="1400" b="0" u="none" dirty="0" smtClean="0">
                          <a:solidFill>
                            <a:schemeClr val="tx1"/>
                          </a:solidFill>
                        </a:rPr>
                        <a:t>磁気共鳴コンピューター断層撮影（ＭＲＩ撮影）</a:t>
                      </a:r>
                      <a:endParaRPr kumimoji="1" lang="ja-JP" altLang="en-US" sz="1400" b="0" u="none" dirty="0">
                        <a:solidFill>
                          <a:schemeClr val="tx1"/>
                        </a:solidFill>
                      </a:endParaRPr>
                    </a:p>
                  </a:txBody>
                  <a:tcPr marL="99060" marR="99060" anchor="ctr"/>
                </a:tc>
                <a:tc hMerge="1">
                  <a:txBody>
                    <a:bodyPr/>
                    <a:lstStyle/>
                    <a:p>
                      <a:pPr algn="l"/>
                      <a:endParaRPr kumimoji="1" lang="en-US" altLang="ja-JP" sz="1200" b="0" dirty="0" smtClean="0">
                        <a:latin typeface="ＭＳ ゴシック" pitchFamily="49" charset="-128"/>
                        <a:ea typeface="ＭＳ ゴシック" pitchFamily="49" charset="-128"/>
                      </a:endParaRPr>
                    </a:p>
                  </a:txBody>
                  <a:tcPr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１　</a:t>
                      </a:r>
                      <a:r>
                        <a:rPr kumimoji="1" lang="en-US" altLang="ja-JP" sz="1200" b="0" u="none" dirty="0" smtClean="0">
                          <a:solidFill>
                            <a:schemeClr val="tx1"/>
                          </a:solidFill>
                        </a:rPr>
                        <a:t>3</a:t>
                      </a:r>
                      <a:r>
                        <a:rPr kumimoji="1" lang="ja-JP" altLang="en-US" sz="1200" b="0" u="none" dirty="0" smtClean="0">
                          <a:solidFill>
                            <a:schemeClr val="tx1"/>
                          </a:solidFill>
                        </a:rPr>
                        <a:t>テスラ以上の機器による場合</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u="none" dirty="0" smtClean="0">
                          <a:solidFill>
                            <a:schemeClr val="tx1"/>
                          </a:solidFill>
                        </a:rPr>
                        <a:t>1,400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r h="249522">
                <a:tc>
                  <a:txBody>
                    <a:bodyPr/>
                    <a:lstStyle/>
                    <a:p>
                      <a:pPr algn="l"/>
                      <a:r>
                        <a:rPr kumimoji="1" lang="ja-JP" altLang="en-US" sz="1200" b="0" u="none" dirty="0" smtClean="0">
                          <a:solidFill>
                            <a:schemeClr val="tx1"/>
                          </a:solidFill>
                        </a:rPr>
                        <a:t>２　</a:t>
                      </a:r>
                      <a:r>
                        <a:rPr kumimoji="1" lang="en-US" altLang="ja-JP" sz="1200" b="0" u="none" dirty="0" smtClean="0">
                          <a:solidFill>
                            <a:schemeClr val="tx1"/>
                          </a:solidFill>
                        </a:rPr>
                        <a:t>1.5</a:t>
                      </a:r>
                      <a:r>
                        <a:rPr kumimoji="1" lang="ja-JP" altLang="en-US" sz="1200" b="0" u="none" dirty="0" smtClean="0">
                          <a:solidFill>
                            <a:schemeClr val="tx1"/>
                          </a:solidFill>
                        </a:rPr>
                        <a:t>テスラ以上</a:t>
                      </a:r>
                      <a:r>
                        <a:rPr kumimoji="1" lang="en-US" altLang="ja-JP" sz="1200" b="0" u="none" dirty="0" smtClean="0">
                          <a:solidFill>
                            <a:schemeClr val="tx1"/>
                          </a:solidFill>
                        </a:rPr>
                        <a:t>3</a:t>
                      </a:r>
                      <a:r>
                        <a:rPr kumimoji="1" lang="ja-JP" altLang="en-US" sz="1200" b="0" u="none" dirty="0" smtClean="0">
                          <a:solidFill>
                            <a:schemeClr val="tx1"/>
                          </a:solidFill>
                        </a:rPr>
                        <a:t>テスラ未満の機器による場合</a:t>
                      </a:r>
                      <a:endParaRPr kumimoji="1" lang="ja-JP" altLang="en-US" sz="1200" b="0" u="none" dirty="0">
                        <a:solidFill>
                          <a:schemeClr val="tx1"/>
                        </a:solidFill>
                      </a:endParaRPr>
                    </a:p>
                  </a:txBody>
                  <a:tcPr marL="99060" marR="99060" anchor="ctr"/>
                </a:tc>
                <a:tc>
                  <a:txBody>
                    <a:bodyPr/>
                    <a:lstStyle/>
                    <a:p>
                      <a:pPr algn="ctr"/>
                      <a:r>
                        <a:rPr kumimoji="1" lang="en-US" altLang="ja-JP" sz="1600" b="0" u="none" dirty="0" smtClean="0">
                          <a:solidFill>
                            <a:schemeClr val="tx1"/>
                          </a:solidFill>
                        </a:rPr>
                        <a:t>1,330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３　１、２以外の場合　</a:t>
                      </a:r>
                      <a:endParaRPr kumimoji="1" lang="ja-JP" altLang="en-US" sz="1200" b="0" u="none" dirty="0">
                        <a:solidFill>
                          <a:schemeClr val="tx1"/>
                        </a:solidFill>
                      </a:endParaRPr>
                    </a:p>
                  </a:txBody>
                  <a:tcPr marL="99060" marR="99060" anchor="ctr"/>
                </a:tc>
                <a:tc>
                  <a:txBody>
                    <a:bodyPr/>
                    <a:lstStyle/>
                    <a:p>
                      <a:pPr algn="ctr"/>
                      <a:r>
                        <a:rPr kumimoji="1" lang="en-US" altLang="ja-JP" sz="1600" b="0" u="none" dirty="0" smtClean="0">
                          <a:solidFill>
                            <a:schemeClr val="tx1"/>
                          </a:solidFill>
                        </a:rPr>
                        <a:t>950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bl>
          </a:graphicData>
        </a:graphic>
      </p:graphicFrame>
      <p:sp>
        <p:nvSpPr>
          <p:cNvPr id="15" name="右矢印 14"/>
          <p:cNvSpPr/>
          <p:nvPr/>
        </p:nvSpPr>
        <p:spPr>
          <a:xfrm>
            <a:off x="4640981" y="3736495"/>
            <a:ext cx="337225" cy="437745"/>
          </a:xfrm>
          <a:prstGeom prst="rightArrow">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ＭＳ Ｐゴシック" pitchFamily="50" charset="-128"/>
            </a:endParaRPr>
          </a:p>
        </p:txBody>
      </p:sp>
      <p:sp>
        <p:nvSpPr>
          <p:cNvPr id="2052" name="Rectangle 36"/>
          <p:cNvSpPr>
            <a:spLocks noChangeArrowheads="1"/>
          </p:cNvSpPr>
          <p:nvPr/>
        </p:nvSpPr>
        <p:spPr bwMode="auto">
          <a:xfrm>
            <a:off x="116463" y="498902"/>
            <a:ext cx="3322934" cy="3378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fontAlgn="base">
              <a:spcBef>
                <a:spcPct val="20000"/>
              </a:spcBef>
              <a:spcAft>
                <a:spcPct val="0"/>
              </a:spcAft>
            </a:pPr>
            <a:r>
              <a:rPr lang="ja-JP" altLang="en-US" dirty="0">
                <a:solidFill>
                  <a:prstClr val="black"/>
                </a:solidFill>
              </a:rPr>
              <a:t>評価体系の見直し</a:t>
            </a:r>
          </a:p>
        </p:txBody>
      </p:sp>
      <p:graphicFrame>
        <p:nvGraphicFramePr>
          <p:cNvPr id="17" name="表 16"/>
          <p:cNvGraphicFramePr>
            <a:graphicFrameLocks noGrp="1"/>
          </p:cNvGraphicFramePr>
          <p:nvPr>
            <p:extLst>
              <p:ext uri="{D42A27DB-BD31-4B8C-83A1-F6EECF244321}">
                <p14:modId xmlns:p14="http://schemas.microsoft.com/office/powerpoint/2010/main" val="2934808991"/>
              </p:ext>
            </p:extLst>
          </p:nvPr>
        </p:nvGraphicFramePr>
        <p:xfrm>
          <a:off x="134070" y="3783468"/>
          <a:ext cx="4411296" cy="335280"/>
        </p:xfrm>
        <a:graphic>
          <a:graphicData uri="http://schemas.openxmlformats.org/drawingml/2006/table">
            <a:tbl>
              <a:tblPr firstRow="1" bandRow="1">
                <a:tableStyleId>{22838BEF-8BB2-4498-84A7-C5851F593DF1}</a:tableStyleId>
              </a:tblPr>
              <a:tblGrid>
                <a:gridCol w="3510390"/>
                <a:gridCol w="900906"/>
              </a:tblGrid>
              <a:tr h="249522">
                <a:tc>
                  <a:txBody>
                    <a:bodyPr/>
                    <a:lstStyle/>
                    <a:p>
                      <a:pPr algn="l"/>
                      <a:r>
                        <a:rPr kumimoji="1" lang="ja-JP" altLang="en-US" sz="1400" b="0" u="none" dirty="0" smtClean="0">
                          <a:solidFill>
                            <a:schemeClr val="tx1"/>
                          </a:solidFill>
                        </a:rPr>
                        <a:t>大腸ＣＴ撮影加算</a:t>
                      </a:r>
                      <a:endParaRPr kumimoji="1" lang="ja-JP" altLang="en-US" sz="1400" b="0" u="none" dirty="0">
                        <a:solidFill>
                          <a:schemeClr val="tx1"/>
                        </a:solidFill>
                      </a:endParaRPr>
                    </a:p>
                  </a:txBody>
                  <a:tcPr marL="99060" marR="99060" anchor="ctr"/>
                </a:tc>
                <a:tc>
                  <a:txBody>
                    <a:bodyPr/>
                    <a:lstStyle/>
                    <a:p>
                      <a:pPr algn="ctr"/>
                      <a:r>
                        <a:rPr kumimoji="1" lang="en-US" altLang="ja-JP" sz="1600" b="0" u="none" dirty="0" smtClean="0">
                          <a:solidFill>
                            <a:schemeClr val="tx1"/>
                          </a:solidFill>
                        </a:rPr>
                        <a:t>600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3963494708"/>
              </p:ext>
            </p:extLst>
          </p:nvPr>
        </p:nvGraphicFramePr>
        <p:xfrm>
          <a:off x="5062135" y="3783474"/>
          <a:ext cx="4643470" cy="1097280"/>
        </p:xfrm>
        <a:graphic>
          <a:graphicData uri="http://schemas.openxmlformats.org/drawingml/2006/table">
            <a:tbl>
              <a:tblPr firstRow="1" bandRow="1">
                <a:tableStyleId>{C4B1156A-380E-4F78-BDF5-A606A8083BF9}</a:tableStyleId>
              </a:tblPr>
              <a:tblGrid>
                <a:gridCol w="3551349"/>
                <a:gridCol w="1092121"/>
              </a:tblGrid>
              <a:tr h="2287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大腸ＣＴ撮影加算</a:t>
                      </a:r>
                    </a:p>
                  </a:txBody>
                  <a:tcPr marL="99060" marR="99060" anchor="ctr"/>
                </a:tc>
                <a:tc hMerge="1">
                  <a:txBody>
                    <a:bodyPr/>
                    <a:lstStyle/>
                    <a:p>
                      <a:pPr algn="l"/>
                      <a:endParaRPr kumimoji="1" lang="en-US" altLang="ja-JP" sz="1200" b="0" dirty="0" smtClean="0">
                        <a:latin typeface="ＭＳ ゴシック" pitchFamily="49" charset="-128"/>
                        <a:ea typeface="ＭＳ ゴシック" pitchFamily="49" charset="-128"/>
                      </a:endParaRPr>
                    </a:p>
                  </a:txBody>
                  <a:tcPr anchor="ctr"/>
                </a:tc>
              </a:tr>
              <a:tr h="249522">
                <a:tc>
                  <a:txBody>
                    <a:bodyPr/>
                    <a:lstStyle/>
                    <a:p>
                      <a:pPr algn="l"/>
                      <a:r>
                        <a:rPr kumimoji="1" lang="ja-JP" altLang="en-US" sz="1200" b="0" u="none" dirty="0" smtClean="0">
                          <a:solidFill>
                            <a:schemeClr val="tx1"/>
                          </a:solidFill>
                        </a:rPr>
                        <a:t>イ　</a:t>
                      </a:r>
                      <a:r>
                        <a:rPr kumimoji="1" lang="en-US" altLang="ja-JP" sz="1200" b="0" u="none" dirty="0" smtClean="0">
                          <a:solidFill>
                            <a:schemeClr val="tx1"/>
                          </a:solidFill>
                        </a:rPr>
                        <a:t>64</a:t>
                      </a:r>
                      <a:r>
                        <a:rPr kumimoji="1" lang="ja-JP" altLang="en-US" sz="1200" b="0" u="none" dirty="0" smtClean="0">
                          <a:solidFill>
                            <a:schemeClr val="tx1"/>
                          </a:solidFill>
                        </a:rPr>
                        <a:t>列以上のマルチスライス型の機器の場合</a:t>
                      </a:r>
                      <a:endParaRPr kumimoji="1" lang="ja-JP" altLang="en-US" sz="1200" b="0" u="none" dirty="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sng" dirty="0" smtClean="0">
                          <a:solidFill>
                            <a:srgbClr val="0070C0"/>
                          </a:solidFill>
                        </a:rPr>
                        <a:t>620</a:t>
                      </a:r>
                      <a:r>
                        <a:rPr kumimoji="1" lang="ja-JP" altLang="en-US" sz="1600" b="1" u="sng" dirty="0" smtClean="0">
                          <a:solidFill>
                            <a:srgbClr val="0070C0"/>
                          </a:solidFill>
                        </a:rPr>
                        <a:t>点</a:t>
                      </a:r>
                      <a:endParaRPr kumimoji="1" lang="ja-JP" altLang="en-US" sz="1600" b="1" u="sng" dirty="0">
                        <a:solidFill>
                          <a:srgbClr val="0070C0"/>
                        </a:solidFill>
                        <a:latin typeface="ＭＳ ゴシック" pitchFamily="49" charset="-128"/>
                        <a:ea typeface="ＭＳ ゴシック" pitchFamily="49" charset="-128"/>
                      </a:endParaRPr>
                    </a:p>
                  </a:txBody>
                  <a:tcPr anchor="ctr"/>
                </a:tc>
              </a:tr>
              <a:tr h="249522">
                <a:tc>
                  <a:txBody>
                    <a:bodyPr/>
                    <a:lstStyle/>
                    <a:p>
                      <a:pPr algn="l"/>
                      <a:r>
                        <a:rPr kumimoji="1" lang="ja-JP" altLang="en-US" sz="1200" b="0" u="none" dirty="0" smtClean="0">
                          <a:solidFill>
                            <a:schemeClr val="tx1"/>
                          </a:solidFill>
                        </a:rPr>
                        <a:t>ロ　</a:t>
                      </a:r>
                      <a:r>
                        <a:rPr kumimoji="1" lang="en-US" altLang="ja-JP" sz="1200" b="0" u="none" dirty="0" smtClean="0">
                          <a:solidFill>
                            <a:schemeClr val="tx1"/>
                          </a:solidFill>
                        </a:rPr>
                        <a:t>16</a:t>
                      </a:r>
                      <a:r>
                        <a:rPr kumimoji="1" lang="ja-JP" altLang="en-US" sz="1200" b="0" u="none" dirty="0" smtClean="0">
                          <a:solidFill>
                            <a:schemeClr val="tx1"/>
                          </a:solidFill>
                        </a:rPr>
                        <a:t>列以上</a:t>
                      </a:r>
                      <a:r>
                        <a:rPr kumimoji="1" lang="en-US" altLang="ja-JP" sz="1200" b="0" u="none" dirty="0" smtClean="0">
                          <a:solidFill>
                            <a:schemeClr val="tx1"/>
                          </a:solidFill>
                        </a:rPr>
                        <a:t>64</a:t>
                      </a:r>
                      <a:r>
                        <a:rPr kumimoji="1" lang="ja-JP" altLang="en-US" sz="1200" b="0" u="none" dirty="0" smtClean="0">
                          <a:solidFill>
                            <a:schemeClr val="tx1"/>
                          </a:solidFill>
                        </a:rPr>
                        <a:t>列未満のマルチスライス型の機器に</a:t>
                      </a:r>
                      <a:endParaRPr kumimoji="1" lang="en-US" altLang="ja-JP" sz="1200" b="0" u="none" dirty="0" smtClean="0">
                        <a:solidFill>
                          <a:schemeClr val="tx1"/>
                        </a:solidFill>
                      </a:endParaRPr>
                    </a:p>
                    <a:p>
                      <a:pPr algn="l"/>
                      <a:r>
                        <a:rPr kumimoji="1" lang="ja-JP" altLang="en-US" sz="1200" b="0" u="none" dirty="0" smtClean="0">
                          <a:solidFill>
                            <a:schemeClr val="tx1"/>
                          </a:solidFill>
                        </a:rPr>
                        <a:t>　よる場合</a:t>
                      </a:r>
                      <a:endParaRPr kumimoji="1" lang="ja-JP" altLang="en-US" sz="1200" b="0" u="none" dirty="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sng" dirty="0" smtClean="0">
                          <a:solidFill>
                            <a:srgbClr val="0070C0"/>
                          </a:solidFill>
                        </a:rPr>
                        <a:t>500</a:t>
                      </a:r>
                      <a:r>
                        <a:rPr kumimoji="1" lang="ja-JP" altLang="en-US" sz="1600" b="1" u="sng" dirty="0" smtClean="0">
                          <a:solidFill>
                            <a:srgbClr val="0070C0"/>
                          </a:solidFill>
                        </a:rPr>
                        <a:t>点</a:t>
                      </a:r>
                      <a:endParaRPr kumimoji="1" lang="ja-JP" altLang="en-US" sz="1600" b="1" u="sng" dirty="0">
                        <a:solidFill>
                          <a:srgbClr val="0070C0"/>
                        </a:solidFill>
                        <a:latin typeface="ＭＳ ゴシック" pitchFamily="49" charset="-128"/>
                        <a:ea typeface="ＭＳ ゴシック" pitchFamily="49" charset="-128"/>
                      </a:endParaRPr>
                    </a:p>
                  </a:txBody>
                  <a:tcPr anchor="ctr"/>
                </a:tc>
              </a:tr>
            </a:tbl>
          </a:graphicData>
        </a:graphic>
      </p:graphicFrame>
      <p:sp>
        <p:nvSpPr>
          <p:cNvPr id="19" name="右矢印 18"/>
          <p:cNvSpPr/>
          <p:nvPr/>
        </p:nvSpPr>
        <p:spPr>
          <a:xfrm>
            <a:off x="4673933" y="5607016"/>
            <a:ext cx="337225" cy="437745"/>
          </a:xfrm>
          <a:prstGeom prst="rightArrow">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ＭＳ Ｐゴシック" pitchFamily="50" charset="-128"/>
            </a:endParaRPr>
          </a:p>
        </p:txBody>
      </p:sp>
      <p:sp>
        <p:nvSpPr>
          <p:cNvPr id="2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5002143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166898" y="708879"/>
            <a:ext cx="9505056" cy="6014130"/>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94352" y="44450"/>
            <a:ext cx="9517327" cy="432222"/>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放射線治療の保険導入・評価の見直し</a:t>
            </a:r>
            <a:endParaRPr lang="en-US" altLang="ja-JP" sz="2400" dirty="0" smtClean="0">
              <a:solidFill>
                <a:schemeClr val="tx1"/>
              </a:solidFill>
              <a:latin typeface="ＭＳ Ｐゴシック" pitchFamily="50" charset="-128"/>
              <a:ea typeface="ＭＳ Ｐゴシック" pitchFamily="50" charset="-128"/>
            </a:endParaRPr>
          </a:p>
        </p:txBody>
      </p:sp>
      <p:sp>
        <p:nvSpPr>
          <p:cNvPr id="15" name="Rectangle 36"/>
          <p:cNvSpPr>
            <a:spLocks noChangeArrowheads="1"/>
          </p:cNvSpPr>
          <p:nvPr/>
        </p:nvSpPr>
        <p:spPr bwMode="auto">
          <a:xfrm>
            <a:off x="147901" y="548680"/>
            <a:ext cx="4373051"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放射線治療の保険導入・評価の見直し</a:t>
            </a:r>
          </a:p>
        </p:txBody>
      </p:sp>
      <p:graphicFrame>
        <p:nvGraphicFramePr>
          <p:cNvPr id="19" name="表 18"/>
          <p:cNvGraphicFramePr>
            <a:graphicFrameLocks noGrp="1"/>
          </p:cNvGraphicFramePr>
          <p:nvPr>
            <p:extLst>
              <p:ext uri="{D42A27DB-BD31-4B8C-83A1-F6EECF244321}">
                <p14:modId xmlns:p14="http://schemas.microsoft.com/office/powerpoint/2010/main" val="696777361"/>
              </p:ext>
            </p:extLst>
          </p:nvPr>
        </p:nvGraphicFramePr>
        <p:xfrm>
          <a:off x="416496" y="1124744"/>
          <a:ext cx="3888432" cy="2731531"/>
        </p:xfrm>
        <a:graphic>
          <a:graphicData uri="http://schemas.openxmlformats.org/drawingml/2006/table">
            <a:tbl>
              <a:tblPr firstRow="1" bandRow="1">
                <a:tableStyleId>{22838BEF-8BB2-4498-84A7-C5851F593DF1}</a:tableStyleId>
              </a:tblPr>
              <a:tblGrid>
                <a:gridCol w="3888432"/>
              </a:tblGrid>
              <a:tr h="297737">
                <a:tc>
                  <a:txBody>
                    <a:bodyPr/>
                    <a:lstStyle/>
                    <a:p>
                      <a:pPr algn="l"/>
                      <a:r>
                        <a:rPr kumimoji="1" lang="ja-JP" altLang="en-US" sz="1400" b="0" dirty="0" smtClean="0"/>
                        <a:t>体外照射　</a:t>
                      </a:r>
                      <a:endParaRPr kumimoji="1" lang="ja-JP" altLang="en-US" sz="1400" b="0" dirty="0"/>
                    </a:p>
                  </a:txBody>
                  <a:tcPr marL="99060" marR="99060" anchor="ctr"/>
                </a:tc>
              </a:tr>
              <a:tr h="384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smtClean="0">
                          <a:solidFill>
                            <a:schemeClr val="tx1"/>
                          </a:solidFill>
                        </a:rPr>
                        <a:t>　コバルト</a:t>
                      </a:r>
                      <a:r>
                        <a:rPr kumimoji="1" lang="en-US" altLang="ja-JP" sz="1400" b="0" u="none" baseline="30000" dirty="0" smtClean="0">
                          <a:solidFill>
                            <a:schemeClr val="tx1"/>
                          </a:solidFill>
                        </a:rPr>
                        <a:t>60</a:t>
                      </a:r>
                      <a:r>
                        <a:rPr kumimoji="1" lang="ja-JP" altLang="en-US" sz="1400" b="0" u="none" dirty="0" smtClean="0">
                          <a:solidFill>
                            <a:schemeClr val="tx1"/>
                          </a:solidFill>
                        </a:rPr>
                        <a:t>遠隔大量照射</a:t>
                      </a:r>
                    </a:p>
                  </a:txBody>
                  <a:tcPr marL="99060" marR="99060" anchor="ctr"/>
                </a:tc>
              </a:tr>
              <a:tr h="1415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smtClean="0">
                          <a:solidFill>
                            <a:schemeClr val="tx1"/>
                          </a:solidFill>
                        </a:rPr>
                        <a:t>　</a:t>
                      </a:r>
                      <a:endParaRPr kumimoji="1" lang="en-US" altLang="ja-JP" sz="14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smtClean="0">
                          <a:solidFill>
                            <a:schemeClr val="tx1"/>
                          </a:solidFill>
                        </a:rPr>
                        <a:t>　高エネルギー放射線治療</a:t>
                      </a:r>
                      <a:endParaRPr kumimoji="1" lang="en-US" altLang="ja-JP" sz="14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u="none" dirty="0" smtClean="0">
                        <a:solidFill>
                          <a:schemeClr val="tx1"/>
                        </a:solidFill>
                      </a:endParaRPr>
                    </a:p>
                  </a:txBody>
                  <a:tcPr marL="99060" marR="99060" anchor="ctr"/>
                </a:tc>
              </a:tr>
              <a:tr h="416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注２　術中照射療法を行った場合は、患者１人につき１日に限り、所定点数に</a:t>
                      </a:r>
                      <a:r>
                        <a:rPr kumimoji="1" lang="en-US" altLang="ja-JP" sz="1200" b="0" u="none" dirty="0" smtClean="0">
                          <a:solidFill>
                            <a:schemeClr val="tx1"/>
                          </a:solidFill>
                        </a:rPr>
                        <a:t>3,000</a:t>
                      </a:r>
                      <a:r>
                        <a:rPr kumimoji="1" lang="ja-JP" altLang="en-US" sz="1200" b="0" u="none" dirty="0" smtClean="0">
                          <a:solidFill>
                            <a:schemeClr val="tx1"/>
                          </a:solidFill>
                        </a:rPr>
                        <a:t>点を加算する</a:t>
                      </a:r>
                    </a:p>
                  </a:txBody>
                  <a:tcPr marL="99060" marR="99060" anchor="ctr"/>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07625811"/>
              </p:ext>
            </p:extLst>
          </p:nvPr>
        </p:nvGraphicFramePr>
        <p:xfrm>
          <a:off x="5062062" y="1124745"/>
          <a:ext cx="4067402" cy="2725947"/>
        </p:xfrm>
        <a:graphic>
          <a:graphicData uri="http://schemas.openxmlformats.org/drawingml/2006/table">
            <a:tbl>
              <a:tblPr firstRow="1" bandRow="1">
                <a:tableStyleId>{C4B1156A-380E-4F78-BDF5-A606A8083BF9}</a:tableStyleId>
              </a:tblPr>
              <a:tblGrid>
                <a:gridCol w="4067402"/>
              </a:tblGrid>
              <a:tr h="310366">
                <a:tc>
                  <a:txBody>
                    <a:bodyPr/>
                    <a:lstStyle/>
                    <a:p>
                      <a:pPr algn="l"/>
                      <a:r>
                        <a:rPr kumimoji="1" lang="ja-JP" altLang="en-US" sz="1400" b="0" dirty="0" smtClean="0"/>
                        <a:t>体外照射　</a:t>
                      </a:r>
                      <a:endParaRPr kumimoji="1" lang="ja-JP" altLang="en-US" sz="1400" b="0" dirty="0"/>
                    </a:p>
                  </a:txBody>
                  <a:tcPr marL="99060" marR="99060" anchor="ctr"/>
                </a:tc>
              </a:tr>
              <a:tr h="343823">
                <a:tc>
                  <a:txBody>
                    <a:bodyPr/>
                    <a:lstStyle/>
                    <a:p>
                      <a:pPr marL="0" marR="0" indent="88900" algn="l" defTabSz="914400" rtl="0" eaLnBrk="1" fontAlgn="ctr" latinLnBrk="0" hangingPunct="1">
                        <a:lnSpc>
                          <a:spcPct val="100000"/>
                        </a:lnSpc>
                        <a:spcBef>
                          <a:spcPts val="0"/>
                        </a:spcBef>
                        <a:spcAft>
                          <a:spcPts val="0"/>
                        </a:spcAft>
                        <a:buClrTx/>
                        <a:buSzTx/>
                        <a:buFontTx/>
                        <a:buNone/>
                        <a:tabLst/>
                        <a:defRPr/>
                      </a:pPr>
                      <a:r>
                        <a:rPr kumimoji="1" lang="ja-JP" altLang="en-US" sz="1400" b="0" u="none" dirty="0" smtClean="0">
                          <a:solidFill>
                            <a:schemeClr val="tx1"/>
                          </a:solidFill>
                        </a:rPr>
                        <a:t>　</a:t>
                      </a:r>
                      <a:r>
                        <a:rPr kumimoji="1" lang="ja-JP" altLang="en-US" sz="1400" b="1" u="sng" kern="1200" dirty="0" smtClean="0">
                          <a:solidFill>
                            <a:srgbClr val="0070C0"/>
                          </a:solidFill>
                          <a:latin typeface="+mn-lt"/>
                          <a:ea typeface="+mn-ea"/>
                          <a:cs typeface="+mn-cs"/>
                        </a:rPr>
                        <a:t>平成</a:t>
                      </a:r>
                      <a:r>
                        <a:rPr kumimoji="1" lang="en-US" altLang="ja-JP" sz="1400" b="1" u="sng" kern="1200" dirty="0" smtClean="0">
                          <a:solidFill>
                            <a:srgbClr val="0070C0"/>
                          </a:solidFill>
                          <a:latin typeface="+mn-lt"/>
                          <a:ea typeface="+mn-ea"/>
                          <a:cs typeface="+mn-cs"/>
                        </a:rPr>
                        <a:t>26</a:t>
                      </a:r>
                      <a:r>
                        <a:rPr kumimoji="1" lang="ja-JP" altLang="en-US" sz="1400" b="1" u="sng" kern="1200" dirty="0" smtClean="0">
                          <a:solidFill>
                            <a:srgbClr val="0070C0"/>
                          </a:solidFill>
                          <a:latin typeface="+mn-lt"/>
                          <a:ea typeface="+mn-ea"/>
                          <a:cs typeface="+mn-cs"/>
                        </a:rPr>
                        <a:t>年４月１日で廃止</a:t>
                      </a:r>
                    </a:p>
                  </a:txBody>
                  <a:tcPr marL="99060" marR="99060" anchor="ctr"/>
                </a:tc>
              </a:tr>
              <a:tr h="1492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　　</a:t>
                      </a:r>
                      <a:endParaRPr kumimoji="1" lang="en-US" altLang="ja-JP" sz="12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　　高エネルギー放射線治療　</a:t>
                      </a:r>
                      <a:endParaRPr kumimoji="1" lang="en-US" altLang="ja-JP" sz="12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　</a:t>
                      </a:r>
                      <a:endParaRPr kumimoji="1" lang="en-US" altLang="ja-JP" sz="12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　　　</a:t>
                      </a:r>
                    </a:p>
                  </a:txBody>
                  <a:tcPr marL="99060" marR="99060" anchor="ctr"/>
                </a:tc>
              </a:tr>
              <a:tr h="5172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注２　術中照射療法を行った場合は、患者１人につき１日に限り、所定点数に</a:t>
                      </a:r>
                      <a:r>
                        <a:rPr kumimoji="1" lang="en-US" altLang="ja-JP" sz="1200" b="1" u="sng" kern="1200" dirty="0" smtClean="0">
                          <a:solidFill>
                            <a:srgbClr val="0070C0"/>
                          </a:solidFill>
                          <a:latin typeface="+mj-ea"/>
                          <a:ea typeface="+mj-ea"/>
                          <a:cs typeface="+mn-cs"/>
                        </a:rPr>
                        <a:t>5,000</a:t>
                      </a:r>
                      <a:r>
                        <a:rPr kumimoji="1" lang="ja-JP" altLang="en-US" sz="1200" b="1" u="sng" kern="1200" dirty="0" smtClean="0">
                          <a:solidFill>
                            <a:srgbClr val="0070C0"/>
                          </a:solidFill>
                          <a:latin typeface="+mj-ea"/>
                          <a:ea typeface="+mj-ea"/>
                          <a:cs typeface="+mn-cs"/>
                        </a:rPr>
                        <a:t>点</a:t>
                      </a:r>
                      <a:r>
                        <a:rPr kumimoji="1" lang="ja-JP" altLang="en-US" sz="1200" b="0" u="none" dirty="0" smtClean="0">
                          <a:solidFill>
                            <a:schemeClr val="tx1"/>
                          </a:solidFill>
                        </a:rPr>
                        <a:t>を加算する</a:t>
                      </a:r>
                    </a:p>
                  </a:txBody>
                  <a:tcPr marL="99060" marR="99060" anchor="ctr"/>
                </a:tc>
              </a:tr>
            </a:tbl>
          </a:graphicData>
        </a:graphic>
      </p:graphicFrame>
      <p:sp>
        <p:nvSpPr>
          <p:cNvPr id="21" name="右矢印 20"/>
          <p:cNvSpPr/>
          <p:nvPr/>
        </p:nvSpPr>
        <p:spPr>
          <a:xfrm>
            <a:off x="4520956" y="2127639"/>
            <a:ext cx="337225" cy="437745"/>
          </a:xfrm>
          <a:prstGeom prst="rightArrow">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ＭＳ Ｐゴシック" pitchFamily="50" charset="-128"/>
            </a:endParaRPr>
          </a:p>
        </p:txBody>
      </p:sp>
      <p:sp>
        <p:nvSpPr>
          <p:cNvPr id="3" name="テキスト ボックス 2"/>
          <p:cNvSpPr txBox="1"/>
          <p:nvPr/>
        </p:nvSpPr>
        <p:spPr>
          <a:xfrm>
            <a:off x="5241032" y="2204864"/>
            <a:ext cx="3827041" cy="1015663"/>
          </a:xfrm>
          <a:prstGeom prst="rect">
            <a:avLst/>
          </a:prstGeom>
          <a:noFill/>
        </p:spPr>
        <p:txBody>
          <a:bodyPr wrap="square" rtlCol="0">
            <a:spAutoFit/>
          </a:bodyPr>
          <a:lstStyle/>
          <a:p>
            <a:pPr indent="88900" fontAlgn="ctr">
              <a:defRPr/>
            </a:pPr>
            <a:r>
              <a:rPr lang="ja-JP" altLang="en-US" sz="1200" dirty="0">
                <a:solidFill>
                  <a:prstClr val="black"/>
                </a:solidFill>
              </a:rPr>
              <a:t>　</a:t>
            </a:r>
            <a:r>
              <a:rPr lang="ja-JP" altLang="en-US" sz="1200" b="1" u="sng" dirty="0">
                <a:solidFill>
                  <a:srgbClr val="0070C0"/>
                </a:solidFill>
              </a:rPr>
              <a:t>注２　別に厚生労働大臣が定める施設基準に適合しているものとして地方厚生局長等に届け出た保険医療機関において</a:t>
            </a:r>
            <a:r>
              <a:rPr lang="ja-JP" altLang="en-US" sz="1200" b="1" u="sng" dirty="0" smtClean="0">
                <a:solidFill>
                  <a:srgbClr val="0070C0"/>
                </a:solidFill>
              </a:rPr>
              <a:t>、１回</a:t>
            </a:r>
            <a:r>
              <a:rPr lang="ja-JP" altLang="en-US" sz="1200" b="1" u="sng" dirty="0">
                <a:solidFill>
                  <a:srgbClr val="0070C0"/>
                </a:solidFill>
              </a:rPr>
              <a:t>の線量が</a:t>
            </a:r>
            <a:r>
              <a:rPr lang="en-US" altLang="ja-JP" sz="1200" b="1" u="sng" dirty="0">
                <a:solidFill>
                  <a:srgbClr val="0070C0"/>
                </a:solidFill>
              </a:rPr>
              <a:t>2.5</a:t>
            </a:r>
            <a:r>
              <a:rPr lang="ja-JP" altLang="en-US" sz="1200" b="1" u="sng" dirty="0" smtClean="0">
                <a:solidFill>
                  <a:srgbClr val="0070C0"/>
                </a:solidFill>
              </a:rPr>
              <a:t>Ｇｙ</a:t>
            </a:r>
            <a:r>
              <a:rPr lang="en-US" altLang="ja-JP" sz="1200" b="1" u="sng" dirty="0" smtClean="0">
                <a:solidFill>
                  <a:srgbClr val="0070C0"/>
                </a:solidFill>
              </a:rPr>
              <a:t>(</a:t>
            </a:r>
            <a:r>
              <a:rPr lang="ja-JP" altLang="en-US" sz="1200" b="1" u="sng" dirty="0" smtClean="0">
                <a:solidFill>
                  <a:srgbClr val="0070C0"/>
                </a:solidFill>
              </a:rPr>
              <a:t>ｸﾞﾚｲ</a:t>
            </a:r>
            <a:r>
              <a:rPr lang="en-US" altLang="ja-JP" sz="1200" b="1" u="sng" dirty="0" smtClean="0">
                <a:solidFill>
                  <a:srgbClr val="0070C0"/>
                </a:solidFill>
              </a:rPr>
              <a:t>)</a:t>
            </a:r>
            <a:r>
              <a:rPr lang="ja-JP" altLang="en-US" sz="1200" b="1" u="sng" dirty="0" smtClean="0">
                <a:solidFill>
                  <a:srgbClr val="0070C0"/>
                </a:solidFill>
              </a:rPr>
              <a:t>以上</a:t>
            </a:r>
            <a:r>
              <a:rPr lang="ja-JP" altLang="en-US" sz="1200" b="1" u="sng" dirty="0">
                <a:solidFill>
                  <a:srgbClr val="0070C0"/>
                </a:solidFill>
              </a:rPr>
              <a:t>の全乳房照射を行った場合は、１回線量増加加算として、</a:t>
            </a:r>
            <a:r>
              <a:rPr lang="en-US" altLang="ja-JP" sz="1200" b="1" u="sng" dirty="0">
                <a:solidFill>
                  <a:srgbClr val="0070C0"/>
                </a:solidFill>
              </a:rPr>
              <a:t>460</a:t>
            </a:r>
            <a:r>
              <a:rPr lang="ja-JP" altLang="en-US" sz="1200" b="1" u="sng" dirty="0">
                <a:solidFill>
                  <a:srgbClr val="0070C0"/>
                </a:solidFill>
              </a:rPr>
              <a:t>点を所定点数に加算する。</a:t>
            </a:r>
          </a:p>
        </p:txBody>
      </p:sp>
      <p:graphicFrame>
        <p:nvGraphicFramePr>
          <p:cNvPr id="22" name="表 21"/>
          <p:cNvGraphicFramePr>
            <a:graphicFrameLocks noGrp="1"/>
          </p:cNvGraphicFramePr>
          <p:nvPr>
            <p:extLst>
              <p:ext uri="{D42A27DB-BD31-4B8C-83A1-F6EECF244321}">
                <p14:modId xmlns:p14="http://schemas.microsoft.com/office/powerpoint/2010/main" val="3879478621"/>
              </p:ext>
            </p:extLst>
          </p:nvPr>
        </p:nvGraphicFramePr>
        <p:xfrm>
          <a:off x="432171" y="5030158"/>
          <a:ext cx="3895280" cy="1567194"/>
        </p:xfrm>
        <a:graphic>
          <a:graphicData uri="http://schemas.openxmlformats.org/drawingml/2006/table">
            <a:tbl>
              <a:tblPr firstRow="1" bandRow="1">
                <a:tableStyleId>{22838BEF-8BB2-4498-84A7-C5851F593DF1}</a:tableStyleId>
              </a:tblPr>
              <a:tblGrid>
                <a:gridCol w="3895280"/>
              </a:tblGrid>
              <a:tr h="308652">
                <a:tc>
                  <a:txBody>
                    <a:bodyPr/>
                    <a:lstStyle/>
                    <a:p>
                      <a:pPr algn="l"/>
                      <a:r>
                        <a:rPr kumimoji="1" lang="ja-JP" altLang="en-US" sz="1400" b="0" dirty="0" smtClean="0"/>
                        <a:t>密封小線源治療（一連につき）　　　　</a:t>
                      </a:r>
                      <a:r>
                        <a:rPr kumimoji="1" lang="ja-JP" altLang="en-US" sz="1400" b="0" u="none" dirty="0" smtClean="0">
                          <a:solidFill>
                            <a:schemeClr val="tx1"/>
                          </a:solidFill>
                        </a:rPr>
                        <a:t>腔内照射</a:t>
                      </a:r>
                      <a:endParaRPr kumimoji="1" lang="ja-JP" altLang="en-US" sz="1400" b="0" dirty="0"/>
                    </a:p>
                  </a:txBody>
                  <a:tcPr marL="99060" marR="99060" anchor="ctr"/>
                </a:tc>
              </a:tr>
              <a:tr h="453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イ　高線量率イリジウム照射を行った場合又は新型コバルト小線源治療装置を用いた場合</a:t>
                      </a:r>
                      <a:endParaRPr kumimoji="1" lang="en-US" altLang="ja-JP" sz="1200" b="0" u="none" dirty="0" smtClean="0">
                        <a:solidFill>
                          <a:schemeClr val="tx1"/>
                        </a:solidFill>
                      </a:endParaRPr>
                    </a:p>
                  </a:txBody>
                  <a:tcPr marL="99060" marR="99060" anchor="ctr"/>
                </a:tc>
              </a:tr>
              <a:tr h="45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ロ　旧型コバルト腔内照射装置を用いた場合</a:t>
                      </a:r>
                    </a:p>
                  </a:txBody>
                  <a:tcPr marL="99060" marR="99060" anchor="ctr"/>
                </a:tc>
              </a:tr>
              <a:tr h="3416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ハ　その他の場合</a:t>
                      </a:r>
                    </a:p>
                  </a:txBody>
                  <a:tcPr marL="99060" marR="99060" anchor="ctr"/>
                </a:tc>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1365823287"/>
              </p:ext>
            </p:extLst>
          </p:nvPr>
        </p:nvGraphicFramePr>
        <p:xfrm>
          <a:off x="5050466" y="5016142"/>
          <a:ext cx="4124753" cy="1590594"/>
        </p:xfrm>
        <a:graphic>
          <a:graphicData uri="http://schemas.openxmlformats.org/drawingml/2006/table">
            <a:tbl>
              <a:tblPr firstRow="1" bandRow="1">
                <a:tableStyleId>{C4B1156A-380E-4F78-BDF5-A606A8083BF9}</a:tableStyleId>
              </a:tblPr>
              <a:tblGrid>
                <a:gridCol w="4124753"/>
              </a:tblGrid>
              <a:tr h="295416">
                <a:tc>
                  <a:txBody>
                    <a:bodyPr/>
                    <a:lstStyle/>
                    <a:p>
                      <a:pPr algn="l"/>
                      <a:r>
                        <a:rPr kumimoji="1" lang="ja-JP" altLang="en-US" sz="1400" b="0" dirty="0" smtClean="0"/>
                        <a:t>密封小線源治療（一連につき）　　　　</a:t>
                      </a:r>
                      <a:r>
                        <a:rPr kumimoji="1" lang="ja-JP" altLang="en-US" sz="1400" b="0" u="none" dirty="0" smtClean="0">
                          <a:solidFill>
                            <a:schemeClr val="tx1"/>
                          </a:solidFill>
                        </a:rPr>
                        <a:t>腔内照射</a:t>
                      </a:r>
                      <a:endParaRPr kumimoji="1" lang="ja-JP" altLang="en-US" sz="1400" b="0" dirty="0"/>
                    </a:p>
                  </a:txBody>
                  <a:tcPr marL="99060" marR="99060" anchor="ctr"/>
                </a:tc>
              </a:tr>
              <a:tr h="492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イ　高線量率イリジウム照射を行った場合又は新型コバルト小線源治療装置を用いた場合</a:t>
                      </a:r>
                      <a:endParaRPr kumimoji="1" lang="en-US" altLang="ja-JP" sz="1200" b="0" u="none" dirty="0" smtClean="0">
                        <a:solidFill>
                          <a:schemeClr val="tx1"/>
                        </a:solidFill>
                      </a:endParaRPr>
                    </a:p>
                  </a:txBody>
                  <a:tcPr marL="99060" marR="99060" anchor="ctr"/>
                </a:tc>
              </a:tr>
              <a:tr h="426873">
                <a:tc>
                  <a:txBody>
                    <a:bodyPr/>
                    <a:lstStyle/>
                    <a:p>
                      <a:pPr marL="0" marR="0" indent="88900" algn="l" defTabSz="914400" rtl="0" eaLnBrk="1" fontAlgn="ctr"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　</a:t>
                      </a:r>
                      <a:r>
                        <a:rPr kumimoji="1" lang="ja-JP" altLang="en-US" sz="1400" b="1" u="sng" kern="1200" dirty="0" smtClean="0">
                          <a:solidFill>
                            <a:srgbClr val="0070C0"/>
                          </a:solidFill>
                          <a:latin typeface="+mn-lt"/>
                          <a:ea typeface="+mn-ea"/>
                          <a:cs typeface="+mn-cs"/>
                        </a:rPr>
                        <a:t>平成</a:t>
                      </a:r>
                      <a:r>
                        <a:rPr kumimoji="1" lang="en-US" altLang="ja-JP" sz="1400" b="1" u="sng" kern="1200" dirty="0" smtClean="0">
                          <a:solidFill>
                            <a:srgbClr val="0070C0"/>
                          </a:solidFill>
                          <a:latin typeface="+mn-lt"/>
                          <a:ea typeface="+mn-ea"/>
                          <a:cs typeface="+mn-cs"/>
                        </a:rPr>
                        <a:t>26</a:t>
                      </a:r>
                      <a:r>
                        <a:rPr kumimoji="1" lang="ja-JP" altLang="en-US" sz="1400" b="1" u="sng" kern="1200" dirty="0" smtClean="0">
                          <a:solidFill>
                            <a:srgbClr val="0070C0"/>
                          </a:solidFill>
                          <a:latin typeface="+mn-lt"/>
                          <a:ea typeface="+mn-ea"/>
                          <a:cs typeface="+mn-cs"/>
                        </a:rPr>
                        <a:t>年４月１日で廃止</a:t>
                      </a:r>
                    </a:p>
                  </a:txBody>
                  <a:tcPr marL="99060" marR="99060" anchor="ctr"/>
                </a:tc>
              </a:tr>
              <a:tr h="366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0070C0"/>
                          </a:solidFill>
                          <a:latin typeface="+mn-lt"/>
                          <a:ea typeface="+mn-ea"/>
                          <a:cs typeface="+mn-cs"/>
                        </a:rPr>
                        <a:t>ロ</a:t>
                      </a:r>
                      <a:r>
                        <a:rPr kumimoji="1" lang="ja-JP" altLang="en-US" sz="1200" b="0" u="none" dirty="0" smtClean="0">
                          <a:solidFill>
                            <a:schemeClr val="tx1"/>
                          </a:solidFill>
                        </a:rPr>
                        <a:t>　その他の場合</a:t>
                      </a:r>
                      <a:endParaRPr kumimoji="1" lang="en-US" altLang="ja-JP" sz="1200" b="0" u="none" dirty="0" smtClean="0">
                        <a:solidFill>
                          <a:schemeClr val="tx1"/>
                        </a:solidFill>
                      </a:endParaRPr>
                    </a:p>
                  </a:txBody>
                  <a:tcPr marL="99060" marR="99060" anchor="ctr"/>
                </a:tc>
              </a:tr>
            </a:tbl>
          </a:graphicData>
        </a:graphic>
      </p:graphicFrame>
      <p:sp>
        <p:nvSpPr>
          <p:cNvPr id="24" name="右矢印 23"/>
          <p:cNvSpPr/>
          <p:nvPr/>
        </p:nvSpPr>
        <p:spPr>
          <a:xfrm>
            <a:off x="4566222" y="4813193"/>
            <a:ext cx="337225" cy="437745"/>
          </a:xfrm>
          <a:prstGeom prst="rightArrow">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ＭＳ Ｐゴシック"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682114810"/>
              </p:ext>
            </p:extLst>
          </p:nvPr>
        </p:nvGraphicFramePr>
        <p:xfrm>
          <a:off x="416496" y="4005064"/>
          <a:ext cx="3918142" cy="886872"/>
        </p:xfrm>
        <a:graphic>
          <a:graphicData uri="http://schemas.openxmlformats.org/drawingml/2006/table">
            <a:tbl>
              <a:tblPr firstRow="1" bandRow="1">
                <a:tableStyleId>{22838BEF-8BB2-4498-84A7-C5851F593DF1}</a:tableStyleId>
              </a:tblPr>
              <a:tblGrid>
                <a:gridCol w="1959071"/>
                <a:gridCol w="1959071"/>
              </a:tblGrid>
              <a:tr h="239166">
                <a:tc gridSpan="2">
                  <a:txBody>
                    <a:bodyPr/>
                    <a:lstStyle/>
                    <a:p>
                      <a:pPr algn="l"/>
                      <a:r>
                        <a:rPr kumimoji="1" lang="ja-JP" altLang="en-US" sz="1400" b="0" dirty="0" smtClean="0"/>
                        <a:t>直線加速器による放射線治療（一連につき）</a:t>
                      </a:r>
                      <a:endParaRPr kumimoji="1" lang="ja-JP" altLang="en-US" sz="1400" b="0" dirty="0"/>
                    </a:p>
                  </a:txBody>
                  <a:tcPr marL="99060" marR="99060" anchor="ctr"/>
                </a:tc>
                <a:tc hMerge="1">
                  <a:txBody>
                    <a:bodyPr/>
                    <a:lstStyle/>
                    <a:p>
                      <a:endParaRPr kumimoji="1" lang="ja-JP" altLang="en-US"/>
                    </a:p>
                  </a:txBody>
                  <a:tcPr/>
                </a:tc>
              </a:tr>
              <a:tr h="289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１　定位放射線治療の場合　</a:t>
                      </a:r>
                      <a:endParaRPr kumimoji="1" lang="en-US" altLang="ja-JP" sz="1200" b="0" u="none" dirty="0" smtClean="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６３，０００点</a:t>
                      </a:r>
                      <a:endParaRPr kumimoji="1" lang="en-US" altLang="ja-JP" sz="1200" b="0" u="none" dirty="0" smtClean="0">
                        <a:solidFill>
                          <a:schemeClr val="tx1"/>
                        </a:solidFill>
                      </a:endParaRPr>
                    </a:p>
                  </a:txBody>
                  <a:tcPr marL="99060" marR="99060" anchor="ctr"/>
                </a:tc>
              </a:tr>
              <a:tr h="2929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２　１以外の場合</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６，７２０点</a:t>
                      </a:r>
                    </a:p>
                  </a:txBody>
                  <a:tcPr marL="99060" marR="99060" anchor="ct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426729204"/>
              </p:ext>
            </p:extLst>
          </p:nvPr>
        </p:nvGraphicFramePr>
        <p:xfrm>
          <a:off x="5051256" y="3933056"/>
          <a:ext cx="4123964" cy="956197"/>
        </p:xfrm>
        <a:graphic>
          <a:graphicData uri="http://schemas.openxmlformats.org/drawingml/2006/table">
            <a:tbl>
              <a:tblPr firstRow="1" bandRow="1">
                <a:tableStyleId>{C4B1156A-380E-4F78-BDF5-A606A8083BF9}</a:tableStyleId>
              </a:tblPr>
              <a:tblGrid>
                <a:gridCol w="2061982"/>
                <a:gridCol w="2061982"/>
              </a:tblGrid>
              <a:tr h="239457">
                <a:tc gridSpan="2">
                  <a:txBody>
                    <a:bodyPr/>
                    <a:lstStyle/>
                    <a:p>
                      <a:pPr algn="l"/>
                      <a:r>
                        <a:rPr kumimoji="1" lang="ja-JP" altLang="en-US" sz="1400" b="0" dirty="0" smtClean="0"/>
                        <a:t>直線加速器による放射線治療（一連につき）</a:t>
                      </a:r>
                      <a:endParaRPr kumimoji="1" lang="ja-JP" altLang="en-US" sz="1400" b="0" dirty="0"/>
                    </a:p>
                  </a:txBody>
                  <a:tcPr marL="99060" marR="99060" anchor="ctr"/>
                </a:tc>
                <a:tc hMerge="1">
                  <a:txBody>
                    <a:bodyPr/>
                    <a:lstStyle/>
                    <a:p>
                      <a:endParaRPr kumimoji="1" lang="ja-JP" altLang="en-US"/>
                    </a:p>
                  </a:txBody>
                  <a:tcPr/>
                </a:tc>
              </a:tr>
              <a:tr h="377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t>１　定位放射線治療の場合　</a:t>
                      </a:r>
                      <a:endParaRPr kumimoji="1" lang="en-US" altLang="ja-JP" sz="1200" b="0" u="none" dirty="0" smtClean="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t>６３，０００点</a:t>
                      </a:r>
                      <a:endParaRPr kumimoji="1" lang="en-US" altLang="ja-JP" sz="1200" b="0" u="none" dirty="0" smtClean="0">
                        <a:solidFill>
                          <a:schemeClr val="tx1"/>
                        </a:solidFill>
                      </a:endParaRPr>
                    </a:p>
                  </a:txBody>
                  <a:tcPr marL="99060" marR="99060" anchor="ctr"/>
                </a:tc>
              </a:tr>
              <a:tr h="2475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t>２　１以外の場合</a:t>
                      </a:r>
                      <a:endParaRPr kumimoji="1" lang="ja-JP" altLang="en-US" sz="1200" b="0" u="none" dirty="0" smtClean="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0070C0"/>
                          </a:solidFill>
                          <a:latin typeface="+mj-ea"/>
                          <a:ea typeface="+mj-ea"/>
                          <a:cs typeface="+mn-cs"/>
                        </a:rPr>
                        <a:t>８，０００点</a:t>
                      </a:r>
                    </a:p>
                  </a:txBody>
                  <a:tcPr marL="99060" marR="99060" anchor="ctr"/>
                </a:tc>
              </a:tr>
            </a:tbl>
          </a:graphicData>
        </a:graphic>
      </p:graphicFrame>
      <p:sp>
        <p:nvSpPr>
          <p:cNvPr id="1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6246249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64571" y="863865"/>
            <a:ext cx="9555000" cy="4684180"/>
          </a:xfrm>
          <a:prstGeom prst="rect">
            <a:avLst/>
          </a:prstGeom>
          <a:solidFill>
            <a:srgbClr val="FFFFAF">
              <a:alpha val="50195"/>
            </a:srgbClr>
          </a:solidFill>
          <a:ln w="9525">
            <a:solidFill>
              <a:schemeClr val="tx1"/>
            </a:solidFill>
            <a:miter lim="800000"/>
            <a:headEnd/>
            <a:tailEnd/>
          </a:ln>
        </p:spPr>
        <p:txBody>
          <a:bodyPr/>
          <a:lstStyle/>
          <a:p>
            <a:pPr>
              <a:defRPr/>
            </a:pPr>
            <a:endParaRPr lang="en-US" altLang="ja-JP" sz="2400" b="1" dirty="0">
              <a:solidFill>
                <a:srgbClr val="0070C0"/>
              </a:solidFill>
              <a:latin typeface="ＭＳ Ｐゴシック"/>
            </a:endParaRPr>
          </a:p>
        </p:txBody>
      </p:sp>
      <p:sp>
        <p:nvSpPr>
          <p:cNvPr id="2052" name="Rectangle 36"/>
          <p:cNvSpPr>
            <a:spLocks noChangeArrowheads="1"/>
          </p:cNvSpPr>
          <p:nvPr/>
        </p:nvSpPr>
        <p:spPr bwMode="auto">
          <a:xfrm>
            <a:off x="459953" y="2746904"/>
            <a:ext cx="1347145" cy="598567"/>
          </a:xfrm>
          <a:prstGeom prst="rect">
            <a:avLst/>
          </a:prstGeom>
          <a:solidFill>
            <a:schemeClr val="accent2">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defRPr/>
            </a:pPr>
            <a:r>
              <a:rPr lang="ja-JP" altLang="en-US" sz="1600" b="1" dirty="0" smtClean="0">
                <a:solidFill>
                  <a:prstClr val="black"/>
                </a:solidFill>
              </a:rPr>
              <a:t>増点となった</a:t>
            </a:r>
            <a:endParaRPr lang="en-US" altLang="ja-JP" sz="1600" b="1" dirty="0" smtClean="0">
              <a:solidFill>
                <a:prstClr val="black"/>
              </a:solidFill>
            </a:endParaRPr>
          </a:p>
          <a:p>
            <a:pPr>
              <a:spcBef>
                <a:spcPct val="20000"/>
              </a:spcBef>
              <a:defRPr/>
            </a:pPr>
            <a:r>
              <a:rPr lang="ja-JP" altLang="en-US" sz="1600" b="1" dirty="0" smtClean="0">
                <a:solidFill>
                  <a:prstClr val="black"/>
                </a:solidFill>
              </a:rPr>
              <a:t>手術の例</a:t>
            </a:r>
            <a:endParaRPr lang="ja-JP" altLang="en-US" sz="1600" b="1" dirty="0">
              <a:solidFill>
                <a:prstClr val="black"/>
              </a:solidFill>
              <a:latin typeface="ＭＳ Ｐゴシック"/>
            </a:endParaRPr>
          </a:p>
        </p:txBody>
      </p:sp>
      <p:graphicFrame>
        <p:nvGraphicFramePr>
          <p:cNvPr id="11" name="表 10"/>
          <p:cNvGraphicFramePr>
            <a:graphicFrameLocks noGrp="1"/>
          </p:cNvGraphicFramePr>
          <p:nvPr>
            <p:extLst>
              <p:ext uri="{D42A27DB-BD31-4B8C-83A1-F6EECF244321}">
                <p14:modId xmlns:p14="http://schemas.microsoft.com/office/powerpoint/2010/main" val="1471582831"/>
              </p:ext>
            </p:extLst>
          </p:nvPr>
        </p:nvGraphicFramePr>
        <p:xfrm>
          <a:off x="1945852" y="2736629"/>
          <a:ext cx="7615274" cy="1219200"/>
        </p:xfrm>
        <a:graphic>
          <a:graphicData uri="http://schemas.openxmlformats.org/drawingml/2006/table">
            <a:tbl>
              <a:tblPr bandRow="1">
                <a:tableStyleId>{8A107856-5554-42FB-B03E-39F5DBC370BA}</a:tableStyleId>
              </a:tblPr>
              <a:tblGrid>
                <a:gridCol w="4605947"/>
                <a:gridCol w="1535315"/>
                <a:gridCol w="1474012"/>
              </a:tblGrid>
              <a:tr h="236164">
                <a:tc>
                  <a:txBody>
                    <a:bodyPr/>
                    <a:lstStyle/>
                    <a:p>
                      <a:pPr lvl="0" algn="ctr"/>
                      <a:r>
                        <a:rPr kumimoji="1" lang="ja-JP" altLang="en-US" sz="1400" b="1" dirty="0" smtClean="0"/>
                        <a:t>手術名</a:t>
                      </a:r>
                      <a:endParaRPr kumimoji="1" lang="ja-JP" altLang="en-US" sz="1400" b="1" dirty="0"/>
                    </a:p>
                  </a:txBody>
                  <a:tcPr marL="99060" marR="99060" anchor="ctr"/>
                </a:tc>
                <a:tc>
                  <a:txBody>
                    <a:bodyPr/>
                    <a:lstStyle/>
                    <a:p>
                      <a:pPr algn="ctr"/>
                      <a:r>
                        <a:rPr kumimoji="1" lang="ja-JP" altLang="en-US" sz="1400" b="1" u="none" dirty="0" smtClean="0">
                          <a:solidFill>
                            <a:schemeClr val="tx1"/>
                          </a:solidFill>
                          <a:latin typeface="ＭＳ ゴシック" pitchFamily="49" charset="-128"/>
                          <a:ea typeface="ＭＳ ゴシック" pitchFamily="49" charset="-128"/>
                        </a:rPr>
                        <a:t>現行</a:t>
                      </a:r>
                      <a:endParaRPr kumimoji="1" lang="en-US" altLang="ja-JP" sz="1400" b="1" u="none" dirty="0" smtClean="0">
                        <a:solidFill>
                          <a:schemeClr val="tx1"/>
                        </a:solidFill>
                        <a:latin typeface="ＭＳ ゴシック" pitchFamily="49" charset="-128"/>
                        <a:ea typeface="ＭＳ ゴシック" pitchFamily="49" charset="-128"/>
                      </a:endParaRPr>
                    </a:p>
                  </a:txBody>
                  <a:tcPr marL="99060" marR="99060" anchor="ctr"/>
                </a:tc>
                <a:tc>
                  <a:txBody>
                    <a:bodyPr/>
                    <a:lstStyle/>
                    <a:p>
                      <a:pPr algn="ctr"/>
                      <a:r>
                        <a:rPr kumimoji="1" lang="ja-JP" altLang="en-US" sz="1400" b="1" u="none" dirty="0" smtClean="0">
                          <a:solidFill>
                            <a:schemeClr val="tx1"/>
                          </a:solidFill>
                          <a:latin typeface="ＭＳ ゴシック" pitchFamily="49" charset="-128"/>
                          <a:ea typeface="ＭＳ ゴシック" pitchFamily="49" charset="-128"/>
                        </a:rPr>
                        <a:t>改定後</a:t>
                      </a:r>
                      <a:endParaRPr kumimoji="1" lang="en-US" altLang="ja-JP" sz="1400" b="1" u="none" dirty="0" smtClean="0">
                        <a:solidFill>
                          <a:schemeClr val="tx1"/>
                        </a:solidFill>
                        <a:latin typeface="ＭＳ ゴシック" pitchFamily="49" charset="-128"/>
                        <a:ea typeface="ＭＳ ゴシック" pitchFamily="49" charset="-128"/>
                      </a:endParaRPr>
                    </a:p>
                  </a:txBody>
                  <a:tcPr marL="99060" marR="99060" anchor="ctr"/>
                </a:tc>
              </a:tr>
              <a:tr h="236164">
                <a:tc>
                  <a:txBody>
                    <a:bodyPr/>
                    <a:lstStyle/>
                    <a:p>
                      <a:pPr lvl="0" algn="l"/>
                      <a:r>
                        <a:rPr kumimoji="1" lang="ja-JP" altLang="en-US" sz="1400" b="0" dirty="0" smtClean="0"/>
                        <a:t>骨移植術（軟骨移植術を含む）（同種骨移植）（生体）</a:t>
                      </a:r>
                      <a:endParaRPr kumimoji="1" lang="ja-JP" altLang="en-US" sz="1400" b="0" dirty="0"/>
                    </a:p>
                  </a:txBody>
                  <a:tcPr marL="99060" marR="99060" anchor="ctr"/>
                </a:tc>
                <a:tc>
                  <a:txBody>
                    <a:bodyPr/>
                    <a:lstStyle/>
                    <a:p>
                      <a:pPr algn="ctr"/>
                      <a:r>
                        <a:rPr kumimoji="1" lang="ja-JP" altLang="en-US" sz="1400" b="0" u="none" dirty="0" smtClean="0">
                          <a:solidFill>
                            <a:schemeClr val="tx1"/>
                          </a:solidFill>
                          <a:latin typeface="ＭＳ ゴシック" pitchFamily="49" charset="-128"/>
                          <a:ea typeface="ＭＳ ゴシック" pitchFamily="49" charset="-128"/>
                        </a:rPr>
                        <a:t>１６</a:t>
                      </a:r>
                      <a:r>
                        <a:rPr kumimoji="1" lang="en-US" altLang="ja-JP" sz="1400" b="0" u="none" dirty="0" smtClean="0">
                          <a:solidFill>
                            <a:schemeClr val="tx1"/>
                          </a:solidFill>
                          <a:latin typeface="ＭＳ ゴシック" pitchFamily="49" charset="-128"/>
                          <a:ea typeface="ＭＳ ゴシック" pitchFamily="49" charset="-128"/>
                        </a:rPr>
                        <a:t>,</a:t>
                      </a:r>
                      <a:r>
                        <a:rPr kumimoji="1" lang="ja-JP" altLang="en-US" sz="1400" b="0" u="none" dirty="0" smtClean="0">
                          <a:solidFill>
                            <a:schemeClr val="tx1"/>
                          </a:solidFill>
                          <a:latin typeface="ＭＳ ゴシック" pitchFamily="49" charset="-128"/>
                          <a:ea typeface="ＭＳ ゴシック" pitchFamily="49" charset="-128"/>
                        </a:rPr>
                        <a:t>７３０点</a:t>
                      </a:r>
                      <a:endParaRPr kumimoji="1" lang="en-US" altLang="ja-JP" sz="1400" b="0" u="none" dirty="0" smtClean="0">
                        <a:solidFill>
                          <a:schemeClr val="tx1"/>
                        </a:solidFill>
                        <a:latin typeface="ＭＳ ゴシック" pitchFamily="49" charset="-128"/>
                        <a:ea typeface="ＭＳ ゴシック" pitchFamily="49" charset="-128"/>
                      </a:endParaRPr>
                    </a:p>
                  </a:txBody>
                  <a:tcPr marL="99060" marR="99060" anchor="ctr"/>
                </a:tc>
                <a:tc>
                  <a:txBody>
                    <a:bodyPr/>
                    <a:lstStyle/>
                    <a:p>
                      <a:pPr algn="ctr"/>
                      <a:r>
                        <a:rPr kumimoji="1" lang="ja-JP" altLang="en-US" sz="1400" b="1" u="sng" dirty="0" smtClean="0">
                          <a:solidFill>
                            <a:schemeClr val="accent5"/>
                          </a:solidFill>
                          <a:latin typeface="ＭＳ ゴシック" pitchFamily="49" charset="-128"/>
                          <a:ea typeface="ＭＳ ゴシック" pitchFamily="49" charset="-128"/>
                        </a:rPr>
                        <a:t>２０，７７０点</a:t>
                      </a:r>
                      <a:endParaRPr kumimoji="1" lang="en-US" altLang="ja-JP" sz="1400" b="1" u="sng" dirty="0" smtClean="0">
                        <a:solidFill>
                          <a:schemeClr val="accent5"/>
                        </a:solidFill>
                        <a:latin typeface="ＭＳ ゴシック" pitchFamily="49" charset="-128"/>
                        <a:ea typeface="ＭＳ ゴシック" pitchFamily="49" charset="-128"/>
                      </a:endParaRPr>
                    </a:p>
                  </a:txBody>
                  <a:tcPr marL="99060" marR="99060" anchor="ctr"/>
                </a:tc>
              </a:tr>
              <a:tr h="236164">
                <a:tc>
                  <a:txBody>
                    <a:bodyPr/>
                    <a:lstStyle/>
                    <a:p>
                      <a:pPr lvl="0" algn="l"/>
                      <a:r>
                        <a:rPr kumimoji="1" lang="ja-JP" altLang="en-US" sz="1400" b="0" dirty="0" smtClean="0"/>
                        <a:t>動脈形成術、吻合術（頭蓋内動脈）</a:t>
                      </a:r>
                      <a:endParaRPr kumimoji="1" lang="ja-JP" altLang="en-US" sz="1400" b="0" dirty="0"/>
                    </a:p>
                  </a:txBody>
                  <a:tcPr marL="99060" marR="99060" anchor="ctr"/>
                </a:tc>
                <a:tc>
                  <a:txBody>
                    <a:bodyPr/>
                    <a:lstStyle/>
                    <a:p>
                      <a:pPr algn="ctr"/>
                      <a:r>
                        <a:rPr kumimoji="1" lang="ja-JP" altLang="en-US" sz="1400" b="0" u="none" dirty="0" smtClean="0">
                          <a:solidFill>
                            <a:schemeClr val="tx1"/>
                          </a:solidFill>
                          <a:latin typeface="ＭＳ ゴシック" pitchFamily="49" charset="-128"/>
                          <a:ea typeface="ＭＳ ゴシック" pitchFamily="49" charset="-128"/>
                        </a:rPr>
                        <a:t>７０</a:t>
                      </a:r>
                      <a:r>
                        <a:rPr kumimoji="1" lang="en-US" altLang="ja-JP" sz="1400" b="0" u="none" dirty="0" smtClean="0">
                          <a:solidFill>
                            <a:schemeClr val="tx1"/>
                          </a:solidFill>
                          <a:latin typeface="ＭＳ ゴシック" pitchFamily="49" charset="-128"/>
                          <a:ea typeface="ＭＳ ゴシック" pitchFamily="49" charset="-128"/>
                        </a:rPr>
                        <a:t>,</a:t>
                      </a:r>
                      <a:r>
                        <a:rPr kumimoji="1" lang="ja-JP" altLang="en-US" sz="1400" b="0" u="none" dirty="0" smtClean="0">
                          <a:solidFill>
                            <a:schemeClr val="tx1"/>
                          </a:solidFill>
                          <a:latin typeface="ＭＳ ゴシック" pitchFamily="49" charset="-128"/>
                          <a:ea typeface="ＭＳ ゴシック" pitchFamily="49" charset="-128"/>
                        </a:rPr>
                        <a:t>９８０点</a:t>
                      </a:r>
                      <a:endParaRPr kumimoji="1" lang="en-US" altLang="ja-JP" sz="1400" b="0" u="none" dirty="0" smtClean="0">
                        <a:solidFill>
                          <a:schemeClr val="tx1"/>
                        </a:solidFill>
                        <a:latin typeface="ＭＳ ゴシック" pitchFamily="49" charset="-128"/>
                        <a:ea typeface="ＭＳ ゴシック" pitchFamily="49" charset="-128"/>
                      </a:endParaRPr>
                    </a:p>
                  </a:txBody>
                  <a:tcPr marL="99060" marR="99060" anchor="ctr"/>
                </a:tc>
                <a:tc>
                  <a:txBody>
                    <a:bodyPr/>
                    <a:lstStyle/>
                    <a:p>
                      <a:pPr algn="ctr"/>
                      <a:r>
                        <a:rPr kumimoji="1" lang="ja-JP" altLang="en-US" sz="1400" b="1" u="sng" dirty="0" smtClean="0">
                          <a:solidFill>
                            <a:schemeClr val="accent5"/>
                          </a:solidFill>
                          <a:latin typeface="ＭＳ ゴシック" pitchFamily="49" charset="-128"/>
                          <a:ea typeface="ＭＳ ゴシック" pitchFamily="49" charset="-128"/>
                        </a:rPr>
                        <a:t>８１，７２０点</a:t>
                      </a:r>
                      <a:endParaRPr kumimoji="1" lang="en-US" altLang="ja-JP" sz="1400" b="1" u="sng" dirty="0" smtClean="0">
                        <a:solidFill>
                          <a:schemeClr val="accent5"/>
                        </a:solidFill>
                        <a:latin typeface="ＭＳ ゴシック" pitchFamily="49" charset="-128"/>
                        <a:ea typeface="ＭＳ ゴシック" pitchFamily="49" charset="-128"/>
                      </a:endParaRPr>
                    </a:p>
                  </a:txBody>
                  <a:tcPr marL="99060" marR="99060" anchor="ctr"/>
                </a:tc>
              </a:tr>
              <a:tr h="236164">
                <a:tc>
                  <a:txBody>
                    <a:bodyPr/>
                    <a:lstStyle/>
                    <a:p>
                      <a:pPr lvl="0" algn="l"/>
                      <a:r>
                        <a:rPr kumimoji="1" lang="ja-JP" altLang="en-US" sz="1400" b="0" dirty="0" smtClean="0"/>
                        <a:t>遊離皮弁術（顕微鏡下血管柄付きのもの）</a:t>
                      </a:r>
                      <a:endParaRPr kumimoji="1" lang="ja-JP" altLang="en-US" sz="1400" b="0" dirty="0"/>
                    </a:p>
                  </a:txBody>
                  <a:tcPr marL="99060" marR="99060" anchor="ctr"/>
                </a:tc>
                <a:tc>
                  <a:txBody>
                    <a:bodyPr/>
                    <a:lstStyle/>
                    <a:p>
                      <a:pPr algn="ctr"/>
                      <a:r>
                        <a:rPr kumimoji="1" lang="ja-JP" altLang="en-US" sz="1400" b="0" u="none" dirty="0" smtClean="0">
                          <a:solidFill>
                            <a:schemeClr val="tx1"/>
                          </a:solidFill>
                          <a:latin typeface="ＭＳ ゴシック" pitchFamily="49" charset="-128"/>
                          <a:ea typeface="ＭＳ ゴシック" pitchFamily="49" charset="-128"/>
                        </a:rPr>
                        <a:t>７４</a:t>
                      </a:r>
                      <a:r>
                        <a:rPr kumimoji="1" lang="en-US" altLang="ja-JP" sz="1400" b="0" u="none" dirty="0" smtClean="0">
                          <a:solidFill>
                            <a:schemeClr val="tx1"/>
                          </a:solidFill>
                          <a:latin typeface="ＭＳ ゴシック" pitchFamily="49" charset="-128"/>
                          <a:ea typeface="ＭＳ ゴシック" pitchFamily="49" charset="-128"/>
                        </a:rPr>
                        <a:t>,</a:t>
                      </a:r>
                      <a:r>
                        <a:rPr kumimoji="1" lang="ja-JP" altLang="en-US" sz="1400" b="0" u="none" dirty="0" smtClean="0">
                          <a:solidFill>
                            <a:schemeClr val="tx1"/>
                          </a:solidFill>
                          <a:latin typeface="ＭＳ ゴシック" pitchFamily="49" charset="-128"/>
                          <a:ea typeface="ＭＳ ゴシック" pitchFamily="49" charset="-128"/>
                        </a:rPr>
                        <a:t>２４０点</a:t>
                      </a:r>
                      <a:endParaRPr kumimoji="1" lang="en-US" altLang="ja-JP" sz="1400" b="0" u="none" dirty="0" smtClean="0">
                        <a:solidFill>
                          <a:schemeClr val="tx1"/>
                        </a:solidFill>
                        <a:latin typeface="ＭＳ ゴシック" pitchFamily="49" charset="-128"/>
                        <a:ea typeface="ＭＳ ゴシック" pitchFamily="49" charset="-128"/>
                      </a:endParaRPr>
                    </a:p>
                  </a:txBody>
                  <a:tcPr marL="99060" marR="99060" anchor="ctr"/>
                </a:tc>
                <a:tc>
                  <a:txBody>
                    <a:bodyPr/>
                    <a:lstStyle/>
                    <a:p>
                      <a:pPr algn="ctr"/>
                      <a:r>
                        <a:rPr kumimoji="1" lang="ja-JP" altLang="en-US" sz="1400" b="1" u="sng" dirty="0" smtClean="0">
                          <a:solidFill>
                            <a:schemeClr val="accent5"/>
                          </a:solidFill>
                          <a:latin typeface="ＭＳ ゴシック" pitchFamily="49" charset="-128"/>
                          <a:ea typeface="ＭＳ ゴシック" pitchFamily="49" charset="-128"/>
                        </a:rPr>
                        <a:t>８４，０５０点</a:t>
                      </a:r>
                      <a:endParaRPr kumimoji="1" lang="en-US" altLang="ja-JP" sz="1400" b="1" u="sng" dirty="0" smtClean="0">
                        <a:solidFill>
                          <a:schemeClr val="accent5"/>
                        </a:solidFill>
                        <a:latin typeface="ＭＳ ゴシック" pitchFamily="49" charset="-128"/>
                        <a:ea typeface="ＭＳ ゴシック" pitchFamily="49" charset="-128"/>
                      </a:endParaRPr>
                    </a:p>
                  </a:txBody>
                  <a:tcPr marL="99060" marR="99060" anchor="ctr"/>
                </a:tc>
              </a:tr>
            </a:tbl>
          </a:graphicData>
        </a:graphic>
      </p:graphicFrame>
      <p:sp>
        <p:nvSpPr>
          <p:cNvPr id="33" name="テキスト ボックス 32"/>
          <p:cNvSpPr txBox="1"/>
          <p:nvPr/>
        </p:nvSpPr>
        <p:spPr>
          <a:xfrm>
            <a:off x="183408" y="878313"/>
            <a:ext cx="9555000" cy="1538883"/>
          </a:xfrm>
          <a:prstGeom prst="rect">
            <a:avLst/>
          </a:prstGeom>
          <a:noFill/>
        </p:spPr>
        <p:txBody>
          <a:bodyPr wrap="square" rtlCol="0">
            <a:spAutoFit/>
          </a:bodyPr>
          <a:lstStyle/>
          <a:p>
            <a:r>
              <a:rPr lang="ja-JP" altLang="en-US" sz="2000" b="1" u="sng" dirty="0" smtClean="0">
                <a:solidFill>
                  <a:prstClr val="black"/>
                </a:solidFill>
              </a:rPr>
              <a:t>２．外保連試案を活用した手術料の見直し</a:t>
            </a:r>
            <a:endParaRPr lang="en-US" altLang="ja-JP" sz="2000" b="1" u="sng" dirty="0" smtClean="0">
              <a:solidFill>
                <a:prstClr val="black"/>
              </a:solidFill>
            </a:endParaRPr>
          </a:p>
          <a:p>
            <a:pPr marL="96838"/>
            <a:endParaRPr lang="en-US" altLang="ja-JP" sz="200" dirty="0" smtClean="0">
              <a:solidFill>
                <a:prstClr val="black"/>
              </a:solidFill>
            </a:endParaRPr>
          </a:p>
          <a:p>
            <a:pPr>
              <a:tabLst>
                <a:tab pos="9237663" algn="l"/>
              </a:tabLst>
            </a:pPr>
            <a:r>
              <a:rPr lang="ja-JP" altLang="en-US" sz="1600" dirty="0" smtClean="0">
                <a:solidFill>
                  <a:prstClr val="black"/>
                </a:solidFill>
              </a:rPr>
              <a:t>　</a:t>
            </a:r>
            <a:r>
              <a:rPr lang="ja-JP" altLang="en-US" dirty="0" smtClean="0">
                <a:solidFill>
                  <a:prstClr val="black"/>
                </a:solidFill>
              </a:rPr>
              <a:t>平成２２・２４年度改定では、２回続けて</a:t>
            </a:r>
            <a:r>
              <a:rPr lang="en-US" altLang="ja-JP" b="1" dirty="0" smtClean="0">
                <a:solidFill>
                  <a:prstClr val="black"/>
                </a:solidFill>
              </a:rPr>
              <a:t>『</a:t>
            </a:r>
            <a:r>
              <a:rPr lang="ja-JP" altLang="en-US" b="1" dirty="0" smtClean="0">
                <a:solidFill>
                  <a:prstClr val="black"/>
                </a:solidFill>
              </a:rPr>
              <a:t>外保連試案</a:t>
            </a:r>
            <a:r>
              <a:rPr lang="en-US" altLang="ja-JP" b="1" dirty="0" smtClean="0">
                <a:solidFill>
                  <a:prstClr val="black"/>
                </a:solidFill>
              </a:rPr>
              <a:t>』</a:t>
            </a:r>
            <a:r>
              <a:rPr lang="ja-JP" altLang="en-US" dirty="0" smtClean="0">
                <a:solidFill>
                  <a:prstClr val="black"/>
                </a:solidFill>
              </a:rPr>
              <a:t>を活用した</a:t>
            </a:r>
            <a:r>
              <a:rPr lang="ja-JP" altLang="en-US" b="1" dirty="0" smtClean="0">
                <a:solidFill>
                  <a:prstClr val="black"/>
                </a:solidFill>
              </a:rPr>
              <a:t>手術料の引上げ</a:t>
            </a:r>
            <a:r>
              <a:rPr lang="ja-JP" altLang="en-US" dirty="0" smtClean="0">
                <a:solidFill>
                  <a:prstClr val="black"/>
                </a:solidFill>
              </a:rPr>
              <a:t>が行われた。</a:t>
            </a:r>
            <a:endParaRPr lang="en-US" altLang="ja-JP" dirty="0" smtClean="0">
              <a:solidFill>
                <a:prstClr val="black"/>
              </a:solidFill>
            </a:endParaRPr>
          </a:p>
          <a:p>
            <a:pPr>
              <a:tabLst>
                <a:tab pos="9237663" algn="l"/>
              </a:tabLst>
            </a:pPr>
            <a:r>
              <a:rPr lang="ja-JP" altLang="en-US" dirty="0">
                <a:solidFill>
                  <a:prstClr val="black"/>
                </a:solidFill>
              </a:rPr>
              <a:t>　</a:t>
            </a:r>
            <a:r>
              <a:rPr lang="ja-JP" altLang="ja-JP" dirty="0" smtClean="0">
                <a:solidFill>
                  <a:prstClr val="black"/>
                </a:solidFill>
              </a:rPr>
              <a:t>今般</a:t>
            </a:r>
            <a:r>
              <a:rPr lang="ja-JP" altLang="en-US" dirty="0" smtClean="0">
                <a:solidFill>
                  <a:prstClr val="black"/>
                </a:solidFill>
              </a:rPr>
              <a:t>「外保連試案」は</a:t>
            </a:r>
            <a:r>
              <a:rPr lang="en-US" altLang="ja-JP" b="1" dirty="0" smtClean="0">
                <a:solidFill>
                  <a:prstClr val="black"/>
                </a:solidFill>
              </a:rPr>
              <a:t>『</a:t>
            </a:r>
            <a:r>
              <a:rPr lang="ja-JP" altLang="en-US" b="1" dirty="0" smtClean="0">
                <a:solidFill>
                  <a:prstClr val="black"/>
                </a:solidFill>
              </a:rPr>
              <a:t>第</a:t>
            </a:r>
            <a:r>
              <a:rPr lang="en-US" altLang="ja-JP" b="1" dirty="0" smtClean="0">
                <a:solidFill>
                  <a:prstClr val="black"/>
                </a:solidFill>
              </a:rPr>
              <a:t>8</a:t>
            </a:r>
            <a:r>
              <a:rPr lang="ja-JP" altLang="en-US" b="1" dirty="0" smtClean="0">
                <a:solidFill>
                  <a:prstClr val="black"/>
                </a:solidFill>
              </a:rPr>
              <a:t>版</a:t>
            </a:r>
            <a:r>
              <a:rPr lang="en-US" altLang="ja-JP" b="1" dirty="0" smtClean="0">
                <a:solidFill>
                  <a:prstClr val="black"/>
                </a:solidFill>
              </a:rPr>
              <a:t>』</a:t>
            </a:r>
            <a:r>
              <a:rPr lang="ja-JP" altLang="en-US" dirty="0" smtClean="0">
                <a:solidFill>
                  <a:prstClr val="black"/>
                </a:solidFill>
              </a:rPr>
              <a:t>から</a:t>
            </a:r>
            <a:r>
              <a:rPr lang="en-US" altLang="ja-JP" b="1" dirty="0" smtClean="0">
                <a:solidFill>
                  <a:prstClr val="black"/>
                </a:solidFill>
              </a:rPr>
              <a:t>『</a:t>
            </a:r>
            <a:r>
              <a:rPr lang="ja-JP" altLang="en-US" b="1" dirty="0" smtClean="0">
                <a:solidFill>
                  <a:prstClr val="black"/>
                </a:solidFill>
              </a:rPr>
              <a:t>第</a:t>
            </a:r>
            <a:r>
              <a:rPr lang="en-US" altLang="ja-JP" b="1" dirty="0" smtClean="0">
                <a:solidFill>
                  <a:prstClr val="black"/>
                </a:solidFill>
              </a:rPr>
              <a:t>8.2</a:t>
            </a:r>
            <a:r>
              <a:rPr lang="ja-JP" altLang="en-US" b="1" dirty="0" smtClean="0">
                <a:solidFill>
                  <a:prstClr val="black"/>
                </a:solidFill>
              </a:rPr>
              <a:t>版</a:t>
            </a:r>
            <a:r>
              <a:rPr lang="en-US" altLang="ja-JP" b="1" dirty="0" smtClean="0">
                <a:solidFill>
                  <a:prstClr val="black"/>
                </a:solidFill>
              </a:rPr>
              <a:t>』</a:t>
            </a:r>
            <a:r>
              <a:rPr lang="ja-JP" altLang="en-US" dirty="0" smtClean="0">
                <a:solidFill>
                  <a:prstClr val="black"/>
                </a:solidFill>
              </a:rPr>
              <a:t>に</a:t>
            </a:r>
            <a:r>
              <a:rPr lang="ja-JP" altLang="ja-JP" dirty="0" smtClean="0">
                <a:solidFill>
                  <a:prstClr val="black"/>
                </a:solidFill>
              </a:rPr>
              <a:t>改定された</a:t>
            </a:r>
            <a:r>
              <a:rPr lang="ja-JP" altLang="en-US" dirty="0" smtClean="0">
                <a:solidFill>
                  <a:prstClr val="black"/>
                </a:solidFill>
              </a:rPr>
              <a:t>ことから、</a:t>
            </a:r>
            <a:r>
              <a:rPr lang="en-US" altLang="ja-JP" b="1" u="sng" dirty="0" smtClean="0">
                <a:solidFill>
                  <a:srgbClr val="FF0000"/>
                </a:solidFill>
              </a:rPr>
              <a:t>『</a:t>
            </a:r>
            <a:r>
              <a:rPr lang="ja-JP" altLang="en-US" b="1" u="sng" dirty="0" smtClean="0">
                <a:solidFill>
                  <a:srgbClr val="FF0000"/>
                </a:solidFill>
              </a:rPr>
              <a:t>第</a:t>
            </a:r>
            <a:r>
              <a:rPr lang="en-US" altLang="ja-JP" b="1" u="sng" dirty="0" smtClean="0">
                <a:solidFill>
                  <a:srgbClr val="FF0000"/>
                </a:solidFill>
              </a:rPr>
              <a:t>8.2</a:t>
            </a:r>
            <a:r>
              <a:rPr lang="ja-JP" altLang="ja-JP" b="1" u="sng" dirty="0" smtClean="0">
                <a:solidFill>
                  <a:srgbClr val="FF0000"/>
                </a:solidFill>
              </a:rPr>
              <a:t>版</a:t>
            </a:r>
            <a:r>
              <a:rPr lang="en-US" altLang="ja-JP" b="1" u="sng" dirty="0" smtClean="0">
                <a:solidFill>
                  <a:srgbClr val="FF0000"/>
                </a:solidFill>
              </a:rPr>
              <a:t>』</a:t>
            </a:r>
            <a:r>
              <a:rPr lang="ja-JP" altLang="ja-JP" u="sng" dirty="0" smtClean="0">
                <a:solidFill>
                  <a:srgbClr val="FF0000"/>
                </a:solidFill>
              </a:rPr>
              <a:t>において</a:t>
            </a:r>
            <a:r>
              <a:rPr lang="en-US" altLang="ja-JP" b="1" u="sng" dirty="0" smtClean="0">
                <a:solidFill>
                  <a:srgbClr val="FF0000"/>
                </a:solidFill>
              </a:rPr>
              <a:t>『</a:t>
            </a:r>
            <a:r>
              <a:rPr lang="ja-JP" altLang="ja-JP" b="1" u="sng" dirty="0" smtClean="0">
                <a:solidFill>
                  <a:srgbClr val="FF0000"/>
                </a:solidFill>
              </a:rPr>
              <a:t>第</a:t>
            </a:r>
            <a:r>
              <a:rPr lang="en-US" altLang="ja-JP" b="1" u="sng" dirty="0" smtClean="0">
                <a:solidFill>
                  <a:srgbClr val="FF0000"/>
                </a:solidFill>
              </a:rPr>
              <a:t>8</a:t>
            </a:r>
            <a:r>
              <a:rPr lang="ja-JP" altLang="ja-JP" b="1" u="sng" dirty="0" smtClean="0">
                <a:solidFill>
                  <a:srgbClr val="FF0000"/>
                </a:solidFill>
              </a:rPr>
              <a:t>版</a:t>
            </a:r>
            <a:r>
              <a:rPr lang="en-US" altLang="ja-JP" b="1" u="sng" dirty="0" smtClean="0">
                <a:solidFill>
                  <a:srgbClr val="FF0000"/>
                </a:solidFill>
              </a:rPr>
              <a:t>』</a:t>
            </a:r>
            <a:r>
              <a:rPr lang="ja-JP" altLang="ja-JP" u="sng" dirty="0" smtClean="0">
                <a:solidFill>
                  <a:srgbClr val="FF0000"/>
                </a:solidFill>
              </a:rPr>
              <a:t>と</a:t>
            </a:r>
            <a:r>
              <a:rPr lang="ja-JP" altLang="ja-JP" u="sng" dirty="0">
                <a:solidFill>
                  <a:srgbClr val="FF0000"/>
                </a:solidFill>
              </a:rPr>
              <a:t>比較して相当程度人件費の増加及び減少が認められた手術</a:t>
            </a:r>
            <a:r>
              <a:rPr lang="ja-JP" altLang="ja-JP" dirty="0">
                <a:solidFill>
                  <a:prstClr val="black"/>
                </a:solidFill>
              </a:rPr>
              <a:t>を対象として、材料に係る費用の占める割合にも配慮をしつつ、手術料の</a:t>
            </a:r>
            <a:r>
              <a:rPr lang="ja-JP" altLang="ja-JP" dirty="0" smtClean="0">
                <a:solidFill>
                  <a:prstClr val="black"/>
                </a:solidFill>
              </a:rPr>
              <a:t>見直し</a:t>
            </a:r>
            <a:r>
              <a:rPr lang="ja-JP" altLang="en-US" dirty="0" smtClean="0">
                <a:solidFill>
                  <a:prstClr val="black"/>
                </a:solidFill>
              </a:rPr>
              <a:t>が</a:t>
            </a:r>
            <a:r>
              <a:rPr lang="ja-JP" altLang="ja-JP" dirty="0" smtClean="0">
                <a:solidFill>
                  <a:prstClr val="black"/>
                </a:solidFill>
              </a:rPr>
              <a:t>行</a:t>
            </a:r>
            <a:r>
              <a:rPr lang="ja-JP" altLang="en-US" dirty="0" smtClean="0">
                <a:solidFill>
                  <a:prstClr val="black"/>
                </a:solidFill>
              </a:rPr>
              <a:t>われた</a:t>
            </a:r>
            <a:r>
              <a:rPr lang="ja-JP" altLang="ja-JP" dirty="0" smtClean="0">
                <a:solidFill>
                  <a:prstClr val="black"/>
                </a:solidFill>
              </a:rPr>
              <a:t>。</a:t>
            </a:r>
            <a:endParaRPr lang="ja-JP" altLang="ja-JP" dirty="0">
              <a:solidFill>
                <a:prstClr val="black"/>
              </a:solidFill>
            </a:endParaRPr>
          </a:p>
        </p:txBody>
      </p:sp>
      <p:graphicFrame>
        <p:nvGraphicFramePr>
          <p:cNvPr id="34" name="表 33"/>
          <p:cNvGraphicFramePr>
            <a:graphicFrameLocks noGrp="1"/>
          </p:cNvGraphicFramePr>
          <p:nvPr>
            <p:extLst>
              <p:ext uri="{D42A27DB-BD31-4B8C-83A1-F6EECF244321}">
                <p14:modId xmlns:p14="http://schemas.microsoft.com/office/powerpoint/2010/main" val="3466904137"/>
              </p:ext>
            </p:extLst>
          </p:nvPr>
        </p:nvGraphicFramePr>
        <p:xfrm>
          <a:off x="1936601" y="4166567"/>
          <a:ext cx="7620001" cy="1219200"/>
        </p:xfrm>
        <a:graphic>
          <a:graphicData uri="http://schemas.openxmlformats.org/drawingml/2006/table">
            <a:tbl>
              <a:tblPr bandRow="1">
                <a:tableStyleId>{69CF1AB2-1976-4502-BF36-3FF5EA218861}</a:tableStyleId>
              </a:tblPr>
              <a:tblGrid>
                <a:gridCol w="4607363"/>
                <a:gridCol w="1540976"/>
                <a:gridCol w="1471662"/>
              </a:tblGrid>
              <a:tr h="147584">
                <a:tc>
                  <a:txBody>
                    <a:bodyPr/>
                    <a:lstStyle/>
                    <a:p>
                      <a:pPr lvl="0" algn="ctr"/>
                      <a:r>
                        <a:rPr kumimoji="1" lang="ja-JP" altLang="en-US" sz="1400" b="1" dirty="0" smtClean="0"/>
                        <a:t>手術名</a:t>
                      </a:r>
                      <a:endParaRPr kumimoji="1" lang="ja-JP" altLang="en-US" sz="1400" b="1" dirty="0"/>
                    </a:p>
                  </a:txBody>
                  <a:tcPr marL="99060" marR="99060" anchor="ctr"/>
                </a:tc>
                <a:tc>
                  <a:txBody>
                    <a:bodyPr/>
                    <a:lstStyle/>
                    <a:p>
                      <a:pPr algn="ctr"/>
                      <a:r>
                        <a:rPr kumimoji="1" lang="ja-JP" altLang="en-US" sz="1400" b="1" u="none" dirty="0" smtClean="0"/>
                        <a:t>現行</a:t>
                      </a:r>
                      <a:endParaRPr kumimoji="1" lang="en-US" altLang="ja-JP" sz="1400" b="1" u="none" dirty="0" smtClean="0">
                        <a:solidFill>
                          <a:schemeClr val="tx1"/>
                        </a:solidFill>
                        <a:latin typeface="ＭＳ ゴシック" pitchFamily="49" charset="-128"/>
                        <a:ea typeface="ＭＳ ゴシック" pitchFamily="49" charset="-128"/>
                      </a:endParaRPr>
                    </a:p>
                  </a:txBody>
                  <a:tcPr marL="99060" marR="99060" anchor="ctr"/>
                </a:tc>
                <a:tc>
                  <a:txBody>
                    <a:bodyPr/>
                    <a:lstStyle/>
                    <a:p>
                      <a:pPr algn="ctr"/>
                      <a:r>
                        <a:rPr kumimoji="1" lang="ja-JP" altLang="en-US" sz="1400" b="1" u="none" dirty="0" smtClean="0"/>
                        <a:t>改定後</a:t>
                      </a:r>
                      <a:endParaRPr kumimoji="1" lang="en-US" altLang="ja-JP" sz="1400" b="1" u="none" dirty="0" smtClean="0">
                        <a:solidFill>
                          <a:schemeClr val="tx1"/>
                        </a:solidFill>
                        <a:latin typeface="ＭＳ ゴシック" pitchFamily="49" charset="-128"/>
                        <a:ea typeface="ＭＳ ゴシック" pitchFamily="49" charset="-128"/>
                      </a:endParaRPr>
                    </a:p>
                  </a:txBody>
                  <a:tcPr marL="99060" marR="99060" anchor="ctr"/>
                </a:tc>
              </a:tr>
              <a:tr h="147584">
                <a:tc>
                  <a:txBody>
                    <a:bodyPr/>
                    <a:lstStyle/>
                    <a:p>
                      <a:pPr lvl="0" algn="l"/>
                      <a:r>
                        <a:rPr kumimoji="1" lang="ja-JP" altLang="en-US" sz="1400" b="0" dirty="0" smtClean="0"/>
                        <a:t>網膜光凝固術　その他特殊なもの</a:t>
                      </a:r>
                      <a:endParaRPr kumimoji="1" lang="ja-JP" altLang="en-US" sz="1400" b="0" dirty="0"/>
                    </a:p>
                  </a:txBody>
                  <a:tcPr marL="99060" marR="99060" anchor="ctr"/>
                </a:tc>
                <a:tc>
                  <a:txBody>
                    <a:bodyPr/>
                    <a:lstStyle/>
                    <a:p>
                      <a:pPr algn="ctr"/>
                      <a:r>
                        <a:rPr kumimoji="1" lang="ja-JP" altLang="en-US" sz="1400" b="0" u="none" dirty="0" smtClean="0">
                          <a:solidFill>
                            <a:schemeClr val="tx1"/>
                          </a:solidFill>
                          <a:latin typeface="ＭＳ ゴシック" pitchFamily="49" charset="-128"/>
                          <a:ea typeface="ＭＳ ゴシック" pitchFamily="49" charset="-128"/>
                        </a:rPr>
                        <a:t>１８</a:t>
                      </a:r>
                      <a:r>
                        <a:rPr kumimoji="1" lang="en-US" altLang="ja-JP" sz="1400" b="0" u="none" dirty="0" smtClean="0">
                          <a:solidFill>
                            <a:schemeClr val="tx1"/>
                          </a:solidFill>
                          <a:latin typeface="ＭＳ ゴシック" pitchFamily="49" charset="-128"/>
                          <a:ea typeface="ＭＳ ゴシック" pitchFamily="49" charset="-128"/>
                        </a:rPr>
                        <a:t>,</a:t>
                      </a:r>
                      <a:r>
                        <a:rPr kumimoji="1" lang="ja-JP" altLang="en-US" sz="1400" b="0" u="none" dirty="0" smtClean="0">
                          <a:solidFill>
                            <a:schemeClr val="tx1"/>
                          </a:solidFill>
                          <a:latin typeface="ＭＳ ゴシック" pitchFamily="49" charset="-128"/>
                          <a:ea typeface="ＭＳ ゴシック" pitchFamily="49" charset="-128"/>
                        </a:rPr>
                        <a:t>１００点</a:t>
                      </a:r>
                      <a:endParaRPr kumimoji="1" lang="en-US" altLang="ja-JP" sz="1400" b="0" u="none" dirty="0" smtClean="0">
                        <a:solidFill>
                          <a:schemeClr val="tx1"/>
                        </a:solidFill>
                        <a:latin typeface="ＭＳ ゴシック" pitchFamily="49" charset="-128"/>
                        <a:ea typeface="ＭＳ ゴシック" pitchFamily="49" charset="-128"/>
                      </a:endParaRPr>
                    </a:p>
                  </a:txBody>
                  <a:tcPr marL="99060" marR="99060" anchor="ctr"/>
                </a:tc>
                <a:tc>
                  <a:txBody>
                    <a:bodyPr/>
                    <a:lstStyle/>
                    <a:p>
                      <a:pPr algn="ctr"/>
                      <a:r>
                        <a:rPr kumimoji="1" lang="ja-JP" altLang="en-US" sz="1400" b="1" u="sng" dirty="0" smtClean="0">
                          <a:solidFill>
                            <a:schemeClr val="accent5"/>
                          </a:solidFill>
                          <a:latin typeface="ＭＳ ゴシック" pitchFamily="49" charset="-128"/>
                          <a:ea typeface="ＭＳ ゴシック" pitchFamily="49" charset="-128"/>
                        </a:rPr>
                        <a:t>１５，９６０点</a:t>
                      </a:r>
                      <a:endParaRPr kumimoji="1" lang="en-US" altLang="ja-JP" sz="1400" b="1" u="sng" dirty="0" smtClean="0">
                        <a:solidFill>
                          <a:schemeClr val="accent5"/>
                        </a:solidFill>
                        <a:latin typeface="ＭＳ ゴシック" pitchFamily="49" charset="-128"/>
                        <a:ea typeface="ＭＳ ゴシック" pitchFamily="49" charset="-128"/>
                      </a:endParaRPr>
                    </a:p>
                  </a:txBody>
                  <a:tcPr marL="99060" marR="99060" anchor="ctr"/>
                </a:tc>
              </a:tr>
              <a:tr h="147584">
                <a:tc>
                  <a:txBody>
                    <a:bodyPr/>
                    <a:lstStyle/>
                    <a:p>
                      <a:pPr lvl="0" algn="l"/>
                      <a:r>
                        <a:rPr kumimoji="1" lang="ja-JP" altLang="en-US" sz="1400" b="0" dirty="0" smtClean="0"/>
                        <a:t>帝王切開術　選択帝王切開</a:t>
                      </a:r>
                      <a:endParaRPr kumimoji="1" lang="ja-JP" altLang="en-US" sz="1400" b="0" dirty="0"/>
                    </a:p>
                  </a:txBody>
                  <a:tcPr marL="99060" marR="99060" anchor="ctr"/>
                </a:tc>
                <a:tc>
                  <a:txBody>
                    <a:bodyPr/>
                    <a:lstStyle/>
                    <a:p>
                      <a:pPr algn="ctr"/>
                      <a:r>
                        <a:rPr kumimoji="1" lang="ja-JP" altLang="en-US" sz="1400" b="0" u="none" dirty="0" smtClean="0">
                          <a:solidFill>
                            <a:schemeClr val="tx1"/>
                          </a:solidFill>
                          <a:latin typeface="ＭＳ ゴシック" pitchFamily="49" charset="-128"/>
                          <a:ea typeface="ＭＳ ゴシック" pitchFamily="49" charset="-128"/>
                        </a:rPr>
                        <a:t>２２</a:t>
                      </a:r>
                      <a:r>
                        <a:rPr kumimoji="1" lang="en-US" altLang="ja-JP" sz="1400" b="0" u="none" dirty="0" smtClean="0">
                          <a:solidFill>
                            <a:schemeClr val="tx1"/>
                          </a:solidFill>
                          <a:latin typeface="ＭＳ ゴシック" pitchFamily="49" charset="-128"/>
                          <a:ea typeface="ＭＳ ゴシック" pitchFamily="49" charset="-128"/>
                        </a:rPr>
                        <a:t>,</a:t>
                      </a:r>
                      <a:r>
                        <a:rPr kumimoji="1" lang="ja-JP" altLang="en-US" sz="1400" b="0" u="none" dirty="0" smtClean="0">
                          <a:solidFill>
                            <a:schemeClr val="tx1"/>
                          </a:solidFill>
                          <a:latin typeface="ＭＳ ゴシック" pitchFamily="49" charset="-128"/>
                          <a:ea typeface="ＭＳ ゴシック" pitchFamily="49" charset="-128"/>
                        </a:rPr>
                        <a:t>１６０点</a:t>
                      </a:r>
                      <a:endParaRPr kumimoji="1" lang="en-US" altLang="ja-JP" sz="1400" b="0" u="none" dirty="0" smtClean="0">
                        <a:solidFill>
                          <a:schemeClr val="tx1"/>
                        </a:solidFill>
                        <a:latin typeface="ＭＳ ゴシック" pitchFamily="49" charset="-128"/>
                        <a:ea typeface="ＭＳ ゴシック" pitchFamily="49" charset="-128"/>
                      </a:endParaRPr>
                    </a:p>
                  </a:txBody>
                  <a:tcPr marL="99060" marR="99060" anchor="ctr"/>
                </a:tc>
                <a:tc>
                  <a:txBody>
                    <a:bodyPr/>
                    <a:lstStyle/>
                    <a:p>
                      <a:pPr algn="ctr"/>
                      <a:r>
                        <a:rPr kumimoji="1" lang="ja-JP" altLang="en-US" sz="1400" b="1" u="sng" dirty="0" smtClean="0">
                          <a:solidFill>
                            <a:schemeClr val="accent5"/>
                          </a:solidFill>
                          <a:latin typeface="ＭＳ ゴシック" pitchFamily="49" charset="-128"/>
                          <a:ea typeface="ＭＳ ゴシック" pitchFamily="49" charset="-128"/>
                        </a:rPr>
                        <a:t>２０，１４０点</a:t>
                      </a:r>
                      <a:endParaRPr kumimoji="1" lang="en-US" altLang="ja-JP" sz="1400" b="1" u="sng" dirty="0" smtClean="0">
                        <a:solidFill>
                          <a:schemeClr val="accent5"/>
                        </a:solidFill>
                        <a:latin typeface="ＭＳ ゴシック" pitchFamily="49" charset="-128"/>
                        <a:ea typeface="ＭＳ ゴシック" pitchFamily="49" charset="-128"/>
                      </a:endParaRPr>
                    </a:p>
                  </a:txBody>
                  <a:tcPr marL="99060" marR="99060" anchor="ctr"/>
                </a:tc>
              </a:tr>
              <a:tr h="147584">
                <a:tc>
                  <a:txBody>
                    <a:bodyPr/>
                    <a:lstStyle/>
                    <a:p>
                      <a:pPr lvl="0" algn="l"/>
                      <a:r>
                        <a:rPr kumimoji="1" lang="ja-JP" altLang="en-US" sz="1400" b="0" dirty="0" smtClean="0"/>
                        <a:t>胸腔鏡下肺悪性腫瘍手術　部分切除</a:t>
                      </a:r>
                      <a:endParaRPr kumimoji="1" lang="ja-JP" altLang="en-US" sz="1400" b="0" dirty="0"/>
                    </a:p>
                  </a:txBody>
                  <a:tcPr marL="99060" marR="99060" anchor="ctr"/>
                </a:tc>
                <a:tc>
                  <a:txBody>
                    <a:bodyPr/>
                    <a:lstStyle/>
                    <a:p>
                      <a:pPr algn="ctr"/>
                      <a:r>
                        <a:rPr kumimoji="1" lang="ja-JP" altLang="en-US" sz="1400" b="0" u="none" dirty="0" smtClean="0">
                          <a:solidFill>
                            <a:schemeClr val="tx1"/>
                          </a:solidFill>
                          <a:latin typeface="ＭＳ ゴシック" pitchFamily="49" charset="-128"/>
                          <a:ea typeface="ＭＳ ゴシック" pitchFamily="49" charset="-128"/>
                        </a:rPr>
                        <a:t>６６</a:t>
                      </a:r>
                      <a:r>
                        <a:rPr kumimoji="1" lang="en-US" altLang="ja-JP" sz="1400" b="0" u="none" dirty="0" smtClean="0">
                          <a:solidFill>
                            <a:schemeClr val="tx1"/>
                          </a:solidFill>
                          <a:latin typeface="ＭＳ ゴシック" pitchFamily="49" charset="-128"/>
                          <a:ea typeface="ＭＳ ゴシック" pitchFamily="49" charset="-128"/>
                        </a:rPr>
                        <a:t>,</a:t>
                      </a:r>
                      <a:r>
                        <a:rPr kumimoji="1" lang="ja-JP" altLang="en-US" sz="1400" b="0" u="none" dirty="0" smtClean="0">
                          <a:solidFill>
                            <a:schemeClr val="tx1"/>
                          </a:solidFill>
                          <a:latin typeface="ＭＳ ゴシック" pitchFamily="49" charset="-128"/>
                          <a:ea typeface="ＭＳ ゴシック" pitchFamily="49" charset="-128"/>
                        </a:rPr>
                        <a:t>５００点</a:t>
                      </a:r>
                      <a:endParaRPr kumimoji="1" lang="en-US" altLang="ja-JP" sz="1400" b="0" u="none" dirty="0" smtClean="0">
                        <a:solidFill>
                          <a:schemeClr val="tx1"/>
                        </a:solidFill>
                        <a:latin typeface="ＭＳ ゴシック" pitchFamily="49" charset="-128"/>
                        <a:ea typeface="ＭＳ ゴシック" pitchFamily="49" charset="-128"/>
                      </a:endParaRPr>
                    </a:p>
                  </a:txBody>
                  <a:tcPr marL="99060" marR="99060" anchor="ctr"/>
                </a:tc>
                <a:tc>
                  <a:txBody>
                    <a:bodyPr/>
                    <a:lstStyle/>
                    <a:p>
                      <a:pPr algn="ctr"/>
                      <a:r>
                        <a:rPr kumimoji="1" lang="ja-JP" altLang="en-US" sz="1400" b="1" u="sng" dirty="0" smtClean="0">
                          <a:solidFill>
                            <a:schemeClr val="accent5"/>
                          </a:solidFill>
                          <a:latin typeface="ＭＳ ゴシック" pitchFamily="49" charset="-128"/>
                          <a:ea typeface="ＭＳ ゴシック" pitchFamily="49" charset="-128"/>
                        </a:rPr>
                        <a:t>６０，１７０点</a:t>
                      </a:r>
                      <a:endParaRPr kumimoji="1" lang="en-US" altLang="ja-JP" sz="1400" b="1" u="sng" dirty="0" smtClean="0">
                        <a:solidFill>
                          <a:schemeClr val="accent5"/>
                        </a:solidFill>
                        <a:latin typeface="ＭＳ ゴシック" pitchFamily="49" charset="-128"/>
                        <a:ea typeface="ＭＳ ゴシック" pitchFamily="49" charset="-128"/>
                      </a:endParaRPr>
                    </a:p>
                  </a:txBody>
                  <a:tcPr marL="99060" marR="99060" anchor="ctr"/>
                </a:tc>
              </a:tr>
            </a:tbl>
          </a:graphicData>
        </a:graphic>
      </p:graphicFrame>
      <p:sp>
        <p:nvSpPr>
          <p:cNvPr id="35" name="Rectangle 36"/>
          <p:cNvSpPr>
            <a:spLocks noChangeArrowheads="1"/>
          </p:cNvSpPr>
          <p:nvPr/>
        </p:nvSpPr>
        <p:spPr bwMode="auto">
          <a:xfrm>
            <a:off x="459955" y="4171801"/>
            <a:ext cx="1347145" cy="574401"/>
          </a:xfrm>
          <a:prstGeom prst="rect">
            <a:avLst/>
          </a:prstGeom>
          <a:solidFill>
            <a:schemeClr val="accent1">
              <a:lumMod val="20000"/>
              <a:lumOff val="80000"/>
            </a:schemeClr>
          </a:solidFill>
          <a:ln>
            <a:solidFill>
              <a:schemeClr val="accent1"/>
            </a:solidFill>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defRPr/>
            </a:pPr>
            <a:r>
              <a:rPr lang="ja-JP" altLang="en-US" sz="1600" b="1" dirty="0" smtClean="0">
                <a:solidFill>
                  <a:prstClr val="black"/>
                </a:solidFill>
              </a:rPr>
              <a:t>減点となった</a:t>
            </a:r>
            <a:endParaRPr lang="en-US" altLang="ja-JP" sz="1600" b="1" dirty="0" smtClean="0">
              <a:solidFill>
                <a:prstClr val="black"/>
              </a:solidFill>
            </a:endParaRPr>
          </a:p>
          <a:p>
            <a:pPr>
              <a:spcBef>
                <a:spcPct val="20000"/>
              </a:spcBef>
              <a:defRPr/>
            </a:pPr>
            <a:r>
              <a:rPr lang="ja-JP" altLang="en-US" sz="1600" b="1" dirty="0" smtClean="0">
                <a:solidFill>
                  <a:prstClr val="black"/>
                </a:solidFill>
              </a:rPr>
              <a:t>手術の例</a:t>
            </a:r>
            <a:endParaRPr lang="ja-JP" altLang="en-US" sz="1600" b="1" dirty="0">
              <a:solidFill>
                <a:prstClr val="black"/>
              </a:solidFill>
              <a:latin typeface="ＭＳ Ｐゴシック"/>
            </a:endParaRPr>
          </a:p>
        </p:txBody>
      </p:sp>
      <p:sp>
        <p:nvSpPr>
          <p:cNvPr id="21" name="Rectangle 2"/>
          <p:cNvSpPr>
            <a:spLocks noChangeArrowheads="1"/>
          </p:cNvSpPr>
          <p:nvPr/>
        </p:nvSpPr>
        <p:spPr bwMode="auto">
          <a:xfrm>
            <a:off x="202332" y="18724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0" dirty="0" smtClean="0">
                <a:solidFill>
                  <a:srgbClr val="000000"/>
                </a:solidFill>
              </a:rPr>
              <a:t>１１</a:t>
            </a:r>
            <a:r>
              <a:rPr kumimoji="1" lang="ja-JP" altLang="en-US" sz="3200" b="0" i="0" u="none" strike="noStrike" kern="0" cap="none" spc="0" normalizeH="0" baseline="0" noProof="0" dirty="0" err="1" smtClean="0">
                <a:ln>
                  <a:noFill/>
                </a:ln>
                <a:solidFill>
                  <a:srgbClr val="000000"/>
                </a:solidFill>
                <a:effectLst/>
                <a:uLnTx/>
                <a:uFillTx/>
                <a:latin typeface="Calibri" pitchFamily="34" charset="0"/>
                <a:ea typeface="ＭＳ Ｐゴシック" charset="-128"/>
              </a:rPr>
              <a:t>．</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医療技術の適切な評価</a:t>
            </a:r>
          </a:p>
        </p:txBody>
      </p:sp>
      <p:sp>
        <p:nvSpPr>
          <p:cNvPr id="2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169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241896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円/楕円 39"/>
          <p:cNvSpPr/>
          <p:nvPr/>
        </p:nvSpPr>
        <p:spPr>
          <a:xfrm>
            <a:off x="1103508" y="1397947"/>
            <a:ext cx="7076063" cy="4811722"/>
          </a:xfrm>
          <a:prstGeom prst="ellipse">
            <a:avLst/>
          </a:prstGeom>
          <a:solidFill>
            <a:srgbClr val="FFFFCC"/>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dirty="0">
              <a:solidFill>
                <a:prstClr val="white"/>
              </a:solidFill>
            </a:endParaRPr>
          </a:p>
        </p:txBody>
      </p:sp>
      <p:cxnSp>
        <p:nvCxnSpPr>
          <p:cNvPr id="44" name="直線コネクタ 43"/>
          <p:cNvCxnSpPr/>
          <p:nvPr/>
        </p:nvCxnSpPr>
        <p:spPr>
          <a:xfrm flipV="1">
            <a:off x="2208620" y="3924341"/>
            <a:ext cx="2405861" cy="1273691"/>
          </a:xfrm>
          <a:prstGeom prst="line">
            <a:avLst/>
          </a:prstGeom>
          <a:effectLst>
            <a:glow rad="228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28" name="ドーナツ 27"/>
          <p:cNvSpPr/>
          <p:nvPr/>
        </p:nvSpPr>
        <p:spPr>
          <a:xfrm>
            <a:off x="1288691" y="1518463"/>
            <a:ext cx="7146822" cy="4811722"/>
          </a:xfrm>
          <a:prstGeom prst="donut">
            <a:avLst>
              <a:gd name="adj" fmla="val 3305"/>
            </a:avLst>
          </a:prstGeom>
          <a:solidFill>
            <a:srgbClr val="FFC000"/>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769">
              <a:solidFill>
                <a:prstClr val="black"/>
              </a:solidFill>
            </a:endParaRPr>
          </a:p>
        </p:txBody>
      </p:sp>
      <p:sp>
        <p:nvSpPr>
          <p:cNvPr id="29" name="円/楕円 28"/>
          <p:cNvSpPr/>
          <p:nvPr/>
        </p:nvSpPr>
        <p:spPr>
          <a:xfrm>
            <a:off x="227285" y="4207565"/>
            <a:ext cx="2971946" cy="2193579"/>
          </a:xfrm>
          <a:prstGeom prst="ellipse">
            <a:avLst/>
          </a:prstGeom>
          <a:solidFill>
            <a:srgbClr val="92D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ja-JP" altLang="en-US" sz="1769">
              <a:solidFill>
                <a:prstClr val="white"/>
              </a:solidFill>
            </a:endParaRPr>
          </a:p>
        </p:txBody>
      </p:sp>
      <p:sp>
        <p:nvSpPr>
          <p:cNvPr id="50" name="角丸四角形吹き出し 49"/>
          <p:cNvSpPr/>
          <p:nvPr/>
        </p:nvSpPr>
        <p:spPr>
          <a:xfrm>
            <a:off x="112623" y="5693538"/>
            <a:ext cx="2673621" cy="990649"/>
          </a:xfrm>
          <a:prstGeom prst="wedgeRoundRectCallout">
            <a:avLst>
              <a:gd name="adj1" fmla="val 55423"/>
              <a:gd name="adj2" fmla="val -124075"/>
              <a:gd name="adj3" fmla="val 16667"/>
            </a:avLst>
          </a:prstGeom>
          <a:solidFill>
            <a:schemeClr val="lt1">
              <a:alpha val="77000"/>
            </a:schemeClr>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376" b="1" dirty="0">
                <a:solidFill>
                  <a:prstClr val="black"/>
                </a:solidFill>
              </a:rPr>
              <a:t>【</a:t>
            </a:r>
            <a:r>
              <a:rPr lang="ja-JP" altLang="en-US" sz="1376" b="1" dirty="0">
                <a:solidFill>
                  <a:prstClr val="black"/>
                </a:solidFill>
              </a:rPr>
              <a:t>参考</a:t>
            </a:r>
            <a:r>
              <a:rPr lang="en-US" altLang="ja-JP" sz="1376" b="1" dirty="0">
                <a:solidFill>
                  <a:prstClr val="black"/>
                </a:solidFill>
              </a:rPr>
              <a:t>】</a:t>
            </a:r>
            <a:r>
              <a:rPr lang="ja-JP" altLang="en-US" sz="1376" b="1" u="sng" dirty="0">
                <a:solidFill>
                  <a:prstClr val="black"/>
                </a:solidFill>
              </a:rPr>
              <a:t>在宅復帰率（介護保険）</a:t>
            </a:r>
            <a:endParaRPr lang="en-US" altLang="ja-JP" sz="1376" b="1" u="sng" dirty="0">
              <a:solidFill>
                <a:prstClr val="black"/>
              </a:solidFill>
            </a:endParaRPr>
          </a:p>
          <a:p>
            <a:r>
              <a:rPr lang="ja-JP" altLang="en-US" sz="1376" spc="-147" dirty="0">
                <a:solidFill>
                  <a:prstClr val="black"/>
                </a:solidFill>
              </a:rPr>
              <a:t>在宅復帰支援型の老健 ＞ ５</a:t>
            </a:r>
            <a:r>
              <a:rPr lang="ja-JP" altLang="ja-JP" sz="1376" spc="-147" dirty="0">
                <a:solidFill>
                  <a:prstClr val="black"/>
                </a:solidFill>
              </a:rPr>
              <a:t>割</a:t>
            </a:r>
            <a:endParaRPr lang="en-US" altLang="ja-JP" sz="1376" spc="-147" dirty="0">
              <a:solidFill>
                <a:prstClr val="black"/>
              </a:solidFill>
            </a:endParaRPr>
          </a:p>
          <a:p>
            <a:r>
              <a:rPr lang="ja-JP" altLang="en-US" sz="1376" dirty="0">
                <a:solidFill>
                  <a:prstClr val="black"/>
                </a:solidFill>
              </a:rPr>
              <a:t>                    上記以外</a:t>
            </a:r>
            <a:r>
              <a:rPr lang="en-US" altLang="ja-JP" sz="1376" baseline="30000" dirty="0">
                <a:solidFill>
                  <a:prstClr val="black"/>
                </a:solidFill>
              </a:rPr>
              <a:t>※ </a:t>
            </a:r>
            <a:r>
              <a:rPr lang="ja-JP" altLang="en-US" sz="1376" dirty="0">
                <a:solidFill>
                  <a:prstClr val="black"/>
                </a:solidFill>
              </a:rPr>
              <a:t>＞３割</a:t>
            </a:r>
            <a:endParaRPr lang="en-US" altLang="ja-JP" sz="1376" baseline="30000" dirty="0">
              <a:solidFill>
                <a:prstClr val="black"/>
              </a:solidFill>
            </a:endParaRPr>
          </a:p>
          <a:p>
            <a:pPr marL="93602" indent="-93602"/>
            <a:r>
              <a:rPr lang="en-US" altLang="ja-JP" sz="1032" dirty="0">
                <a:solidFill>
                  <a:prstClr val="black"/>
                </a:solidFill>
              </a:rPr>
              <a:t>※</a:t>
            </a:r>
            <a:r>
              <a:rPr lang="ja-JP" altLang="en-US" sz="1032" dirty="0">
                <a:solidFill>
                  <a:prstClr val="black"/>
                </a:solidFill>
              </a:rPr>
              <a:t>在宅復帰・在宅療養支援機能加算を算定する場合</a:t>
            </a:r>
            <a:endParaRPr lang="en-US" altLang="ja-JP" sz="1032" dirty="0">
              <a:solidFill>
                <a:prstClr val="black"/>
              </a:solidFill>
            </a:endParaRPr>
          </a:p>
        </p:txBody>
      </p:sp>
      <p:cxnSp>
        <p:nvCxnSpPr>
          <p:cNvPr id="48" name="直線コネクタ 47"/>
          <p:cNvCxnSpPr/>
          <p:nvPr/>
        </p:nvCxnSpPr>
        <p:spPr>
          <a:xfrm flipH="1" flipV="1">
            <a:off x="5133779" y="3770118"/>
            <a:ext cx="2830425" cy="1415212"/>
          </a:xfrm>
          <a:prstGeom prst="line">
            <a:avLst/>
          </a:prstGeom>
          <a:effectLst>
            <a:glow rad="228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46" name="直線コネクタ 45"/>
          <p:cNvCxnSpPr/>
          <p:nvPr/>
        </p:nvCxnSpPr>
        <p:spPr>
          <a:xfrm flipV="1">
            <a:off x="4826722" y="1730762"/>
            <a:ext cx="0" cy="2193579"/>
          </a:xfrm>
          <a:prstGeom prst="line">
            <a:avLst/>
          </a:prstGeom>
          <a:effectLst>
            <a:glow rad="228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1" name="円/楕円 30"/>
          <p:cNvSpPr/>
          <p:nvPr/>
        </p:nvSpPr>
        <p:spPr>
          <a:xfrm>
            <a:off x="6595738" y="4136624"/>
            <a:ext cx="2971946" cy="2122819"/>
          </a:xfrm>
          <a:prstGeom prst="ellipse">
            <a:avLst/>
          </a:prstGeom>
          <a:solidFill>
            <a:schemeClr val="accent5">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769">
              <a:solidFill>
                <a:prstClr val="white"/>
              </a:solidFill>
            </a:endParaRPr>
          </a:p>
        </p:txBody>
      </p:sp>
      <p:sp>
        <p:nvSpPr>
          <p:cNvPr id="30" name="円/楕円 29"/>
          <p:cNvSpPr/>
          <p:nvPr/>
        </p:nvSpPr>
        <p:spPr>
          <a:xfrm>
            <a:off x="3199229" y="2721394"/>
            <a:ext cx="3396510" cy="2476622"/>
          </a:xfrm>
          <a:prstGeom prst="ellipse">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ja-JP" altLang="en-US" sz="1769">
              <a:solidFill>
                <a:prstClr val="white"/>
              </a:solidFill>
            </a:endParaRPr>
          </a:p>
        </p:txBody>
      </p:sp>
      <p:sp>
        <p:nvSpPr>
          <p:cNvPr id="5" name="円/楕円 4"/>
          <p:cNvSpPr/>
          <p:nvPr/>
        </p:nvSpPr>
        <p:spPr>
          <a:xfrm>
            <a:off x="3553033" y="810870"/>
            <a:ext cx="2688903" cy="169825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ja-JP" altLang="en-US" sz="1769">
              <a:solidFill>
                <a:prstClr val="white"/>
              </a:solidFill>
            </a:endParaRPr>
          </a:p>
        </p:txBody>
      </p:sp>
      <p:pic>
        <p:nvPicPr>
          <p:cNvPr id="18" name="Picture 6" descr="C:\Users\SYUMB\AppData\Local\Microsoft\Windows\Temporary Internet Files\Content.IE5\D82NEVZQ\MC900433918[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9724" y="3529577"/>
            <a:ext cx="1260236" cy="1260236"/>
          </a:xfrm>
          <a:prstGeom prst="rect">
            <a:avLst/>
          </a:prstGeom>
          <a:noFill/>
        </p:spPr>
      </p:pic>
      <p:pic>
        <p:nvPicPr>
          <p:cNvPr id="23" name="Picture 7" descr="C:\Users\SYUMB\AppData\Local\Microsoft\Windows\Temporary Internet Files\Content.IE5\D82NEVZQ\MC900431627[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6466" y="4207565"/>
            <a:ext cx="1329169" cy="1329169"/>
          </a:xfrm>
          <a:prstGeom prst="rect">
            <a:avLst/>
          </a:prstGeom>
          <a:noFill/>
        </p:spPr>
      </p:pic>
      <p:sp>
        <p:nvSpPr>
          <p:cNvPr id="26" name="正方形/長方形 25"/>
          <p:cNvSpPr/>
          <p:nvPr/>
        </p:nvSpPr>
        <p:spPr>
          <a:xfrm>
            <a:off x="7572693" y="4355373"/>
            <a:ext cx="1095172" cy="36458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ja-JP" altLang="en-US" sz="1769" dirty="0">
                <a:solidFill>
                  <a:prstClr val="black"/>
                </a:solidFill>
              </a:rPr>
              <a:t>長期療養</a:t>
            </a:r>
          </a:p>
        </p:txBody>
      </p:sp>
      <p:pic>
        <p:nvPicPr>
          <p:cNvPr id="27" name="Picture 8" descr="C:\Users\SYUMB\AppData\Local\Microsoft\Windows\Temporary Internet Files\Content.IE5\7QUMZIRJ\MC900441738[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21149" y="4567463"/>
            <a:ext cx="1288974" cy="1288974"/>
          </a:xfrm>
          <a:prstGeom prst="rect">
            <a:avLst/>
          </a:prstGeom>
          <a:noFill/>
        </p:spPr>
      </p:pic>
      <p:sp>
        <p:nvSpPr>
          <p:cNvPr id="15" name="正方形/長方形 14"/>
          <p:cNvSpPr/>
          <p:nvPr/>
        </p:nvSpPr>
        <p:spPr>
          <a:xfrm>
            <a:off x="5350895" y="3101123"/>
            <a:ext cx="639919" cy="36458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sz="1769" dirty="0">
                <a:solidFill>
                  <a:prstClr val="black"/>
                </a:solidFill>
              </a:rPr>
              <a:t>家庭</a:t>
            </a:r>
          </a:p>
        </p:txBody>
      </p:sp>
      <p:sp>
        <p:nvSpPr>
          <p:cNvPr id="36" name="タイトル 1"/>
          <p:cNvSpPr>
            <a:spLocks noGrp="1"/>
          </p:cNvSpPr>
          <p:nvPr>
            <p:ph type="title"/>
          </p:nvPr>
        </p:nvSpPr>
        <p:spPr>
          <a:xfrm>
            <a:off x="3396268" y="2821"/>
            <a:ext cx="6171416" cy="539175"/>
          </a:xfrm>
        </p:spPr>
        <p:style>
          <a:lnRef idx="2">
            <a:schemeClr val="dk1"/>
          </a:lnRef>
          <a:fillRef idx="1">
            <a:schemeClr val="lt1"/>
          </a:fillRef>
          <a:effectRef idx="0">
            <a:schemeClr val="dk1"/>
          </a:effectRef>
          <a:fontRef idx="minor">
            <a:schemeClr val="dk1"/>
          </a:fontRef>
        </p:style>
        <p:txBody>
          <a:bodyPr>
            <a:noAutofit/>
          </a:bodyPr>
          <a:lstStyle/>
          <a:p>
            <a:pPr algn="ctr"/>
            <a:r>
              <a:rPr lang="ja-JP" altLang="en-US" sz="2400" dirty="0">
                <a:latin typeface="+mn-ea"/>
              </a:rPr>
              <a:t>１．</a:t>
            </a:r>
            <a:r>
              <a:rPr lang="ja-JP" altLang="ja-JP" sz="2400" dirty="0">
                <a:latin typeface="+mn-ea"/>
              </a:rPr>
              <a:t>入院医療に</a:t>
            </a:r>
            <a:r>
              <a:rPr lang="ja-JP" altLang="ja-JP" sz="2400" dirty="0" smtClean="0">
                <a:latin typeface="+mn-ea"/>
              </a:rPr>
              <a:t>ついて</a:t>
            </a:r>
            <a:r>
              <a:rPr lang="ja-JP" altLang="en-US" sz="2400" dirty="0" smtClean="0">
                <a:latin typeface="+mn-ea"/>
              </a:rPr>
              <a:t>＜</a:t>
            </a:r>
            <a:r>
              <a:rPr lang="ja-JP" altLang="en-US" sz="2400" dirty="0" smtClean="0"/>
              <a:t>在宅復帰の促進＞</a:t>
            </a:r>
            <a:endParaRPr lang="ja-JP" altLang="en-US" sz="2400" dirty="0"/>
          </a:p>
        </p:txBody>
      </p:sp>
      <p:sp>
        <p:nvSpPr>
          <p:cNvPr id="63" name="山形 62"/>
          <p:cNvSpPr/>
          <p:nvPr/>
        </p:nvSpPr>
        <p:spPr>
          <a:xfrm rot="20093443">
            <a:off x="6611408" y="5509322"/>
            <a:ext cx="482117" cy="636846"/>
          </a:xfrm>
          <a:prstGeom prst="chevron">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769">
              <a:solidFill>
                <a:prstClr val="black"/>
              </a:solidFill>
            </a:endParaRPr>
          </a:p>
        </p:txBody>
      </p:sp>
      <p:sp>
        <p:nvSpPr>
          <p:cNvPr id="64" name="山形 63"/>
          <p:cNvSpPr/>
          <p:nvPr/>
        </p:nvSpPr>
        <p:spPr>
          <a:xfrm rot="5975570">
            <a:off x="8080203" y="3825893"/>
            <a:ext cx="482117" cy="636846"/>
          </a:xfrm>
          <a:prstGeom prst="chevron">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769">
              <a:solidFill>
                <a:prstClr val="black"/>
              </a:solidFill>
            </a:endParaRPr>
          </a:p>
        </p:txBody>
      </p:sp>
      <p:sp>
        <p:nvSpPr>
          <p:cNvPr id="66" name="山形 65"/>
          <p:cNvSpPr/>
          <p:nvPr/>
        </p:nvSpPr>
        <p:spPr>
          <a:xfrm rot="5078208">
            <a:off x="1149668" y="3883071"/>
            <a:ext cx="482117" cy="636846"/>
          </a:xfrm>
          <a:prstGeom prst="chevron">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769">
              <a:solidFill>
                <a:prstClr val="black"/>
              </a:solidFill>
            </a:endParaRPr>
          </a:p>
        </p:txBody>
      </p:sp>
      <p:sp>
        <p:nvSpPr>
          <p:cNvPr id="52" name="右矢印 51"/>
          <p:cNvSpPr/>
          <p:nvPr/>
        </p:nvSpPr>
        <p:spPr>
          <a:xfrm rot="19707225">
            <a:off x="2825394" y="4541787"/>
            <a:ext cx="566085" cy="35380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769">
              <a:solidFill>
                <a:prstClr val="white"/>
              </a:solidFill>
            </a:endParaRPr>
          </a:p>
        </p:txBody>
      </p:sp>
      <p:sp>
        <p:nvSpPr>
          <p:cNvPr id="53" name="右矢印 52"/>
          <p:cNvSpPr/>
          <p:nvPr/>
        </p:nvSpPr>
        <p:spPr>
          <a:xfrm rot="12418600">
            <a:off x="6188867" y="4307479"/>
            <a:ext cx="781381" cy="35380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769">
              <a:solidFill>
                <a:prstClr val="white"/>
              </a:solidFill>
            </a:endParaRPr>
          </a:p>
        </p:txBody>
      </p:sp>
      <p:grpSp>
        <p:nvGrpSpPr>
          <p:cNvPr id="81" name="グループ化 80"/>
          <p:cNvGrpSpPr/>
          <p:nvPr/>
        </p:nvGrpSpPr>
        <p:grpSpPr>
          <a:xfrm>
            <a:off x="168101" y="257606"/>
            <a:ext cx="3027424" cy="1711666"/>
            <a:chOff x="-1455712" y="3843988"/>
            <a:chExt cx="3672408" cy="2177300"/>
          </a:xfrm>
          <a:effectLst/>
        </p:grpSpPr>
        <p:sp>
          <p:nvSpPr>
            <p:cNvPr id="49" name="フローチャート : 磁気ディスク 48"/>
            <p:cNvSpPr/>
            <p:nvPr/>
          </p:nvSpPr>
          <p:spPr>
            <a:xfrm>
              <a:off x="-1455712" y="3861048"/>
              <a:ext cx="3672408" cy="2160240"/>
            </a:xfrm>
            <a:prstGeom prst="flowChartMagneticDisk">
              <a:avLst/>
            </a:prstGeom>
            <a:solidFill>
              <a:schemeClr val="accent4">
                <a:lumMod val="60000"/>
                <a:lumOff val="40000"/>
              </a:schemeClr>
            </a:solidFill>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ja-JP" altLang="en-US" sz="1769">
                <a:solidFill>
                  <a:prstClr val="white"/>
                </a:solidFill>
              </a:endParaRPr>
            </a:p>
          </p:txBody>
        </p:sp>
        <p:cxnSp>
          <p:nvCxnSpPr>
            <p:cNvPr id="56" name="直線コネクタ 55"/>
            <p:cNvCxnSpPr/>
            <p:nvPr/>
          </p:nvCxnSpPr>
          <p:spPr>
            <a:xfrm flipH="1">
              <a:off x="-268053" y="4637753"/>
              <a:ext cx="343341" cy="135015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91557" y="3843988"/>
              <a:ext cx="707247" cy="686695"/>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51" name="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7407" y="763229"/>
            <a:ext cx="1023693" cy="753987"/>
          </a:xfrm>
          <a:prstGeom prst="rect">
            <a:avLst/>
          </a:prstGeom>
          <a:noFill/>
          <a:ln w="9525">
            <a:noFill/>
            <a:miter lim="800000"/>
            <a:headEnd/>
            <a:tailEnd/>
          </a:ln>
          <a:effectLst/>
        </p:spPr>
      </p:pic>
      <p:grpSp>
        <p:nvGrpSpPr>
          <p:cNvPr id="57" name="グループ化 56"/>
          <p:cNvGrpSpPr/>
          <p:nvPr/>
        </p:nvGrpSpPr>
        <p:grpSpPr>
          <a:xfrm>
            <a:off x="1695177" y="925856"/>
            <a:ext cx="735911" cy="849127"/>
            <a:chOff x="1712640" y="1124744"/>
            <a:chExt cx="748883" cy="864096"/>
          </a:xfrm>
        </p:grpSpPr>
        <p:grpSp>
          <p:nvGrpSpPr>
            <p:cNvPr id="58" name="グループ化 4"/>
            <p:cNvGrpSpPr/>
            <p:nvPr/>
          </p:nvGrpSpPr>
          <p:grpSpPr>
            <a:xfrm>
              <a:off x="1712640" y="1124744"/>
              <a:ext cx="748883" cy="864096"/>
              <a:chOff x="7545288" y="2060848"/>
              <a:chExt cx="1756995" cy="2196243"/>
            </a:xfrm>
          </p:grpSpPr>
          <p:sp>
            <p:nvSpPr>
              <p:cNvPr id="60" name="円/楕円 59"/>
              <p:cNvSpPr/>
              <p:nvPr/>
            </p:nvSpPr>
            <p:spPr>
              <a:xfrm>
                <a:off x="7621064" y="2105560"/>
                <a:ext cx="216024" cy="2296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pic>
            <p:nvPicPr>
              <p:cNvPr id="61" name="Picture 7" descr="C:\Users\MNDBG\AppData\Local\Microsoft\Windows\Temporary Internet Files\Content.IE5\3MMA92UY\MC900438706[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45288" y="2060848"/>
                <a:ext cx="1756995" cy="2196243"/>
              </a:xfrm>
              <a:prstGeom prst="rect">
                <a:avLst/>
              </a:prstGeom>
              <a:noFill/>
            </p:spPr>
          </p:pic>
        </p:grpSp>
        <p:sp>
          <p:nvSpPr>
            <p:cNvPr id="59" name="円/楕円 58"/>
            <p:cNvSpPr/>
            <p:nvPr/>
          </p:nvSpPr>
          <p:spPr>
            <a:xfrm>
              <a:off x="1726288" y="1138392"/>
              <a:ext cx="144016" cy="72008"/>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769">
                <a:solidFill>
                  <a:prstClr val="black"/>
                </a:solidFill>
              </a:endParaRPr>
            </a:p>
          </p:txBody>
        </p:sp>
      </p:grpSp>
      <p:sp>
        <p:nvSpPr>
          <p:cNvPr id="9" name="正方形/長方形 8"/>
          <p:cNvSpPr/>
          <p:nvPr/>
        </p:nvSpPr>
        <p:spPr>
          <a:xfrm>
            <a:off x="567675" y="174076"/>
            <a:ext cx="2180315" cy="36458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ja-JP" altLang="en-US" sz="1769" dirty="0">
                <a:solidFill>
                  <a:prstClr val="black"/>
                </a:solidFill>
              </a:rPr>
              <a:t>高度急性期・急性期</a:t>
            </a:r>
          </a:p>
        </p:txBody>
      </p:sp>
      <p:sp>
        <p:nvSpPr>
          <p:cNvPr id="83" name="右矢印 82"/>
          <p:cNvSpPr/>
          <p:nvPr/>
        </p:nvSpPr>
        <p:spPr>
          <a:xfrm rot="1784386">
            <a:off x="2829827" y="1199266"/>
            <a:ext cx="947003" cy="405685"/>
          </a:xfrm>
          <a:prstGeom prst="rightArrow">
            <a:avLst/>
          </a:prstGeom>
          <a:solidFill>
            <a:srgbClr val="FFC000"/>
          </a:solidFill>
          <a:ln/>
          <a:scene3d>
            <a:camera prst="isometricOffAxis2Lef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769">
              <a:solidFill>
                <a:prstClr val="white"/>
              </a:solidFill>
            </a:endParaRPr>
          </a:p>
        </p:txBody>
      </p:sp>
      <p:sp>
        <p:nvSpPr>
          <p:cNvPr id="85" name="正方形/長方形 84"/>
          <p:cNvSpPr/>
          <p:nvPr/>
        </p:nvSpPr>
        <p:spPr>
          <a:xfrm>
            <a:off x="4458996" y="3935202"/>
            <a:ext cx="889987" cy="304058"/>
          </a:xfrm>
          <a:prstGeom prst="rect">
            <a:avLst/>
          </a:prstGeom>
        </p:spPr>
        <p:txBody>
          <a:bodyPr wrap="none">
            <a:spAutoFit/>
          </a:bodyPr>
          <a:lstStyle/>
          <a:p>
            <a:r>
              <a:rPr lang="ja-JP" altLang="en-US" sz="1376" dirty="0">
                <a:solidFill>
                  <a:prstClr val="black"/>
                </a:solidFill>
              </a:rPr>
              <a:t>診療所等</a:t>
            </a:r>
          </a:p>
        </p:txBody>
      </p:sp>
      <p:sp>
        <p:nvSpPr>
          <p:cNvPr id="54" name="右矢印 53"/>
          <p:cNvSpPr/>
          <p:nvPr/>
        </p:nvSpPr>
        <p:spPr>
          <a:xfrm rot="1960261">
            <a:off x="2270883" y="2156601"/>
            <a:ext cx="1884825" cy="405685"/>
          </a:xfrm>
          <a:prstGeom prst="rightArrow">
            <a:avLst/>
          </a:prstGeom>
          <a:ln/>
          <a:scene3d>
            <a:camera prst="isometricOffAxis2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769">
              <a:solidFill>
                <a:prstClr val="white"/>
              </a:solidFill>
            </a:endParaRPr>
          </a:p>
        </p:txBody>
      </p:sp>
      <p:sp>
        <p:nvSpPr>
          <p:cNvPr id="22" name="正方形/長方形 21"/>
          <p:cNvSpPr/>
          <p:nvPr/>
        </p:nvSpPr>
        <p:spPr>
          <a:xfrm>
            <a:off x="1856595" y="4136617"/>
            <a:ext cx="639919" cy="36458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ja-JP" altLang="en-US" sz="1769" dirty="0">
                <a:solidFill>
                  <a:prstClr val="black"/>
                </a:solidFill>
              </a:rPr>
              <a:t>老健</a:t>
            </a:r>
          </a:p>
        </p:txBody>
      </p:sp>
      <p:sp>
        <p:nvSpPr>
          <p:cNvPr id="67" name="山形 66"/>
          <p:cNvSpPr/>
          <p:nvPr/>
        </p:nvSpPr>
        <p:spPr>
          <a:xfrm rot="12529387">
            <a:off x="2797136" y="5557825"/>
            <a:ext cx="482117" cy="636846"/>
          </a:xfrm>
          <a:prstGeom prst="chevron">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769">
              <a:solidFill>
                <a:prstClr val="black"/>
              </a:solidFill>
            </a:endParaRPr>
          </a:p>
        </p:txBody>
      </p:sp>
      <p:sp>
        <p:nvSpPr>
          <p:cNvPr id="73" name="右矢印 72"/>
          <p:cNvSpPr/>
          <p:nvPr/>
        </p:nvSpPr>
        <p:spPr>
          <a:xfrm rot="10800000">
            <a:off x="2883024" y="5415654"/>
            <a:ext cx="3813119" cy="48181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769">
              <a:solidFill>
                <a:prstClr val="white"/>
              </a:solidFill>
            </a:endParaRPr>
          </a:p>
        </p:txBody>
      </p:sp>
      <p:pic>
        <p:nvPicPr>
          <p:cNvPr id="25" name="Picture 1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41145" y="4196484"/>
            <a:ext cx="1124696" cy="788813"/>
          </a:xfrm>
          <a:prstGeom prst="rect">
            <a:avLst/>
          </a:prstGeom>
          <a:noFill/>
          <a:ln w="9525">
            <a:noFill/>
            <a:miter lim="800000"/>
            <a:headEnd/>
            <a:tailEnd/>
          </a:ln>
        </p:spPr>
      </p:pic>
      <p:pic>
        <p:nvPicPr>
          <p:cNvPr id="74" name="Picture 2" descr="C:\Users\KTIOM\AppData\Local\Microsoft\Windows\Temporary Internet Files\Content.IE5\YO97QDGR\MC900239657[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45401" y="1422055"/>
            <a:ext cx="844246" cy="749309"/>
          </a:xfrm>
          <a:prstGeom prst="rect">
            <a:avLst/>
          </a:prstGeom>
          <a:noFill/>
          <a:ln w="28575">
            <a:noFill/>
            <a:prstDash val="sysDash"/>
          </a:ln>
          <a:extLst>
            <a:ext uri="{909E8E84-426E-40DD-AFC4-6F175D3DCCD1}">
              <a14:hiddenFill xmlns:a14="http://schemas.microsoft.com/office/drawing/2010/main">
                <a:solidFill>
                  <a:srgbClr val="FFFFFF"/>
                </a:solidFill>
              </a14:hiddenFill>
            </a:ext>
          </a:extLst>
        </p:spPr>
      </p:pic>
      <p:sp>
        <p:nvSpPr>
          <p:cNvPr id="47" name="右矢印 46"/>
          <p:cNvSpPr/>
          <p:nvPr/>
        </p:nvSpPr>
        <p:spPr>
          <a:xfrm rot="5400000">
            <a:off x="4579168" y="2226059"/>
            <a:ext cx="566085" cy="35380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769">
              <a:solidFill>
                <a:prstClr val="white"/>
              </a:solidFill>
            </a:endParaRPr>
          </a:p>
        </p:txBody>
      </p:sp>
      <p:sp>
        <p:nvSpPr>
          <p:cNvPr id="75" name="円/楕円 74"/>
          <p:cNvSpPr/>
          <p:nvPr/>
        </p:nvSpPr>
        <p:spPr>
          <a:xfrm rot="20152048">
            <a:off x="4503378" y="5441847"/>
            <a:ext cx="605530" cy="560241"/>
          </a:xfrm>
          <a:prstGeom prst="ellipse">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24" name="正方形/長方形 23"/>
          <p:cNvSpPr/>
          <p:nvPr/>
        </p:nvSpPr>
        <p:spPr>
          <a:xfrm>
            <a:off x="3822519" y="4989432"/>
            <a:ext cx="2282997" cy="36458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ja-JP" altLang="en-US" sz="1769" dirty="0">
                <a:solidFill>
                  <a:prstClr val="black"/>
                </a:solidFill>
              </a:rPr>
              <a:t>外来・訪問サービス等</a:t>
            </a:r>
            <a:endParaRPr lang="en-US" altLang="ja-JP" sz="1769" dirty="0">
              <a:solidFill>
                <a:prstClr val="black"/>
              </a:solidFill>
            </a:endParaRPr>
          </a:p>
        </p:txBody>
      </p:sp>
      <p:sp>
        <p:nvSpPr>
          <p:cNvPr id="76" name="角丸四角形吹き出し 75"/>
          <p:cNvSpPr/>
          <p:nvPr/>
        </p:nvSpPr>
        <p:spPr>
          <a:xfrm>
            <a:off x="6027397" y="6187709"/>
            <a:ext cx="3121015" cy="631588"/>
          </a:xfrm>
          <a:prstGeom prst="wedgeRoundRectCallout">
            <a:avLst>
              <a:gd name="adj1" fmla="val -22409"/>
              <a:gd name="adj2" fmla="val -257447"/>
              <a:gd name="adj3" fmla="val 16667"/>
            </a:avLst>
          </a:prstGeom>
          <a:gradFill>
            <a:gsLst>
              <a:gs pos="0">
                <a:schemeClr val="accent4">
                  <a:lumMod val="110000"/>
                  <a:satMod val="105000"/>
                  <a:tint val="67000"/>
                  <a:alpha val="0"/>
                </a:schemeClr>
              </a:gs>
              <a:gs pos="100000">
                <a:schemeClr val="accent4">
                  <a:lumMod val="105000"/>
                  <a:satMod val="103000"/>
                  <a:tint val="73000"/>
                </a:schemeClr>
              </a:gs>
              <a:gs pos="100000">
                <a:schemeClr val="accent4">
                  <a:lumMod val="105000"/>
                  <a:satMod val="109000"/>
                  <a:tint val="81000"/>
                </a:schemeClr>
              </a:gs>
            </a:gsLst>
          </a:gradFill>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400" dirty="0">
              <a:solidFill>
                <a:prstClr val="black"/>
              </a:solidFill>
            </a:endParaRPr>
          </a:p>
        </p:txBody>
      </p:sp>
      <p:sp>
        <p:nvSpPr>
          <p:cNvPr id="71" name="角丸四角形吹き出し 70"/>
          <p:cNvSpPr/>
          <p:nvPr/>
        </p:nvSpPr>
        <p:spPr>
          <a:xfrm>
            <a:off x="6032612" y="6146654"/>
            <a:ext cx="3115759" cy="677900"/>
          </a:xfrm>
          <a:prstGeom prst="wedgeRoundRectCallout">
            <a:avLst>
              <a:gd name="adj1" fmla="val -89303"/>
              <a:gd name="adj2" fmla="val -76874"/>
              <a:gd name="adj3" fmla="val 16667"/>
            </a:avLst>
          </a:prstGeom>
          <a:gradFill>
            <a:gsLst>
              <a:gs pos="0">
                <a:schemeClr val="accent4">
                  <a:lumMod val="110000"/>
                  <a:satMod val="105000"/>
                  <a:tint val="67000"/>
                  <a:alpha val="21000"/>
                </a:schemeClr>
              </a:gs>
              <a:gs pos="50000">
                <a:schemeClr val="accent4">
                  <a:lumMod val="105000"/>
                  <a:satMod val="103000"/>
                  <a:tint val="73000"/>
                </a:schemeClr>
              </a:gs>
              <a:gs pos="100000">
                <a:schemeClr val="accent4">
                  <a:lumMod val="105000"/>
                  <a:satMod val="109000"/>
                  <a:tint val="81000"/>
                </a:schemeClr>
              </a:gs>
            </a:gsLst>
          </a:gradFill>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u="sng" dirty="0" smtClean="0">
                <a:solidFill>
                  <a:srgbClr val="0070C0"/>
                </a:solidFill>
              </a:rPr>
              <a:t>在宅復帰率</a:t>
            </a:r>
            <a:r>
              <a:rPr lang="ja-JP" altLang="en-US" sz="2400" dirty="0" smtClean="0">
                <a:solidFill>
                  <a:prstClr val="black"/>
                </a:solidFill>
              </a:rPr>
              <a:t>の導入</a:t>
            </a:r>
            <a:endParaRPr lang="en-US" altLang="ja-JP" sz="2400" dirty="0" smtClean="0">
              <a:solidFill>
                <a:prstClr val="black"/>
              </a:solidFill>
            </a:endParaRPr>
          </a:p>
          <a:p>
            <a:pPr algn="ctr"/>
            <a:r>
              <a:rPr lang="ja-JP" altLang="en-US" sz="1400" b="1" dirty="0" smtClean="0">
                <a:solidFill>
                  <a:prstClr val="black"/>
                </a:solidFill>
              </a:rPr>
              <a:t>療養</a:t>
            </a:r>
            <a:r>
              <a:rPr lang="ja-JP" altLang="en-US" sz="1400" dirty="0" smtClean="0">
                <a:solidFill>
                  <a:prstClr val="black"/>
                </a:solidFill>
              </a:rPr>
              <a:t>：</a:t>
            </a:r>
            <a:r>
              <a:rPr lang="ja-JP" altLang="ja-JP" sz="1400" dirty="0" smtClean="0">
                <a:solidFill>
                  <a:prstClr val="black"/>
                </a:solidFill>
              </a:rPr>
              <a:t>在宅復帰率</a:t>
            </a:r>
            <a:r>
              <a:rPr lang="en-US" altLang="ja-JP" sz="1400" b="1" u="sng" dirty="0" smtClean="0">
                <a:solidFill>
                  <a:srgbClr val="0070C0"/>
                </a:solidFill>
              </a:rPr>
              <a:t>50</a:t>
            </a:r>
            <a:r>
              <a:rPr lang="ja-JP" altLang="ja-JP" sz="1400" b="1" u="sng" dirty="0">
                <a:solidFill>
                  <a:srgbClr val="0070C0"/>
                </a:solidFill>
              </a:rPr>
              <a:t>％</a:t>
            </a:r>
            <a:r>
              <a:rPr lang="ja-JP" altLang="ja-JP" sz="1400" dirty="0" smtClean="0">
                <a:solidFill>
                  <a:prstClr val="black"/>
                </a:solidFill>
              </a:rPr>
              <a:t>以上</a:t>
            </a:r>
            <a:r>
              <a:rPr lang="ja-JP" altLang="en-US" sz="1400" dirty="0" smtClean="0">
                <a:solidFill>
                  <a:prstClr val="black"/>
                </a:solidFill>
              </a:rPr>
              <a:t>の評価</a:t>
            </a:r>
            <a:endParaRPr lang="ja-JP" altLang="en-US" sz="1400" dirty="0">
              <a:solidFill>
                <a:prstClr val="black"/>
              </a:solidFill>
            </a:endParaRPr>
          </a:p>
        </p:txBody>
      </p:sp>
      <p:sp>
        <p:nvSpPr>
          <p:cNvPr id="2" name="正方形/長方形 1"/>
          <p:cNvSpPr/>
          <p:nvPr/>
        </p:nvSpPr>
        <p:spPr>
          <a:xfrm>
            <a:off x="4059812" y="5506033"/>
            <a:ext cx="2061142" cy="276999"/>
          </a:xfrm>
          <a:prstGeom prst="rect">
            <a:avLst/>
          </a:prstGeom>
        </p:spPr>
        <p:txBody>
          <a:bodyPr wrap="none">
            <a:spAutoFit/>
          </a:bodyPr>
          <a:lstStyle/>
          <a:p>
            <a:r>
              <a:rPr lang="ja-JP" altLang="en-US" sz="1200" spc="-147" dirty="0">
                <a:solidFill>
                  <a:prstClr val="black"/>
                </a:solidFill>
              </a:rPr>
              <a:t>在宅復帰支援型の老健 </a:t>
            </a:r>
            <a:r>
              <a:rPr lang="ja-JP" altLang="en-US" sz="1200" spc="-147" dirty="0" smtClean="0">
                <a:solidFill>
                  <a:prstClr val="black"/>
                </a:solidFill>
              </a:rPr>
              <a:t>等に限る</a:t>
            </a:r>
            <a:endParaRPr lang="en-US" altLang="ja-JP" sz="1200" spc="-147" dirty="0">
              <a:solidFill>
                <a:prstClr val="black"/>
              </a:solidFill>
            </a:endParaRPr>
          </a:p>
        </p:txBody>
      </p:sp>
      <p:sp>
        <p:nvSpPr>
          <p:cNvPr id="72" name="正方形/長方形 71"/>
          <p:cNvSpPr/>
          <p:nvPr/>
        </p:nvSpPr>
        <p:spPr>
          <a:xfrm>
            <a:off x="7282453" y="5809933"/>
            <a:ext cx="165301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smtClean="0">
                <a:solidFill>
                  <a:prstClr val="black"/>
                </a:solidFill>
              </a:rPr>
              <a:t>平成２６年改定</a:t>
            </a:r>
            <a:endParaRPr lang="ja-JP" altLang="en-US" dirty="0">
              <a:solidFill>
                <a:prstClr val="black"/>
              </a:solidFill>
            </a:endParaRPr>
          </a:p>
        </p:txBody>
      </p:sp>
      <p:sp>
        <p:nvSpPr>
          <p:cNvPr id="77" name="右矢印 76"/>
          <p:cNvSpPr/>
          <p:nvPr/>
        </p:nvSpPr>
        <p:spPr>
          <a:xfrm rot="5400000">
            <a:off x="-1183115" y="3066946"/>
            <a:ext cx="3729660" cy="56054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769">
              <a:solidFill>
                <a:prstClr val="white"/>
              </a:solidFill>
            </a:endParaRPr>
          </a:p>
        </p:txBody>
      </p:sp>
      <p:sp>
        <p:nvSpPr>
          <p:cNvPr id="78" name="正方形/長方形 77"/>
          <p:cNvSpPr/>
          <p:nvPr/>
        </p:nvSpPr>
        <p:spPr>
          <a:xfrm>
            <a:off x="512125" y="3375032"/>
            <a:ext cx="346249" cy="1707268"/>
          </a:xfrm>
          <a:prstGeom prst="rect">
            <a:avLst/>
          </a:prstGeom>
        </p:spPr>
        <p:txBody>
          <a:bodyPr vert="eaVert" wrap="square">
            <a:spAutoFit/>
          </a:bodyPr>
          <a:lstStyle/>
          <a:p>
            <a:r>
              <a:rPr lang="ja-JP" altLang="en-US" sz="1050" spc="-147" dirty="0">
                <a:solidFill>
                  <a:prstClr val="black"/>
                </a:solidFill>
              </a:rPr>
              <a:t>在宅復帰支援型の老健 </a:t>
            </a:r>
            <a:r>
              <a:rPr lang="ja-JP" altLang="en-US" sz="1050" spc="-147" dirty="0" smtClean="0">
                <a:solidFill>
                  <a:prstClr val="black"/>
                </a:solidFill>
              </a:rPr>
              <a:t>等に限る</a:t>
            </a:r>
            <a:endParaRPr lang="en-US" altLang="ja-JP" sz="1050" spc="-147" dirty="0">
              <a:solidFill>
                <a:prstClr val="black"/>
              </a:solidFill>
            </a:endParaRPr>
          </a:p>
        </p:txBody>
      </p:sp>
      <p:sp>
        <p:nvSpPr>
          <p:cNvPr id="79" name="円/楕円 78"/>
          <p:cNvSpPr/>
          <p:nvPr/>
        </p:nvSpPr>
        <p:spPr>
          <a:xfrm rot="20152048">
            <a:off x="380165" y="3529639"/>
            <a:ext cx="605530" cy="560241"/>
          </a:xfrm>
          <a:prstGeom prst="ellipse">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0" name="角丸四角形吹き出し 79"/>
          <p:cNvSpPr/>
          <p:nvPr/>
        </p:nvSpPr>
        <p:spPr>
          <a:xfrm>
            <a:off x="25789" y="2014732"/>
            <a:ext cx="2719917" cy="1171710"/>
          </a:xfrm>
          <a:prstGeom prst="wedgeRoundRectCallout">
            <a:avLst>
              <a:gd name="adj1" fmla="val -24441"/>
              <a:gd name="adj2" fmla="val 71337"/>
              <a:gd name="adj3" fmla="val 16667"/>
            </a:avLst>
          </a:prstGeom>
          <a:gradFill>
            <a:gsLst>
              <a:gs pos="0">
                <a:schemeClr val="accent4">
                  <a:lumMod val="110000"/>
                  <a:satMod val="105000"/>
                  <a:tint val="67000"/>
                  <a:alpha val="0"/>
                </a:schemeClr>
              </a:gs>
              <a:gs pos="89000">
                <a:schemeClr val="accent4">
                  <a:lumMod val="105000"/>
                  <a:satMod val="103000"/>
                  <a:tint val="73000"/>
                </a:schemeClr>
              </a:gs>
              <a:gs pos="100000">
                <a:schemeClr val="accent4">
                  <a:lumMod val="105000"/>
                  <a:satMod val="109000"/>
                  <a:tint val="81000"/>
                </a:schemeClr>
              </a:gs>
            </a:gsLst>
          </a:gradFill>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400" dirty="0">
              <a:solidFill>
                <a:prstClr val="black"/>
              </a:solidFill>
            </a:endParaRPr>
          </a:p>
        </p:txBody>
      </p:sp>
      <p:sp>
        <p:nvSpPr>
          <p:cNvPr id="3" name="角丸四角形吹き出し 2"/>
          <p:cNvSpPr/>
          <p:nvPr/>
        </p:nvSpPr>
        <p:spPr>
          <a:xfrm>
            <a:off x="28103" y="2005640"/>
            <a:ext cx="2719917" cy="1171710"/>
          </a:xfrm>
          <a:prstGeom prst="wedgeRoundRectCallout">
            <a:avLst>
              <a:gd name="adj1" fmla="val 58514"/>
              <a:gd name="adj2" fmla="val -88797"/>
              <a:gd name="adj3" fmla="val 16667"/>
            </a:avLst>
          </a:prstGeom>
          <a:gradFill>
            <a:gsLst>
              <a:gs pos="0">
                <a:schemeClr val="accent4">
                  <a:lumMod val="110000"/>
                  <a:satMod val="105000"/>
                  <a:tint val="67000"/>
                  <a:alpha val="0"/>
                </a:schemeClr>
              </a:gs>
              <a:gs pos="89000">
                <a:schemeClr val="accent4">
                  <a:lumMod val="105000"/>
                  <a:satMod val="103000"/>
                  <a:tint val="73000"/>
                </a:schemeClr>
              </a:gs>
              <a:gs pos="100000">
                <a:schemeClr val="accent4">
                  <a:lumMod val="105000"/>
                  <a:satMod val="109000"/>
                  <a:tint val="81000"/>
                </a:schemeClr>
              </a:gs>
            </a:gsLst>
          </a:gradFill>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000" b="1" u="sng" dirty="0" smtClean="0">
                <a:solidFill>
                  <a:srgbClr val="0070C0"/>
                </a:solidFill>
              </a:rPr>
              <a:t>自宅等退院患者割合</a:t>
            </a:r>
            <a:r>
              <a:rPr lang="ja-JP" altLang="en-US" sz="2000" dirty="0" smtClean="0">
                <a:solidFill>
                  <a:prstClr val="black"/>
                </a:solidFill>
              </a:rPr>
              <a:t>の導入</a:t>
            </a:r>
            <a:endParaRPr lang="en-US" altLang="ja-JP" sz="2000" dirty="0" smtClean="0">
              <a:solidFill>
                <a:prstClr val="black"/>
              </a:solidFill>
            </a:endParaRPr>
          </a:p>
          <a:p>
            <a:pPr algn="ctr"/>
            <a:r>
              <a:rPr lang="ja-JP" altLang="en-US" sz="1400" b="1" dirty="0" smtClean="0">
                <a:solidFill>
                  <a:prstClr val="black"/>
                </a:solidFill>
              </a:rPr>
              <a:t>７対１</a:t>
            </a:r>
            <a:r>
              <a:rPr lang="ja-JP" altLang="en-US" sz="1400" dirty="0" smtClean="0">
                <a:solidFill>
                  <a:prstClr val="black"/>
                </a:solidFill>
              </a:rPr>
              <a:t>の</a:t>
            </a:r>
            <a:r>
              <a:rPr lang="ja-JP" altLang="en-US" sz="1400" dirty="0">
                <a:solidFill>
                  <a:prstClr val="black"/>
                </a:solidFill>
              </a:rPr>
              <a:t>自宅</a:t>
            </a:r>
            <a:r>
              <a:rPr lang="ja-JP" altLang="en-US" sz="1400" dirty="0" smtClean="0">
                <a:solidFill>
                  <a:prstClr val="black"/>
                </a:solidFill>
              </a:rPr>
              <a:t>等退院患者</a:t>
            </a:r>
            <a:r>
              <a:rPr lang="ja-JP" altLang="en-US" sz="1400" dirty="0">
                <a:solidFill>
                  <a:prstClr val="black"/>
                </a:solidFill>
              </a:rPr>
              <a:t>割合</a:t>
            </a:r>
            <a:r>
              <a:rPr lang="ja-JP" altLang="en-US" sz="1400" dirty="0" smtClean="0">
                <a:solidFill>
                  <a:prstClr val="black"/>
                </a:solidFill>
              </a:rPr>
              <a:t>：</a:t>
            </a:r>
            <a:endParaRPr lang="en-US" altLang="ja-JP" sz="1400" dirty="0" smtClean="0">
              <a:solidFill>
                <a:prstClr val="black"/>
              </a:solidFill>
            </a:endParaRPr>
          </a:p>
          <a:p>
            <a:pPr algn="ctr"/>
            <a:r>
              <a:rPr lang="en-US" altLang="ja-JP" sz="1400" b="1" u="sng" dirty="0" smtClean="0">
                <a:solidFill>
                  <a:srgbClr val="0070C0"/>
                </a:solidFill>
              </a:rPr>
              <a:t>75</a:t>
            </a:r>
            <a:r>
              <a:rPr lang="ja-JP" altLang="en-US" sz="1400" b="1" u="sng" dirty="0" smtClean="0">
                <a:solidFill>
                  <a:srgbClr val="0070C0"/>
                </a:solidFill>
              </a:rPr>
              <a:t>％</a:t>
            </a:r>
            <a:r>
              <a:rPr lang="ja-JP" altLang="en-US" sz="1400" dirty="0" smtClean="0">
                <a:solidFill>
                  <a:prstClr val="black"/>
                </a:solidFill>
              </a:rPr>
              <a:t>以上</a:t>
            </a:r>
            <a:endParaRPr lang="ja-JP" altLang="en-US" sz="1400" dirty="0">
              <a:solidFill>
                <a:prstClr val="black"/>
              </a:solidFill>
            </a:endParaRPr>
          </a:p>
        </p:txBody>
      </p:sp>
      <p:sp>
        <p:nvSpPr>
          <p:cNvPr id="4" name="正方形/長方形 3"/>
          <p:cNvSpPr/>
          <p:nvPr/>
        </p:nvSpPr>
        <p:spPr>
          <a:xfrm>
            <a:off x="233638" y="1724401"/>
            <a:ext cx="165301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smtClean="0">
                <a:solidFill>
                  <a:prstClr val="black"/>
                </a:solidFill>
              </a:rPr>
              <a:t>平成２６年改定</a:t>
            </a:r>
            <a:endParaRPr lang="ja-JP" altLang="en-US" dirty="0">
              <a:solidFill>
                <a:prstClr val="black"/>
              </a:solidFill>
            </a:endParaRPr>
          </a:p>
        </p:txBody>
      </p:sp>
      <p:pic>
        <p:nvPicPr>
          <p:cNvPr id="17" name="Picture 2" descr="C:\Users\SYUMB\AppData\Local\Microsoft\Windows\Temporary Internet Files\Content.IE5\F53HZ2YO\MC900433856[1].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146997" y="3405797"/>
            <a:ext cx="1018529" cy="1018529"/>
          </a:xfrm>
          <a:prstGeom prst="rect">
            <a:avLst/>
          </a:prstGeom>
          <a:noFill/>
        </p:spPr>
      </p:pic>
      <p:sp>
        <p:nvSpPr>
          <p:cNvPr id="34" name="正方形/長方形 33"/>
          <p:cNvSpPr/>
          <p:nvPr/>
        </p:nvSpPr>
        <p:spPr>
          <a:xfrm>
            <a:off x="4543792" y="2721591"/>
            <a:ext cx="639919" cy="36458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ja-JP" altLang="en-US" sz="1769" b="1" dirty="0">
                <a:solidFill>
                  <a:prstClr val="black"/>
                </a:solidFill>
              </a:rPr>
              <a:t>居宅</a:t>
            </a:r>
          </a:p>
        </p:txBody>
      </p:sp>
      <p:sp>
        <p:nvSpPr>
          <p:cNvPr id="21" name="正方形/長方形 20"/>
          <p:cNvSpPr/>
          <p:nvPr/>
        </p:nvSpPr>
        <p:spPr>
          <a:xfrm>
            <a:off x="3080886" y="3050622"/>
            <a:ext cx="1981298" cy="5746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sz="1572" b="1" dirty="0">
                <a:solidFill>
                  <a:prstClr val="black"/>
                </a:solidFill>
              </a:rPr>
              <a:t>居住系（特定施設・グループホーム等）</a:t>
            </a:r>
          </a:p>
        </p:txBody>
      </p:sp>
      <p:sp>
        <p:nvSpPr>
          <p:cNvPr id="68" name="円/楕円 67"/>
          <p:cNvSpPr/>
          <p:nvPr/>
        </p:nvSpPr>
        <p:spPr>
          <a:xfrm rot="20152048">
            <a:off x="6160527" y="4046858"/>
            <a:ext cx="896646" cy="831003"/>
          </a:xfrm>
          <a:prstGeom prst="ellipse">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7" name="屈折矢印 6"/>
          <p:cNvSpPr/>
          <p:nvPr/>
        </p:nvSpPr>
        <p:spPr>
          <a:xfrm flipV="1">
            <a:off x="2913400" y="798840"/>
            <a:ext cx="6583522" cy="3594863"/>
          </a:xfrm>
          <a:prstGeom prst="bentUpArrow">
            <a:avLst>
              <a:gd name="adj1" fmla="val 6060"/>
              <a:gd name="adj2" fmla="val 12062"/>
              <a:gd name="adj3" fmla="val 1033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prstClr val="white"/>
              </a:solidFill>
            </a:endParaRPr>
          </a:p>
        </p:txBody>
      </p:sp>
      <p:sp>
        <p:nvSpPr>
          <p:cNvPr id="11" name="正方形/長方形 10"/>
          <p:cNvSpPr/>
          <p:nvPr/>
        </p:nvSpPr>
        <p:spPr>
          <a:xfrm>
            <a:off x="3593102" y="1057661"/>
            <a:ext cx="2989921" cy="36458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ja-JP" altLang="en-US" sz="1769" dirty="0" smtClean="0">
                <a:solidFill>
                  <a:prstClr val="black"/>
                </a:solidFill>
              </a:rPr>
              <a:t>地域包括ケア病床・</a:t>
            </a:r>
            <a:r>
              <a:rPr lang="ja-JP" altLang="en-US" sz="1769" dirty="0">
                <a:solidFill>
                  <a:prstClr val="black"/>
                </a:solidFill>
              </a:rPr>
              <a:t>回復期等</a:t>
            </a:r>
          </a:p>
        </p:txBody>
      </p:sp>
      <p:sp>
        <p:nvSpPr>
          <p:cNvPr id="69" name="円/楕円 68"/>
          <p:cNvSpPr/>
          <p:nvPr/>
        </p:nvSpPr>
        <p:spPr>
          <a:xfrm>
            <a:off x="2796446" y="678314"/>
            <a:ext cx="1155111" cy="2126760"/>
          </a:xfrm>
          <a:prstGeom prst="ellipse">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6" name="正方形/長方形 5"/>
          <p:cNvSpPr/>
          <p:nvPr/>
        </p:nvSpPr>
        <p:spPr>
          <a:xfrm>
            <a:off x="5985926" y="1482488"/>
            <a:ext cx="2949431" cy="25397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prstClr val="white"/>
              </a:solidFill>
            </a:endParaRPr>
          </a:p>
        </p:txBody>
      </p:sp>
      <p:sp>
        <p:nvSpPr>
          <p:cNvPr id="84" name="正方形/長方形 83"/>
          <p:cNvSpPr/>
          <p:nvPr/>
        </p:nvSpPr>
        <p:spPr>
          <a:xfrm>
            <a:off x="8503267" y="1326820"/>
            <a:ext cx="1145841" cy="577081"/>
          </a:xfrm>
          <a:prstGeom prst="rect">
            <a:avLst/>
          </a:prstGeom>
          <a:solidFill>
            <a:schemeClr val="lt1">
              <a:alpha val="81000"/>
            </a:schemeClr>
          </a:solidFill>
        </p:spPr>
        <p:style>
          <a:lnRef idx="2">
            <a:schemeClr val="accent2"/>
          </a:lnRef>
          <a:fillRef idx="1">
            <a:schemeClr val="lt1"/>
          </a:fillRef>
          <a:effectRef idx="0">
            <a:schemeClr val="accent2"/>
          </a:effectRef>
          <a:fontRef idx="minor">
            <a:schemeClr val="dk1"/>
          </a:fontRef>
        </p:style>
        <p:txBody>
          <a:bodyPr vert="horz" wrap="square">
            <a:spAutoFit/>
          </a:bodyPr>
          <a:lstStyle/>
          <a:p>
            <a:r>
              <a:rPr lang="ja-JP" altLang="en-US" sz="1050" spc="-147" dirty="0" smtClean="0">
                <a:solidFill>
                  <a:prstClr val="black"/>
                </a:solidFill>
              </a:rPr>
              <a:t>在宅復帰機能強化加算を算定している療養 に限る</a:t>
            </a:r>
            <a:endParaRPr lang="en-US" altLang="ja-JP" sz="1050" spc="-147" dirty="0">
              <a:solidFill>
                <a:prstClr val="black"/>
              </a:solidFill>
            </a:endParaRPr>
          </a:p>
        </p:txBody>
      </p:sp>
      <p:sp>
        <p:nvSpPr>
          <p:cNvPr id="86" name="円/楕円 85"/>
          <p:cNvSpPr/>
          <p:nvPr/>
        </p:nvSpPr>
        <p:spPr>
          <a:xfrm>
            <a:off x="7477377" y="1303847"/>
            <a:ext cx="736016" cy="654378"/>
          </a:xfrm>
          <a:prstGeom prst="ellipse">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8" name="角丸四角形吹き出し 87"/>
          <p:cNvSpPr/>
          <p:nvPr/>
        </p:nvSpPr>
        <p:spPr>
          <a:xfrm>
            <a:off x="5267881" y="1870328"/>
            <a:ext cx="2033836" cy="576345"/>
          </a:xfrm>
          <a:prstGeom prst="wedgeRoundRectCallout">
            <a:avLst>
              <a:gd name="adj1" fmla="val -64775"/>
              <a:gd name="adj2" fmla="val 34580"/>
              <a:gd name="adj3" fmla="val 16667"/>
            </a:avLst>
          </a:prstGeom>
          <a:solidFill>
            <a:schemeClr val="lt1">
              <a:alpha val="77000"/>
            </a:schemeClr>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u="sng" dirty="0">
                <a:solidFill>
                  <a:sysClr val="windowText" lastClr="000000"/>
                </a:solidFill>
              </a:rPr>
              <a:t>在宅復帰率</a:t>
            </a:r>
            <a:endParaRPr lang="en-US" altLang="ja-JP" sz="1400" b="1" u="sng" dirty="0">
              <a:solidFill>
                <a:sysClr val="windowText" lastClr="000000"/>
              </a:solidFill>
            </a:endParaRPr>
          </a:p>
          <a:p>
            <a:r>
              <a:rPr lang="ja-JP" altLang="en-US" sz="1200" dirty="0">
                <a:solidFill>
                  <a:sysClr val="windowText" lastClr="000000"/>
                </a:solidFill>
              </a:rPr>
              <a:t>回復期リハ病棟</a:t>
            </a:r>
            <a:r>
              <a:rPr lang="en-US" altLang="ja-JP" sz="1200" dirty="0">
                <a:solidFill>
                  <a:sysClr val="windowText" lastClr="000000"/>
                </a:solidFill>
              </a:rPr>
              <a:t>1</a:t>
            </a:r>
            <a:r>
              <a:rPr lang="ja-JP" altLang="en-US" sz="1200" dirty="0">
                <a:solidFill>
                  <a:sysClr val="windowText" lastClr="000000"/>
                </a:solidFill>
              </a:rPr>
              <a:t>：</a:t>
            </a:r>
            <a:r>
              <a:rPr lang="en-US" altLang="ja-JP" sz="1200" dirty="0">
                <a:solidFill>
                  <a:sysClr val="windowText" lastClr="000000"/>
                </a:solidFill>
              </a:rPr>
              <a:t> 7</a:t>
            </a:r>
            <a:r>
              <a:rPr lang="ja-JP" altLang="ja-JP" sz="1200" dirty="0">
                <a:solidFill>
                  <a:sysClr val="windowText" lastClr="000000"/>
                </a:solidFill>
              </a:rPr>
              <a:t>割以上</a:t>
            </a:r>
          </a:p>
          <a:p>
            <a:pPr fontAlgn="ctr"/>
            <a:r>
              <a:rPr lang="ja-JP" altLang="en-US" sz="1200" dirty="0">
                <a:solidFill>
                  <a:sysClr val="windowText" lastClr="000000"/>
                </a:solidFill>
              </a:rPr>
              <a:t>回復期リハ病棟</a:t>
            </a:r>
            <a:r>
              <a:rPr lang="en-US" altLang="ja-JP" sz="1200" dirty="0">
                <a:solidFill>
                  <a:sysClr val="windowText" lastClr="000000"/>
                </a:solidFill>
              </a:rPr>
              <a:t>2</a:t>
            </a:r>
            <a:r>
              <a:rPr lang="ja-JP" altLang="en-US" sz="1200" dirty="0">
                <a:solidFill>
                  <a:sysClr val="windowText" lastClr="000000"/>
                </a:solidFill>
              </a:rPr>
              <a:t>： </a:t>
            </a:r>
            <a:r>
              <a:rPr lang="en-US" altLang="ja-JP" sz="1200" dirty="0">
                <a:solidFill>
                  <a:sysClr val="windowText" lastClr="000000"/>
                </a:solidFill>
              </a:rPr>
              <a:t>6</a:t>
            </a:r>
            <a:r>
              <a:rPr lang="ja-JP" altLang="ja-JP" sz="1200" dirty="0">
                <a:solidFill>
                  <a:sysClr val="windowText" lastClr="000000"/>
                </a:solidFill>
              </a:rPr>
              <a:t>割以上</a:t>
            </a:r>
            <a:endParaRPr lang="en-US" altLang="ja-JP" sz="1200" dirty="0">
              <a:solidFill>
                <a:sysClr val="windowText" lastClr="000000"/>
              </a:solidFill>
            </a:endParaRPr>
          </a:p>
        </p:txBody>
      </p:sp>
      <p:sp>
        <p:nvSpPr>
          <p:cNvPr id="90" name="角丸四角形吹き出し 89"/>
          <p:cNvSpPr/>
          <p:nvPr/>
        </p:nvSpPr>
        <p:spPr>
          <a:xfrm>
            <a:off x="6189820" y="2878320"/>
            <a:ext cx="2440276" cy="776372"/>
          </a:xfrm>
          <a:prstGeom prst="wedgeRoundRectCallout">
            <a:avLst>
              <a:gd name="adj1" fmla="val -90224"/>
              <a:gd name="adj2" fmla="val -86393"/>
              <a:gd name="adj3" fmla="val 16667"/>
            </a:avLst>
          </a:prstGeom>
          <a:gradFill>
            <a:gsLst>
              <a:gs pos="0">
                <a:schemeClr val="accent4">
                  <a:lumMod val="110000"/>
                  <a:satMod val="105000"/>
                  <a:tint val="67000"/>
                  <a:alpha val="0"/>
                </a:schemeClr>
              </a:gs>
              <a:gs pos="89000">
                <a:schemeClr val="accent4">
                  <a:lumMod val="105000"/>
                  <a:satMod val="103000"/>
                  <a:tint val="73000"/>
                </a:schemeClr>
              </a:gs>
              <a:gs pos="100000">
                <a:schemeClr val="accent4">
                  <a:lumMod val="105000"/>
                  <a:satMod val="109000"/>
                  <a:tint val="81000"/>
                </a:schemeClr>
              </a:gs>
            </a:gsLst>
          </a:gradFill>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fontAlgn="ctr"/>
            <a:endParaRPr lang="ja-JP" altLang="ja-JP" sz="1400" dirty="0">
              <a:solidFill>
                <a:prstClr val="black"/>
              </a:solidFill>
            </a:endParaRPr>
          </a:p>
        </p:txBody>
      </p:sp>
      <p:sp>
        <p:nvSpPr>
          <p:cNvPr id="89" name="角丸四角形吹き出し 88"/>
          <p:cNvSpPr/>
          <p:nvPr/>
        </p:nvSpPr>
        <p:spPr>
          <a:xfrm>
            <a:off x="6209029" y="2867090"/>
            <a:ext cx="2440276" cy="776372"/>
          </a:xfrm>
          <a:prstGeom prst="wedgeRoundRectCallout">
            <a:avLst>
              <a:gd name="adj1" fmla="val 17219"/>
              <a:gd name="adj2" fmla="val -180136"/>
              <a:gd name="adj3" fmla="val 16667"/>
            </a:avLst>
          </a:prstGeom>
          <a:gradFill>
            <a:gsLst>
              <a:gs pos="0">
                <a:schemeClr val="accent4">
                  <a:lumMod val="110000"/>
                  <a:satMod val="105000"/>
                  <a:tint val="67000"/>
                  <a:alpha val="0"/>
                </a:schemeClr>
              </a:gs>
              <a:gs pos="89000">
                <a:schemeClr val="accent4">
                  <a:lumMod val="105000"/>
                  <a:satMod val="103000"/>
                  <a:tint val="73000"/>
                </a:schemeClr>
              </a:gs>
              <a:gs pos="100000">
                <a:schemeClr val="accent4">
                  <a:lumMod val="105000"/>
                  <a:satMod val="109000"/>
                  <a:tint val="81000"/>
                </a:schemeClr>
              </a:gs>
            </a:gsLst>
          </a:gradFill>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fontAlgn="ctr"/>
            <a:r>
              <a:rPr lang="ja-JP" altLang="en-US" sz="2000" b="1" u="sng" dirty="0">
                <a:solidFill>
                  <a:srgbClr val="0070C0"/>
                </a:solidFill>
              </a:rPr>
              <a:t>在宅復帰率</a:t>
            </a:r>
            <a:r>
              <a:rPr lang="ja-JP" altLang="en-US" sz="2000" dirty="0">
                <a:solidFill>
                  <a:prstClr val="black"/>
                </a:solidFill>
              </a:rPr>
              <a:t>の導入</a:t>
            </a:r>
            <a:endParaRPr lang="en-US" altLang="ja-JP" sz="2000" dirty="0">
              <a:solidFill>
                <a:prstClr val="black"/>
              </a:solidFill>
            </a:endParaRPr>
          </a:p>
          <a:p>
            <a:pPr algn="ctr" fontAlgn="ctr"/>
            <a:r>
              <a:rPr lang="ja-JP" altLang="en-US" sz="1400" b="1" dirty="0">
                <a:solidFill>
                  <a:prstClr val="black"/>
                </a:solidFill>
              </a:rPr>
              <a:t>地域包括ケア病棟</a:t>
            </a:r>
            <a:r>
              <a:rPr lang="ja-JP" altLang="en-US" sz="1400" dirty="0" smtClean="0">
                <a:solidFill>
                  <a:prstClr val="black"/>
                </a:solidFill>
              </a:rPr>
              <a:t>：</a:t>
            </a:r>
            <a:endParaRPr lang="en-US" altLang="ja-JP" sz="1400" dirty="0" smtClean="0">
              <a:solidFill>
                <a:prstClr val="black"/>
              </a:solidFill>
            </a:endParaRPr>
          </a:p>
          <a:p>
            <a:pPr algn="ctr" fontAlgn="ctr"/>
            <a:r>
              <a:rPr lang="en-US" altLang="ja-JP" sz="1400" dirty="0" smtClean="0">
                <a:solidFill>
                  <a:prstClr val="black"/>
                </a:solidFill>
              </a:rPr>
              <a:t> </a:t>
            </a:r>
            <a:r>
              <a:rPr lang="en-US" altLang="ja-JP" sz="1400" b="1" u="sng" dirty="0">
                <a:solidFill>
                  <a:srgbClr val="0070C0"/>
                </a:solidFill>
              </a:rPr>
              <a:t>7</a:t>
            </a:r>
            <a:r>
              <a:rPr lang="ja-JP" altLang="ja-JP" sz="1400" b="1" u="sng" dirty="0">
                <a:solidFill>
                  <a:srgbClr val="0070C0"/>
                </a:solidFill>
              </a:rPr>
              <a:t>割</a:t>
            </a:r>
            <a:r>
              <a:rPr lang="ja-JP" altLang="ja-JP" sz="1400" dirty="0">
                <a:solidFill>
                  <a:prstClr val="black"/>
                </a:solidFill>
              </a:rPr>
              <a:t>以上</a:t>
            </a:r>
          </a:p>
        </p:txBody>
      </p:sp>
      <p:sp>
        <p:nvSpPr>
          <p:cNvPr id="91" name="円/楕円 90"/>
          <p:cNvSpPr/>
          <p:nvPr/>
        </p:nvSpPr>
        <p:spPr>
          <a:xfrm>
            <a:off x="4480967" y="2056782"/>
            <a:ext cx="736016" cy="654378"/>
          </a:xfrm>
          <a:prstGeom prst="ellipse">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2" name="正方形/長方形 91"/>
          <p:cNvSpPr/>
          <p:nvPr/>
        </p:nvSpPr>
        <p:spPr>
          <a:xfrm>
            <a:off x="6090541" y="2527904"/>
            <a:ext cx="165301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smtClean="0">
                <a:solidFill>
                  <a:prstClr val="black"/>
                </a:solidFill>
              </a:rPr>
              <a:t>平成２６年改定</a:t>
            </a:r>
            <a:endParaRPr lang="ja-JP" altLang="en-US" dirty="0">
              <a:solidFill>
                <a:prstClr val="black"/>
              </a:solidFill>
            </a:endParaRPr>
          </a:p>
        </p:txBody>
      </p:sp>
      <p:sp>
        <p:nvSpPr>
          <p:cNvPr id="8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03532621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64571" y="741804"/>
            <a:ext cx="9555000" cy="5965426"/>
          </a:xfrm>
          <a:prstGeom prst="rect">
            <a:avLst/>
          </a:prstGeom>
          <a:solidFill>
            <a:srgbClr val="FFFFAF">
              <a:alpha val="50195"/>
            </a:srgbClr>
          </a:solidFill>
          <a:ln w="9525">
            <a:solidFill>
              <a:schemeClr val="tx1"/>
            </a:solidFill>
            <a:miter lim="800000"/>
            <a:headEnd/>
            <a:tailEnd/>
          </a:ln>
        </p:spPr>
        <p:txBody>
          <a:bodyPr/>
          <a:lstStyle/>
          <a:p>
            <a:pPr>
              <a:defRPr/>
            </a:pPr>
            <a:endParaRPr lang="en-US" altLang="ja-JP" sz="2400" b="1" dirty="0">
              <a:solidFill>
                <a:srgbClr val="0070C0"/>
              </a:solidFill>
              <a:latin typeface="ＭＳ Ｐゴシック"/>
            </a:endParaRPr>
          </a:p>
        </p:txBody>
      </p:sp>
      <p:sp>
        <p:nvSpPr>
          <p:cNvPr id="2050" name="Rectangle 2"/>
          <p:cNvSpPr>
            <a:spLocks noGrp="1" noChangeArrowheads="1"/>
          </p:cNvSpPr>
          <p:nvPr>
            <p:ph type="ctrTitle"/>
          </p:nvPr>
        </p:nvSpPr>
        <p:spPr>
          <a:xfrm>
            <a:off x="183408" y="160460"/>
            <a:ext cx="9517327" cy="568393"/>
          </a:xfrm>
          <a:solidFill>
            <a:srgbClr val="CFDEB0"/>
          </a:solidFill>
          <a:ln>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a:normAutofit/>
          </a:bodyPr>
          <a:lstStyle/>
          <a:p>
            <a:r>
              <a:rPr lang="ja-JP" altLang="en-US" sz="2800" b="1" dirty="0" smtClean="0">
                <a:solidFill>
                  <a:schemeClr val="tx1"/>
                </a:solidFill>
              </a:rPr>
              <a:t>例）　帝王切開術に関する手術料の見直し</a:t>
            </a:r>
            <a:endParaRPr lang="en-US" altLang="ja-JP" sz="2800" b="1" dirty="0" smtClean="0">
              <a:solidFill>
                <a:schemeClr val="tx1"/>
              </a:solidFill>
            </a:endParaRPr>
          </a:p>
        </p:txBody>
      </p:sp>
      <p:sp>
        <p:nvSpPr>
          <p:cNvPr id="33" name="テキスト ボックス 32"/>
          <p:cNvSpPr txBox="1"/>
          <p:nvPr/>
        </p:nvSpPr>
        <p:spPr>
          <a:xfrm>
            <a:off x="145735" y="966622"/>
            <a:ext cx="9555000" cy="1277273"/>
          </a:xfrm>
          <a:prstGeom prst="rect">
            <a:avLst/>
          </a:prstGeom>
          <a:noFill/>
        </p:spPr>
        <p:txBody>
          <a:bodyPr wrap="square" rtlCol="0">
            <a:spAutoFit/>
          </a:bodyPr>
          <a:lstStyle/>
          <a:p>
            <a:pPr marL="273050" indent="-273050" algn="just">
              <a:buFont typeface="Wingdings" panose="05000000000000000000" pitchFamily="2" charset="2"/>
              <a:buChar char="Ø"/>
              <a:tabLst>
                <a:tab pos="9237663" algn="l"/>
              </a:tabLst>
            </a:pPr>
            <a:r>
              <a:rPr lang="ja-JP" altLang="en-US" dirty="0" smtClean="0">
                <a:solidFill>
                  <a:prstClr val="black"/>
                </a:solidFill>
              </a:rPr>
              <a:t>　外保連試案では、手術の技術度、手術協力者数、手術の所要時間から算出した人件費及び手術に使用される医療材料等により手術料が算出されている。</a:t>
            </a:r>
            <a:endParaRPr lang="en-US" altLang="ja-JP" dirty="0" smtClean="0">
              <a:solidFill>
                <a:prstClr val="black"/>
              </a:solidFill>
            </a:endParaRPr>
          </a:p>
          <a:p>
            <a:pPr marL="355600" indent="-355600">
              <a:buFont typeface="Wingdings" panose="05000000000000000000" pitchFamily="2" charset="2"/>
              <a:buChar char="Ø"/>
              <a:tabLst>
                <a:tab pos="9237663" algn="l"/>
              </a:tabLst>
            </a:pPr>
            <a:endParaRPr lang="en-US" altLang="ja-JP" sz="500" dirty="0" smtClean="0">
              <a:solidFill>
                <a:prstClr val="black"/>
              </a:solidFill>
            </a:endParaRPr>
          </a:p>
          <a:p>
            <a:pPr marL="273050" indent="-273050" algn="just">
              <a:buFont typeface="Wingdings" panose="05000000000000000000" pitchFamily="2" charset="2"/>
              <a:buChar char="Ø"/>
              <a:tabLst>
                <a:tab pos="9237663" algn="l"/>
              </a:tabLst>
            </a:pPr>
            <a:r>
              <a:rPr lang="ja-JP" altLang="en-US" dirty="0" smtClean="0">
                <a:solidFill>
                  <a:prstClr val="black"/>
                </a:solidFill>
              </a:rPr>
              <a:t>　帝王切開術については、</a:t>
            </a:r>
            <a:r>
              <a:rPr lang="en-US" altLang="ja-JP" dirty="0" smtClean="0">
                <a:solidFill>
                  <a:prstClr val="black"/>
                </a:solidFill>
              </a:rPr>
              <a:t>『</a:t>
            </a:r>
            <a:r>
              <a:rPr lang="ja-JP" altLang="en-US" dirty="0" smtClean="0">
                <a:solidFill>
                  <a:prstClr val="black"/>
                </a:solidFill>
              </a:rPr>
              <a:t>外保連試案第</a:t>
            </a:r>
            <a:r>
              <a:rPr lang="en-US" altLang="ja-JP" dirty="0" smtClean="0">
                <a:solidFill>
                  <a:prstClr val="black"/>
                </a:solidFill>
              </a:rPr>
              <a:t>8.2</a:t>
            </a:r>
            <a:r>
              <a:rPr lang="ja-JP" altLang="en-US" dirty="0" smtClean="0">
                <a:solidFill>
                  <a:prstClr val="black"/>
                </a:solidFill>
              </a:rPr>
              <a:t>版</a:t>
            </a:r>
            <a:r>
              <a:rPr lang="en-US" altLang="ja-JP" dirty="0" smtClean="0">
                <a:solidFill>
                  <a:prstClr val="black"/>
                </a:solidFill>
              </a:rPr>
              <a:t>』</a:t>
            </a:r>
            <a:r>
              <a:rPr lang="ja-JP" altLang="en-US" dirty="0" smtClean="0">
                <a:solidFill>
                  <a:prstClr val="black"/>
                </a:solidFill>
              </a:rPr>
              <a:t>の策定に当たって実施した実態調査の結果、手術の所要時間が半減し、</a:t>
            </a:r>
            <a:r>
              <a:rPr lang="en-US" altLang="ja-JP" dirty="0" smtClean="0">
                <a:solidFill>
                  <a:prstClr val="black"/>
                </a:solidFill>
              </a:rPr>
              <a:t>『</a:t>
            </a:r>
            <a:r>
              <a:rPr lang="ja-JP" altLang="ja-JP" dirty="0" smtClean="0">
                <a:solidFill>
                  <a:prstClr val="black"/>
                </a:solidFill>
              </a:rPr>
              <a:t>外</a:t>
            </a:r>
            <a:r>
              <a:rPr lang="ja-JP" altLang="ja-JP" dirty="0">
                <a:solidFill>
                  <a:prstClr val="black"/>
                </a:solidFill>
              </a:rPr>
              <a:t>保連試案第</a:t>
            </a:r>
            <a:r>
              <a:rPr lang="en-US" altLang="ja-JP" dirty="0">
                <a:solidFill>
                  <a:prstClr val="black"/>
                </a:solidFill>
              </a:rPr>
              <a:t>8</a:t>
            </a:r>
            <a:r>
              <a:rPr lang="ja-JP" altLang="ja-JP" dirty="0" smtClean="0">
                <a:solidFill>
                  <a:prstClr val="black"/>
                </a:solidFill>
              </a:rPr>
              <a:t>版</a:t>
            </a:r>
            <a:r>
              <a:rPr lang="en-US" altLang="ja-JP" dirty="0" smtClean="0">
                <a:solidFill>
                  <a:prstClr val="black"/>
                </a:solidFill>
              </a:rPr>
              <a:t>』</a:t>
            </a:r>
            <a:r>
              <a:rPr lang="ja-JP" altLang="ja-JP" dirty="0" smtClean="0">
                <a:solidFill>
                  <a:prstClr val="black"/>
                </a:solidFill>
              </a:rPr>
              <a:t>と</a:t>
            </a:r>
            <a:r>
              <a:rPr lang="ja-JP" altLang="ja-JP" dirty="0">
                <a:solidFill>
                  <a:prstClr val="black"/>
                </a:solidFill>
              </a:rPr>
              <a:t>比較</a:t>
            </a:r>
            <a:r>
              <a:rPr lang="ja-JP" altLang="ja-JP" dirty="0" smtClean="0">
                <a:solidFill>
                  <a:prstClr val="black"/>
                </a:solidFill>
              </a:rPr>
              <a:t>して</a:t>
            </a:r>
            <a:r>
              <a:rPr lang="ja-JP" altLang="en-US" dirty="0" smtClean="0">
                <a:solidFill>
                  <a:prstClr val="black"/>
                </a:solidFill>
              </a:rPr>
              <a:t>人件費の減少が認められた。</a:t>
            </a:r>
            <a:endParaRPr lang="ja-JP" altLang="ja-JP" dirty="0">
              <a:solidFill>
                <a:prstClr val="black"/>
              </a:solidFill>
            </a:endParaRPr>
          </a:p>
        </p:txBody>
      </p:sp>
      <p:sp>
        <p:nvSpPr>
          <p:cNvPr id="2" name="テキスト ボックス 1"/>
          <p:cNvSpPr txBox="1"/>
          <p:nvPr/>
        </p:nvSpPr>
        <p:spPr>
          <a:xfrm>
            <a:off x="832513" y="2344499"/>
            <a:ext cx="3070801" cy="1723549"/>
          </a:xfrm>
          <a:prstGeom prst="rect">
            <a:avLst/>
          </a:prstGeom>
          <a:noFill/>
        </p:spPr>
        <p:txBody>
          <a:bodyPr wrap="square" rtlCol="0">
            <a:spAutoFit/>
          </a:bodyPr>
          <a:lstStyle/>
          <a:p>
            <a:pPr algn="ctr"/>
            <a:r>
              <a:rPr lang="ja-JP" altLang="en-US" sz="1400" dirty="0" smtClean="0">
                <a:solidFill>
                  <a:prstClr val="black"/>
                </a:solidFill>
              </a:rPr>
              <a:t>　　　　＜外保連試案第</a:t>
            </a:r>
            <a:r>
              <a:rPr lang="en-US" altLang="ja-JP" sz="1400" dirty="0" smtClean="0">
                <a:solidFill>
                  <a:prstClr val="black"/>
                </a:solidFill>
              </a:rPr>
              <a:t>8</a:t>
            </a:r>
            <a:r>
              <a:rPr lang="ja-JP" altLang="en-US" sz="1400" dirty="0" smtClean="0">
                <a:solidFill>
                  <a:prstClr val="black"/>
                </a:solidFill>
              </a:rPr>
              <a:t>版（人件費）＞</a:t>
            </a:r>
            <a:endParaRPr lang="en-US" altLang="ja-JP" sz="1400" dirty="0" smtClean="0">
              <a:solidFill>
                <a:prstClr val="black"/>
              </a:solidFill>
            </a:endParaRPr>
          </a:p>
          <a:p>
            <a:pPr algn="ctr"/>
            <a:endParaRPr lang="en-US" altLang="ja-JP" sz="500" dirty="0" smtClean="0">
              <a:solidFill>
                <a:prstClr val="black"/>
              </a:solidFill>
            </a:endParaRPr>
          </a:p>
          <a:p>
            <a:r>
              <a:rPr lang="ja-JP" altLang="en-US" sz="1400" dirty="0" smtClean="0">
                <a:solidFill>
                  <a:prstClr val="black"/>
                </a:solidFill>
              </a:rPr>
              <a:t>選択帝王切開術・緊急帝王切開術</a:t>
            </a:r>
            <a:endParaRPr lang="en-US" altLang="ja-JP" sz="1400" dirty="0" smtClean="0">
              <a:solidFill>
                <a:prstClr val="black"/>
              </a:solidFill>
            </a:endParaRPr>
          </a:p>
          <a:p>
            <a:endParaRPr lang="en-US" altLang="ja-JP" sz="300" dirty="0" smtClean="0">
              <a:solidFill>
                <a:prstClr val="black"/>
              </a:solidFill>
            </a:endParaRPr>
          </a:p>
          <a:p>
            <a:r>
              <a:rPr lang="ja-JP" altLang="en-US" sz="1400" dirty="0" smtClean="0">
                <a:solidFill>
                  <a:prstClr val="black"/>
                </a:solidFill>
              </a:rPr>
              <a:t>　・手術の技術度：</a:t>
            </a:r>
            <a:r>
              <a:rPr lang="en-US" altLang="ja-JP" sz="1400" dirty="0" smtClean="0">
                <a:solidFill>
                  <a:prstClr val="black"/>
                </a:solidFill>
              </a:rPr>
              <a:t>D</a:t>
            </a:r>
          </a:p>
          <a:p>
            <a:r>
              <a:rPr lang="ja-JP" altLang="en-US" sz="1400" dirty="0" smtClean="0">
                <a:solidFill>
                  <a:prstClr val="black"/>
                </a:solidFill>
              </a:rPr>
              <a:t>　・手術協力者数：</a:t>
            </a:r>
            <a:endParaRPr lang="en-US" altLang="ja-JP" sz="1400" dirty="0" smtClean="0">
              <a:solidFill>
                <a:prstClr val="black"/>
              </a:solidFill>
            </a:endParaRPr>
          </a:p>
          <a:p>
            <a:r>
              <a:rPr lang="ja-JP" altLang="en-US" sz="1400" dirty="0" smtClean="0">
                <a:solidFill>
                  <a:prstClr val="black"/>
                </a:solidFill>
              </a:rPr>
              <a:t>　　　医師；</a:t>
            </a:r>
            <a:r>
              <a:rPr lang="ja-JP" altLang="en-US" sz="1400" u="sng" dirty="0" smtClean="0">
                <a:solidFill>
                  <a:prstClr val="black"/>
                </a:solidFill>
              </a:rPr>
              <a:t>２人</a:t>
            </a:r>
            <a:endParaRPr lang="en-US" altLang="ja-JP" sz="1400" u="sng" dirty="0" smtClean="0">
              <a:solidFill>
                <a:prstClr val="black"/>
              </a:solidFill>
            </a:endParaRPr>
          </a:p>
          <a:p>
            <a:r>
              <a:rPr lang="ja-JP" altLang="en-US" sz="1400" dirty="0" smtClean="0">
                <a:solidFill>
                  <a:prstClr val="black"/>
                </a:solidFill>
              </a:rPr>
              <a:t>　　　看護師；２人</a:t>
            </a:r>
            <a:endParaRPr lang="en-US" altLang="ja-JP" sz="1400" dirty="0" smtClean="0">
              <a:solidFill>
                <a:prstClr val="black"/>
              </a:solidFill>
            </a:endParaRPr>
          </a:p>
          <a:p>
            <a:r>
              <a:rPr lang="ja-JP" altLang="en-US" sz="1400" dirty="0" smtClean="0">
                <a:solidFill>
                  <a:prstClr val="black"/>
                </a:solidFill>
              </a:rPr>
              <a:t>　・手術の所要時間：</a:t>
            </a:r>
            <a:r>
              <a:rPr lang="ja-JP" altLang="en-US" sz="1400" u="sng" dirty="0" smtClean="0">
                <a:solidFill>
                  <a:prstClr val="black"/>
                </a:solidFill>
              </a:rPr>
              <a:t>２時間</a:t>
            </a:r>
            <a:endParaRPr lang="ja-JP" altLang="en-US" sz="1400" u="sng" dirty="0">
              <a:solidFill>
                <a:prstClr val="black"/>
              </a:solidFill>
            </a:endParaRPr>
          </a:p>
        </p:txBody>
      </p:sp>
      <p:sp>
        <p:nvSpPr>
          <p:cNvPr id="3" name="右中かっこ 2"/>
          <p:cNvSpPr/>
          <p:nvPr/>
        </p:nvSpPr>
        <p:spPr>
          <a:xfrm>
            <a:off x="3053825" y="2964764"/>
            <a:ext cx="191069" cy="99628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4" name="テキスト ボックス 3"/>
          <p:cNvSpPr txBox="1"/>
          <p:nvPr/>
        </p:nvSpPr>
        <p:spPr>
          <a:xfrm>
            <a:off x="3244894" y="3201297"/>
            <a:ext cx="1523361" cy="523220"/>
          </a:xfrm>
          <a:prstGeom prst="rect">
            <a:avLst/>
          </a:prstGeom>
          <a:noFill/>
        </p:spPr>
        <p:txBody>
          <a:bodyPr wrap="square" rtlCol="0">
            <a:spAutoFit/>
          </a:bodyPr>
          <a:lstStyle/>
          <a:p>
            <a:r>
              <a:rPr lang="ja-JP" altLang="en-US" sz="1400" dirty="0" smtClean="0">
                <a:solidFill>
                  <a:prstClr val="black"/>
                </a:solidFill>
              </a:rPr>
              <a:t>合計＝</a:t>
            </a:r>
            <a:endParaRPr lang="en-US" altLang="ja-JP" sz="1400" dirty="0" smtClean="0">
              <a:solidFill>
                <a:prstClr val="black"/>
              </a:solidFill>
            </a:endParaRPr>
          </a:p>
          <a:p>
            <a:r>
              <a:rPr lang="ja-JP" altLang="en-US" sz="1400" dirty="0" smtClean="0">
                <a:solidFill>
                  <a:prstClr val="black"/>
                </a:solidFill>
              </a:rPr>
              <a:t>　</a:t>
            </a:r>
            <a:r>
              <a:rPr lang="en-US" altLang="ja-JP" sz="1400" u="sng" dirty="0" smtClean="0">
                <a:solidFill>
                  <a:prstClr val="black"/>
                </a:solidFill>
              </a:rPr>
              <a:t>365,860</a:t>
            </a:r>
            <a:r>
              <a:rPr lang="ja-JP" altLang="en-US" sz="1400" u="sng" dirty="0" smtClean="0">
                <a:solidFill>
                  <a:prstClr val="black"/>
                </a:solidFill>
              </a:rPr>
              <a:t>（円）</a:t>
            </a:r>
            <a:endParaRPr lang="ja-JP" altLang="en-US" sz="1400" u="sng" dirty="0">
              <a:solidFill>
                <a:prstClr val="black"/>
              </a:solidFill>
            </a:endParaRPr>
          </a:p>
        </p:txBody>
      </p:sp>
      <p:sp>
        <p:nvSpPr>
          <p:cNvPr id="15" name="テキスト ボックス 14"/>
          <p:cNvSpPr txBox="1"/>
          <p:nvPr/>
        </p:nvSpPr>
        <p:spPr>
          <a:xfrm>
            <a:off x="5597857" y="2344499"/>
            <a:ext cx="3583087" cy="1723549"/>
          </a:xfrm>
          <a:prstGeom prst="rect">
            <a:avLst/>
          </a:prstGeom>
          <a:noFill/>
        </p:spPr>
        <p:txBody>
          <a:bodyPr wrap="square" rtlCol="0">
            <a:spAutoFit/>
          </a:bodyPr>
          <a:lstStyle/>
          <a:p>
            <a:pPr algn="ctr"/>
            <a:r>
              <a:rPr lang="ja-JP" altLang="en-US" sz="1400" dirty="0" smtClean="0">
                <a:solidFill>
                  <a:prstClr val="black"/>
                </a:solidFill>
              </a:rPr>
              <a:t>　＜外保連試案第８．２版（人件費）＞</a:t>
            </a:r>
            <a:endParaRPr lang="en-US" altLang="ja-JP" sz="1400" dirty="0" smtClean="0">
              <a:solidFill>
                <a:prstClr val="black"/>
              </a:solidFill>
            </a:endParaRPr>
          </a:p>
          <a:p>
            <a:pPr algn="ctr"/>
            <a:endParaRPr lang="en-US" altLang="ja-JP" sz="500" dirty="0" smtClean="0">
              <a:solidFill>
                <a:prstClr val="black"/>
              </a:solidFill>
            </a:endParaRPr>
          </a:p>
          <a:p>
            <a:r>
              <a:rPr lang="ja-JP" altLang="en-US" sz="1400" dirty="0" smtClean="0">
                <a:solidFill>
                  <a:prstClr val="black"/>
                </a:solidFill>
              </a:rPr>
              <a:t>選択帝王切開術・緊急帝王切開術</a:t>
            </a:r>
            <a:endParaRPr lang="en-US" altLang="ja-JP" sz="1400" dirty="0" smtClean="0">
              <a:solidFill>
                <a:prstClr val="black"/>
              </a:solidFill>
            </a:endParaRPr>
          </a:p>
          <a:p>
            <a:endParaRPr lang="en-US" altLang="ja-JP" sz="300" dirty="0" smtClean="0">
              <a:solidFill>
                <a:prstClr val="black"/>
              </a:solidFill>
            </a:endParaRPr>
          </a:p>
          <a:p>
            <a:r>
              <a:rPr lang="ja-JP" altLang="en-US" sz="1400" dirty="0" smtClean="0">
                <a:solidFill>
                  <a:prstClr val="black"/>
                </a:solidFill>
              </a:rPr>
              <a:t>　・手術の技術度：</a:t>
            </a:r>
            <a:r>
              <a:rPr lang="en-US" altLang="ja-JP" sz="1400" dirty="0" smtClean="0">
                <a:solidFill>
                  <a:prstClr val="black"/>
                </a:solidFill>
              </a:rPr>
              <a:t>D</a:t>
            </a:r>
          </a:p>
          <a:p>
            <a:r>
              <a:rPr lang="ja-JP" altLang="en-US" sz="1400" dirty="0" smtClean="0">
                <a:solidFill>
                  <a:prstClr val="black"/>
                </a:solidFill>
              </a:rPr>
              <a:t>　・手術協力者数：</a:t>
            </a:r>
            <a:endParaRPr lang="en-US" altLang="ja-JP" sz="1400" dirty="0" smtClean="0">
              <a:solidFill>
                <a:prstClr val="black"/>
              </a:solidFill>
            </a:endParaRPr>
          </a:p>
          <a:p>
            <a:r>
              <a:rPr lang="ja-JP" altLang="en-US" sz="1400" dirty="0" smtClean="0">
                <a:solidFill>
                  <a:prstClr val="black"/>
                </a:solidFill>
              </a:rPr>
              <a:t>　　　医師；</a:t>
            </a:r>
            <a:r>
              <a:rPr lang="ja-JP" altLang="en-US" sz="1400" u="sng" dirty="0" smtClean="0">
                <a:solidFill>
                  <a:prstClr val="black"/>
                </a:solidFill>
              </a:rPr>
              <a:t>３人</a:t>
            </a:r>
            <a:endParaRPr lang="en-US" altLang="ja-JP" sz="1400" u="sng" dirty="0" smtClean="0">
              <a:solidFill>
                <a:prstClr val="black"/>
              </a:solidFill>
            </a:endParaRPr>
          </a:p>
          <a:p>
            <a:r>
              <a:rPr lang="ja-JP" altLang="en-US" sz="1400" dirty="0" smtClean="0">
                <a:solidFill>
                  <a:prstClr val="black"/>
                </a:solidFill>
              </a:rPr>
              <a:t>　　　看護師；２人</a:t>
            </a:r>
            <a:endParaRPr lang="en-US" altLang="ja-JP" sz="1400" dirty="0" smtClean="0">
              <a:solidFill>
                <a:prstClr val="black"/>
              </a:solidFill>
            </a:endParaRPr>
          </a:p>
          <a:p>
            <a:r>
              <a:rPr lang="ja-JP" altLang="en-US" sz="1400" dirty="0" smtClean="0">
                <a:solidFill>
                  <a:prstClr val="black"/>
                </a:solidFill>
              </a:rPr>
              <a:t>　・手術の所要時間：</a:t>
            </a:r>
            <a:r>
              <a:rPr lang="ja-JP" altLang="en-US" sz="1400" u="sng" dirty="0" smtClean="0">
                <a:solidFill>
                  <a:prstClr val="black"/>
                </a:solidFill>
              </a:rPr>
              <a:t>１時間</a:t>
            </a:r>
            <a:endParaRPr lang="ja-JP" altLang="en-US" sz="1400" u="sng" dirty="0">
              <a:solidFill>
                <a:prstClr val="black"/>
              </a:solidFill>
            </a:endParaRPr>
          </a:p>
        </p:txBody>
      </p:sp>
      <p:sp>
        <p:nvSpPr>
          <p:cNvPr id="16" name="右中かっこ 15"/>
          <p:cNvSpPr/>
          <p:nvPr/>
        </p:nvSpPr>
        <p:spPr>
          <a:xfrm>
            <a:off x="7819169" y="2964764"/>
            <a:ext cx="191069" cy="99628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7" name="テキスト ボックス 16"/>
          <p:cNvSpPr txBox="1"/>
          <p:nvPr/>
        </p:nvSpPr>
        <p:spPr>
          <a:xfrm>
            <a:off x="8010238" y="3201297"/>
            <a:ext cx="1523361" cy="523220"/>
          </a:xfrm>
          <a:prstGeom prst="rect">
            <a:avLst/>
          </a:prstGeom>
          <a:noFill/>
        </p:spPr>
        <p:txBody>
          <a:bodyPr wrap="square" rtlCol="0">
            <a:spAutoFit/>
          </a:bodyPr>
          <a:lstStyle/>
          <a:p>
            <a:r>
              <a:rPr lang="ja-JP" altLang="en-US" sz="1400" dirty="0" smtClean="0">
                <a:solidFill>
                  <a:prstClr val="black"/>
                </a:solidFill>
              </a:rPr>
              <a:t>合計＝</a:t>
            </a:r>
            <a:endParaRPr lang="en-US" altLang="ja-JP" sz="1400" dirty="0" smtClean="0">
              <a:solidFill>
                <a:prstClr val="black"/>
              </a:solidFill>
            </a:endParaRPr>
          </a:p>
          <a:p>
            <a:r>
              <a:rPr lang="ja-JP" altLang="en-US" sz="1400" dirty="0" smtClean="0">
                <a:solidFill>
                  <a:prstClr val="black"/>
                </a:solidFill>
              </a:rPr>
              <a:t>　</a:t>
            </a:r>
            <a:r>
              <a:rPr lang="en-US" altLang="ja-JP" sz="1400" u="sng" dirty="0" smtClean="0">
                <a:solidFill>
                  <a:prstClr val="black"/>
                </a:solidFill>
              </a:rPr>
              <a:t>172,530</a:t>
            </a:r>
            <a:r>
              <a:rPr lang="ja-JP" altLang="en-US" sz="1400" u="sng" dirty="0" smtClean="0">
                <a:solidFill>
                  <a:prstClr val="black"/>
                </a:solidFill>
              </a:rPr>
              <a:t>（円）</a:t>
            </a:r>
            <a:endParaRPr lang="ja-JP" altLang="en-US" sz="1400" u="sng" dirty="0">
              <a:solidFill>
                <a:prstClr val="black"/>
              </a:solidFill>
            </a:endParaRPr>
          </a:p>
        </p:txBody>
      </p:sp>
      <p:sp>
        <p:nvSpPr>
          <p:cNvPr id="18" name="右矢印 17"/>
          <p:cNvSpPr/>
          <p:nvPr/>
        </p:nvSpPr>
        <p:spPr>
          <a:xfrm>
            <a:off x="4732916" y="2857767"/>
            <a:ext cx="453233" cy="766146"/>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5" name="正方形/長方形 4"/>
          <p:cNvSpPr/>
          <p:nvPr/>
        </p:nvSpPr>
        <p:spPr>
          <a:xfrm>
            <a:off x="832513" y="2605191"/>
            <a:ext cx="3583087" cy="14628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p:nvSpPr>
        <p:spPr>
          <a:xfrm>
            <a:off x="5597857" y="2605190"/>
            <a:ext cx="3583087" cy="14628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21" name="表 20"/>
          <p:cNvGraphicFramePr>
            <a:graphicFrameLocks noGrp="1"/>
          </p:cNvGraphicFramePr>
          <p:nvPr>
            <p:extLst>
              <p:ext uri="{D42A27DB-BD31-4B8C-83A1-F6EECF244321}">
                <p14:modId xmlns:p14="http://schemas.microsoft.com/office/powerpoint/2010/main" val="3040146777"/>
              </p:ext>
            </p:extLst>
          </p:nvPr>
        </p:nvGraphicFramePr>
        <p:xfrm>
          <a:off x="832512" y="4438901"/>
          <a:ext cx="3583087" cy="670560"/>
        </p:xfrm>
        <a:graphic>
          <a:graphicData uri="http://schemas.openxmlformats.org/drawingml/2006/table">
            <a:tbl>
              <a:tblPr firstRow="1" bandRow="1">
                <a:tableStyleId>{22838BEF-8BB2-4498-84A7-C5851F593DF1}</a:tableStyleId>
              </a:tblPr>
              <a:tblGrid>
                <a:gridCol w="1910688"/>
                <a:gridCol w="1672399"/>
              </a:tblGrid>
              <a:tr h="251263">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選択帝王切開術</a:t>
                      </a:r>
                      <a:endParaRPr kumimoji="1" lang="ja-JP" altLang="en-US" sz="1600" b="0" kern="1200" dirty="0">
                        <a:solidFill>
                          <a:schemeClr val="dk1"/>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２２</a:t>
                      </a:r>
                      <a:r>
                        <a:rPr kumimoji="1" lang="en-US" altLang="ja-JP" sz="1600" b="0" kern="1200" dirty="0" smtClean="0">
                          <a:solidFill>
                            <a:schemeClr val="dk1"/>
                          </a:solidFill>
                          <a:latin typeface="+mn-lt"/>
                          <a:ea typeface="+mn-ea"/>
                          <a:cs typeface="+mn-cs"/>
                        </a:rPr>
                        <a:t>,</a:t>
                      </a:r>
                      <a:r>
                        <a:rPr kumimoji="1" lang="ja-JP" altLang="en-US" sz="1600" b="0" kern="1200" dirty="0" smtClean="0">
                          <a:solidFill>
                            <a:schemeClr val="dk1"/>
                          </a:solidFill>
                          <a:latin typeface="+mn-lt"/>
                          <a:ea typeface="+mn-ea"/>
                          <a:cs typeface="+mn-cs"/>
                        </a:rPr>
                        <a:t>１６０点</a:t>
                      </a:r>
                      <a:endParaRPr kumimoji="1" lang="ja-JP" altLang="en-US" sz="1600" b="0" kern="1200" dirty="0">
                        <a:solidFill>
                          <a:schemeClr val="dk1"/>
                        </a:solidFill>
                        <a:latin typeface="+mn-lt"/>
                        <a:ea typeface="+mn-ea"/>
                        <a:cs typeface="+mn-cs"/>
                      </a:endParaRPr>
                    </a:p>
                  </a:txBody>
                  <a:tcPr marL="99060" marR="99060" anchor="ctr"/>
                </a:tc>
              </a:tr>
              <a:tr h="251263">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緊急帝王切開術</a:t>
                      </a:r>
                      <a:endParaRPr kumimoji="1" lang="ja-JP" altLang="en-US" sz="1600" b="0" kern="1200" dirty="0">
                        <a:solidFill>
                          <a:schemeClr val="dk1"/>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２２</a:t>
                      </a:r>
                      <a:r>
                        <a:rPr kumimoji="1" lang="en-US" altLang="ja-JP" sz="1600" b="0" kern="1200" dirty="0" smtClean="0">
                          <a:solidFill>
                            <a:schemeClr val="dk1"/>
                          </a:solidFill>
                          <a:latin typeface="+mn-lt"/>
                          <a:ea typeface="+mn-ea"/>
                          <a:cs typeface="+mn-cs"/>
                        </a:rPr>
                        <a:t>,</a:t>
                      </a:r>
                      <a:r>
                        <a:rPr kumimoji="1" lang="ja-JP" altLang="en-US" sz="1600" b="0" kern="1200" dirty="0" smtClean="0">
                          <a:solidFill>
                            <a:schemeClr val="dk1"/>
                          </a:solidFill>
                          <a:latin typeface="+mn-lt"/>
                          <a:ea typeface="+mn-ea"/>
                          <a:cs typeface="+mn-cs"/>
                        </a:rPr>
                        <a:t>１６０点</a:t>
                      </a:r>
                      <a:endParaRPr kumimoji="1" lang="ja-JP" altLang="en-US" sz="1600" b="0" kern="1200" dirty="0">
                        <a:solidFill>
                          <a:schemeClr val="dk1"/>
                        </a:solidFill>
                        <a:latin typeface="+mn-lt"/>
                        <a:ea typeface="+mn-ea"/>
                        <a:cs typeface="+mn-cs"/>
                      </a:endParaRPr>
                    </a:p>
                  </a:txBody>
                  <a:tcPr marL="99060" marR="99060" anchor="ctr"/>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064165617"/>
              </p:ext>
            </p:extLst>
          </p:nvPr>
        </p:nvGraphicFramePr>
        <p:xfrm>
          <a:off x="5597857" y="4454823"/>
          <a:ext cx="3583087" cy="670560"/>
        </p:xfrm>
        <a:graphic>
          <a:graphicData uri="http://schemas.openxmlformats.org/drawingml/2006/table">
            <a:tbl>
              <a:tblPr firstRow="1" bandRow="1">
                <a:tableStyleId>{8A107856-5554-42FB-B03E-39F5DBC370BA}</a:tableStyleId>
              </a:tblPr>
              <a:tblGrid>
                <a:gridCol w="1910688"/>
                <a:gridCol w="1672399"/>
              </a:tblGrid>
              <a:tr h="251263">
                <a:tc>
                  <a:txBody>
                    <a:bodyPr/>
                    <a:lstStyle/>
                    <a:p>
                      <a:pPr marL="0" lvl="0" algn="ctr" defTabSz="914400" rtl="0" eaLnBrk="1" latinLnBrk="0" hangingPunct="1"/>
                      <a:r>
                        <a:rPr kumimoji="1" lang="ja-JP" altLang="en-US" sz="1600" b="0" kern="1200" dirty="0" smtClean="0"/>
                        <a:t>選択帝王切開術</a:t>
                      </a:r>
                      <a:endParaRPr kumimoji="1" lang="ja-JP" altLang="en-US" sz="1600" b="0" kern="1200" dirty="0">
                        <a:solidFill>
                          <a:schemeClr val="dk1"/>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b="0" kern="1200" dirty="0" smtClean="0"/>
                        <a:t>２０</a:t>
                      </a:r>
                      <a:r>
                        <a:rPr kumimoji="1" lang="en-US" altLang="ja-JP" sz="1600" b="0" kern="1200" dirty="0" smtClean="0"/>
                        <a:t>,</a:t>
                      </a:r>
                      <a:r>
                        <a:rPr kumimoji="1" lang="ja-JP" altLang="en-US" sz="1600" b="0" kern="1200" dirty="0" smtClean="0"/>
                        <a:t>１４０点</a:t>
                      </a:r>
                      <a:endParaRPr kumimoji="1" lang="ja-JP" altLang="en-US" sz="1600" b="0" kern="1200" dirty="0">
                        <a:solidFill>
                          <a:schemeClr val="dk1"/>
                        </a:solidFill>
                        <a:latin typeface="+mn-lt"/>
                        <a:ea typeface="+mn-ea"/>
                        <a:cs typeface="+mn-cs"/>
                      </a:endParaRPr>
                    </a:p>
                  </a:txBody>
                  <a:tcPr marL="99060" marR="99060" anchor="ctr"/>
                </a:tc>
              </a:tr>
              <a:tr h="251263">
                <a:tc>
                  <a:txBody>
                    <a:bodyPr/>
                    <a:lstStyle/>
                    <a:p>
                      <a:pPr marL="0" lvl="0" algn="ctr" defTabSz="914400" rtl="0" eaLnBrk="1" latinLnBrk="0" hangingPunct="1"/>
                      <a:r>
                        <a:rPr kumimoji="1" lang="ja-JP" altLang="en-US" sz="1600" kern="1200" dirty="0" smtClean="0"/>
                        <a:t>緊急帝王切開術</a:t>
                      </a:r>
                      <a:endParaRPr kumimoji="1" lang="ja-JP" altLang="en-US" sz="1600" b="0" kern="1200" dirty="0">
                        <a:solidFill>
                          <a:schemeClr val="dk1"/>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kern="1200" dirty="0" smtClean="0"/>
                        <a:t>２０</a:t>
                      </a:r>
                      <a:r>
                        <a:rPr kumimoji="1" lang="en-US" altLang="ja-JP" sz="1600" kern="1200" dirty="0" smtClean="0"/>
                        <a:t>,</a:t>
                      </a:r>
                      <a:r>
                        <a:rPr kumimoji="1" lang="ja-JP" altLang="en-US" sz="1600" kern="1200" dirty="0" smtClean="0"/>
                        <a:t>１４０点</a:t>
                      </a:r>
                      <a:endParaRPr kumimoji="1" lang="ja-JP" altLang="en-US" sz="1600" b="0" kern="1200" dirty="0">
                        <a:solidFill>
                          <a:schemeClr val="dk1"/>
                        </a:solidFill>
                        <a:latin typeface="+mn-lt"/>
                        <a:ea typeface="+mn-ea"/>
                        <a:cs typeface="+mn-cs"/>
                      </a:endParaRPr>
                    </a:p>
                  </a:txBody>
                  <a:tcPr marL="99060" marR="99060" anchor="ctr"/>
                </a:tc>
              </a:tr>
            </a:tbl>
          </a:graphicData>
        </a:graphic>
      </p:graphicFrame>
      <p:sp>
        <p:nvSpPr>
          <p:cNvPr id="23" name="右矢印 22"/>
          <p:cNvSpPr/>
          <p:nvPr/>
        </p:nvSpPr>
        <p:spPr>
          <a:xfrm>
            <a:off x="4715454" y="4408671"/>
            <a:ext cx="453233" cy="766146"/>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24" name="テキスト ボックス 23"/>
          <p:cNvSpPr txBox="1"/>
          <p:nvPr/>
        </p:nvSpPr>
        <p:spPr>
          <a:xfrm>
            <a:off x="694224" y="4110189"/>
            <a:ext cx="877163" cy="369332"/>
          </a:xfrm>
          <a:prstGeom prst="rect">
            <a:avLst/>
          </a:prstGeom>
          <a:noFill/>
        </p:spPr>
        <p:txBody>
          <a:bodyPr wrap="none" rtlCol="0">
            <a:spAutoFit/>
          </a:bodyPr>
          <a:lstStyle/>
          <a:p>
            <a:r>
              <a:rPr lang="en-US" altLang="ja-JP" dirty="0" smtClean="0">
                <a:solidFill>
                  <a:prstClr val="black"/>
                </a:solidFill>
              </a:rPr>
              <a:t>【</a:t>
            </a:r>
            <a:r>
              <a:rPr lang="ja-JP" altLang="en-US" dirty="0" smtClean="0">
                <a:solidFill>
                  <a:prstClr val="black"/>
                </a:solidFill>
              </a:rPr>
              <a:t>現行</a:t>
            </a:r>
            <a:r>
              <a:rPr lang="en-US" altLang="ja-JP" dirty="0" smtClean="0">
                <a:solidFill>
                  <a:prstClr val="black"/>
                </a:solidFill>
              </a:rPr>
              <a:t>】</a:t>
            </a:r>
            <a:endParaRPr lang="ja-JP" altLang="en-US" dirty="0">
              <a:solidFill>
                <a:prstClr val="black"/>
              </a:solidFill>
            </a:endParaRPr>
          </a:p>
        </p:txBody>
      </p:sp>
      <p:sp>
        <p:nvSpPr>
          <p:cNvPr id="25" name="テキスト ボックス 24"/>
          <p:cNvSpPr txBox="1"/>
          <p:nvPr/>
        </p:nvSpPr>
        <p:spPr>
          <a:xfrm>
            <a:off x="5470457" y="4110188"/>
            <a:ext cx="1107996" cy="369332"/>
          </a:xfrm>
          <a:prstGeom prst="rect">
            <a:avLst/>
          </a:prstGeom>
          <a:noFill/>
        </p:spPr>
        <p:txBody>
          <a:bodyPr wrap="none" rtlCol="0">
            <a:spAutoFit/>
          </a:bodyPr>
          <a:lstStyle/>
          <a:p>
            <a:r>
              <a:rPr lang="en-US" altLang="ja-JP" dirty="0" smtClean="0">
                <a:solidFill>
                  <a:prstClr val="black"/>
                </a:solidFill>
              </a:rPr>
              <a:t>【</a:t>
            </a:r>
            <a:r>
              <a:rPr lang="ja-JP" altLang="en-US" dirty="0" smtClean="0">
                <a:solidFill>
                  <a:prstClr val="black"/>
                </a:solidFill>
              </a:rPr>
              <a:t>改定後</a:t>
            </a:r>
            <a:r>
              <a:rPr lang="en-US" altLang="ja-JP" dirty="0" smtClean="0">
                <a:solidFill>
                  <a:prstClr val="black"/>
                </a:solidFill>
              </a:rPr>
              <a:t>】</a:t>
            </a:r>
            <a:endParaRPr lang="ja-JP" altLang="en-US" dirty="0">
              <a:solidFill>
                <a:prstClr val="black"/>
              </a:solidFill>
            </a:endParaRPr>
          </a:p>
        </p:txBody>
      </p:sp>
      <p:sp>
        <p:nvSpPr>
          <p:cNvPr id="26" name="テキスト ボックス 25"/>
          <p:cNvSpPr txBox="1"/>
          <p:nvPr/>
        </p:nvSpPr>
        <p:spPr>
          <a:xfrm>
            <a:off x="175151" y="5309608"/>
            <a:ext cx="9555000" cy="492443"/>
          </a:xfrm>
          <a:prstGeom prst="rect">
            <a:avLst/>
          </a:prstGeom>
          <a:noFill/>
        </p:spPr>
        <p:txBody>
          <a:bodyPr wrap="square" rtlCol="0">
            <a:spAutoFit/>
          </a:bodyPr>
          <a:lstStyle/>
          <a:p>
            <a:pPr algn="just">
              <a:tabLst>
                <a:tab pos="9237663" algn="l"/>
              </a:tabLst>
            </a:pPr>
            <a:r>
              <a:rPr lang="ja-JP" altLang="en-US" sz="1300" dirty="0" smtClean="0">
                <a:solidFill>
                  <a:prstClr val="black"/>
                </a:solidFill>
              </a:rPr>
              <a:t>＜参考＞</a:t>
            </a:r>
            <a:endParaRPr lang="en-US" altLang="ja-JP" sz="1300" dirty="0" smtClean="0">
              <a:solidFill>
                <a:prstClr val="black"/>
              </a:solidFill>
            </a:endParaRPr>
          </a:p>
          <a:p>
            <a:pPr marL="285750" indent="-285750" algn="just">
              <a:buFont typeface="Wingdings" panose="05000000000000000000" pitchFamily="2" charset="2"/>
              <a:buChar char="Ø"/>
              <a:tabLst>
                <a:tab pos="9237663" algn="l"/>
              </a:tabLst>
            </a:pPr>
            <a:r>
              <a:rPr lang="ja-JP" altLang="en-US" sz="1300" dirty="0" smtClean="0">
                <a:solidFill>
                  <a:prstClr val="black"/>
                </a:solidFill>
              </a:rPr>
              <a:t>平成２２年度・２４年度における外保連試案を踏まえた帝王切開術に関する手術料の見直し</a:t>
            </a:r>
            <a:endParaRPr lang="ja-JP" altLang="ja-JP" sz="1300" dirty="0">
              <a:solidFill>
                <a:prstClr val="black"/>
              </a:solidFill>
            </a:endParaRPr>
          </a:p>
        </p:txBody>
      </p:sp>
      <p:graphicFrame>
        <p:nvGraphicFramePr>
          <p:cNvPr id="6" name="表 5"/>
          <p:cNvGraphicFramePr>
            <a:graphicFrameLocks noGrp="1"/>
          </p:cNvGraphicFramePr>
          <p:nvPr>
            <p:extLst>
              <p:ext uri="{D42A27DB-BD31-4B8C-83A1-F6EECF244321}">
                <p14:modId xmlns:p14="http://schemas.microsoft.com/office/powerpoint/2010/main" val="1253330051"/>
              </p:ext>
            </p:extLst>
          </p:nvPr>
        </p:nvGraphicFramePr>
        <p:xfrm>
          <a:off x="1466255" y="5748471"/>
          <a:ext cx="7225682" cy="883920"/>
        </p:xfrm>
        <a:graphic>
          <a:graphicData uri="http://schemas.openxmlformats.org/drawingml/2006/table">
            <a:tbl>
              <a:tblPr firstRow="1" bandRow="1">
                <a:tableStyleId>{5940675A-B579-460E-94D1-54222C63F5DA}</a:tableStyleId>
              </a:tblPr>
              <a:tblGrid>
                <a:gridCol w="1806421"/>
                <a:gridCol w="1484259"/>
                <a:gridCol w="1982912"/>
                <a:gridCol w="1952090"/>
              </a:tblGrid>
              <a:tr h="241505">
                <a:tc>
                  <a:txBody>
                    <a:bodyPr/>
                    <a:lstStyle/>
                    <a:p>
                      <a:endParaRPr kumimoji="1" lang="ja-JP" altLang="en-US"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1" dirty="0" smtClean="0"/>
                        <a:t>平成２０年度</a:t>
                      </a:r>
                      <a:endParaRPr kumimoji="1" lang="ja-JP" altLang="en-US" sz="12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1" dirty="0" smtClean="0"/>
                        <a:t>平成２２年度</a:t>
                      </a:r>
                      <a:endParaRPr kumimoji="1" lang="ja-JP" altLang="en-US" sz="12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1" dirty="0" smtClean="0"/>
                        <a:t>平成２４年度</a:t>
                      </a:r>
                      <a:endParaRPr kumimoji="1" lang="ja-JP" altLang="en-US" sz="12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67057">
                <a:tc>
                  <a:txBody>
                    <a:bodyPr/>
                    <a:lstStyle/>
                    <a:p>
                      <a:pPr algn="ctr"/>
                      <a:r>
                        <a:rPr kumimoji="1" lang="ja-JP" altLang="en-US" sz="1200" dirty="0" smtClean="0"/>
                        <a:t>選択帝王切開術</a:t>
                      </a:r>
                      <a:endParaRPr kumimoji="1" lang="ja-JP" altLang="en-US"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t>１５</a:t>
                      </a:r>
                      <a:r>
                        <a:rPr kumimoji="1" lang="en-US" altLang="ja-JP" sz="1400" b="1" dirty="0" smtClean="0"/>
                        <a:t>,</a:t>
                      </a:r>
                      <a:r>
                        <a:rPr kumimoji="1" lang="ja-JP" altLang="en-US" sz="1400" b="1" dirty="0" smtClean="0"/>
                        <a:t>０００点</a:t>
                      </a:r>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t>１９</a:t>
                      </a:r>
                      <a:r>
                        <a:rPr kumimoji="1" lang="en-US" altLang="ja-JP" sz="1400" b="1" dirty="0" smtClean="0"/>
                        <a:t>,</a:t>
                      </a:r>
                      <a:r>
                        <a:rPr kumimoji="1" lang="ja-JP" altLang="en-US" sz="1400" b="1" dirty="0" smtClean="0"/>
                        <a:t>３４０点</a:t>
                      </a:r>
                      <a:r>
                        <a:rPr kumimoji="1" lang="ja-JP" altLang="en-US" sz="1200" b="1" dirty="0" smtClean="0"/>
                        <a:t>（＋</a:t>
                      </a:r>
                      <a:r>
                        <a:rPr kumimoji="1" lang="en-US" altLang="ja-JP" sz="1200" b="1" dirty="0" smtClean="0"/>
                        <a:t>4,340</a:t>
                      </a:r>
                      <a:r>
                        <a:rPr kumimoji="1" lang="ja-JP" altLang="en-US" sz="1200" b="1" dirty="0" smtClean="0"/>
                        <a:t>点）</a:t>
                      </a:r>
                      <a:endParaRPr kumimoji="1" lang="ja-JP" altLang="en-US" sz="12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t>２２</a:t>
                      </a:r>
                      <a:r>
                        <a:rPr kumimoji="1" lang="en-US" altLang="ja-JP" sz="1400" b="1" dirty="0" smtClean="0"/>
                        <a:t>,</a:t>
                      </a:r>
                      <a:r>
                        <a:rPr kumimoji="1" lang="ja-JP" altLang="en-US" sz="1400" b="1" dirty="0" smtClean="0"/>
                        <a:t>１６０点</a:t>
                      </a:r>
                      <a:r>
                        <a:rPr kumimoji="1" lang="ja-JP" altLang="en-US" sz="1200" b="1" i="0" u="none" strike="noStrike" kern="1200" cap="none" spc="0" normalizeH="0" baseline="0" noProof="0" dirty="0" smtClean="0">
                          <a:ln>
                            <a:noFill/>
                          </a:ln>
                          <a:solidFill>
                            <a:prstClr val="black"/>
                          </a:solidFill>
                          <a:effectLst/>
                          <a:uLnTx/>
                          <a:uFillTx/>
                          <a:latin typeface="+mn-lt"/>
                          <a:ea typeface="+mn-ea"/>
                        </a:rPr>
                        <a:t>（＋</a:t>
                      </a:r>
                      <a:r>
                        <a:rPr kumimoji="1" lang="en-US" altLang="ja-JP" sz="1200" b="1" i="0" u="none" strike="noStrike" kern="1200" cap="none" spc="0" normalizeH="0" baseline="0" noProof="0" dirty="0" smtClean="0">
                          <a:ln>
                            <a:noFill/>
                          </a:ln>
                          <a:solidFill>
                            <a:prstClr val="black"/>
                          </a:solidFill>
                          <a:effectLst/>
                          <a:uLnTx/>
                          <a:uFillTx/>
                          <a:latin typeface="+mn-lt"/>
                          <a:ea typeface="+mn-ea"/>
                        </a:rPr>
                        <a:t>2,820</a:t>
                      </a:r>
                      <a:r>
                        <a:rPr kumimoji="1" lang="ja-JP" altLang="en-US" sz="1200" b="1" i="0" u="none" strike="noStrike" kern="1200" cap="none" spc="0" normalizeH="0" baseline="0" noProof="0" dirty="0" smtClean="0">
                          <a:ln>
                            <a:noFill/>
                          </a:ln>
                          <a:solidFill>
                            <a:prstClr val="black"/>
                          </a:solidFill>
                          <a:effectLst/>
                          <a:uLnTx/>
                          <a:uFillTx/>
                          <a:latin typeface="+mn-lt"/>
                          <a:ea typeface="+mn-ea"/>
                        </a:rPr>
                        <a:t>点）</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67057">
                <a:tc>
                  <a:txBody>
                    <a:bodyPr/>
                    <a:lstStyle/>
                    <a:p>
                      <a:pPr algn="ctr"/>
                      <a:r>
                        <a:rPr kumimoji="1" lang="ja-JP" altLang="en-US" sz="1200" dirty="0" smtClean="0"/>
                        <a:t>緊急帝王切開術</a:t>
                      </a:r>
                      <a:endParaRPr kumimoji="1" lang="ja-JP" altLang="en-US"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t>１７</a:t>
                      </a:r>
                      <a:r>
                        <a:rPr kumimoji="1" lang="en-US" altLang="ja-JP" sz="1400" b="1" dirty="0" smtClean="0"/>
                        <a:t>,</a:t>
                      </a:r>
                      <a:r>
                        <a:rPr kumimoji="1" lang="ja-JP" altLang="en-US" sz="1400" b="1" dirty="0" smtClean="0"/>
                        <a:t>８００点</a:t>
                      </a:r>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t>１９</a:t>
                      </a:r>
                      <a:r>
                        <a:rPr kumimoji="1" lang="en-US" altLang="ja-JP" sz="1400" b="1" dirty="0" smtClean="0"/>
                        <a:t>,</a:t>
                      </a:r>
                      <a:r>
                        <a:rPr kumimoji="1" lang="ja-JP" altLang="en-US" sz="1400" b="1" dirty="0" smtClean="0"/>
                        <a:t>３４０点</a:t>
                      </a:r>
                      <a:r>
                        <a:rPr kumimoji="1" lang="ja-JP" altLang="en-US" sz="1200" b="1" i="0" u="none" strike="noStrike" kern="1200" cap="none" spc="0" normalizeH="0" baseline="0" noProof="0" dirty="0" smtClean="0">
                          <a:ln>
                            <a:noFill/>
                          </a:ln>
                          <a:solidFill>
                            <a:prstClr val="black"/>
                          </a:solidFill>
                          <a:effectLst/>
                          <a:uLnTx/>
                          <a:uFillTx/>
                          <a:latin typeface="+mn-lt"/>
                          <a:ea typeface="+mn-ea"/>
                        </a:rPr>
                        <a:t>（＋</a:t>
                      </a:r>
                      <a:r>
                        <a:rPr kumimoji="1" lang="en-US" altLang="ja-JP" sz="1200" b="1" i="0" u="none" strike="noStrike" kern="1200" cap="none" spc="0" normalizeH="0" baseline="0" noProof="0" dirty="0" smtClean="0">
                          <a:ln>
                            <a:noFill/>
                          </a:ln>
                          <a:solidFill>
                            <a:prstClr val="black"/>
                          </a:solidFill>
                          <a:effectLst/>
                          <a:uLnTx/>
                          <a:uFillTx/>
                          <a:latin typeface="+mn-lt"/>
                          <a:ea typeface="+mn-ea"/>
                        </a:rPr>
                        <a:t>1,540</a:t>
                      </a:r>
                      <a:r>
                        <a:rPr kumimoji="1" lang="ja-JP" altLang="en-US" sz="1200" b="1" i="0" u="none" strike="noStrike" kern="1200" cap="none" spc="0" normalizeH="0" baseline="0" noProof="0" dirty="0" smtClean="0">
                          <a:ln>
                            <a:noFill/>
                          </a:ln>
                          <a:solidFill>
                            <a:prstClr val="black"/>
                          </a:solidFill>
                          <a:effectLst/>
                          <a:uLnTx/>
                          <a:uFillTx/>
                          <a:latin typeface="+mn-lt"/>
                          <a:ea typeface="+mn-ea"/>
                        </a:rPr>
                        <a:t>点）</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t>２２</a:t>
                      </a:r>
                      <a:r>
                        <a:rPr kumimoji="1" lang="en-US" altLang="ja-JP" sz="1400" b="1" dirty="0" smtClean="0"/>
                        <a:t>,</a:t>
                      </a:r>
                      <a:r>
                        <a:rPr kumimoji="1" lang="ja-JP" altLang="en-US" sz="1400" b="1" dirty="0" smtClean="0"/>
                        <a:t>１６０点</a:t>
                      </a:r>
                      <a:r>
                        <a:rPr kumimoji="1" lang="ja-JP" altLang="en-US" sz="1200" b="1" i="0" u="none" strike="noStrike" kern="1200" cap="none" spc="0" normalizeH="0" baseline="0" noProof="0" dirty="0" smtClean="0">
                          <a:ln>
                            <a:noFill/>
                          </a:ln>
                          <a:solidFill>
                            <a:prstClr val="black"/>
                          </a:solidFill>
                          <a:effectLst/>
                          <a:uLnTx/>
                          <a:uFillTx/>
                          <a:latin typeface="+mn-lt"/>
                          <a:ea typeface="+mn-ea"/>
                        </a:rPr>
                        <a:t>（＋</a:t>
                      </a:r>
                      <a:r>
                        <a:rPr kumimoji="1" lang="en-US" altLang="ja-JP" sz="1200" b="1" i="0" u="none" strike="noStrike" kern="1200" cap="none" spc="0" normalizeH="0" baseline="0" noProof="0" dirty="0" smtClean="0">
                          <a:ln>
                            <a:noFill/>
                          </a:ln>
                          <a:solidFill>
                            <a:prstClr val="black"/>
                          </a:solidFill>
                          <a:effectLst/>
                          <a:uLnTx/>
                          <a:uFillTx/>
                          <a:latin typeface="+mn-lt"/>
                          <a:ea typeface="+mn-ea"/>
                        </a:rPr>
                        <a:t>2,820</a:t>
                      </a:r>
                      <a:r>
                        <a:rPr kumimoji="1" lang="ja-JP" altLang="en-US" sz="1200" b="1" i="0" u="none" strike="noStrike" kern="1200" cap="none" spc="0" normalizeH="0" baseline="0" noProof="0" dirty="0" smtClean="0">
                          <a:ln>
                            <a:noFill/>
                          </a:ln>
                          <a:solidFill>
                            <a:prstClr val="black"/>
                          </a:solidFill>
                          <a:effectLst/>
                          <a:uLnTx/>
                          <a:uFillTx/>
                          <a:latin typeface="+mn-lt"/>
                          <a:ea typeface="+mn-ea"/>
                        </a:rPr>
                        <a:t>点）</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
        <p:nvSpPr>
          <p:cNvPr id="7" name="テキスト ボックス 6"/>
          <p:cNvSpPr txBox="1"/>
          <p:nvPr/>
        </p:nvSpPr>
        <p:spPr>
          <a:xfrm>
            <a:off x="5504527" y="5094165"/>
            <a:ext cx="4196208" cy="461665"/>
          </a:xfrm>
          <a:prstGeom prst="rect">
            <a:avLst/>
          </a:prstGeom>
          <a:noFill/>
        </p:spPr>
        <p:txBody>
          <a:bodyPr wrap="square" rtlCol="0">
            <a:spAutoFit/>
          </a:bodyPr>
          <a:lstStyle/>
          <a:p>
            <a:pPr marL="177800" indent="-177800"/>
            <a:r>
              <a:rPr lang="en-US" altLang="ja-JP" sz="1200" dirty="0" smtClean="0">
                <a:solidFill>
                  <a:prstClr val="black"/>
                </a:solidFill>
              </a:rPr>
              <a:t>※</a:t>
            </a:r>
            <a:r>
              <a:rPr lang="ja-JP" altLang="en-US" sz="1200" dirty="0" smtClean="0">
                <a:solidFill>
                  <a:prstClr val="black"/>
                </a:solidFill>
              </a:rPr>
              <a:t>現場への影響を考慮し、外保連試案における人件費減少分の一部のみ手術料に反映した。</a:t>
            </a:r>
            <a:endParaRPr lang="ja-JP" altLang="en-US" sz="1200" dirty="0">
              <a:solidFill>
                <a:prstClr val="black"/>
              </a:solidFill>
            </a:endParaRPr>
          </a:p>
        </p:txBody>
      </p:sp>
      <p:sp>
        <p:nvSpPr>
          <p:cNvPr id="2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76956611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200472" y="764704"/>
            <a:ext cx="9505056" cy="6048672"/>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94352" y="44450"/>
            <a:ext cx="9517327" cy="432222"/>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外保連試案による評価見直し①</a:t>
            </a:r>
            <a:endParaRPr lang="en-US" altLang="ja-JP" sz="2400" dirty="0" smtClean="0">
              <a:solidFill>
                <a:schemeClr val="tx1"/>
              </a:solidFill>
              <a:latin typeface="ＭＳ Ｐゴシック" pitchFamily="50" charset="-128"/>
              <a:ea typeface="ＭＳ Ｐゴシック" pitchFamily="50" charset="-128"/>
            </a:endParaRPr>
          </a:p>
        </p:txBody>
      </p:sp>
      <p:sp>
        <p:nvSpPr>
          <p:cNvPr id="2052" name="Rectangle 36"/>
          <p:cNvSpPr>
            <a:spLocks noChangeArrowheads="1"/>
          </p:cNvSpPr>
          <p:nvPr/>
        </p:nvSpPr>
        <p:spPr bwMode="auto">
          <a:xfrm>
            <a:off x="200472" y="448700"/>
            <a:ext cx="8424936"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smtClean="0">
                <a:solidFill>
                  <a:prstClr val="black"/>
                </a:solidFill>
              </a:rPr>
              <a:t>今回改定で点数が引上げられた手術　点数推移（平成２０年度～２６年度）</a:t>
            </a:r>
            <a:endParaRPr lang="ja-JP" altLang="en-US" sz="2000" dirty="0">
              <a:solidFill>
                <a:prstClr val="black"/>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4199243265"/>
              </p:ext>
            </p:extLst>
          </p:nvPr>
        </p:nvGraphicFramePr>
        <p:xfrm>
          <a:off x="200472" y="769098"/>
          <a:ext cx="9433047" cy="5871572"/>
        </p:xfrm>
        <a:graphic>
          <a:graphicData uri="http://schemas.openxmlformats.org/drawingml/2006/table">
            <a:tbl>
              <a:tblPr firstRow="1" bandRow="1">
                <a:tableStyleId>{00A15C55-8517-42AA-B614-E9B94910E393}</a:tableStyleId>
              </a:tblPr>
              <a:tblGrid>
                <a:gridCol w="871829"/>
                <a:gridCol w="4528771"/>
                <a:gridCol w="1008112"/>
                <a:gridCol w="1008112"/>
                <a:gridCol w="1008112"/>
                <a:gridCol w="1008111"/>
              </a:tblGrid>
              <a:tr h="360040">
                <a:tc>
                  <a:txBody>
                    <a:bodyPr/>
                    <a:lstStyle/>
                    <a:p>
                      <a:pPr algn="ctr">
                        <a:lnSpc>
                          <a:spcPts val="1500"/>
                        </a:lnSpc>
                      </a:pPr>
                      <a:r>
                        <a:rPr kumimoji="1" lang="ja-JP" altLang="en-US" sz="1200" b="0" dirty="0" smtClean="0"/>
                        <a:t>区分番号</a:t>
                      </a:r>
                      <a:endParaRPr kumimoji="1" lang="ja-JP" altLang="en-US" sz="1200" b="0" dirty="0"/>
                    </a:p>
                  </a:txBody>
                  <a:tcPr marL="99060" marR="99060" anchor="ctr"/>
                </a:tc>
                <a:tc>
                  <a:txBody>
                    <a:bodyPr/>
                    <a:lstStyle/>
                    <a:p>
                      <a:pPr algn="ctr">
                        <a:lnSpc>
                          <a:spcPts val="1500"/>
                        </a:lnSpc>
                      </a:pPr>
                      <a:r>
                        <a:rPr kumimoji="1" lang="ja-JP" altLang="en-US" sz="1400" b="0" dirty="0" smtClean="0"/>
                        <a:t>手術名</a:t>
                      </a:r>
                      <a:endParaRPr kumimoji="1" lang="ja-JP" altLang="en-US" sz="1400" b="0" dirty="0"/>
                    </a:p>
                  </a:txBody>
                  <a:tcPr marL="99060" marR="99060" anchor="ctr"/>
                </a:tc>
                <a:tc>
                  <a:txBody>
                    <a:bodyPr/>
                    <a:lstStyle/>
                    <a:p>
                      <a:pPr algn="ctr">
                        <a:lnSpc>
                          <a:spcPts val="1500"/>
                        </a:lnSpc>
                      </a:pPr>
                      <a:r>
                        <a:rPr kumimoji="1" lang="en-US" altLang="ja-JP" sz="1400" b="0" dirty="0" smtClean="0">
                          <a:latin typeface="ＭＳ ゴシック" pitchFamily="49" charset="-128"/>
                          <a:ea typeface="ＭＳ ゴシック" pitchFamily="49" charset="-128"/>
                        </a:rPr>
                        <a:t>20</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c>
                  <a:txBody>
                    <a:bodyPr/>
                    <a:lstStyle/>
                    <a:p>
                      <a:pPr algn="ctr">
                        <a:lnSpc>
                          <a:spcPts val="1500"/>
                        </a:lnSpc>
                      </a:pPr>
                      <a:r>
                        <a:rPr kumimoji="1" lang="en-US" altLang="ja-JP" sz="1400" b="0" dirty="0" smtClean="0">
                          <a:latin typeface="ＭＳ ゴシック" pitchFamily="49" charset="-128"/>
                          <a:ea typeface="ＭＳ ゴシック" pitchFamily="49" charset="-128"/>
                        </a:rPr>
                        <a:t>22</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c>
                  <a:txBody>
                    <a:bodyPr/>
                    <a:lstStyle/>
                    <a:p>
                      <a:pPr algn="ctr">
                        <a:lnSpc>
                          <a:spcPts val="1500"/>
                        </a:lnSpc>
                      </a:pPr>
                      <a:r>
                        <a:rPr kumimoji="1" lang="en-US" altLang="ja-JP" sz="1400" b="0" dirty="0" smtClean="0">
                          <a:latin typeface="ＭＳ ゴシック" pitchFamily="49" charset="-128"/>
                          <a:ea typeface="ＭＳ ゴシック" pitchFamily="49" charset="-128"/>
                        </a:rPr>
                        <a:t>24</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c>
                  <a:txBody>
                    <a:bodyPr/>
                    <a:lstStyle/>
                    <a:p>
                      <a:pPr algn="ctr">
                        <a:lnSpc>
                          <a:spcPts val="1500"/>
                        </a:lnSpc>
                      </a:pPr>
                      <a:r>
                        <a:rPr kumimoji="1" lang="en-US" altLang="ja-JP" sz="1400" b="0" dirty="0" smtClean="0">
                          <a:latin typeface="ＭＳ ゴシック" pitchFamily="49" charset="-128"/>
                          <a:ea typeface="ＭＳ ゴシック" pitchFamily="49" charset="-128"/>
                        </a:rPr>
                        <a:t>26</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r>
              <a:tr h="247228">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K002</a:t>
                      </a:r>
                      <a:r>
                        <a:rPr kumimoji="1" lang="ja-JP" altLang="en-US" sz="1400" b="1" u="none" kern="1200" baseline="0" dirty="0" smtClean="0">
                          <a:solidFill>
                            <a:srgbClr val="0070C0"/>
                          </a:solidFill>
                          <a:latin typeface="ＭＳ ゴシック" pitchFamily="49" charset="-128"/>
                          <a:ea typeface="ＭＳ ゴシック" pitchFamily="49" charset="-128"/>
                          <a:cs typeface="+mn-cs"/>
                        </a:rPr>
                        <a:t> </a:t>
                      </a:r>
                      <a:r>
                        <a:rPr kumimoji="1" lang="en-US" altLang="ja-JP" sz="1400" b="1" u="none" kern="1200" dirty="0" smtClean="0">
                          <a:solidFill>
                            <a:srgbClr val="0070C0"/>
                          </a:solidFill>
                          <a:latin typeface="ＭＳ ゴシック" pitchFamily="49" charset="-128"/>
                          <a:ea typeface="ＭＳ ゴシック" pitchFamily="49" charset="-128"/>
                          <a:cs typeface="+mn-cs"/>
                        </a:rPr>
                        <a:t>3</a:t>
                      </a:r>
                      <a:endParaRPr kumimoji="1" lang="zh-TW" altLang="en-US"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400" b="1" u="none" kern="1200" dirty="0" smtClean="0">
                          <a:solidFill>
                            <a:srgbClr val="0070C0"/>
                          </a:solidFill>
                          <a:latin typeface="ＭＳ ゴシック" pitchFamily="49" charset="-128"/>
                          <a:ea typeface="ＭＳ ゴシック" pitchFamily="49" charset="-128"/>
                          <a:cs typeface="+mn-cs"/>
                        </a:rPr>
                        <a:t>デブリードマン</a:t>
                      </a:r>
                      <a:r>
                        <a:rPr kumimoji="1" lang="ja-JP" altLang="en-US" sz="1400" b="1" u="none" kern="1200" baseline="0" dirty="0" smtClean="0">
                          <a:solidFill>
                            <a:srgbClr val="0070C0"/>
                          </a:solidFill>
                          <a:latin typeface="ＭＳ ゴシック" pitchFamily="49" charset="-128"/>
                          <a:ea typeface="ＭＳ ゴシック" pitchFamily="49" charset="-128"/>
                          <a:cs typeface="+mn-cs"/>
                        </a:rPr>
                        <a:t> </a:t>
                      </a:r>
                      <a:r>
                        <a:rPr kumimoji="1" lang="en-US" altLang="ja-JP" sz="1400" b="1" u="none" kern="1200" dirty="0" smtClean="0">
                          <a:solidFill>
                            <a:srgbClr val="0070C0"/>
                          </a:solidFill>
                          <a:latin typeface="ＭＳ ゴシック" pitchFamily="49" charset="-128"/>
                          <a:ea typeface="ＭＳ ゴシック" pitchFamily="49" charset="-128"/>
                          <a:cs typeface="+mn-cs"/>
                        </a:rPr>
                        <a:t>3</a:t>
                      </a:r>
                      <a:r>
                        <a:rPr kumimoji="1" lang="ja-JP" altLang="en-US" sz="1400" b="1" u="none" kern="1200" dirty="0" err="1" smtClean="0">
                          <a:solidFill>
                            <a:srgbClr val="0070C0"/>
                          </a:solidFill>
                          <a:latin typeface="ＭＳ ゴシック" pitchFamily="49" charset="-128"/>
                          <a:ea typeface="ＭＳ ゴシック" pitchFamily="49" charset="-128"/>
                          <a:cs typeface="+mn-cs"/>
                        </a:rPr>
                        <a:t>．</a:t>
                      </a:r>
                      <a:r>
                        <a:rPr kumimoji="1" lang="en-US" altLang="ja-JP" sz="1400" b="1" u="none" kern="1200" dirty="0" smtClean="0">
                          <a:solidFill>
                            <a:srgbClr val="0070C0"/>
                          </a:solidFill>
                          <a:latin typeface="ＭＳ ゴシック" pitchFamily="49" charset="-128"/>
                          <a:ea typeface="ＭＳ ゴシック" pitchFamily="49" charset="-128"/>
                          <a:cs typeface="+mn-cs"/>
                        </a:rPr>
                        <a:t>3,000</a:t>
                      </a:r>
                      <a:r>
                        <a:rPr kumimoji="1" lang="ja-JP" altLang="en-US" sz="1400" b="1" u="none" kern="1200" dirty="0" smtClean="0">
                          <a:solidFill>
                            <a:srgbClr val="0070C0"/>
                          </a:solidFill>
                          <a:latin typeface="ＭＳ ゴシック" pitchFamily="49" charset="-128"/>
                          <a:ea typeface="ＭＳ ゴシック" pitchFamily="49" charset="-128"/>
                          <a:cs typeface="+mn-cs"/>
                        </a:rPr>
                        <a:t>㎡以上</a:t>
                      </a:r>
                      <a:endParaRPr kumimoji="1" lang="zh-TW" altLang="en-US"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3,700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4,810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6,250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7,600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r>
              <a:tr h="266870">
                <a:tc>
                  <a:txBody>
                    <a:bodyPr/>
                    <a:lstStyle/>
                    <a:p>
                      <a:pPr marL="0" algn="l" defTabSz="914400" rtl="0" eaLnBrk="1" latinLnBrk="0" hangingPunct="1">
                        <a:lnSpc>
                          <a:spcPts val="1500"/>
                        </a:lnSpc>
                      </a:pPr>
                      <a:r>
                        <a:rPr kumimoji="1" lang="en-US" altLang="ja-JP" sz="1400" b="1" u="none" kern="1200" dirty="0" smtClean="0">
                          <a:solidFill>
                            <a:srgbClr val="0070C0"/>
                          </a:solidFill>
                          <a:latin typeface="ＭＳ ゴシック" pitchFamily="49" charset="-128"/>
                          <a:ea typeface="ＭＳ ゴシック" pitchFamily="49" charset="-128"/>
                          <a:cs typeface="+mn-cs"/>
                        </a:rPr>
                        <a:t>K017</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algn="l" defTabSz="914400" rtl="0" eaLnBrk="1" latinLnBrk="0" hangingPunct="1">
                        <a:lnSpc>
                          <a:spcPts val="1500"/>
                        </a:lnSpc>
                      </a:pPr>
                      <a:r>
                        <a:rPr kumimoji="1" lang="ja-JP" altLang="en-US" sz="1400" b="1" u="none" kern="1200" dirty="0" smtClean="0">
                          <a:solidFill>
                            <a:srgbClr val="0070C0"/>
                          </a:solidFill>
                          <a:latin typeface="ＭＳ ゴシック" pitchFamily="49" charset="-128"/>
                          <a:ea typeface="ＭＳ ゴシック" pitchFamily="49" charset="-128"/>
                          <a:cs typeface="+mn-cs"/>
                        </a:rPr>
                        <a:t>遊離皮弁術（顕微鏡下血管柄付きのもの）</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43,000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64,500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74,240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84,050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r>
              <a:tr h="337552">
                <a:tc>
                  <a:txBody>
                    <a:bodyPr/>
                    <a:lstStyle/>
                    <a:p>
                      <a:pPr marL="0" marR="0" indent="0" algn="l" defTabSz="914400" rtl="0" eaLnBrk="1" fontAlgn="ctr"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 K059 2 </a:t>
                      </a:r>
                    </a:p>
                  </a:txBody>
                  <a:tcPr marL="0" marR="0" marT="0" marB="0" anchor="ctr"/>
                </a:tc>
                <a:tc>
                  <a:txBody>
                    <a:bodyPr/>
                    <a:lstStyle/>
                    <a:p>
                      <a:pPr marL="0" indent="88900" algn="l" defTabSz="914400" rtl="0" eaLnBrk="1" fontAlgn="ctr" latinLnBrk="0" hangingPunct="1">
                        <a:lnSpc>
                          <a:spcPts val="1500"/>
                        </a:lnSpc>
                      </a:pPr>
                      <a:r>
                        <a:rPr kumimoji="1" lang="ja-JP" altLang="en-US" sz="1400" b="1" u="none" kern="1200" dirty="0" smtClean="0">
                          <a:solidFill>
                            <a:srgbClr val="0070C0"/>
                          </a:solidFill>
                          <a:latin typeface="ＭＳ ゴシック" pitchFamily="49" charset="-128"/>
                          <a:ea typeface="ＭＳ ゴシック" pitchFamily="49" charset="-128"/>
                          <a:cs typeface="+mn-cs"/>
                        </a:rPr>
                        <a:t>骨移植術（軟骨移植術を含む）同種骨移植（生体）</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9,100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12,870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16,730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20,770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K059 3</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lvl="0" indent="0" algn="l" defTabSz="914400" rtl="0" eaLnBrk="1" fontAlgn="ctr" latinLnBrk="0" hangingPunct="1">
                        <a:lnSpc>
                          <a:spcPts val="15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rPr>
                        <a:t>骨移植術（軟骨移植術を含む）同種骨移植（非生体）</a:t>
                      </a:r>
                      <a:endParaRPr kumimoji="1" lang="en-US" altLang="ja-JP"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9,900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11,830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14,770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18,300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indent="0" algn="l" defTabSz="914400" rtl="0" eaLnBrk="1" fontAlgn="ctr" latinLnBrk="0" hangingPunct="1">
                        <a:lnSpc>
                          <a:spcPts val="1500"/>
                        </a:lnSpc>
                      </a:pPr>
                      <a:r>
                        <a:rPr kumimoji="1" lang="en-US" altLang="ja-JP" sz="1400" b="1" u="none" kern="1200" dirty="0" smtClean="0">
                          <a:solidFill>
                            <a:srgbClr val="0070C0"/>
                          </a:solidFill>
                          <a:latin typeface="ＭＳ ゴシック" pitchFamily="49" charset="-128"/>
                          <a:ea typeface="ＭＳ ゴシック" pitchFamily="49" charset="-128"/>
                          <a:cs typeface="+mn-cs"/>
                        </a:rPr>
                        <a:t> K096 1</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lnSpc>
                          <a:spcPts val="1500"/>
                        </a:lnSpc>
                      </a:pPr>
                      <a:r>
                        <a:rPr kumimoji="1" lang="ja-JP" altLang="en-US" sz="1400" b="1" u="none" kern="1200" dirty="0" smtClean="0">
                          <a:solidFill>
                            <a:srgbClr val="0070C0"/>
                          </a:solidFill>
                          <a:latin typeface="ＭＳ ゴシック" pitchFamily="49" charset="-128"/>
                          <a:ea typeface="ＭＳ ゴシック" pitchFamily="49" charset="-128"/>
                          <a:cs typeface="+mn-cs"/>
                        </a:rPr>
                        <a:t>手掌、足底腱膜切離・切除術　鏡視下によるもの</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2,750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2,750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3,580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4,340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r>
              <a:tr h="247228">
                <a:tc>
                  <a:txBody>
                    <a:bodyPr/>
                    <a:lstStyle/>
                    <a:p>
                      <a:pPr marL="0" indent="87313" algn="l" defTabSz="914400" rtl="0" eaLnBrk="1" fontAlgn="ctr" latinLnBrk="0" hangingPunct="1">
                        <a:lnSpc>
                          <a:spcPts val="1500"/>
                        </a:lnSpc>
                      </a:pPr>
                      <a:r>
                        <a:rPr kumimoji="1" lang="en-US" altLang="zh-TW" sz="1400" b="1" u="none" kern="1200" dirty="0" smtClean="0">
                          <a:solidFill>
                            <a:srgbClr val="0070C0"/>
                          </a:solidFill>
                          <a:latin typeface="ＭＳ ゴシック" pitchFamily="49" charset="-128"/>
                          <a:ea typeface="ＭＳ ゴシック" pitchFamily="49" charset="-128"/>
                          <a:cs typeface="+mn-cs"/>
                        </a:rPr>
                        <a:t>K338 2</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lnSpc>
                          <a:spcPts val="1500"/>
                        </a:lnSpc>
                      </a:pPr>
                      <a:r>
                        <a:rPr kumimoji="1" lang="ja-JP" altLang="en-US" sz="1400" b="1" u="none" kern="1200" dirty="0" smtClean="0">
                          <a:solidFill>
                            <a:srgbClr val="0070C0"/>
                          </a:solidFill>
                          <a:latin typeface="ＭＳ ゴシック" pitchFamily="49" charset="-128"/>
                          <a:ea typeface="ＭＳ ゴシック" pitchFamily="49" charset="-128"/>
                          <a:cs typeface="+mn-cs"/>
                        </a:rPr>
                        <a:t>鼻甲介切除術</a:t>
                      </a:r>
                      <a:r>
                        <a:rPr kumimoji="1" lang="ja-JP" altLang="en-US" sz="1400" b="1" u="none" kern="1200" baseline="0" dirty="0" smtClean="0">
                          <a:solidFill>
                            <a:srgbClr val="0070C0"/>
                          </a:solidFill>
                          <a:latin typeface="ＭＳ ゴシック" pitchFamily="49" charset="-128"/>
                          <a:ea typeface="ＭＳ ゴシック" pitchFamily="49" charset="-128"/>
                          <a:cs typeface="+mn-cs"/>
                        </a:rPr>
                        <a:t> その他のもの</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1,820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r>
              <a:tr h="247228">
                <a:tc>
                  <a:txBody>
                    <a:bodyPr/>
                    <a:lstStyle/>
                    <a:p>
                      <a:pPr marL="0" indent="87313" algn="l" defTabSz="914400" rtl="0" eaLnBrk="1" fontAlgn="ctr" latinLnBrk="0" hangingPunct="1">
                        <a:lnSpc>
                          <a:spcPts val="1500"/>
                        </a:lnSpc>
                      </a:pPr>
                      <a:r>
                        <a:rPr kumimoji="1" lang="en-US" sz="1400" b="1" u="none" kern="1200" dirty="0">
                          <a:solidFill>
                            <a:srgbClr val="0070C0"/>
                          </a:solidFill>
                          <a:latin typeface="ＭＳ ゴシック" pitchFamily="49" charset="-128"/>
                          <a:ea typeface="ＭＳ ゴシック" pitchFamily="49" charset="-128"/>
                          <a:cs typeface="+mn-cs"/>
                        </a:rPr>
                        <a:t>K339</a:t>
                      </a:r>
                    </a:p>
                  </a:txBody>
                  <a:tcPr marL="9525" marR="9525" marT="9525" marB="0" anchor="ctr"/>
                </a:tc>
                <a:tc>
                  <a:txBody>
                    <a:bodyPr/>
                    <a:lstStyle/>
                    <a:p>
                      <a:pPr marL="0" indent="87313" algn="l" defTabSz="914400" rtl="0" eaLnBrk="1" fontAlgn="ctr" latinLnBrk="0" hangingPunct="1">
                        <a:lnSpc>
                          <a:spcPts val="1500"/>
                        </a:lnSpc>
                      </a:pPr>
                      <a:r>
                        <a:rPr kumimoji="1" lang="zh-TW" altLang="en-US" sz="1400" b="1" u="none" kern="1200" dirty="0">
                          <a:solidFill>
                            <a:srgbClr val="0070C0"/>
                          </a:solidFill>
                          <a:latin typeface="ＭＳ ゴシック" pitchFamily="49" charset="-128"/>
                          <a:ea typeface="ＭＳ ゴシック" pitchFamily="49" charset="-128"/>
                          <a:cs typeface="+mn-cs"/>
                        </a:rPr>
                        <a:t>粘膜下下鼻甲介骨切除術</a:t>
                      </a:r>
                    </a:p>
                  </a:txBody>
                  <a:tcPr marL="9525" marR="9525" marT="9525" marB="0" anchor="ctr"/>
                </a:tc>
                <a:tc>
                  <a:txBody>
                    <a:bodyPr/>
                    <a:lstStyle/>
                    <a:p>
                      <a:pPr marL="0" indent="87313" algn="r" defTabSz="914400" rtl="0" eaLnBrk="1" fontAlgn="ctr" latinLnBrk="0" hangingPunct="1">
                        <a:lnSpc>
                          <a:spcPts val="1500"/>
                        </a:lnSpc>
                      </a:pPr>
                      <a:r>
                        <a:rPr kumimoji="1" lang="en-US" altLang="ja-JP" sz="1400" b="1" u="none" kern="1200" dirty="0" smtClean="0">
                          <a:solidFill>
                            <a:srgbClr val="0070C0"/>
                          </a:solidFill>
                          <a:latin typeface="ＭＳ ゴシック" pitchFamily="49" charset="-128"/>
                          <a:ea typeface="ＭＳ ゴシック" pitchFamily="49" charset="-128"/>
                          <a:cs typeface="+mn-cs"/>
                        </a:rPr>
                        <a:t>2,590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a:solidFill>
                          <a:srgbClr val="0070C0"/>
                        </a:solidFill>
                        <a:latin typeface="ＭＳ ゴシック" pitchFamily="49" charset="-128"/>
                        <a:ea typeface="ＭＳ ゴシック" pitchFamily="49" charset="-128"/>
                        <a:cs typeface="+mn-cs"/>
                      </a:endParaRPr>
                    </a:p>
                  </a:txBody>
                  <a:tcPr anchor="ctr"/>
                </a:tc>
                <a:tc>
                  <a:txBody>
                    <a:bodyPr/>
                    <a:lstStyle/>
                    <a:p>
                      <a:pPr marL="0" indent="87313" algn="r" defTabSz="914400" rtl="0" eaLnBrk="1" fontAlgn="ctr" latinLnBrk="0" hangingPunct="1">
                        <a:lnSpc>
                          <a:spcPts val="1500"/>
                        </a:lnSpc>
                      </a:pPr>
                      <a:r>
                        <a:rPr kumimoji="1" lang="en-US" altLang="ja-JP" sz="1400" b="1" u="none" kern="1200" dirty="0" smtClean="0">
                          <a:solidFill>
                            <a:srgbClr val="0070C0"/>
                          </a:solidFill>
                          <a:latin typeface="ＭＳ ゴシック" pitchFamily="49" charset="-128"/>
                          <a:ea typeface="ＭＳ ゴシック" pitchFamily="49" charset="-128"/>
                          <a:cs typeface="+mn-cs"/>
                        </a:rPr>
                        <a:t>2,590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a:solidFill>
                          <a:srgbClr val="0070C0"/>
                        </a:solidFill>
                        <a:latin typeface="ＭＳ ゴシック" pitchFamily="49" charset="-128"/>
                        <a:ea typeface="ＭＳ ゴシック" pitchFamily="49" charset="-128"/>
                        <a:cs typeface="+mn-cs"/>
                      </a:endParaRPr>
                    </a:p>
                  </a:txBody>
                  <a:tcPr anchor="ctr"/>
                </a:tc>
                <a:tc>
                  <a:txBody>
                    <a:bodyPr/>
                    <a:lstStyle/>
                    <a:p>
                      <a:pPr marL="0" indent="87313" algn="r" defTabSz="914400" rtl="0" eaLnBrk="1" fontAlgn="ctr" latinLnBrk="0" hangingPunct="1">
                        <a:lnSpc>
                          <a:spcPts val="1500"/>
                        </a:lnSpc>
                      </a:pPr>
                      <a:r>
                        <a:rPr kumimoji="1" lang="en-US" altLang="ja-JP" sz="1400" b="1" u="none" kern="1200" dirty="0" smtClean="0">
                          <a:solidFill>
                            <a:srgbClr val="0070C0"/>
                          </a:solidFill>
                          <a:latin typeface="ＭＳ ゴシック" pitchFamily="49" charset="-128"/>
                          <a:ea typeface="ＭＳ ゴシック" pitchFamily="49" charset="-128"/>
                          <a:cs typeface="+mn-cs"/>
                        </a:rPr>
                        <a:t>2,590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a:solidFill>
                          <a:srgbClr val="0070C0"/>
                        </a:solidFill>
                        <a:latin typeface="ＭＳ ゴシック" pitchFamily="49" charset="-128"/>
                        <a:ea typeface="ＭＳ ゴシック" pitchFamily="49" charset="-128"/>
                        <a:cs typeface="+mn-cs"/>
                      </a:endParaRPr>
                    </a:p>
                  </a:txBody>
                  <a:tcPr anchor="ctr"/>
                </a:tc>
                <a:tc>
                  <a:txBody>
                    <a:bodyPr/>
                    <a:lstStyle/>
                    <a:p>
                      <a:pPr marL="0" indent="87313" algn="r" defTabSz="914400" rtl="0" eaLnBrk="1" fontAlgn="ctr" latinLnBrk="0" hangingPunct="1">
                        <a:lnSpc>
                          <a:spcPts val="1500"/>
                        </a:lnSpc>
                      </a:pPr>
                      <a:r>
                        <a:rPr kumimoji="1" lang="en-US" altLang="ja-JP" sz="1400" b="1" u="none" kern="1200" dirty="0" smtClean="0">
                          <a:solidFill>
                            <a:srgbClr val="0070C0"/>
                          </a:solidFill>
                          <a:latin typeface="ＭＳ ゴシック" pitchFamily="49" charset="-128"/>
                          <a:ea typeface="ＭＳ ゴシック" pitchFamily="49" charset="-128"/>
                          <a:cs typeface="+mn-cs"/>
                        </a:rPr>
                        <a:t>2,960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a:solidFill>
                          <a:srgbClr val="0070C0"/>
                        </a:solidFill>
                        <a:latin typeface="ＭＳ ゴシック" pitchFamily="49" charset="-128"/>
                        <a:ea typeface="ＭＳ ゴシック" pitchFamily="49" charset="-128"/>
                        <a:cs typeface="+mn-cs"/>
                      </a:endParaRPr>
                    </a:p>
                  </a:txBody>
                  <a:tcPr anchor="ctr"/>
                </a:tc>
              </a:tr>
              <a:tr h="247228">
                <a:tc>
                  <a:txBody>
                    <a:bodyPr/>
                    <a:lstStyle/>
                    <a:p>
                      <a:pPr marL="0" indent="88900" algn="l" defTabSz="914400" rtl="0" eaLnBrk="1" fontAlgn="ctr" latinLnBrk="0" hangingPunct="1">
                        <a:lnSpc>
                          <a:spcPts val="1500"/>
                        </a:lnSpc>
                      </a:pPr>
                      <a:r>
                        <a:rPr kumimoji="1" lang="en-US" altLang="ja-JP" sz="1400" b="1" u="none" kern="1200" dirty="0" smtClean="0">
                          <a:solidFill>
                            <a:srgbClr val="0070C0"/>
                          </a:solidFill>
                          <a:latin typeface="ＭＳ ゴシック" pitchFamily="49" charset="-128"/>
                          <a:ea typeface="ＭＳ ゴシック" pitchFamily="49" charset="-128"/>
                          <a:cs typeface="+mn-cs"/>
                        </a:rPr>
                        <a:t>K597</a:t>
                      </a:r>
                      <a:r>
                        <a:rPr kumimoji="1" lang="ja-JP" altLang="en-US" sz="1400" b="1" u="none" kern="1200" baseline="0" dirty="0" smtClean="0">
                          <a:solidFill>
                            <a:srgbClr val="0070C0"/>
                          </a:solidFill>
                          <a:latin typeface="ＭＳ ゴシック" pitchFamily="49" charset="-128"/>
                          <a:ea typeface="ＭＳ ゴシック" pitchFamily="49" charset="-128"/>
                          <a:cs typeface="+mn-cs"/>
                        </a:rPr>
                        <a:t> </a:t>
                      </a:r>
                      <a:r>
                        <a:rPr kumimoji="1" lang="en-US" altLang="ja-JP" sz="1400" b="1" u="none" kern="1200" baseline="0" dirty="0" smtClean="0">
                          <a:solidFill>
                            <a:srgbClr val="0070C0"/>
                          </a:solidFill>
                          <a:latin typeface="ＭＳ ゴシック" pitchFamily="49" charset="-128"/>
                          <a:ea typeface="ＭＳ ゴシック" pitchFamily="49" charset="-128"/>
                          <a:cs typeface="+mn-cs"/>
                        </a:rPr>
                        <a:t>2</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lnSpc>
                          <a:spcPts val="1500"/>
                        </a:lnSpc>
                      </a:pPr>
                      <a:r>
                        <a:rPr kumimoji="1" lang="ja-JP" altLang="en-US" sz="1400" b="1" u="none" kern="1200" dirty="0" smtClean="0">
                          <a:solidFill>
                            <a:srgbClr val="0070C0"/>
                          </a:solidFill>
                          <a:latin typeface="ＭＳ ゴシック" pitchFamily="49" charset="-128"/>
                          <a:ea typeface="ＭＳ ゴシック" pitchFamily="49" charset="-128"/>
                          <a:cs typeface="+mn-cs"/>
                        </a:rPr>
                        <a:t>ペースメーカー移植術 経静脈電極の場合</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6,830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7,820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7,820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9,520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indent="88900" algn="l" defTabSz="914400" rtl="0" eaLnBrk="1" fontAlgn="ctr" latinLnBrk="0" hangingPunct="1">
                        <a:lnSpc>
                          <a:spcPts val="1500"/>
                        </a:lnSpc>
                      </a:pPr>
                      <a:r>
                        <a:rPr kumimoji="1" lang="en-US" altLang="zh-TW" sz="1400" b="1" u="none" kern="1200" dirty="0" smtClean="0">
                          <a:solidFill>
                            <a:srgbClr val="0070C0"/>
                          </a:solidFill>
                          <a:latin typeface="ＭＳ ゴシック" pitchFamily="49" charset="-128"/>
                          <a:ea typeface="ＭＳ ゴシック" pitchFamily="49" charset="-128"/>
                          <a:cs typeface="+mn-cs"/>
                        </a:rPr>
                        <a:t>K610</a:t>
                      </a:r>
                      <a:r>
                        <a:rPr kumimoji="1" lang="zh-TW" altLang="en-US" sz="1400" b="1" u="none" kern="1200" baseline="0" dirty="0" smtClean="0">
                          <a:solidFill>
                            <a:srgbClr val="0070C0"/>
                          </a:solidFill>
                          <a:latin typeface="ＭＳ ゴシック" pitchFamily="49" charset="-128"/>
                          <a:ea typeface="ＭＳ ゴシック" pitchFamily="49" charset="-128"/>
                          <a:cs typeface="+mn-cs"/>
                        </a:rPr>
                        <a:t> </a:t>
                      </a:r>
                      <a:r>
                        <a:rPr kumimoji="1" lang="en-US" altLang="zh-TW" sz="1400" b="1" u="none" kern="1200" baseline="0" dirty="0" smtClean="0">
                          <a:solidFill>
                            <a:srgbClr val="0070C0"/>
                          </a:solidFill>
                          <a:latin typeface="ＭＳ ゴシック" pitchFamily="49" charset="-128"/>
                          <a:ea typeface="ＭＳ ゴシック" pitchFamily="49" charset="-128"/>
                          <a:cs typeface="+mn-cs"/>
                        </a:rPr>
                        <a:t>1</a:t>
                      </a:r>
                      <a:endParaRPr kumimoji="1" lang="en-US" altLang="zh-TW" sz="1400" b="1" u="none" kern="120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lnSpc>
                          <a:spcPts val="1500"/>
                        </a:lnSpc>
                      </a:pPr>
                      <a:r>
                        <a:rPr kumimoji="1" lang="ja-JP" altLang="en-US" sz="1400" b="1" u="none" kern="1200" dirty="0" smtClean="0">
                          <a:solidFill>
                            <a:srgbClr val="0070C0"/>
                          </a:solidFill>
                          <a:latin typeface="ＭＳ ゴシック" pitchFamily="49" charset="-128"/>
                          <a:ea typeface="ＭＳ ゴシック" pitchFamily="49" charset="-128"/>
                          <a:cs typeface="+mn-cs"/>
                        </a:rPr>
                        <a:t>動脈形成術、吻合術</a:t>
                      </a:r>
                      <a:r>
                        <a:rPr kumimoji="1" lang="ja-JP" altLang="en-US" sz="1400" b="1" u="none" kern="1200" baseline="0" dirty="0" smtClean="0">
                          <a:solidFill>
                            <a:srgbClr val="0070C0"/>
                          </a:solidFill>
                          <a:latin typeface="ＭＳ ゴシック" pitchFamily="49" charset="-128"/>
                          <a:ea typeface="ＭＳ ゴシック" pitchFamily="49" charset="-128"/>
                          <a:cs typeface="+mn-cs"/>
                        </a:rPr>
                        <a:t> 頭蓋内動脈</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36,000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52,550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70,980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81,720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indent="88900" algn="l" defTabSz="914400" rtl="0" eaLnBrk="1" fontAlgn="ctr" latinLnBrk="0" hangingPunct="1">
                        <a:lnSpc>
                          <a:spcPts val="1500"/>
                        </a:lnSpc>
                      </a:pPr>
                      <a:r>
                        <a:rPr kumimoji="1" lang="en-US" altLang="ja-JP" sz="1400" b="1" u="none" kern="1200" dirty="0" smtClean="0">
                          <a:solidFill>
                            <a:srgbClr val="0070C0"/>
                          </a:solidFill>
                          <a:latin typeface="ＭＳ ゴシック" pitchFamily="49" charset="-128"/>
                          <a:ea typeface="ＭＳ ゴシック" pitchFamily="49" charset="-128"/>
                          <a:cs typeface="+mn-cs"/>
                        </a:rPr>
                        <a:t>K635</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lnSpc>
                          <a:spcPts val="1500"/>
                        </a:lnSpc>
                      </a:pPr>
                      <a:r>
                        <a:rPr kumimoji="1" lang="ja-JP" altLang="en-US" sz="1400" b="1" u="none" kern="1200" dirty="0" smtClean="0">
                          <a:solidFill>
                            <a:srgbClr val="0070C0"/>
                          </a:solidFill>
                          <a:latin typeface="ＭＳ ゴシック" pitchFamily="49" charset="-128"/>
                          <a:ea typeface="ＭＳ ゴシック" pitchFamily="49" charset="-128"/>
                          <a:cs typeface="+mn-cs"/>
                        </a:rPr>
                        <a:t>胸水・腹水濾過濃縮再静注法</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2,810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2,810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2,810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3,470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indent="88900" algn="l" defTabSz="914400" rtl="0" eaLnBrk="1" fontAlgn="ctr" latinLnBrk="0" hangingPunct="1">
                        <a:lnSpc>
                          <a:spcPts val="1500"/>
                        </a:lnSpc>
                      </a:pPr>
                      <a:r>
                        <a:rPr kumimoji="1" lang="en-US" altLang="zh-TW" sz="1400" b="1" u="none" kern="1200" dirty="0" smtClean="0">
                          <a:solidFill>
                            <a:srgbClr val="0070C0"/>
                          </a:solidFill>
                          <a:latin typeface="ＭＳ ゴシック" pitchFamily="49" charset="-128"/>
                          <a:ea typeface="ＭＳ ゴシック" pitchFamily="49" charset="-128"/>
                          <a:cs typeface="+mn-cs"/>
                        </a:rPr>
                        <a:t>K651</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lnSpc>
                          <a:spcPts val="1500"/>
                        </a:lnSpc>
                      </a:pPr>
                      <a:r>
                        <a:rPr kumimoji="1" lang="ja-JP" altLang="en-US" sz="1400" b="1" u="none" kern="1200" dirty="0" smtClean="0">
                          <a:solidFill>
                            <a:srgbClr val="0070C0"/>
                          </a:solidFill>
                          <a:latin typeface="ＭＳ ゴシック" pitchFamily="49" charset="-128"/>
                          <a:ea typeface="ＭＳ ゴシック" pitchFamily="49" charset="-128"/>
                          <a:cs typeface="+mn-cs"/>
                        </a:rPr>
                        <a:t>内視鏡的胃、十二指腸ステント留置術</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ja-JP" altLang="en-US" sz="1400" b="1" u="none" kern="1200" dirty="0" smtClean="0">
                          <a:solidFill>
                            <a:srgbClr val="0070C0"/>
                          </a:solidFill>
                          <a:latin typeface="ＭＳ ゴシック" pitchFamily="49" charset="-128"/>
                          <a:ea typeface="ＭＳ ゴシック" pitchFamily="49" charset="-128"/>
                          <a:cs typeface="+mn-cs"/>
                        </a:rPr>
                        <a:t>－</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7,590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7,590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9,210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K667</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400" b="1" u="none" kern="1200" dirty="0" smtClean="0">
                          <a:solidFill>
                            <a:srgbClr val="0070C0"/>
                          </a:solidFill>
                          <a:latin typeface="ＭＳ ゴシック" pitchFamily="49" charset="-128"/>
                          <a:ea typeface="ＭＳ ゴシック" pitchFamily="49" charset="-128"/>
                          <a:cs typeface="+mn-cs"/>
                        </a:rPr>
                        <a:t> 噴門形成術</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12,600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12,600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12,600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15,440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K674</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en-US" altLang="zh-TW"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総胆管拡張症手術</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28,000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28,000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36,400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41,320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en-US" altLang="zh-TW" sz="1400" b="1" u="none" kern="1200" baseline="0" dirty="0" smtClean="0">
                          <a:solidFill>
                            <a:srgbClr val="0070C0"/>
                          </a:solidFill>
                          <a:latin typeface="ＭＳ ゴシック" pitchFamily="49" charset="-128"/>
                          <a:ea typeface="ＭＳ ゴシック" pitchFamily="49" charset="-128"/>
                          <a:cs typeface="+mn-cs"/>
                        </a:rPr>
                        <a:t> K695-2 1</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腹腔鏡下肝切除術 部分切除</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ja-JP" altLang="en-US" sz="1400" b="1" u="none" kern="1200" dirty="0" smtClean="0">
                          <a:solidFill>
                            <a:srgbClr val="0070C0"/>
                          </a:solidFill>
                          <a:latin typeface="ＭＳ ゴシック" pitchFamily="49" charset="-128"/>
                          <a:ea typeface="ＭＳ ゴシック" pitchFamily="49" charset="-128"/>
                          <a:cs typeface="+mn-cs"/>
                        </a:rPr>
                        <a:t>－</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50,600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50,600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59,680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K697-5</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生体部分肝移植術</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63,700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95,550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129,560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145,610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K702 1</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200" b="1" u="none" kern="1200" baseline="0" dirty="0" smtClean="0">
                          <a:solidFill>
                            <a:srgbClr val="0070C0"/>
                          </a:solidFill>
                          <a:latin typeface="ＭＳ ゴシック" pitchFamily="49" charset="-128"/>
                          <a:ea typeface="ＭＳ ゴシック" pitchFamily="49" charset="-128"/>
                          <a:cs typeface="+mn-cs"/>
                        </a:rPr>
                        <a:t>膵体尾部腫瘍切除術 膵尾部切除術（腫瘍摘出術を含む）</a:t>
                      </a:r>
                      <a:r>
                        <a:rPr kumimoji="1" lang="en-US" altLang="ja-JP" sz="1200" b="1" u="none" kern="1200" baseline="0" dirty="0" smtClean="0">
                          <a:solidFill>
                            <a:srgbClr val="0070C0"/>
                          </a:solidFill>
                          <a:latin typeface="ＭＳ ゴシック" pitchFamily="49" charset="-128"/>
                          <a:ea typeface="ＭＳ ゴシック" pitchFamily="49" charset="-128"/>
                          <a:cs typeface="+mn-cs"/>
                        </a:rPr>
                        <a:t> </a:t>
                      </a:r>
                      <a:r>
                        <a:rPr kumimoji="1" lang="ja-JP" altLang="en-US" sz="1200" b="1" u="none" kern="1200" baseline="0" dirty="0" smtClean="0">
                          <a:solidFill>
                            <a:srgbClr val="0070C0"/>
                          </a:solidFill>
                          <a:latin typeface="ＭＳ ゴシック" pitchFamily="49" charset="-128"/>
                          <a:ea typeface="ＭＳ ゴシック" pitchFamily="49" charset="-128"/>
                          <a:cs typeface="+mn-cs"/>
                        </a:rPr>
                        <a:t>脾同時切除</a:t>
                      </a:r>
                      <a:endParaRPr kumimoji="1" lang="en-US" altLang="ja-JP" sz="12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21,200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21,200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21,200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24,000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en-US" altLang="zh-TW" sz="1400" b="1" u="none" kern="1200" baseline="0" dirty="0" smtClean="0">
                          <a:solidFill>
                            <a:srgbClr val="0070C0"/>
                          </a:solidFill>
                          <a:latin typeface="ＭＳ ゴシック" pitchFamily="49" charset="-128"/>
                          <a:ea typeface="ＭＳ ゴシック" pitchFamily="49" charset="-128"/>
                          <a:cs typeface="+mn-cs"/>
                        </a:rPr>
                        <a:t> K702 2</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rPr>
                        <a:t> 膵体尾部腫瘍切除術 リンパ節・神経叢郭清等を伴う</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30,000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38,890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38,890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46,880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en-US" altLang="zh-TW" sz="1400" b="1" u="none" kern="1200" baseline="0" dirty="0" smtClean="0">
                          <a:solidFill>
                            <a:srgbClr val="0070C0"/>
                          </a:solidFill>
                          <a:latin typeface="ＭＳ ゴシック" pitchFamily="49" charset="-128"/>
                          <a:ea typeface="ＭＳ ゴシック" pitchFamily="49" charset="-128"/>
                          <a:cs typeface="+mn-cs"/>
                        </a:rPr>
                        <a:t> K703 1</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膵頭部腫瘍切除術 膵頭十二指腸切除術</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55,200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69,840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69,840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77,950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K887 1</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卵巣部分</a:t>
                      </a:r>
                      <a:r>
                        <a:rPr kumimoji="1" lang="ja-JP" altLang="en-US" sz="1400" b="1" u="none" kern="1200" baseline="0" smtClean="0">
                          <a:solidFill>
                            <a:srgbClr val="0070C0"/>
                          </a:solidFill>
                          <a:latin typeface="ＭＳ ゴシック" pitchFamily="49" charset="-128"/>
                          <a:ea typeface="ＭＳ ゴシック" pitchFamily="49" charset="-128"/>
                          <a:cs typeface="+mn-cs"/>
                        </a:rPr>
                        <a:t>切除術（腟式</a:t>
                      </a:r>
                      <a:r>
                        <a:rPr kumimoji="1" lang="ja-JP" altLang="en-US" sz="1400" b="1" u="none" kern="1200" baseline="0" dirty="0" smtClean="0">
                          <a:solidFill>
                            <a:srgbClr val="0070C0"/>
                          </a:solidFill>
                          <a:latin typeface="ＭＳ ゴシック" pitchFamily="49" charset="-128"/>
                          <a:ea typeface="ＭＳ ゴシック" pitchFamily="49" charset="-128"/>
                          <a:cs typeface="+mn-cs"/>
                        </a:rPr>
                        <a:t>を含む） 開腹</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4,350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4,350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4,350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5,130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83480986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200472" y="764704"/>
            <a:ext cx="9505056" cy="6048672"/>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94352" y="44450"/>
            <a:ext cx="9517327" cy="432222"/>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外保連試案による評価見直し②</a:t>
            </a:r>
            <a:endParaRPr lang="en-US" altLang="ja-JP" sz="2400" dirty="0" smtClean="0">
              <a:solidFill>
                <a:schemeClr val="tx1"/>
              </a:solidFill>
              <a:latin typeface="ＭＳ Ｐゴシック" pitchFamily="50" charset="-128"/>
              <a:ea typeface="ＭＳ Ｐゴシック"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434364497"/>
              </p:ext>
            </p:extLst>
          </p:nvPr>
        </p:nvGraphicFramePr>
        <p:xfrm>
          <a:off x="200472" y="769098"/>
          <a:ext cx="9433047" cy="5909672"/>
        </p:xfrm>
        <a:graphic>
          <a:graphicData uri="http://schemas.openxmlformats.org/drawingml/2006/table">
            <a:tbl>
              <a:tblPr firstRow="1" bandRow="1">
                <a:tableStyleId>{00A15C55-8517-42AA-B614-E9B94910E393}</a:tableStyleId>
              </a:tblPr>
              <a:tblGrid>
                <a:gridCol w="871829"/>
                <a:gridCol w="4528771"/>
                <a:gridCol w="1008112"/>
                <a:gridCol w="1008112"/>
                <a:gridCol w="1008112"/>
                <a:gridCol w="1008111"/>
              </a:tblGrid>
              <a:tr h="360040">
                <a:tc>
                  <a:txBody>
                    <a:bodyPr/>
                    <a:lstStyle/>
                    <a:p>
                      <a:pPr algn="ctr"/>
                      <a:r>
                        <a:rPr kumimoji="1" lang="ja-JP" altLang="en-US" sz="1200" b="0" dirty="0" smtClean="0"/>
                        <a:t>区分番号</a:t>
                      </a:r>
                      <a:endParaRPr kumimoji="1" lang="ja-JP" altLang="en-US" sz="1200" b="0" dirty="0"/>
                    </a:p>
                  </a:txBody>
                  <a:tcPr marL="99060" marR="99060" anchor="ctr"/>
                </a:tc>
                <a:tc>
                  <a:txBody>
                    <a:bodyPr/>
                    <a:lstStyle/>
                    <a:p>
                      <a:pPr algn="ctr"/>
                      <a:r>
                        <a:rPr kumimoji="1" lang="ja-JP" altLang="en-US" sz="1400" b="0" dirty="0" smtClean="0"/>
                        <a:t>手術名</a:t>
                      </a:r>
                      <a:endParaRPr kumimoji="1" lang="ja-JP" altLang="en-US" sz="1400" b="0" dirty="0"/>
                    </a:p>
                  </a:txBody>
                  <a:tcPr marL="99060" marR="99060" anchor="ctr"/>
                </a:tc>
                <a:tc>
                  <a:txBody>
                    <a:bodyPr/>
                    <a:lstStyle/>
                    <a:p>
                      <a:pPr algn="ctr"/>
                      <a:r>
                        <a:rPr kumimoji="1" lang="en-US" altLang="ja-JP" sz="1400" b="0" dirty="0" smtClean="0">
                          <a:latin typeface="ＭＳ ゴシック" pitchFamily="49" charset="-128"/>
                          <a:ea typeface="ＭＳ ゴシック" pitchFamily="49" charset="-128"/>
                        </a:rPr>
                        <a:t>20</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c>
                  <a:txBody>
                    <a:bodyPr/>
                    <a:lstStyle/>
                    <a:p>
                      <a:pPr algn="ctr"/>
                      <a:r>
                        <a:rPr kumimoji="1" lang="en-US" altLang="ja-JP" sz="1400" b="0" dirty="0" smtClean="0">
                          <a:latin typeface="ＭＳ ゴシック" pitchFamily="49" charset="-128"/>
                          <a:ea typeface="ＭＳ ゴシック" pitchFamily="49" charset="-128"/>
                        </a:rPr>
                        <a:t>22</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c>
                  <a:txBody>
                    <a:bodyPr/>
                    <a:lstStyle/>
                    <a:p>
                      <a:pPr algn="ctr"/>
                      <a:r>
                        <a:rPr kumimoji="1" lang="en-US" altLang="ja-JP" sz="1400" b="0" dirty="0" smtClean="0">
                          <a:latin typeface="ＭＳ ゴシック" pitchFamily="49" charset="-128"/>
                          <a:ea typeface="ＭＳ ゴシック" pitchFamily="49" charset="-128"/>
                        </a:rPr>
                        <a:t>24</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c>
                  <a:txBody>
                    <a:bodyPr/>
                    <a:lstStyle/>
                    <a:p>
                      <a:pPr algn="ctr"/>
                      <a:r>
                        <a:rPr kumimoji="1" lang="en-US" altLang="ja-JP" sz="1400" b="0" dirty="0" smtClean="0">
                          <a:latin typeface="ＭＳ ゴシック" pitchFamily="49" charset="-128"/>
                          <a:ea typeface="ＭＳ ゴシック" pitchFamily="49" charset="-128"/>
                        </a:rPr>
                        <a:t>26</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K004</a:t>
                      </a:r>
                      <a:r>
                        <a:rPr kumimoji="1" lang="ja-JP" altLang="en-US" sz="1400" b="1" u="none" kern="1200" baseline="0" dirty="0" smtClean="0">
                          <a:solidFill>
                            <a:srgbClr val="0070C0"/>
                          </a:solidFill>
                          <a:latin typeface="ＭＳ ゴシック" pitchFamily="49" charset="-128"/>
                          <a:ea typeface="ＭＳ ゴシック" pitchFamily="49" charset="-128"/>
                          <a:cs typeface="+mn-cs"/>
                        </a:rPr>
                        <a:t> </a:t>
                      </a:r>
                      <a:r>
                        <a:rPr kumimoji="1" lang="en-US" altLang="ja-JP" sz="1400" b="1" u="none" kern="1200" baseline="0" dirty="0" smtClean="0">
                          <a:solidFill>
                            <a:srgbClr val="0070C0"/>
                          </a:solidFill>
                          <a:latin typeface="ＭＳ ゴシック" pitchFamily="49" charset="-128"/>
                          <a:ea typeface="ＭＳ ゴシック" pitchFamily="49" charset="-128"/>
                          <a:cs typeface="+mn-cs"/>
                        </a:rPr>
                        <a:t>2</a:t>
                      </a:r>
                      <a:endParaRPr kumimoji="1" lang="zh-TW" altLang="en-US"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none" kern="1200" dirty="0" smtClean="0">
                          <a:solidFill>
                            <a:srgbClr val="0070C0"/>
                          </a:solidFill>
                          <a:latin typeface="ＭＳ ゴシック" pitchFamily="49" charset="-128"/>
                          <a:ea typeface="ＭＳ ゴシック" pitchFamily="49" charset="-128"/>
                          <a:cs typeface="+mn-cs"/>
                        </a:rPr>
                        <a:t>皮膚、皮下、粘膜下血管腫摘出術（露出部以外）</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400" b="1" u="none" kern="1200" dirty="0" smtClean="0">
                          <a:solidFill>
                            <a:srgbClr val="0070C0"/>
                          </a:solidFill>
                          <a:latin typeface="ＭＳ ゴシック" pitchFamily="49" charset="-128"/>
                          <a:ea typeface="ＭＳ ゴシック" pitchFamily="49" charset="-128"/>
                          <a:cs typeface="+mn-cs"/>
                        </a:rPr>
                        <a:t>長径</a:t>
                      </a:r>
                      <a:r>
                        <a:rPr kumimoji="1" lang="en-US" altLang="ja-JP" sz="1400" b="1" u="none" kern="1200" dirty="0" smtClean="0">
                          <a:solidFill>
                            <a:srgbClr val="0070C0"/>
                          </a:solidFill>
                          <a:latin typeface="ＭＳ ゴシック" pitchFamily="49" charset="-128"/>
                          <a:ea typeface="ＭＳ ゴシック" pitchFamily="49" charset="-128"/>
                          <a:cs typeface="+mn-cs"/>
                        </a:rPr>
                        <a:t>3cm</a:t>
                      </a:r>
                      <a:r>
                        <a:rPr kumimoji="1" lang="ja-JP" altLang="en-US" sz="1400" b="1" u="none" kern="1200" dirty="0" smtClean="0">
                          <a:solidFill>
                            <a:srgbClr val="0070C0"/>
                          </a:solidFill>
                          <a:latin typeface="ＭＳ ゴシック" pitchFamily="49" charset="-128"/>
                          <a:ea typeface="ＭＳ ゴシック" pitchFamily="49" charset="-128"/>
                          <a:cs typeface="+mn-cs"/>
                        </a:rPr>
                        <a:t>以上</a:t>
                      </a:r>
                      <a:r>
                        <a:rPr kumimoji="1" lang="en-US" altLang="ja-JP" sz="1400" b="1" u="none" kern="1200" dirty="0" smtClean="0">
                          <a:solidFill>
                            <a:srgbClr val="0070C0"/>
                          </a:solidFill>
                          <a:latin typeface="ＭＳ ゴシック" pitchFamily="49" charset="-128"/>
                          <a:ea typeface="ＭＳ ゴシック" pitchFamily="49" charset="-128"/>
                          <a:cs typeface="+mn-cs"/>
                        </a:rPr>
                        <a:t>6cm</a:t>
                      </a:r>
                      <a:r>
                        <a:rPr kumimoji="1" lang="ja-JP" altLang="en-US" sz="1400" b="1" u="none" kern="1200" dirty="0" smtClean="0">
                          <a:solidFill>
                            <a:srgbClr val="0070C0"/>
                          </a:solidFill>
                          <a:latin typeface="ＭＳ ゴシック" pitchFamily="49" charset="-128"/>
                          <a:ea typeface="ＭＳ ゴシック" pitchFamily="49" charset="-128"/>
                          <a:cs typeface="+mn-cs"/>
                        </a:rPr>
                        <a:t>未満</a:t>
                      </a:r>
                      <a:endParaRPr kumimoji="1" lang="zh-TW" altLang="en-US"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4,360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4,360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4,360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4,070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r>
              <a:tr h="266870">
                <a:tc>
                  <a:txBody>
                    <a:bodyPr/>
                    <a:lstStyle/>
                    <a:p>
                      <a:pPr marL="0" algn="l" defTabSz="914400" rtl="0" eaLnBrk="1" latinLnBrk="0" hangingPunct="1"/>
                      <a:r>
                        <a:rPr kumimoji="1" lang="en-US" altLang="ja-JP" sz="1400" b="1" u="none" kern="1200" dirty="0" smtClean="0">
                          <a:solidFill>
                            <a:srgbClr val="0070C0"/>
                          </a:solidFill>
                          <a:latin typeface="ＭＳ ゴシック" pitchFamily="49" charset="-128"/>
                          <a:ea typeface="ＭＳ ゴシック" pitchFamily="49" charset="-128"/>
                          <a:cs typeface="+mn-cs"/>
                        </a:rPr>
                        <a:t>K035-2</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algn="l" defTabSz="914400" rtl="0" eaLnBrk="1"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腱滑膜切除術</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6,760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6,760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8,790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7,550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r>
              <a:tr h="33755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 K047-3 </a:t>
                      </a:r>
                    </a:p>
                  </a:txBody>
                  <a:tcPr marL="0" marR="0" marT="0" marB="0" anchor="ctr"/>
                </a:tc>
                <a:tc>
                  <a:txBody>
                    <a:bodyPr/>
                    <a:lstStyle/>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超音波骨折治療法（一連につき）</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4,620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K061 1</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rPr>
                        <a:t>関節脱臼非観血的整復術 肩、股、膝</a:t>
                      </a:r>
                      <a:endParaRPr kumimoji="1" lang="en-US" altLang="ja-JP"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indent="0" algn="l" defTabSz="914400" rtl="0" eaLnBrk="1" fontAlgn="ctr" latinLnBrk="0" hangingPunct="1"/>
                      <a:r>
                        <a:rPr kumimoji="1" lang="en-US" altLang="ja-JP" sz="1400" b="1" u="none" kern="1200" dirty="0" smtClean="0">
                          <a:solidFill>
                            <a:srgbClr val="0070C0"/>
                          </a:solidFill>
                          <a:latin typeface="ＭＳ ゴシック" pitchFamily="49" charset="-128"/>
                          <a:ea typeface="ＭＳ ゴシック" pitchFamily="49" charset="-128"/>
                          <a:cs typeface="+mn-cs"/>
                        </a:rPr>
                        <a:t> K068-2 </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関節鏡下半月板切除術</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11,100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12,610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16,390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15,090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r>
              <a:tr h="247228">
                <a:tc>
                  <a:txBody>
                    <a:bodyPr/>
                    <a:lstStyle/>
                    <a:p>
                      <a:pPr marL="0" indent="87313" algn="l" defTabSz="914400" rtl="0" eaLnBrk="1" fontAlgn="ctr" latinLnBrk="0" hangingPunct="1"/>
                      <a:r>
                        <a:rPr kumimoji="1" lang="en-US" altLang="zh-TW" sz="1400" b="1" u="none" kern="1200" dirty="0" smtClean="0">
                          <a:solidFill>
                            <a:srgbClr val="0070C0"/>
                          </a:solidFill>
                          <a:latin typeface="ＭＳ ゴシック" pitchFamily="49" charset="-128"/>
                          <a:ea typeface="ＭＳ ゴシック" pitchFamily="49" charset="-128"/>
                          <a:cs typeface="+mn-cs"/>
                        </a:rPr>
                        <a:t>K093-2</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lvl="0" indent="88900" algn="l" defTabSz="914400" rtl="0" eaLnBrk="1" fontAlgn="ctr"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rPr>
                        <a:t>関節鏡下手根管開放手術</a:t>
                      </a:r>
                      <a:endParaRPr kumimoji="1" lang="zh-TW" altLang="en-US"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7,100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9,230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12,000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10,400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r>
              <a:tr h="247228">
                <a:tc>
                  <a:txBody>
                    <a:bodyPr/>
                    <a:lstStyle/>
                    <a:p>
                      <a:pPr marL="0" indent="88900" algn="l" defTabSz="914400" rtl="0" eaLnBrk="1" fontAlgn="ctr" latinLnBrk="0" hangingPunct="1"/>
                      <a:r>
                        <a:rPr kumimoji="1" lang="en-US" altLang="ja-JP" sz="1400" b="1" u="none" kern="1200" dirty="0" smtClean="0">
                          <a:solidFill>
                            <a:srgbClr val="0070C0"/>
                          </a:solidFill>
                          <a:latin typeface="ＭＳ ゴシック" pitchFamily="49" charset="-128"/>
                          <a:ea typeface="ＭＳ ゴシック" pitchFamily="49" charset="-128"/>
                          <a:cs typeface="+mn-cs"/>
                        </a:rPr>
                        <a:t>K116</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脊椎、骨盤骨掻爬術</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10,400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13,520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17,580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15,610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indent="88900" algn="l" defTabSz="914400" rtl="0" eaLnBrk="1" fontAlgn="ctr" latinLnBrk="0" hangingPunct="1"/>
                      <a:r>
                        <a:rPr kumimoji="1" lang="en-US" altLang="zh-TW" sz="1400" b="1" u="none" kern="1200" dirty="0" smtClean="0">
                          <a:solidFill>
                            <a:srgbClr val="0070C0"/>
                          </a:solidFill>
                          <a:latin typeface="ＭＳ ゴシック" pitchFamily="49" charset="-128"/>
                          <a:ea typeface="ＭＳ ゴシック" pitchFamily="49" charset="-128"/>
                          <a:cs typeface="+mn-cs"/>
                        </a:rPr>
                        <a:t>K</a:t>
                      </a:r>
                      <a:r>
                        <a:rPr kumimoji="1" lang="en-US" altLang="zh-TW" sz="1400" b="1" u="none" kern="1200" baseline="0" dirty="0" smtClean="0">
                          <a:solidFill>
                            <a:srgbClr val="0070C0"/>
                          </a:solidFill>
                          <a:latin typeface="ＭＳ ゴシック" pitchFamily="49" charset="-128"/>
                          <a:ea typeface="ＭＳ ゴシック" pitchFamily="49" charset="-128"/>
                          <a:cs typeface="+mn-cs"/>
                        </a:rPr>
                        <a:t>134 4</a:t>
                      </a:r>
                      <a:endParaRPr kumimoji="1" lang="en-US" altLang="zh-TW" sz="1400" b="1" u="none" kern="120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椎間板摘出術 経皮的髄核摘出術</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10,100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12,930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16,810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15,310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indent="88900" algn="l" defTabSz="914400" rtl="0" eaLnBrk="1" fontAlgn="ctr" latinLnBrk="0" hangingPunct="1"/>
                      <a:r>
                        <a:rPr kumimoji="1" lang="en-US" altLang="ja-JP" sz="1400" b="1" u="none" kern="1200" dirty="0" smtClean="0">
                          <a:solidFill>
                            <a:srgbClr val="0070C0"/>
                          </a:solidFill>
                          <a:latin typeface="ＭＳ ゴシック" pitchFamily="49" charset="-128"/>
                          <a:ea typeface="ＭＳ ゴシック" pitchFamily="49" charset="-128"/>
                          <a:cs typeface="+mn-cs"/>
                        </a:rPr>
                        <a:t>K134-2 2</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内視鏡下椎間板摘出（切除）術 後方摘出術</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17,200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25,800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33,540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30,390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indent="88900" algn="l" defTabSz="914400" rtl="0" eaLnBrk="1" fontAlgn="ctr" latinLnBrk="0" hangingPunct="1"/>
                      <a:r>
                        <a:rPr kumimoji="1" lang="en-US" altLang="zh-TW" sz="1400" b="1" u="none" kern="1200" dirty="0" smtClean="0">
                          <a:solidFill>
                            <a:srgbClr val="0070C0"/>
                          </a:solidFill>
                          <a:latin typeface="ＭＳ ゴシック" pitchFamily="49" charset="-128"/>
                          <a:ea typeface="ＭＳ ゴシック" pitchFamily="49" charset="-128"/>
                          <a:cs typeface="+mn-cs"/>
                        </a:rPr>
                        <a:t>K142 4</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r>
                        <a:rPr kumimoji="1" lang="ja-JP" altLang="en-US" sz="1200" b="1" u="none" kern="1200" dirty="0" smtClean="0">
                          <a:solidFill>
                            <a:srgbClr val="0070C0"/>
                          </a:solidFill>
                          <a:latin typeface="ＭＳ ゴシック" pitchFamily="49" charset="-128"/>
                          <a:ea typeface="ＭＳ ゴシック" pitchFamily="49" charset="-128"/>
                          <a:cs typeface="+mn-cs"/>
                        </a:rPr>
                        <a:t>脊椎固定術、椎弓切除術、椎弓形成術（多椎間又は他椎弓の場合を含む） 前方後方同時固定</a:t>
                      </a:r>
                      <a:endParaRPr kumimoji="1" lang="zh-TW" altLang="en-US" sz="12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50,000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75,000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75,000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66,590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indent="88900" algn="l" defTabSz="914400" rtl="0" eaLnBrk="1" fontAlgn="ctr" latinLnBrk="0" hangingPunct="1"/>
                      <a:r>
                        <a:rPr kumimoji="1" lang="en-US" altLang="zh-TW" sz="1400" b="1" u="none" kern="1200" dirty="0" smtClean="0">
                          <a:solidFill>
                            <a:srgbClr val="0070C0"/>
                          </a:solidFill>
                          <a:latin typeface="ＭＳ ゴシック" pitchFamily="49" charset="-128"/>
                          <a:ea typeface="ＭＳ ゴシック" pitchFamily="49" charset="-128"/>
                          <a:cs typeface="+mn-cs"/>
                        </a:rPr>
                        <a:t>K142 4</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r>
                        <a:rPr kumimoji="1" lang="ja-JP" altLang="en-US" sz="1200" b="1" u="none" kern="1200" dirty="0" smtClean="0">
                          <a:solidFill>
                            <a:srgbClr val="0070C0"/>
                          </a:solidFill>
                          <a:latin typeface="ＭＳ ゴシック" pitchFamily="49" charset="-128"/>
                          <a:ea typeface="ＭＳ ゴシック" pitchFamily="49" charset="-128"/>
                          <a:cs typeface="+mn-cs"/>
                        </a:rPr>
                        <a:t>脊椎固定術、椎弓切除術、椎弓形成術（多椎間又は他椎弓の場合を含む） 前方後方同時固定</a:t>
                      </a:r>
                      <a:r>
                        <a:rPr kumimoji="1" lang="ja-JP" altLang="en-US" sz="1200" b="1" u="none" kern="1200" baseline="0" dirty="0" smtClean="0">
                          <a:solidFill>
                            <a:srgbClr val="0070C0"/>
                          </a:solidFill>
                          <a:latin typeface="ＭＳ ゴシック" pitchFamily="49" charset="-128"/>
                          <a:ea typeface="ＭＳ ゴシック" pitchFamily="49" charset="-128"/>
                          <a:cs typeface="+mn-cs"/>
                        </a:rPr>
                        <a:t> 椎間又は椎弓加算</a:t>
                      </a:r>
                      <a:endParaRPr kumimoji="1" lang="zh-TW" altLang="en-US" sz="12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25,000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37,500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37,500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33,290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K144</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体外式脊椎固定術</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22,000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22,000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27,510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25,800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baseline="0" dirty="0" smtClean="0">
                          <a:solidFill>
                            <a:srgbClr val="0070C0"/>
                          </a:solidFill>
                          <a:latin typeface="ＭＳ ゴシック" pitchFamily="49" charset="-128"/>
                          <a:ea typeface="ＭＳ ゴシック" pitchFamily="49" charset="-128"/>
                          <a:cs typeface="+mn-cs"/>
                        </a:rPr>
                        <a:t> K154 1</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機能的定位脳手術 片側の場合</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26,300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39,450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59,180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52,300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K164 2</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頭蓋内血腫除去術（開頭して行うもの）硬膜下のもの</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24,900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28,940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37,620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33,790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K164-4</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定位的脳内血腫除去術</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12,200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15,860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20,620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18,220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baseline="0" dirty="0" smtClean="0">
                          <a:solidFill>
                            <a:srgbClr val="0070C0"/>
                          </a:solidFill>
                          <a:latin typeface="ＭＳ ゴシック" pitchFamily="49" charset="-128"/>
                          <a:ea typeface="ＭＳ ゴシック" pitchFamily="49" charset="-128"/>
                          <a:cs typeface="+mn-cs"/>
                        </a:rPr>
                        <a:t> K181-2</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脳刺激装置交換術</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8,050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12,070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15,690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14,270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K215</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瞼板切除術（巨大霰粒腫摘出）</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1,440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sp>
        <p:nvSpPr>
          <p:cNvPr id="7" name="Rectangle 36"/>
          <p:cNvSpPr>
            <a:spLocks noChangeArrowheads="1"/>
          </p:cNvSpPr>
          <p:nvPr/>
        </p:nvSpPr>
        <p:spPr bwMode="auto">
          <a:xfrm>
            <a:off x="200472" y="448700"/>
            <a:ext cx="8424936"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smtClean="0">
                <a:solidFill>
                  <a:prstClr val="black"/>
                </a:solidFill>
              </a:rPr>
              <a:t>今回改定で点数が引下げられた手術　点数推移（平成２０年度～２６年度）</a:t>
            </a:r>
            <a:endParaRPr lang="ja-JP" altLang="en-US" sz="2000" dirty="0">
              <a:solidFill>
                <a:prstClr val="black"/>
              </a:solidFill>
            </a:endParaRP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172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11698250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200472" y="764704"/>
            <a:ext cx="9505056" cy="6048672"/>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94352" y="44450"/>
            <a:ext cx="9517327" cy="432222"/>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外保連試案による評価見直し③</a:t>
            </a:r>
            <a:endParaRPr lang="en-US" altLang="ja-JP" sz="2400" dirty="0" smtClean="0">
              <a:solidFill>
                <a:schemeClr val="tx1"/>
              </a:solidFill>
              <a:latin typeface="ＭＳ Ｐゴシック" pitchFamily="50" charset="-128"/>
              <a:ea typeface="ＭＳ Ｐゴシック"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718414592"/>
              </p:ext>
            </p:extLst>
          </p:nvPr>
        </p:nvGraphicFramePr>
        <p:xfrm>
          <a:off x="200472" y="769098"/>
          <a:ext cx="9433047" cy="5879192"/>
        </p:xfrm>
        <a:graphic>
          <a:graphicData uri="http://schemas.openxmlformats.org/drawingml/2006/table">
            <a:tbl>
              <a:tblPr firstRow="1" bandRow="1">
                <a:tableStyleId>{00A15C55-8517-42AA-B614-E9B94910E393}</a:tableStyleId>
              </a:tblPr>
              <a:tblGrid>
                <a:gridCol w="871829"/>
                <a:gridCol w="4528771"/>
                <a:gridCol w="1008112"/>
                <a:gridCol w="1008112"/>
                <a:gridCol w="1008112"/>
                <a:gridCol w="1008111"/>
              </a:tblGrid>
              <a:tr h="360040">
                <a:tc>
                  <a:txBody>
                    <a:bodyPr/>
                    <a:lstStyle/>
                    <a:p>
                      <a:pPr algn="ctr"/>
                      <a:r>
                        <a:rPr kumimoji="1" lang="ja-JP" altLang="en-US" sz="1200" b="0" dirty="0" smtClean="0"/>
                        <a:t>区分番号</a:t>
                      </a:r>
                      <a:endParaRPr kumimoji="1" lang="ja-JP" altLang="en-US" sz="1200" b="0" dirty="0"/>
                    </a:p>
                  </a:txBody>
                  <a:tcPr marL="99060" marR="99060" anchor="ctr"/>
                </a:tc>
                <a:tc>
                  <a:txBody>
                    <a:bodyPr/>
                    <a:lstStyle/>
                    <a:p>
                      <a:pPr algn="ctr"/>
                      <a:r>
                        <a:rPr kumimoji="1" lang="ja-JP" altLang="en-US" sz="1400" b="0" dirty="0" smtClean="0"/>
                        <a:t>手術名</a:t>
                      </a:r>
                      <a:endParaRPr kumimoji="1" lang="ja-JP" altLang="en-US" sz="1400" b="0" dirty="0"/>
                    </a:p>
                  </a:txBody>
                  <a:tcPr marL="99060" marR="99060" anchor="ctr"/>
                </a:tc>
                <a:tc>
                  <a:txBody>
                    <a:bodyPr/>
                    <a:lstStyle/>
                    <a:p>
                      <a:pPr algn="ctr"/>
                      <a:r>
                        <a:rPr kumimoji="1" lang="en-US" altLang="ja-JP" sz="1400" b="0" dirty="0" smtClean="0">
                          <a:latin typeface="ＭＳ ゴシック" pitchFamily="49" charset="-128"/>
                          <a:ea typeface="ＭＳ ゴシック" pitchFamily="49" charset="-128"/>
                        </a:rPr>
                        <a:t>20</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c>
                  <a:txBody>
                    <a:bodyPr/>
                    <a:lstStyle/>
                    <a:p>
                      <a:pPr algn="ctr"/>
                      <a:r>
                        <a:rPr kumimoji="1" lang="en-US" altLang="ja-JP" sz="1400" b="0" dirty="0" smtClean="0">
                          <a:latin typeface="ＭＳ ゴシック" pitchFamily="49" charset="-128"/>
                          <a:ea typeface="ＭＳ ゴシック" pitchFamily="49" charset="-128"/>
                        </a:rPr>
                        <a:t>22</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c>
                  <a:txBody>
                    <a:bodyPr/>
                    <a:lstStyle/>
                    <a:p>
                      <a:pPr algn="ctr"/>
                      <a:r>
                        <a:rPr kumimoji="1" lang="en-US" altLang="ja-JP" sz="1400" b="0" dirty="0" smtClean="0">
                          <a:latin typeface="ＭＳ ゴシック" pitchFamily="49" charset="-128"/>
                          <a:ea typeface="ＭＳ ゴシック" pitchFamily="49" charset="-128"/>
                        </a:rPr>
                        <a:t>24</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c>
                  <a:txBody>
                    <a:bodyPr/>
                    <a:lstStyle/>
                    <a:p>
                      <a:pPr algn="ctr"/>
                      <a:r>
                        <a:rPr kumimoji="1" lang="en-US" altLang="ja-JP" sz="1400" b="0" dirty="0" smtClean="0">
                          <a:latin typeface="ＭＳ ゴシック" pitchFamily="49" charset="-128"/>
                          <a:ea typeface="ＭＳ ゴシック" pitchFamily="49" charset="-128"/>
                        </a:rPr>
                        <a:t>26</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r>
              <a:tr h="266870">
                <a:tc>
                  <a:txBody>
                    <a:bodyPr/>
                    <a:lstStyle/>
                    <a:p>
                      <a:pPr marL="0" algn="l" defTabSz="914400" rtl="0" eaLnBrk="1" latinLnBrk="0" hangingPunct="1"/>
                      <a:r>
                        <a:rPr kumimoji="1" lang="en-US" altLang="ja-JP" sz="1400" b="1" u="none" kern="1200" dirty="0" smtClean="0">
                          <a:solidFill>
                            <a:srgbClr val="0070C0"/>
                          </a:solidFill>
                          <a:latin typeface="ＭＳ ゴシック" pitchFamily="49" charset="-128"/>
                          <a:ea typeface="ＭＳ ゴシック" pitchFamily="49" charset="-128"/>
                          <a:cs typeface="+mn-cs"/>
                        </a:rPr>
                        <a:t>K223</a:t>
                      </a:r>
                      <a:r>
                        <a:rPr kumimoji="1" lang="en-US" altLang="ja-JP" sz="1400" b="1" u="none" kern="1200" baseline="0" dirty="0" smtClean="0">
                          <a:solidFill>
                            <a:srgbClr val="0070C0"/>
                          </a:solidFill>
                          <a:latin typeface="ＭＳ ゴシック" pitchFamily="49" charset="-128"/>
                          <a:ea typeface="ＭＳ ゴシック" pitchFamily="49" charset="-128"/>
                          <a:cs typeface="+mn-cs"/>
                        </a:rPr>
                        <a:t> 1</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algn="l" defTabSz="914400" rtl="0" eaLnBrk="1"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結膜嚢形成手術 部分形成</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2,460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2,460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2,460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2,250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r>
              <a:tr h="33755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 K224 </a:t>
                      </a:r>
                    </a:p>
                  </a:txBody>
                  <a:tcPr marL="0" marR="0" marT="0" marB="0" anchor="ctr"/>
                </a:tc>
                <a:tc>
                  <a:txBody>
                    <a:bodyPr/>
                    <a:lstStyle/>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翼状片手術（弁の移植を要するもの）</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4,130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4,130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4,130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3,650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K225-2</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rPr>
                        <a:t>結膜腫瘍摘出術</a:t>
                      </a:r>
                      <a:endParaRPr kumimoji="1" lang="en-US" altLang="ja-JP"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6,890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6,890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6,890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6,290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indent="0" algn="l" defTabSz="914400" rtl="0" eaLnBrk="1" fontAlgn="ctr" latinLnBrk="0" hangingPunct="1"/>
                      <a:r>
                        <a:rPr kumimoji="1" lang="en-US" altLang="ja-JP" sz="1400" b="1" u="none" kern="1200" dirty="0" smtClean="0">
                          <a:solidFill>
                            <a:srgbClr val="0070C0"/>
                          </a:solidFill>
                          <a:latin typeface="ＭＳ ゴシック" pitchFamily="49" charset="-128"/>
                          <a:ea typeface="ＭＳ ゴシック" pitchFamily="49" charset="-128"/>
                          <a:cs typeface="+mn-cs"/>
                        </a:rPr>
                        <a:t> K229 </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眼窩内異物除去術（表在性）</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5,670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7,370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9,580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8,240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r>
              <a:tr h="247228">
                <a:tc>
                  <a:txBody>
                    <a:bodyPr/>
                    <a:lstStyle/>
                    <a:p>
                      <a:pPr marL="0" indent="87313" algn="l" defTabSz="914400" rtl="0" eaLnBrk="1" fontAlgn="ctr" latinLnBrk="0" hangingPunct="1"/>
                      <a:r>
                        <a:rPr kumimoji="1" lang="en-US" altLang="zh-TW" sz="1400" b="1" u="none" kern="1200" dirty="0" smtClean="0">
                          <a:solidFill>
                            <a:srgbClr val="0070C0"/>
                          </a:solidFill>
                          <a:latin typeface="ＭＳ ゴシック" pitchFamily="49" charset="-128"/>
                          <a:ea typeface="ＭＳ ゴシック" pitchFamily="49" charset="-128"/>
                          <a:cs typeface="+mn-cs"/>
                        </a:rPr>
                        <a:t>K234</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lvl="0" indent="88900" algn="l" defTabSz="914400" rtl="0" eaLnBrk="1" fontAlgn="ctr"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rPr>
                        <a:t>眼窩内腫瘍摘出術（表在性）</a:t>
                      </a:r>
                      <a:endParaRPr kumimoji="1" lang="zh-TW" altLang="en-US"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4,520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5,880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7,640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6,770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r>
              <a:tr h="247228">
                <a:tc>
                  <a:txBody>
                    <a:bodyPr/>
                    <a:lstStyle/>
                    <a:p>
                      <a:pPr marL="0" indent="88900" algn="l" defTabSz="914400" rtl="0" eaLnBrk="1" fontAlgn="ctr" latinLnBrk="0" hangingPunct="1"/>
                      <a:r>
                        <a:rPr kumimoji="1" lang="en-US" altLang="ja-JP" sz="1400" b="1" u="none" kern="1200" dirty="0" smtClean="0">
                          <a:solidFill>
                            <a:srgbClr val="0070C0"/>
                          </a:solidFill>
                          <a:latin typeface="ＭＳ ゴシック" pitchFamily="49" charset="-128"/>
                          <a:ea typeface="ＭＳ ゴシック" pitchFamily="49" charset="-128"/>
                          <a:cs typeface="+mn-cs"/>
                        </a:rPr>
                        <a:t>K242 4</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斜視手術 斜筋手術</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6,610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8,590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11,170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9,970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indent="88900" algn="l" defTabSz="914400" rtl="0" eaLnBrk="1" fontAlgn="ctr" latinLnBrk="0" hangingPunct="1"/>
                      <a:r>
                        <a:rPr kumimoji="1" lang="en-US" altLang="zh-TW" sz="1400" b="1" u="none" kern="1200" dirty="0" smtClean="0">
                          <a:solidFill>
                            <a:srgbClr val="0070C0"/>
                          </a:solidFill>
                          <a:latin typeface="ＭＳ ゴシック" pitchFamily="49" charset="-128"/>
                          <a:ea typeface="ＭＳ ゴシック" pitchFamily="49" charset="-128"/>
                          <a:cs typeface="+mn-cs"/>
                        </a:rPr>
                        <a:t>K244</a:t>
                      </a:r>
                    </a:p>
                  </a:txBody>
                  <a:tcPr marL="0" marR="0" marT="0" marB="0" anchor="ctr"/>
                </a:tc>
                <a:tc>
                  <a:txBody>
                    <a:bodyPr/>
                    <a:lstStyle/>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眼筋移動術</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12,400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18,600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21,750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19,330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indent="88900" algn="l" defTabSz="914400" rtl="0" eaLnBrk="1" fontAlgn="ctr" latinLnBrk="0" hangingPunct="1"/>
                      <a:r>
                        <a:rPr kumimoji="1" lang="en-US" altLang="ja-JP" sz="1400" b="1" u="none" kern="1200" dirty="0" smtClean="0">
                          <a:solidFill>
                            <a:srgbClr val="0070C0"/>
                          </a:solidFill>
                          <a:latin typeface="ＭＳ ゴシック" pitchFamily="49" charset="-128"/>
                          <a:ea typeface="ＭＳ ゴシック" pitchFamily="49" charset="-128"/>
                          <a:cs typeface="+mn-cs"/>
                        </a:rPr>
                        <a:t>K248-2</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顕微鏡下角膜抜糸術</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980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980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980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950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a:t>
                      </a:r>
                      <a:r>
                        <a:rPr kumimoji="1" lang="en-US" altLang="ja-JP" sz="1400" b="1" u="none" kern="1200" dirty="0" smtClean="0">
                          <a:solidFill>
                            <a:srgbClr val="0070C0"/>
                          </a:solidFill>
                          <a:latin typeface="ＭＳ ゴシック" pitchFamily="49" charset="-128"/>
                          <a:ea typeface="ＭＳ ゴシック" pitchFamily="49" charset="-128"/>
                          <a:cs typeface="+mn-cs"/>
                        </a:rPr>
                        <a:t>252</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角膜・強膜異物除去術</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baseline="0" dirty="0" smtClean="0">
                          <a:solidFill>
                            <a:srgbClr val="0070C0"/>
                          </a:solidFill>
                          <a:latin typeface="ＭＳ ゴシック" pitchFamily="49" charset="-128"/>
                          <a:ea typeface="ＭＳ ゴシック" pitchFamily="49" charset="-128"/>
                          <a:cs typeface="+mn-cs"/>
                        </a:rPr>
                        <a:t> K268 2</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緑内障手術 流出路再建術</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14,200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21,300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21,300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19,020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K268 3</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rPr>
                        <a:t> 緑内障手術 濾過手術</a:t>
                      </a:r>
                      <a:endParaRPr kumimoji="1" lang="en-US" altLang="ja-JP"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21,000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25,930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25,930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23,600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K270</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虹彩光凝固術</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7,710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7,710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7,710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6,620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baseline="0" dirty="0" smtClean="0">
                          <a:solidFill>
                            <a:srgbClr val="0070C0"/>
                          </a:solidFill>
                          <a:latin typeface="ＭＳ ゴシック" pitchFamily="49" charset="-128"/>
                          <a:ea typeface="ＭＳ ゴシック" pitchFamily="49" charset="-128"/>
                          <a:cs typeface="+mn-cs"/>
                        </a:rPr>
                        <a:t> K274</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前房、</a:t>
                      </a:r>
                      <a:r>
                        <a:rPr kumimoji="1" lang="ja-JP" altLang="en-US"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rPr>
                        <a:t>虹彩内異物除去術</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6,050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7,870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10,230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8,800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K276 1</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網膜光凝固術 通常のもの</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11,200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11,200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11,200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10,020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K276 2</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網膜光凝固術 その他特殊なもの</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18,100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18,100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18,100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15,960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K279</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硝子体切除術</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11,000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16,500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16,500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15,560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baseline="0" dirty="0" smtClean="0">
                          <a:solidFill>
                            <a:srgbClr val="0070C0"/>
                          </a:solidFill>
                          <a:latin typeface="ＭＳ ゴシック" pitchFamily="49" charset="-128"/>
                          <a:ea typeface="ＭＳ ゴシック" pitchFamily="49" charset="-128"/>
                          <a:cs typeface="+mn-cs"/>
                        </a:rPr>
                        <a:t> K280 1</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硝子体茎顕微鏡下離断術 網膜付着組織を含むもの</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24,500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36,750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39,970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38,950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baseline="0" dirty="0" smtClean="0">
                          <a:solidFill>
                            <a:srgbClr val="0070C0"/>
                          </a:solidFill>
                          <a:latin typeface="ＭＳ ゴシック" pitchFamily="49" charset="-128"/>
                          <a:ea typeface="ＭＳ ゴシック" pitchFamily="49" charset="-128"/>
                          <a:cs typeface="+mn-cs"/>
                        </a:rPr>
                        <a:t> K280 2</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硝子体茎顕微鏡下離断術 その他のもの</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20,500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30,750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30,750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29,720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sp>
        <p:nvSpPr>
          <p:cNvPr id="6" name="Rectangle 36"/>
          <p:cNvSpPr>
            <a:spLocks noChangeArrowheads="1"/>
          </p:cNvSpPr>
          <p:nvPr/>
        </p:nvSpPr>
        <p:spPr bwMode="auto">
          <a:xfrm>
            <a:off x="200472" y="448700"/>
            <a:ext cx="8424936"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smtClean="0">
                <a:solidFill>
                  <a:prstClr val="black"/>
                </a:solidFill>
              </a:rPr>
              <a:t>今回改定で点数が引下げられた手術　点数推移（平成２０年度～２６年度）</a:t>
            </a:r>
            <a:endParaRPr lang="ja-JP" altLang="en-US" sz="2000" dirty="0">
              <a:solidFill>
                <a:prstClr val="black"/>
              </a:solidFill>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52574297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200472" y="764704"/>
            <a:ext cx="9505056" cy="6048672"/>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94352" y="44450"/>
            <a:ext cx="9517327" cy="432222"/>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外保連試案による評価見直し④</a:t>
            </a:r>
            <a:endParaRPr lang="en-US" altLang="ja-JP" sz="2400" dirty="0" smtClean="0">
              <a:solidFill>
                <a:schemeClr val="tx1"/>
              </a:solidFill>
              <a:latin typeface="ＭＳ Ｐゴシック" pitchFamily="50" charset="-128"/>
              <a:ea typeface="ＭＳ Ｐゴシック"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581467198"/>
              </p:ext>
            </p:extLst>
          </p:nvPr>
        </p:nvGraphicFramePr>
        <p:xfrm>
          <a:off x="200472" y="769098"/>
          <a:ext cx="9433047" cy="5574392"/>
        </p:xfrm>
        <a:graphic>
          <a:graphicData uri="http://schemas.openxmlformats.org/drawingml/2006/table">
            <a:tbl>
              <a:tblPr firstRow="1" bandRow="1">
                <a:tableStyleId>{00A15C55-8517-42AA-B614-E9B94910E393}</a:tableStyleId>
              </a:tblPr>
              <a:tblGrid>
                <a:gridCol w="871829"/>
                <a:gridCol w="4528771"/>
                <a:gridCol w="1008112"/>
                <a:gridCol w="1008112"/>
                <a:gridCol w="1008112"/>
                <a:gridCol w="1008111"/>
              </a:tblGrid>
              <a:tr h="360040">
                <a:tc>
                  <a:txBody>
                    <a:bodyPr/>
                    <a:lstStyle/>
                    <a:p>
                      <a:pPr algn="ctr"/>
                      <a:r>
                        <a:rPr kumimoji="1" lang="ja-JP" altLang="en-US" sz="1200" b="0" dirty="0" smtClean="0"/>
                        <a:t>区分番号</a:t>
                      </a:r>
                      <a:endParaRPr kumimoji="1" lang="ja-JP" altLang="en-US" sz="1200" b="0" dirty="0"/>
                    </a:p>
                  </a:txBody>
                  <a:tcPr marL="99060" marR="99060" anchor="ctr"/>
                </a:tc>
                <a:tc>
                  <a:txBody>
                    <a:bodyPr/>
                    <a:lstStyle/>
                    <a:p>
                      <a:pPr algn="ctr"/>
                      <a:r>
                        <a:rPr kumimoji="1" lang="ja-JP" altLang="en-US" sz="1400" b="0" dirty="0" smtClean="0"/>
                        <a:t>手術名</a:t>
                      </a:r>
                      <a:endParaRPr kumimoji="1" lang="ja-JP" altLang="en-US" sz="1400" b="0" dirty="0"/>
                    </a:p>
                  </a:txBody>
                  <a:tcPr marL="99060" marR="99060" anchor="ctr"/>
                </a:tc>
                <a:tc>
                  <a:txBody>
                    <a:bodyPr/>
                    <a:lstStyle/>
                    <a:p>
                      <a:pPr algn="ctr"/>
                      <a:r>
                        <a:rPr kumimoji="1" lang="en-US" altLang="ja-JP" sz="1400" b="0" dirty="0" smtClean="0">
                          <a:latin typeface="ＭＳ ゴシック" pitchFamily="49" charset="-128"/>
                          <a:ea typeface="ＭＳ ゴシック" pitchFamily="49" charset="-128"/>
                        </a:rPr>
                        <a:t>20</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c>
                  <a:txBody>
                    <a:bodyPr/>
                    <a:lstStyle/>
                    <a:p>
                      <a:pPr algn="ctr"/>
                      <a:r>
                        <a:rPr kumimoji="1" lang="en-US" altLang="ja-JP" sz="1400" b="0" dirty="0" smtClean="0">
                          <a:latin typeface="ＭＳ ゴシック" pitchFamily="49" charset="-128"/>
                          <a:ea typeface="ＭＳ ゴシック" pitchFamily="49" charset="-128"/>
                        </a:rPr>
                        <a:t>22</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c>
                  <a:txBody>
                    <a:bodyPr/>
                    <a:lstStyle/>
                    <a:p>
                      <a:pPr algn="ctr"/>
                      <a:r>
                        <a:rPr kumimoji="1" lang="en-US" altLang="ja-JP" sz="1400" b="0" dirty="0" smtClean="0">
                          <a:latin typeface="ＭＳ ゴシック" pitchFamily="49" charset="-128"/>
                          <a:ea typeface="ＭＳ ゴシック" pitchFamily="49" charset="-128"/>
                        </a:rPr>
                        <a:t>24</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c>
                  <a:txBody>
                    <a:bodyPr/>
                    <a:lstStyle/>
                    <a:p>
                      <a:pPr algn="ctr"/>
                      <a:r>
                        <a:rPr kumimoji="1" lang="en-US" altLang="ja-JP" sz="1400" b="0" dirty="0" smtClean="0">
                          <a:latin typeface="ＭＳ ゴシック" pitchFamily="49" charset="-128"/>
                          <a:ea typeface="ＭＳ ゴシック" pitchFamily="49" charset="-128"/>
                        </a:rPr>
                        <a:t>26</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r>
              <a:tr h="266870">
                <a:tc>
                  <a:txBody>
                    <a:bodyPr/>
                    <a:lstStyle/>
                    <a:p>
                      <a:pPr marL="0" algn="l" defTabSz="914400" rtl="0" eaLnBrk="1" latinLnBrk="0" hangingPunct="1"/>
                      <a:r>
                        <a:rPr kumimoji="1" lang="en-US" altLang="ja-JP" sz="1400" b="1" u="none" kern="1200" dirty="0" smtClean="0">
                          <a:solidFill>
                            <a:srgbClr val="0070C0"/>
                          </a:solidFill>
                          <a:latin typeface="ＭＳ ゴシック" pitchFamily="49" charset="-128"/>
                          <a:ea typeface="ＭＳ ゴシック" pitchFamily="49" charset="-128"/>
                          <a:cs typeface="+mn-cs"/>
                        </a:rPr>
                        <a:t>K282-2</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algn="l" defTabSz="914400" rtl="0" eaLnBrk="1"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後発白内障手術</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1,380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r>
              <a:tr h="33755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 K286</a:t>
                      </a:r>
                      <a:r>
                        <a:rPr kumimoji="1" lang="en-US" altLang="ja-JP" sz="1400" b="1" u="none" kern="1200" baseline="0" dirty="0" smtClean="0">
                          <a:solidFill>
                            <a:srgbClr val="0070C0"/>
                          </a:solidFill>
                          <a:latin typeface="ＭＳ ゴシック" pitchFamily="49" charset="-128"/>
                          <a:ea typeface="ＭＳ ゴシック" pitchFamily="49" charset="-128"/>
                          <a:cs typeface="+mn-cs"/>
                        </a:rPr>
                        <a:t> 2</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外耳道異物除去術 複雑なもの</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K291</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rPr>
                        <a:t>耳介腫瘍摘出術</a:t>
                      </a:r>
                      <a:endParaRPr kumimoji="1" lang="en-US" altLang="ja-JP"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4,090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5,320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5,320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4,730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ja-JP" altLang="en-US" sz="1400" b="1" u="none" kern="1200" dirty="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indent="0" algn="l" defTabSz="914400" rtl="0" eaLnBrk="1" fontAlgn="ctr" latinLnBrk="0" hangingPunct="1"/>
                      <a:r>
                        <a:rPr kumimoji="1" lang="en-US" altLang="ja-JP" sz="1400" b="1" u="none" kern="1200" dirty="0" smtClean="0">
                          <a:solidFill>
                            <a:srgbClr val="0070C0"/>
                          </a:solidFill>
                          <a:latin typeface="ＭＳ ゴシック" pitchFamily="49" charset="-128"/>
                          <a:ea typeface="ＭＳ ゴシック" pitchFamily="49" charset="-128"/>
                          <a:cs typeface="+mn-cs"/>
                        </a:rPr>
                        <a:t> K292</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外耳道</a:t>
                      </a:r>
                      <a:r>
                        <a:rPr kumimoji="1" lang="ja-JP" altLang="en-US" sz="1400" b="1" u="none" kern="1200" smtClean="0">
                          <a:solidFill>
                            <a:srgbClr val="0070C0"/>
                          </a:solidFill>
                          <a:latin typeface="ＭＳ ゴシック" pitchFamily="49" charset="-128"/>
                          <a:ea typeface="ＭＳ ゴシック" pitchFamily="49" charset="-128"/>
                          <a:cs typeface="+mn-cs"/>
                        </a:rPr>
                        <a:t>腫瘍摘出術（外耳道真珠腫手術を含む）</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5,020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5,020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6,530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6,330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r>
              <a:tr h="247228">
                <a:tc>
                  <a:txBody>
                    <a:bodyPr/>
                    <a:lstStyle/>
                    <a:p>
                      <a:pPr marL="0" indent="87313" algn="l" defTabSz="914400" rtl="0" eaLnBrk="1" fontAlgn="ctr" latinLnBrk="0" hangingPunct="1"/>
                      <a:r>
                        <a:rPr kumimoji="1" lang="en-US" altLang="zh-TW" sz="1400" b="1" u="none" kern="1200" dirty="0" smtClean="0">
                          <a:solidFill>
                            <a:srgbClr val="0070C0"/>
                          </a:solidFill>
                          <a:latin typeface="ＭＳ ゴシック" pitchFamily="49" charset="-128"/>
                          <a:ea typeface="ＭＳ ゴシック" pitchFamily="49" charset="-128"/>
                          <a:cs typeface="+mn-cs"/>
                        </a:rPr>
                        <a:t>K</a:t>
                      </a:r>
                      <a:r>
                        <a:rPr kumimoji="1" lang="en-US" altLang="ja-JP" sz="1400" b="1" u="none" kern="1200" dirty="0" smtClean="0">
                          <a:solidFill>
                            <a:srgbClr val="0070C0"/>
                          </a:solidFill>
                          <a:latin typeface="ＭＳ ゴシック" pitchFamily="49" charset="-128"/>
                          <a:ea typeface="ＭＳ ゴシック" pitchFamily="49" charset="-128"/>
                          <a:cs typeface="+mn-cs"/>
                        </a:rPr>
                        <a:t>327</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lvl="0" indent="88900" algn="l" defTabSz="914400" rtl="0" eaLnBrk="1" fontAlgn="ctr"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rPr>
                        <a:t>内耳窓閉鎖術</a:t>
                      </a:r>
                      <a:endParaRPr kumimoji="1" lang="zh-TW" altLang="en-US"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17,300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18,920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24,600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23,250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p>
                  </a:txBody>
                  <a:tcPr marL="99060" marR="99060" anchor="ctr"/>
                </a:tc>
              </a:tr>
              <a:tr h="247228">
                <a:tc>
                  <a:txBody>
                    <a:bodyPr/>
                    <a:lstStyle/>
                    <a:p>
                      <a:pPr marL="0" indent="88900" algn="l" defTabSz="914400" rtl="0" eaLnBrk="1" fontAlgn="ctr" latinLnBrk="0" hangingPunct="1"/>
                      <a:r>
                        <a:rPr kumimoji="1" lang="en-US" altLang="ja-JP" sz="1400" b="1" u="none" kern="1200" dirty="0" smtClean="0">
                          <a:solidFill>
                            <a:srgbClr val="0070C0"/>
                          </a:solidFill>
                          <a:latin typeface="ＭＳ ゴシック" pitchFamily="49" charset="-128"/>
                          <a:ea typeface="ＭＳ ゴシック" pitchFamily="49" charset="-128"/>
                          <a:cs typeface="+mn-cs"/>
                        </a:rPr>
                        <a:t>K388</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喉頭粘膜下異物挿入術</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2,900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3,890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3,890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3,630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indent="88900" algn="l" defTabSz="914400" rtl="0" eaLnBrk="1" fontAlgn="ctr" latinLnBrk="0" hangingPunct="1"/>
                      <a:r>
                        <a:rPr kumimoji="1" lang="en-US" altLang="zh-TW" sz="1400" b="1" u="none" kern="1200" dirty="0" smtClean="0">
                          <a:solidFill>
                            <a:srgbClr val="0070C0"/>
                          </a:solidFill>
                          <a:latin typeface="ＭＳ ゴシック" pitchFamily="49" charset="-128"/>
                          <a:ea typeface="ＭＳ ゴシック" pitchFamily="49" charset="-128"/>
                          <a:cs typeface="+mn-cs"/>
                        </a:rPr>
                        <a:t>K394 1</a:t>
                      </a:r>
                    </a:p>
                  </a:txBody>
                  <a:tcPr marL="0" marR="0" marT="0" marB="0" anchor="ctr"/>
                </a:tc>
                <a:tc>
                  <a:txBody>
                    <a:bodyPr/>
                    <a:lstStyle/>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喉頭悪性腫瘍手術</a:t>
                      </a:r>
                      <a:r>
                        <a:rPr kumimoji="1" lang="ja-JP" altLang="en-US" sz="1400" b="1" u="none" kern="1200" baseline="0" dirty="0" smtClean="0">
                          <a:solidFill>
                            <a:srgbClr val="0070C0"/>
                          </a:solidFill>
                          <a:latin typeface="ＭＳ ゴシック" pitchFamily="49" charset="-128"/>
                          <a:ea typeface="ＭＳ ゴシック" pitchFamily="49" charset="-128"/>
                          <a:cs typeface="+mn-cs"/>
                        </a:rPr>
                        <a:t> 切除</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33,100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33,100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41,710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38,800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indent="88900" algn="l" defTabSz="914400" rtl="0" eaLnBrk="1" fontAlgn="ctr" latinLnBrk="0" hangingPunct="1"/>
                      <a:r>
                        <a:rPr kumimoji="1" lang="en-US" altLang="ja-JP" sz="1400" b="1" u="none" kern="1200" dirty="0" smtClean="0">
                          <a:solidFill>
                            <a:srgbClr val="0070C0"/>
                          </a:solidFill>
                          <a:latin typeface="ＭＳ ゴシック" pitchFamily="49" charset="-128"/>
                          <a:ea typeface="ＭＳ ゴシック" pitchFamily="49" charset="-128"/>
                          <a:cs typeface="+mn-cs"/>
                        </a:rPr>
                        <a:t>K400 1</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indent="88900" algn="l" defTabSz="914400" rtl="0" eaLnBrk="1" fontAlgn="ctr" latinLnBrk="0" hangingPunct="1"/>
                      <a:r>
                        <a:rPr kumimoji="1" lang="ja-JP" altLang="en-US" sz="1400" b="1" u="none" kern="1200" dirty="0" smtClean="0">
                          <a:solidFill>
                            <a:srgbClr val="0070C0"/>
                          </a:solidFill>
                          <a:latin typeface="ＭＳ ゴシック" pitchFamily="49" charset="-128"/>
                          <a:ea typeface="ＭＳ ゴシック" pitchFamily="49" charset="-128"/>
                          <a:cs typeface="+mn-cs"/>
                        </a:rPr>
                        <a:t>喉頭形成手術 人工形成材料挿置術</a:t>
                      </a:r>
                      <a:r>
                        <a:rPr kumimoji="1" lang="ja-JP" altLang="en-US" sz="1400" b="1" u="none" kern="1200" smtClean="0">
                          <a:solidFill>
                            <a:srgbClr val="0070C0"/>
                          </a:solidFill>
                          <a:latin typeface="ＭＳ ゴシック" pitchFamily="49" charset="-128"/>
                          <a:ea typeface="ＭＳ ゴシック" pitchFamily="49" charset="-128"/>
                          <a:cs typeface="+mn-cs"/>
                        </a:rPr>
                        <a:t>、軟骨片挿置術</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12,500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16,250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21,130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18,750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K411</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頬粘膜腫瘍摘出術</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4,730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4,730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4,730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4,460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baseline="0" dirty="0" smtClean="0">
                          <a:solidFill>
                            <a:srgbClr val="0070C0"/>
                          </a:solidFill>
                          <a:latin typeface="ＭＳ ゴシック" pitchFamily="49" charset="-128"/>
                          <a:ea typeface="ＭＳ ゴシック" pitchFamily="49" charset="-128"/>
                          <a:cs typeface="+mn-cs"/>
                        </a:rPr>
                        <a:t> K413</a:t>
                      </a:r>
                      <a:r>
                        <a:rPr kumimoji="1" lang="ja-JP" altLang="en-US" sz="1400" b="1" u="none" kern="1200" baseline="0" dirty="0" smtClean="0">
                          <a:solidFill>
                            <a:srgbClr val="0070C0"/>
                          </a:solidFill>
                          <a:latin typeface="ＭＳ ゴシック" pitchFamily="49" charset="-128"/>
                          <a:ea typeface="ＭＳ ゴシック" pitchFamily="49" charset="-128"/>
                          <a:cs typeface="+mn-cs"/>
                        </a:rPr>
                        <a:t> </a:t>
                      </a:r>
                      <a:r>
                        <a:rPr kumimoji="1" lang="en-US" altLang="ja-JP" sz="1400" b="1" u="none" kern="1200" baseline="0" dirty="0" smtClean="0">
                          <a:solidFill>
                            <a:srgbClr val="0070C0"/>
                          </a:solidFill>
                          <a:latin typeface="ＭＳ ゴシック" pitchFamily="49" charset="-128"/>
                          <a:ea typeface="ＭＳ ゴシック" pitchFamily="49" charset="-128"/>
                          <a:cs typeface="+mn-cs"/>
                        </a:rPr>
                        <a:t>2</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舌腫瘍摘出術 その他</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3,140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3,140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3,140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smtClean="0">
                          <a:solidFill>
                            <a:srgbClr val="0070C0"/>
                          </a:solidFill>
                          <a:latin typeface="ＭＳ ゴシック" pitchFamily="49" charset="-128"/>
                          <a:ea typeface="ＭＳ ゴシック" pitchFamily="49" charset="-128"/>
                          <a:cs typeface="+mn-cs"/>
                        </a:rPr>
                        <a:t>2,940</a:t>
                      </a:r>
                      <a:r>
                        <a:rPr kumimoji="1" lang="ja-JP" altLang="en-US" sz="1400" b="1" u="none" kern="120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K421 2</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rPr>
                        <a:t> 口唇腫瘍摘出術 その他</a:t>
                      </a:r>
                      <a:endParaRPr kumimoji="1" lang="en-US" altLang="ja-JP" sz="1400" b="1" i="0" u="none" strike="noStrike" kern="1200" cap="none" spc="0" normalizeH="0" baseline="0" noProof="0" dirty="0" smtClean="0">
                        <a:ln>
                          <a:noFill/>
                        </a:ln>
                        <a:solidFill>
                          <a:srgbClr val="0070C0"/>
                        </a:solidFill>
                        <a:effectLst/>
                        <a:uLnTx/>
                        <a:uFillTx/>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3,370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3,370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3,370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3,050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K450 3</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唾石摘出術 腺体内に存在するもの</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5,540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5,540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7,200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6,550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baseline="0" dirty="0" smtClean="0">
                          <a:solidFill>
                            <a:srgbClr val="0070C0"/>
                          </a:solidFill>
                          <a:latin typeface="ＭＳ ゴシック" pitchFamily="49" charset="-128"/>
                          <a:ea typeface="ＭＳ ゴシック" pitchFamily="49" charset="-128"/>
                          <a:cs typeface="+mn-cs"/>
                        </a:rPr>
                        <a:t> K474-3</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乳腺腫瘍画像ガイド下吸引術（一連につき）</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3,400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4,200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6,300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6,240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K513-4</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胸腔鏡下肺縫縮術</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37,500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56,250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58,950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53,130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K514-2 1</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胸腔鏡下肺悪性腫瘍手術 部分切除</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41,000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61,500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66,500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60,170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dirty="0" smtClean="0">
                          <a:solidFill>
                            <a:srgbClr val="0070C0"/>
                          </a:solidFill>
                          <a:latin typeface="ＭＳ ゴシック" pitchFamily="49" charset="-128"/>
                          <a:ea typeface="ＭＳ ゴシック" pitchFamily="49" charset="-128"/>
                          <a:cs typeface="+mn-cs"/>
                        </a:rPr>
                        <a:t> K609-2</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経皮的頸動脈ステント留置術</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22,100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33,150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38,930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34,740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47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baseline="0" dirty="0" smtClean="0">
                          <a:solidFill>
                            <a:srgbClr val="0070C0"/>
                          </a:solidFill>
                          <a:latin typeface="ＭＳ ゴシック" pitchFamily="49" charset="-128"/>
                          <a:ea typeface="ＭＳ ゴシック" pitchFamily="49" charset="-128"/>
                          <a:cs typeface="+mn-cs"/>
                        </a:rPr>
                        <a:t> K685 1</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内視鏡的胆道砕石除去術 胆道砕石術を伴うもの</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400" b="1" u="none" kern="1200" dirty="0" smtClean="0">
                          <a:solidFill>
                            <a:srgbClr val="0070C0"/>
                          </a:solidFill>
                          <a:latin typeface="ＭＳ ゴシック" pitchFamily="49" charset="-128"/>
                          <a:ea typeface="ＭＳ ゴシック" pitchFamily="49" charset="-128"/>
                          <a:cs typeface="+mn-cs"/>
                        </a:rPr>
                        <a:t>－</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9,830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12,780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11,920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sp>
        <p:nvSpPr>
          <p:cNvPr id="6" name="Rectangle 36"/>
          <p:cNvSpPr>
            <a:spLocks noChangeArrowheads="1"/>
          </p:cNvSpPr>
          <p:nvPr/>
        </p:nvSpPr>
        <p:spPr bwMode="auto">
          <a:xfrm>
            <a:off x="200472" y="448700"/>
            <a:ext cx="8424936"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smtClean="0">
                <a:solidFill>
                  <a:prstClr val="black"/>
                </a:solidFill>
              </a:rPr>
              <a:t>今回改定で点数が引下げられた手術　点数推移（平成２０年度～２６年度）</a:t>
            </a:r>
            <a:endParaRPr lang="ja-JP" altLang="en-US" sz="2000" dirty="0">
              <a:solidFill>
                <a:prstClr val="black"/>
              </a:solidFill>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565511328"/>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200472" y="764704"/>
            <a:ext cx="9505056" cy="6048672"/>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94352" y="44450"/>
            <a:ext cx="9517327" cy="432222"/>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外保連試案による評価見直し⑤</a:t>
            </a:r>
            <a:endParaRPr lang="en-US" altLang="ja-JP" sz="2400" dirty="0" smtClean="0">
              <a:solidFill>
                <a:schemeClr val="tx1"/>
              </a:solidFill>
              <a:latin typeface="ＭＳ Ｐゴシック" pitchFamily="50" charset="-128"/>
              <a:ea typeface="ＭＳ Ｐゴシック"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08088705"/>
              </p:ext>
            </p:extLst>
          </p:nvPr>
        </p:nvGraphicFramePr>
        <p:xfrm>
          <a:off x="200472" y="769098"/>
          <a:ext cx="9433047" cy="5787752"/>
        </p:xfrm>
        <a:graphic>
          <a:graphicData uri="http://schemas.openxmlformats.org/drawingml/2006/table">
            <a:tbl>
              <a:tblPr firstRow="1" bandRow="1">
                <a:tableStyleId>{00A15C55-8517-42AA-B614-E9B94910E393}</a:tableStyleId>
              </a:tblPr>
              <a:tblGrid>
                <a:gridCol w="871829"/>
                <a:gridCol w="4528771"/>
                <a:gridCol w="1008112"/>
                <a:gridCol w="1008112"/>
                <a:gridCol w="1008112"/>
                <a:gridCol w="1008111"/>
              </a:tblGrid>
              <a:tr h="360040">
                <a:tc>
                  <a:txBody>
                    <a:bodyPr/>
                    <a:lstStyle/>
                    <a:p>
                      <a:pPr algn="ctr"/>
                      <a:r>
                        <a:rPr kumimoji="1" lang="ja-JP" altLang="en-US" sz="1200" b="0" dirty="0" smtClean="0"/>
                        <a:t>区分番号</a:t>
                      </a:r>
                      <a:endParaRPr kumimoji="1" lang="ja-JP" altLang="en-US" sz="1200" b="0" dirty="0"/>
                    </a:p>
                  </a:txBody>
                  <a:tcPr marL="99060" marR="99060" anchor="ctr"/>
                </a:tc>
                <a:tc>
                  <a:txBody>
                    <a:bodyPr/>
                    <a:lstStyle/>
                    <a:p>
                      <a:pPr algn="ctr"/>
                      <a:r>
                        <a:rPr kumimoji="1" lang="ja-JP" altLang="en-US" sz="1400" b="0" dirty="0" smtClean="0"/>
                        <a:t>手術名</a:t>
                      </a:r>
                      <a:endParaRPr kumimoji="1" lang="ja-JP" altLang="en-US" sz="1400" b="0" dirty="0"/>
                    </a:p>
                  </a:txBody>
                  <a:tcPr marL="99060" marR="99060" anchor="ctr"/>
                </a:tc>
                <a:tc>
                  <a:txBody>
                    <a:bodyPr/>
                    <a:lstStyle/>
                    <a:p>
                      <a:pPr algn="ctr"/>
                      <a:r>
                        <a:rPr kumimoji="1" lang="en-US" altLang="ja-JP" sz="1400" b="0" dirty="0" smtClean="0">
                          <a:latin typeface="ＭＳ ゴシック" pitchFamily="49" charset="-128"/>
                          <a:ea typeface="ＭＳ ゴシック" pitchFamily="49" charset="-128"/>
                        </a:rPr>
                        <a:t>20</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c>
                  <a:txBody>
                    <a:bodyPr/>
                    <a:lstStyle/>
                    <a:p>
                      <a:pPr algn="ctr"/>
                      <a:r>
                        <a:rPr kumimoji="1" lang="en-US" altLang="ja-JP" sz="1400" b="0" dirty="0" smtClean="0">
                          <a:latin typeface="ＭＳ ゴシック" pitchFamily="49" charset="-128"/>
                          <a:ea typeface="ＭＳ ゴシック" pitchFamily="49" charset="-128"/>
                        </a:rPr>
                        <a:t>22</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c>
                  <a:txBody>
                    <a:bodyPr/>
                    <a:lstStyle/>
                    <a:p>
                      <a:pPr algn="ctr"/>
                      <a:r>
                        <a:rPr kumimoji="1" lang="en-US" altLang="ja-JP" sz="1400" b="0" dirty="0" smtClean="0">
                          <a:latin typeface="ＭＳ ゴシック" pitchFamily="49" charset="-128"/>
                          <a:ea typeface="ＭＳ ゴシック" pitchFamily="49" charset="-128"/>
                        </a:rPr>
                        <a:t>24</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c>
                  <a:txBody>
                    <a:bodyPr/>
                    <a:lstStyle/>
                    <a:p>
                      <a:pPr algn="ctr"/>
                      <a:r>
                        <a:rPr kumimoji="1" lang="en-US" altLang="ja-JP" sz="1400" b="0" dirty="0" smtClean="0">
                          <a:latin typeface="ＭＳ ゴシック" pitchFamily="49" charset="-128"/>
                          <a:ea typeface="ＭＳ ゴシック" pitchFamily="49" charset="-128"/>
                        </a:rPr>
                        <a:t>26</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marL="99060" marR="99060" anchor="ctr"/>
                </a:tc>
              </a:tr>
              <a:tr h="266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400" b="1" u="none" kern="1200" baseline="0" dirty="0" smtClean="0">
                          <a:solidFill>
                            <a:srgbClr val="0070C0"/>
                          </a:solidFill>
                          <a:latin typeface="ＭＳ ゴシック" pitchFamily="49" charset="-128"/>
                          <a:ea typeface="ＭＳ ゴシック" pitchFamily="49" charset="-128"/>
                          <a:cs typeface="+mn-cs"/>
                        </a:rPr>
                        <a:t> K686 </a:t>
                      </a:r>
                      <a:endParaRPr kumimoji="1" lang="zh-TW" altLang="en-US" sz="1400" b="1" u="none" kern="1200" dirty="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u="none" kern="1200" baseline="0" dirty="0" smtClean="0">
                          <a:solidFill>
                            <a:srgbClr val="0070C0"/>
                          </a:solidFill>
                          <a:latin typeface="ＭＳ ゴシック" pitchFamily="49" charset="-128"/>
                          <a:ea typeface="ＭＳ ゴシック" pitchFamily="49" charset="-128"/>
                          <a:cs typeface="+mn-cs"/>
                        </a:rPr>
                        <a:t> </a:t>
                      </a:r>
                      <a:r>
                        <a:rPr kumimoji="1" lang="ja-JP" altLang="en-US" sz="1400" b="1" u="none" kern="1200" baseline="0" dirty="0" smtClean="0">
                          <a:solidFill>
                            <a:srgbClr val="0070C0"/>
                          </a:solidFill>
                          <a:latin typeface="ＭＳ ゴシック" pitchFamily="49" charset="-128"/>
                          <a:ea typeface="ＭＳ ゴシック" pitchFamily="49" charset="-128"/>
                          <a:cs typeface="+mn-cs"/>
                        </a:rPr>
                        <a:t>内視鏡的胆道拡張術</a:t>
                      </a:r>
                      <a:endParaRPr kumimoji="1" lang="en-US" altLang="ja-JP" sz="1400" b="1" u="none" kern="1200" baseline="0" dirty="0" smtClean="0">
                        <a:solidFill>
                          <a:srgbClr val="0070C0"/>
                        </a:solidFill>
                        <a:latin typeface="ＭＳ ゴシック" pitchFamily="49" charset="-128"/>
                        <a:ea typeface="ＭＳ ゴシック" pitchFamily="49"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9,180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11,930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15,510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u="none" kern="1200" dirty="0" smtClean="0">
                          <a:solidFill>
                            <a:srgbClr val="0070C0"/>
                          </a:solidFill>
                          <a:latin typeface="ＭＳ ゴシック" pitchFamily="49" charset="-128"/>
                          <a:ea typeface="ＭＳ ゴシック" pitchFamily="49" charset="-128"/>
                          <a:cs typeface="+mn-cs"/>
                        </a:rPr>
                        <a:t>13,820</a:t>
                      </a:r>
                      <a:r>
                        <a:rPr kumimoji="1" lang="ja-JP" altLang="en-US" sz="1400" b="1" u="none" kern="1200" dirty="0" smtClean="0">
                          <a:solidFill>
                            <a:srgbClr val="0070C0"/>
                          </a:solidFill>
                          <a:latin typeface="ＭＳ ゴシック" pitchFamily="49" charset="-128"/>
                          <a:ea typeface="ＭＳ ゴシック" pitchFamily="49" charset="-128"/>
                          <a:cs typeface="+mn-cs"/>
                        </a:rPr>
                        <a:t>点</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marL="99060" marR="99060" anchor="ctr"/>
                </a:tc>
              </a:tr>
              <a:tr h="266870">
                <a:tc>
                  <a:txBody>
                    <a:bodyPr/>
                    <a:lstStyle/>
                    <a:p>
                      <a:pPr algn="l" fontAlgn="ctr"/>
                      <a:r>
                        <a:rPr kumimoji="1" lang="en-US" sz="1400" b="1" u="none" kern="1200" dirty="0">
                          <a:solidFill>
                            <a:srgbClr val="0070C0"/>
                          </a:solidFill>
                          <a:latin typeface="ＭＳ ゴシック" pitchFamily="49" charset="-128"/>
                          <a:ea typeface="ＭＳ ゴシック" pitchFamily="49" charset="-128"/>
                          <a:cs typeface="+mn-cs"/>
                        </a:rPr>
                        <a:t>K687 1</a:t>
                      </a:r>
                    </a:p>
                  </a:txBody>
                  <a:tcPr anchor="ctr"/>
                </a:tc>
                <a:tc>
                  <a:txBody>
                    <a:bodyPr/>
                    <a:lstStyle/>
                    <a:p>
                      <a:pPr algn="l" fontAlgn="ctr"/>
                      <a:r>
                        <a:rPr kumimoji="1" lang="ja-JP" altLang="en-US" sz="1400" b="1" u="none" kern="1200" dirty="0">
                          <a:solidFill>
                            <a:srgbClr val="0070C0"/>
                          </a:solidFill>
                          <a:latin typeface="ＭＳ ゴシック" pitchFamily="49" charset="-128"/>
                          <a:ea typeface="ＭＳ ゴシック" pitchFamily="49" charset="-128"/>
                          <a:cs typeface="+mn-cs"/>
                        </a:rPr>
                        <a:t>内視鏡的乳頭切開術　乳頭括約筋切開のみのもの</a:t>
                      </a:r>
                    </a:p>
                  </a:txBody>
                  <a:tcPr anchor="ctr"/>
                </a:tc>
                <a:tc>
                  <a:txBody>
                    <a:bodyPr/>
                    <a:lstStyle/>
                    <a:p>
                      <a:pPr algn="r" fontAlgn="ctr"/>
                      <a:r>
                        <a:rPr kumimoji="1" lang="en-US" altLang="ja-JP" sz="1400" b="1" u="none" kern="1200" dirty="0">
                          <a:solidFill>
                            <a:srgbClr val="0070C0"/>
                          </a:solidFill>
                          <a:latin typeface="ＭＳ ゴシック" pitchFamily="49" charset="-128"/>
                          <a:ea typeface="ＭＳ ゴシック" pitchFamily="49" charset="-128"/>
                          <a:cs typeface="+mn-cs"/>
                        </a:rPr>
                        <a:t>7,230</a:t>
                      </a:r>
                      <a:r>
                        <a:rPr kumimoji="1" lang="ja-JP" altLang="en-US" sz="1400" b="1" u="none" kern="1200" dirty="0">
                          <a:solidFill>
                            <a:srgbClr val="0070C0"/>
                          </a:solidFill>
                          <a:latin typeface="ＭＳ ゴシック" pitchFamily="49" charset="-128"/>
                          <a:ea typeface="ＭＳ ゴシック" pitchFamily="49" charset="-128"/>
                          <a:cs typeface="+mn-cs"/>
                        </a:rPr>
                        <a:t>点 </a:t>
                      </a:r>
                    </a:p>
                  </a:txBody>
                  <a:tcPr anchor="ctr"/>
                </a:tc>
                <a:tc>
                  <a:txBody>
                    <a:bodyPr/>
                    <a:lstStyle/>
                    <a:p>
                      <a:pPr algn="r" fontAlgn="ctr"/>
                      <a:r>
                        <a:rPr kumimoji="1" lang="en-US" altLang="ja-JP" sz="1400" b="1" u="none" kern="1200" dirty="0">
                          <a:solidFill>
                            <a:srgbClr val="0070C0"/>
                          </a:solidFill>
                          <a:latin typeface="ＭＳ ゴシック" pitchFamily="49" charset="-128"/>
                          <a:ea typeface="ＭＳ ゴシック" pitchFamily="49" charset="-128"/>
                          <a:cs typeface="+mn-cs"/>
                        </a:rPr>
                        <a:t>9,400</a:t>
                      </a:r>
                      <a:r>
                        <a:rPr kumimoji="1" lang="ja-JP" altLang="en-US" sz="1400" b="1" u="none" kern="1200" dirty="0">
                          <a:solidFill>
                            <a:srgbClr val="0070C0"/>
                          </a:solidFill>
                          <a:latin typeface="ＭＳ ゴシック" pitchFamily="49" charset="-128"/>
                          <a:ea typeface="ＭＳ ゴシック" pitchFamily="49" charset="-128"/>
                          <a:cs typeface="+mn-cs"/>
                        </a:rPr>
                        <a:t>点 </a:t>
                      </a:r>
                    </a:p>
                  </a:txBody>
                  <a:tcPr anchor="ctr"/>
                </a:tc>
                <a:tc>
                  <a:txBody>
                    <a:bodyPr/>
                    <a:lstStyle/>
                    <a:p>
                      <a:pPr algn="r" fontAlgn="ctr"/>
                      <a:r>
                        <a:rPr kumimoji="1" lang="en-US" altLang="ja-JP" sz="1400" b="1" u="none" kern="1200" dirty="0">
                          <a:solidFill>
                            <a:srgbClr val="0070C0"/>
                          </a:solidFill>
                          <a:latin typeface="ＭＳ ゴシック" pitchFamily="49" charset="-128"/>
                          <a:ea typeface="ＭＳ ゴシック" pitchFamily="49" charset="-128"/>
                          <a:cs typeface="+mn-cs"/>
                        </a:rPr>
                        <a:t>12,220</a:t>
                      </a:r>
                      <a:r>
                        <a:rPr kumimoji="1" lang="ja-JP" altLang="en-US" sz="1400" b="1" u="none" kern="1200" dirty="0">
                          <a:solidFill>
                            <a:srgbClr val="0070C0"/>
                          </a:solidFill>
                          <a:latin typeface="ＭＳ ゴシック" pitchFamily="49" charset="-128"/>
                          <a:ea typeface="ＭＳ ゴシック" pitchFamily="49" charset="-128"/>
                          <a:cs typeface="+mn-cs"/>
                        </a:rPr>
                        <a:t>点 </a:t>
                      </a:r>
                    </a:p>
                  </a:txBody>
                  <a:tcPr anchor="ctr"/>
                </a:tc>
                <a:tc>
                  <a:txBody>
                    <a:bodyPr/>
                    <a:lstStyle/>
                    <a:p>
                      <a:pPr algn="r" fontAlgn="ctr"/>
                      <a:r>
                        <a:rPr kumimoji="1" lang="en-US" altLang="ja-JP" sz="1400" b="1" u="none" kern="1200" dirty="0">
                          <a:solidFill>
                            <a:srgbClr val="0070C0"/>
                          </a:solidFill>
                          <a:latin typeface="ＭＳ ゴシック" pitchFamily="49" charset="-128"/>
                          <a:ea typeface="ＭＳ ゴシック" pitchFamily="49" charset="-128"/>
                          <a:cs typeface="+mn-cs"/>
                        </a:rPr>
                        <a:t>11,270</a:t>
                      </a:r>
                      <a:r>
                        <a:rPr kumimoji="1" lang="ja-JP" altLang="en-US" sz="1400" b="1" u="none" kern="1200" dirty="0">
                          <a:solidFill>
                            <a:srgbClr val="0070C0"/>
                          </a:solidFill>
                          <a:latin typeface="ＭＳ ゴシック" pitchFamily="49" charset="-128"/>
                          <a:ea typeface="ＭＳ ゴシック" pitchFamily="49" charset="-128"/>
                          <a:cs typeface="+mn-cs"/>
                        </a:rPr>
                        <a:t>点 </a:t>
                      </a:r>
                    </a:p>
                  </a:txBody>
                  <a:tcPr anchor="ctr"/>
                </a:tc>
              </a:tr>
              <a:tr h="337552">
                <a:tc>
                  <a:txBody>
                    <a:bodyPr/>
                    <a:lstStyle/>
                    <a:p>
                      <a:pPr algn="l" fontAlgn="ctr"/>
                      <a:r>
                        <a:rPr kumimoji="1" lang="en-US" sz="1400" b="1" u="none" kern="1200" dirty="0">
                          <a:solidFill>
                            <a:srgbClr val="0070C0"/>
                          </a:solidFill>
                          <a:latin typeface="ＭＳ ゴシック" pitchFamily="49" charset="-128"/>
                          <a:ea typeface="ＭＳ ゴシック" pitchFamily="49" charset="-128"/>
                          <a:cs typeface="+mn-cs"/>
                        </a:rPr>
                        <a:t>K687 2</a:t>
                      </a:r>
                    </a:p>
                  </a:txBody>
                  <a:tcPr anchor="ctr"/>
                </a:tc>
                <a:tc>
                  <a:txBody>
                    <a:bodyPr/>
                    <a:lstStyle/>
                    <a:p>
                      <a:pPr algn="l" fontAlgn="ctr"/>
                      <a:r>
                        <a:rPr kumimoji="1" lang="ja-JP" altLang="en-US" sz="1400" b="1" u="none" kern="1200" dirty="0">
                          <a:solidFill>
                            <a:srgbClr val="0070C0"/>
                          </a:solidFill>
                          <a:latin typeface="ＭＳ ゴシック" pitchFamily="49" charset="-128"/>
                          <a:ea typeface="ＭＳ ゴシック" pitchFamily="49" charset="-128"/>
                          <a:cs typeface="+mn-cs"/>
                        </a:rPr>
                        <a:t>内視鏡的乳頭切開術　胆道砕石術を伴うもの</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17,100</a:t>
                      </a:r>
                      <a:r>
                        <a:rPr kumimoji="1" lang="ja-JP" altLang="en-US" sz="1400" b="1" u="none" kern="1200">
                          <a:solidFill>
                            <a:srgbClr val="0070C0"/>
                          </a:solidFill>
                          <a:latin typeface="ＭＳ ゴシック" pitchFamily="49" charset="-128"/>
                          <a:ea typeface="ＭＳ ゴシック" pitchFamily="49" charset="-128"/>
                          <a:cs typeface="+mn-cs"/>
                        </a:rPr>
                        <a:t>点 </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21,190</a:t>
                      </a:r>
                      <a:r>
                        <a:rPr kumimoji="1" lang="ja-JP" altLang="en-US" sz="1400" b="1" u="none" kern="1200">
                          <a:solidFill>
                            <a:srgbClr val="0070C0"/>
                          </a:solidFill>
                          <a:latin typeface="ＭＳ ゴシック" pitchFamily="49" charset="-128"/>
                          <a:ea typeface="ＭＳ ゴシック" pitchFamily="49" charset="-128"/>
                          <a:cs typeface="+mn-cs"/>
                        </a:rPr>
                        <a:t>点 </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27,550</a:t>
                      </a:r>
                      <a:r>
                        <a:rPr kumimoji="1" lang="ja-JP" altLang="en-US" sz="1400" b="1" u="none" kern="1200">
                          <a:solidFill>
                            <a:srgbClr val="0070C0"/>
                          </a:solidFill>
                          <a:latin typeface="ＭＳ ゴシック" pitchFamily="49" charset="-128"/>
                          <a:ea typeface="ＭＳ ゴシック" pitchFamily="49" charset="-128"/>
                          <a:cs typeface="+mn-cs"/>
                        </a:rPr>
                        <a:t>点 </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24,550</a:t>
                      </a:r>
                      <a:r>
                        <a:rPr kumimoji="1" lang="ja-JP" altLang="en-US" sz="1400" b="1" u="none" kern="1200">
                          <a:solidFill>
                            <a:srgbClr val="0070C0"/>
                          </a:solidFill>
                          <a:latin typeface="ＭＳ ゴシック" pitchFamily="49" charset="-128"/>
                          <a:ea typeface="ＭＳ ゴシック" pitchFamily="49" charset="-128"/>
                          <a:cs typeface="+mn-cs"/>
                        </a:rPr>
                        <a:t>点 </a:t>
                      </a:r>
                    </a:p>
                  </a:txBody>
                  <a:tcPr anchor="ctr"/>
                </a:tc>
              </a:tr>
              <a:tr h="247228">
                <a:tc>
                  <a:txBody>
                    <a:bodyPr/>
                    <a:lstStyle/>
                    <a:p>
                      <a:pPr algn="l" fontAlgn="ctr"/>
                      <a:r>
                        <a:rPr kumimoji="1" lang="en-US" sz="1400" b="1" u="none" kern="1200">
                          <a:solidFill>
                            <a:srgbClr val="0070C0"/>
                          </a:solidFill>
                          <a:latin typeface="ＭＳ ゴシック" pitchFamily="49" charset="-128"/>
                          <a:ea typeface="ＭＳ ゴシック" pitchFamily="49" charset="-128"/>
                          <a:cs typeface="+mn-cs"/>
                        </a:rPr>
                        <a:t>K722 </a:t>
                      </a:r>
                    </a:p>
                  </a:txBody>
                  <a:tcPr anchor="ctr"/>
                </a:tc>
                <a:tc>
                  <a:txBody>
                    <a:bodyPr/>
                    <a:lstStyle/>
                    <a:p>
                      <a:pPr algn="l" fontAlgn="ctr"/>
                      <a:r>
                        <a:rPr kumimoji="1" lang="zh-TW" altLang="en-US" sz="1400" b="1" u="none" kern="1200" dirty="0">
                          <a:solidFill>
                            <a:srgbClr val="0070C0"/>
                          </a:solidFill>
                          <a:latin typeface="ＭＳ ゴシック" pitchFamily="49" charset="-128"/>
                          <a:ea typeface="ＭＳ ゴシック" pitchFamily="49" charset="-128"/>
                          <a:cs typeface="+mn-cs"/>
                        </a:rPr>
                        <a:t>小腸結腸内視鏡的止血術</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8,950</a:t>
                      </a:r>
                      <a:r>
                        <a:rPr kumimoji="1" lang="ja-JP" altLang="en-US" sz="1400" b="1" u="none" kern="1200">
                          <a:solidFill>
                            <a:srgbClr val="0070C0"/>
                          </a:solidFill>
                          <a:latin typeface="ＭＳ ゴシック" pitchFamily="49" charset="-128"/>
                          <a:ea typeface="ＭＳ ゴシック" pitchFamily="49" charset="-128"/>
                          <a:cs typeface="+mn-cs"/>
                        </a:rPr>
                        <a:t>点 </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8,950</a:t>
                      </a:r>
                      <a:r>
                        <a:rPr kumimoji="1" lang="ja-JP" altLang="en-US" sz="1400" b="1" u="none" kern="1200">
                          <a:solidFill>
                            <a:srgbClr val="0070C0"/>
                          </a:solidFill>
                          <a:latin typeface="ＭＳ ゴシック" pitchFamily="49" charset="-128"/>
                          <a:ea typeface="ＭＳ ゴシック" pitchFamily="49" charset="-128"/>
                          <a:cs typeface="+mn-cs"/>
                        </a:rPr>
                        <a:t>点 </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11,640</a:t>
                      </a:r>
                      <a:r>
                        <a:rPr kumimoji="1" lang="ja-JP" altLang="en-US" sz="1400" b="1" u="none" kern="1200">
                          <a:solidFill>
                            <a:srgbClr val="0070C0"/>
                          </a:solidFill>
                          <a:latin typeface="ＭＳ ゴシック" pitchFamily="49" charset="-128"/>
                          <a:ea typeface="ＭＳ ゴシック" pitchFamily="49" charset="-128"/>
                          <a:cs typeface="+mn-cs"/>
                        </a:rPr>
                        <a:t>点 </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10,390</a:t>
                      </a:r>
                      <a:r>
                        <a:rPr kumimoji="1" lang="ja-JP" altLang="en-US" sz="1400" b="1" u="none" kern="1200">
                          <a:solidFill>
                            <a:srgbClr val="0070C0"/>
                          </a:solidFill>
                          <a:latin typeface="ＭＳ ゴシック" pitchFamily="49" charset="-128"/>
                          <a:ea typeface="ＭＳ ゴシック" pitchFamily="49" charset="-128"/>
                          <a:cs typeface="+mn-cs"/>
                        </a:rPr>
                        <a:t>点 </a:t>
                      </a:r>
                    </a:p>
                  </a:txBody>
                  <a:tcPr anchor="ctr"/>
                </a:tc>
              </a:tr>
              <a:tr h="247228">
                <a:tc>
                  <a:txBody>
                    <a:bodyPr/>
                    <a:lstStyle/>
                    <a:p>
                      <a:pPr algn="l" fontAlgn="ctr"/>
                      <a:r>
                        <a:rPr kumimoji="1" lang="en-US" sz="1400" b="1" u="none" kern="1200">
                          <a:solidFill>
                            <a:srgbClr val="0070C0"/>
                          </a:solidFill>
                          <a:latin typeface="ＭＳ ゴシック" pitchFamily="49" charset="-128"/>
                          <a:ea typeface="ＭＳ ゴシック" pitchFamily="49" charset="-128"/>
                          <a:cs typeface="+mn-cs"/>
                        </a:rPr>
                        <a:t>K737</a:t>
                      </a:r>
                    </a:p>
                  </a:txBody>
                  <a:tcPr anchor="ctr"/>
                </a:tc>
                <a:tc>
                  <a:txBody>
                    <a:bodyPr/>
                    <a:lstStyle/>
                    <a:p>
                      <a:pPr algn="l" fontAlgn="ctr"/>
                      <a:r>
                        <a:rPr kumimoji="1" lang="zh-TW" altLang="en-US" sz="1400" b="1" u="none" kern="1200" dirty="0">
                          <a:solidFill>
                            <a:srgbClr val="0070C0"/>
                          </a:solidFill>
                          <a:latin typeface="ＭＳ ゴシック" pitchFamily="49" charset="-128"/>
                          <a:ea typeface="ＭＳ ゴシック" pitchFamily="49" charset="-128"/>
                          <a:cs typeface="+mn-cs"/>
                        </a:rPr>
                        <a:t>直腸周囲膿瘍切開術</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2,690</a:t>
                      </a:r>
                      <a:r>
                        <a:rPr kumimoji="1" lang="ja-JP" altLang="en-US" sz="1400" b="1" u="none" kern="1200">
                          <a:solidFill>
                            <a:srgbClr val="0070C0"/>
                          </a:solidFill>
                          <a:latin typeface="ＭＳ ゴシック" pitchFamily="49" charset="-128"/>
                          <a:ea typeface="ＭＳ ゴシック" pitchFamily="49" charset="-128"/>
                          <a:cs typeface="+mn-cs"/>
                        </a:rPr>
                        <a:t>点 </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2,690</a:t>
                      </a:r>
                      <a:r>
                        <a:rPr kumimoji="1" lang="ja-JP" altLang="en-US" sz="1400" b="1" u="none" kern="1200">
                          <a:solidFill>
                            <a:srgbClr val="0070C0"/>
                          </a:solidFill>
                          <a:latin typeface="ＭＳ ゴシック" pitchFamily="49" charset="-128"/>
                          <a:ea typeface="ＭＳ ゴシック" pitchFamily="49" charset="-128"/>
                          <a:cs typeface="+mn-cs"/>
                        </a:rPr>
                        <a:t>点 </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2,690</a:t>
                      </a:r>
                      <a:r>
                        <a:rPr kumimoji="1" lang="ja-JP" altLang="en-US" sz="1400" b="1" u="none" kern="1200">
                          <a:solidFill>
                            <a:srgbClr val="0070C0"/>
                          </a:solidFill>
                          <a:latin typeface="ＭＳ ゴシック" pitchFamily="49" charset="-128"/>
                          <a:ea typeface="ＭＳ ゴシック" pitchFamily="49" charset="-128"/>
                          <a:cs typeface="+mn-cs"/>
                        </a:rPr>
                        <a:t>点 </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2,610</a:t>
                      </a:r>
                      <a:r>
                        <a:rPr kumimoji="1" lang="ja-JP" altLang="en-US" sz="1400" b="1" u="none" kern="1200">
                          <a:solidFill>
                            <a:srgbClr val="0070C0"/>
                          </a:solidFill>
                          <a:latin typeface="ＭＳ ゴシック" pitchFamily="49" charset="-128"/>
                          <a:ea typeface="ＭＳ ゴシック" pitchFamily="49" charset="-128"/>
                          <a:cs typeface="+mn-cs"/>
                        </a:rPr>
                        <a:t>点 </a:t>
                      </a:r>
                    </a:p>
                  </a:txBody>
                  <a:tcPr anchor="ctr"/>
                </a:tc>
              </a:tr>
              <a:tr h="247228">
                <a:tc>
                  <a:txBody>
                    <a:bodyPr/>
                    <a:lstStyle/>
                    <a:p>
                      <a:pPr algn="l" fontAlgn="ctr"/>
                      <a:r>
                        <a:rPr kumimoji="1" lang="en-US" sz="1400" b="1" u="none" kern="1200">
                          <a:solidFill>
                            <a:srgbClr val="0070C0"/>
                          </a:solidFill>
                          <a:latin typeface="ＭＳ ゴシック" pitchFamily="49" charset="-128"/>
                          <a:ea typeface="ＭＳ ゴシック" pitchFamily="49" charset="-128"/>
                          <a:cs typeface="+mn-cs"/>
                        </a:rPr>
                        <a:t>K743 2</a:t>
                      </a:r>
                    </a:p>
                  </a:txBody>
                  <a:tcPr anchor="ctr"/>
                </a:tc>
                <a:tc>
                  <a:txBody>
                    <a:bodyPr/>
                    <a:lstStyle/>
                    <a:p>
                      <a:pPr algn="l" fontAlgn="ctr"/>
                      <a:r>
                        <a:rPr kumimoji="1" lang="ja-JP" altLang="en-US" sz="1400" b="1" u="none" kern="1200" dirty="0">
                          <a:solidFill>
                            <a:srgbClr val="0070C0"/>
                          </a:solidFill>
                          <a:latin typeface="ＭＳ ゴシック" pitchFamily="49" charset="-128"/>
                          <a:ea typeface="ＭＳ ゴシック" pitchFamily="49" charset="-128"/>
                          <a:cs typeface="+mn-cs"/>
                        </a:rPr>
                        <a:t>痔核手術（脱肛を含む</a:t>
                      </a:r>
                      <a:r>
                        <a:rPr kumimoji="1" lang="ja-JP" altLang="en-US" sz="1400" b="1" u="none" kern="1200" dirty="0" smtClean="0">
                          <a:solidFill>
                            <a:srgbClr val="0070C0"/>
                          </a:solidFill>
                          <a:latin typeface="ＭＳ ゴシック" pitchFamily="49" charset="-128"/>
                          <a:ea typeface="ＭＳ ゴシック" pitchFamily="49" charset="-128"/>
                          <a:cs typeface="+mn-cs"/>
                        </a:rPr>
                        <a:t>）</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p>
                      <a:pPr algn="l" fontAlgn="ctr"/>
                      <a:r>
                        <a:rPr kumimoji="1" lang="ja-JP" altLang="en-US" sz="1400" b="1" u="none" kern="1200" dirty="0">
                          <a:solidFill>
                            <a:srgbClr val="0070C0"/>
                          </a:solidFill>
                          <a:latin typeface="ＭＳ ゴシック" pitchFamily="49" charset="-128"/>
                          <a:ea typeface="ＭＳ ゴシック" pitchFamily="49" charset="-128"/>
                          <a:cs typeface="+mn-cs"/>
                        </a:rPr>
                        <a:t>　硬化療法（四段階注射法によるもの）</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2,800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4,220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4,220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4,010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algn="l" fontAlgn="ctr"/>
                      <a:r>
                        <a:rPr kumimoji="1" lang="en-US" sz="1400" b="1" u="none" kern="1200">
                          <a:solidFill>
                            <a:srgbClr val="0070C0"/>
                          </a:solidFill>
                          <a:latin typeface="ＭＳ ゴシック" pitchFamily="49" charset="-128"/>
                          <a:ea typeface="ＭＳ ゴシック" pitchFamily="49" charset="-128"/>
                          <a:cs typeface="+mn-cs"/>
                        </a:rPr>
                        <a:t>K743 4</a:t>
                      </a:r>
                    </a:p>
                  </a:txBody>
                  <a:tcPr anchor="ctr"/>
                </a:tc>
                <a:tc>
                  <a:txBody>
                    <a:bodyPr/>
                    <a:lstStyle/>
                    <a:p>
                      <a:pPr algn="l" fontAlgn="ctr"/>
                      <a:r>
                        <a:rPr kumimoji="1" lang="ja-JP" altLang="en-US" sz="1400" b="1" u="none" kern="1200" dirty="0">
                          <a:solidFill>
                            <a:srgbClr val="0070C0"/>
                          </a:solidFill>
                          <a:latin typeface="ＭＳ ゴシック" pitchFamily="49" charset="-128"/>
                          <a:ea typeface="ＭＳ ゴシック" pitchFamily="49" charset="-128"/>
                          <a:cs typeface="+mn-cs"/>
                        </a:rPr>
                        <a:t>痔核手術（脱肛を含む）　根治手術</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5,360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5,360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5,360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5,190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algn="l" fontAlgn="ctr"/>
                      <a:r>
                        <a:rPr kumimoji="1" lang="en-US" sz="1400" b="1" u="none" kern="1200">
                          <a:solidFill>
                            <a:srgbClr val="0070C0"/>
                          </a:solidFill>
                          <a:latin typeface="ＭＳ ゴシック" pitchFamily="49" charset="-128"/>
                          <a:ea typeface="ＭＳ ゴシック" pitchFamily="49" charset="-128"/>
                          <a:cs typeface="+mn-cs"/>
                        </a:rPr>
                        <a:t>K746 2</a:t>
                      </a:r>
                    </a:p>
                  </a:txBody>
                  <a:tcPr anchor="ctr"/>
                </a:tc>
                <a:tc>
                  <a:txBody>
                    <a:bodyPr/>
                    <a:lstStyle/>
                    <a:p>
                      <a:pPr algn="l" fontAlgn="ctr"/>
                      <a:r>
                        <a:rPr kumimoji="1" lang="ja-JP" altLang="en-US" sz="1400" b="1" u="none" kern="1200" dirty="0">
                          <a:solidFill>
                            <a:srgbClr val="0070C0"/>
                          </a:solidFill>
                          <a:latin typeface="ＭＳ ゴシック" pitchFamily="49" charset="-128"/>
                          <a:ea typeface="ＭＳ ゴシック" pitchFamily="49" charset="-128"/>
                          <a:cs typeface="+mn-cs"/>
                        </a:rPr>
                        <a:t>痔瘻根治手術　複雑なもの</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7,400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7,400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8,120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7,470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algn="l" fontAlgn="ctr"/>
                      <a:r>
                        <a:rPr kumimoji="1" lang="en-US" sz="1400" b="1" u="none" kern="1200">
                          <a:solidFill>
                            <a:srgbClr val="0070C0"/>
                          </a:solidFill>
                          <a:latin typeface="ＭＳ ゴシック" pitchFamily="49" charset="-128"/>
                          <a:ea typeface="ＭＳ ゴシック" pitchFamily="49" charset="-128"/>
                          <a:cs typeface="+mn-cs"/>
                        </a:rPr>
                        <a:t>K752 1</a:t>
                      </a:r>
                    </a:p>
                  </a:txBody>
                  <a:tcPr anchor="ctr"/>
                </a:tc>
                <a:tc>
                  <a:txBody>
                    <a:bodyPr/>
                    <a:lstStyle/>
                    <a:p>
                      <a:pPr algn="l" fontAlgn="ctr"/>
                      <a:r>
                        <a:rPr kumimoji="1" lang="zh-TW" altLang="en-US" sz="1400" b="1" u="none" kern="1200" dirty="0">
                          <a:solidFill>
                            <a:srgbClr val="0070C0"/>
                          </a:solidFill>
                          <a:latin typeface="ＭＳ ゴシック" pitchFamily="49" charset="-128"/>
                          <a:ea typeface="ＭＳ ゴシック" pitchFamily="49" charset="-128"/>
                          <a:cs typeface="+mn-cs"/>
                        </a:rPr>
                        <a:t>肛門形成手術　肛門狭窄形成手術</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5,580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5,580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5,580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5,210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algn="l" fontAlgn="ctr"/>
                      <a:r>
                        <a:rPr kumimoji="1" lang="en-US" sz="1400" b="1" u="none" kern="1200">
                          <a:solidFill>
                            <a:srgbClr val="0070C0"/>
                          </a:solidFill>
                          <a:latin typeface="ＭＳ ゴシック" pitchFamily="49" charset="-128"/>
                          <a:ea typeface="ＭＳ ゴシック" pitchFamily="49" charset="-128"/>
                          <a:cs typeface="+mn-cs"/>
                        </a:rPr>
                        <a:t>K752 2</a:t>
                      </a:r>
                    </a:p>
                  </a:txBody>
                  <a:tcPr anchor="ctr"/>
                </a:tc>
                <a:tc>
                  <a:txBody>
                    <a:bodyPr/>
                    <a:lstStyle/>
                    <a:p>
                      <a:pPr algn="l" fontAlgn="ctr"/>
                      <a:r>
                        <a:rPr kumimoji="1" lang="zh-TW" altLang="en-US" sz="1400" b="1" u="none" kern="1200" dirty="0">
                          <a:solidFill>
                            <a:srgbClr val="0070C0"/>
                          </a:solidFill>
                          <a:latin typeface="ＭＳ ゴシック" pitchFamily="49" charset="-128"/>
                          <a:ea typeface="ＭＳ ゴシック" pitchFamily="49" charset="-128"/>
                          <a:cs typeface="+mn-cs"/>
                        </a:rPr>
                        <a:t>肛門形成手術　直腸粘膜脱形成手術</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6,600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6,600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8,580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7,710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algn="l" fontAlgn="ctr"/>
                      <a:r>
                        <a:rPr kumimoji="1" lang="en-US" sz="1400" b="1" u="none" kern="1200">
                          <a:solidFill>
                            <a:srgbClr val="0070C0"/>
                          </a:solidFill>
                          <a:latin typeface="ＭＳ ゴシック" pitchFamily="49" charset="-128"/>
                          <a:ea typeface="ＭＳ ゴシック" pitchFamily="49" charset="-128"/>
                          <a:cs typeface="+mn-cs"/>
                        </a:rPr>
                        <a:t>K775 </a:t>
                      </a:r>
                    </a:p>
                  </a:txBody>
                  <a:tcPr anchor="ctr"/>
                </a:tc>
                <a:tc>
                  <a:txBody>
                    <a:bodyPr/>
                    <a:lstStyle/>
                    <a:p>
                      <a:pPr algn="l" fontAlgn="ctr"/>
                      <a:r>
                        <a:rPr kumimoji="1" lang="zh-TW" altLang="en-US" sz="1400" b="1" u="none" kern="1200">
                          <a:solidFill>
                            <a:srgbClr val="0070C0"/>
                          </a:solidFill>
                          <a:latin typeface="ＭＳ ゴシック" pitchFamily="49" charset="-128"/>
                          <a:ea typeface="ＭＳ ゴシック" pitchFamily="49" charset="-128"/>
                          <a:cs typeface="+mn-cs"/>
                        </a:rPr>
                        <a:t>経皮的腎（腎盂）瘻造設術</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12,600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12,600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15,440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13,860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algn="l" fontAlgn="ctr"/>
                      <a:r>
                        <a:rPr kumimoji="1" lang="en-US" sz="1400" b="1" u="none" kern="1200">
                          <a:solidFill>
                            <a:srgbClr val="0070C0"/>
                          </a:solidFill>
                          <a:latin typeface="ＭＳ ゴシック" pitchFamily="49" charset="-128"/>
                          <a:ea typeface="ＭＳ ゴシック" pitchFamily="49" charset="-128"/>
                          <a:cs typeface="+mn-cs"/>
                        </a:rPr>
                        <a:t>K800-3</a:t>
                      </a:r>
                    </a:p>
                  </a:txBody>
                  <a:tcPr anchor="ctr"/>
                </a:tc>
                <a:tc>
                  <a:txBody>
                    <a:bodyPr/>
                    <a:lstStyle/>
                    <a:p>
                      <a:pPr algn="l" fontAlgn="ctr"/>
                      <a:r>
                        <a:rPr kumimoji="1" lang="zh-TW" altLang="en-US" sz="1400" b="1" u="none" kern="1200">
                          <a:solidFill>
                            <a:srgbClr val="0070C0"/>
                          </a:solidFill>
                          <a:latin typeface="ＭＳ ゴシック" pitchFamily="49" charset="-128"/>
                          <a:ea typeface="ＭＳ ゴシック" pitchFamily="49" charset="-128"/>
                          <a:cs typeface="+mn-cs"/>
                        </a:rPr>
                        <a:t>膀胱水圧拡張術</a:t>
                      </a:r>
                    </a:p>
                  </a:txBody>
                  <a:tcPr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ja-JP" altLang="en-US" sz="1400" b="1" u="none" kern="1200" dirty="0" smtClean="0">
                          <a:solidFill>
                            <a:srgbClr val="0070C0"/>
                          </a:solidFill>
                          <a:latin typeface="ＭＳ ゴシック" pitchFamily="49" charset="-128"/>
                          <a:ea typeface="ＭＳ ゴシック" pitchFamily="49" charset="-128"/>
                          <a:cs typeface="+mn-cs"/>
                        </a:rPr>
                        <a:t>－</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5,500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6,950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6,410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algn="l" fontAlgn="ctr"/>
                      <a:r>
                        <a:rPr kumimoji="1" lang="en-US" sz="1400" b="1" u="none" kern="1200">
                          <a:solidFill>
                            <a:srgbClr val="0070C0"/>
                          </a:solidFill>
                          <a:latin typeface="ＭＳ ゴシック" pitchFamily="49" charset="-128"/>
                          <a:ea typeface="ＭＳ ゴシック" pitchFamily="49" charset="-128"/>
                          <a:cs typeface="+mn-cs"/>
                        </a:rPr>
                        <a:t>K802</a:t>
                      </a:r>
                    </a:p>
                  </a:txBody>
                  <a:tcPr anchor="ctr"/>
                </a:tc>
                <a:tc>
                  <a:txBody>
                    <a:bodyPr/>
                    <a:lstStyle/>
                    <a:p>
                      <a:pPr algn="l" fontAlgn="ctr"/>
                      <a:r>
                        <a:rPr kumimoji="1" lang="zh-TW" altLang="en-US" sz="1400" b="1" u="none" kern="1200">
                          <a:solidFill>
                            <a:srgbClr val="0070C0"/>
                          </a:solidFill>
                          <a:latin typeface="ＭＳ ゴシック" pitchFamily="49" charset="-128"/>
                          <a:ea typeface="ＭＳ ゴシック" pitchFamily="49" charset="-128"/>
                          <a:cs typeface="+mn-cs"/>
                        </a:rPr>
                        <a:t>膀胱腫瘍摘出術</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9,460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9,460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12,030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10,610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algn="l" fontAlgn="ctr"/>
                      <a:r>
                        <a:rPr kumimoji="1" lang="en-US" sz="1400" b="1" u="none" kern="1200">
                          <a:solidFill>
                            <a:srgbClr val="0070C0"/>
                          </a:solidFill>
                          <a:latin typeface="ＭＳ ゴシック" pitchFamily="49" charset="-128"/>
                          <a:ea typeface="ＭＳ ゴシック" pitchFamily="49" charset="-128"/>
                          <a:cs typeface="+mn-cs"/>
                        </a:rPr>
                        <a:t>K821 </a:t>
                      </a:r>
                    </a:p>
                  </a:txBody>
                  <a:tcPr anchor="ctr"/>
                </a:tc>
                <a:tc>
                  <a:txBody>
                    <a:bodyPr/>
                    <a:lstStyle/>
                    <a:p>
                      <a:pPr algn="l" fontAlgn="ctr"/>
                      <a:r>
                        <a:rPr kumimoji="1" lang="zh-TW" altLang="en-US" sz="1400" b="1" u="none" kern="1200">
                          <a:solidFill>
                            <a:srgbClr val="0070C0"/>
                          </a:solidFill>
                          <a:latin typeface="ＭＳ ゴシック" pitchFamily="49" charset="-128"/>
                          <a:ea typeface="ＭＳ ゴシック" pitchFamily="49" charset="-128"/>
                          <a:cs typeface="+mn-cs"/>
                        </a:rPr>
                        <a:t>尿道狭窄内視鏡手術</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13,300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dirty="0">
                          <a:solidFill>
                            <a:srgbClr val="0070C0"/>
                          </a:solidFill>
                          <a:latin typeface="ＭＳ ゴシック" pitchFamily="49" charset="-128"/>
                          <a:ea typeface="ＭＳ ゴシック" pitchFamily="49" charset="-128"/>
                          <a:cs typeface="+mn-cs"/>
                        </a:rPr>
                        <a:t>13,300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17,160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15,040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algn="l" fontAlgn="ctr"/>
                      <a:r>
                        <a:rPr kumimoji="1" lang="en-US" sz="1400" b="1" u="none" kern="1200">
                          <a:solidFill>
                            <a:srgbClr val="0070C0"/>
                          </a:solidFill>
                          <a:latin typeface="ＭＳ ゴシック" pitchFamily="49" charset="-128"/>
                          <a:ea typeface="ＭＳ ゴシック" pitchFamily="49" charset="-128"/>
                          <a:cs typeface="+mn-cs"/>
                        </a:rPr>
                        <a:t>K823 2</a:t>
                      </a:r>
                    </a:p>
                  </a:txBody>
                  <a:tcPr anchor="ctr"/>
                </a:tc>
                <a:tc>
                  <a:txBody>
                    <a:bodyPr/>
                    <a:lstStyle/>
                    <a:p>
                      <a:pPr algn="l" fontAlgn="ctr"/>
                      <a:r>
                        <a:rPr kumimoji="1" lang="ja-JP" altLang="en-US" sz="1400" b="1" u="none" kern="1200">
                          <a:solidFill>
                            <a:srgbClr val="0070C0"/>
                          </a:solidFill>
                          <a:latin typeface="ＭＳ ゴシック" pitchFamily="49" charset="-128"/>
                          <a:ea typeface="ＭＳ ゴシック" pitchFamily="49" charset="-128"/>
                          <a:cs typeface="+mn-cs"/>
                        </a:rPr>
                        <a:t>尿失禁手術　その他のもの　</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17,300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dirty="0">
                          <a:solidFill>
                            <a:srgbClr val="0070C0"/>
                          </a:solidFill>
                          <a:latin typeface="ＭＳ ゴシック" pitchFamily="49" charset="-128"/>
                          <a:ea typeface="ＭＳ ゴシック" pitchFamily="49" charset="-128"/>
                          <a:cs typeface="+mn-cs"/>
                        </a:rPr>
                        <a:t>17,300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dirty="0">
                          <a:solidFill>
                            <a:srgbClr val="0070C0"/>
                          </a:solidFill>
                          <a:latin typeface="ＭＳ ゴシック" pitchFamily="49" charset="-128"/>
                          <a:ea typeface="ＭＳ ゴシック" pitchFamily="49" charset="-128"/>
                          <a:cs typeface="+mn-cs"/>
                        </a:rPr>
                        <a:t>22,490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20,680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algn="l" fontAlgn="ctr"/>
                      <a:r>
                        <a:rPr kumimoji="1" lang="en-US" sz="1400" b="1" u="none" kern="1200">
                          <a:solidFill>
                            <a:srgbClr val="0070C0"/>
                          </a:solidFill>
                          <a:latin typeface="ＭＳ ゴシック" pitchFamily="49" charset="-128"/>
                          <a:ea typeface="ＭＳ ゴシック" pitchFamily="49" charset="-128"/>
                          <a:cs typeface="+mn-cs"/>
                        </a:rPr>
                        <a:t>K833 </a:t>
                      </a:r>
                    </a:p>
                  </a:txBody>
                  <a:tcPr anchor="ctr"/>
                </a:tc>
                <a:tc>
                  <a:txBody>
                    <a:bodyPr/>
                    <a:lstStyle/>
                    <a:p>
                      <a:pPr algn="l" fontAlgn="ctr"/>
                      <a:r>
                        <a:rPr kumimoji="1" lang="zh-TW" altLang="en-US" sz="1400" b="1" u="none" kern="1200">
                          <a:solidFill>
                            <a:srgbClr val="0070C0"/>
                          </a:solidFill>
                          <a:latin typeface="ＭＳ ゴシック" pitchFamily="49" charset="-128"/>
                          <a:ea typeface="ＭＳ ゴシック" pitchFamily="49" charset="-128"/>
                          <a:cs typeface="+mn-cs"/>
                        </a:rPr>
                        <a:t>精巣悪性腫瘍手術</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9,260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9,460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dirty="0">
                          <a:solidFill>
                            <a:srgbClr val="0070C0"/>
                          </a:solidFill>
                          <a:latin typeface="ＭＳ ゴシック" pitchFamily="49" charset="-128"/>
                          <a:ea typeface="ＭＳ ゴシック" pitchFamily="49" charset="-128"/>
                          <a:cs typeface="+mn-cs"/>
                        </a:rPr>
                        <a:t>12,300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10,290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algn="l" fontAlgn="ctr"/>
                      <a:r>
                        <a:rPr kumimoji="1" lang="en-US" sz="1400" b="1" u="none" kern="1200">
                          <a:solidFill>
                            <a:srgbClr val="0070C0"/>
                          </a:solidFill>
                          <a:latin typeface="ＭＳ ゴシック" pitchFamily="49" charset="-128"/>
                          <a:ea typeface="ＭＳ ゴシック" pitchFamily="49" charset="-128"/>
                          <a:cs typeface="+mn-cs"/>
                        </a:rPr>
                        <a:t>K838 1</a:t>
                      </a:r>
                    </a:p>
                  </a:txBody>
                  <a:tcPr anchor="ctr"/>
                </a:tc>
                <a:tc>
                  <a:txBody>
                    <a:bodyPr/>
                    <a:lstStyle/>
                    <a:p>
                      <a:pPr algn="l" fontAlgn="ctr"/>
                      <a:r>
                        <a:rPr kumimoji="1" lang="ja-JP" altLang="en-US" sz="1400" b="1" u="none" kern="1200">
                          <a:solidFill>
                            <a:srgbClr val="0070C0"/>
                          </a:solidFill>
                          <a:latin typeface="ＭＳ ゴシック" pitchFamily="49" charset="-128"/>
                          <a:ea typeface="ＭＳ ゴシック" pitchFamily="49" charset="-128"/>
                          <a:cs typeface="+mn-cs"/>
                        </a:rPr>
                        <a:t>精索捻転手術　対側の精巣固定術を伴うもの</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7,650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7,650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a:solidFill>
                            <a:srgbClr val="0070C0"/>
                          </a:solidFill>
                          <a:latin typeface="ＭＳ ゴシック" pitchFamily="49" charset="-128"/>
                          <a:ea typeface="ＭＳ ゴシック" pitchFamily="49" charset="-128"/>
                          <a:cs typeface="+mn-cs"/>
                        </a:rPr>
                        <a:t>8,570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dirty="0">
                          <a:solidFill>
                            <a:srgbClr val="0070C0"/>
                          </a:solidFill>
                          <a:latin typeface="ＭＳ ゴシック" pitchFamily="49" charset="-128"/>
                          <a:ea typeface="ＭＳ ゴシック" pitchFamily="49" charset="-128"/>
                          <a:cs typeface="+mn-cs"/>
                        </a:rPr>
                        <a:t>7,810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r>
            </a:tbl>
          </a:graphicData>
        </a:graphic>
      </p:graphicFrame>
      <p:sp>
        <p:nvSpPr>
          <p:cNvPr id="6" name="Rectangle 36"/>
          <p:cNvSpPr>
            <a:spLocks noChangeArrowheads="1"/>
          </p:cNvSpPr>
          <p:nvPr/>
        </p:nvSpPr>
        <p:spPr bwMode="auto">
          <a:xfrm>
            <a:off x="200472" y="448700"/>
            <a:ext cx="8424936"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smtClean="0">
                <a:solidFill>
                  <a:prstClr val="black"/>
                </a:solidFill>
              </a:rPr>
              <a:t>今回改定で点数が引下げられた手術　点数推移（平成２０年度～２６年度）</a:t>
            </a:r>
            <a:endParaRPr lang="ja-JP" altLang="en-US" sz="2000" dirty="0">
              <a:solidFill>
                <a:prstClr val="black"/>
              </a:solidFill>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12120912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200472" y="764704"/>
            <a:ext cx="9505056" cy="4464496"/>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94352" y="44450"/>
            <a:ext cx="9517327" cy="432222"/>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外保連試案による評価見直し⑥</a:t>
            </a:r>
            <a:endParaRPr lang="en-US" altLang="ja-JP" sz="2400" dirty="0" smtClean="0">
              <a:solidFill>
                <a:schemeClr val="tx1"/>
              </a:solidFill>
              <a:latin typeface="ＭＳ Ｐゴシック" pitchFamily="50" charset="-128"/>
              <a:ea typeface="ＭＳ Ｐゴシック"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628025755"/>
              </p:ext>
            </p:extLst>
          </p:nvPr>
        </p:nvGraphicFramePr>
        <p:xfrm>
          <a:off x="200472" y="769098"/>
          <a:ext cx="9433047" cy="4263752"/>
        </p:xfrm>
        <a:graphic>
          <a:graphicData uri="http://schemas.openxmlformats.org/drawingml/2006/table">
            <a:tbl>
              <a:tblPr firstRow="1" bandRow="1">
                <a:tableStyleId>{00A15C55-8517-42AA-B614-E9B94910E393}</a:tableStyleId>
              </a:tblPr>
              <a:tblGrid>
                <a:gridCol w="871829"/>
                <a:gridCol w="4528771"/>
                <a:gridCol w="1008112"/>
                <a:gridCol w="1008112"/>
                <a:gridCol w="1008112"/>
                <a:gridCol w="1008111"/>
              </a:tblGrid>
              <a:tr h="360040">
                <a:tc>
                  <a:txBody>
                    <a:bodyPr/>
                    <a:lstStyle/>
                    <a:p>
                      <a:pPr algn="ctr"/>
                      <a:r>
                        <a:rPr kumimoji="1" lang="ja-JP" altLang="en-US" sz="1200" b="0" dirty="0" smtClean="0"/>
                        <a:t>区分番号</a:t>
                      </a:r>
                      <a:endParaRPr kumimoji="1" lang="ja-JP" altLang="en-US" sz="1200" b="0" dirty="0"/>
                    </a:p>
                  </a:txBody>
                  <a:tcPr anchor="ctr"/>
                </a:tc>
                <a:tc>
                  <a:txBody>
                    <a:bodyPr/>
                    <a:lstStyle/>
                    <a:p>
                      <a:pPr algn="ctr"/>
                      <a:r>
                        <a:rPr kumimoji="1" lang="ja-JP" altLang="en-US" sz="1400" b="0" dirty="0" smtClean="0"/>
                        <a:t>手術名</a:t>
                      </a:r>
                      <a:endParaRPr kumimoji="1" lang="ja-JP" altLang="en-US" sz="1400" b="0" dirty="0"/>
                    </a:p>
                  </a:txBody>
                  <a:tcPr anchor="ctr"/>
                </a:tc>
                <a:tc>
                  <a:txBody>
                    <a:bodyPr/>
                    <a:lstStyle/>
                    <a:p>
                      <a:pPr algn="ctr"/>
                      <a:r>
                        <a:rPr kumimoji="1" lang="en-US" altLang="ja-JP" sz="1400" b="0" dirty="0" smtClean="0">
                          <a:latin typeface="ＭＳ ゴシック" pitchFamily="49" charset="-128"/>
                          <a:ea typeface="ＭＳ ゴシック" pitchFamily="49" charset="-128"/>
                        </a:rPr>
                        <a:t>20</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anchor="ctr"/>
                </a:tc>
                <a:tc>
                  <a:txBody>
                    <a:bodyPr/>
                    <a:lstStyle/>
                    <a:p>
                      <a:pPr algn="ctr"/>
                      <a:r>
                        <a:rPr kumimoji="1" lang="en-US" altLang="ja-JP" sz="1400" b="0" dirty="0" smtClean="0">
                          <a:latin typeface="ＭＳ ゴシック" pitchFamily="49" charset="-128"/>
                          <a:ea typeface="ＭＳ ゴシック" pitchFamily="49" charset="-128"/>
                        </a:rPr>
                        <a:t>22</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anchor="ctr"/>
                </a:tc>
                <a:tc>
                  <a:txBody>
                    <a:bodyPr/>
                    <a:lstStyle/>
                    <a:p>
                      <a:pPr algn="ctr"/>
                      <a:r>
                        <a:rPr kumimoji="1" lang="en-US" altLang="ja-JP" sz="1400" b="0" dirty="0" smtClean="0">
                          <a:latin typeface="ＭＳ ゴシック" pitchFamily="49" charset="-128"/>
                          <a:ea typeface="ＭＳ ゴシック" pitchFamily="49" charset="-128"/>
                        </a:rPr>
                        <a:t>24</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anchor="ctr"/>
                </a:tc>
                <a:tc>
                  <a:txBody>
                    <a:bodyPr/>
                    <a:lstStyle/>
                    <a:p>
                      <a:pPr algn="ctr"/>
                      <a:r>
                        <a:rPr kumimoji="1" lang="en-US" altLang="ja-JP" sz="1400" b="0" dirty="0" smtClean="0">
                          <a:latin typeface="ＭＳ ゴシック" pitchFamily="49" charset="-128"/>
                          <a:ea typeface="ＭＳ ゴシック" pitchFamily="49" charset="-128"/>
                        </a:rPr>
                        <a:t>26</a:t>
                      </a:r>
                      <a:r>
                        <a:rPr kumimoji="1" lang="ja-JP" altLang="en-US" sz="1400" b="0" dirty="0" smtClean="0">
                          <a:latin typeface="ＭＳ ゴシック" pitchFamily="49" charset="-128"/>
                          <a:ea typeface="ＭＳ ゴシック" pitchFamily="49" charset="-128"/>
                        </a:rPr>
                        <a:t>年</a:t>
                      </a:r>
                      <a:endParaRPr kumimoji="1" lang="en-US" altLang="ja-JP" sz="1400" b="0" dirty="0" smtClean="0">
                        <a:latin typeface="ＭＳ ゴシック" pitchFamily="49" charset="-128"/>
                        <a:ea typeface="ＭＳ ゴシック" pitchFamily="49" charset="-128"/>
                      </a:endParaRPr>
                    </a:p>
                  </a:txBody>
                  <a:tcPr anchor="ctr"/>
                </a:tc>
              </a:tr>
              <a:tr h="266870">
                <a:tc>
                  <a:txBody>
                    <a:bodyPr/>
                    <a:lstStyle/>
                    <a:p>
                      <a:pPr algn="l" fontAlgn="ctr"/>
                      <a:r>
                        <a:rPr kumimoji="1" lang="en-US" sz="1400" b="1" u="none" kern="1200" dirty="0">
                          <a:solidFill>
                            <a:srgbClr val="0070C0"/>
                          </a:solidFill>
                          <a:latin typeface="ＭＳ ゴシック" pitchFamily="49" charset="-128"/>
                          <a:ea typeface="ＭＳ ゴシック" pitchFamily="49" charset="-128"/>
                          <a:cs typeface="+mn-cs"/>
                        </a:rPr>
                        <a:t>K844 </a:t>
                      </a:r>
                    </a:p>
                  </a:txBody>
                  <a:tcPr anchor="ctr"/>
                </a:tc>
                <a:tc>
                  <a:txBody>
                    <a:bodyPr/>
                    <a:lstStyle/>
                    <a:p>
                      <a:pPr algn="l" fontAlgn="ctr"/>
                      <a:r>
                        <a:rPr kumimoji="1" lang="ja-JP" altLang="en-US" sz="1400" b="1" u="none" kern="1200" dirty="0">
                          <a:solidFill>
                            <a:srgbClr val="0070C0"/>
                          </a:solidFill>
                          <a:latin typeface="ＭＳ ゴシック" pitchFamily="49" charset="-128"/>
                          <a:ea typeface="ＭＳ ゴシック" pitchFamily="49" charset="-128"/>
                          <a:cs typeface="+mn-cs"/>
                        </a:rPr>
                        <a:t>バルトリン腺膿瘍切開術</a:t>
                      </a:r>
                    </a:p>
                  </a:txBody>
                  <a:tcPr anchor="ctr"/>
                </a:tc>
                <a:tc>
                  <a:txBody>
                    <a:bodyPr/>
                    <a:lstStyle/>
                    <a:p>
                      <a:pPr algn="r" fontAlgn="ctr"/>
                      <a:r>
                        <a:rPr kumimoji="1" lang="en-US" altLang="ja-JP" sz="1400" b="1" u="none" kern="1200" dirty="0">
                          <a:solidFill>
                            <a:srgbClr val="0070C0"/>
                          </a:solidFill>
                          <a:latin typeface="ＭＳ ゴシック" pitchFamily="49" charset="-128"/>
                          <a:ea typeface="ＭＳ ゴシック" pitchFamily="49" charset="-128"/>
                          <a:cs typeface="+mn-cs"/>
                        </a:rPr>
                        <a:t>790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dirty="0">
                          <a:solidFill>
                            <a:srgbClr val="0070C0"/>
                          </a:solidFill>
                          <a:latin typeface="ＭＳ ゴシック" pitchFamily="49" charset="-128"/>
                          <a:ea typeface="ＭＳ ゴシック" pitchFamily="49" charset="-128"/>
                          <a:cs typeface="+mn-cs"/>
                        </a:rPr>
                        <a:t>790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dirty="0">
                          <a:solidFill>
                            <a:srgbClr val="0070C0"/>
                          </a:solidFill>
                          <a:latin typeface="ＭＳ ゴシック" pitchFamily="49" charset="-128"/>
                          <a:ea typeface="ＭＳ ゴシック" pitchFamily="49" charset="-128"/>
                          <a:cs typeface="+mn-cs"/>
                        </a:rPr>
                        <a:t>790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algn="r" fontAlgn="ctr"/>
                      <a:r>
                        <a:rPr kumimoji="1" lang="en-US" altLang="ja-JP" sz="1400" b="1" u="none" kern="1200" dirty="0">
                          <a:solidFill>
                            <a:srgbClr val="0070C0"/>
                          </a:solidFill>
                          <a:latin typeface="ＭＳ ゴシック" pitchFamily="49" charset="-128"/>
                          <a:ea typeface="ＭＳ ゴシック" pitchFamily="49" charset="-128"/>
                          <a:cs typeface="+mn-cs"/>
                        </a:rPr>
                        <a:t>780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r>
              <a:tr h="266870">
                <a:tc>
                  <a:txBody>
                    <a:bodyPr/>
                    <a:lstStyle/>
                    <a:p>
                      <a:pPr marL="0" algn="l" defTabSz="914400" rtl="0" eaLnBrk="1" fontAlgn="ctr" latinLnBrk="0" hangingPunct="1"/>
                      <a:r>
                        <a:rPr kumimoji="1" lang="en-US" sz="1400" b="1" u="none" kern="1200" dirty="0">
                          <a:solidFill>
                            <a:srgbClr val="0070C0"/>
                          </a:solidFill>
                          <a:latin typeface="ＭＳ ゴシック" pitchFamily="49" charset="-128"/>
                          <a:ea typeface="ＭＳ ゴシック" pitchFamily="49" charset="-128"/>
                          <a:cs typeface="+mn-cs"/>
                        </a:rPr>
                        <a:t>K871</a:t>
                      </a:r>
                    </a:p>
                  </a:txBody>
                  <a:tcPr anchor="ctr"/>
                </a:tc>
                <a:tc>
                  <a:txBody>
                    <a:bodyPr/>
                    <a:lstStyle/>
                    <a:p>
                      <a:pPr marL="0" algn="l" defTabSz="914400" rtl="0" eaLnBrk="1" fontAlgn="ctr" latinLnBrk="0" hangingPunct="1"/>
                      <a:r>
                        <a:rPr kumimoji="1" lang="zh-TW" altLang="en-US" sz="1400" b="1" u="none" kern="1200" dirty="0">
                          <a:solidFill>
                            <a:srgbClr val="0070C0"/>
                          </a:solidFill>
                          <a:latin typeface="ＭＳ ゴシック" pitchFamily="49" charset="-128"/>
                          <a:ea typeface="ＭＳ ゴシック" pitchFamily="49" charset="-128"/>
                          <a:cs typeface="+mn-cs"/>
                        </a:rPr>
                        <a:t>子宮息肉様筋腫摘出術（腟式）</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3,980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3,980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3,980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3,810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r>
              <a:tr h="337552">
                <a:tc>
                  <a:txBody>
                    <a:bodyPr/>
                    <a:lstStyle/>
                    <a:p>
                      <a:pPr marL="0" algn="l" defTabSz="914400" rtl="0" eaLnBrk="1" fontAlgn="ctr" latinLnBrk="0" hangingPunct="1"/>
                      <a:r>
                        <a:rPr kumimoji="1" lang="en-US" sz="1400" b="1" u="none" kern="1200">
                          <a:solidFill>
                            <a:srgbClr val="0070C0"/>
                          </a:solidFill>
                          <a:latin typeface="ＭＳ ゴシック" pitchFamily="49" charset="-128"/>
                          <a:ea typeface="ＭＳ ゴシック" pitchFamily="49" charset="-128"/>
                          <a:cs typeface="+mn-cs"/>
                        </a:rPr>
                        <a:t>K873 </a:t>
                      </a:r>
                    </a:p>
                  </a:txBody>
                  <a:tcPr anchor="ctr"/>
                </a:tc>
                <a:tc>
                  <a:txBody>
                    <a:bodyPr/>
                    <a:lstStyle/>
                    <a:p>
                      <a:pPr marL="0" algn="l" defTabSz="914400" rtl="0" eaLnBrk="1" fontAlgn="ctr" latinLnBrk="0" hangingPunct="1"/>
                      <a:r>
                        <a:rPr kumimoji="1" lang="zh-TW" altLang="en-US" sz="1400" b="1" u="none" kern="1200" dirty="0">
                          <a:solidFill>
                            <a:srgbClr val="0070C0"/>
                          </a:solidFill>
                          <a:latin typeface="ＭＳ ゴシック" pitchFamily="49" charset="-128"/>
                          <a:ea typeface="ＭＳ ゴシック" pitchFamily="49" charset="-128"/>
                          <a:cs typeface="+mn-cs"/>
                        </a:rPr>
                        <a:t>子宮鏡下子宮筋腫摘出術</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12,500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14,470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18,810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17,100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marL="0" algn="l" defTabSz="914400" rtl="0" eaLnBrk="1" fontAlgn="ctr" latinLnBrk="0" hangingPunct="1"/>
                      <a:r>
                        <a:rPr kumimoji="1" lang="en-US" sz="1400" b="1" u="none" kern="1200">
                          <a:solidFill>
                            <a:srgbClr val="0070C0"/>
                          </a:solidFill>
                          <a:latin typeface="ＭＳ ゴシック" pitchFamily="49" charset="-128"/>
                          <a:ea typeface="ＭＳ ゴシック" pitchFamily="49" charset="-128"/>
                          <a:cs typeface="+mn-cs"/>
                        </a:rPr>
                        <a:t>K893 </a:t>
                      </a:r>
                    </a:p>
                  </a:txBody>
                  <a:tcPr anchor="ctr"/>
                </a:tc>
                <a:tc>
                  <a:txBody>
                    <a:bodyPr/>
                    <a:lstStyle/>
                    <a:p>
                      <a:pPr marL="0" algn="l" defTabSz="914400" rtl="0" eaLnBrk="1" fontAlgn="ctr" latinLnBrk="0" hangingPunct="1"/>
                      <a:r>
                        <a:rPr kumimoji="1" lang="ja-JP" altLang="en-US" sz="1400" b="1" u="none" kern="1200" dirty="0">
                          <a:solidFill>
                            <a:srgbClr val="0070C0"/>
                          </a:solidFill>
                          <a:latin typeface="ＭＳ ゴシック" pitchFamily="49" charset="-128"/>
                          <a:ea typeface="ＭＳ ゴシック" pitchFamily="49" charset="-128"/>
                          <a:cs typeface="+mn-cs"/>
                        </a:rPr>
                        <a:t>吸引娩出術</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2,080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2,080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2,700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2,550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marL="0" algn="l" defTabSz="914400" rtl="0" eaLnBrk="1" fontAlgn="ctr" latinLnBrk="0" hangingPunct="1"/>
                      <a:r>
                        <a:rPr kumimoji="1" lang="en-US" sz="1400" b="1" u="none" kern="1200">
                          <a:solidFill>
                            <a:srgbClr val="0070C0"/>
                          </a:solidFill>
                          <a:latin typeface="ＭＳ ゴシック" pitchFamily="49" charset="-128"/>
                          <a:ea typeface="ＭＳ ゴシック" pitchFamily="49" charset="-128"/>
                          <a:cs typeface="+mn-cs"/>
                        </a:rPr>
                        <a:t>K898 1</a:t>
                      </a:r>
                    </a:p>
                  </a:txBody>
                  <a:tcPr anchor="ctr"/>
                </a:tc>
                <a:tc>
                  <a:txBody>
                    <a:bodyPr/>
                    <a:lstStyle/>
                    <a:p>
                      <a:pPr marL="0" algn="l" defTabSz="914400" rtl="0" eaLnBrk="1" fontAlgn="ctr" latinLnBrk="0" hangingPunct="1"/>
                      <a:r>
                        <a:rPr kumimoji="1" lang="zh-TW" altLang="en-US" sz="1400" b="1" u="none" kern="1200" dirty="0">
                          <a:solidFill>
                            <a:srgbClr val="0070C0"/>
                          </a:solidFill>
                          <a:latin typeface="ＭＳ ゴシック" pitchFamily="49" charset="-128"/>
                          <a:ea typeface="ＭＳ ゴシック" pitchFamily="49" charset="-128"/>
                          <a:cs typeface="+mn-cs"/>
                        </a:rPr>
                        <a:t>帝王切開術　緊急帝王切開　</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17,800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19,340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22,160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20,140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marL="0" algn="l" defTabSz="914400" rtl="0" eaLnBrk="1" fontAlgn="ctr" latinLnBrk="0" hangingPunct="1"/>
                      <a:r>
                        <a:rPr kumimoji="1" lang="en-US" sz="1400" b="1" u="none" kern="1200">
                          <a:solidFill>
                            <a:srgbClr val="0070C0"/>
                          </a:solidFill>
                          <a:latin typeface="ＭＳ ゴシック" pitchFamily="49" charset="-128"/>
                          <a:ea typeface="ＭＳ ゴシック" pitchFamily="49" charset="-128"/>
                          <a:cs typeface="+mn-cs"/>
                        </a:rPr>
                        <a:t>K898 2</a:t>
                      </a:r>
                    </a:p>
                  </a:txBody>
                  <a:tcPr anchor="ctr"/>
                </a:tc>
                <a:tc>
                  <a:txBody>
                    <a:bodyPr/>
                    <a:lstStyle/>
                    <a:p>
                      <a:pPr marL="0" algn="l" defTabSz="914400" rtl="0" eaLnBrk="1" fontAlgn="ctr" latinLnBrk="0" hangingPunct="1"/>
                      <a:r>
                        <a:rPr kumimoji="1" lang="zh-TW" altLang="en-US" sz="1400" b="1" u="none" kern="1200" dirty="0">
                          <a:solidFill>
                            <a:srgbClr val="0070C0"/>
                          </a:solidFill>
                          <a:latin typeface="ＭＳ ゴシック" pitchFamily="49" charset="-128"/>
                          <a:ea typeface="ＭＳ ゴシック" pitchFamily="49" charset="-128"/>
                          <a:cs typeface="+mn-cs"/>
                        </a:rPr>
                        <a:t>帝王切開術　選択帝王切開　</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15,000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19,340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22,160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20,140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marL="0" algn="l" defTabSz="914400" rtl="0" eaLnBrk="1" fontAlgn="ctr" latinLnBrk="0" hangingPunct="1"/>
                      <a:r>
                        <a:rPr kumimoji="1" lang="en-US" sz="1400" b="1" u="none" kern="1200">
                          <a:solidFill>
                            <a:srgbClr val="0070C0"/>
                          </a:solidFill>
                          <a:latin typeface="ＭＳ ゴシック" pitchFamily="49" charset="-128"/>
                          <a:ea typeface="ＭＳ ゴシック" pitchFamily="49" charset="-128"/>
                          <a:cs typeface="+mn-cs"/>
                        </a:rPr>
                        <a:t>K898 3</a:t>
                      </a:r>
                    </a:p>
                  </a:txBody>
                  <a:tcPr anchor="ctr"/>
                </a:tc>
                <a:tc>
                  <a:txBody>
                    <a:bodyPr/>
                    <a:lstStyle/>
                    <a:p>
                      <a:pPr marL="0" algn="l" defTabSz="914400" rtl="0" eaLnBrk="1" fontAlgn="ctr" latinLnBrk="0" hangingPunct="1"/>
                      <a:r>
                        <a:rPr kumimoji="1" lang="ja-JP" altLang="en-US" sz="1400" b="1" u="none" kern="1200" dirty="0">
                          <a:solidFill>
                            <a:srgbClr val="0070C0"/>
                          </a:solidFill>
                          <a:latin typeface="ＭＳ ゴシック" pitchFamily="49" charset="-128"/>
                          <a:ea typeface="ＭＳ ゴシック" pitchFamily="49" charset="-128"/>
                          <a:cs typeface="+mn-cs"/>
                        </a:rPr>
                        <a:t>帝王</a:t>
                      </a:r>
                      <a:r>
                        <a:rPr kumimoji="1" lang="ja-JP" altLang="en-US" sz="1400" b="1" u="none" kern="1200" dirty="0" smtClean="0">
                          <a:solidFill>
                            <a:srgbClr val="0070C0"/>
                          </a:solidFill>
                          <a:latin typeface="ＭＳ ゴシック" pitchFamily="49" charset="-128"/>
                          <a:ea typeface="ＭＳ ゴシック" pitchFamily="49" charset="-128"/>
                          <a:cs typeface="+mn-cs"/>
                        </a:rPr>
                        <a:t>切開術</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p>
                      <a:pPr marL="0" algn="l" defTabSz="914400" rtl="0" eaLnBrk="1" fontAlgn="ctr" latinLnBrk="0" hangingPunct="1"/>
                      <a:r>
                        <a:rPr kumimoji="1" lang="ja-JP" altLang="en-US" sz="1400" b="1" u="none" kern="1200" dirty="0">
                          <a:solidFill>
                            <a:srgbClr val="0070C0"/>
                          </a:solidFill>
                          <a:latin typeface="ＭＳ ゴシック" pitchFamily="49" charset="-128"/>
                          <a:ea typeface="ＭＳ ゴシック" pitchFamily="49" charset="-128"/>
                          <a:cs typeface="+mn-cs"/>
                        </a:rPr>
                        <a:t>　前置胎盤を合併する場合又は</a:t>
                      </a:r>
                      <a:r>
                        <a:rPr kumimoji="1" lang="en-US" altLang="ja-JP" sz="1400" b="1" u="none" kern="1200" dirty="0">
                          <a:solidFill>
                            <a:srgbClr val="0070C0"/>
                          </a:solidFill>
                          <a:latin typeface="ＭＳ ゴシック" pitchFamily="49" charset="-128"/>
                          <a:ea typeface="ＭＳ ゴシック" pitchFamily="49" charset="-128"/>
                          <a:cs typeface="+mn-cs"/>
                        </a:rPr>
                        <a:t>32</a:t>
                      </a:r>
                      <a:r>
                        <a:rPr kumimoji="1" lang="ja-JP" altLang="en-US" sz="1400" b="1" u="none" kern="1200" dirty="0">
                          <a:solidFill>
                            <a:srgbClr val="0070C0"/>
                          </a:solidFill>
                          <a:latin typeface="ＭＳ ゴシック" pitchFamily="49" charset="-128"/>
                          <a:ea typeface="ＭＳ ゴシック" pitchFamily="49" charset="-128"/>
                          <a:cs typeface="+mn-cs"/>
                        </a:rPr>
                        <a:t>週未満の早産の場合</a:t>
                      </a:r>
                    </a:p>
                  </a:txBody>
                  <a:tcPr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ja-JP" altLang="en-US" sz="1400" b="1" u="none" kern="1200" dirty="0" smtClean="0">
                          <a:solidFill>
                            <a:srgbClr val="0070C0"/>
                          </a:solidFill>
                          <a:latin typeface="ＭＳ ゴシック" pitchFamily="49" charset="-128"/>
                          <a:ea typeface="ＭＳ ゴシック" pitchFamily="49" charset="-128"/>
                          <a:cs typeface="+mn-cs"/>
                        </a:rPr>
                        <a:t>－</a:t>
                      </a:r>
                      <a:endParaRPr kumimoji="1" lang="en-US" altLang="ja-JP" sz="1400" b="1" u="none" kern="1200" dirty="0" smtClean="0">
                        <a:solidFill>
                          <a:srgbClr val="0070C0"/>
                        </a:solidFill>
                        <a:latin typeface="ＭＳ ゴシック" pitchFamily="49" charset="-128"/>
                        <a:ea typeface="ＭＳ ゴシック" pitchFamily="49" charset="-128"/>
                        <a:cs typeface="+mn-cs"/>
                      </a:endParaRP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21,700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24,520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21,640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marL="0" algn="l" defTabSz="914400" rtl="0" eaLnBrk="1" fontAlgn="ctr" latinLnBrk="0" hangingPunct="1"/>
                      <a:r>
                        <a:rPr kumimoji="1" lang="en-US" sz="1400" b="1" u="none" kern="1200">
                          <a:solidFill>
                            <a:srgbClr val="0070C0"/>
                          </a:solidFill>
                          <a:latin typeface="ＭＳ ゴシック" pitchFamily="49" charset="-128"/>
                          <a:ea typeface="ＭＳ ゴシック" pitchFamily="49" charset="-128"/>
                          <a:cs typeface="+mn-cs"/>
                        </a:rPr>
                        <a:t>K906 1</a:t>
                      </a:r>
                    </a:p>
                  </a:txBody>
                  <a:tcPr anchor="ctr"/>
                </a:tc>
                <a:tc>
                  <a:txBody>
                    <a:bodyPr/>
                    <a:lstStyle/>
                    <a:p>
                      <a:pPr marL="0" algn="l" defTabSz="914400" rtl="0" eaLnBrk="1" fontAlgn="ctr" latinLnBrk="0" hangingPunct="1"/>
                      <a:r>
                        <a:rPr kumimoji="1" lang="ja-JP" altLang="en-US" sz="1400" b="1" u="none" kern="1200">
                          <a:solidFill>
                            <a:srgbClr val="0070C0"/>
                          </a:solidFill>
                          <a:latin typeface="ＭＳ ゴシック" pitchFamily="49" charset="-128"/>
                          <a:ea typeface="ＭＳ ゴシック" pitchFamily="49" charset="-128"/>
                          <a:cs typeface="+mn-cs"/>
                        </a:rPr>
                        <a:t>子宮頸管縫縮術　マクドナルド法</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1,740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1,740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1,740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1,680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r>
              <a:tr h="247228">
                <a:tc>
                  <a:txBody>
                    <a:bodyPr/>
                    <a:lstStyle/>
                    <a:p>
                      <a:pPr marL="0" algn="l" defTabSz="914400" rtl="0" eaLnBrk="1" fontAlgn="ctr" latinLnBrk="0" hangingPunct="1"/>
                      <a:r>
                        <a:rPr kumimoji="1" lang="en-US" sz="1400" b="1" u="none" kern="1200">
                          <a:solidFill>
                            <a:srgbClr val="0070C0"/>
                          </a:solidFill>
                          <a:latin typeface="ＭＳ ゴシック" pitchFamily="49" charset="-128"/>
                          <a:ea typeface="ＭＳ ゴシック" pitchFamily="49" charset="-128"/>
                          <a:cs typeface="+mn-cs"/>
                        </a:rPr>
                        <a:t>K909 2</a:t>
                      </a:r>
                    </a:p>
                  </a:txBody>
                  <a:tcPr anchor="ctr"/>
                </a:tc>
                <a:tc>
                  <a:txBody>
                    <a:bodyPr/>
                    <a:lstStyle/>
                    <a:p>
                      <a:pPr marL="0" algn="l" defTabSz="914400" rtl="0" eaLnBrk="1" fontAlgn="ctr" latinLnBrk="0" hangingPunct="1"/>
                      <a:r>
                        <a:rPr kumimoji="1" lang="ja-JP" altLang="en-US" sz="1400" b="1" u="none" kern="1200">
                          <a:solidFill>
                            <a:srgbClr val="0070C0"/>
                          </a:solidFill>
                          <a:latin typeface="ＭＳ ゴシック" pitchFamily="49" charset="-128"/>
                          <a:ea typeface="ＭＳ ゴシック" pitchFamily="49" charset="-128"/>
                          <a:cs typeface="+mn-cs"/>
                        </a:rPr>
                        <a:t>流産手術　妊娠</a:t>
                      </a:r>
                      <a:r>
                        <a:rPr kumimoji="1" lang="en-US" altLang="ja-JP" sz="1400" b="1" u="none" kern="1200">
                          <a:solidFill>
                            <a:srgbClr val="0070C0"/>
                          </a:solidFill>
                          <a:latin typeface="ＭＳ ゴシック" pitchFamily="49" charset="-128"/>
                          <a:ea typeface="ＭＳ ゴシック" pitchFamily="49" charset="-128"/>
                          <a:cs typeface="+mn-cs"/>
                        </a:rPr>
                        <a:t>11</a:t>
                      </a:r>
                      <a:r>
                        <a:rPr kumimoji="1" lang="ja-JP" altLang="en-US" sz="1400" b="1" u="none" kern="1200">
                          <a:solidFill>
                            <a:srgbClr val="0070C0"/>
                          </a:solidFill>
                          <a:latin typeface="ＭＳ ゴシック" pitchFamily="49" charset="-128"/>
                          <a:ea typeface="ＭＳ ゴシック" pitchFamily="49" charset="-128"/>
                          <a:cs typeface="+mn-cs"/>
                        </a:rPr>
                        <a:t>週超以上</a:t>
                      </a:r>
                      <a:r>
                        <a:rPr kumimoji="1" lang="en-US" altLang="ja-JP" sz="1400" b="1" u="none" kern="1200">
                          <a:solidFill>
                            <a:srgbClr val="0070C0"/>
                          </a:solidFill>
                          <a:latin typeface="ＭＳ ゴシック" pitchFamily="49" charset="-128"/>
                          <a:ea typeface="ＭＳ ゴシック" pitchFamily="49" charset="-128"/>
                          <a:cs typeface="+mn-cs"/>
                        </a:rPr>
                        <a:t>21</a:t>
                      </a:r>
                      <a:r>
                        <a:rPr kumimoji="1" lang="ja-JP" altLang="en-US" sz="1400" b="1" u="none" kern="1200">
                          <a:solidFill>
                            <a:srgbClr val="0070C0"/>
                          </a:solidFill>
                          <a:latin typeface="ＭＳ ゴシック" pitchFamily="49" charset="-128"/>
                          <a:ea typeface="ＭＳ ゴシック" pitchFamily="49" charset="-128"/>
                          <a:cs typeface="+mn-cs"/>
                        </a:rPr>
                        <a:t>週まで</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3,710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4,820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5,470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5,110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r>
              <a:tr h="247228">
                <a:tc>
                  <a:txBody>
                    <a:bodyPr/>
                    <a:lstStyle/>
                    <a:p>
                      <a:pPr marL="0" algn="l" defTabSz="914400" rtl="0" eaLnBrk="1" fontAlgn="ctr" latinLnBrk="0" hangingPunct="1"/>
                      <a:r>
                        <a:rPr kumimoji="1" lang="en-US" sz="1400" b="1" u="none" kern="1200">
                          <a:solidFill>
                            <a:srgbClr val="0070C0"/>
                          </a:solidFill>
                          <a:latin typeface="ＭＳ ゴシック" pitchFamily="49" charset="-128"/>
                          <a:ea typeface="ＭＳ ゴシック" pitchFamily="49" charset="-128"/>
                          <a:cs typeface="+mn-cs"/>
                        </a:rPr>
                        <a:t>K909-2</a:t>
                      </a:r>
                    </a:p>
                  </a:txBody>
                  <a:tcPr anchor="ctr"/>
                </a:tc>
                <a:tc>
                  <a:txBody>
                    <a:bodyPr/>
                    <a:lstStyle/>
                    <a:p>
                      <a:pPr marL="0" algn="l" defTabSz="914400" rtl="0" eaLnBrk="1" fontAlgn="ctr" latinLnBrk="0" hangingPunct="1"/>
                      <a:r>
                        <a:rPr kumimoji="1" lang="zh-TW" altLang="en-US" sz="1400" b="1" u="none" kern="1200">
                          <a:solidFill>
                            <a:srgbClr val="0070C0"/>
                          </a:solidFill>
                          <a:latin typeface="ＭＳ ゴシック" pitchFamily="49" charset="-128"/>
                          <a:ea typeface="ＭＳ ゴシック" pitchFamily="49" charset="-128"/>
                          <a:cs typeface="+mn-cs"/>
                        </a:rPr>
                        <a:t>子宮内容除去術（不全流産）</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1,910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1,910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2,000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1,980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r>
              <a:tr h="247228">
                <a:tc>
                  <a:txBody>
                    <a:bodyPr/>
                    <a:lstStyle/>
                    <a:p>
                      <a:pPr marL="0" algn="l" defTabSz="914400" rtl="0" eaLnBrk="1" fontAlgn="ctr" latinLnBrk="0" hangingPunct="1"/>
                      <a:r>
                        <a:rPr kumimoji="1" lang="en-US" sz="1400" b="1" u="none" kern="1200">
                          <a:solidFill>
                            <a:srgbClr val="0070C0"/>
                          </a:solidFill>
                          <a:latin typeface="ＭＳ ゴシック" pitchFamily="49" charset="-128"/>
                          <a:ea typeface="ＭＳ ゴシック" pitchFamily="49" charset="-128"/>
                          <a:cs typeface="+mn-cs"/>
                        </a:rPr>
                        <a:t>K911</a:t>
                      </a:r>
                    </a:p>
                  </a:txBody>
                  <a:tcPr anchor="ctr"/>
                </a:tc>
                <a:tc>
                  <a:txBody>
                    <a:bodyPr/>
                    <a:lstStyle/>
                    <a:p>
                      <a:pPr marL="0" algn="l" defTabSz="914400" rtl="0" eaLnBrk="1" fontAlgn="ctr" latinLnBrk="0" hangingPunct="1"/>
                      <a:r>
                        <a:rPr kumimoji="1" lang="ja-JP" altLang="en-US" sz="1400" b="1" u="none" kern="1200">
                          <a:solidFill>
                            <a:srgbClr val="0070C0"/>
                          </a:solidFill>
                          <a:latin typeface="ＭＳ ゴシック" pitchFamily="49" charset="-128"/>
                          <a:ea typeface="ＭＳ ゴシック" pitchFamily="49" charset="-128"/>
                          <a:cs typeface="+mn-cs"/>
                        </a:rPr>
                        <a:t>胞状奇胎除去術</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4,280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4,280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4,280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4,120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r>
              <a:tr h="247228">
                <a:tc>
                  <a:txBody>
                    <a:bodyPr/>
                    <a:lstStyle/>
                    <a:p>
                      <a:pPr marL="0" algn="l" defTabSz="914400" rtl="0" eaLnBrk="1" fontAlgn="ctr" latinLnBrk="0" hangingPunct="1"/>
                      <a:r>
                        <a:rPr kumimoji="1" lang="en-US" sz="1400" b="1" u="none" kern="1200">
                          <a:solidFill>
                            <a:srgbClr val="0070C0"/>
                          </a:solidFill>
                          <a:latin typeface="ＭＳ ゴシック" pitchFamily="49" charset="-128"/>
                          <a:ea typeface="ＭＳ ゴシック" pitchFamily="49" charset="-128"/>
                          <a:cs typeface="+mn-cs"/>
                        </a:rPr>
                        <a:t>K913 2</a:t>
                      </a:r>
                    </a:p>
                  </a:txBody>
                  <a:tcPr anchor="ctr"/>
                </a:tc>
                <a:tc>
                  <a:txBody>
                    <a:bodyPr/>
                    <a:lstStyle/>
                    <a:p>
                      <a:pPr marL="0" algn="l" defTabSz="914400" rtl="0" eaLnBrk="1" fontAlgn="ctr" latinLnBrk="0" hangingPunct="1"/>
                      <a:r>
                        <a:rPr kumimoji="1" lang="zh-TW" altLang="en-US" sz="1400" b="1" u="none" kern="1200">
                          <a:solidFill>
                            <a:srgbClr val="0070C0"/>
                          </a:solidFill>
                          <a:latin typeface="ＭＳ ゴシック" pitchFamily="49" charset="-128"/>
                          <a:ea typeface="ＭＳ ゴシック" pitchFamily="49" charset="-128"/>
                          <a:cs typeface="+mn-cs"/>
                        </a:rPr>
                        <a:t>新生児仮死蘇生術　仮死第２度</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2,220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2,220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a:solidFill>
                            <a:srgbClr val="0070C0"/>
                          </a:solidFill>
                          <a:latin typeface="ＭＳ ゴシック" pitchFamily="49" charset="-128"/>
                          <a:ea typeface="ＭＳ ゴシック" pitchFamily="49" charset="-128"/>
                          <a:cs typeface="+mn-cs"/>
                        </a:rPr>
                        <a:t>2,890</a:t>
                      </a:r>
                      <a:r>
                        <a:rPr kumimoji="1" lang="ja-JP" altLang="en-US" sz="1400" b="1" u="none" kern="1200">
                          <a:solidFill>
                            <a:srgbClr val="0070C0"/>
                          </a:solidFill>
                          <a:latin typeface="ＭＳ ゴシック" pitchFamily="49" charset="-128"/>
                          <a:ea typeface="ＭＳ ゴシック" pitchFamily="49" charset="-128"/>
                          <a:cs typeface="+mn-cs"/>
                        </a:rPr>
                        <a:t>点</a:t>
                      </a:r>
                    </a:p>
                  </a:txBody>
                  <a:tcPr anchor="ctr"/>
                </a:tc>
                <a:tc>
                  <a:txBody>
                    <a:bodyPr/>
                    <a:lstStyle/>
                    <a:p>
                      <a:pPr marL="0" algn="r" defTabSz="914400" rtl="0" eaLnBrk="1" fontAlgn="ctr" latinLnBrk="0" hangingPunct="1"/>
                      <a:r>
                        <a:rPr kumimoji="1" lang="en-US" altLang="ja-JP" sz="1400" b="1" u="none" kern="1200" dirty="0">
                          <a:solidFill>
                            <a:srgbClr val="0070C0"/>
                          </a:solidFill>
                          <a:latin typeface="ＭＳ ゴシック" pitchFamily="49" charset="-128"/>
                          <a:ea typeface="ＭＳ ゴシック" pitchFamily="49" charset="-128"/>
                          <a:cs typeface="+mn-cs"/>
                        </a:rPr>
                        <a:t>2,700</a:t>
                      </a:r>
                      <a:r>
                        <a:rPr kumimoji="1" lang="ja-JP" altLang="en-US" sz="1400" b="1" u="none" kern="1200" dirty="0">
                          <a:solidFill>
                            <a:srgbClr val="0070C0"/>
                          </a:solidFill>
                          <a:latin typeface="ＭＳ ゴシック" pitchFamily="49" charset="-128"/>
                          <a:ea typeface="ＭＳ ゴシック" pitchFamily="49" charset="-128"/>
                          <a:cs typeface="+mn-cs"/>
                        </a:rPr>
                        <a:t>点</a:t>
                      </a:r>
                    </a:p>
                  </a:txBody>
                  <a:tcPr anchor="ctr"/>
                </a:tc>
              </a:tr>
            </a:tbl>
          </a:graphicData>
        </a:graphic>
      </p:graphicFrame>
      <p:sp>
        <p:nvSpPr>
          <p:cNvPr id="6" name="Rectangle 36"/>
          <p:cNvSpPr>
            <a:spLocks noChangeArrowheads="1"/>
          </p:cNvSpPr>
          <p:nvPr/>
        </p:nvSpPr>
        <p:spPr bwMode="auto">
          <a:xfrm>
            <a:off x="200472" y="448700"/>
            <a:ext cx="8424936"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smtClean="0">
                <a:solidFill>
                  <a:prstClr val="black"/>
                </a:solidFill>
              </a:rPr>
              <a:t>今回改定で点数が引下げられた手術　点数推移（平成２０年度～２６年度）</a:t>
            </a:r>
            <a:endParaRPr lang="ja-JP" altLang="en-US" sz="2000" dirty="0">
              <a:solidFill>
                <a:prstClr val="black"/>
              </a:solidFill>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53989255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202332" y="833295"/>
            <a:ext cx="9517327" cy="5516134"/>
          </a:xfrm>
          <a:prstGeom prst="rect">
            <a:avLst/>
          </a:prstGeom>
          <a:solidFill>
            <a:srgbClr val="FFFFAF">
              <a:alpha val="49804"/>
            </a:srgbClr>
          </a:solidFill>
          <a:ln w="9525">
            <a:solidFill>
              <a:schemeClr val="tx1"/>
            </a:solidFill>
            <a:miter lim="800000"/>
            <a:headEnd/>
            <a:tailEnd/>
          </a:ln>
        </p:spPr>
        <p:txBody>
          <a:bodyPr/>
          <a:lstStyle/>
          <a:p>
            <a:pPr lvl="0"/>
            <a:r>
              <a:rPr lang="ja-JP" altLang="en-US" sz="2000" b="1" u="sng" dirty="0" smtClean="0">
                <a:solidFill>
                  <a:prstClr val="black"/>
                </a:solidFill>
              </a:rPr>
              <a:t>３</a:t>
            </a:r>
            <a:r>
              <a:rPr lang="ja-JP" altLang="en-US" sz="2000" b="1" u="sng" dirty="0">
                <a:solidFill>
                  <a:prstClr val="black"/>
                </a:solidFill>
              </a:rPr>
              <a:t>．先進医療会議の検討結果を踏まえた新規技術の保険導入</a:t>
            </a:r>
            <a:endParaRPr lang="en-US" altLang="ja-JP" sz="2000" dirty="0">
              <a:solidFill>
                <a:prstClr val="black"/>
              </a:solidFill>
            </a:endParaRPr>
          </a:p>
          <a:p>
            <a:r>
              <a:rPr lang="ja-JP" altLang="en-US" sz="1600" dirty="0">
                <a:solidFill>
                  <a:prstClr val="black"/>
                </a:solidFill>
              </a:rPr>
              <a:t>　</a:t>
            </a:r>
            <a:r>
              <a:rPr lang="ja-JP" altLang="en-US" dirty="0" smtClean="0">
                <a:latin typeface="ＭＳゴシック"/>
              </a:rPr>
              <a:t>既存</a:t>
            </a:r>
            <a:r>
              <a:rPr lang="ja-JP" altLang="en-US" dirty="0">
                <a:latin typeface="ＭＳゴシック"/>
              </a:rPr>
              <a:t>の第２項先進医療（先進医療Ａ</a:t>
            </a:r>
            <a:r>
              <a:rPr lang="ja-JP" altLang="en-US" dirty="0" smtClean="0">
                <a:latin typeface="ＭＳゴシック"/>
              </a:rPr>
              <a:t>）６９技術</a:t>
            </a:r>
            <a:r>
              <a:rPr lang="ja-JP" altLang="en-US" dirty="0">
                <a:latin typeface="ＭＳゴシック"/>
              </a:rPr>
              <a:t>（</a:t>
            </a:r>
            <a:r>
              <a:rPr lang="ja-JP" altLang="en-US" dirty="0" smtClean="0">
                <a:latin typeface="ＭＳゴシック"/>
              </a:rPr>
              <a:t>平成２６年</a:t>
            </a:r>
            <a:r>
              <a:rPr lang="ja-JP" altLang="en-US" dirty="0">
                <a:latin typeface="ＭＳゴシック"/>
              </a:rPr>
              <a:t>１</a:t>
            </a:r>
            <a:r>
              <a:rPr lang="ja-JP" altLang="en-US" dirty="0" smtClean="0">
                <a:latin typeface="ＭＳゴシック"/>
              </a:rPr>
              <a:t>月現在</a:t>
            </a:r>
            <a:r>
              <a:rPr lang="ja-JP" altLang="en-US" dirty="0">
                <a:latin typeface="ＭＳゴシック"/>
              </a:rPr>
              <a:t>）のうち、</a:t>
            </a:r>
            <a:r>
              <a:rPr lang="ja-JP" altLang="en-US" dirty="0" smtClean="0">
                <a:latin typeface="ＭＳゴシック"/>
              </a:rPr>
              <a:t>平成２５年</a:t>
            </a:r>
            <a:r>
              <a:rPr lang="ja-JP" altLang="en-US" dirty="0">
                <a:latin typeface="ＭＳゴシック"/>
              </a:rPr>
              <a:t>６月末までに先進医療として承認され、実績報告が提出</a:t>
            </a:r>
            <a:r>
              <a:rPr lang="ja-JP" altLang="en-US" dirty="0" smtClean="0">
                <a:latin typeface="ＭＳゴシック"/>
              </a:rPr>
              <a:t>された６５技術</a:t>
            </a:r>
            <a:r>
              <a:rPr lang="ja-JP" altLang="en-US" dirty="0">
                <a:latin typeface="ＭＳゴシック"/>
              </a:rPr>
              <a:t>について</a:t>
            </a:r>
            <a:r>
              <a:rPr lang="ja-JP" altLang="en-US" dirty="0" smtClean="0">
                <a:latin typeface="ＭＳゴシック"/>
              </a:rPr>
              <a:t>、先進医療会議・中医協において保険</a:t>
            </a:r>
            <a:r>
              <a:rPr lang="ja-JP" altLang="en-US" dirty="0">
                <a:latin typeface="ＭＳゴシック"/>
              </a:rPr>
              <a:t>導入等を検討</a:t>
            </a:r>
            <a:r>
              <a:rPr lang="ja-JP" altLang="en-US" dirty="0" smtClean="0">
                <a:latin typeface="ＭＳゴシック"/>
              </a:rPr>
              <a:t>し、</a:t>
            </a:r>
            <a:r>
              <a:rPr lang="ja-JP" altLang="ja-JP" b="1" u="sng" kern="0" dirty="0">
                <a:solidFill>
                  <a:prstClr val="black"/>
                </a:solidFill>
                <a:latin typeface="ＭＳ Ｐゴシック"/>
                <a:cs typeface="ＭＳゴシック"/>
              </a:rPr>
              <a:t>有効性、効率性等に鑑み</a:t>
            </a:r>
            <a:r>
              <a:rPr lang="ja-JP" altLang="ja-JP" b="1" u="sng" kern="0" dirty="0" smtClean="0">
                <a:solidFill>
                  <a:prstClr val="black"/>
                </a:solidFill>
                <a:latin typeface="ＭＳ Ｐゴシック"/>
                <a:cs typeface="ＭＳゴシック"/>
              </a:rPr>
              <a:t>、</a:t>
            </a:r>
            <a:r>
              <a:rPr lang="ja-JP" altLang="en-US" b="1" u="sng" dirty="0" smtClean="0">
                <a:solidFill>
                  <a:srgbClr val="FF0000"/>
                </a:solidFill>
                <a:latin typeface="+mn-ea"/>
              </a:rPr>
              <a:t>８技術（医科６、歯科２）</a:t>
            </a:r>
            <a:r>
              <a:rPr lang="ja-JP" altLang="en-US" b="1" u="sng" dirty="0" smtClean="0">
                <a:solidFill>
                  <a:prstClr val="black"/>
                </a:solidFill>
                <a:latin typeface="+mn-ea"/>
              </a:rPr>
              <a:t>について</a:t>
            </a:r>
            <a:r>
              <a:rPr lang="ja-JP" altLang="ja-JP" b="1" u="sng" kern="0" dirty="0" smtClean="0">
                <a:latin typeface="+mn-ea"/>
                <a:cs typeface="ＭＳゴシック"/>
              </a:rPr>
              <a:t>保険</a:t>
            </a:r>
            <a:r>
              <a:rPr lang="ja-JP" altLang="en-US" b="1" u="sng" kern="0" dirty="0" smtClean="0">
                <a:latin typeface="+mn-ea"/>
                <a:cs typeface="ＭＳゴシック"/>
              </a:rPr>
              <a:t>導入</a:t>
            </a:r>
            <a:r>
              <a:rPr lang="ja-JP" altLang="en-US" kern="0" dirty="0" smtClean="0">
                <a:latin typeface="+mn-ea"/>
                <a:cs typeface="ＭＳゴシック"/>
              </a:rPr>
              <a:t>を行うこととなった。</a:t>
            </a:r>
            <a:endParaRPr lang="en-US" altLang="ja-JP" dirty="0">
              <a:solidFill>
                <a:prstClr val="black"/>
              </a:solidFill>
              <a:latin typeface="+mn-ea"/>
            </a:endParaRPr>
          </a:p>
          <a:p>
            <a:pPr fontAlgn="base">
              <a:spcBef>
                <a:spcPct val="20000"/>
              </a:spcBef>
              <a:spcAft>
                <a:spcPct val="0"/>
              </a:spcAft>
              <a:defRPr/>
            </a:pPr>
            <a:endParaRPr lang="en-US" altLang="ja-JP" sz="1600" dirty="0">
              <a:solidFill>
                <a:prstClr val="black"/>
              </a:solidFill>
            </a:endParaRPr>
          </a:p>
          <a:p>
            <a:pPr>
              <a:lnSpc>
                <a:spcPts val="2200"/>
              </a:lnSpc>
            </a:pPr>
            <a:r>
              <a:rPr lang="ja-JP" altLang="en-US" sz="2000" kern="0" dirty="0" smtClean="0">
                <a:latin typeface="+mn-ea"/>
                <a:cs typeface="ＭＳゴシック"/>
              </a:rPr>
              <a:t>　　</a:t>
            </a:r>
            <a:r>
              <a:rPr lang="en-US" altLang="ja-JP" sz="2000" u="sng" kern="0" dirty="0" smtClean="0">
                <a:latin typeface="+mn-ea"/>
                <a:cs typeface="ＭＳゴシック"/>
              </a:rPr>
              <a:t>(</a:t>
            </a:r>
            <a:r>
              <a:rPr lang="en-US" altLang="ja-JP" sz="2000" u="sng" kern="0" dirty="0">
                <a:latin typeface="+mn-ea"/>
                <a:cs typeface="ＭＳゴシック"/>
              </a:rPr>
              <a:t>1) </a:t>
            </a:r>
            <a:r>
              <a:rPr lang="ja-JP" altLang="ja-JP" sz="2000" u="sng" kern="0" dirty="0">
                <a:latin typeface="+mn-ea"/>
                <a:cs typeface="ＭＳゴシック"/>
              </a:rPr>
              <a:t>難治性眼疾患に対する羊膜</a:t>
            </a:r>
            <a:r>
              <a:rPr lang="ja-JP" altLang="ja-JP" sz="2000" u="sng" kern="0" dirty="0" smtClean="0">
                <a:latin typeface="+mn-ea"/>
                <a:cs typeface="ＭＳゴシック"/>
              </a:rPr>
              <a:t>移植術</a:t>
            </a:r>
            <a:endParaRPr lang="en-US" altLang="ja-JP" sz="2000" u="sng" kern="0" dirty="0" smtClean="0">
              <a:latin typeface="+mn-ea"/>
              <a:cs typeface="ＭＳゴシック"/>
            </a:endParaRPr>
          </a:p>
          <a:p>
            <a:pPr>
              <a:lnSpc>
                <a:spcPts val="2200"/>
              </a:lnSpc>
            </a:pPr>
            <a:r>
              <a:rPr lang="ja-JP" altLang="en-US" sz="2000" kern="0" dirty="0">
                <a:solidFill>
                  <a:srgbClr val="00B0F0"/>
                </a:solidFill>
                <a:latin typeface="+mn-ea"/>
                <a:cs typeface="ＭＳゴシック"/>
              </a:rPr>
              <a:t>　</a:t>
            </a:r>
            <a:r>
              <a:rPr lang="ja-JP" altLang="en-US" sz="2000" kern="0" dirty="0" smtClean="0">
                <a:solidFill>
                  <a:srgbClr val="00B0F0"/>
                </a:solidFill>
                <a:latin typeface="+mn-ea"/>
                <a:cs typeface="ＭＳゴシック"/>
              </a:rPr>
              <a:t>　　　　　　　　　　</a:t>
            </a:r>
            <a:r>
              <a:rPr lang="ja-JP" altLang="en-US" sz="2000" kern="0" dirty="0">
                <a:solidFill>
                  <a:srgbClr val="00B0F0"/>
                </a:solidFill>
                <a:latin typeface="+mn-ea"/>
                <a:cs typeface="ＭＳゴシック"/>
              </a:rPr>
              <a:t> </a:t>
            </a:r>
            <a:r>
              <a:rPr lang="en-US" altLang="ja-JP" sz="1900" kern="0" dirty="0" smtClean="0">
                <a:latin typeface="+mn-ea"/>
                <a:cs typeface="Times New Roman"/>
              </a:rPr>
              <a:t>K</a:t>
            </a:r>
            <a:r>
              <a:rPr lang="ja-JP" altLang="en-US" sz="1900" kern="0" dirty="0" smtClean="0">
                <a:latin typeface="+mn-ea"/>
                <a:cs typeface="Times New Roman"/>
              </a:rPr>
              <a:t>２６０－２ 羊膜移植術：</a:t>
            </a:r>
            <a:r>
              <a:rPr lang="en-US" altLang="ja-JP" sz="1900" kern="0" dirty="0" smtClean="0">
                <a:latin typeface="+mn-ea"/>
                <a:cs typeface="Times New Roman"/>
              </a:rPr>
              <a:t>6,750</a:t>
            </a:r>
            <a:r>
              <a:rPr lang="ja-JP" altLang="en-US" sz="1900" kern="0" dirty="0" smtClean="0">
                <a:latin typeface="+mn-ea"/>
                <a:cs typeface="Times New Roman"/>
              </a:rPr>
              <a:t>点</a:t>
            </a:r>
            <a:endParaRPr lang="ja-JP" altLang="ja-JP" sz="1900" kern="100" dirty="0">
              <a:latin typeface="+mn-ea"/>
              <a:cs typeface="Times New Roman"/>
            </a:endParaRPr>
          </a:p>
          <a:p>
            <a:pPr lvl="0">
              <a:lnSpc>
                <a:spcPts val="2200"/>
              </a:lnSpc>
            </a:pPr>
            <a:r>
              <a:rPr lang="ja-JP" altLang="en-US" sz="2000" kern="0" dirty="0" smtClean="0">
                <a:latin typeface="+mn-ea"/>
                <a:cs typeface="ＭＳゴシック"/>
              </a:rPr>
              <a:t>　　</a:t>
            </a:r>
            <a:r>
              <a:rPr lang="en-US" altLang="ja-JP" sz="2000" u="sng" kern="0" dirty="0" smtClean="0">
                <a:latin typeface="+mn-ea"/>
                <a:cs typeface="ＭＳゴシック"/>
              </a:rPr>
              <a:t>(</a:t>
            </a:r>
            <a:r>
              <a:rPr lang="en-US" altLang="ja-JP" sz="2000" u="sng" kern="0" dirty="0">
                <a:latin typeface="+mn-ea"/>
                <a:cs typeface="ＭＳゴシック"/>
              </a:rPr>
              <a:t>2</a:t>
            </a:r>
            <a:r>
              <a:rPr lang="en-US" altLang="ja-JP" sz="2000" u="sng" kern="0" dirty="0" smtClean="0">
                <a:latin typeface="+mn-ea"/>
                <a:cs typeface="ＭＳゴシック"/>
              </a:rPr>
              <a:t>) </a:t>
            </a:r>
            <a:r>
              <a:rPr lang="ja-JP" altLang="ja-JP" sz="2000" u="sng" kern="0" dirty="0">
                <a:latin typeface="+mn-ea"/>
                <a:cs typeface="ＭＳゴシック"/>
              </a:rPr>
              <a:t>腹腔鏡下子宮体がん根治</a:t>
            </a:r>
            <a:r>
              <a:rPr lang="ja-JP" altLang="ja-JP" sz="2000" u="sng" kern="0" dirty="0" smtClean="0">
                <a:latin typeface="+mn-ea"/>
                <a:cs typeface="ＭＳゴシック"/>
              </a:rPr>
              <a:t>手術</a:t>
            </a:r>
            <a:endParaRPr lang="en-US" altLang="ja-JP" sz="2000" u="sng" kern="0" dirty="0" smtClean="0">
              <a:latin typeface="+mn-ea"/>
              <a:cs typeface="ＭＳゴシック"/>
            </a:endParaRPr>
          </a:p>
          <a:p>
            <a:pPr lvl="0">
              <a:lnSpc>
                <a:spcPts val="2200"/>
              </a:lnSpc>
            </a:pPr>
            <a:r>
              <a:rPr lang="en-US" altLang="ja-JP" sz="2000" kern="0" dirty="0">
                <a:solidFill>
                  <a:srgbClr val="00B0F0"/>
                </a:solidFill>
                <a:latin typeface="+mn-ea"/>
                <a:cs typeface="ＭＳゴシック"/>
              </a:rPr>
              <a:t> </a:t>
            </a:r>
            <a:r>
              <a:rPr lang="en-US" altLang="ja-JP" sz="2000" kern="0" dirty="0" smtClean="0">
                <a:solidFill>
                  <a:srgbClr val="00B0F0"/>
                </a:solidFill>
                <a:latin typeface="+mn-ea"/>
                <a:cs typeface="ＭＳゴシック"/>
              </a:rPr>
              <a:t>                 </a:t>
            </a:r>
            <a:r>
              <a:rPr lang="ja-JP" altLang="en-US" sz="2000" kern="0" dirty="0" smtClean="0">
                <a:solidFill>
                  <a:srgbClr val="00B0F0"/>
                </a:solidFill>
                <a:latin typeface="+mn-ea"/>
                <a:cs typeface="ＭＳゴシック"/>
              </a:rPr>
              <a:t>　　　</a:t>
            </a:r>
            <a:r>
              <a:rPr lang="en-US" altLang="ja-JP" sz="1900" kern="0" dirty="0" smtClean="0">
                <a:solidFill>
                  <a:prstClr val="black"/>
                </a:solidFill>
                <a:latin typeface="ＭＳ Ｐゴシック"/>
                <a:cs typeface="Times New Roman"/>
              </a:rPr>
              <a:t>K</a:t>
            </a:r>
            <a:r>
              <a:rPr lang="ja-JP" altLang="en-US" sz="1900" kern="0" dirty="0" smtClean="0">
                <a:solidFill>
                  <a:prstClr val="black"/>
                </a:solidFill>
                <a:latin typeface="ＭＳ Ｐゴシック"/>
                <a:cs typeface="Times New Roman"/>
              </a:rPr>
              <a:t>８７９－２ 腹腔鏡下子宮悪性腫瘍手術（子宮体がんに限る）：</a:t>
            </a:r>
            <a:r>
              <a:rPr lang="en-US" altLang="ja-JP" sz="1900" kern="0" dirty="0" smtClean="0">
                <a:solidFill>
                  <a:prstClr val="black"/>
                </a:solidFill>
                <a:latin typeface="ＭＳ Ｐゴシック"/>
                <a:cs typeface="Times New Roman"/>
              </a:rPr>
              <a:t>70,200</a:t>
            </a:r>
            <a:r>
              <a:rPr lang="ja-JP" altLang="en-US" sz="1900" kern="0" dirty="0" smtClean="0">
                <a:solidFill>
                  <a:prstClr val="black"/>
                </a:solidFill>
                <a:latin typeface="ＭＳ Ｐゴシック"/>
                <a:cs typeface="Times New Roman"/>
              </a:rPr>
              <a:t>点</a:t>
            </a:r>
            <a:endParaRPr lang="ja-JP" altLang="ja-JP" sz="1900" kern="100" dirty="0">
              <a:latin typeface="+mn-ea"/>
              <a:cs typeface="Times New Roman"/>
            </a:endParaRPr>
          </a:p>
          <a:p>
            <a:pPr>
              <a:lnSpc>
                <a:spcPts val="2200"/>
              </a:lnSpc>
            </a:pPr>
            <a:r>
              <a:rPr lang="ja-JP" altLang="en-US" sz="2000" kern="0" dirty="0" smtClean="0">
                <a:latin typeface="+mn-ea"/>
                <a:cs typeface="ＭＳゴシック"/>
              </a:rPr>
              <a:t>　　</a:t>
            </a:r>
            <a:r>
              <a:rPr lang="en-US" altLang="ja-JP" sz="2000" u="sng" kern="0" dirty="0" smtClean="0">
                <a:latin typeface="+mn-ea"/>
                <a:cs typeface="ＭＳゴシック"/>
              </a:rPr>
              <a:t>(</a:t>
            </a:r>
            <a:r>
              <a:rPr lang="en-US" altLang="ja-JP" sz="2000" u="sng" kern="0" dirty="0">
                <a:latin typeface="+mn-ea"/>
                <a:cs typeface="ＭＳゴシック"/>
              </a:rPr>
              <a:t>3</a:t>
            </a:r>
            <a:r>
              <a:rPr lang="en-US" altLang="ja-JP" sz="2000" u="sng" kern="0" dirty="0" smtClean="0">
                <a:latin typeface="+mn-ea"/>
                <a:cs typeface="ＭＳゴシック"/>
              </a:rPr>
              <a:t>) </a:t>
            </a:r>
            <a:r>
              <a:rPr lang="ja-JP" altLang="ja-JP" sz="2000" u="sng" kern="0" dirty="0">
                <a:latin typeface="+mn-ea"/>
                <a:cs typeface="ＭＳゴシック"/>
              </a:rPr>
              <a:t>光トポグラフィー検査を用いたうつ症状の鑑別診断</a:t>
            </a:r>
            <a:r>
              <a:rPr lang="ja-JP" altLang="ja-JP" sz="2000" u="sng" kern="0" dirty="0" smtClean="0">
                <a:latin typeface="+mn-ea"/>
                <a:cs typeface="ＭＳゴシック"/>
              </a:rPr>
              <a:t>補助</a:t>
            </a:r>
            <a:endParaRPr lang="en-US" altLang="ja-JP" sz="2000" u="sng" kern="0" dirty="0" smtClean="0">
              <a:latin typeface="+mn-ea"/>
              <a:cs typeface="ＭＳゴシック"/>
            </a:endParaRPr>
          </a:p>
          <a:p>
            <a:pPr>
              <a:lnSpc>
                <a:spcPts val="2200"/>
              </a:lnSpc>
            </a:pPr>
            <a:r>
              <a:rPr lang="ja-JP" altLang="en-US" sz="1900" kern="0" dirty="0" smtClean="0">
                <a:latin typeface="+mn-ea"/>
                <a:cs typeface="Times New Roman"/>
              </a:rPr>
              <a:t>　　　　　　　　　　　　</a:t>
            </a:r>
            <a:r>
              <a:rPr lang="en-US" altLang="ja-JP" sz="1900" kern="0" dirty="0" smtClean="0">
                <a:latin typeface="+mn-ea"/>
                <a:cs typeface="Times New Roman"/>
              </a:rPr>
              <a:t>D</a:t>
            </a:r>
            <a:r>
              <a:rPr lang="ja-JP" altLang="en-US" sz="1900" kern="0" dirty="0" smtClean="0">
                <a:latin typeface="+mn-ea"/>
                <a:cs typeface="Times New Roman"/>
              </a:rPr>
              <a:t>２３６－２光トポグラフィー </a:t>
            </a:r>
            <a:endParaRPr lang="en-US" altLang="ja-JP" sz="1900" kern="0" dirty="0">
              <a:latin typeface="+mn-ea"/>
              <a:cs typeface="Times New Roman"/>
            </a:endParaRPr>
          </a:p>
          <a:p>
            <a:pPr>
              <a:lnSpc>
                <a:spcPts val="2200"/>
              </a:lnSpc>
            </a:pPr>
            <a:r>
              <a:rPr lang="ja-JP" altLang="en-US" sz="1900" kern="0" dirty="0" smtClean="0">
                <a:latin typeface="+mn-ea"/>
                <a:cs typeface="Times New Roman"/>
              </a:rPr>
              <a:t>　　　　　　　　　　　　　      抑うつ症状の鑑別診断の補助に使用するもの：</a:t>
            </a:r>
            <a:r>
              <a:rPr lang="en-US" altLang="ja-JP" sz="1900" kern="0" dirty="0" smtClean="0">
                <a:latin typeface="+mn-ea"/>
                <a:cs typeface="Times New Roman"/>
              </a:rPr>
              <a:t>400</a:t>
            </a:r>
            <a:r>
              <a:rPr lang="ja-JP" altLang="en-US" sz="1900" kern="0" dirty="0" smtClean="0">
                <a:latin typeface="+mn-ea"/>
                <a:cs typeface="Times New Roman"/>
              </a:rPr>
              <a:t>点・</a:t>
            </a:r>
            <a:r>
              <a:rPr lang="en-US" altLang="ja-JP" sz="1900" kern="0" dirty="0" smtClean="0">
                <a:latin typeface="+mn-ea"/>
                <a:cs typeface="Times New Roman"/>
              </a:rPr>
              <a:t>200</a:t>
            </a:r>
            <a:r>
              <a:rPr lang="ja-JP" altLang="en-US" sz="1900" kern="0" dirty="0" smtClean="0">
                <a:latin typeface="+mn-ea"/>
                <a:cs typeface="Times New Roman"/>
              </a:rPr>
              <a:t>点</a:t>
            </a:r>
            <a:endParaRPr lang="ja-JP" altLang="ja-JP" sz="1900" kern="100" dirty="0">
              <a:latin typeface="+mn-ea"/>
              <a:cs typeface="Times New Roman"/>
            </a:endParaRPr>
          </a:p>
          <a:p>
            <a:pPr>
              <a:lnSpc>
                <a:spcPts val="2200"/>
              </a:lnSpc>
            </a:pPr>
            <a:r>
              <a:rPr lang="ja-JP" altLang="en-US" sz="2000" kern="0" dirty="0" smtClean="0">
                <a:latin typeface="+mn-ea"/>
                <a:cs typeface="ＭＳゴシック"/>
              </a:rPr>
              <a:t>　　</a:t>
            </a:r>
            <a:r>
              <a:rPr lang="en-US" altLang="ja-JP" sz="2000" u="sng" kern="0" dirty="0" smtClean="0">
                <a:latin typeface="+mn-ea"/>
                <a:cs typeface="ＭＳゴシック"/>
              </a:rPr>
              <a:t>(</a:t>
            </a:r>
            <a:r>
              <a:rPr lang="en-US" altLang="ja-JP" sz="2000" u="sng" kern="0" dirty="0">
                <a:latin typeface="+mn-ea"/>
                <a:cs typeface="ＭＳゴシック"/>
              </a:rPr>
              <a:t>4</a:t>
            </a:r>
            <a:r>
              <a:rPr lang="en-US" altLang="ja-JP" sz="2000" u="sng" kern="0" dirty="0" smtClean="0">
                <a:latin typeface="+mn-ea"/>
                <a:cs typeface="ＭＳゴシック"/>
              </a:rPr>
              <a:t>) </a:t>
            </a:r>
            <a:r>
              <a:rPr lang="ja-JP" altLang="ja-JP" sz="2000" u="sng" kern="0" dirty="0">
                <a:latin typeface="+mn-ea"/>
                <a:cs typeface="ＭＳゴシック"/>
              </a:rPr>
              <a:t>内視鏡下筋膜下</a:t>
            </a:r>
            <a:r>
              <a:rPr lang="ja-JP" altLang="ja-JP" sz="2000" u="sng" kern="0" dirty="0" smtClean="0">
                <a:latin typeface="+mn-ea"/>
                <a:cs typeface="ＭＳゴシック"/>
              </a:rPr>
              <a:t>不全穿通枝切離術</a:t>
            </a:r>
            <a:endParaRPr lang="en-US" altLang="ja-JP" sz="2000" u="sng" kern="0" dirty="0" smtClean="0">
              <a:latin typeface="+mn-ea"/>
              <a:cs typeface="ＭＳゴシック"/>
            </a:endParaRPr>
          </a:p>
          <a:p>
            <a:pPr>
              <a:lnSpc>
                <a:spcPts val="2200"/>
              </a:lnSpc>
            </a:pPr>
            <a:r>
              <a:rPr lang="ja-JP" altLang="en-US" sz="2000" kern="0" dirty="0">
                <a:latin typeface="+mn-ea"/>
                <a:cs typeface="Times New Roman"/>
              </a:rPr>
              <a:t>　</a:t>
            </a:r>
            <a:r>
              <a:rPr lang="ja-JP" altLang="en-US" sz="2000" kern="0" dirty="0" smtClean="0">
                <a:latin typeface="+mn-ea"/>
                <a:cs typeface="Times New Roman"/>
              </a:rPr>
              <a:t>　　　　　　　　　　 </a:t>
            </a:r>
            <a:r>
              <a:rPr lang="en-US" altLang="ja-JP" sz="2000" kern="0" dirty="0" smtClean="0">
                <a:latin typeface="+mn-ea"/>
                <a:cs typeface="Times New Roman"/>
              </a:rPr>
              <a:t>K617-5 </a:t>
            </a:r>
            <a:r>
              <a:rPr lang="ja-JP" altLang="en-US" sz="2000" kern="0" dirty="0" smtClean="0">
                <a:latin typeface="+mn-ea"/>
                <a:cs typeface="Times New Roman"/>
              </a:rPr>
              <a:t>内視鏡下下肢静脈瘤不全穿通枝切離術：</a:t>
            </a:r>
            <a:r>
              <a:rPr lang="en-US" altLang="ja-JP" sz="2000" kern="0" dirty="0" smtClean="0">
                <a:latin typeface="+mn-ea"/>
                <a:cs typeface="Times New Roman"/>
              </a:rPr>
              <a:t>10,200</a:t>
            </a:r>
            <a:r>
              <a:rPr lang="ja-JP" altLang="en-US" sz="2000" kern="0" dirty="0" smtClean="0">
                <a:latin typeface="+mn-ea"/>
                <a:cs typeface="Times New Roman"/>
              </a:rPr>
              <a:t>点</a:t>
            </a:r>
            <a:endParaRPr lang="ja-JP" altLang="ja-JP" sz="2000" kern="100" dirty="0">
              <a:latin typeface="+mn-ea"/>
              <a:cs typeface="Times New Roman"/>
            </a:endParaRPr>
          </a:p>
          <a:p>
            <a:pPr>
              <a:lnSpc>
                <a:spcPts val="2200"/>
              </a:lnSpc>
            </a:pPr>
            <a:r>
              <a:rPr lang="ja-JP" altLang="en-US" sz="2000" kern="0" dirty="0" smtClean="0">
                <a:latin typeface="+mn-ea"/>
                <a:cs typeface="ＭＳゴシック"/>
              </a:rPr>
              <a:t>　　</a:t>
            </a:r>
            <a:r>
              <a:rPr lang="en-US" altLang="ja-JP" sz="2000" u="sng" kern="0" dirty="0" smtClean="0">
                <a:latin typeface="+mn-ea"/>
                <a:cs typeface="ＭＳゴシック"/>
              </a:rPr>
              <a:t>(</a:t>
            </a:r>
            <a:r>
              <a:rPr lang="en-US" altLang="ja-JP" sz="2000" u="sng" kern="0" dirty="0">
                <a:latin typeface="+mn-ea"/>
                <a:cs typeface="ＭＳゴシック"/>
              </a:rPr>
              <a:t>5</a:t>
            </a:r>
            <a:r>
              <a:rPr lang="en-US" altLang="ja-JP" sz="2000" u="sng" kern="0" dirty="0" smtClean="0">
                <a:latin typeface="+mn-ea"/>
                <a:cs typeface="ＭＳゴシック"/>
              </a:rPr>
              <a:t>) </a:t>
            </a:r>
            <a:r>
              <a:rPr lang="ja-JP" altLang="ja-JP" sz="2000" u="sng" kern="0" dirty="0">
                <a:latin typeface="+mn-ea"/>
                <a:cs typeface="ＭＳゴシック"/>
              </a:rPr>
              <a:t>胸腔鏡下動脈管開存症</a:t>
            </a:r>
            <a:r>
              <a:rPr lang="ja-JP" altLang="ja-JP" sz="2000" u="sng" kern="0" dirty="0" smtClean="0">
                <a:latin typeface="+mn-ea"/>
                <a:cs typeface="ＭＳゴシック"/>
              </a:rPr>
              <a:t>手術</a:t>
            </a:r>
            <a:endParaRPr lang="en-US" altLang="ja-JP" sz="1900" u="sng" kern="0" dirty="0" smtClean="0">
              <a:latin typeface="+mn-ea"/>
              <a:cs typeface="ＭＳゴシック"/>
            </a:endParaRPr>
          </a:p>
          <a:p>
            <a:pPr>
              <a:lnSpc>
                <a:spcPts val="2200"/>
              </a:lnSpc>
            </a:pPr>
            <a:r>
              <a:rPr lang="en-US" altLang="ja-JP" sz="1900" kern="0" dirty="0" smtClean="0">
                <a:solidFill>
                  <a:prstClr val="black"/>
                </a:solidFill>
                <a:latin typeface="ＭＳ Ｐゴシック"/>
                <a:cs typeface="ＭＳゴシック"/>
              </a:rPr>
              <a:t>                          K</a:t>
            </a:r>
            <a:r>
              <a:rPr lang="ja-JP" altLang="en-US" sz="1900" kern="0" dirty="0" smtClean="0">
                <a:solidFill>
                  <a:prstClr val="black"/>
                </a:solidFill>
                <a:latin typeface="ＭＳ Ｐゴシック"/>
                <a:cs typeface="ＭＳゴシック"/>
              </a:rPr>
              <a:t>５６２－２ </a:t>
            </a:r>
            <a:r>
              <a:rPr lang="ja-JP" altLang="ja-JP" sz="1900" kern="0" dirty="0" smtClean="0">
                <a:solidFill>
                  <a:prstClr val="black"/>
                </a:solidFill>
                <a:latin typeface="ＭＳ Ｐゴシック"/>
                <a:cs typeface="ＭＳゴシック"/>
              </a:rPr>
              <a:t>胸腔鏡下動脈管開存</a:t>
            </a:r>
            <a:r>
              <a:rPr lang="ja-JP" altLang="en-US" sz="1900" kern="0" dirty="0" smtClean="0">
                <a:solidFill>
                  <a:prstClr val="black"/>
                </a:solidFill>
                <a:latin typeface="ＭＳ Ｐゴシック"/>
                <a:cs typeface="ＭＳゴシック"/>
              </a:rPr>
              <a:t>閉鎖術：</a:t>
            </a:r>
            <a:r>
              <a:rPr lang="en-US" altLang="ja-JP" sz="1900" kern="0" dirty="0" smtClean="0">
                <a:solidFill>
                  <a:prstClr val="black"/>
                </a:solidFill>
                <a:latin typeface="ＭＳ Ｐゴシック"/>
                <a:cs typeface="ＭＳゴシック"/>
              </a:rPr>
              <a:t>27,400</a:t>
            </a:r>
            <a:r>
              <a:rPr lang="ja-JP" altLang="en-US" sz="1900" kern="0" dirty="0" smtClean="0">
                <a:solidFill>
                  <a:prstClr val="black"/>
                </a:solidFill>
                <a:latin typeface="ＭＳ Ｐゴシック"/>
                <a:cs typeface="ＭＳゴシック"/>
              </a:rPr>
              <a:t>点</a:t>
            </a:r>
            <a:endParaRPr lang="ja-JP" altLang="ja-JP" sz="1900" kern="100" dirty="0">
              <a:latin typeface="+mn-ea"/>
              <a:cs typeface="Times New Roman"/>
            </a:endParaRPr>
          </a:p>
          <a:p>
            <a:pPr>
              <a:lnSpc>
                <a:spcPts val="2200"/>
              </a:lnSpc>
            </a:pPr>
            <a:r>
              <a:rPr lang="ja-JP" altLang="en-US" sz="2000" kern="0" dirty="0" smtClean="0">
                <a:latin typeface="+mn-ea"/>
                <a:cs typeface="ＭＳゴシック"/>
              </a:rPr>
              <a:t>　　</a:t>
            </a:r>
            <a:r>
              <a:rPr lang="en-US" altLang="ja-JP" sz="2000" u="sng" kern="0" dirty="0" smtClean="0">
                <a:latin typeface="+mn-ea"/>
                <a:cs typeface="ＭＳゴシック"/>
              </a:rPr>
              <a:t>(</a:t>
            </a:r>
            <a:r>
              <a:rPr lang="en-US" altLang="ja-JP" sz="2000" u="sng" kern="0" dirty="0">
                <a:latin typeface="+mn-ea"/>
                <a:cs typeface="ＭＳゴシック"/>
              </a:rPr>
              <a:t>6</a:t>
            </a:r>
            <a:r>
              <a:rPr lang="en-US" altLang="ja-JP" sz="2000" u="sng" kern="0" dirty="0" smtClean="0">
                <a:latin typeface="+mn-ea"/>
                <a:cs typeface="ＭＳゴシック"/>
              </a:rPr>
              <a:t>) </a:t>
            </a:r>
            <a:r>
              <a:rPr lang="ja-JP" altLang="ja-JP" sz="2000" u="sng" kern="0" dirty="0">
                <a:latin typeface="+mn-ea"/>
                <a:cs typeface="ＭＳゴシック"/>
              </a:rPr>
              <a:t>腹腔鏡下スリーブ状胃</a:t>
            </a:r>
            <a:r>
              <a:rPr lang="ja-JP" altLang="ja-JP" sz="2000" u="sng" kern="0" dirty="0" smtClean="0">
                <a:latin typeface="+mn-ea"/>
                <a:cs typeface="ＭＳゴシック"/>
              </a:rPr>
              <a:t>切除術</a:t>
            </a:r>
            <a:endParaRPr lang="en-US" altLang="ja-JP" sz="1900" u="sng" kern="0" dirty="0" smtClean="0">
              <a:latin typeface="+mn-ea"/>
              <a:cs typeface="ＭＳゴシック"/>
            </a:endParaRPr>
          </a:p>
          <a:p>
            <a:pPr>
              <a:lnSpc>
                <a:spcPts val="2200"/>
              </a:lnSpc>
            </a:pPr>
            <a:r>
              <a:rPr lang="ja-JP" altLang="en-US" sz="1900" kern="0" dirty="0">
                <a:latin typeface="+mn-ea"/>
                <a:cs typeface="ＭＳゴシック"/>
              </a:rPr>
              <a:t>　</a:t>
            </a:r>
            <a:r>
              <a:rPr lang="ja-JP" altLang="en-US" sz="1900" kern="0" dirty="0" smtClean="0">
                <a:latin typeface="+mn-ea"/>
                <a:cs typeface="ＭＳゴシック"/>
              </a:rPr>
              <a:t>　　　　　　　　　　  </a:t>
            </a:r>
            <a:r>
              <a:rPr lang="en-US" altLang="ja-JP" sz="1900" kern="0" dirty="0" smtClean="0">
                <a:latin typeface="+mn-ea"/>
                <a:cs typeface="ＭＳゴシック"/>
              </a:rPr>
              <a:t>K</a:t>
            </a:r>
            <a:r>
              <a:rPr lang="ja-JP" altLang="en-US" sz="1900" kern="0" dirty="0" smtClean="0">
                <a:latin typeface="+mn-ea"/>
                <a:cs typeface="ＭＳゴシック"/>
              </a:rPr>
              <a:t>６５６－２ 腹腔鏡下胃縮小術（スリーブ状切除によるもの）：</a:t>
            </a:r>
            <a:r>
              <a:rPr lang="en-US" altLang="ja-JP" sz="1900" kern="0" dirty="0" smtClean="0">
                <a:latin typeface="+mn-ea"/>
                <a:cs typeface="ＭＳゴシック"/>
              </a:rPr>
              <a:t>36,410</a:t>
            </a:r>
            <a:r>
              <a:rPr lang="ja-JP" altLang="en-US" sz="1900" kern="0" dirty="0" smtClean="0">
                <a:latin typeface="+mn-ea"/>
                <a:cs typeface="ＭＳゴシック"/>
              </a:rPr>
              <a:t>点</a:t>
            </a: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200" dirty="0">
              <a:solidFill>
                <a:prstClr val="black"/>
              </a:solidFill>
            </a:endParaRPr>
          </a:p>
          <a:p>
            <a:pPr fontAlgn="base">
              <a:spcBef>
                <a:spcPct val="20000"/>
              </a:spcBef>
              <a:spcAft>
                <a:spcPct val="0"/>
              </a:spcAft>
              <a:defRPr/>
            </a:pPr>
            <a:r>
              <a:rPr lang="ja-JP" altLang="en-US" sz="1600" b="1" dirty="0">
                <a:solidFill>
                  <a:prstClr val="black"/>
                </a:solidFill>
              </a:rPr>
              <a:t>　　　　　　　　　　　　　　　　 </a:t>
            </a:r>
          </a:p>
        </p:txBody>
      </p:sp>
      <p:sp>
        <p:nvSpPr>
          <p:cNvPr id="20" name="Rectangle 2"/>
          <p:cNvSpPr>
            <a:spLocks noChangeArrowheads="1"/>
          </p:cNvSpPr>
          <p:nvPr/>
        </p:nvSpPr>
        <p:spPr bwMode="auto">
          <a:xfrm>
            <a:off x="202332" y="18724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１１．医療技術の適切な評価</a:t>
            </a:r>
          </a:p>
        </p:txBody>
      </p:sp>
      <p:sp>
        <p:nvSpPr>
          <p:cNvPr id="2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
        <p:nvSpPr>
          <p:cNvPr id="5" name="テキスト ボックス 4"/>
          <p:cNvSpPr txBox="1"/>
          <p:nvPr/>
        </p:nvSpPr>
        <p:spPr>
          <a:xfrm>
            <a:off x="277052" y="2271628"/>
            <a:ext cx="216819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solidFill>
                  <a:prstClr val="black"/>
                </a:solidFill>
                <a:effectLst/>
                <a:uLnTx/>
                <a:uFillTx/>
                <a:latin typeface="+mj-ea"/>
                <a:ea typeface="+mj-ea"/>
              </a:rPr>
              <a:t>【</a:t>
            </a:r>
            <a:r>
              <a:rPr kumimoji="0" lang="ja-JP" altLang="en-US" b="1" kern="0" dirty="0" smtClean="0">
                <a:solidFill>
                  <a:prstClr val="black"/>
                </a:solidFill>
                <a:latin typeface="+mj-ea"/>
                <a:ea typeface="+mj-ea"/>
              </a:rPr>
              <a:t>医科の６技術</a:t>
            </a:r>
            <a:r>
              <a:rPr kumimoji="0" lang="en-US" altLang="ja-JP" sz="1800" b="1" i="0" u="none" strike="noStrike" kern="0" cap="none" spc="0" normalizeH="0" baseline="0" noProof="0" dirty="0" smtClean="0">
                <a:ln>
                  <a:noFill/>
                </a:ln>
                <a:solidFill>
                  <a:prstClr val="black"/>
                </a:solidFill>
                <a:effectLst/>
                <a:uLnTx/>
                <a:uFillTx/>
                <a:latin typeface="+mj-ea"/>
                <a:ea typeface="+mj-ea"/>
              </a:rPr>
              <a:t>】</a:t>
            </a:r>
            <a:endParaRPr kumimoji="0" lang="ja-JP" altLang="en-US" sz="1800" b="1" i="0" u="none" strike="noStrike" kern="0" cap="none" spc="0" normalizeH="0" baseline="0" noProof="0" dirty="0" smtClean="0">
              <a:ln>
                <a:noFill/>
              </a:ln>
              <a:solidFill>
                <a:prstClr val="black"/>
              </a:solidFill>
              <a:effectLst/>
              <a:uLnTx/>
              <a:uFillTx/>
              <a:latin typeface="+mj-ea"/>
              <a:ea typeface="+mj-ea"/>
            </a:endParaRPr>
          </a:p>
        </p:txBody>
      </p:sp>
    </p:spTree>
    <p:extLst>
      <p:ext uri="{BB962C8B-B14F-4D97-AF65-F5344CB8AC3E}">
        <p14:creationId xmlns:p14="http://schemas.microsoft.com/office/powerpoint/2010/main" val="100783036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376" y="1043456"/>
            <a:ext cx="9617444" cy="5548811"/>
          </a:xfrm>
          <a:prstGeom prst="rect">
            <a:avLst/>
          </a:prstGeom>
          <a:solidFill>
            <a:srgbClr val="FFFFAF">
              <a:alpha val="49804"/>
            </a:srgbClr>
          </a:solidFill>
          <a:ln w="9525">
            <a:solidFill>
              <a:schemeClr val="tx1"/>
            </a:solidFill>
            <a:miter lim="800000"/>
            <a:headEnd/>
            <a:tailEnd/>
          </a:ln>
        </p:spPr>
        <p:txBody>
          <a:bodyPr/>
          <a:lstStyle/>
          <a:p>
            <a:pPr marL="450850" indent="-450850">
              <a:buFont typeface="Wingdings" pitchFamily="2" charset="2"/>
              <a:buChar char="Ø"/>
            </a:pPr>
            <a:r>
              <a:rPr lang="ja-JP" altLang="en-US" sz="2000" dirty="0">
                <a:solidFill>
                  <a:prstClr val="black"/>
                </a:solidFill>
              </a:rPr>
              <a:t>胃瘻造設前の嚥下機能評価の</a:t>
            </a:r>
            <a:r>
              <a:rPr lang="ja-JP" altLang="en-US" sz="2000" dirty="0" smtClean="0">
                <a:solidFill>
                  <a:prstClr val="black"/>
                </a:solidFill>
              </a:rPr>
              <a:t>実施等の</a:t>
            </a:r>
            <a:r>
              <a:rPr lang="ja-JP" altLang="en-US" sz="2000" dirty="0">
                <a:solidFill>
                  <a:prstClr val="black"/>
                </a:solidFill>
              </a:rPr>
              <a:t>推進を図るため</a:t>
            </a:r>
            <a:r>
              <a:rPr lang="ja-JP" altLang="en-US" sz="2000" dirty="0" smtClean="0">
                <a:solidFill>
                  <a:prstClr val="black"/>
                </a:solidFill>
              </a:rPr>
              <a:t>、</a:t>
            </a:r>
            <a:r>
              <a:rPr lang="ja-JP" altLang="en-US" sz="2000" dirty="0">
                <a:solidFill>
                  <a:prstClr val="black"/>
                </a:solidFill>
              </a:rPr>
              <a:t>胃瘻造設術の評価を見直すとともに、胃瘻造設時の適切な嚥下機能検査に係る評価を新設する</a:t>
            </a:r>
            <a:r>
              <a:rPr lang="ja-JP" altLang="en-US" sz="2000" dirty="0" smtClean="0">
                <a:solidFill>
                  <a:prstClr val="black"/>
                </a:solidFill>
              </a:rPr>
              <a:t>。 </a:t>
            </a:r>
            <a:endParaRPr lang="en-US" altLang="ja-JP" sz="2000" dirty="0" smtClean="0">
              <a:solidFill>
                <a:prstClr val="black"/>
              </a:solidFill>
              <a:latin typeface="ＭＳ Ｐゴシック" pitchFamily="50" charset="-128"/>
            </a:endParaRPr>
          </a:p>
          <a:p>
            <a:endParaRPr lang="en-US" altLang="ja-JP" dirty="0">
              <a:solidFill>
                <a:prstClr val="black"/>
              </a:solidFill>
              <a:latin typeface="ＭＳ Ｐゴシック" pitchFamily="50" charset="-128"/>
            </a:endParaRPr>
          </a:p>
          <a:p>
            <a:endParaRPr lang="en-US" altLang="ja-JP" dirty="0" smtClean="0">
              <a:solidFill>
                <a:prstClr val="black"/>
              </a:solidFill>
              <a:latin typeface="ＭＳ Ｐゴシック" pitchFamily="50" charset="-128"/>
            </a:endParaRPr>
          </a:p>
          <a:p>
            <a:endParaRPr lang="en-US" altLang="ja-JP" sz="1400" dirty="0" smtClean="0">
              <a:solidFill>
                <a:prstClr val="black"/>
              </a:solidFill>
              <a:latin typeface="ＭＳ Ｐゴシック" pitchFamily="50" charset="-128"/>
            </a:endParaRPr>
          </a:p>
          <a:p>
            <a:endParaRPr lang="en-US" altLang="ja-JP" sz="1400" dirty="0" smtClean="0">
              <a:solidFill>
                <a:prstClr val="black"/>
              </a:solidFill>
              <a:latin typeface="ＭＳ Ｐゴシック" pitchFamily="50" charset="-128"/>
            </a:endParaRPr>
          </a:p>
          <a:p>
            <a:pPr marL="450850" indent="-450850">
              <a:buFont typeface="Wingdings" pitchFamily="2" charset="2"/>
              <a:buChar char="Ø"/>
            </a:pPr>
            <a:endParaRPr lang="en-US" altLang="ja-JP" sz="2000" dirty="0" smtClean="0">
              <a:solidFill>
                <a:prstClr val="black"/>
              </a:solidFill>
            </a:endParaRPr>
          </a:p>
          <a:p>
            <a:pPr marL="450850" indent="-450850">
              <a:buFont typeface="Wingdings" pitchFamily="2" charset="2"/>
              <a:buChar char="Ø"/>
            </a:pPr>
            <a:endParaRPr lang="en-US" altLang="ja-JP" sz="2000" dirty="0" smtClean="0">
              <a:solidFill>
                <a:prstClr val="black"/>
              </a:solidFill>
            </a:endParaRPr>
          </a:p>
          <a:p>
            <a:pPr marL="450850" indent="-450850">
              <a:buFont typeface="Wingdings" pitchFamily="2" charset="2"/>
              <a:buChar char="Ø"/>
            </a:pPr>
            <a:endParaRPr lang="en-US" altLang="ja-JP" sz="2000" dirty="0" smtClean="0">
              <a:solidFill>
                <a:prstClr val="black"/>
              </a:solidFill>
            </a:endParaRPr>
          </a:p>
          <a:p>
            <a:pPr marL="450850" indent="-450850">
              <a:buFont typeface="Wingdings" pitchFamily="2" charset="2"/>
              <a:buChar char="Ø"/>
            </a:pPr>
            <a:r>
              <a:rPr lang="ja-JP" altLang="en-US" sz="2000" dirty="0" smtClean="0">
                <a:solidFill>
                  <a:prstClr val="black"/>
                </a:solidFill>
              </a:rPr>
              <a:t>高い</a:t>
            </a:r>
            <a:r>
              <a:rPr lang="ja-JP" altLang="en-US" sz="2000" dirty="0">
                <a:solidFill>
                  <a:prstClr val="black"/>
                </a:solidFill>
              </a:rPr>
              <a:t>割合で経口</a:t>
            </a:r>
            <a:r>
              <a:rPr lang="ja-JP" altLang="en-US" sz="2000" dirty="0" smtClean="0">
                <a:solidFill>
                  <a:prstClr val="black"/>
                </a:solidFill>
              </a:rPr>
              <a:t>摂取に</a:t>
            </a:r>
            <a:r>
              <a:rPr lang="ja-JP" altLang="en-US" sz="2000" dirty="0">
                <a:solidFill>
                  <a:prstClr val="black"/>
                </a:solidFill>
              </a:rPr>
              <a:t>回復させている場合の摂食機能療法の評価の見直しを行う</a:t>
            </a:r>
            <a:r>
              <a:rPr lang="ja-JP" altLang="en-US" sz="2000" dirty="0" smtClean="0">
                <a:solidFill>
                  <a:prstClr val="black"/>
                </a:solidFill>
              </a:rPr>
              <a:t>。 </a:t>
            </a:r>
            <a:endParaRPr lang="en-US" altLang="ja-JP" sz="2000" dirty="0">
              <a:solidFill>
                <a:prstClr val="black"/>
              </a:solidFill>
            </a:endParaRPr>
          </a:p>
          <a:p>
            <a:endParaRPr lang="en-US" altLang="ja-JP" sz="1400" dirty="0" smtClean="0">
              <a:solidFill>
                <a:prstClr val="black"/>
              </a:solidFill>
              <a:latin typeface="ＭＳ Ｐゴシック" pitchFamily="50" charset="-128"/>
            </a:endParaRPr>
          </a:p>
          <a:p>
            <a:endParaRPr lang="en-US" altLang="ja-JP" sz="1400" dirty="0" smtClean="0">
              <a:solidFill>
                <a:prstClr val="black"/>
              </a:solidFill>
            </a:endParaRPr>
          </a:p>
          <a:p>
            <a:endParaRPr lang="en-US" altLang="ja-JP" sz="1400" dirty="0">
              <a:solidFill>
                <a:prstClr val="black"/>
              </a:solidFill>
            </a:endParaRPr>
          </a:p>
          <a:p>
            <a:endParaRPr lang="en-US" altLang="ja-JP" sz="1400" dirty="0" smtClean="0">
              <a:solidFill>
                <a:prstClr val="black"/>
              </a:solidFill>
            </a:endParaRPr>
          </a:p>
          <a:p>
            <a:endParaRPr lang="en-US" altLang="ja-JP" sz="1400" dirty="0">
              <a:solidFill>
                <a:prstClr val="black"/>
              </a:solidFill>
            </a:endParaRPr>
          </a:p>
          <a:p>
            <a:endParaRPr lang="en-US" altLang="ja-JP" sz="1400" dirty="0" smtClean="0">
              <a:solidFill>
                <a:prstClr val="black"/>
              </a:solidFill>
            </a:endParaRPr>
          </a:p>
          <a:p>
            <a:endParaRPr lang="en-US" altLang="ja-JP" sz="2000" dirty="0" smtClean="0">
              <a:solidFill>
                <a:prstClr val="black"/>
              </a:solidFill>
            </a:endParaRPr>
          </a:p>
          <a:p>
            <a:endParaRPr lang="en-US" altLang="ja-JP" sz="2000" dirty="0">
              <a:solidFill>
                <a:prstClr val="black"/>
              </a:solidFill>
            </a:endParaRPr>
          </a:p>
          <a:p>
            <a:pPr marL="450850" indent="-450850">
              <a:buFont typeface="Wingdings" pitchFamily="2" charset="2"/>
              <a:buChar char="Ø"/>
            </a:pPr>
            <a:endParaRPr lang="en-US" altLang="ja-JP" sz="900" dirty="0" smtClean="0">
              <a:solidFill>
                <a:prstClr val="black"/>
              </a:solidFill>
            </a:endParaRPr>
          </a:p>
          <a:p>
            <a:pPr marL="450850" indent="-450850">
              <a:buFont typeface="Wingdings" pitchFamily="2" charset="2"/>
              <a:buChar char="Ø"/>
            </a:pPr>
            <a:r>
              <a:rPr lang="ja-JP" altLang="en-US" sz="2000" dirty="0" smtClean="0">
                <a:solidFill>
                  <a:prstClr val="black"/>
                </a:solidFill>
              </a:rPr>
              <a:t>これ</a:t>
            </a:r>
            <a:r>
              <a:rPr lang="ja-JP" altLang="en-US" sz="2000" dirty="0">
                <a:solidFill>
                  <a:prstClr val="black"/>
                </a:solidFill>
              </a:rPr>
              <a:t>まで評価が不明確だった、胃瘻抜去術の技術料を新設する。 </a:t>
            </a:r>
            <a:r>
              <a:rPr lang="ja-JP" altLang="en-US" sz="2000" dirty="0" smtClean="0">
                <a:solidFill>
                  <a:prstClr val="black"/>
                </a:solidFill>
              </a:rPr>
              <a:t> </a:t>
            </a:r>
            <a:endParaRPr lang="en-US" altLang="ja-JP" sz="2000" dirty="0">
              <a:solidFill>
                <a:prstClr val="black"/>
              </a:solidFill>
            </a:endParaRPr>
          </a:p>
          <a:p>
            <a:r>
              <a:rPr lang="ja-JP" altLang="en-US" sz="1600" b="1" dirty="0">
                <a:solidFill>
                  <a:srgbClr val="0070C0"/>
                </a:solidFill>
              </a:rPr>
              <a:t> </a:t>
            </a:r>
            <a:r>
              <a:rPr lang="ja-JP" altLang="en-US" sz="1600" b="1" dirty="0" smtClean="0">
                <a:solidFill>
                  <a:srgbClr val="0070C0"/>
                </a:solidFill>
              </a:rPr>
              <a:t>    （</a:t>
            </a:r>
            <a:r>
              <a:rPr lang="ja-JP" altLang="en-US" sz="1600" b="1" dirty="0">
                <a:solidFill>
                  <a:srgbClr val="0070C0"/>
                </a:solidFill>
              </a:rPr>
              <a:t>新）　　</a:t>
            </a:r>
            <a:r>
              <a:rPr lang="ja-JP" altLang="en-US" sz="1600" b="1" u="sng" dirty="0" smtClean="0">
                <a:solidFill>
                  <a:srgbClr val="0070C0"/>
                </a:solidFill>
              </a:rPr>
              <a:t>胃瘻抜去術　　２</a:t>
            </a:r>
            <a:r>
              <a:rPr lang="en-US" altLang="ja-JP" sz="1600" b="1" u="sng" dirty="0" smtClean="0">
                <a:solidFill>
                  <a:srgbClr val="0070C0"/>
                </a:solidFill>
              </a:rPr>
              <a:t>,</a:t>
            </a:r>
            <a:r>
              <a:rPr lang="ja-JP" altLang="en-US" sz="1600" b="1" u="sng" dirty="0" smtClean="0">
                <a:solidFill>
                  <a:srgbClr val="0070C0"/>
                </a:solidFill>
              </a:rPr>
              <a:t>０００点</a:t>
            </a:r>
            <a:r>
              <a:rPr lang="ja-JP" altLang="en-US" sz="1600" b="1" u="sng" dirty="0">
                <a:solidFill>
                  <a:srgbClr val="0070C0"/>
                </a:solidFill>
              </a:rPr>
              <a:t>　</a:t>
            </a:r>
            <a:endParaRPr lang="en-US" altLang="ja-JP" sz="1600" dirty="0" smtClean="0">
              <a:solidFill>
                <a:prstClr val="black"/>
              </a:solidFill>
            </a:endParaRPr>
          </a:p>
          <a:p>
            <a:endParaRPr lang="en-US" altLang="ja-JP" sz="1400" dirty="0">
              <a:solidFill>
                <a:prstClr val="black"/>
              </a:solidFill>
            </a:endParaRPr>
          </a:p>
        </p:txBody>
      </p:sp>
      <p:graphicFrame>
        <p:nvGraphicFramePr>
          <p:cNvPr id="13" name="表 12"/>
          <p:cNvGraphicFramePr>
            <a:graphicFrameLocks noGrp="1"/>
          </p:cNvGraphicFramePr>
          <p:nvPr>
            <p:extLst/>
          </p:nvPr>
        </p:nvGraphicFramePr>
        <p:xfrm>
          <a:off x="4904486" y="2090905"/>
          <a:ext cx="4320481" cy="914400"/>
        </p:xfrm>
        <a:graphic>
          <a:graphicData uri="http://schemas.openxmlformats.org/drawingml/2006/table">
            <a:tbl>
              <a:tblPr firstRow="1" bandRow="1">
                <a:tableStyleId>{C4B1156A-380E-4F78-BDF5-A606A8083BF9}</a:tableStyleId>
              </a:tblPr>
              <a:tblGrid>
                <a:gridCol w="2701253"/>
                <a:gridCol w="1619228"/>
              </a:tblGrid>
              <a:tr h="248452">
                <a:tc>
                  <a:txBody>
                    <a:bodyPr/>
                    <a:lstStyle/>
                    <a:p>
                      <a:pPr marL="0" lvl="0" algn="l" defTabSz="914400" rtl="0" eaLnBrk="1" latinLnBrk="0" hangingPunct="1"/>
                      <a:r>
                        <a:rPr kumimoji="1" lang="ja-JP" altLang="en-US" sz="1600" b="0" kern="1200" dirty="0" smtClean="0">
                          <a:solidFill>
                            <a:srgbClr val="0070C4"/>
                          </a:solidFill>
                          <a:latin typeface="+mn-lt"/>
                          <a:ea typeface="+mn-ea"/>
                          <a:cs typeface="+mn-cs"/>
                        </a:rPr>
                        <a:t>（改）　胃瘻造設術</a:t>
                      </a:r>
                      <a:endParaRPr kumimoji="1" lang="ja-JP" altLang="en-US" sz="1600" b="0" kern="1200" dirty="0">
                        <a:solidFill>
                          <a:srgbClr val="0070C4"/>
                        </a:solidFill>
                        <a:latin typeface="+mn-lt"/>
                        <a:ea typeface="+mn-ea"/>
                        <a:cs typeface="+mn-cs"/>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sng" kern="1200" dirty="0" smtClean="0">
                          <a:solidFill>
                            <a:srgbClr val="0070C4"/>
                          </a:solidFill>
                          <a:latin typeface="+mn-lt"/>
                          <a:ea typeface="+mn-ea"/>
                          <a:cs typeface="+mn-cs"/>
                        </a:rPr>
                        <a:t>６</a:t>
                      </a:r>
                      <a:r>
                        <a:rPr kumimoji="1" lang="en-US" altLang="ja-JP" sz="1600" b="1" u="sng" kern="1200" dirty="0" smtClean="0">
                          <a:solidFill>
                            <a:srgbClr val="0070C4"/>
                          </a:solidFill>
                          <a:latin typeface="+mn-lt"/>
                          <a:ea typeface="+mn-ea"/>
                          <a:cs typeface="+mn-cs"/>
                        </a:rPr>
                        <a:t>,</a:t>
                      </a:r>
                      <a:r>
                        <a:rPr kumimoji="1" lang="ja-JP" altLang="en-US" sz="1600" b="1" u="sng" kern="1200" dirty="0" smtClean="0">
                          <a:solidFill>
                            <a:srgbClr val="0070C4"/>
                          </a:solidFill>
                          <a:latin typeface="+mn-lt"/>
                          <a:ea typeface="+mn-ea"/>
                          <a:cs typeface="+mn-cs"/>
                        </a:rPr>
                        <a:t>０７０点</a:t>
                      </a:r>
                      <a:r>
                        <a:rPr kumimoji="1" lang="en-US" altLang="ja-JP" sz="1600" b="1" u="sng" kern="1200" baseline="30000" dirty="0" smtClean="0">
                          <a:solidFill>
                            <a:srgbClr val="0070C4"/>
                          </a:solidFill>
                          <a:latin typeface="+mn-lt"/>
                          <a:ea typeface="+mn-ea"/>
                          <a:cs typeface="+mn-cs"/>
                        </a:rPr>
                        <a:t>※</a:t>
                      </a:r>
                      <a:endParaRPr kumimoji="1" lang="ja-JP" altLang="en-US" sz="1600" b="1" u="sng" kern="1200" baseline="30000" dirty="0">
                        <a:solidFill>
                          <a:srgbClr val="0070C4"/>
                        </a:solidFill>
                        <a:latin typeface="+mn-lt"/>
                        <a:ea typeface="+mn-ea"/>
                        <a:cs typeface="+mn-cs"/>
                      </a:endParaRPr>
                    </a:p>
                  </a:txBody>
                  <a:tcPr marL="99060" marR="99060" anchor="ctr"/>
                </a:tc>
              </a:tr>
              <a:tr h="248452">
                <a:tc>
                  <a:txBody>
                    <a:bodyPr/>
                    <a:lstStyle/>
                    <a:p>
                      <a:pPr marL="0" lvl="0" indent="-539750" algn="l" defTabSz="914400" rtl="0" eaLnBrk="1" latinLnBrk="0" hangingPunct="1"/>
                      <a:r>
                        <a:rPr kumimoji="1" lang="ja-JP" altLang="en-US" sz="1600" b="0" kern="1200" dirty="0" smtClean="0">
                          <a:solidFill>
                            <a:srgbClr val="0070C4"/>
                          </a:solidFill>
                          <a:latin typeface="+mn-lt"/>
                          <a:ea typeface="+mn-ea"/>
                          <a:cs typeface="+mn-cs"/>
                        </a:rPr>
                        <a:t>（新）　</a:t>
                      </a:r>
                      <a:r>
                        <a:rPr kumimoji="1" lang="ja-JP" altLang="ja-JP" sz="1600" b="0" kern="1200" dirty="0" smtClean="0">
                          <a:solidFill>
                            <a:srgbClr val="0070C4"/>
                          </a:solidFill>
                          <a:latin typeface="+mn-lt"/>
                          <a:ea typeface="+mn-ea"/>
                          <a:cs typeface="+mn-cs"/>
                        </a:rPr>
                        <a:t>胃瘻造設時嚥下機能</a:t>
                      </a:r>
                      <a:endParaRPr kumimoji="1" lang="en-US" altLang="ja-JP" sz="1600" b="0" kern="1200" dirty="0" smtClean="0">
                        <a:solidFill>
                          <a:srgbClr val="0070C4"/>
                        </a:solidFill>
                        <a:latin typeface="+mn-lt"/>
                        <a:ea typeface="+mn-ea"/>
                        <a:cs typeface="+mn-cs"/>
                      </a:endParaRPr>
                    </a:p>
                    <a:p>
                      <a:pPr marL="0" lvl="0" indent="-539750" algn="l" defTabSz="914400" rtl="0" eaLnBrk="1" latinLnBrk="0" hangingPunct="1"/>
                      <a:r>
                        <a:rPr kumimoji="1" lang="ja-JP" altLang="en-US" sz="1600" b="0" kern="1200" dirty="0" smtClean="0">
                          <a:solidFill>
                            <a:srgbClr val="0070C4"/>
                          </a:solidFill>
                          <a:latin typeface="+mn-lt"/>
                          <a:ea typeface="+mn-ea"/>
                          <a:cs typeface="+mn-cs"/>
                        </a:rPr>
                        <a:t>　　　　</a:t>
                      </a:r>
                      <a:r>
                        <a:rPr kumimoji="1" lang="ja-JP" altLang="ja-JP" sz="1600" b="0" kern="1200" dirty="0" smtClean="0">
                          <a:solidFill>
                            <a:srgbClr val="0070C4"/>
                          </a:solidFill>
                          <a:latin typeface="+mn-lt"/>
                          <a:ea typeface="+mn-ea"/>
                          <a:cs typeface="+mn-cs"/>
                        </a:rPr>
                        <a:t>評価加算</a:t>
                      </a:r>
                      <a:endParaRPr kumimoji="1" lang="ja-JP" altLang="en-US" sz="1600" b="0" kern="1200" dirty="0">
                        <a:solidFill>
                          <a:srgbClr val="0070C4"/>
                        </a:solidFill>
                        <a:latin typeface="+mn-lt"/>
                        <a:ea typeface="+mn-ea"/>
                        <a:cs typeface="+mn-cs"/>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sng" kern="1200" dirty="0" smtClean="0">
                          <a:solidFill>
                            <a:srgbClr val="0070C4"/>
                          </a:solidFill>
                          <a:latin typeface="+mn-lt"/>
                          <a:ea typeface="+mn-ea"/>
                          <a:cs typeface="+mn-cs"/>
                        </a:rPr>
                        <a:t>２</a:t>
                      </a:r>
                      <a:r>
                        <a:rPr kumimoji="1" lang="en-US" altLang="ja-JP" sz="1600" b="1" u="sng" kern="1200" dirty="0" smtClean="0">
                          <a:solidFill>
                            <a:srgbClr val="0070C4"/>
                          </a:solidFill>
                          <a:latin typeface="+mn-lt"/>
                          <a:ea typeface="+mn-ea"/>
                          <a:cs typeface="+mn-cs"/>
                        </a:rPr>
                        <a:t>,</a:t>
                      </a:r>
                      <a:r>
                        <a:rPr kumimoji="1" lang="ja-JP" altLang="en-US" sz="1600" b="1" u="sng" kern="1200" dirty="0" smtClean="0">
                          <a:solidFill>
                            <a:srgbClr val="0070C4"/>
                          </a:solidFill>
                          <a:latin typeface="+mn-lt"/>
                          <a:ea typeface="+mn-ea"/>
                          <a:cs typeface="+mn-cs"/>
                        </a:rPr>
                        <a:t>５００点</a:t>
                      </a:r>
                      <a:r>
                        <a:rPr kumimoji="1" lang="en-US" altLang="ja-JP" sz="1600" b="1" u="sng" kern="1200" baseline="30000" dirty="0" smtClean="0">
                          <a:solidFill>
                            <a:srgbClr val="0070C4"/>
                          </a:solidFill>
                          <a:latin typeface="+mn-lt"/>
                          <a:ea typeface="+mn-ea"/>
                          <a:cs typeface="+mn-cs"/>
                        </a:rPr>
                        <a:t>※</a:t>
                      </a:r>
                      <a:endParaRPr kumimoji="1" lang="ja-JP" altLang="en-US" sz="1600" b="1" u="sng" kern="1200" baseline="30000" dirty="0">
                        <a:solidFill>
                          <a:srgbClr val="0070C4"/>
                        </a:solidFill>
                        <a:latin typeface="+mn-lt"/>
                        <a:ea typeface="+mn-ea"/>
                        <a:cs typeface="+mn-cs"/>
                      </a:endParaRPr>
                    </a:p>
                  </a:txBody>
                  <a:tcPr marL="99060" marR="99060" anchor="ctr"/>
                </a:tc>
              </a:tr>
            </a:tbl>
          </a:graphicData>
        </a:graphic>
      </p:graphicFrame>
      <p:graphicFrame>
        <p:nvGraphicFramePr>
          <p:cNvPr id="14" name="表 13"/>
          <p:cNvGraphicFramePr>
            <a:graphicFrameLocks noGrp="1"/>
          </p:cNvGraphicFramePr>
          <p:nvPr>
            <p:extLst/>
          </p:nvPr>
        </p:nvGraphicFramePr>
        <p:xfrm>
          <a:off x="571444" y="2090905"/>
          <a:ext cx="3462401" cy="670560"/>
        </p:xfrm>
        <a:graphic>
          <a:graphicData uri="http://schemas.openxmlformats.org/drawingml/2006/table">
            <a:tbl>
              <a:tblPr firstRow="1" bandRow="1">
                <a:tableStyleId>{22838BEF-8BB2-4498-84A7-C5851F593DF1}</a:tableStyleId>
              </a:tblPr>
              <a:tblGrid>
                <a:gridCol w="1747357"/>
                <a:gridCol w="1715044"/>
              </a:tblGrid>
              <a:tr h="251263">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胃瘻造設術</a:t>
                      </a:r>
                      <a:endParaRPr kumimoji="1" lang="ja-JP" altLang="en-US" sz="1600" b="0" kern="1200" dirty="0">
                        <a:solidFill>
                          <a:schemeClr val="dk1"/>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１０</a:t>
                      </a:r>
                      <a:r>
                        <a:rPr kumimoji="1" lang="en-US" altLang="ja-JP" sz="1600" b="0" kern="1200" dirty="0" smtClean="0">
                          <a:solidFill>
                            <a:schemeClr val="dk1"/>
                          </a:solidFill>
                          <a:latin typeface="+mn-lt"/>
                          <a:ea typeface="+mn-ea"/>
                          <a:cs typeface="+mn-cs"/>
                        </a:rPr>
                        <a:t>,</a:t>
                      </a:r>
                      <a:r>
                        <a:rPr kumimoji="1" lang="ja-JP" altLang="en-US" sz="1600" b="0" kern="1200" dirty="0" smtClean="0">
                          <a:solidFill>
                            <a:schemeClr val="dk1"/>
                          </a:solidFill>
                          <a:latin typeface="+mn-lt"/>
                          <a:ea typeface="+mn-ea"/>
                          <a:cs typeface="+mn-cs"/>
                        </a:rPr>
                        <a:t>０７０点</a:t>
                      </a:r>
                      <a:endParaRPr kumimoji="1" lang="ja-JP" altLang="en-US" sz="1600" b="0" kern="1200" dirty="0">
                        <a:solidFill>
                          <a:schemeClr val="dk1"/>
                        </a:solidFill>
                        <a:latin typeface="+mn-lt"/>
                        <a:ea typeface="+mn-ea"/>
                        <a:cs typeface="+mn-cs"/>
                      </a:endParaRPr>
                    </a:p>
                  </a:txBody>
                  <a:tcPr marL="99060" marR="99060" anchor="ctr"/>
                </a:tc>
              </a:tr>
              <a:tr h="251263">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a:t>
                      </a:r>
                      <a:endParaRPr kumimoji="1" lang="ja-JP" altLang="en-US" sz="1600" b="0" kern="1200" dirty="0">
                        <a:solidFill>
                          <a:schemeClr val="dk1"/>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a:t>
                      </a:r>
                      <a:endParaRPr kumimoji="1" lang="ja-JP" altLang="en-US" sz="1600" b="0" kern="1200" dirty="0">
                        <a:solidFill>
                          <a:schemeClr val="dk1"/>
                        </a:solidFill>
                        <a:latin typeface="+mn-lt"/>
                        <a:ea typeface="+mn-ea"/>
                        <a:cs typeface="+mn-cs"/>
                      </a:endParaRPr>
                    </a:p>
                  </a:txBody>
                  <a:tcPr marL="99060" marR="99060" anchor="ctr"/>
                </a:tc>
              </a:tr>
            </a:tbl>
          </a:graphicData>
        </a:graphic>
      </p:graphicFrame>
      <p:sp>
        <p:nvSpPr>
          <p:cNvPr id="15" name="右矢印 14"/>
          <p:cNvSpPr/>
          <p:nvPr/>
        </p:nvSpPr>
        <p:spPr>
          <a:xfrm>
            <a:off x="4227375" y="2238881"/>
            <a:ext cx="337225" cy="437745"/>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19" name="テキスト ボックス 18"/>
          <p:cNvSpPr txBox="1"/>
          <p:nvPr/>
        </p:nvSpPr>
        <p:spPr>
          <a:xfrm>
            <a:off x="544181" y="1747645"/>
            <a:ext cx="877163" cy="369332"/>
          </a:xfrm>
          <a:prstGeom prst="rect">
            <a:avLst/>
          </a:prstGeom>
          <a:noFill/>
        </p:spPr>
        <p:txBody>
          <a:bodyPr wrap="none" rtlCol="0">
            <a:spAutoFit/>
          </a:bodyPr>
          <a:lstStyle/>
          <a:p>
            <a:r>
              <a:rPr lang="en-US" altLang="ja-JP" dirty="0" smtClean="0">
                <a:solidFill>
                  <a:prstClr val="black"/>
                </a:solidFill>
              </a:rPr>
              <a:t>【</a:t>
            </a:r>
            <a:r>
              <a:rPr lang="ja-JP" altLang="en-US" dirty="0" smtClean="0">
                <a:solidFill>
                  <a:prstClr val="black"/>
                </a:solidFill>
              </a:rPr>
              <a:t>現行</a:t>
            </a:r>
            <a:r>
              <a:rPr lang="en-US" altLang="ja-JP" dirty="0" smtClean="0">
                <a:solidFill>
                  <a:prstClr val="black"/>
                </a:solidFill>
              </a:rPr>
              <a:t>】</a:t>
            </a:r>
            <a:endParaRPr lang="ja-JP" altLang="en-US" dirty="0">
              <a:solidFill>
                <a:prstClr val="black"/>
              </a:solidFill>
            </a:endParaRPr>
          </a:p>
        </p:txBody>
      </p:sp>
      <p:sp>
        <p:nvSpPr>
          <p:cNvPr id="20" name="テキスト ボックス 19"/>
          <p:cNvSpPr txBox="1"/>
          <p:nvPr/>
        </p:nvSpPr>
        <p:spPr>
          <a:xfrm>
            <a:off x="4951842" y="1747645"/>
            <a:ext cx="1107996" cy="369332"/>
          </a:xfrm>
          <a:prstGeom prst="rect">
            <a:avLst/>
          </a:prstGeom>
          <a:noFill/>
        </p:spPr>
        <p:txBody>
          <a:bodyPr wrap="none" rtlCol="0">
            <a:spAutoFit/>
          </a:bodyPr>
          <a:lstStyle/>
          <a:p>
            <a:r>
              <a:rPr lang="en-US" altLang="ja-JP" dirty="0" smtClean="0">
                <a:solidFill>
                  <a:prstClr val="black"/>
                </a:solidFill>
              </a:rPr>
              <a:t>【</a:t>
            </a:r>
            <a:r>
              <a:rPr lang="ja-JP" altLang="en-US" dirty="0" smtClean="0">
                <a:solidFill>
                  <a:prstClr val="black"/>
                </a:solidFill>
              </a:rPr>
              <a:t>改定後</a:t>
            </a:r>
            <a:r>
              <a:rPr lang="en-US" altLang="ja-JP" dirty="0" smtClean="0">
                <a:solidFill>
                  <a:prstClr val="black"/>
                </a:solidFill>
              </a:rPr>
              <a:t>】</a:t>
            </a:r>
            <a:endParaRPr lang="ja-JP" altLang="en-US" dirty="0">
              <a:solidFill>
                <a:prstClr val="black"/>
              </a:solidFill>
            </a:endParaRPr>
          </a:p>
        </p:txBody>
      </p:sp>
      <p:sp>
        <p:nvSpPr>
          <p:cNvPr id="16" name="Rectangle 36"/>
          <p:cNvSpPr>
            <a:spLocks noChangeArrowheads="1"/>
          </p:cNvSpPr>
          <p:nvPr/>
        </p:nvSpPr>
        <p:spPr bwMode="auto">
          <a:xfrm>
            <a:off x="194376" y="684012"/>
            <a:ext cx="3540968" cy="35944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r>
              <a:rPr lang="ja-JP" altLang="en-US" sz="2000" u="sng" dirty="0">
                <a:solidFill>
                  <a:prstClr val="black"/>
                </a:solidFill>
              </a:rPr>
              <a:t>４．胃瘻等について</a:t>
            </a:r>
            <a:endParaRPr lang="en-US" altLang="ja-JP" sz="2000" u="sng" dirty="0">
              <a:solidFill>
                <a:prstClr val="black"/>
              </a:solidFill>
            </a:endParaRPr>
          </a:p>
        </p:txBody>
      </p:sp>
      <p:graphicFrame>
        <p:nvGraphicFramePr>
          <p:cNvPr id="18" name="表 17"/>
          <p:cNvGraphicFramePr>
            <a:graphicFrameLocks noGrp="1"/>
          </p:cNvGraphicFramePr>
          <p:nvPr>
            <p:extLst/>
          </p:nvPr>
        </p:nvGraphicFramePr>
        <p:xfrm>
          <a:off x="4904486" y="4372138"/>
          <a:ext cx="4320481" cy="670560"/>
        </p:xfrm>
        <a:graphic>
          <a:graphicData uri="http://schemas.openxmlformats.org/drawingml/2006/table">
            <a:tbl>
              <a:tblPr firstRow="1" bandRow="1">
                <a:tableStyleId>{C4B1156A-380E-4F78-BDF5-A606A8083BF9}</a:tableStyleId>
              </a:tblPr>
              <a:tblGrid>
                <a:gridCol w="2979535"/>
                <a:gridCol w="1340946"/>
              </a:tblGrid>
              <a:tr h="248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smtClean="0">
                          <a:solidFill>
                            <a:srgbClr val="0070C4"/>
                          </a:solidFill>
                          <a:latin typeface="+mn-lt"/>
                          <a:ea typeface="+mn-ea"/>
                          <a:cs typeface="+mn-cs"/>
                        </a:rPr>
                        <a:t>　　　　</a:t>
                      </a:r>
                      <a:r>
                        <a:rPr kumimoji="1" lang="ja-JP" altLang="ja-JP" sz="1600" b="0" kern="1200" dirty="0" smtClean="0">
                          <a:solidFill>
                            <a:srgbClr val="0070C4"/>
                          </a:solidFill>
                          <a:latin typeface="+mn-lt"/>
                          <a:ea typeface="+mn-ea"/>
                          <a:cs typeface="+mn-cs"/>
                        </a:rPr>
                        <a:t>摂食機能療法</a:t>
                      </a:r>
                      <a:endParaRPr kumimoji="1" lang="ja-JP" altLang="en-US" sz="1600" b="0" kern="1200" dirty="0" smtClean="0">
                        <a:solidFill>
                          <a:srgbClr val="0070C4"/>
                        </a:solidFill>
                        <a:latin typeface="+mn-lt"/>
                        <a:ea typeface="+mn-ea"/>
                        <a:cs typeface="+mn-cs"/>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sng" kern="1200" dirty="0" smtClean="0">
                          <a:solidFill>
                            <a:srgbClr val="0070C4"/>
                          </a:solidFill>
                          <a:latin typeface="+mn-lt"/>
                          <a:ea typeface="+mn-ea"/>
                          <a:cs typeface="+mn-cs"/>
                        </a:rPr>
                        <a:t>１８５点</a:t>
                      </a:r>
                      <a:endParaRPr kumimoji="1" lang="ja-JP" altLang="en-US" sz="1600" b="1" u="sng" kern="1200" dirty="0">
                        <a:solidFill>
                          <a:srgbClr val="0070C4"/>
                        </a:solidFill>
                        <a:latin typeface="+mn-lt"/>
                        <a:ea typeface="+mn-ea"/>
                        <a:cs typeface="+mn-cs"/>
                      </a:endParaRPr>
                    </a:p>
                  </a:txBody>
                  <a:tcPr marL="99060" marR="99060" anchor="ctr"/>
                </a:tc>
              </a:tr>
              <a:tr h="248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smtClean="0">
                          <a:solidFill>
                            <a:srgbClr val="0070C4"/>
                          </a:solidFill>
                          <a:latin typeface="+mn-lt"/>
                          <a:ea typeface="+mn-ea"/>
                          <a:cs typeface="+mn-cs"/>
                        </a:rPr>
                        <a:t>（新）　</a:t>
                      </a:r>
                      <a:r>
                        <a:rPr kumimoji="1" lang="ja-JP" altLang="ja-JP" sz="1600" b="0" kern="1200" dirty="0" smtClean="0">
                          <a:solidFill>
                            <a:srgbClr val="0070C4"/>
                          </a:solidFill>
                          <a:latin typeface="+mn-lt"/>
                          <a:ea typeface="+mn-ea"/>
                          <a:cs typeface="+mn-cs"/>
                        </a:rPr>
                        <a:t>経口摂取回復促進加算</a:t>
                      </a:r>
                      <a:endParaRPr kumimoji="1" lang="ja-JP" altLang="en-US" sz="1600" b="0" kern="1200" dirty="0">
                        <a:solidFill>
                          <a:srgbClr val="0070C4"/>
                        </a:solidFill>
                        <a:latin typeface="+mn-lt"/>
                        <a:ea typeface="+mn-ea"/>
                        <a:cs typeface="+mn-cs"/>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sng" kern="1200" dirty="0" smtClean="0">
                          <a:solidFill>
                            <a:srgbClr val="0070C4"/>
                          </a:solidFill>
                          <a:latin typeface="+mn-lt"/>
                          <a:ea typeface="+mn-ea"/>
                          <a:cs typeface="+mn-cs"/>
                        </a:rPr>
                        <a:t>１８５点</a:t>
                      </a:r>
                      <a:endParaRPr kumimoji="1" lang="ja-JP" altLang="en-US" sz="1600" b="1" u="sng" kern="1200" dirty="0">
                        <a:solidFill>
                          <a:srgbClr val="0070C4"/>
                        </a:solidFill>
                        <a:latin typeface="+mn-lt"/>
                        <a:ea typeface="+mn-ea"/>
                        <a:cs typeface="+mn-cs"/>
                      </a:endParaRPr>
                    </a:p>
                  </a:txBody>
                  <a:tcPr marL="99060" marR="99060" anchor="ctr"/>
                </a:tc>
              </a:tr>
            </a:tbl>
          </a:graphicData>
        </a:graphic>
      </p:graphicFrame>
      <p:graphicFrame>
        <p:nvGraphicFramePr>
          <p:cNvPr id="23" name="表 22"/>
          <p:cNvGraphicFramePr>
            <a:graphicFrameLocks noGrp="1"/>
          </p:cNvGraphicFramePr>
          <p:nvPr>
            <p:extLst/>
          </p:nvPr>
        </p:nvGraphicFramePr>
        <p:xfrm>
          <a:off x="571431" y="4372138"/>
          <a:ext cx="3256689" cy="670560"/>
        </p:xfrm>
        <a:graphic>
          <a:graphicData uri="http://schemas.openxmlformats.org/drawingml/2006/table">
            <a:tbl>
              <a:tblPr firstRow="1" bandRow="1">
                <a:tableStyleId>{22838BEF-8BB2-4498-84A7-C5851F593DF1}</a:tableStyleId>
              </a:tblPr>
              <a:tblGrid>
                <a:gridCol w="2397010"/>
                <a:gridCol w="859679"/>
              </a:tblGrid>
              <a:tr h="251263">
                <a:tc>
                  <a:txBody>
                    <a:bodyPr/>
                    <a:lstStyle/>
                    <a:p>
                      <a:pPr marL="0" lvl="0" algn="ctr" defTabSz="914400" rtl="0" eaLnBrk="1" latinLnBrk="0" hangingPunct="1"/>
                      <a:r>
                        <a:rPr kumimoji="1" lang="ja-JP" altLang="ja-JP" sz="1600" b="0" kern="1200" dirty="0" smtClean="0">
                          <a:solidFill>
                            <a:schemeClr val="dk1"/>
                          </a:solidFill>
                          <a:latin typeface="+mn-lt"/>
                          <a:ea typeface="+mn-ea"/>
                          <a:cs typeface="+mn-cs"/>
                        </a:rPr>
                        <a:t>摂食機能療法</a:t>
                      </a:r>
                      <a:endParaRPr kumimoji="1" lang="ja-JP" altLang="en-US" sz="1600" b="0" kern="1200" dirty="0">
                        <a:solidFill>
                          <a:schemeClr val="dk1"/>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１８５点</a:t>
                      </a:r>
                      <a:endParaRPr kumimoji="1" lang="ja-JP" altLang="en-US" sz="1600" b="0" kern="1200" dirty="0">
                        <a:solidFill>
                          <a:schemeClr val="dk1"/>
                        </a:solidFill>
                        <a:latin typeface="+mn-lt"/>
                        <a:ea typeface="+mn-ea"/>
                        <a:cs typeface="+mn-cs"/>
                      </a:endParaRPr>
                    </a:p>
                  </a:txBody>
                  <a:tcPr marL="99060" marR="99060" anchor="ctr"/>
                </a:tc>
              </a:tr>
              <a:tr h="251263">
                <a:tc>
                  <a:txBody>
                    <a:bodyPr/>
                    <a:lstStyle/>
                    <a:p>
                      <a:pPr marL="0" lvl="0" algn="ctr" defTabSz="914400" rtl="0" eaLnBrk="1" latinLnBrk="0" hangingPunct="1"/>
                      <a:r>
                        <a:rPr kumimoji="1" lang="ja-JP" altLang="en-US" sz="1400" b="0" kern="1200" dirty="0" smtClean="0">
                          <a:solidFill>
                            <a:schemeClr val="dk1"/>
                          </a:solidFill>
                          <a:latin typeface="+mn-lt"/>
                          <a:ea typeface="+mn-ea"/>
                          <a:cs typeface="+mn-cs"/>
                        </a:rPr>
                        <a:t>－</a:t>
                      </a:r>
                      <a:endParaRPr kumimoji="1" lang="ja-JP" altLang="en-US" sz="1400" b="0" kern="1200" dirty="0">
                        <a:solidFill>
                          <a:schemeClr val="dk1"/>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a:t>
                      </a:r>
                      <a:endParaRPr kumimoji="1" lang="ja-JP" altLang="en-US" sz="1600" b="0" kern="1200" dirty="0">
                        <a:solidFill>
                          <a:schemeClr val="dk1"/>
                        </a:solidFill>
                        <a:latin typeface="+mn-lt"/>
                        <a:ea typeface="+mn-ea"/>
                        <a:cs typeface="+mn-cs"/>
                      </a:endParaRPr>
                    </a:p>
                  </a:txBody>
                  <a:tcPr marL="99060" marR="99060" anchor="ctr"/>
                </a:tc>
              </a:tr>
            </a:tbl>
          </a:graphicData>
        </a:graphic>
      </p:graphicFrame>
      <p:sp>
        <p:nvSpPr>
          <p:cNvPr id="24" name="右矢印 23"/>
          <p:cNvSpPr/>
          <p:nvPr/>
        </p:nvSpPr>
        <p:spPr>
          <a:xfrm>
            <a:off x="4227375" y="4537956"/>
            <a:ext cx="337225" cy="437745"/>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25" name="テキスト ボックス 24"/>
          <p:cNvSpPr txBox="1"/>
          <p:nvPr/>
        </p:nvSpPr>
        <p:spPr>
          <a:xfrm>
            <a:off x="544181" y="3969804"/>
            <a:ext cx="877163" cy="369332"/>
          </a:xfrm>
          <a:prstGeom prst="rect">
            <a:avLst/>
          </a:prstGeom>
          <a:noFill/>
        </p:spPr>
        <p:txBody>
          <a:bodyPr wrap="none" rtlCol="0">
            <a:spAutoFit/>
          </a:bodyPr>
          <a:lstStyle/>
          <a:p>
            <a:r>
              <a:rPr lang="en-US" altLang="ja-JP" dirty="0" smtClean="0">
                <a:solidFill>
                  <a:prstClr val="black"/>
                </a:solidFill>
              </a:rPr>
              <a:t>【</a:t>
            </a:r>
            <a:r>
              <a:rPr lang="ja-JP" altLang="en-US" dirty="0" smtClean="0">
                <a:solidFill>
                  <a:prstClr val="black"/>
                </a:solidFill>
              </a:rPr>
              <a:t>現行</a:t>
            </a:r>
            <a:r>
              <a:rPr lang="en-US" altLang="ja-JP" dirty="0" smtClean="0">
                <a:solidFill>
                  <a:prstClr val="black"/>
                </a:solidFill>
              </a:rPr>
              <a:t>】</a:t>
            </a:r>
            <a:endParaRPr lang="ja-JP" altLang="en-US" dirty="0">
              <a:solidFill>
                <a:prstClr val="black"/>
              </a:solidFill>
            </a:endParaRPr>
          </a:p>
        </p:txBody>
      </p:sp>
      <p:sp>
        <p:nvSpPr>
          <p:cNvPr id="26" name="テキスト ボックス 25"/>
          <p:cNvSpPr txBox="1"/>
          <p:nvPr/>
        </p:nvSpPr>
        <p:spPr>
          <a:xfrm>
            <a:off x="4951842" y="3969804"/>
            <a:ext cx="1107996" cy="369332"/>
          </a:xfrm>
          <a:prstGeom prst="rect">
            <a:avLst/>
          </a:prstGeom>
          <a:noFill/>
        </p:spPr>
        <p:txBody>
          <a:bodyPr wrap="none" rtlCol="0">
            <a:spAutoFit/>
          </a:bodyPr>
          <a:lstStyle/>
          <a:p>
            <a:r>
              <a:rPr lang="en-US" altLang="ja-JP" dirty="0" smtClean="0">
                <a:solidFill>
                  <a:prstClr val="black"/>
                </a:solidFill>
              </a:rPr>
              <a:t>【</a:t>
            </a:r>
            <a:r>
              <a:rPr lang="ja-JP" altLang="en-US" dirty="0" smtClean="0">
                <a:solidFill>
                  <a:prstClr val="black"/>
                </a:solidFill>
              </a:rPr>
              <a:t>改定後</a:t>
            </a:r>
            <a:r>
              <a:rPr lang="en-US" altLang="ja-JP" dirty="0" smtClean="0">
                <a:solidFill>
                  <a:prstClr val="black"/>
                </a:solidFill>
              </a:rPr>
              <a:t>】</a:t>
            </a:r>
            <a:endParaRPr lang="ja-JP" altLang="en-US" dirty="0">
              <a:solidFill>
                <a:prstClr val="black"/>
              </a:solidFill>
            </a:endParaRPr>
          </a:p>
        </p:txBody>
      </p:sp>
      <p:sp>
        <p:nvSpPr>
          <p:cNvPr id="2" name="正方形/長方形 1"/>
          <p:cNvSpPr/>
          <p:nvPr/>
        </p:nvSpPr>
        <p:spPr>
          <a:xfrm>
            <a:off x="4432929" y="2998456"/>
            <a:ext cx="4734588" cy="553998"/>
          </a:xfrm>
          <a:prstGeom prst="rect">
            <a:avLst/>
          </a:prstGeom>
        </p:spPr>
        <p:txBody>
          <a:bodyPr wrap="square">
            <a:spAutoFit/>
          </a:bodyPr>
          <a:lstStyle/>
          <a:p>
            <a:pPr marL="625475" indent="-176213" algn="just">
              <a:lnSpc>
                <a:spcPts val="1200"/>
              </a:lnSpc>
            </a:pPr>
            <a:r>
              <a:rPr lang="en-US" altLang="ja-JP" sz="1000" kern="100" dirty="0" smtClean="0">
                <a:solidFill>
                  <a:srgbClr val="000000"/>
                </a:solidFill>
                <a:latin typeface="ＭＳ Ｐゴシック"/>
                <a:cs typeface="Times New Roman" panose="02020603050405020304" pitchFamily="18" charset="0"/>
              </a:rPr>
              <a:t>※</a:t>
            </a:r>
            <a:r>
              <a:rPr lang="ja-JP" altLang="en-US" sz="1000" kern="100" dirty="0" smtClean="0">
                <a:solidFill>
                  <a:srgbClr val="000000"/>
                </a:solidFill>
                <a:latin typeface="ＭＳ Ｐゴシック"/>
                <a:cs typeface="Times New Roman" panose="02020603050405020304" pitchFamily="18" charset="0"/>
              </a:rPr>
              <a:t>　</a:t>
            </a:r>
            <a:r>
              <a:rPr lang="ja-JP" altLang="ja-JP" sz="1000" kern="100" dirty="0" smtClean="0">
                <a:solidFill>
                  <a:srgbClr val="000000"/>
                </a:solidFill>
                <a:latin typeface="ＭＳ Ｐゴシック"/>
                <a:cs typeface="Times New Roman" panose="02020603050405020304" pitchFamily="18" charset="0"/>
              </a:rPr>
              <a:t>胃瘻造設術</a:t>
            </a:r>
            <a:r>
              <a:rPr lang="ja-JP" altLang="ja-JP" sz="1000" kern="100" dirty="0">
                <a:solidFill>
                  <a:srgbClr val="000000"/>
                </a:solidFill>
                <a:latin typeface="ＭＳ Ｐゴシック"/>
                <a:cs typeface="Times New Roman" panose="02020603050405020304" pitchFamily="18" charset="0"/>
              </a:rPr>
              <a:t>実施が年間</a:t>
            </a:r>
            <a:r>
              <a:rPr lang="en-US" altLang="ja-JP" sz="1000" kern="100" dirty="0">
                <a:solidFill>
                  <a:srgbClr val="000000"/>
                </a:solidFill>
                <a:latin typeface="ＭＳ Ｐゴシック"/>
                <a:cs typeface="Times New Roman" panose="02020603050405020304" pitchFamily="18" charset="0"/>
              </a:rPr>
              <a:t>50</a:t>
            </a:r>
            <a:r>
              <a:rPr lang="ja-JP" altLang="ja-JP" sz="1000" kern="100" dirty="0">
                <a:solidFill>
                  <a:srgbClr val="000000"/>
                </a:solidFill>
                <a:latin typeface="ＭＳ Ｐゴシック"/>
                <a:cs typeface="Times New Roman" panose="02020603050405020304" pitchFamily="18" charset="0"/>
              </a:rPr>
              <a:t>件以上の保険医療機関の</a:t>
            </a:r>
            <a:r>
              <a:rPr lang="ja-JP" altLang="ja-JP" sz="1000" kern="100" dirty="0" smtClean="0">
                <a:solidFill>
                  <a:srgbClr val="000000"/>
                </a:solidFill>
                <a:latin typeface="ＭＳ Ｐゴシック"/>
                <a:cs typeface="Times New Roman" panose="02020603050405020304" pitchFamily="18" charset="0"/>
              </a:rPr>
              <a:t>場合</a:t>
            </a:r>
            <a:r>
              <a:rPr lang="ja-JP" altLang="en-US" sz="1000" kern="100" dirty="0" smtClean="0">
                <a:solidFill>
                  <a:srgbClr val="000000"/>
                </a:solidFill>
                <a:latin typeface="ＭＳ Ｐゴシック"/>
                <a:cs typeface="Times New Roman" panose="02020603050405020304" pitchFamily="18" charset="0"/>
              </a:rPr>
              <a:t>であって</a:t>
            </a:r>
            <a:r>
              <a:rPr lang="ja-JP" altLang="ja-JP" sz="1000" b="1" u="sng" dirty="0">
                <a:solidFill>
                  <a:srgbClr val="0070C0"/>
                </a:solidFill>
              </a:rPr>
              <a:t>、</a:t>
            </a:r>
            <a:r>
              <a:rPr lang="ja-JP" altLang="en-US" sz="1000" b="1" u="sng" dirty="0">
                <a:solidFill>
                  <a:srgbClr val="0070C0"/>
                </a:solidFill>
              </a:rPr>
              <a:t>鼻腔</a:t>
            </a:r>
            <a:r>
              <a:rPr lang="ja-JP" altLang="en-US" sz="1000" b="1" u="sng" dirty="0">
                <a:solidFill>
                  <a:srgbClr val="0070C4"/>
                </a:solidFill>
              </a:rPr>
              <a:t>栄養及</a:t>
            </a:r>
            <a:r>
              <a:rPr lang="ja-JP" altLang="en-US" sz="1000" b="1" u="sng" dirty="0">
                <a:solidFill>
                  <a:srgbClr val="0070C0"/>
                </a:solidFill>
              </a:rPr>
              <a:t>び</a:t>
            </a:r>
            <a:r>
              <a:rPr lang="ja-JP" altLang="ja-JP" sz="1000" b="1" u="sng" dirty="0">
                <a:solidFill>
                  <a:srgbClr val="0070C0"/>
                </a:solidFill>
              </a:rPr>
              <a:t>胃瘻造設</a:t>
            </a:r>
            <a:r>
              <a:rPr lang="ja-JP" altLang="en-US" sz="1000" b="1" u="sng" dirty="0">
                <a:solidFill>
                  <a:srgbClr val="0070C0"/>
                </a:solidFill>
              </a:rPr>
              <a:t>の</a:t>
            </a:r>
            <a:r>
              <a:rPr lang="ja-JP" altLang="ja-JP" sz="1000" b="1" u="sng" dirty="0" smtClean="0">
                <a:solidFill>
                  <a:srgbClr val="0070C0"/>
                </a:solidFill>
              </a:rPr>
              <a:t>患者</a:t>
            </a:r>
            <a:r>
              <a:rPr lang="ja-JP" altLang="en-US" sz="1000" b="1" u="sng" dirty="0" smtClean="0">
                <a:solidFill>
                  <a:srgbClr val="0070C0"/>
                </a:solidFill>
              </a:rPr>
              <a:t>を</a:t>
            </a:r>
            <a:r>
              <a:rPr lang="en-US" altLang="ja-JP" sz="1000" b="1" u="sng" dirty="0" smtClean="0">
                <a:solidFill>
                  <a:srgbClr val="0070C0"/>
                </a:solidFill>
              </a:rPr>
              <a:t>1</a:t>
            </a:r>
            <a:r>
              <a:rPr lang="ja-JP" altLang="ja-JP" sz="1000" b="1" u="sng" dirty="0">
                <a:solidFill>
                  <a:srgbClr val="0070C0"/>
                </a:solidFill>
              </a:rPr>
              <a:t>年以内に経口摂取に</a:t>
            </a:r>
            <a:r>
              <a:rPr lang="ja-JP" altLang="ja-JP" sz="1000" b="1" u="sng" dirty="0" smtClean="0">
                <a:solidFill>
                  <a:srgbClr val="0070C0"/>
                </a:solidFill>
              </a:rPr>
              <a:t>回復</a:t>
            </a:r>
            <a:r>
              <a:rPr lang="ja-JP" altLang="en-US" sz="1000" b="1" u="sng" dirty="0" smtClean="0">
                <a:solidFill>
                  <a:srgbClr val="0070C0"/>
                </a:solidFill>
              </a:rPr>
              <a:t>させている割合が</a:t>
            </a:r>
            <a:r>
              <a:rPr lang="en-US" altLang="ja-JP" sz="1000" b="1" u="sng" dirty="0" smtClean="0">
                <a:solidFill>
                  <a:srgbClr val="0070C0"/>
                </a:solidFill>
              </a:rPr>
              <a:t>35</a:t>
            </a:r>
            <a:r>
              <a:rPr lang="ja-JP" altLang="ja-JP" sz="1000" b="1" u="sng" dirty="0">
                <a:solidFill>
                  <a:srgbClr val="0070C0"/>
                </a:solidFill>
              </a:rPr>
              <a:t>％</a:t>
            </a:r>
            <a:r>
              <a:rPr lang="ja-JP" altLang="en-US" sz="1000" b="1" u="sng" dirty="0">
                <a:solidFill>
                  <a:srgbClr val="0070C0"/>
                </a:solidFill>
              </a:rPr>
              <a:t>未満の</a:t>
            </a:r>
            <a:r>
              <a:rPr lang="ja-JP" altLang="ja-JP" sz="1000" b="1" u="sng" dirty="0">
                <a:solidFill>
                  <a:srgbClr val="0070C0"/>
                </a:solidFill>
              </a:rPr>
              <a:t>場合、</a:t>
            </a:r>
            <a:r>
              <a:rPr lang="en-US" altLang="ja-JP" sz="1000" b="1" u="sng" dirty="0">
                <a:solidFill>
                  <a:srgbClr val="0070C0"/>
                </a:solidFill>
              </a:rPr>
              <a:t>80/100</a:t>
            </a:r>
            <a:r>
              <a:rPr lang="ja-JP" altLang="ja-JP" sz="1000" b="1" u="sng" dirty="0">
                <a:solidFill>
                  <a:srgbClr val="0070C0"/>
                </a:solidFill>
              </a:rPr>
              <a:t>へ減算。</a:t>
            </a:r>
            <a:r>
              <a:rPr lang="ja-JP" altLang="en-US" sz="1000" b="1" u="sng" dirty="0">
                <a:solidFill>
                  <a:srgbClr val="0070C0"/>
                </a:solidFill>
              </a:rPr>
              <a:t>（平成</a:t>
            </a:r>
            <a:r>
              <a:rPr lang="en-US" altLang="ja-JP" sz="1000" b="1" u="sng" dirty="0">
                <a:solidFill>
                  <a:srgbClr val="0070C0"/>
                </a:solidFill>
              </a:rPr>
              <a:t>27</a:t>
            </a:r>
            <a:r>
              <a:rPr lang="ja-JP" altLang="en-US" sz="1000" b="1" u="sng" dirty="0" smtClean="0">
                <a:solidFill>
                  <a:srgbClr val="0070C0"/>
                </a:solidFill>
              </a:rPr>
              <a:t>年４月１日より施行）</a:t>
            </a:r>
            <a:endParaRPr lang="ja-JP" altLang="ja-JP" sz="1000" b="1" u="sng" dirty="0">
              <a:solidFill>
                <a:srgbClr val="0070C0"/>
              </a:solidFill>
            </a:endParaRPr>
          </a:p>
        </p:txBody>
      </p:sp>
      <p:sp>
        <p:nvSpPr>
          <p:cNvPr id="3" name="正方形/長方形 2"/>
          <p:cNvSpPr/>
          <p:nvPr/>
        </p:nvSpPr>
        <p:spPr>
          <a:xfrm>
            <a:off x="657239" y="2855763"/>
            <a:ext cx="3775685" cy="553998"/>
          </a:xfrm>
          <a:prstGeom prst="rect">
            <a:avLst/>
          </a:prstGeom>
        </p:spPr>
        <p:txBody>
          <a:bodyPr wrap="square">
            <a:spAutoFit/>
          </a:bodyPr>
          <a:lstStyle/>
          <a:p>
            <a:pPr algn="just">
              <a:lnSpc>
                <a:spcPts val="1200"/>
              </a:lnSpc>
            </a:pPr>
            <a:r>
              <a:rPr lang="en-US" altLang="ja-JP" sz="1000" kern="100" dirty="0">
                <a:solidFill>
                  <a:srgbClr val="000000"/>
                </a:solidFill>
                <a:latin typeface="ＭＳ Ｐゴシック"/>
                <a:cs typeface="Times New Roman" panose="02020603050405020304" pitchFamily="18" charset="0"/>
              </a:rPr>
              <a:t>[</a:t>
            </a:r>
            <a:r>
              <a:rPr lang="ja-JP" altLang="ja-JP" sz="1000" kern="100" dirty="0" smtClean="0">
                <a:solidFill>
                  <a:srgbClr val="000000"/>
                </a:solidFill>
                <a:latin typeface="ＭＳ Ｐゴシック"/>
                <a:cs typeface="Times New Roman" panose="02020603050405020304" pitchFamily="18" charset="0"/>
              </a:rPr>
              <a:t>胃瘻造設</a:t>
            </a:r>
            <a:r>
              <a:rPr lang="ja-JP" altLang="ja-JP" sz="1000" kern="100" dirty="0">
                <a:solidFill>
                  <a:srgbClr val="000000"/>
                </a:solidFill>
                <a:latin typeface="ＭＳ Ｐゴシック"/>
                <a:cs typeface="Times New Roman" panose="02020603050405020304" pitchFamily="18" charset="0"/>
              </a:rPr>
              <a:t>時嚥下機能評価加算</a:t>
            </a:r>
            <a:r>
              <a:rPr lang="ja-JP" altLang="en-US" sz="1000" kern="100" dirty="0" smtClean="0">
                <a:solidFill>
                  <a:srgbClr val="000000"/>
                </a:solidFill>
                <a:latin typeface="ＭＳ Ｐゴシック"/>
                <a:cs typeface="Times New Roman" panose="02020603050405020304" pitchFamily="18" charset="0"/>
              </a:rPr>
              <a:t>の算定要件</a:t>
            </a:r>
            <a:r>
              <a:rPr lang="en-US" altLang="ja-JP" sz="1000" kern="100" dirty="0" smtClean="0">
                <a:solidFill>
                  <a:srgbClr val="000000"/>
                </a:solidFill>
                <a:latin typeface="ＭＳ Ｐゴシック"/>
                <a:cs typeface="Times New Roman" panose="02020603050405020304" pitchFamily="18" charset="0"/>
              </a:rPr>
              <a:t>]</a:t>
            </a:r>
          </a:p>
          <a:p>
            <a:pPr algn="just">
              <a:lnSpc>
                <a:spcPts val="1200"/>
              </a:lnSpc>
            </a:pPr>
            <a:r>
              <a:rPr lang="ja-JP" altLang="en-US" sz="1000" b="1" u="sng" dirty="0">
                <a:solidFill>
                  <a:srgbClr val="0070C0"/>
                </a:solidFill>
              </a:rPr>
              <a:t>嚥下造影又は内視鏡下嚥下</a:t>
            </a:r>
            <a:r>
              <a:rPr lang="ja-JP" altLang="en-US" sz="1000" b="1" u="sng" dirty="0" smtClean="0">
                <a:solidFill>
                  <a:srgbClr val="0070C0"/>
                </a:solidFill>
              </a:rPr>
              <a:t>機能検査</a:t>
            </a:r>
            <a:r>
              <a:rPr lang="ja-JP" altLang="en-US" sz="1000" b="1" u="sng" dirty="0">
                <a:solidFill>
                  <a:srgbClr val="0070C0"/>
                </a:solidFill>
              </a:rPr>
              <a:t>を実施</a:t>
            </a:r>
            <a:r>
              <a:rPr lang="ja-JP" altLang="en-US" sz="1000" kern="100" dirty="0">
                <a:solidFill>
                  <a:srgbClr val="000000"/>
                </a:solidFill>
                <a:latin typeface="ＭＳ Ｐゴシック"/>
                <a:cs typeface="Times New Roman" panose="02020603050405020304" pitchFamily="18" charset="0"/>
              </a:rPr>
              <a:t>し</a:t>
            </a:r>
            <a:r>
              <a:rPr lang="ja-JP" altLang="en-US" sz="1000" kern="100" dirty="0" smtClean="0">
                <a:solidFill>
                  <a:srgbClr val="000000"/>
                </a:solidFill>
                <a:latin typeface="ＭＳ Ｐゴシック"/>
                <a:cs typeface="Times New Roman" panose="02020603050405020304" pitchFamily="18" charset="0"/>
              </a:rPr>
              <a:t>、十分</a:t>
            </a:r>
            <a:r>
              <a:rPr lang="ja-JP" altLang="en-US" sz="1000" kern="100" dirty="0">
                <a:solidFill>
                  <a:srgbClr val="000000"/>
                </a:solidFill>
                <a:latin typeface="ＭＳ Ｐゴシック"/>
                <a:cs typeface="Times New Roman" panose="02020603050405020304" pitchFamily="18" charset="0"/>
              </a:rPr>
              <a:t>に説明・相談を行った上で胃瘻造設を実施した場合に算定</a:t>
            </a:r>
            <a:r>
              <a:rPr lang="ja-JP" altLang="en-US" sz="1000" kern="100" dirty="0" smtClean="0">
                <a:solidFill>
                  <a:srgbClr val="000000"/>
                </a:solidFill>
                <a:latin typeface="ＭＳ Ｐゴシック"/>
                <a:cs typeface="Times New Roman" panose="02020603050405020304" pitchFamily="18" charset="0"/>
              </a:rPr>
              <a:t>する　　　　　　　等</a:t>
            </a:r>
            <a:endParaRPr lang="en-US" altLang="ja-JP" sz="1000" kern="100" dirty="0">
              <a:solidFill>
                <a:srgbClr val="000000"/>
              </a:solidFill>
              <a:latin typeface="ＭＳ Ｐゴシック"/>
              <a:cs typeface="Times New Roman" panose="02020603050405020304" pitchFamily="18" charset="0"/>
            </a:endParaRPr>
          </a:p>
        </p:txBody>
      </p:sp>
      <p:sp>
        <p:nvSpPr>
          <p:cNvPr id="27" name="正方形/長方形 26"/>
          <p:cNvSpPr/>
          <p:nvPr/>
        </p:nvSpPr>
        <p:spPr>
          <a:xfrm>
            <a:off x="657253" y="5084808"/>
            <a:ext cx="3907255" cy="707886"/>
          </a:xfrm>
          <a:prstGeom prst="rect">
            <a:avLst/>
          </a:prstGeom>
        </p:spPr>
        <p:txBody>
          <a:bodyPr wrap="square">
            <a:spAutoFit/>
          </a:bodyPr>
          <a:lstStyle/>
          <a:p>
            <a:pPr marL="85725" indent="-85725" algn="just">
              <a:lnSpc>
                <a:spcPts val="1200"/>
              </a:lnSpc>
            </a:pPr>
            <a:r>
              <a:rPr lang="en-US" altLang="ja-JP" sz="1000" kern="100" dirty="0" smtClean="0">
                <a:solidFill>
                  <a:srgbClr val="000000"/>
                </a:solidFill>
                <a:latin typeface="ＭＳ Ｐゴシック"/>
                <a:cs typeface="Times New Roman" panose="02020603050405020304" pitchFamily="18" charset="0"/>
              </a:rPr>
              <a:t>[</a:t>
            </a:r>
            <a:r>
              <a:rPr lang="ja-JP" altLang="ja-JP" sz="1000" kern="100" dirty="0">
                <a:solidFill>
                  <a:srgbClr val="000000"/>
                </a:solidFill>
                <a:latin typeface="ＭＳ Ｐゴシック"/>
                <a:cs typeface="Times New Roman" panose="02020603050405020304" pitchFamily="18" charset="0"/>
              </a:rPr>
              <a:t>経口摂取回復促進</a:t>
            </a:r>
            <a:r>
              <a:rPr lang="ja-JP" altLang="ja-JP" sz="1000" kern="100" dirty="0" smtClean="0">
                <a:solidFill>
                  <a:srgbClr val="000000"/>
                </a:solidFill>
                <a:latin typeface="ＭＳ Ｐゴシック"/>
                <a:cs typeface="Times New Roman" panose="02020603050405020304" pitchFamily="18" charset="0"/>
              </a:rPr>
              <a:t>加算</a:t>
            </a:r>
            <a:r>
              <a:rPr lang="ja-JP" altLang="en-US" sz="1000" kern="100" dirty="0" smtClean="0">
                <a:solidFill>
                  <a:srgbClr val="000000"/>
                </a:solidFill>
                <a:latin typeface="ＭＳ Ｐゴシック"/>
                <a:cs typeface="Times New Roman" panose="02020603050405020304" pitchFamily="18" charset="0"/>
              </a:rPr>
              <a:t>の算定要件</a:t>
            </a:r>
            <a:r>
              <a:rPr lang="en-US" altLang="ja-JP" sz="1000" kern="100" dirty="0" smtClean="0">
                <a:solidFill>
                  <a:srgbClr val="000000"/>
                </a:solidFill>
                <a:latin typeface="ＭＳ Ｐゴシック"/>
                <a:cs typeface="Times New Roman" panose="02020603050405020304" pitchFamily="18" charset="0"/>
              </a:rPr>
              <a:t>]</a:t>
            </a:r>
          </a:p>
          <a:p>
            <a:pPr marL="85725" indent="-85725" algn="just">
              <a:lnSpc>
                <a:spcPts val="1200"/>
              </a:lnSpc>
            </a:pPr>
            <a:r>
              <a:rPr lang="en-US" altLang="ja-JP" sz="1000" kern="100" dirty="0" smtClean="0">
                <a:solidFill>
                  <a:srgbClr val="000000"/>
                </a:solidFill>
                <a:latin typeface="ＭＳ Ｐゴシック"/>
                <a:cs typeface="Times New Roman" panose="02020603050405020304" pitchFamily="18" charset="0"/>
              </a:rPr>
              <a:t>(1)</a:t>
            </a:r>
            <a:r>
              <a:rPr lang="ja-JP" altLang="en-US" sz="1000" kern="100" dirty="0" smtClean="0">
                <a:solidFill>
                  <a:srgbClr val="000000"/>
                </a:solidFill>
                <a:latin typeface="ＭＳ Ｐゴシック"/>
                <a:cs typeface="Times New Roman" panose="02020603050405020304" pitchFamily="18" charset="0"/>
              </a:rPr>
              <a:t>鼻腔</a:t>
            </a:r>
            <a:r>
              <a:rPr lang="ja-JP" altLang="en-US" sz="1000" kern="100" dirty="0">
                <a:solidFill>
                  <a:srgbClr val="000000"/>
                </a:solidFill>
                <a:latin typeface="ＭＳ Ｐゴシック"/>
                <a:cs typeface="Times New Roman" panose="02020603050405020304" pitchFamily="18" charset="0"/>
              </a:rPr>
              <a:t>栄養又は胃瘻の状態の患者に対して、</a:t>
            </a:r>
            <a:r>
              <a:rPr lang="ja-JP" altLang="en-US" sz="1000" b="1" u="sng" dirty="0">
                <a:solidFill>
                  <a:srgbClr val="0070C0"/>
                </a:solidFill>
              </a:rPr>
              <a:t>月に</a:t>
            </a:r>
            <a:r>
              <a:rPr lang="en-US" altLang="ja-JP" sz="1000" b="1" u="sng" dirty="0">
                <a:solidFill>
                  <a:srgbClr val="0070C0"/>
                </a:solidFill>
              </a:rPr>
              <a:t>1</a:t>
            </a:r>
            <a:r>
              <a:rPr lang="ja-JP" altLang="en-US" sz="1000" b="1" u="sng" dirty="0">
                <a:solidFill>
                  <a:srgbClr val="0070C0"/>
                </a:solidFill>
              </a:rPr>
              <a:t>回以上嚥下造影または内視鏡下嚥下</a:t>
            </a:r>
            <a:r>
              <a:rPr lang="ja-JP" altLang="en-US" sz="1000" b="1" u="sng" dirty="0" smtClean="0">
                <a:solidFill>
                  <a:srgbClr val="0070C0"/>
                </a:solidFill>
              </a:rPr>
              <a:t>機能検査</a:t>
            </a:r>
            <a:r>
              <a:rPr lang="ja-JP" altLang="en-US" sz="1000" b="1" u="sng" dirty="0">
                <a:solidFill>
                  <a:srgbClr val="0070C0"/>
                </a:solidFill>
              </a:rPr>
              <a:t>を実施し</a:t>
            </a:r>
            <a:r>
              <a:rPr lang="ja-JP" altLang="en-US" sz="1000" kern="100" dirty="0" smtClean="0">
                <a:solidFill>
                  <a:srgbClr val="000000"/>
                </a:solidFill>
                <a:latin typeface="ＭＳ Ｐゴシック"/>
                <a:cs typeface="Times New Roman" panose="02020603050405020304" pitchFamily="18" charset="0"/>
              </a:rPr>
              <a:t>カンファレンス等を行う。</a:t>
            </a:r>
            <a:endParaRPr lang="en-US" altLang="ja-JP" sz="1000" kern="100" dirty="0" smtClean="0">
              <a:solidFill>
                <a:srgbClr val="000000"/>
              </a:solidFill>
              <a:latin typeface="ＭＳ Ｐゴシック"/>
              <a:cs typeface="Times New Roman" panose="02020603050405020304" pitchFamily="18" charset="0"/>
            </a:endParaRPr>
          </a:p>
          <a:p>
            <a:pPr marL="85725" indent="-85725" algn="just">
              <a:lnSpc>
                <a:spcPts val="1200"/>
              </a:lnSpc>
            </a:pPr>
            <a:r>
              <a:rPr lang="en-US" altLang="ja-JP" sz="1000" kern="100" dirty="0" smtClean="0">
                <a:solidFill>
                  <a:srgbClr val="000000"/>
                </a:solidFill>
                <a:latin typeface="ＭＳ Ｐゴシック"/>
                <a:cs typeface="Times New Roman" panose="02020603050405020304" pitchFamily="18" charset="0"/>
              </a:rPr>
              <a:t>(2)</a:t>
            </a:r>
            <a:r>
              <a:rPr lang="ja-JP" altLang="ja-JP" sz="1000" kern="100" dirty="0">
                <a:solidFill>
                  <a:srgbClr val="000000"/>
                </a:solidFill>
                <a:latin typeface="ＭＳ Ｐゴシック"/>
                <a:cs typeface="Times New Roman" panose="02020603050405020304" pitchFamily="18" charset="0"/>
              </a:rPr>
              <a:t>治療開始日から起算して</a:t>
            </a:r>
            <a:r>
              <a:rPr lang="en-US" altLang="ja-JP" sz="1000" kern="100" dirty="0">
                <a:solidFill>
                  <a:srgbClr val="000000"/>
                </a:solidFill>
                <a:latin typeface="ＭＳ Ｐゴシック"/>
                <a:cs typeface="Times New Roman" panose="02020603050405020304" pitchFamily="18" charset="0"/>
              </a:rPr>
              <a:t>6</a:t>
            </a:r>
            <a:r>
              <a:rPr lang="ja-JP" altLang="ja-JP" sz="1000" kern="100" dirty="0">
                <a:solidFill>
                  <a:srgbClr val="000000"/>
                </a:solidFill>
                <a:latin typeface="ＭＳ Ｐゴシック"/>
                <a:cs typeface="Times New Roman" panose="02020603050405020304" pitchFamily="18" charset="0"/>
              </a:rPr>
              <a:t>月以内に限り加算</a:t>
            </a:r>
            <a:r>
              <a:rPr lang="ja-JP" altLang="ja-JP" sz="1000" kern="100" dirty="0" smtClean="0">
                <a:solidFill>
                  <a:srgbClr val="000000"/>
                </a:solidFill>
                <a:latin typeface="ＭＳ Ｐゴシック"/>
                <a:cs typeface="Times New Roman" panose="02020603050405020304" pitchFamily="18" charset="0"/>
              </a:rPr>
              <a:t>する</a:t>
            </a:r>
            <a:r>
              <a:rPr lang="en-US" altLang="ja-JP" sz="1000" kern="100" dirty="0" smtClean="0">
                <a:solidFill>
                  <a:srgbClr val="000000"/>
                </a:solidFill>
                <a:latin typeface="ＭＳ Ｐゴシック"/>
                <a:cs typeface="Times New Roman" panose="02020603050405020304" pitchFamily="18" charset="0"/>
              </a:rPr>
              <a:t>        </a:t>
            </a:r>
            <a:r>
              <a:rPr lang="ja-JP" altLang="en-US" sz="1000" kern="100" dirty="0" smtClean="0">
                <a:solidFill>
                  <a:srgbClr val="000000"/>
                </a:solidFill>
                <a:latin typeface="ＭＳ Ｐゴシック"/>
                <a:cs typeface="Times New Roman" panose="02020603050405020304" pitchFamily="18" charset="0"/>
              </a:rPr>
              <a:t>　　等</a:t>
            </a:r>
            <a:r>
              <a:rPr lang="en-US" altLang="ja-JP" sz="1000" kern="100" dirty="0" smtClean="0">
                <a:solidFill>
                  <a:srgbClr val="000000"/>
                </a:solidFill>
                <a:latin typeface="ＭＳ Ｐゴシック"/>
                <a:cs typeface="Times New Roman" panose="02020603050405020304" pitchFamily="18" charset="0"/>
              </a:rPr>
              <a:t>   </a:t>
            </a:r>
            <a:r>
              <a:rPr lang="ja-JP" altLang="en-US" sz="1000" kern="100" dirty="0" smtClean="0">
                <a:solidFill>
                  <a:srgbClr val="000000"/>
                </a:solidFill>
                <a:latin typeface="ＭＳ Ｐゴシック"/>
                <a:cs typeface="Times New Roman" panose="02020603050405020304" pitchFamily="18" charset="0"/>
              </a:rPr>
              <a:t>　　　</a:t>
            </a:r>
            <a:endParaRPr lang="en-US" altLang="ja-JP" sz="1000" kern="100" dirty="0">
              <a:solidFill>
                <a:srgbClr val="000000"/>
              </a:solidFill>
              <a:latin typeface="ＭＳ Ｐゴシック"/>
              <a:cs typeface="Times New Roman" panose="02020603050405020304" pitchFamily="18" charset="0"/>
            </a:endParaRPr>
          </a:p>
        </p:txBody>
      </p:sp>
      <p:sp>
        <p:nvSpPr>
          <p:cNvPr id="28" name="正方形/長方形 27"/>
          <p:cNvSpPr/>
          <p:nvPr/>
        </p:nvSpPr>
        <p:spPr>
          <a:xfrm>
            <a:off x="4876086" y="5084908"/>
            <a:ext cx="4835580" cy="861774"/>
          </a:xfrm>
          <a:prstGeom prst="rect">
            <a:avLst/>
          </a:prstGeom>
        </p:spPr>
        <p:txBody>
          <a:bodyPr wrap="square">
            <a:spAutoFit/>
          </a:bodyPr>
          <a:lstStyle/>
          <a:p>
            <a:pPr marL="88900" indent="-88900">
              <a:lnSpc>
                <a:spcPts val="1200"/>
              </a:lnSpc>
            </a:pPr>
            <a:r>
              <a:rPr lang="en-US" altLang="ja-JP" sz="1000" kern="100" dirty="0" smtClean="0">
                <a:solidFill>
                  <a:srgbClr val="000000"/>
                </a:solidFill>
                <a:latin typeface="ＭＳ Ｐゴシック"/>
                <a:cs typeface="Times New Roman" panose="02020603050405020304" pitchFamily="18" charset="0"/>
              </a:rPr>
              <a:t>[</a:t>
            </a:r>
            <a:r>
              <a:rPr lang="ja-JP" altLang="ja-JP" sz="1000" kern="100" dirty="0">
                <a:solidFill>
                  <a:srgbClr val="000000"/>
                </a:solidFill>
                <a:latin typeface="ＭＳ Ｐゴシック"/>
                <a:cs typeface="Times New Roman" panose="02020603050405020304" pitchFamily="18" charset="0"/>
              </a:rPr>
              <a:t>経口摂取回復促進加算</a:t>
            </a:r>
            <a:r>
              <a:rPr lang="ja-JP" altLang="en-US" sz="1000" kern="100" dirty="0">
                <a:solidFill>
                  <a:srgbClr val="000000"/>
                </a:solidFill>
                <a:latin typeface="ＭＳ Ｐゴシック"/>
                <a:cs typeface="Times New Roman" panose="02020603050405020304" pitchFamily="18" charset="0"/>
              </a:rPr>
              <a:t>の</a:t>
            </a:r>
            <a:r>
              <a:rPr lang="ja-JP" altLang="en-US" sz="1000" kern="100" dirty="0" smtClean="0">
                <a:solidFill>
                  <a:srgbClr val="000000"/>
                </a:solidFill>
                <a:latin typeface="ＭＳ Ｐゴシック"/>
                <a:cs typeface="Times New Roman" panose="02020603050405020304" pitchFamily="18" charset="0"/>
              </a:rPr>
              <a:t>施設基準</a:t>
            </a:r>
            <a:r>
              <a:rPr lang="en-US" altLang="ja-JP" sz="1000" kern="100" dirty="0" smtClean="0">
                <a:solidFill>
                  <a:srgbClr val="000000"/>
                </a:solidFill>
                <a:latin typeface="ＭＳ Ｐゴシック"/>
                <a:cs typeface="Times New Roman" panose="02020603050405020304" pitchFamily="18" charset="0"/>
              </a:rPr>
              <a:t>]</a:t>
            </a:r>
          </a:p>
          <a:p>
            <a:pPr marL="88900" indent="-88900"/>
            <a:r>
              <a:rPr lang="en-US" altLang="ja-JP" sz="1000" dirty="0" smtClean="0">
                <a:solidFill>
                  <a:prstClr val="black"/>
                </a:solidFill>
                <a:latin typeface="ＭＳ Ｐゴシック"/>
              </a:rPr>
              <a:t>(1) </a:t>
            </a:r>
            <a:r>
              <a:rPr lang="ja-JP" altLang="ja-JP" sz="1000" dirty="0" smtClean="0">
                <a:solidFill>
                  <a:prstClr val="black"/>
                </a:solidFill>
                <a:latin typeface="ＭＳ Ｐゴシック"/>
              </a:rPr>
              <a:t>新規</a:t>
            </a:r>
            <a:r>
              <a:rPr lang="ja-JP" altLang="en-US" sz="1000" dirty="0" smtClean="0">
                <a:solidFill>
                  <a:prstClr val="black"/>
                </a:solidFill>
                <a:latin typeface="ＭＳ Ｐゴシック"/>
              </a:rPr>
              <a:t>及び</a:t>
            </a:r>
            <a:r>
              <a:rPr lang="ja-JP" altLang="ja-JP" sz="1000" dirty="0" smtClean="0">
                <a:solidFill>
                  <a:prstClr val="black"/>
                </a:solidFill>
                <a:latin typeface="ＭＳ Ｐゴシック"/>
              </a:rPr>
              <a:t>他</a:t>
            </a:r>
            <a:r>
              <a:rPr lang="ja-JP" altLang="ja-JP" sz="1000" dirty="0">
                <a:solidFill>
                  <a:prstClr val="black"/>
                </a:solidFill>
                <a:latin typeface="ＭＳ Ｐゴシック"/>
              </a:rPr>
              <a:t>の保険医療機関から受け入れた胃瘻造設患者</a:t>
            </a:r>
            <a:r>
              <a:rPr lang="ja-JP" altLang="ja-JP" sz="1000" dirty="0" smtClean="0">
                <a:solidFill>
                  <a:prstClr val="black"/>
                </a:solidFill>
                <a:latin typeface="ＭＳ Ｐゴシック"/>
              </a:rPr>
              <a:t>が</a:t>
            </a:r>
            <a:r>
              <a:rPr lang="ja-JP" altLang="en-US" sz="1000" dirty="0" smtClean="0">
                <a:solidFill>
                  <a:prstClr val="black"/>
                </a:solidFill>
                <a:latin typeface="ＭＳ Ｐゴシック"/>
              </a:rPr>
              <a:t>合わせて</a:t>
            </a:r>
            <a:r>
              <a:rPr lang="ja-JP" altLang="ja-JP" sz="1000" dirty="0" smtClean="0">
                <a:solidFill>
                  <a:prstClr val="black"/>
                </a:solidFill>
                <a:latin typeface="ＭＳ Ｐゴシック"/>
              </a:rPr>
              <a:t>年間</a:t>
            </a:r>
            <a:r>
              <a:rPr lang="en-US" altLang="ja-JP" sz="1000" dirty="0">
                <a:solidFill>
                  <a:prstClr val="black"/>
                </a:solidFill>
                <a:latin typeface="ＭＳ Ｐゴシック"/>
              </a:rPr>
              <a:t>2</a:t>
            </a:r>
            <a:r>
              <a:rPr lang="ja-JP" altLang="ja-JP" sz="1000" dirty="0">
                <a:solidFill>
                  <a:prstClr val="black"/>
                </a:solidFill>
                <a:latin typeface="ＭＳ Ｐゴシック"/>
              </a:rPr>
              <a:t>名</a:t>
            </a:r>
            <a:r>
              <a:rPr lang="ja-JP" altLang="ja-JP" sz="1000" dirty="0" smtClean="0">
                <a:solidFill>
                  <a:prstClr val="black"/>
                </a:solidFill>
                <a:latin typeface="ＭＳ Ｐゴシック"/>
              </a:rPr>
              <a:t>以上</a:t>
            </a:r>
            <a:endParaRPr lang="en-US" altLang="ja-JP" sz="1000" dirty="0" smtClean="0">
              <a:solidFill>
                <a:prstClr val="black"/>
              </a:solidFill>
              <a:latin typeface="ＭＳ Ｐゴシック"/>
            </a:endParaRPr>
          </a:p>
          <a:p>
            <a:pPr marL="88900" indent="-88900"/>
            <a:r>
              <a:rPr lang="en-US" altLang="ja-JP" sz="1000" dirty="0" smtClean="0">
                <a:solidFill>
                  <a:prstClr val="black"/>
                </a:solidFill>
                <a:latin typeface="ＭＳ Ｐゴシック"/>
              </a:rPr>
              <a:t>(</a:t>
            </a:r>
            <a:r>
              <a:rPr lang="en-US" altLang="ja-JP" sz="1000" dirty="0">
                <a:solidFill>
                  <a:prstClr val="black"/>
                </a:solidFill>
                <a:latin typeface="ＭＳ Ｐゴシック"/>
              </a:rPr>
              <a:t>2</a:t>
            </a:r>
            <a:r>
              <a:rPr lang="en-US" altLang="ja-JP" sz="1000" dirty="0" smtClean="0">
                <a:solidFill>
                  <a:prstClr val="black"/>
                </a:solidFill>
                <a:latin typeface="ＭＳ Ｐゴシック"/>
              </a:rPr>
              <a:t>) </a:t>
            </a:r>
            <a:r>
              <a:rPr lang="ja-JP" altLang="ja-JP" sz="1000" dirty="0" smtClean="0">
                <a:solidFill>
                  <a:prstClr val="black"/>
                </a:solidFill>
                <a:latin typeface="ＭＳ Ｐゴシック"/>
              </a:rPr>
              <a:t>新規</a:t>
            </a:r>
            <a:r>
              <a:rPr lang="ja-JP" altLang="en-US" sz="1000" dirty="0" smtClean="0">
                <a:solidFill>
                  <a:prstClr val="black"/>
                </a:solidFill>
                <a:latin typeface="ＭＳ Ｐゴシック"/>
              </a:rPr>
              <a:t>及び</a:t>
            </a:r>
            <a:r>
              <a:rPr lang="ja-JP" altLang="ja-JP" sz="1000" dirty="0" smtClean="0">
                <a:solidFill>
                  <a:prstClr val="black"/>
                </a:solidFill>
                <a:latin typeface="ＭＳ Ｐゴシック"/>
              </a:rPr>
              <a:t>他</a:t>
            </a:r>
            <a:r>
              <a:rPr lang="ja-JP" altLang="ja-JP" sz="1000" dirty="0">
                <a:solidFill>
                  <a:prstClr val="black"/>
                </a:solidFill>
                <a:latin typeface="ＭＳ Ｐゴシック"/>
              </a:rPr>
              <a:t>の保険医療機関から</a:t>
            </a:r>
            <a:r>
              <a:rPr lang="ja-JP" altLang="ja-JP" sz="1000" dirty="0" smtClean="0">
                <a:solidFill>
                  <a:prstClr val="black"/>
                </a:solidFill>
                <a:latin typeface="ＭＳ Ｐゴシック"/>
              </a:rPr>
              <a:t>受け入れた</a:t>
            </a:r>
            <a:r>
              <a:rPr lang="ja-JP" altLang="en-US" sz="1000" b="1" u="sng" dirty="0">
                <a:solidFill>
                  <a:srgbClr val="0070C0"/>
                </a:solidFill>
              </a:rPr>
              <a:t>鼻腔栄養及び</a:t>
            </a:r>
            <a:r>
              <a:rPr lang="ja-JP" altLang="ja-JP" sz="1000" b="1" u="sng" dirty="0">
                <a:solidFill>
                  <a:srgbClr val="0070C0"/>
                </a:solidFill>
              </a:rPr>
              <a:t>胃瘻造設</a:t>
            </a:r>
            <a:r>
              <a:rPr lang="ja-JP" altLang="en-US" sz="1000" b="1" u="sng" dirty="0">
                <a:solidFill>
                  <a:srgbClr val="0070C0"/>
                </a:solidFill>
              </a:rPr>
              <a:t>の</a:t>
            </a:r>
            <a:r>
              <a:rPr lang="ja-JP" altLang="ja-JP" sz="1000" b="1" u="sng" dirty="0">
                <a:solidFill>
                  <a:srgbClr val="0070C0"/>
                </a:solidFill>
              </a:rPr>
              <a:t>患者</a:t>
            </a:r>
            <a:r>
              <a:rPr lang="ja-JP" altLang="en-US" sz="1000" b="1" u="sng" dirty="0">
                <a:solidFill>
                  <a:srgbClr val="0070C0"/>
                </a:solidFill>
              </a:rPr>
              <a:t>のうち</a:t>
            </a:r>
            <a:r>
              <a:rPr lang="ja-JP" altLang="ja-JP" sz="1000" b="1" u="sng" dirty="0">
                <a:solidFill>
                  <a:srgbClr val="0070C0"/>
                </a:solidFill>
              </a:rPr>
              <a:t>、</a:t>
            </a:r>
            <a:r>
              <a:rPr lang="en-US" altLang="ja-JP" sz="1000" b="1" u="sng" dirty="0">
                <a:solidFill>
                  <a:srgbClr val="0070C0"/>
                </a:solidFill>
              </a:rPr>
              <a:t>35</a:t>
            </a:r>
            <a:r>
              <a:rPr lang="ja-JP" altLang="ja-JP" sz="1000" b="1" u="sng" dirty="0">
                <a:solidFill>
                  <a:srgbClr val="0070C0"/>
                </a:solidFill>
              </a:rPr>
              <a:t>％以上について、</a:t>
            </a:r>
            <a:r>
              <a:rPr lang="en-US" altLang="ja-JP" sz="1000" b="1" u="sng" dirty="0">
                <a:solidFill>
                  <a:srgbClr val="0070C0"/>
                </a:solidFill>
              </a:rPr>
              <a:t>1</a:t>
            </a:r>
            <a:r>
              <a:rPr lang="ja-JP" altLang="ja-JP" sz="1000" b="1" u="sng" dirty="0">
                <a:solidFill>
                  <a:srgbClr val="0070C0"/>
                </a:solidFill>
              </a:rPr>
              <a:t>年以内に経口摂取に回復</a:t>
            </a:r>
            <a:r>
              <a:rPr lang="ja-JP" altLang="ja-JP" sz="1000" dirty="0">
                <a:solidFill>
                  <a:prstClr val="black"/>
                </a:solidFill>
                <a:latin typeface="ＭＳ Ｐゴシック"/>
              </a:rPr>
              <a:t>させている</a:t>
            </a:r>
            <a:r>
              <a:rPr lang="ja-JP" altLang="ja-JP" sz="1000" dirty="0" smtClean="0">
                <a:solidFill>
                  <a:prstClr val="black"/>
                </a:solidFill>
                <a:latin typeface="ＭＳ Ｐゴシック"/>
              </a:rPr>
              <a:t>こと</a:t>
            </a:r>
            <a:r>
              <a:rPr lang="en-US" altLang="ja-JP" sz="1000" dirty="0" smtClean="0">
                <a:solidFill>
                  <a:prstClr val="black"/>
                </a:solidFill>
                <a:latin typeface="ＭＳ Ｐゴシック"/>
              </a:rPr>
              <a:t>.</a:t>
            </a:r>
          </a:p>
          <a:p>
            <a:pPr marL="88900" indent="-88900"/>
            <a:r>
              <a:rPr lang="ja-JP" altLang="en-US" sz="1000" dirty="0" smtClean="0">
                <a:solidFill>
                  <a:prstClr val="black"/>
                </a:solidFill>
                <a:latin typeface="ＭＳ Ｐゴシック"/>
              </a:rPr>
              <a:t>　</a:t>
            </a:r>
            <a:endParaRPr lang="en-US" altLang="ja-JP" sz="1000" kern="100" dirty="0">
              <a:solidFill>
                <a:srgbClr val="000000"/>
              </a:solidFill>
              <a:latin typeface="ＭＳ Ｐゴシック"/>
              <a:cs typeface="Times New Roman" panose="02020603050405020304" pitchFamily="18" charset="0"/>
            </a:endParaRPr>
          </a:p>
        </p:txBody>
      </p:sp>
      <p:sp>
        <p:nvSpPr>
          <p:cNvPr id="22" name="Rectangle 2"/>
          <p:cNvSpPr>
            <a:spLocks noChangeArrowheads="1"/>
          </p:cNvSpPr>
          <p:nvPr/>
        </p:nvSpPr>
        <p:spPr bwMode="auto">
          <a:xfrm>
            <a:off x="202332" y="39045"/>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0" dirty="0" smtClean="0">
                <a:solidFill>
                  <a:srgbClr val="000000"/>
                </a:solidFill>
              </a:rPr>
              <a:t>１１</a:t>
            </a:r>
            <a:r>
              <a:rPr kumimoji="1" lang="ja-JP" altLang="en-US" sz="3200" b="0" i="0" u="none" strike="noStrike" kern="0" cap="none" spc="0" normalizeH="0" baseline="0" noProof="0" dirty="0" err="1" smtClean="0">
                <a:ln>
                  <a:noFill/>
                </a:ln>
                <a:solidFill>
                  <a:srgbClr val="000000"/>
                </a:solidFill>
                <a:effectLst/>
                <a:uLnTx/>
                <a:uFillTx/>
                <a:latin typeface="Calibri" pitchFamily="34" charset="0"/>
                <a:ea typeface="ＭＳ Ｐゴシック" charset="-128"/>
              </a:rPr>
              <a:t>．</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医療技術の適切な評価</a:t>
            </a:r>
          </a:p>
        </p:txBody>
      </p:sp>
      <p:sp>
        <p:nvSpPr>
          <p:cNvPr id="2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14948062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1" y="1035932"/>
            <a:ext cx="9511189" cy="5477319"/>
          </a:xfrm>
          <a:prstGeom prst="rect">
            <a:avLst/>
          </a:prstGeom>
          <a:solidFill>
            <a:srgbClr val="FFFFAF">
              <a:alpha val="49804"/>
            </a:srgbClr>
          </a:solidFill>
          <a:ln w="9525">
            <a:solidFill>
              <a:schemeClr val="tx1"/>
            </a:solidFill>
            <a:miter lim="800000"/>
            <a:headEnd/>
            <a:tailEnd/>
          </a:ln>
        </p:spPr>
        <p:txBody>
          <a:bodyPr/>
          <a:lstStyle/>
          <a:p>
            <a:r>
              <a:rPr lang="ja-JP" altLang="en-US" sz="2400" dirty="0" smtClean="0">
                <a:solidFill>
                  <a:prstClr val="black"/>
                </a:solidFill>
              </a:rPr>
              <a:t>　</a:t>
            </a:r>
            <a:r>
              <a:rPr lang="ja-JP" altLang="en-US" sz="2200" dirty="0" smtClean="0">
                <a:solidFill>
                  <a:prstClr val="black"/>
                </a:solidFill>
              </a:rPr>
              <a:t>一般</a:t>
            </a:r>
            <a:r>
              <a:rPr lang="ja-JP" altLang="en-US" sz="2200" dirty="0">
                <a:solidFill>
                  <a:prstClr val="black"/>
                </a:solidFill>
              </a:rPr>
              <a:t>病棟入院基本料、特定機能病院入院基本料（一般病棟）または専門病院入院基本料の </a:t>
            </a:r>
            <a:r>
              <a:rPr lang="ja-JP" altLang="en-US" sz="2200" dirty="0" smtClean="0">
                <a:solidFill>
                  <a:prstClr val="black"/>
                </a:solidFill>
              </a:rPr>
              <a:t>７対１病棟、１０対</a:t>
            </a:r>
            <a:r>
              <a:rPr lang="ja-JP" altLang="en-US" sz="2200" dirty="0">
                <a:solidFill>
                  <a:prstClr val="black"/>
                </a:solidFill>
              </a:rPr>
              <a:t>１病棟について</a:t>
            </a:r>
            <a:r>
              <a:rPr lang="ja-JP" altLang="en-US" sz="2200" dirty="0" smtClean="0">
                <a:solidFill>
                  <a:prstClr val="black"/>
                </a:solidFill>
              </a:rPr>
              <a:t>、リハビリテーション専門職を</a:t>
            </a:r>
            <a:r>
              <a:rPr lang="ja-JP" altLang="en-US" sz="2200" dirty="0">
                <a:solidFill>
                  <a:prstClr val="black"/>
                </a:solidFill>
              </a:rPr>
              <a:t>配置した場合</a:t>
            </a:r>
            <a:r>
              <a:rPr lang="ja-JP" altLang="en-US" sz="2200" dirty="0" smtClean="0">
                <a:solidFill>
                  <a:prstClr val="black"/>
                </a:solidFill>
              </a:rPr>
              <a:t>の評価を行う。</a:t>
            </a:r>
            <a:endParaRPr lang="en-US" altLang="ja-JP" sz="2200" dirty="0">
              <a:solidFill>
                <a:prstClr val="black"/>
              </a:solidFill>
            </a:endParaRPr>
          </a:p>
          <a:p>
            <a:endParaRPr lang="en-US" altLang="ja-JP" sz="1400" b="1" dirty="0" smtClean="0">
              <a:solidFill>
                <a:srgbClr val="0070C0"/>
              </a:solidFill>
            </a:endParaRPr>
          </a:p>
          <a:p>
            <a:r>
              <a:rPr lang="ja-JP" altLang="en-US" sz="2600" b="1" dirty="0" smtClean="0">
                <a:solidFill>
                  <a:srgbClr val="0070C0"/>
                </a:solidFill>
              </a:rPr>
              <a:t>　（新）　　</a:t>
            </a:r>
            <a:r>
              <a:rPr lang="ja-JP" altLang="en-US" sz="2600" b="1" u="sng" dirty="0" smtClean="0">
                <a:solidFill>
                  <a:srgbClr val="0070C0"/>
                </a:solidFill>
              </a:rPr>
              <a:t>ＡＤＬ維持向上等体制加算　２５点（１日につき、１４</a:t>
            </a:r>
            <a:r>
              <a:rPr lang="ja-JP" altLang="en-US" sz="2600" b="1" u="sng" dirty="0" smtClean="0">
                <a:solidFill>
                  <a:srgbClr val="0070C0"/>
                </a:solidFill>
                <a:latin typeface="ＭＳ Ｐゴシック"/>
              </a:rPr>
              <a:t>日間</a:t>
            </a:r>
            <a:r>
              <a:rPr lang="ja-JP" altLang="en-US" sz="2600" b="1" u="sng" dirty="0" smtClean="0">
                <a:solidFill>
                  <a:srgbClr val="0070C0"/>
                </a:solidFill>
              </a:rPr>
              <a:t>）</a:t>
            </a:r>
            <a:r>
              <a:rPr lang="ja-JP" altLang="en-US" sz="2600" b="1" u="sng" dirty="0" smtClean="0">
                <a:solidFill>
                  <a:srgbClr val="0070C0"/>
                </a:solidFill>
                <a:latin typeface="ＭＳ Ｐゴシック" pitchFamily="50" charset="-128"/>
              </a:rPr>
              <a:t>　　　　　　　　　　　　　</a:t>
            </a:r>
            <a:r>
              <a:rPr lang="ja-JP" altLang="en-US" sz="1600" dirty="0" smtClean="0">
                <a:solidFill>
                  <a:prstClr val="black"/>
                </a:solidFill>
                <a:latin typeface="ＭＳ Ｐゴシック"/>
              </a:rPr>
              <a:t>　　　　　　　　　　　　　　</a:t>
            </a:r>
            <a:endParaRPr lang="en-US" altLang="ja-JP" sz="1600" dirty="0" smtClean="0">
              <a:solidFill>
                <a:prstClr val="black"/>
              </a:solidFill>
              <a:latin typeface="ＭＳ Ｐゴシック"/>
            </a:endParaRPr>
          </a:p>
          <a:p>
            <a:pPr marL="177800" indent="-177800">
              <a:spcBef>
                <a:spcPct val="20000"/>
              </a:spcBef>
              <a:defRPr/>
            </a:pPr>
            <a:endParaRPr lang="en-US" altLang="ja-JP" sz="1000" dirty="0" smtClean="0">
              <a:solidFill>
                <a:prstClr val="black"/>
              </a:solidFill>
              <a:latin typeface="ＭＳ Ｐゴシック"/>
            </a:endParaRPr>
          </a:p>
          <a:p>
            <a:pPr marL="177800" indent="-177800">
              <a:spcBef>
                <a:spcPct val="20000"/>
              </a:spcBef>
              <a:defRPr/>
            </a:pPr>
            <a:endParaRPr lang="en-US" altLang="ja-JP" sz="1000" dirty="0" smtClean="0">
              <a:solidFill>
                <a:prstClr val="black"/>
              </a:solidFill>
              <a:latin typeface="ＭＳ Ｐゴシック"/>
            </a:endParaRPr>
          </a:p>
          <a:p>
            <a:pPr marL="177800" indent="-177800">
              <a:lnSpc>
                <a:spcPts val="2000"/>
              </a:lnSpc>
              <a:defRPr/>
            </a:pPr>
            <a:r>
              <a:rPr lang="ja-JP" altLang="en-US" dirty="0" smtClean="0">
                <a:solidFill>
                  <a:prstClr val="black"/>
                </a:solidFill>
                <a:latin typeface="ＭＳ Ｐゴシック"/>
              </a:rPr>
              <a:t>　　［</a:t>
            </a:r>
            <a:r>
              <a:rPr lang="ja-JP" altLang="en-US" dirty="0">
                <a:solidFill>
                  <a:prstClr val="black"/>
                </a:solidFill>
                <a:latin typeface="ＭＳ Ｐゴシック"/>
              </a:rPr>
              <a:t>施設基準</a:t>
            </a:r>
            <a:r>
              <a:rPr lang="ja-JP" altLang="en-US" dirty="0" smtClean="0">
                <a:solidFill>
                  <a:prstClr val="black"/>
                </a:solidFill>
                <a:latin typeface="ＭＳ Ｐゴシック"/>
              </a:rPr>
              <a:t>］</a:t>
            </a:r>
            <a:endParaRPr lang="en-US" altLang="ja-JP" dirty="0">
              <a:solidFill>
                <a:prstClr val="black"/>
              </a:solidFill>
              <a:latin typeface="ＭＳ Ｐゴシック"/>
            </a:endParaRPr>
          </a:p>
          <a:p>
            <a:pPr>
              <a:lnSpc>
                <a:spcPts val="2000"/>
              </a:lnSpc>
            </a:pPr>
            <a:r>
              <a:rPr lang="ja-JP" altLang="en-US" dirty="0" smtClean="0">
                <a:solidFill>
                  <a:prstClr val="black"/>
                </a:solidFill>
                <a:latin typeface="ＭＳ Ｐゴシック"/>
              </a:rPr>
              <a:t>　① </a:t>
            </a:r>
            <a:r>
              <a:rPr lang="ja-JP" altLang="en-US" dirty="0">
                <a:solidFill>
                  <a:prstClr val="black"/>
                </a:solidFill>
                <a:latin typeface="ＭＳ Ｐゴシック"/>
              </a:rPr>
              <a:t>当該病棟に専従の理学療法士、作業療法士又は言語</a:t>
            </a:r>
            <a:r>
              <a:rPr lang="ja-JP" altLang="en-US" dirty="0" smtClean="0">
                <a:solidFill>
                  <a:prstClr val="black"/>
                </a:solidFill>
                <a:latin typeface="ＭＳ Ｐゴシック"/>
              </a:rPr>
              <a:t>聴覚士が１名以上、常勤配置されて</a:t>
            </a:r>
            <a:endParaRPr lang="en-US" altLang="ja-JP" dirty="0" smtClean="0">
              <a:solidFill>
                <a:prstClr val="black"/>
              </a:solidFill>
              <a:latin typeface="ＭＳ Ｐゴシック"/>
            </a:endParaRPr>
          </a:p>
          <a:p>
            <a:pPr>
              <a:lnSpc>
                <a:spcPts val="2000"/>
              </a:lnSpc>
            </a:pPr>
            <a:r>
              <a:rPr lang="ja-JP" altLang="en-US" dirty="0" smtClean="0">
                <a:solidFill>
                  <a:prstClr val="black"/>
                </a:solidFill>
                <a:latin typeface="ＭＳ Ｐゴシック"/>
              </a:rPr>
              <a:t>　　いること。 </a:t>
            </a:r>
            <a:endParaRPr lang="ja-JP" altLang="en-US" dirty="0">
              <a:solidFill>
                <a:prstClr val="black"/>
              </a:solidFill>
              <a:latin typeface="ＭＳ Ｐゴシック"/>
            </a:endParaRPr>
          </a:p>
          <a:p>
            <a:pPr>
              <a:lnSpc>
                <a:spcPts val="2000"/>
              </a:lnSpc>
            </a:pPr>
            <a:r>
              <a:rPr lang="ja-JP" altLang="en-US" dirty="0" smtClean="0">
                <a:solidFill>
                  <a:prstClr val="black"/>
                </a:solidFill>
                <a:latin typeface="ＭＳ Ｐゴシック"/>
              </a:rPr>
              <a:t>　② </a:t>
            </a:r>
            <a:r>
              <a:rPr lang="ja-JP" altLang="en-US" dirty="0">
                <a:solidFill>
                  <a:prstClr val="black"/>
                </a:solidFill>
                <a:latin typeface="ＭＳ Ｐゴシック"/>
              </a:rPr>
              <a:t>当該保険医療機関において、リハビリテーション医療に</a:t>
            </a:r>
            <a:r>
              <a:rPr lang="ja-JP" altLang="en-US" dirty="0" smtClean="0">
                <a:solidFill>
                  <a:prstClr val="black"/>
                </a:solidFill>
                <a:latin typeface="ＭＳ Ｐゴシック"/>
              </a:rPr>
              <a:t>関する３年</a:t>
            </a:r>
            <a:r>
              <a:rPr lang="ja-JP" altLang="en-US" dirty="0">
                <a:solidFill>
                  <a:prstClr val="black"/>
                </a:solidFill>
                <a:latin typeface="ＭＳ Ｐゴシック"/>
              </a:rPr>
              <a:t>以上の臨床経験及び</a:t>
            </a:r>
            <a:r>
              <a:rPr lang="ja-JP" altLang="en-US" dirty="0" smtClean="0">
                <a:solidFill>
                  <a:prstClr val="black"/>
                </a:solidFill>
                <a:latin typeface="ＭＳ Ｐゴシック"/>
              </a:rPr>
              <a:t>リハ</a:t>
            </a:r>
            <a:endParaRPr lang="en-US" altLang="ja-JP" dirty="0" smtClean="0">
              <a:solidFill>
                <a:prstClr val="black"/>
              </a:solidFill>
              <a:latin typeface="ＭＳ Ｐゴシック"/>
            </a:endParaRPr>
          </a:p>
          <a:p>
            <a:pPr>
              <a:lnSpc>
                <a:spcPts val="2000"/>
              </a:lnSpc>
            </a:pPr>
            <a:r>
              <a:rPr lang="ja-JP" altLang="en-US" dirty="0" smtClean="0">
                <a:solidFill>
                  <a:prstClr val="black"/>
                </a:solidFill>
                <a:latin typeface="ＭＳ Ｐゴシック"/>
              </a:rPr>
              <a:t>　　ビリテーション</a:t>
            </a:r>
            <a:r>
              <a:rPr lang="ja-JP" altLang="en-US" dirty="0">
                <a:solidFill>
                  <a:prstClr val="black"/>
                </a:solidFill>
                <a:latin typeface="ＭＳ Ｐゴシック"/>
              </a:rPr>
              <a:t>医療に係る研修を修了した常勤医師が </a:t>
            </a:r>
            <a:r>
              <a:rPr lang="ja-JP" altLang="en-US" dirty="0" smtClean="0">
                <a:solidFill>
                  <a:prstClr val="black"/>
                </a:solidFill>
                <a:latin typeface="ＭＳ Ｐゴシック"/>
              </a:rPr>
              <a:t>１名</a:t>
            </a:r>
            <a:r>
              <a:rPr lang="ja-JP" altLang="en-US" dirty="0">
                <a:solidFill>
                  <a:prstClr val="black"/>
                </a:solidFill>
                <a:latin typeface="ＭＳ Ｐゴシック"/>
              </a:rPr>
              <a:t>以上勤務している</a:t>
            </a:r>
            <a:r>
              <a:rPr lang="ja-JP" altLang="en-US" dirty="0" smtClean="0">
                <a:solidFill>
                  <a:prstClr val="black"/>
                </a:solidFill>
                <a:latin typeface="ＭＳ Ｐゴシック"/>
              </a:rPr>
              <a:t>こと。 </a:t>
            </a:r>
            <a:endParaRPr lang="ja-JP" altLang="en-US" dirty="0">
              <a:solidFill>
                <a:prstClr val="black"/>
              </a:solidFill>
              <a:latin typeface="ＭＳ Ｐゴシック"/>
            </a:endParaRPr>
          </a:p>
          <a:p>
            <a:pPr>
              <a:lnSpc>
                <a:spcPts val="2000"/>
              </a:lnSpc>
            </a:pPr>
            <a:r>
              <a:rPr lang="ja-JP" altLang="en-US" dirty="0" smtClean="0">
                <a:solidFill>
                  <a:prstClr val="black"/>
                </a:solidFill>
                <a:latin typeface="ＭＳ Ｐゴシック"/>
              </a:rPr>
              <a:t>　③ </a:t>
            </a:r>
            <a:r>
              <a:rPr lang="ja-JP" altLang="en-US" dirty="0">
                <a:solidFill>
                  <a:prstClr val="black"/>
                </a:solidFill>
                <a:latin typeface="ＭＳ Ｐゴシック"/>
              </a:rPr>
              <a:t>当該病棟</a:t>
            </a:r>
            <a:r>
              <a:rPr lang="ja-JP" altLang="en-US" dirty="0" smtClean="0">
                <a:solidFill>
                  <a:prstClr val="black"/>
                </a:solidFill>
                <a:latin typeface="ＭＳ Ｐゴシック"/>
              </a:rPr>
              <a:t>の </a:t>
            </a:r>
            <a:r>
              <a:rPr lang="ja-JP" altLang="en-US" dirty="0">
                <a:solidFill>
                  <a:prstClr val="black"/>
                </a:solidFill>
                <a:latin typeface="ＭＳ Ｐゴシック"/>
              </a:rPr>
              <a:t>１年間の新規入院患者のうち</a:t>
            </a:r>
            <a:r>
              <a:rPr lang="ja-JP" altLang="en-US" dirty="0" smtClean="0">
                <a:solidFill>
                  <a:prstClr val="black"/>
                </a:solidFill>
                <a:latin typeface="ＭＳ Ｐゴシック"/>
              </a:rPr>
              <a:t>、６５歳</a:t>
            </a:r>
            <a:r>
              <a:rPr lang="ja-JP" altLang="en-US" dirty="0">
                <a:solidFill>
                  <a:prstClr val="black"/>
                </a:solidFill>
                <a:latin typeface="ＭＳ Ｐゴシック"/>
              </a:rPr>
              <a:t>以上の患者</a:t>
            </a:r>
            <a:r>
              <a:rPr lang="ja-JP" altLang="en-US" dirty="0" smtClean="0">
                <a:solidFill>
                  <a:prstClr val="black"/>
                </a:solidFill>
                <a:latin typeface="ＭＳ Ｐゴシック"/>
              </a:rPr>
              <a:t>が８割</a:t>
            </a:r>
            <a:r>
              <a:rPr lang="ja-JP" altLang="en-US" dirty="0">
                <a:solidFill>
                  <a:prstClr val="black"/>
                </a:solidFill>
                <a:latin typeface="ＭＳ Ｐゴシック"/>
              </a:rPr>
              <a:t>以上、又は</a:t>
            </a:r>
            <a:r>
              <a:rPr lang="ja-JP" altLang="en-US" dirty="0" smtClean="0">
                <a:solidFill>
                  <a:prstClr val="black"/>
                </a:solidFill>
                <a:latin typeface="ＭＳ Ｐゴシック"/>
              </a:rPr>
              <a:t>循環器系の</a:t>
            </a:r>
            <a:endParaRPr lang="en-US" altLang="ja-JP" dirty="0" smtClean="0">
              <a:solidFill>
                <a:prstClr val="black"/>
              </a:solidFill>
              <a:latin typeface="ＭＳ Ｐゴシック"/>
            </a:endParaRPr>
          </a:p>
          <a:p>
            <a:pPr>
              <a:lnSpc>
                <a:spcPts val="2000"/>
              </a:lnSpc>
            </a:pPr>
            <a:r>
              <a:rPr lang="en-US" altLang="ja-JP" dirty="0">
                <a:solidFill>
                  <a:prstClr val="black"/>
                </a:solidFill>
                <a:latin typeface="ＭＳ Ｐゴシック"/>
              </a:rPr>
              <a:t> </a:t>
            </a:r>
            <a:r>
              <a:rPr lang="en-US" altLang="ja-JP" dirty="0" smtClean="0">
                <a:solidFill>
                  <a:prstClr val="black"/>
                </a:solidFill>
                <a:latin typeface="ＭＳ Ｐゴシック"/>
              </a:rPr>
              <a:t>   </a:t>
            </a:r>
            <a:r>
              <a:rPr lang="ja-JP" altLang="en-US" dirty="0" smtClean="0">
                <a:solidFill>
                  <a:prstClr val="black"/>
                </a:solidFill>
                <a:latin typeface="ＭＳ Ｐゴシック"/>
              </a:rPr>
              <a:t>疾患</a:t>
            </a:r>
            <a:r>
              <a:rPr lang="ja-JP" altLang="en-US" dirty="0">
                <a:solidFill>
                  <a:prstClr val="black"/>
                </a:solidFill>
                <a:latin typeface="ＭＳ Ｐゴシック"/>
              </a:rPr>
              <a:t>、</a:t>
            </a:r>
            <a:r>
              <a:rPr lang="ja-JP" altLang="en-US" dirty="0" smtClean="0">
                <a:solidFill>
                  <a:prstClr val="black"/>
                </a:solidFill>
                <a:latin typeface="ＭＳ Ｐゴシック"/>
              </a:rPr>
              <a:t>新生物</a:t>
            </a:r>
            <a:r>
              <a:rPr lang="ja-JP" altLang="en-US" dirty="0">
                <a:solidFill>
                  <a:prstClr val="black"/>
                </a:solidFill>
                <a:latin typeface="ＭＳ Ｐゴシック"/>
              </a:rPr>
              <a:t>、消化器系、運動器系または呼吸器系の疾患の患者が </a:t>
            </a:r>
            <a:r>
              <a:rPr lang="ja-JP" altLang="en-US" dirty="0" smtClean="0">
                <a:solidFill>
                  <a:prstClr val="black"/>
                </a:solidFill>
                <a:latin typeface="ＭＳ Ｐゴシック"/>
              </a:rPr>
              <a:t>６割</a:t>
            </a:r>
            <a:r>
              <a:rPr lang="ja-JP" altLang="en-US" dirty="0">
                <a:solidFill>
                  <a:prstClr val="black"/>
                </a:solidFill>
                <a:latin typeface="ＭＳ Ｐゴシック"/>
              </a:rPr>
              <a:t>以上である</a:t>
            </a:r>
            <a:r>
              <a:rPr lang="ja-JP" altLang="en-US" dirty="0" smtClean="0">
                <a:solidFill>
                  <a:prstClr val="black"/>
                </a:solidFill>
                <a:latin typeface="ＭＳ Ｐゴシック"/>
              </a:rPr>
              <a:t>こと。 </a:t>
            </a:r>
            <a:endParaRPr lang="ja-JP" altLang="en-US" dirty="0">
              <a:solidFill>
                <a:prstClr val="black"/>
              </a:solidFill>
              <a:latin typeface="ＭＳ Ｐゴシック"/>
            </a:endParaRPr>
          </a:p>
          <a:p>
            <a:pPr>
              <a:lnSpc>
                <a:spcPts val="2000"/>
              </a:lnSpc>
            </a:pPr>
            <a:r>
              <a:rPr lang="ja-JP" altLang="en-US" dirty="0" smtClean="0">
                <a:solidFill>
                  <a:prstClr val="black"/>
                </a:solidFill>
                <a:latin typeface="ＭＳ Ｐゴシック"/>
              </a:rPr>
              <a:t>　④ 以下</a:t>
            </a:r>
            <a:r>
              <a:rPr lang="ja-JP" altLang="en-US" dirty="0">
                <a:solidFill>
                  <a:prstClr val="black"/>
                </a:solidFill>
                <a:latin typeface="ＭＳ Ｐゴシック"/>
              </a:rPr>
              <a:t>のいずれも満たすこと</a:t>
            </a:r>
            <a:r>
              <a:rPr lang="ja-JP" altLang="en-US" dirty="0" smtClean="0">
                <a:solidFill>
                  <a:prstClr val="black"/>
                </a:solidFill>
                <a:latin typeface="ＭＳ Ｐゴシック"/>
              </a:rPr>
              <a:t>。</a:t>
            </a:r>
            <a:endParaRPr lang="en-US" altLang="ja-JP" dirty="0" smtClean="0">
              <a:solidFill>
                <a:prstClr val="black"/>
              </a:solidFill>
              <a:latin typeface="ＭＳ Ｐゴシック"/>
            </a:endParaRPr>
          </a:p>
          <a:p>
            <a:pPr>
              <a:lnSpc>
                <a:spcPts val="2000"/>
              </a:lnSpc>
            </a:pPr>
            <a:r>
              <a:rPr lang="ja-JP" altLang="en-US" dirty="0" smtClean="0">
                <a:solidFill>
                  <a:prstClr val="black"/>
                </a:solidFill>
                <a:latin typeface="ＭＳ Ｐゴシック"/>
              </a:rPr>
              <a:t>　　　ア</a:t>
            </a:r>
            <a:r>
              <a:rPr lang="en-US" altLang="ja-JP" dirty="0">
                <a:solidFill>
                  <a:prstClr val="black"/>
                </a:solidFill>
                <a:latin typeface="ＭＳ Ｐゴシック"/>
              </a:rPr>
              <a:t>) </a:t>
            </a:r>
            <a:r>
              <a:rPr lang="ja-JP" altLang="en-US" dirty="0" smtClean="0">
                <a:solidFill>
                  <a:prstClr val="black"/>
                </a:solidFill>
                <a:latin typeface="ＭＳ Ｐゴシック"/>
              </a:rPr>
              <a:t> １年間の退院患者</a:t>
            </a:r>
            <a:r>
              <a:rPr lang="ja-JP" altLang="en-US" dirty="0">
                <a:solidFill>
                  <a:prstClr val="black"/>
                </a:solidFill>
                <a:latin typeface="ＭＳ Ｐゴシック"/>
              </a:rPr>
              <a:t>のうち、入院時よりも退院時に</a:t>
            </a:r>
            <a:r>
              <a:rPr lang="en-US" altLang="ja-JP" dirty="0">
                <a:solidFill>
                  <a:prstClr val="black"/>
                </a:solidFill>
                <a:latin typeface="ＭＳ Ｐゴシック"/>
              </a:rPr>
              <a:t>ADL</a:t>
            </a:r>
            <a:r>
              <a:rPr lang="ja-JP" altLang="en-US" dirty="0" err="1">
                <a:solidFill>
                  <a:prstClr val="black"/>
                </a:solidFill>
                <a:latin typeface="ＭＳ Ｐゴシック"/>
              </a:rPr>
              <a:t>の低</a:t>
            </a:r>
            <a:r>
              <a:rPr lang="ja-JP" altLang="en-US" dirty="0">
                <a:solidFill>
                  <a:prstClr val="black"/>
                </a:solidFill>
                <a:latin typeface="ＭＳ Ｐゴシック"/>
              </a:rPr>
              <a:t>下した者の</a:t>
            </a:r>
            <a:r>
              <a:rPr lang="ja-JP" altLang="en-US" dirty="0" smtClean="0">
                <a:solidFill>
                  <a:prstClr val="black"/>
                </a:solidFill>
                <a:latin typeface="ＭＳ Ｐゴシック"/>
              </a:rPr>
              <a:t>割合が３％</a:t>
            </a:r>
            <a:r>
              <a:rPr lang="ja-JP" altLang="en-US" dirty="0">
                <a:solidFill>
                  <a:prstClr val="black"/>
                </a:solidFill>
                <a:latin typeface="ＭＳ Ｐゴシック"/>
              </a:rPr>
              <a:t>未満</a:t>
            </a:r>
            <a:r>
              <a:rPr lang="ja-JP" altLang="en-US" dirty="0" smtClean="0">
                <a:solidFill>
                  <a:prstClr val="black"/>
                </a:solidFill>
                <a:latin typeface="ＭＳ Ｐゴシック"/>
              </a:rPr>
              <a:t>で</a:t>
            </a:r>
            <a:endParaRPr lang="en-US" altLang="ja-JP" dirty="0" smtClean="0">
              <a:solidFill>
                <a:prstClr val="black"/>
              </a:solidFill>
              <a:latin typeface="ＭＳ Ｐゴシック"/>
            </a:endParaRPr>
          </a:p>
          <a:p>
            <a:pPr>
              <a:lnSpc>
                <a:spcPts val="2000"/>
              </a:lnSpc>
            </a:pPr>
            <a:r>
              <a:rPr lang="en-US" altLang="ja-JP" dirty="0">
                <a:solidFill>
                  <a:prstClr val="black"/>
                </a:solidFill>
                <a:latin typeface="ＭＳ Ｐゴシック"/>
              </a:rPr>
              <a:t> </a:t>
            </a:r>
            <a:r>
              <a:rPr lang="en-US" altLang="ja-JP" dirty="0" smtClean="0">
                <a:solidFill>
                  <a:prstClr val="black"/>
                </a:solidFill>
                <a:latin typeface="ＭＳ Ｐゴシック"/>
              </a:rPr>
              <a:t>         </a:t>
            </a:r>
            <a:r>
              <a:rPr lang="ja-JP" altLang="en-US" dirty="0" smtClean="0">
                <a:solidFill>
                  <a:prstClr val="black"/>
                </a:solidFill>
                <a:latin typeface="ＭＳ Ｐゴシック"/>
              </a:rPr>
              <a:t>ある</a:t>
            </a:r>
            <a:r>
              <a:rPr lang="ja-JP" altLang="en-US" dirty="0">
                <a:solidFill>
                  <a:prstClr val="black"/>
                </a:solidFill>
                <a:latin typeface="ＭＳ Ｐゴシック"/>
              </a:rPr>
              <a:t>こと。 </a:t>
            </a:r>
          </a:p>
          <a:p>
            <a:pPr>
              <a:lnSpc>
                <a:spcPts val="2000"/>
              </a:lnSpc>
            </a:pPr>
            <a:r>
              <a:rPr lang="ja-JP" altLang="en-US" dirty="0" smtClean="0">
                <a:solidFill>
                  <a:prstClr val="black"/>
                </a:solidFill>
                <a:latin typeface="ＭＳ Ｐゴシック"/>
              </a:rPr>
              <a:t>　　　イ</a:t>
            </a:r>
            <a:r>
              <a:rPr lang="en-US" altLang="ja-JP" dirty="0">
                <a:solidFill>
                  <a:prstClr val="black"/>
                </a:solidFill>
                <a:latin typeface="ＭＳ Ｐゴシック"/>
              </a:rPr>
              <a:t>) </a:t>
            </a:r>
            <a:r>
              <a:rPr lang="ja-JP" altLang="en-US" dirty="0" smtClean="0">
                <a:solidFill>
                  <a:prstClr val="black"/>
                </a:solidFill>
                <a:latin typeface="ＭＳ Ｐゴシック"/>
              </a:rPr>
              <a:t>入院</a:t>
            </a:r>
            <a:r>
              <a:rPr lang="ja-JP" altLang="en-US" dirty="0">
                <a:solidFill>
                  <a:prstClr val="black"/>
                </a:solidFill>
                <a:latin typeface="ＭＳ Ｐゴシック"/>
              </a:rPr>
              <a:t>患者のうち、院内で発生した</a:t>
            </a:r>
            <a:r>
              <a:rPr lang="ja-JP" altLang="en-US" dirty="0" smtClean="0">
                <a:solidFill>
                  <a:prstClr val="black"/>
                </a:solidFill>
                <a:latin typeface="ＭＳ Ｐゴシック"/>
              </a:rPr>
              <a:t>褥瘡患者</a:t>
            </a:r>
            <a:r>
              <a:rPr lang="ja-JP" altLang="en-US" dirty="0">
                <a:solidFill>
                  <a:prstClr val="black"/>
                </a:solidFill>
                <a:latin typeface="ＭＳ Ｐゴシック"/>
              </a:rPr>
              <a:t>の割合</a:t>
            </a:r>
            <a:r>
              <a:rPr lang="ja-JP" altLang="en-US" dirty="0" smtClean="0">
                <a:solidFill>
                  <a:prstClr val="black"/>
                </a:solidFill>
                <a:latin typeface="ＭＳ Ｐゴシック"/>
              </a:rPr>
              <a:t>が１．５％</a:t>
            </a:r>
            <a:r>
              <a:rPr lang="ja-JP" altLang="en-US" dirty="0">
                <a:solidFill>
                  <a:prstClr val="black"/>
                </a:solidFill>
                <a:latin typeface="ＭＳ Ｐゴシック"/>
              </a:rPr>
              <a:t>未満で</a:t>
            </a:r>
            <a:r>
              <a:rPr lang="ja-JP" altLang="en-US" dirty="0" smtClean="0">
                <a:solidFill>
                  <a:prstClr val="black"/>
                </a:solidFill>
                <a:latin typeface="ＭＳ Ｐゴシック"/>
              </a:rPr>
              <a:t>あること</a:t>
            </a:r>
            <a:r>
              <a:rPr lang="ja-JP" altLang="en-US" dirty="0">
                <a:solidFill>
                  <a:prstClr val="black"/>
                </a:solidFill>
                <a:latin typeface="ＭＳ Ｐゴシック"/>
              </a:rPr>
              <a:t>。 </a:t>
            </a:r>
            <a:endParaRPr lang="en-US" altLang="ja-JP" dirty="0" smtClean="0">
              <a:solidFill>
                <a:prstClr val="black"/>
              </a:solidFill>
              <a:latin typeface="ＭＳ Ｐゴシック"/>
            </a:endParaRPr>
          </a:p>
          <a:p>
            <a:pPr>
              <a:lnSpc>
                <a:spcPts val="2000"/>
              </a:lnSpc>
            </a:pPr>
            <a:endParaRPr lang="en-US" altLang="ja-JP" dirty="0" smtClean="0">
              <a:solidFill>
                <a:prstClr val="black"/>
              </a:solidFill>
              <a:latin typeface="ＭＳ Ｐゴシック"/>
            </a:endParaRPr>
          </a:p>
          <a:p>
            <a:pPr>
              <a:lnSpc>
                <a:spcPts val="2000"/>
              </a:lnSpc>
            </a:pPr>
            <a:r>
              <a:rPr lang="ja-JP" altLang="en-US" dirty="0" smtClean="0">
                <a:solidFill>
                  <a:prstClr val="black"/>
                </a:solidFill>
                <a:latin typeface="ＭＳ Ｐゴシック"/>
              </a:rPr>
              <a:t>　　</a:t>
            </a:r>
            <a:r>
              <a:rPr lang="en-US" altLang="ja-JP" dirty="0" smtClean="0">
                <a:solidFill>
                  <a:prstClr val="black"/>
                </a:solidFill>
                <a:latin typeface="ＭＳ Ｐゴシック"/>
              </a:rPr>
              <a:t>※</a:t>
            </a:r>
            <a:r>
              <a:rPr lang="ja-JP" altLang="en-US" dirty="0">
                <a:solidFill>
                  <a:prstClr val="black"/>
                </a:solidFill>
                <a:latin typeface="ＭＳ Ｐゴシック"/>
              </a:rPr>
              <a:t>疾患別リハビリテーション等との併算定は不可</a:t>
            </a:r>
            <a:r>
              <a:rPr lang="ja-JP" altLang="en-US" dirty="0" smtClean="0">
                <a:solidFill>
                  <a:prstClr val="black"/>
                </a:solidFill>
                <a:latin typeface="ＭＳ Ｐゴシック"/>
              </a:rPr>
              <a:t>。</a:t>
            </a:r>
            <a:endParaRPr lang="en-US" altLang="ja-JP" dirty="0">
              <a:solidFill>
                <a:prstClr val="black"/>
              </a:solidFill>
              <a:latin typeface="ＭＳ Ｐゴシック"/>
            </a:endParaRPr>
          </a:p>
          <a:p>
            <a:endParaRPr lang="ja-JP" altLang="en-US" dirty="0">
              <a:solidFill>
                <a:prstClr val="black"/>
              </a:solidFill>
              <a:latin typeface="ＭＳ Ｐゴシック"/>
            </a:endParaRPr>
          </a:p>
          <a:p>
            <a:r>
              <a:rPr lang="en-US" altLang="ja-JP" sz="1600" dirty="0" smtClean="0">
                <a:solidFill>
                  <a:prstClr val="black"/>
                </a:solidFill>
              </a:rPr>
              <a:t> </a:t>
            </a:r>
            <a:r>
              <a:rPr lang="ja-JP" altLang="en-US" sz="1600" dirty="0" smtClean="0">
                <a:solidFill>
                  <a:prstClr val="black"/>
                </a:solidFill>
                <a:latin typeface="ＭＳ Ｐゴシック" pitchFamily="50" charset="-128"/>
              </a:rPr>
              <a:t>　　</a:t>
            </a: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6" name="Rectangle 36"/>
          <p:cNvSpPr>
            <a:spLocks noChangeArrowheads="1"/>
          </p:cNvSpPr>
          <p:nvPr/>
        </p:nvSpPr>
        <p:spPr bwMode="auto">
          <a:xfrm>
            <a:off x="194402" y="683743"/>
            <a:ext cx="5954337" cy="44641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just">
              <a:spcBef>
                <a:spcPct val="20000"/>
              </a:spcBef>
            </a:pPr>
            <a:r>
              <a:rPr lang="ja-JP" altLang="en-US" sz="2200" dirty="0" smtClean="0">
                <a:solidFill>
                  <a:prstClr val="black"/>
                </a:solidFill>
              </a:rPr>
              <a:t>入院患者の</a:t>
            </a:r>
            <a:r>
              <a:rPr lang="en-US" altLang="ja-JP" sz="2200" dirty="0" smtClean="0">
                <a:solidFill>
                  <a:prstClr val="black"/>
                </a:solidFill>
              </a:rPr>
              <a:t>ADL</a:t>
            </a:r>
            <a:r>
              <a:rPr lang="ja-JP" altLang="en-US" sz="2200" dirty="0" smtClean="0">
                <a:solidFill>
                  <a:prstClr val="black"/>
                </a:solidFill>
              </a:rPr>
              <a:t>の維持及び向上等に対する評価</a:t>
            </a:r>
            <a:endParaRPr lang="ja-JP" altLang="en-US" sz="2200" dirty="0">
              <a:solidFill>
                <a:prstClr val="black"/>
              </a:solidFill>
            </a:endParaRPr>
          </a:p>
        </p:txBody>
      </p:sp>
      <p:sp>
        <p:nvSpPr>
          <p:cNvPr id="8" name="Rectangle 2"/>
          <p:cNvSpPr>
            <a:spLocks noChangeArrowheads="1"/>
          </p:cNvSpPr>
          <p:nvPr/>
        </p:nvSpPr>
        <p:spPr bwMode="auto">
          <a:xfrm>
            <a:off x="202332" y="39045"/>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0" dirty="0">
                <a:solidFill>
                  <a:srgbClr val="000000"/>
                </a:solidFill>
              </a:rPr>
              <a:t>１２</a:t>
            </a:r>
            <a:r>
              <a:rPr kumimoji="1" lang="ja-JP" altLang="en-US" sz="3200" b="0" i="0" u="none" strike="noStrike" kern="0" cap="none" spc="0" normalizeH="0" baseline="0" noProof="0" dirty="0" err="1" smtClean="0">
                <a:ln>
                  <a:noFill/>
                </a:ln>
                <a:solidFill>
                  <a:srgbClr val="000000"/>
                </a:solidFill>
                <a:effectLst/>
                <a:uLnTx/>
                <a:uFillTx/>
                <a:latin typeface="Calibri" pitchFamily="34" charset="0"/>
                <a:ea typeface="ＭＳ Ｐゴシック" charset="-128"/>
              </a:rPr>
              <a:t>．</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リハビリテーション</a:t>
            </a: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494091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右矢印 21"/>
          <p:cNvSpPr/>
          <p:nvPr/>
        </p:nvSpPr>
        <p:spPr>
          <a:xfrm>
            <a:off x="3584848" y="1820229"/>
            <a:ext cx="3456384" cy="84912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376" dirty="0">
                <a:solidFill>
                  <a:prstClr val="black"/>
                </a:solidFill>
              </a:rPr>
              <a:t>紹介</a:t>
            </a:r>
            <a:endParaRPr lang="en-US" altLang="ja-JP" sz="1376" dirty="0">
              <a:solidFill>
                <a:prstClr val="black"/>
              </a:solidFill>
            </a:endParaRPr>
          </a:p>
        </p:txBody>
      </p:sp>
      <p:sp>
        <p:nvSpPr>
          <p:cNvPr id="23" name="テキスト ボックス 22"/>
          <p:cNvSpPr txBox="1"/>
          <p:nvPr/>
        </p:nvSpPr>
        <p:spPr>
          <a:xfrm>
            <a:off x="128465" y="4306541"/>
            <a:ext cx="3528392" cy="22703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68326" indent="-268326"/>
            <a:r>
              <a:rPr lang="ja-JP" altLang="en-US" sz="1769" dirty="0">
                <a:solidFill>
                  <a:prstClr val="black"/>
                </a:solidFill>
              </a:rPr>
              <a:t>○　複数の慢性疾患を有する患者の対応</a:t>
            </a:r>
            <a:endParaRPr lang="en-US" altLang="ja-JP" sz="1769" dirty="0">
              <a:solidFill>
                <a:prstClr val="black"/>
              </a:solidFill>
            </a:endParaRPr>
          </a:p>
          <a:p>
            <a:pPr marL="268326" indent="-268326"/>
            <a:r>
              <a:rPr lang="ja-JP" altLang="en-US" sz="1769" dirty="0">
                <a:solidFill>
                  <a:prstClr val="black"/>
                </a:solidFill>
              </a:rPr>
              <a:t>○　必要な時にいつでも連絡が取れ、適切な指示を出せる体制の確保</a:t>
            </a:r>
            <a:endParaRPr lang="en-US" altLang="ja-JP" sz="1769" dirty="0">
              <a:solidFill>
                <a:prstClr val="black"/>
              </a:solidFill>
            </a:endParaRPr>
          </a:p>
          <a:p>
            <a:pPr marL="268326" indent="-268326"/>
            <a:r>
              <a:rPr lang="ja-JP" altLang="en-US" sz="1769" dirty="0">
                <a:solidFill>
                  <a:prstClr val="black"/>
                </a:solidFill>
              </a:rPr>
              <a:t>○　専門医や介護保険施設等への適切な紹介</a:t>
            </a:r>
            <a:endParaRPr lang="en-US" altLang="ja-JP" sz="1769" dirty="0">
              <a:solidFill>
                <a:prstClr val="black"/>
              </a:solidFill>
            </a:endParaRPr>
          </a:p>
          <a:p>
            <a:pPr marL="268326" indent="-268326"/>
            <a:r>
              <a:rPr lang="ja-JP" altLang="en-US" sz="1769" dirty="0">
                <a:solidFill>
                  <a:prstClr val="black"/>
                </a:solidFill>
              </a:rPr>
              <a:t>○　継続的な服薬や健康</a:t>
            </a:r>
            <a:r>
              <a:rPr lang="ja-JP" altLang="en-US" sz="1769" dirty="0" smtClean="0">
                <a:solidFill>
                  <a:prstClr val="black"/>
                </a:solidFill>
              </a:rPr>
              <a:t>管理　等</a:t>
            </a:r>
            <a:endParaRPr lang="en-US" altLang="ja-JP" sz="1769" dirty="0">
              <a:solidFill>
                <a:prstClr val="black"/>
              </a:solidFill>
            </a:endParaRPr>
          </a:p>
        </p:txBody>
      </p:sp>
      <p:sp>
        <p:nvSpPr>
          <p:cNvPr id="28" name="テキスト ボックス 27"/>
          <p:cNvSpPr txBox="1"/>
          <p:nvPr/>
        </p:nvSpPr>
        <p:spPr>
          <a:xfrm>
            <a:off x="488504" y="1961907"/>
            <a:ext cx="2808312" cy="3645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769" dirty="0">
                <a:solidFill>
                  <a:prstClr val="black"/>
                </a:solidFill>
              </a:rPr>
              <a:t>全人的かつ継続的な診療</a:t>
            </a:r>
          </a:p>
        </p:txBody>
      </p:sp>
      <p:sp>
        <p:nvSpPr>
          <p:cNvPr id="29" name="Rectangle 3"/>
          <p:cNvSpPr>
            <a:spLocks noChangeArrowheads="1"/>
          </p:cNvSpPr>
          <p:nvPr/>
        </p:nvSpPr>
        <p:spPr bwMode="auto">
          <a:xfrm>
            <a:off x="7113244" y="4947185"/>
            <a:ext cx="2736304" cy="91988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marL="336968" indent="-336968" eaLnBrk="0" hangingPunct="0">
              <a:lnSpc>
                <a:spcPct val="90000"/>
              </a:lnSpc>
              <a:spcBef>
                <a:spcPct val="20000"/>
              </a:spcBef>
            </a:pPr>
            <a:r>
              <a:rPr lang="ja-JP" altLang="en-US" sz="1769" dirty="0">
                <a:solidFill>
                  <a:prstClr val="black"/>
                </a:solidFill>
              </a:rPr>
              <a:t>○　外来業務の負担軽減</a:t>
            </a:r>
            <a:endParaRPr lang="en-US" altLang="ja-JP" sz="1769" dirty="0">
              <a:solidFill>
                <a:prstClr val="black"/>
              </a:solidFill>
            </a:endParaRPr>
          </a:p>
          <a:p>
            <a:pPr marL="336968" indent="-336968" eaLnBrk="0" hangingPunct="0">
              <a:lnSpc>
                <a:spcPct val="90000"/>
              </a:lnSpc>
              <a:spcBef>
                <a:spcPct val="20000"/>
              </a:spcBef>
            </a:pPr>
            <a:r>
              <a:rPr lang="ja-JP" altLang="en-US" sz="1769" dirty="0">
                <a:solidFill>
                  <a:prstClr val="black"/>
                </a:solidFill>
              </a:rPr>
              <a:t>○　専門外来の確保</a:t>
            </a:r>
            <a:endParaRPr lang="en-US" altLang="ja-JP" sz="1769" dirty="0">
              <a:solidFill>
                <a:prstClr val="black"/>
              </a:solidFill>
            </a:endParaRPr>
          </a:p>
          <a:p>
            <a:pPr marL="336968" indent="-336968" eaLnBrk="0" hangingPunct="0">
              <a:lnSpc>
                <a:spcPct val="90000"/>
              </a:lnSpc>
              <a:spcBef>
                <a:spcPct val="20000"/>
              </a:spcBef>
            </a:pPr>
            <a:r>
              <a:rPr lang="ja-JP" altLang="en-US" sz="1769" dirty="0">
                <a:solidFill>
                  <a:prstClr val="black"/>
                </a:solidFill>
              </a:rPr>
              <a:t>○　一般外来の縮小</a:t>
            </a:r>
            <a:endParaRPr lang="en-US" altLang="ja-JP" sz="1769" dirty="0">
              <a:solidFill>
                <a:prstClr val="black"/>
              </a:solidFill>
            </a:endParaRPr>
          </a:p>
          <a:p>
            <a:pPr marL="336968" indent="-336968" eaLnBrk="0" hangingPunct="0">
              <a:lnSpc>
                <a:spcPct val="90000"/>
              </a:lnSpc>
              <a:spcBef>
                <a:spcPct val="20000"/>
              </a:spcBef>
            </a:pPr>
            <a:endParaRPr lang="ja-JP" altLang="en-US" sz="1965" dirty="0">
              <a:solidFill>
                <a:prstClr val="black"/>
              </a:solidFill>
            </a:endParaRPr>
          </a:p>
        </p:txBody>
      </p:sp>
      <p:sp>
        <p:nvSpPr>
          <p:cNvPr id="33" name="左矢印 32"/>
          <p:cNvSpPr/>
          <p:nvPr/>
        </p:nvSpPr>
        <p:spPr>
          <a:xfrm>
            <a:off x="3350466" y="2488266"/>
            <a:ext cx="3618805" cy="849127"/>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376" dirty="0">
                <a:solidFill>
                  <a:prstClr val="black"/>
                </a:solidFill>
              </a:rPr>
              <a:t>逆紹介</a:t>
            </a:r>
            <a:endParaRPr lang="en-US" altLang="ja-JP" sz="1376" dirty="0">
              <a:solidFill>
                <a:prstClr val="black"/>
              </a:solidFill>
            </a:endParaRPr>
          </a:p>
        </p:txBody>
      </p:sp>
      <p:sp>
        <p:nvSpPr>
          <p:cNvPr id="35" name="テキスト ボックス 34"/>
          <p:cNvSpPr txBox="1"/>
          <p:nvPr/>
        </p:nvSpPr>
        <p:spPr>
          <a:xfrm>
            <a:off x="704528" y="3885778"/>
            <a:ext cx="3024336" cy="273793"/>
          </a:xfrm>
          <a:prstGeom prst="rect">
            <a:avLst/>
          </a:prstGeom>
          <a:noFill/>
        </p:spPr>
        <p:txBody>
          <a:bodyPr wrap="square" rtlCol="0">
            <a:spAutoFit/>
          </a:bodyPr>
          <a:lstStyle/>
          <a:p>
            <a:r>
              <a:rPr lang="ja-JP" altLang="en-US" sz="1179" dirty="0">
                <a:solidFill>
                  <a:prstClr val="black"/>
                </a:solidFill>
              </a:rPr>
              <a:t>患者がアクセスしやすい中小病院、診療所</a:t>
            </a:r>
          </a:p>
        </p:txBody>
      </p:sp>
      <p:sp>
        <p:nvSpPr>
          <p:cNvPr id="36" name="テキスト ボックス 35"/>
          <p:cNvSpPr txBox="1"/>
          <p:nvPr/>
        </p:nvSpPr>
        <p:spPr>
          <a:xfrm>
            <a:off x="7761317" y="4452060"/>
            <a:ext cx="2232248" cy="272201"/>
          </a:xfrm>
          <a:prstGeom prst="rect">
            <a:avLst/>
          </a:prstGeom>
          <a:noFill/>
        </p:spPr>
        <p:txBody>
          <a:bodyPr wrap="square" rtlCol="0">
            <a:spAutoFit/>
          </a:bodyPr>
          <a:lstStyle/>
          <a:p>
            <a:r>
              <a:rPr lang="ja-JP" altLang="en-US" sz="1179" dirty="0">
                <a:solidFill>
                  <a:prstClr val="black"/>
                </a:solidFill>
              </a:rPr>
              <a:t>地域の拠点となるような病院</a:t>
            </a:r>
          </a:p>
        </p:txBody>
      </p:sp>
      <p:pic>
        <p:nvPicPr>
          <p:cNvPr id="7" name="Picture 20" descr="C:\Users\MNDBG\AppData\Local\Microsoft\Windows\Temporary Internet Files\Content.IE5\328FDAOG\MC900016002[1].wmf"/>
          <p:cNvPicPr>
            <a:picLocks noChangeAspect="1" noChangeArrowheads="1"/>
          </p:cNvPicPr>
          <p:nvPr/>
        </p:nvPicPr>
        <p:blipFill>
          <a:blip r:embed="rId3" cstate="print"/>
          <a:srcRect/>
          <a:stretch>
            <a:fillRect/>
          </a:stretch>
        </p:blipFill>
        <p:spPr bwMode="auto">
          <a:xfrm>
            <a:off x="4160916" y="3036656"/>
            <a:ext cx="2088232" cy="1556735"/>
          </a:xfrm>
          <a:prstGeom prst="rect">
            <a:avLst/>
          </a:prstGeom>
          <a:noFill/>
        </p:spPr>
      </p:pic>
      <p:sp>
        <p:nvSpPr>
          <p:cNvPr id="39" name="テキスト ボックス 38"/>
          <p:cNvSpPr txBox="1"/>
          <p:nvPr/>
        </p:nvSpPr>
        <p:spPr>
          <a:xfrm>
            <a:off x="7185252" y="1961739"/>
            <a:ext cx="2592288" cy="36293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1769" dirty="0">
                <a:solidFill>
                  <a:prstClr val="black"/>
                </a:solidFill>
              </a:rPr>
              <a:t>専門的な診療</a:t>
            </a:r>
          </a:p>
        </p:txBody>
      </p:sp>
      <p:grpSp>
        <p:nvGrpSpPr>
          <p:cNvPr id="3" name="グループ化 40"/>
          <p:cNvGrpSpPr/>
          <p:nvPr/>
        </p:nvGrpSpPr>
        <p:grpSpPr>
          <a:xfrm>
            <a:off x="7761313" y="2329044"/>
            <a:ext cx="1756996" cy="2158198"/>
            <a:chOff x="7545288" y="2060848"/>
            <a:chExt cx="1756995" cy="2196243"/>
          </a:xfrm>
        </p:grpSpPr>
        <p:pic>
          <p:nvPicPr>
            <p:cNvPr id="160775" name="Picture 7" descr="C:\Users\MNDBG\AppData\Local\Microsoft\Windows\Temporary Internet Files\Content.IE5\3MMA92UY\MC900438706[1].jpg"/>
            <p:cNvPicPr>
              <a:picLocks noChangeAspect="1" noChangeArrowheads="1"/>
            </p:cNvPicPr>
            <p:nvPr/>
          </p:nvPicPr>
          <p:blipFill>
            <a:blip r:embed="rId4" cstate="print"/>
            <a:srcRect/>
            <a:stretch>
              <a:fillRect/>
            </a:stretch>
          </p:blipFill>
          <p:spPr bwMode="auto">
            <a:xfrm>
              <a:off x="7545288" y="2060848"/>
              <a:ext cx="1756995" cy="2196243"/>
            </a:xfrm>
            <a:prstGeom prst="rect">
              <a:avLst/>
            </a:prstGeom>
            <a:noFill/>
          </p:spPr>
        </p:pic>
        <p:sp>
          <p:nvSpPr>
            <p:cNvPr id="40" name="円/楕円 39"/>
            <p:cNvSpPr/>
            <p:nvPr/>
          </p:nvSpPr>
          <p:spPr>
            <a:xfrm>
              <a:off x="7621064" y="2105560"/>
              <a:ext cx="216024" cy="2296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grpSp>
      <p:pic>
        <p:nvPicPr>
          <p:cNvPr id="42" name="Picture 12"/>
          <p:cNvPicPr>
            <a:picLocks noChangeAspect="1" noChangeArrowheads="1"/>
          </p:cNvPicPr>
          <p:nvPr/>
        </p:nvPicPr>
        <p:blipFill>
          <a:blip r:embed="rId5" cstate="print"/>
          <a:srcRect/>
          <a:stretch>
            <a:fillRect/>
          </a:stretch>
        </p:blipFill>
        <p:spPr bwMode="auto">
          <a:xfrm>
            <a:off x="1064572" y="2329042"/>
            <a:ext cx="2285851" cy="1575426"/>
          </a:xfrm>
          <a:prstGeom prst="rect">
            <a:avLst/>
          </a:prstGeom>
          <a:noFill/>
          <a:ln w="9525">
            <a:noFill/>
            <a:miter lim="800000"/>
            <a:headEnd/>
            <a:tailEnd/>
          </a:ln>
        </p:spPr>
      </p:pic>
      <p:pic>
        <p:nvPicPr>
          <p:cNvPr id="79875" name="Picture 3" descr="C:\Users\cosmoeater\AppData\Local\Microsoft\Windows\Temporary Internet Files\Content.IE5\JO2A8CBZ\MC90008932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4932" y="5371948"/>
            <a:ext cx="1750176" cy="146608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147041" y="6574879"/>
            <a:ext cx="1678168" cy="272201"/>
          </a:xfrm>
          <a:prstGeom prst="rect">
            <a:avLst/>
          </a:prstGeom>
          <a:noFill/>
        </p:spPr>
        <p:txBody>
          <a:bodyPr wrap="square" rtlCol="0">
            <a:spAutoFit/>
          </a:bodyPr>
          <a:lstStyle/>
          <a:p>
            <a:r>
              <a:rPr lang="ja-JP" altLang="en-US" sz="1179" dirty="0">
                <a:solidFill>
                  <a:prstClr val="black"/>
                </a:solidFill>
              </a:rPr>
              <a:t>介護保険サービス等</a:t>
            </a:r>
          </a:p>
        </p:txBody>
      </p:sp>
      <p:sp>
        <p:nvSpPr>
          <p:cNvPr id="5" name="下矢印 4"/>
          <p:cNvSpPr/>
          <p:nvPr/>
        </p:nvSpPr>
        <p:spPr>
          <a:xfrm>
            <a:off x="3800873" y="4724060"/>
            <a:ext cx="551052" cy="149681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179" dirty="0">
                <a:solidFill>
                  <a:prstClr val="black"/>
                </a:solidFill>
              </a:rPr>
              <a:t>介護が必要な時</a:t>
            </a:r>
          </a:p>
        </p:txBody>
      </p:sp>
      <p:sp>
        <p:nvSpPr>
          <p:cNvPr id="8" name="上矢印 7"/>
          <p:cNvSpPr/>
          <p:nvPr/>
        </p:nvSpPr>
        <p:spPr>
          <a:xfrm>
            <a:off x="5953754" y="4724260"/>
            <a:ext cx="511417" cy="1496815"/>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179" dirty="0">
                <a:solidFill>
                  <a:prstClr val="black"/>
                </a:solidFill>
              </a:rPr>
              <a:t>医療が必要な時</a:t>
            </a:r>
          </a:p>
        </p:txBody>
      </p:sp>
      <p:sp>
        <p:nvSpPr>
          <p:cNvPr id="9" name="左矢印 8"/>
          <p:cNvSpPr/>
          <p:nvPr/>
        </p:nvSpPr>
        <p:spPr>
          <a:xfrm>
            <a:off x="5025009" y="3408147"/>
            <a:ext cx="637080" cy="406873"/>
          </a:xfrm>
          <a:prstGeom prst="leftArrow">
            <a:avLst>
              <a:gd name="adj1" fmla="val 66213"/>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179" dirty="0">
                <a:solidFill>
                  <a:prstClr val="black"/>
                </a:solidFill>
              </a:rPr>
              <a:t>外来受診</a:t>
            </a:r>
          </a:p>
        </p:txBody>
      </p:sp>
      <p:sp>
        <p:nvSpPr>
          <p:cNvPr id="24" name="角丸四角形吹き出し 23"/>
          <p:cNvSpPr/>
          <p:nvPr/>
        </p:nvSpPr>
        <p:spPr>
          <a:xfrm>
            <a:off x="215626" y="928476"/>
            <a:ext cx="4089306" cy="838446"/>
          </a:xfrm>
          <a:prstGeom prst="wedgeRoundRectCallout">
            <a:avLst>
              <a:gd name="adj1" fmla="val -9102"/>
              <a:gd name="adj2" fmla="val 68171"/>
              <a:gd name="adj3" fmla="val 16667"/>
            </a:avLst>
          </a:prstGeom>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000" u="sng" dirty="0" smtClean="0">
                <a:solidFill>
                  <a:srgbClr val="0070C0"/>
                </a:solidFill>
              </a:rPr>
              <a:t>主治医機能</a:t>
            </a:r>
            <a:r>
              <a:rPr lang="en-US" altLang="ja-JP" sz="2000" u="sng" dirty="0" smtClean="0">
                <a:solidFill>
                  <a:srgbClr val="0070C0"/>
                </a:solidFill>
              </a:rPr>
              <a:t>〔</a:t>
            </a:r>
            <a:r>
              <a:rPr lang="ja-JP" altLang="en-US" sz="2000" u="sng" dirty="0" smtClean="0">
                <a:solidFill>
                  <a:srgbClr val="0070C0"/>
                </a:solidFill>
              </a:rPr>
              <a:t>かかりつけ医</a:t>
            </a:r>
            <a:r>
              <a:rPr lang="en-US" altLang="ja-JP" sz="2000" u="sng" dirty="0" smtClean="0">
                <a:solidFill>
                  <a:srgbClr val="0070C0"/>
                </a:solidFill>
              </a:rPr>
              <a:t>〕</a:t>
            </a:r>
            <a:r>
              <a:rPr lang="ja-JP" altLang="en-US" sz="2000" dirty="0" smtClean="0">
                <a:solidFill>
                  <a:prstClr val="black"/>
                </a:solidFill>
              </a:rPr>
              <a:t>の評価</a:t>
            </a:r>
            <a:endParaRPr lang="en-US" altLang="ja-JP" sz="2000" dirty="0" smtClean="0">
              <a:solidFill>
                <a:prstClr val="black"/>
              </a:solidFill>
            </a:endParaRPr>
          </a:p>
          <a:p>
            <a:pPr algn="ctr"/>
            <a:r>
              <a:rPr lang="ja-JP" altLang="en-US" sz="1400" dirty="0">
                <a:solidFill>
                  <a:prstClr val="black"/>
                </a:solidFill>
              </a:rPr>
              <a:t>地域包括診療加算 　</a:t>
            </a:r>
            <a:r>
              <a:rPr lang="en-US" altLang="ja-JP" sz="1400" dirty="0">
                <a:solidFill>
                  <a:prstClr val="black"/>
                </a:solidFill>
              </a:rPr>
              <a:t>20</a:t>
            </a:r>
            <a:r>
              <a:rPr lang="ja-JP" altLang="en-US" sz="1400" dirty="0">
                <a:solidFill>
                  <a:prstClr val="black"/>
                </a:solidFill>
              </a:rPr>
              <a:t>点</a:t>
            </a:r>
            <a:endParaRPr lang="en-US" altLang="ja-JP" sz="1400" dirty="0">
              <a:solidFill>
                <a:prstClr val="black"/>
              </a:solidFill>
            </a:endParaRPr>
          </a:p>
          <a:p>
            <a:pPr algn="ctr"/>
            <a:r>
              <a:rPr lang="ja-JP" altLang="en-US" sz="1400" dirty="0" smtClean="0">
                <a:solidFill>
                  <a:prstClr val="black"/>
                </a:solidFill>
              </a:rPr>
              <a:t>地域包括診療料　</a:t>
            </a:r>
            <a:r>
              <a:rPr lang="en-US" altLang="ja-JP" sz="1400" dirty="0" smtClean="0">
                <a:solidFill>
                  <a:prstClr val="black"/>
                </a:solidFill>
              </a:rPr>
              <a:t>1,503</a:t>
            </a:r>
            <a:r>
              <a:rPr lang="ja-JP" altLang="en-US" sz="1400" dirty="0" smtClean="0">
                <a:solidFill>
                  <a:prstClr val="black"/>
                </a:solidFill>
              </a:rPr>
              <a:t>点</a:t>
            </a:r>
            <a:endParaRPr lang="en-US" altLang="ja-JP" sz="1400" dirty="0" smtClean="0">
              <a:solidFill>
                <a:prstClr val="black"/>
              </a:solidFill>
            </a:endParaRPr>
          </a:p>
        </p:txBody>
      </p:sp>
      <p:sp>
        <p:nvSpPr>
          <p:cNvPr id="25" name="正方形/長方形 24"/>
          <p:cNvSpPr/>
          <p:nvPr/>
        </p:nvSpPr>
        <p:spPr>
          <a:xfrm>
            <a:off x="1159819" y="583535"/>
            <a:ext cx="165301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smtClean="0">
                <a:solidFill>
                  <a:prstClr val="black"/>
                </a:solidFill>
              </a:rPr>
              <a:t>平成２６年改定</a:t>
            </a:r>
            <a:endParaRPr lang="ja-JP" altLang="en-US" dirty="0">
              <a:solidFill>
                <a:prstClr val="black"/>
              </a:solidFill>
            </a:endParaRPr>
          </a:p>
        </p:txBody>
      </p:sp>
      <p:sp>
        <p:nvSpPr>
          <p:cNvPr id="26" name="角丸四角形吹き出し 25"/>
          <p:cNvSpPr/>
          <p:nvPr/>
        </p:nvSpPr>
        <p:spPr>
          <a:xfrm>
            <a:off x="5744585" y="929489"/>
            <a:ext cx="4016931" cy="838446"/>
          </a:xfrm>
          <a:prstGeom prst="wedgeRoundRectCallout">
            <a:avLst>
              <a:gd name="adj1" fmla="val -1603"/>
              <a:gd name="adj2" fmla="val 65605"/>
              <a:gd name="adj3" fmla="val 16667"/>
            </a:avLst>
          </a:prstGeom>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ja-JP" sz="24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大病院</a:t>
            </a:r>
            <a:r>
              <a:rPr lang="ja-JP" altLang="ja-JP" sz="24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の</a:t>
            </a:r>
            <a:r>
              <a:rPr lang="ja-JP" altLang="en-US" sz="2400" u="sng" dirty="0" smtClean="0">
                <a:solidFill>
                  <a:srgbClr val="0070C0"/>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一般外来の縮小</a:t>
            </a:r>
            <a:endParaRPr lang="en-US" altLang="ja-JP" sz="2400" u="sng" dirty="0" smtClean="0">
              <a:solidFill>
                <a:srgbClr val="0070C0"/>
              </a:solidFill>
              <a:latin typeface="ＭＳ Ｐゴシック" panose="020B0600070205080204" pitchFamily="50" charset="-128"/>
              <a:ea typeface="ＭＳ ゴシック" panose="020B0609070205080204" pitchFamily="49" charset="-128"/>
              <a:cs typeface="ＭＳ Ｐゴシック" panose="020B0600070205080204" pitchFamily="50" charset="-128"/>
            </a:endParaRPr>
          </a:p>
          <a:p>
            <a:pPr marL="538163"/>
            <a:r>
              <a:rPr lang="ja-JP" altLang="en-US" sz="1400" dirty="0" smtClean="0">
                <a:solidFill>
                  <a:prstClr val="black"/>
                </a:solidFill>
              </a:rPr>
              <a:t>・紹介率・逆紹介率の基準の引き上げ</a:t>
            </a:r>
            <a:endParaRPr lang="en-US" altLang="ja-JP" sz="1400" dirty="0" smtClean="0">
              <a:solidFill>
                <a:prstClr val="black"/>
              </a:solidFill>
            </a:endParaRPr>
          </a:p>
          <a:p>
            <a:pPr marL="538163"/>
            <a:r>
              <a:rPr lang="ja-JP" altLang="en-US" sz="1400" dirty="0" smtClean="0">
                <a:solidFill>
                  <a:prstClr val="black"/>
                </a:solidFill>
              </a:rPr>
              <a:t>・長期投薬の是正</a:t>
            </a:r>
            <a:endParaRPr lang="en-US" altLang="ja-JP" sz="1400" dirty="0" smtClean="0">
              <a:solidFill>
                <a:prstClr val="black"/>
              </a:solidFill>
            </a:endParaRPr>
          </a:p>
        </p:txBody>
      </p:sp>
      <p:sp>
        <p:nvSpPr>
          <p:cNvPr id="27" name="正方形/長方形 26"/>
          <p:cNvSpPr/>
          <p:nvPr/>
        </p:nvSpPr>
        <p:spPr>
          <a:xfrm>
            <a:off x="7051990" y="605829"/>
            <a:ext cx="167853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smtClean="0">
                <a:solidFill>
                  <a:prstClr val="black"/>
                </a:solidFill>
              </a:rPr>
              <a:t>平成２６年改定</a:t>
            </a:r>
            <a:endParaRPr lang="ja-JP" altLang="en-US" dirty="0">
              <a:solidFill>
                <a:prstClr val="black"/>
              </a:solidFill>
            </a:endParaRPr>
          </a:p>
        </p:txBody>
      </p:sp>
      <p:sp>
        <p:nvSpPr>
          <p:cNvPr id="31" name="タイトル 1"/>
          <p:cNvSpPr txBox="1">
            <a:spLocks/>
          </p:cNvSpPr>
          <p:nvPr/>
        </p:nvSpPr>
        <p:spPr>
          <a:xfrm>
            <a:off x="215628" y="159035"/>
            <a:ext cx="8797183" cy="414470"/>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77800" indent="-177800" algn="ctr">
              <a:spcBef>
                <a:spcPct val="20000"/>
              </a:spcBef>
              <a:defRPr/>
            </a:pPr>
            <a:r>
              <a:rPr lang="ja-JP" altLang="en-US" sz="2400" dirty="0">
                <a:solidFill>
                  <a:prstClr val="black"/>
                </a:solidFill>
                <a:latin typeface="ＭＳ Ｐゴシック"/>
              </a:rPr>
              <a:t>２．</a:t>
            </a:r>
            <a:r>
              <a:rPr lang="ja-JP" altLang="ja-JP" sz="2400" dirty="0">
                <a:solidFill>
                  <a:prstClr val="black"/>
                </a:solidFill>
                <a:latin typeface="ＭＳ Ｐゴシック"/>
              </a:rPr>
              <a:t>外来医療の機能分化・連携の推進について</a:t>
            </a:r>
          </a:p>
        </p:txBody>
      </p:sp>
      <p:sp>
        <p:nvSpPr>
          <p:cNvPr id="3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338052084"/>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37"/>
          <p:cNvSpPr>
            <a:spLocks noChangeArrowheads="1"/>
          </p:cNvSpPr>
          <p:nvPr/>
        </p:nvSpPr>
        <p:spPr bwMode="auto">
          <a:xfrm>
            <a:off x="161903" y="705879"/>
            <a:ext cx="9549763" cy="5345248"/>
          </a:xfrm>
          <a:prstGeom prst="rect">
            <a:avLst/>
          </a:prstGeom>
          <a:solidFill>
            <a:srgbClr val="FFFFAF">
              <a:alpha val="49804"/>
            </a:srgbClr>
          </a:solidFill>
          <a:ln w="9525">
            <a:solidFill>
              <a:schemeClr val="tx1"/>
            </a:solidFill>
            <a:miter lim="800000"/>
            <a:headEnd/>
            <a:tailEnd/>
          </a:ln>
        </p:spPr>
        <p:txBody>
          <a:bodyPr/>
          <a:lstStyle/>
          <a:p>
            <a:pPr marL="271463" indent="-271463">
              <a:buFont typeface="Wingdings" pitchFamily="2" charset="2"/>
              <a:buChar char="Ø"/>
            </a:pPr>
            <a:endParaRPr lang="en-US" altLang="ja-JP" sz="2000" dirty="0" smtClean="0">
              <a:solidFill>
                <a:prstClr val="black"/>
              </a:solidFill>
            </a:endParaRPr>
          </a:p>
          <a:p>
            <a:pPr marL="271463" indent="-271463">
              <a:buFont typeface="Wingdings" pitchFamily="2" charset="2"/>
              <a:buChar char="Ø"/>
            </a:pPr>
            <a:r>
              <a:rPr lang="ja-JP" altLang="en-US" sz="2000" dirty="0" smtClean="0">
                <a:solidFill>
                  <a:prstClr val="black"/>
                </a:solidFill>
              </a:rPr>
              <a:t>　</a:t>
            </a:r>
            <a:r>
              <a:rPr lang="ja-JP" altLang="en-US" sz="2000" u="sng" dirty="0" smtClean="0">
                <a:solidFill>
                  <a:srgbClr val="0070C0"/>
                </a:solidFill>
              </a:rPr>
              <a:t>脳卒中及び大腿骨頸部骨折の患者について、リハビリテーション</a:t>
            </a:r>
            <a:r>
              <a:rPr lang="ja-JP" altLang="en-US" sz="2000" u="sng" dirty="0">
                <a:solidFill>
                  <a:srgbClr val="0070C0"/>
                </a:solidFill>
              </a:rPr>
              <a:t>の初期加算、</a:t>
            </a:r>
            <a:r>
              <a:rPr lang="ja-JP" altLang="en-US" sz="2000" u="sng" dirty="0" smtClean="0">
                <a:solidFill>
                  <a:srgbClr val="0070C0"/>
                </a:solidFill>
              </a:rPr>
              <a:t>早期加算</a:t>
            </a:r>
            <a:r>
              <a:rPr lang="ja-JP" altLang="en-US" sz="2000" u="sng" dirty="0">
                <a:solidFill>
                  <a:srgbClr val="0070C0"/>
                </a:solidFill>
              </a:rPr>
              <a:t>を</a:t>
            </a:r>
            <a:r>
              <a:rPr lang="ja-JP" altLang="en-US" sz="2000" u="sng" dirty="0" smtClean="0">
                <a:solidFill>
                  <a:srgbClr val="0070C0"/>
                </a:solidFill>
              </a:rPr>
              <a:t>、入院中から引き続き実施する場合に限り、外来で算定</a:t>
            </a:r>
            <a:r>
              <a:rPr lang="ja-JP" altLang="en-US" sz="2000" u="sng" dirty="0">
                <a:solidFill>
                  <a:srgbClr val="0070C0"/>
                </a:solidFill>
              </a:rPr>
              <a:t>可能</a:t>
            </a:r>
            <a:r>
              <a:rPr lang="ja-JP" altLang="en-US" sz="2000" dirty="0">
                <a:solidFill>
                  <a:prstClr val="black"/>
                </a:solidFill>
              </a:rPr>
              <a:t>とする。 </a:t>
            </a:r>
            <a:endParaRPr lang="en-US" altLang="ja-JP" sz="2000" dirty="0" smtClean="0">
              <a:solidFill>
                <a:prstClr val="black"/>
              </a:solidFill>
            </a:endParaRPr>
          </a:p>
          <a:p>
            <a:pPr marL="285750" indent="-285750">
              <a:buFont typeface="Wingdings" panose="05000000000000000000" pitchFamily="2" charset="2"/>
              <a:buChar char="Ø"/>
            </a:pPr>
            <a:r>
              <a:rPr lang="ja-JP" altLang="en-US" sz="2000" dirty="0" smtClean="0">
                <a:solidFill>
                  <a:prstClr val="black"/>
                </a:solidFill>
              </a:rPr>
              <a:t>　地域</a:t>
            </a:r>
            <a:r>
              <a:rPr lang="ja-JP" altLang="en-US" sz="2000" dirty="0">
                <a:solidFill>
                  <a:prstClr val="black"/>
                </a:solidFill>
              </a:rPr>
              <a:t>連携診療計画</a:t>
            </a:r>
            <a:r>
              <a:rPr lang="ja-JP" altLang="en-US" sz="2000" dirty="0" smtClean="0">
                <a:solidFill>
                  <a:prstClr val="black"/>
                </a:solidFill>
              </a:rPr>
              <a:t>管理料等を</a:t>
            </a:r>
            <a:r>
              <a:rPr lang="ja-JP" altLang="en-US" sz="2000" dirty="0">
                <a:solidFill>
                  <a:prstClr val="black"/>
                </a:solidFill>
              </a:rPr>
              <a:t>算定した患者について</a:t>
            </a:r>
            <a:r>
              <a:rPr lang="ja-JP" altLang="en-US" sz="2000" dirty="0" smtClean="0">
                <a:solidFill>
                  <a:prstClr val="black"/>
                </a:solidFill>
              </a:rPr>
              <a:t>、退院後の外来リハビリテーションを</a:t>
            </a:r>
            <a:r>
              <a:rPr lang="ja-JP" altLang="en-US" sz="2000" dirty="0">
                <a:solidFill>
                  <a:prstClr val="black"/>
                </a:solidFill>
              </a:rPr>
              <a:t>担う他医療機関に対して、リハビリテーション総合計画</a:t>
            </a:r>
            <a:r>
              <a:rPr lang="ja-JP" altLang="en-US" sz="2000" dirty="0" smtClean="0">
                <a:solidFill>
                  <a:prstClr val="black"/>
                </a:solidFill>
              </a:rPr>
              <a:t>を提供</a:t>
            </a:r>
            <a:r>
              <a:rPr lang="ja-JP" altLang="en-US" sz="2000" dirty="0">
                <a:solidFill>
                  <a:prstClr val="black"/>
                </a:solidFill>
              </a:rPr>
              <a:t>した</a:t>
            </a:r>
            <a:r>
              <a:rPr lang="ja-JP" altLang="en-US" sz="2000" dirty="0" smtClean="0">
                <a:solidFill>
                  <a:prstClr val="black"/>
                </a:solidFill>
              </a:rPr>
              <a:t>場合の評価を行う。 </a:t>
            </a:r>
            <a:endParaRPr lang="en-US" altLang="ja-JP" sz="2000" dirty="0" smtClean="0">
              <a:solidFill>
                <a:prstClr val="black"/>
              </a:solidFill>
            </a:endParaRPr>
          </a:p>
          <a:p>
            <a:r>
              <a:rPr lang="ja-JP" altLang="en-US" b="1" dirty="0" smtClean="0">
                <a:solidFill>
                  <a:srgbClr val="0070C0"/>
                </a:solidFill>
              </a:rPr>
              <a:t>　　</a:t>
            </a:r>
            <a:endParaRPr lang="en-US" altLang="ja-JP" b="1" dirty="0" smtClean="0">
              <a:solidFill>
                <a:srgbClr val="0070C0"/>
              </a:solidFill>
            </a:endParaRPr>
          </a:p>
          <a:p>
            <a:r>
              <a:rPr lang="ja-JP" altLang="en-US" sz="2000" b="1" dirty="0" smtClean="0">
                <a:solidFill>
                  <a:srgbClr val="0070C0"/>
                </a:solidFill>
              </a:rPr>
              <a:t>　（新）　　</a:t>
            </a:r>
            <a:r>
              <a:rPr lang="ja-JP" altLang="en-US" sz="2000" b="1" u="sng" dirty="0" smtClean="0">
                <a:solidFill>
                  <a:srgbClr val="0070C0"/>
                </a:solidFill>
              </a:rPr>
              <a:t>リハビリテーション総合計画提供料　　　１００点（退院時１回）</a:t>
            </a:r>
            <a:endParaRPr lang="en-US" altLang="ja-JP" sz="2000" b="1" u="sng" dirty="0" smtClean="0">
              <a:solidFill>
                <a:srgbClr val="0070C0"/>
              </a:solidFill>
            </a:endParaRPr>
          </a:p>
          <a:p>
            <a:r>
              <a:rPr lang="ja-JP" altLang="en-US" sz="2000" b="1" dirty="0" smtClean="0">
                <a:solidFill>
                  <a:srgbClr val="0070C0"/>
                </a:solidFill>
              </a:rPr>
              <a:t>　　　　　　　　　　　　　　　　　　　　　　</a:t>
            </a:r>
            <a:r>
              <a:rPr lang="ja-JP" altLang="en-US" sz="2000" b="1" u="sng" dirty="0" smtClean="0">
                <a:solidFill>
                  <a:srgbClr val="0070C0"/>
                </a:solidFill>
              </a:rPr>
              <a:t>（発症</a:t>
            </a:r>
            <a:r>
              <a:rPr lang="ja-JP" altLang="en-US" sz="2000" b="1" u="sng" dirty="0">
                <a:solidFill>
                  <a:srgbClr val="0070C0"/>
                </a:solidFill>
              </a:rPr>
              <a:t>、手術又は急性増悪から １４日以内に限り 　）</a:t>
            </a:r>
            <a:r>
              <a:rPr lang="ja-JP" altLang="en-US" b="1" u="sng" dirty="0">
                <a:solidFill>
                  <a:srgbClr val="0070C0"/>
                </a:solidFill>
              </a:rPr>
              <a:t>　</a:t>
            </a:r>
            <a:endParaRPr lang="ja-JP" altLang="en-US" u="sng" dirty="0">
              <a:solidFill>
                <a:prstClr val="black"/>
              </a:solidFill>
            </a:endParaRPr>
          </a:p>
          <a:p>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56" name="Rectangle 37"/>
          <p:cNvSpPr>
            <a:spLocks noChangeArrowheads="1"/>
          </p:cNvSpPr>
          <p:nvPr/>
        </p:nvSpPr>
        <p:spPr bwMode="auto">
          <a:xfrm>
            <a:off x="161905" y="6364937"/>
            <a:ext cx="9249224" cy="389680"/>
          </a:xfrm>
          <a:prstGeom prst="rect">
            <a:avLst/>
          </a:prstGeom>
          <a:solidFill>
            <a:srgbClr val="FFFFAF">
              <a:alpha val="49804"/>
            </a:srgbClr>
          </a:solidFill>
          <a:ln w="9525">
            <a:solidFill>
              <a:schemeClr val="tx1"/>
            </a:solidFill>
            <a:miter lim="800000"/>
            <a:headEnd/>
            <a:tailEnd/>
          </a:ln>
        </p:spPr>
        <p:txBody>
          <a:bodyPr anchor="ctr"/>
          <a:lstStyle/>
          <a:p>
            <a:pPr marL="342900" indent="-342900">
              <a:buFont typeface="Wingdings" pitchFamily="2" charset="2"/>
              <a:buChar char="Ø"/>
            </a:pPr>
            <a:r>
              <a:rPr lang="ja-JP" altLang="en-US" sz="2000" u="sng" dirty="0" smtClean="0">
                <a:solidFill>
                  <a:srgbClr val="0070C0"/>
                </a:solidFill>
              </a:rPr>
              <a:t>外来患者</a:t>
            </a:r>
            <a:r>
              <a:rPr lang="ja-JP" altLang="en-US" sz="2000" u="sng" dirty="0">
                <a:solidFill>
                  <a:srgbClr val="0070C0"/>
                </a:solidFill>
              </a:rPr>
              <a:t>についても運動器リハビリテーション料</a:t>
            </a:r>
            <a:r>
              <a:rPr lang="en-US" altLang="ja-JP" sz="2000" u="sng" dirty="0">
                <a:solidFill>
                  <a:srgbClr val="0070C0"/>
                </a:solidFill>
              </a:rPr>
              <a:t>Ⅰ</a:t>
            </a:r>
            <a:r>
              <a:rPr lang="ja-JP" altLang="en-US" sz="2000" u="sng" dirty="0">
                <a:solidFill>
                  <a:srgbClr val="0070C0"/>
                </a:solidFill>
              </a:rPr>
              <a:t>を算定可能</a:t>
            </a:r>
            <a:r>
              <a:rPr lang="ja-JP" altLang="en-US" sz="2000" dirty="0">
                <a:solidFill>
                  <a:prstClr val="black"/>
                </a:solidFill>
              </a:rPr>
              <a:t>とする</a:t>
            </a:r>
            <a:r>
              <a:rPr lang="ja-JP" altLang="en-US" sz="2000" dirty="0" smtClean="0">
                <a:solidFill>
                  <a:prstClr val="black"/>
                </a:solidFill>
              </a:rPr>
              <a:t>。</a:t>
            </a:r>
            <a:endParaRPr lang="en-US" altLang="ja-JP" sz="2000" dirty="0" smtClean="0">
              <a:solidFill>
                <a:prstClr val="black"/>
              </a:solidFill>
            </a:endParaRPr>
          </a:p>
        </p:txBody>
      </p:sp>
      <p:sp>
        <p:nvSpPr>
          <p:cNvPr id="16" name="正方形/長方形 15"/>
          <p:cNvSpPr/>
          <p:nvPr/>
        </p:nvSpPr>
        <p:spPr>
          <a:xfrm>
            <a:off x="439670" y="4671290"/>
            <a:ext cx="2106094" cy="288314"/>
          </a:xfrm>
          <a:prstGeom prst="rect">
            <a:avLst/>
          </a:prstGeom>
          <a:solidFill>
            <a:schemeClr val="accent1">
              <a:lumMod val="40000"/>
              <a:lumOff val="60000"/>
            </a:schemeClr>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　初期加算  </a:t>
            </a:r>
            <a:r>
              <a:rPr lang="en-US" altLang="ja-JP" sz="1200" dirty="0" smtClean="0">
                <a:solidFill>
                  <a:prstClr val="black"/>
                </a:solidFill>
              </a:rPr>
              <a:t>45</a:t>
            </a:r>
            <a:r>
              <a:rPr lang="ja-JP" altLang="en-US" sz="1200" dirty="0" smtClean="0">
                <a:solidFill>
                  <a:prstClr val="black"/>
                </a:solidFill>
              </a:rPr>
              <a:t>点</a:t>
            </a:r>
            <a:r>
              <a:rPr lang="en-US" altLang="ja-JP" sz="1200" dirty="0" smtClean="0">
                <a:solidFill>
                  <a:prstClr val="black"/>
                </a:solidFill>
              </a:rPr>
              <a:t>/</a:t>
            </a:r>
            <a:r>
              <a:rPr lang="ja-JP" altLang="en-US" sz="1200" dirty="0" smtClean="0">
                <a:solidFill>
                  <a:prstClr val="black"/>
                </a:solidFill>
              </a:rPr>
              <a:t>単位</a:t>
            </a:r>
            <a:endParaRPr lang="ja-JP" altLang="en-US" sz="1200" dirty="0">
              <a:solidFill>
                <a:prstClr val="black"/>
              </a:solidFill>
            </a:endParaRPr>
          </a:p>
        </p:txBody>
      </p:sp>
      <p:cxnSp>
        <p:nvCxnSpPr>
          <p:cNvPr id="17" name="直線コネクタ 16"/>
          <p:cNvCxnSpPr/>
          <p:nvPr/>
        </p:nvCxnSpPr>
        <p:spPr>
          <a:xfrm flipH="1">
            <a:off x="2531320" y="4224799"/>
            <a:ext cx="14445" cy="70645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887543" y="3942080"/>
            <a:ext cx="1128433" cy="27699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sz="1200" dirty="0" smtClean="0">
                <a:solidFill>
                  <a:prstClr val="black"/>
                </a:solidFill>
              </a:rPr>
              <a:t>14</a:t>
            </a:r>
            <a:r>
              <a:rPr lang="ja-JP" altLang="en-US" sz="1200" dirty="0" smtClean="0">
                <a:solidFill>
                  <a:prstClr val="black"/>
                </a:solidFill>
              </a:rPr>
              <a:t>日目まで</a:t>
            </a:r>
            <a:endParaRPr lang="ja-JP" altLang="en-US" sz="1200" dirty="0">
              <a:solidFill>
                <a:prstClr val="black"/>
              </a:solidFill>
            </a:endParaRPr>
          </a:p>
        </p:txBody>
      </p:sp>
      <p:sp>
        <p:nvSpPr>
          <p:cNvPr id="21" name="テキスト ボックス 20"/>
          <p:cNvSpPr txBox="1"/>
          <p:nvPr/>
        </p:nvSpPr>
        <p:spPr>
          <a:xfrm>
            <a:off x="191089" y="3926927"/>
            <a:ext cx="796278" cy="27699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200" dirty="0" smtClean="0">
                <a:solidFill>
                  <a:prstClr val="black"/>
                </a:solidFill>
              </a:rPr>
              <a:t>開始日</a:t>
            </a:r>
            <a:endParaRPr lang="ja-JP" altLang="en-US" sz="1200" dirty="0">
              <a:solidFill>
                <a:prstClr val="black"/>
              </a:solidFill>
            </a:endParaRPr>
          </a:p>
        </p:txBody>
      </p:sp>
      <p:sp>
        <p:nvSpPr>
          <p:cNvPr id="23" name="テキスト ボックス 22"/>
          <p:cNvSpPr txBox="1"/>
          <p:nvPr/>
        </p:nvSpPr>
        <p:spPr>
          <a:xfrm>
            <a:off x="3467924" y="3946803"/>
            <a:ext cx="1087220" cy="27699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sz="1200" dirty="0" smtClean="0">
                <a:solidFill>
                  <a:prstClr val="black"/>
                </a:solidFill>
              </a:rPr>
              <a:t>30</a:t>
            </a:r>
            <a:r>
              <a:rPr lang="ja-JP" altLang="en-US" sz="1200" dirty="0" smtClean="0">
                <a:solidFill>
                  <a:prstClr val="black"/>
                </a:solidFill>
              </a:rPr>
              <a:t>日目まで</a:t>
            </a:r>
            <a:endParaRPr lang="ja-JP" altLang="en-US" sz="1200" dirty="0">
              <a:solidFill>
                <a:prstClr val="black"/>
              </a:solidFill>
            </a:endParaRPr>
          </a:p>
        </p:txBody>
      </p:sp>
      <p:sp>
        <p:nvSpPr>
          <p:cNvPr id="45" name="テキスト ボックス 44"/>
          <p:cNvSpPr txBox="1"/>
          <p:nvPr/>
        </p:nvSpPr>
        <p:spPr>
          <a:xfrm>
            <a:off x="7327687" y="3974019"/>
            <a:ext cx="1128433" cy="27699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sz="1200" dirty="0" smtClean="0">
                <a:solidFill>
                  <a:prstClr val="black"/>
                </a:solidFill>
              </a:rPr>
              <a:t>14</a:t>
            </a:r>
            <a:r>
              <a:rPr lang="ja-JP" altLang="en-US" sz="1200" dirty="0" smtClean="0">
                <a:solidFill>
                  <a:prstClr val="black"/>
                </a:solidFill>
              </a:rPr>
              <a:t>日目まで</a:t>
            </a:r>
            <a:endParaRPr lang="ja-JP" altLang="en-US" sz="1200" dirty="0">
              <a:solidFill>
                <a:prstClr val="black"/>
              </a:solidFill>
            </a:endParaRPr>
          </a:p>
        </p:txBody>
      </p:sp>
      <p:sp>
        <p:nvSpPr>
          <p:cNvPr id="46" name="テキスト ボックス 45"/>
          <p:cNvSpPr txBox="1"/>
          <p:nvPr/>
        </p:nvSpPr>
        <p:spPr>
          <a:xfrm>
            <a:off x="5386348" y="3954310"/>
            <a:ext cx="796278" cy="27699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200" dirty="0" smtClean="0">
                <a:solidFill>
                  <a:prstClr val="black"/>
                </a:solidFill>
              </a:rPr>
              <a:t>開始日</a:t>
            </a:r>
            <a:endParaRPr lang="ja-JP" altLang="en-US" sz="1200" dirty="0">
              <a:solidFill>
                <a:prstClr val="black"/>
              </a:solidFill>
            </a:endParaRPr>
          </a:p>
        </p:txBody>
      </p:sp>
      <p:sp>
        <p:nvSpPr>
          <p:cNvPr id="48" name="テキスト ボックス 47"/>
          <p:cNvSpPr txBox="1"/>
          <p:nvPr/>
        </p:nvSpPr>
        <p:spPr>
          <a:xfrm>
            <a:off x="8723870" y="3959575"/>
            <a:ext cx="974162" cy="27699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sz="1200" dirty="0" smtClean="0">
                <a:solidFill>
                  <a:prstClr val="black"/>
                </a:solidFill>
              </a:rPr>
              <a:t>30</a:t>
            </a:r>
            <a:r>
              <a:rPr lang="ja-JP" altLang="en-US" sz="1200" dirty="0" smtClean="0">
                <a:solidFill>
                  <a:prstClr val="black"/>
                </a:solidFill>
              </a:rPr>
              <a:t>日目まで</a:t>
            </a:r>
            <a:endParaRPr lang="ja-JP" altLang="en-US" sz="1200" dirty="0">
              <a:solidFill>
                <a:prstClr val="black"/>
              </a:solidFill>
            </a:endParaRPr>
          </a:p>
        </p:txBody>
      </p:sp>
      <p:pic>
        <p:nvPicPr>
          <p:cNvPr id="60" name="図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1923" y="4129234"/>
            <a:ext cx="821516" cy="483415"/>
          </a:xfrm>
          <a:prstGeom prst="rect">
            <a:avLst/>
          </a:prstGeom>
        </p:spPr>
      </p:pic>
      <p:sp>
        <p:nvSpPr>
          <p:cNvPr id="73" name="右大かっこ 72"/>
          <p:cNvSpPr/>
          <p:nvPr/>
        </p:nvSpPr>
        <p:spPr>
          <a:xfrm rot="5400000">
            <a:off x="1095497" y="4655156"/>
            <a:ext cx="223862" cy="151544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1" name="テキスト ボックス 70"/>
          <p:cNvSpPr txBox="1"/>
          <p:nvPr/>
        </p:nvSpPr>
        <p:spPr>
          <a:xfrm>
            <a:off x="746676" y="5384543"/>
            <a:ext cx="941582" cy="27699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200" b="1" dirty="0" smtClean="0">
                <a:solidFill>
                  <a:srgbClr val="0070C0"/>
                </a:solidFill>
              </a:rPr>
              <a:t>入院リハ</a:t>
            </a:r>
            <a:endParaRPr lang="ja-JP" altLang="en-US" sz="1200" b="1" dirty="0">
              <a:solidFill>
                <a:srgbClr val="0070C0"/>
              </a:solidFill>
            </a:endParaRPr>
          </a:p>
        </p:txBody>
      </p:sp>
      <p:sp>
        <p:nvSpPr>
          <p:cNvPr id="74" name="右大かっこ 73"/>
          <p:cNvSpPr/>
          <p:nvPr/>
        </p:nvSpPr>
        <p:spPr>
          <a:xfrm rot="5400000">
            <a:off x="2999840" y="4282977"/>
            <a:ext cx="223862" cy="227316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2" name="テキスト ボックス 71"/>
          <p:cNvSpPr txBox="1"/>
          <p:nvPr/>
        </p:nvSpPr>
        <p:spPr>
          <a:xfrm>
            <a:off x="2648721" y="5375846"/>
            <a:ext cx="941582" cy="27699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200" b="1" dirty="0" smtClean="0">
                <a:solidFill>
                  <a:srgbClr val="0070C0"/>
                </a:solidFill>
              </a:rPr>
              <a:t>外来リハ</a:t>
            </a:r>
            <a:endParaRPr lang="ja-JP" altLang="en-US" sz="1200" b="1" dirty="0">
              <a:solidFill>
                <a:srgbClr val="0070C0"/>
              </a:solidFill>
            </a:endParaRPr>
          </a:p>
        </p:txBody>
      </p:sp>
      <p:sp>
        <p:nvSpPr>
          <p:cNvPr id="82" name="正方形/長方形 81"/>
          <p:cNvSpPr/>
          <p:nvPr/>
        </p:nvSpPr>
        <p:spPr>
          <a:xfrm>
            <a:off x="5820822" y="4973192"/>
            <a:ext cx="3816424" cy="323758"/>
          </a:xfrm>
          <a:prstGeom prst="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smtClean="0">
                <a:solidFill>
                  <a:prstClr val="black"/>
                </a:solidFill>
              </a:rPr>
              <a:t>早期加算　</a:t>
            </a:r>
            <a:r>
              <a:rPr lang="en-US" altLang="ja-JP" sz="1200" dirty="0" smtClean="0">
                <a:solidFill>
                  <a:prstClr val="black"/>
                </a:solidFill>
              </a:rPr>
              <a:t>30</a:t>
            </a:r>
            <a:r>
              <a:rPr lang="ja-JP" altLang="en-US" sz="1200" dirty="0" smtClean="0">
                <a:solidFill>
                  <a:prstClr val="black"/>
                </a:solidFill>
              </a:rPr>
              <a:t>点</a:t>
            </a:r>
            <a:r>
              <a:rPr lang="en-US" altLang="ja-JP" sz="1200" dirty="0" smtClean="0">
                <a:solidFill>
                  <a:prstClr val="black"/>
                </a:solidFill>
              </a:rPr>
              <a:t>/</a:t>
            </a:r>
            <a:r>
              <a:rPr lang="ja-JP" altLang="en-US" sz="1200" dirty="0" smtClean="0">
                <a:solidFill>
                  <a:prstClr val="black"/>
                </a:solidFill>
              </a:rPr>
              <a:t>単位</a:t>
            </a:r>
            <a:endParaRPr lang="ja-JP" altLang="en-US" sz="1200" dirty="0">
              <a:solidFill>
                <a:prstClr val="black"/>
              </a:solidFill>
            </a:endParaRPr>
          </a:p>
        </p:txBody>
      </p:sp>
      <p:sp>
        <p:nvSpPr>
          <p:cNvPr id="83" name="正方形/長方形 82"/>
          <p:cNvSpPr/>
          <p:nvPr/>
        </p:nvSpPr>
        <p:spPr>
          <a:xfrm>
            <a:off x="5834590" y="4670555"/>
            <a:ext cx="2106094" cy="298907"/>
          </a:xfrm>
          <a:prstGeom prst="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500" dirty="0" smtClean="0">
                <a:solidFill>
                  <a:prstClr val="black"/>
                </a:solidFill>
              </a:rPr>
              <a:t>　</a:t>
            </a:r>
            <a:r>
              <a:rPr lang="ja-JP" altLang="en-US" sz="1200" dirty="0" smtClean="0">
                <a:solidFill>
                  <a:prstClr val="black"/>
                </a:solidFill>
              </a:rPr>
              <a:t>初期加算  </a:t>
            </a:r>
            <a:r>
              <a:rPr lang="en-US" altLang="ja-JP" sz="1200" dirty="0" smtClean="0">
                <a:solidFill>
                  <a:prstClr val="black"/>
                </a:solidFill>
              </a:rPr>
              <a:t>45</a:t>
            </a:r>
            <a:r>
              <a:rPr lang="ja-JP" altLang="en-US" sz="1200" dirty="0" smtClean="0">
                <a:solidFill>
                  <a:prstClr val="black"/>
                </a:solidFill>
              </a:rPr>
              <a:t>点</a:t>
            </a:r>
            <a:r>
              <a:rPr lang="en-US" altLang="ja-JP" sz="1200" dirty="0" smtClean="0">
                <a:solidFill>
                  <a:prstClr val="black"/>
                </a:solidFill>
              </a:rPr>
              <a:t>/</a:t>
            </a:r>
            <a:r>
              <a:rPr lang="ja-JP" altLang="en-US" sz="1200" dirty="0" smtClean="0">
                <a:solidFill>
                  <a:prstClr val="black"/>
                </a:solidFill>
              </a:rPr>
              <a:t>単位</a:t>
            </a:r>
            <a:endParaRPr lang="ja-JP" altLang="en-US" sz="1200" dirty="0">
              <a:solidFill>
                <a:prstClr val="black"/>
              </a:solidFill>
            </a:endParaRPr>
          </a:p>
        </p:txBody>
      </p:sp>
      <p:cxnSp>
        <p:nvCxnSpPr>
          <p:cNvPr id="87" name="直線コネクタ 86"/>
          <p:cNvCxnSpPr/>
          <p:nvPr/>
        </p:nvCxnSpPr>
        <p:spPr>
          <a:xfrm flipH="1">
            <a:off x="5816339" y="4260252"/>
            <a:ext cx="10592" cy="10587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1" name="右大かっこ 90"/>
          <p:cNvSpPr/>
          <p:nvPr/>
        </p:nvSpPr>
        <p:spPr>
          <a:xfrm rot="5400000">
            <a:off x="6486563" y="4652858"/>
            <a:ext cx="170399" cy="151205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92" name="テキスト ボックス 91"/>
          <p:cNvSpPr txBox="1"/>
          <p:nvPr/>
        </p:nvSpPr>
        <p:spPr>
          <a:xfrm>
            <a:off x="6172730" y="5329326"/>
            <a:ext cx="941582" cy="27699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200" b="1" dirty="0" smtClean="0">
                <a:solidFill>
                  <a:srgbClr val="0070C0"/>
                </a:solidFill>
              </a:rPr>
              <a:t>入院リハ</a:t>
            </a:r>
            <a:endParaRPr lang="ja-JP" altLang="en-US" sz="1200" b="1" dirty="0">
              <a:solidFill>
                <a:srgbClr val="0070C0"/>
              </a:solidFill>
            </a:endParaRPr>
          </a:p>
        </p:txBody>
      </p:sp>
      <p:sp>
        <p:nvSpPr>
          <p:cNvPr id="93" name="右大かっこ 92"/>
          <p:cNvSpPr/>
          <p:nvPr/>
        </p:nvSpPr>
        <p:spPr>
          <a:xfrm rot="5400000">
            <a:off x="8406949" y="4272372"/>
            <a:ext cx="134211" cy="229253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95" name="正方形/長方形 94"/>
          <p:cNvSpPr/>
          <p:nvPr/>
        </p:nvSpPr>
        <p:spPr>
          <a:xfrm>
            <a:off x="5388048" y="3609399"/>
            <a:ext cx="3589021"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200" b="1" dirty="0" smtClean="0">
                <a:solidFill>
                  <a:prstClr val="black"/>
                </a:solidFill>
              </a:rPr>
              <a:t>入院リハと外来リハが別の医療機関で行われる場合</a:t>
            </a:r>
            <a:endParaRPr lang="ja-JP" altLang="en-US" sz="1200" b="1" dirty="0">
              <a:solidFill>
                <a:prstClr val="black"/>
              </a:solidFill>
            </a:endParaRPr>
          </a:p>
        </p:txBody>
      </p:sp>
      <p:sp>
        <p:nvSpPr>
          <p:cNvPr id="105" name="四角形吹き出し 104"/>
          <p:cNvSpPr/>
          <p:nvPr/>
        </p:nvSpPr>
        <p:spPr>
          <a:xfrm>
            <a:off x="6367848" y="5627204"/>
            <a:ext cx="3255690" cy="390436"/>
          </a:xfrm>
          <a:prstGeom prst="wedgeRectCallout">
            <a:avLst>
              <a:gd name="adj1" fmla="val -7998"/>
              <a:gd name="adj2" fmla="val -70977"/>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rPr>
              <a:t>他院外来でも初期加算・早期加算の残期間を</a:t>
            </a:r>
            <a:endParaRPr lang="en-US" altLang="ja-JP" sz="1200" b="1" dirty="0" smtClean="0">
              <a:solidFill>
                <a:prstClr val="black"/>
              </a:solidFill>
            </a:endParaRPr>
          </a:p>
          <a:p>
            <a:pPr algn="ctr"/>
            <a:r>
              <a:rPr lang="ja-JP" altLang="en-US" sz="1200" b="1" dirty="0" smtClean="0">
                <a:solidFill>
                  <a:prstClr val="black"/>
                </a:solidFill>
              </a:rPr>
              <a:t>算定可能とする。</a:t>
            </a:r>
            <a:endParaRPr lang="ja-JP" altLang="en-US" sz="1200" b="1" dirty="0">
              <a:solidFill>
                <a:prstClr val="black"/>
              </a:solidFill>
            </a:endParaRPr>
          </a:p>
        </p:txBody>
      </p:sp>
      <p:sp>
        <p:nvSpPr>
          <p:cNvPr id="113" name="四角形吹き出し 112"/>
          <p:cNvSpPr/>
          <p:nvPr/>
        </p:nvSpPr>
        <p:spPr>
          <a:xfrm>
            <a:off x="4741336" y="5627203"/>
            <a:ext cx="1524437" cy="382198"/>
          </a:xfrm>
          <a:prstGeom prst="wedgeRectCallout">
            <a:avLst>
              <a:gd name="adj1" fmla="val 45660"/>
              <a:gd name="adj2" fmla="val -90403"/>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rPr>
              <a:t>他院外来へのリハ</a:t>
            </a:r>
            <a:endParaRPr lang="en-US" altLang="ja-JP" sz="1200" b="1" dirty="0" smtClean="0">
              <a:solidFill>
                <a:prstClr val="black"/>
              </a:solidFill>
            </a:endParaRPr>
          </a:p>
          <a:p>
            <a:pPr algn="ctr"/>
            <a:r>
              <a:rPr lang="ja-JP" altLang="en-US" sz="1200" b="1" dirty="0" smtClean="0">
                <a:solidFill>
                  <a:prstClr val="black"/>
                </a:solidFill>
              </a:rPr>
              <a:t>計画の提供を評価</a:t>
            </a:r>
            <a:endParaRPr lang="ja-JP" altLang="en-US" sz="1200" b="1" dirty="0">
              <a:solidFill>
                <a:prstClr val="black"/>
              </a:solidFill>
            </a:endParaRPr>
          </a:p>
        </p:txBody>
      </p:sp>
      <p:sp>
        <p:nvSpPr>
          <p:cNvPr id="54" name="Rectangle 36"/>
          <p:cNvSpPr>
            <a:spLocks noChangeArrowheads="1"/>
          </p:cNvSpPr>
          <p:nvPr/>
        </p:nvSpPr>
        <p:spPr bwMode="auto">
          <a:xfrm>
            <a:off x="161904" y="6051127"/>
            <a:ext cx="5719721" cy="31381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ja-JP" altLang="en-US" sz="2200" dirty="0" smtClean="0">
                <a:solidFill>
                  <a:prstClr val="black"/>
                </a:solidFill>
              </a:rPr>
              <a:t>運動器リハビリテーション料</a:t>
            </a:r>
            <a:r>
              <a:rPr lang="en-US" altLang="ja-JP" sz="2200" dirty="0" smtClean="0">
                <a:solidFill>
                  <a:prstClr val="black"/>
                </a:solidFill>
              </a:rPr>
              <a:t>Ⅰ</a:t>
            </a:r>
            <a:r>
              <a:rPr lang="ja-JP" altLang="en-US" sz="2200" dirty="0" smtClean="0">
                <a:solidFill>
                  <a:prstClr val="black"/>
                </a:solidFill>
              </a:rPr>
              <a:t>の評価の見直し</a:t>
            </a:r>
            <a:endParaRPr lang="ja-JP" altLang="en-US" sz="2200" dirty="0">
              <a:solidFill>
                <a:prstClr val="black"/>
              </a:solidFill>
            </a:endParaRPr>
          </a:p>
        </p:txBody>
      </p:sp>
      <p:sp>
        <p:nvSpPr>
          <p:cNvPr id="94" name="テキスト ボックス 93"/>
          <p:cNvSpPr txBox="1"/>
          <p:nvPr/>
        </p:nvSpPr>
        <p:spPr>
          <a:xfrm>
            <a:off x="8200249" y="5335453"/>
            <a:ext cx="941582" cy="27699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200" b="1" dirty="0" smtClean="0">
                <a:solidFill>
                  <a:srgbClr val="0070C0"/>
                </a:solidFill>
              </a:rPr>
              <a:t>外来リハ</a:t>
            </a:r>
            <a:endParaRPr lang="ja-JP" altLang="en-US" sz="1200" b="1" dirty="0">
              <a:solidFill>
                <a:srgbClr val="0070C0"/>
              </a:solidFill>
            </a:endParaRPr>
          </a:p>
        </p:txBody>
      </p:sp>
      <p:sp>
        <p:nvSpPr>
          <p:cNvPr id="15" name="正方形/長方形 14"/>
          <p:cNvSpPr/>
          <p:nvPr/>
        </p:nvSpPr>
        <p:spPr>
          <a:xfrm>
            <a:off x="439671" y="4972836"/>
            <a:ext cx="3816424" cy="327393"/>
          </a:xfrm>
          <a:prstGeom prst="rect">
            <a:avLst/>
          </a:prstGeom>
          <a:solidFill>
            <a:schemeClr val="accent1">
              <a:lumMod val="40000"/>
              <a:lumOff val="60000"/>
            </a:schemeClr>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早期加算　</a:t>
            </a:r>
            <a:r>
              <a:rPr lang="en-US" altLang="ja-JP" sz="1200" dirty="0" smtClean="0">
                <a:solidFill>
                  <a:prstClr val="black"/>
                </a:solidFill>
              </a:rPr>
              <a:t>30</a:t>
            </a:r>
            <a:r>
              <a:rPr lang="ja-JP" altLang="en-US" sz="1200" dirty="0" smtClean="0">
                <a:solidFill>
                  <a:prstClr val="black"/>
                </a:solidFill>
              </a:rPr>
              <a:t>点</a:t>
            </a:r>
            <a:r>
              <a:rPr lang="en-US" altLang="ja-JP" sz="1200" dirty="0" smtClean="0">
                <a:solidFill>
                  <a:prstClr val="black"/>
                </a:solidFill>
              </a:rPr>
              <a:t>/</a:t>
            </a:r>
            <a:r>
              <a:rPr lang="ja-JP" altLang="en-US" sz="1200" dirty="0" smtClean="0">
                <a:solidFill>
                  <a:prstClr val="black"/>
                </a:solidFill>
              </a:rPr>
              <a:t>単位</a:t>
            </a:r>
            <a:endParaRPr lang="ja-JP" altLang="en-US" sz="1200" dirty="0">
              <a:solidFill>
                <a:prstClr val="black"/>
              </a:solidFill>
            </a:endParaRPr>
          </a:p>
        </p:txBody>
      </p:sp>
      <p:cxnSp>
        <p:nvCxnSpPr>
          <p:cNvPr id="22" name="直線コネクタ 21"/>
          <p:cNvCxnSpPr/>
          <p:nvPr/>
        </p:nvCxnSpPr>
        <p:spPr>
          <a:xfrm flipH="1">
            <a:off x="446965" y="4181609"/>
            <a:ext cx="2745" cy="119550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4249082" y="4224799"/>
            <a:ext cx="2370" cy="115954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Rectangle 36"/>
          <p:cNvSpPr>
            <a:spLocks noChangeArrowheads="1"/>
          </p:cNvSpPr>
          <p:nvPr/>
        </p:nvSpPr>
        <p:spPr bwMode="auto">
          <a:xfrm>
            <a:off x="161904" y="575353"/>
            <a:ext cx="5550684" cy="43618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just">
              <a:spcBef>
                <a:spcPct val="20000"/>
              </a:spcBef>
            </a:pPr>
            <a:r>
              <a:rPr lang="ja-JP" altLang="en-US" sz="2200" dirty="0" smtClean="0">
                <a:solidFill>
                  <a:prstClr val="black"/>
                </a:solidFill>
              </a:rPr>
              <a:t>外来における早期リハビリテーションの評価</a:t>
            </a:r>
            <a:endParaRPr lang="ja-JP" altLang="en-US" sz="2200" dirty="0">
              <a:solidFill>
                <a:prstClr val="black"/>
              </a:solidFill>
            </a:endParaRPr>
          </a:p>
        </p:txBody>
      </p:sp>
      <p:sp>
        <p:nvSpPr>
          <p:cNvPr id="80" name="正方形/長方形 79"/>
          <p:cNvSpPr/>
          <p:nvPr/>
        </p:nvSpPr>
        <p:spPr>
          <a:xfrm>
            <a:off x="191089" y="3603260"/>
            <a:ext cx="3581842"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200" b="1" dirty="0" smtClean="0">
                <a:solidFill>
                  <a:prstClr val="black"/>
                </a:solidFill>
              </a:rPr>
              <a:t>入院リハと外来リハが同一医療機関で行われる場合</a:t>
            </a:r>
            <a:endParaRPr lang="ja-JP" altLang="en-US" sz="1200" b="1" dirty="0">
              <a:solidFill>
                <a:prstClr val="black"/>
              </a:solidFill>
            </a:endParaRPr>
          </a:p>
        </p:txBody>
      </p:sp>
      <p:sp>
        <p:nvSpPr>
          <p:cNvPr id="61" name="四角形吹き出し 60"/>
          <p:cNvSpPr/>
          <p:nvPr/>
        </p:nvSpPr>
        <p:spPr>
          <a:xfrm>
            <a:off x="470386" y="5775355"/>
            <a:ext cx="3020538" cy="224210"/>
          </a:xfrm>
          <a:prstGeom prst="wedgeRectCallout">
            <a:avLst>
              <a:gd name="adj1" fmla="val -2251"/>
              <a:gd name="adj2" fmla="val -134579"/>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rPr>
              <a:t>入院・外来にかかわらず算定可能とする。</a:t>
            </a:r>
            <a:endParaRPr lang="ja-JP" altLang="en-US" sz="1200" b="1" dirty="0">
              <a:solidFill>
                <a:prstClr val="black"/>
              </a:solidFill>
            </a:endParaRPr>
          </a:p>
        </p:txBody>
      </p:sp>
      <p:cxnSp>
        <p:nvCxnSpPr>
          <p:cNvPr id="40" name="直線コネクタ 39"/>
          <p:cNvCxnSpPr/>
          <p:nvPr/>
        </p:nvCxnSpPr>
        <p:spPr>
          <a:xfrm flipH="1">
            <a:off x="7948277" y="4248115"/>
            <a:ext cx="14445" cy="70645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9616022" y="4237153"/>
            <a:ext cx="2370" cy="115954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6"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30968" y="4163874"/>
            <a:ext cx="746096" cy="523280"/>
          </a:xfrm>
          <a:prstGeom prst="rect">
            <a:avLst/>
          </a:prstGeom>
          <a:noFill/>
          <a:ln w="9525">
            <a:noFill/>
            <a:miter lim="800000"/>
            <a:headEnd/>
            <a:tailEnd/>
          </a:ln>
        </p:spPr>
      </p:pic>
      <p:sp>
        <p:nvSpPr>
          <p:cNvPr id="67" name="下矢印 66"/>
          <p:cNvSpPr/>
          <p:nvPr/>
        </p:nvSpPr>
        <p:spPr>
          <a:xfrm rot="16200000">
            <a:off x="7549751" y="3952687"/>
            <a:ext cx="263429" cy="103772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41" name="正方形/長方形 40"/>
          <p:cNvSpPr/>
          <p:nvPr/>
        </p:nvSpPr>
        <p:spPr>
          <a:xfrm>
            <a:off x="439674" y="4670356"/>
            <a:ext cx="1535519" cy="626574"/>
          </a:xfrm>
          <a:prstGeom prst="rect">
            <a:avLst/>
          </a:prstGeom>
          <a:solidFill>
            <a:schemeClr val="tx2">
              <a:lumMod val="60000"/>
              <a:lumOff val="40000"/>
              <a:alpha val="64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4" name="正方形/長方形 43"/>
          <p:cNvSpPr/>
          <p:nvPr/>
        </p:nvSpPr>
        <p:spPr>
          <a:xfrm>
            <a:off x="5823091" y="4665828"/>
            <a:ext cx="1504590" cy="631352"/>
          </a:xfrm>
          <a:prstGeom prst="rect">
            <a:avLst/>
          </a:prstGeom>
          <a:solidFill>
            <a:schemeClr val="tx2">
              <a:lumMod val="60000"/>
              <a:lumOff val="40000"/>
              <a:alpha val="64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cxnSp>
        <p:nvCxnSpPr>
          <p:cNvPr id="4" name="直線矢印コネクタ 3"/>
          <p:cNvCxnSpPr/>
          <p:nvPr/>
        </p:nvCxnSpPr>
        <p:spPr>
          <a:xfrm>
            <a:off x="1729448" y="5555995"/>
            <a:ext cx="843061" cy="4387"/>
          </a:xfrm>
          <a:prstGeom prst="straightConnector1">
            <a:avLst/>
          </a:prstGeom>
          <a:ln w="38100">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7162518" y="5500596"/>
            <a:ext cx="968229" cy="0"/>
          </a:xfrm>
          <a:prstGeom prst="straightConnector1">
            <a:avLst/>
          </a:prstGeom>
          <a:ln w="38100">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9" name="Rectangle 2"/>
          <p:cNvSpPr>
            <a:spLocks noChangeArrowheads="1"/>
          </p:cNvSpPr>
          <p:nvPr/>
        </p:nvSpPr>
        <p:spPr bwMode="auto">
          <a:xfrm>
            <a:off x="202332" y="39045"/>
            <a:ext cx="9517327" cy="53630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0" dirty="0">
                <a:solidFill>
                  <a:srgbClr val="000000"/>
                </a:solidFill>
              </a:rPr>
              <a:t>１２</a:t>
            </a:r>
            <a:r>
              <a:rPr kumimoji="1" lang="ja-JP" altLang="en-US" sz="3200" b="0" i="0" u="none" strike="noStrike" kern="0" cap="none" spc="0" normalizeH="0" baseline="0" noProof="0" dirty="0" err="1" smtClean="0">
                <a:ln>
                  <a:noFill/>
                </a:ln>
                <a:solidFill>
                  <a:srgbClr val="000000"/>
                </a:solidFill>
                <a:effectLst/>
                <a:uLnTx/>
                <a:uFillTx/>
                <a:latin typeface="Calibri" pitchFamily="34" charset="0"/>
                <a:ea typeface="ＭＳ Ｐゴシック" charset="-128"/>
              </a:rPr>
              <a:t>．</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リハビリテーション</a:t>
            </a:r>
          </a:p>
        </p:txBody>
      </p:sp>
      <p:sp>
        <p:nvSpPr>
          <p:cNvPr id="5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180</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58541123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2" y="642552"/>
            <a:ext cx="9511189" cy="6203092"/>
          </a:xfrm>
          <a:prstGeom prst="rect">
            <a:avLst/>
          </a:prstGeom>
          <a:solidFill>
            <a:srgbClr val="FFFFAF">
              <a:alpha val="49804"/>
            </a:srgbClr>
          </a:solidFill>
          <a:ln w="9525">
            <a:solidFill>
              <a:schemeClr val="tx1"/>
            </a:solidFill>
            <a:miter lim="800000"/>
            <a:headEnd/>
            <a:tailEnd/>
          </a:ln>
        </p:spPr>
        <p:txBody>
          <a:bodyPr/>
          <a:lstStyle/>
          <a:p>
            <a:endParaRPr lang="en-US" altLang="ja-JP" sz="2200" dirty="0" smtClean="0">
              <a:solidFill>
                <a:prstClr val="black"/>
              </a:solidFill>
            </a:endParaRPr>
          </a:p>
          <a:p>
            <a:pPr marL="271463" indent="-271463">
              <a:buFont typeface="Wingdings" pitchFamily="2" charset="2"/>
              <a:buChar char="Ø"/>
            </a:pPr>
            <a:r>
              <a:rPr lang="ja-JP" altLang="en-US" sz="2000" dirty="0" smtClean="0">
                <a:solidFill>
                  <a:prstClr val="black"/>
                </a:solidFill>
              </a:rPr>
              <a:t>廃用症候群に対するリハビリテーションの評価を適正化するとともに、対象患者から他の疾患別リハビリテーション等の対象患者を除く。</a:t>
            </a:r>
            <a:endParaRPr lang="en-US" altLang="ja-JP" sz="2000" dirty="0" smtClean="0">
              <a:solidFill>
                <a:prstClr val="black"/>
              </a:solidFill>
            </a:endParaRPr>
          </a:p>
          <a:p>
            <a:pPr marL="271463" indent="-271463">
              <a:buFont typeface="Wingdings" pitchFamily="2" charset="2"/>
              <a:buChar char="Ø"/>
            </a:pPr>
            <a:endParaRPr lang="en-US" altLang="ja-JP" dirty="0" smtClean="0">
              <a:solidFill>
                <a:prstClr val="black"/>
              </a:solidFill>
            </a:endParaRPr>
          </a:p>
          <a:p>
            <a:pPr marL="271463" indent="-271463">
              <a:buFont typeface="Wingdings" pitchFamily="2" charset="2"/>
              <a:buChar char="Ø"/>
            </a:pPr>
            <a:endParaRPr lang="en-US" altLang="ja-JP" sz="2400" dirty="0" smtClean="0">
              <a:solidFill>
                <a:prstClr val="black"/>
              </a:solidFill>
            </a:endParaRPr>
          </a:p>
          <a:p>
            <a:pPr marL="271463" indent="-271463">
              <a:buFont typeface="Wingdings" pitchFamily="2" charset="2"/>
              <a:buChar char="Ø"/>
            </a:pPr>
            <a:endParaRPr lang="en-US" altLang="ja-JP" sz="2400" dirty="0" smtClean="0">
              <a:solidFill>
                <a:prstClr val="black"/>
              </a:solidFill>
            </a:endParaRPr>
          </a:p>
          <a:p>
            <a:pPr marL="271463" indent="-271463">
              <a:buFont typeface="Wingdings" pitchFamily="2" charset="2"/>
              <a:buChar char="Ø"/>
            </a:pPr>
            <a:endParaRPr lang="en-US" altLang="ja-JP" sz="2400" dirty="0" smtClean="0">
              <a:solidFill>
                <a:prstClr val="black"/>
              </a:solidFill>
            </a:endParaRPr>
          </a:p>
          <a:p>
            <a:r>
              <a:rPr lang="ja-JP" altLang="en-US" sz="2400" dirty="0" smtClean="0">
                <a:solidFill>
                  <a:prstClr val="black"/>
                </a:solidFill>
              </a:rPr>
              <a:t>　　　　　　</a:t>
            </a:r>
            <a:endParaRPr lang="en-US" altLang="ja-JP" sz="2400" u="sng" dirty="0" smtClean="0">
              <a:solidFill>
                <a:srgbClr val="0070C0"/>
              </a:solidFill>
            </a:endParaRPr>
          </a:p>
          <a:p>
            <a:pPr marL="271463" indent="-271463">
              <a:buFont typeface="Wingdings" pitchFamily="2" charset="2"/>
              <a:buChar char="Ø"/>
            </a:pPr>
            <a:endParaRPr lang="en-US" altLang="ja-JP" sz="2400" dirty="0" smtClean="0">
              <a:solidFill>
                <a:prstClr val="black"/>
              </a:solidFill>
            </a:endParaRPr>
          </a:p>
          <a:p>
            <a:pPr marL="271463" indent="-271463">
              <a:buFont typeface="Wingdings" pitchFamily="2" charset="2"/>
              <a:buChar char="Ø"/>
            </a:pPr>
            <a:endParaRPr lang="en-US" altLang="ja-JP" sz="2400" dirty="0" smtClean="0">
              <a:solidFill>
                <a:prstClr val="black"/>
              </a:solidFill>
            </a:endParaRPr>
          </a:p>
          <a:p>
            <a:pPr marL="271463" indent="-271463">
              <a:buFont typeface="Wingdings" pitchFamily="2" charset="2"/>
              <a:buChar char="Ø"/>
            </a:pPr>
            <a:endParaRPr lang="en-US" altLang="ja-JP" sz="800" dirty="0" smtClean="0">
              <a:solidFill>
                <a:prstClr val="black"/>
              </a:solidFill>
            </a:endParaRPr>
          </a:p>
          <a:p>
            <a:pPr marL="271463" indent="-271463">
              <a:buFont typeface="Wingdings" pitchFamily="2" charset="2"/>
              <a:buChar char="Ø"/>
            </a:pPr>
            <a:endParaRPr lang="en-US" altLang="ja-JP" sz="800" dirty="0">
              <a:solidFill>
                <a:prstClr val="black"/>
              </a:solidFill>
            </a:endParaRPr>
          </a:p>
          <a:p>
            <a:r>
              <a:rPr lang="ja-JP" altLang="en-US" sz="2200" dirty="0" smtClean="0">
                <a:solidFill>
                  <a:prstClr val="black"/>
                </a:solidFill>
              </a:rPr>
              <a:t>　</a:t>
            </a:r>
            <a:endParaRPr lang="en-US" altLang="ja-JP" sz="2200" dirty="0">
              <a:solidFill>
                <a:prstClr val="black"/>
              </a:solidFill>
            </a:endParaRPr>
          </a:p>
        </p:txBody>
      </p:sp>
      <p:graphicFrame>
        <p:nvGraphicFramePr>
          <p:cNvPr id="9" name="表 8"/>
          <p:cNvGraphicFramePr>
            <a:graphicFrameLocks noGrp="1"/>
          </p:cNvGraphicFramePr>
          <p:nvPr>
            <p:extLst/>
          </p:nvPr>
        </p:nvGraphicFramePr>
        <p:xfrm>
          <a:off x="251105" y="1886943"/>
          <a:ext cx="4524502" cy="914400"/>
        </p:xfrm>
        <a:graphic>
          <a:graphicData uri="http://schemas.openxmlformats.org/drawingml/2006/table">
            <a:tbl>
              <a:tblPr firstRow="1" bandRow="1">
                <a:tableStyleId>{22838BEF-8BB2-4498-84A7-C5851F593DF1}</a:tableStyleId>
              </a:tblPr>
              <a:tblGrid>
                <a:gridCol w="3666407"/>
                <a:gridCol w="858095"/>
              </a:tblGrid>
              <a:tr h="288000">
                <a:tc>
                  <a:txBody>
                    <a:bodyPr/>
                    <a:lstStyle/>
                    <a:p>
                      <a:pPr algn="ctr"/>
                      <a:r>
                        <a:rPr kumimoji="1" lang="ja-JP" altLang="en-US" sz="1400" b="0" dirty="0" smtClean="0"/>
                        <a:t>脳血管疾患等リハビリテーション料</a:t>
                      </a:r>
                      <a:r>
                        <a:rPr kumimoji="1" lang="en-US" altLang="ja-JP" sz="1400" b="0" dirty="0" smtClean="0"/>
                        <a:t>(Ⅰ)</a:t>
                      </a:r>
                      <a:r>
                        <a:rPr kumimoji="1" lang="ja-JP" altLang="en-US" sz="1400" b="0" dirty="0" smtClean="0"/>
                        <a:t>　</a:t>
                      </a:r>
                      <a:endParaRPr kumimoji="1" lang="ja-JP" altLang="en-US" sz="1400" b="0" dirty="0"/>
                    </a:p>
                  </a:txBody>
                  <a:tcPr marL="99060" marR="99060" anchor="ctr"/>
                </a:tc>
                <a:tc>
                  <a:txBody>
                    <a:bodyPr/>
                    <a:lstStyle/>
                    <a:p>
                      <a:pPr algn="ctr"/>
                      <a:r>
                        <a:rPr kumimoji="1" lang="ja-JP" altLang="en-US" sz="1400" b="0" dirty="0" smtClean="0"/>
                        <a:t>２３５点</a:t>
                      </a:r>
                      <a:endParaRPr kumimoji="1" lang="en-US" altLang="ja-JP" sz="1400" b="0" dirty="0" smtClean="0">
                        <a:latin typeface="ＭＳ ゴシック" pitchFamily="49" charset="-128"/>
                        <a:ea typeface="ＭＳ ゴシック" pitchFamily="49" charset="-128"/>
                      </a:endParaRPr>
                    </a:p>
                  </a:txBody>
                  <a:tcPr marL="99060" marR="99060" anchor="ctr"/>
                </a:tc>
              </a:tr>
              <a:tr h="288000">
                <a:tc>
                  <a:txBody>
                    <a:bodyPr/>
                    <a:lstStyle/>
                    <a:p>
                      <a:pPr algn="ctr"/>
                      <a:r>
                        <a:rPr kumimoji="1" lang="ja-JP" altLang="en-US" sz="1400" dirty="0" smtClean="0"/>
                        <a:t>脳血管疾患等リハビリテーション料</a:t>
                      </a:r>
                      <a:r>
                        <a:rPr kumimoji="1" lang="en-US" altLang="ja-JP" sz="1400" dirty="0" smtClean="0"/>
                        <a:t>(Ⅱ)</a:t>
                      </a:r>
                      <a:r>
                        <a:rPr kumimoji="1" lang="ja-JP" altLang="en-US" sz="1400" dirty="0" smtClean="0"/>
                        <a:t>　</a:t>
                      </a:r>
                      <a:endParaRPr kumimoji="1" lang="ja-JP" altLang="en-US" sz="1400" b="0" dirty="0"/>
                    </a:p>
                  </a:txBody>
                  <a:tcPr marL="99060" marR="99060" anchor="ctr"/>
                </a:tc>
                <a:tc>
                  <a:txBody>
                    <a:bodyPr/>
                    <a:lstStyle/>
                    <a:p>
                      <a:pPr algn="ctr"/>
                      <a:r>
                        <a:rPr kumimoji="1" lang="ja-JP" altLang="en-US" sz="1400" dirty="0" smtClean="0"/>
                        <a:t>１９０点</a:t>
                      </a:r>
                      <a:endParaRPr kumimoji="1" lang="en-US" altLang="ja-JP" sz="1400" b="0" dirty="0" smtClean="0">
                        <a:latin typeface="ＭＳ ゴシック" pitchFamily="49" charset="-128"/>
                        <a:ea typeface="ＭＳ ゴシック" pitchFamily="49" charset="-128"/>
                      </a:endParaRPr>
                    </a:p>
                  </a:txBody>
                  <a:tcPr marL="99060" marR="99060" anchor="ctr"/>
                </a:tc>
              </a:tr>
              <a:tr h="288000">
                <a:tc>
                  <a:txBody>
                    <a:bodyPr/>
                    <a:lstStyle/>
                    <a:p>
                      <a:pPr algn="ctr"/>
                      <a:r>
                        <a:rPr kumimoji="1" lang="ja-JP" altLang="en-US" sz="1400" dirty="0" smtClean="0"/>
                        <a:t>脳血管疾患等リハビリテーション料</a:t>
                      </a:r>
                      <a:r>
                        <a:rPr kumimoji="1" lang="en-US" altLang="ja-JP" sz="1400" dirty="0" smtClean="0"/>
                        <a:t>(Ⅲ)</a:t>
                      </a:r>
                      <a:r>
                        <a:rPr kumimoji="1" lang="ja-JP" altLang="en-US" sz="1400" dirty="0" smtClean="0"/>
                        <a:t>　</a:t>
                      </a:r>
                      <a:endParaRPr kumimoji="1" lang="ja-JP" altLang="en-US" sz="1400" b="0" dirty="0"/>
                    </a:p>
                  </a:txBody>
                  <a:tcPr marL="99060" marR="99060" anchor="ctr"/>
                </a:tc>
                <a:tc>
                  <a:txBody>
                    <a:bodyPr/>
                    <a:lstStyle/>
                    <a:p>
                      <a:pPr algn="ctr"/>
                      <a:r>
                        <a:rPr kumimoji="1" lang="ja-JP" altLang="en-US" sz="1400" dirty="0" smtClean="0"/>
                        <a:t>１００点</a:t>
                      </a:r>
                      <a:endParaRPr kumimoji="1" lang="en-US" altLang="ja-JP" sz="1400" b="0" dirty="0" smtClean="0">
                        <a:latin typeface="ＭＳ ゴシック" pitchFamily="49" charset="-128"/>
                        <a:ea typeface="ＭＳ ゴシック" pitchFamily="49" charset="-128"/>
                      </a:endParaRPr>
                    </a:p>
                  </a:txBody>
                  <a:tcPr marL="99060" marR="99060" anchor="ctr"/>
                </a:tc>
              </a:tr>
            </a:tbl>
          </a:graphicData>
        </a:graphic>
      </p:graphicFrame>
      <p:sp>
        <p:nvSpPr>
          <p:cNvPr id="10" name="テキスト ボックス 9"/>
          <p:cNvSpPr txBox="1"/>
          <p:nvPr/>
        </p:nvSpPr>
        <p:spPr>
          <a:xfrm>
            <a:off x="4113029" y="1575643"/>
            <a:ext cx="800219"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現行</a:t>
            </a:r>
            <a:r>
              <a:rPr lang="en-US" altLang="ja-JP" sz="1600" dirty="0" smtClean="0">
                <a:solidFill>
                  <a:prstClr val="black"/>
                </a:solidFill>
              </a:rPr>
              <a:t>】</a:t>
            </a:r>
            <a:endParaRPr lang="ja-JP" altLang="en-US" sz="1600" dirty="0">
              <a:solidFill>
                <a:prstClr val="black"/>
              </a:solidFill>
            </a:endParaRPr>
          </a:p>
        </p:txBody>
      </p:sp>
      <p:sp>
        <p:nvSpPr>
          <p:cNvPr id="11" name="テキスト ボックス 10"/>
          <p:cNvSpPr txBox="1"/>
          <p:nvPr/>
        </p:nvSpPr>
        <p:spPr>
          <a:xfrm>
            <a:off x="8698025" y="1568243"/>
            <a:ext cx="1005403"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684723986"/>
              </p:ext>
            </p:extLst>
          </p:nvPr>
        </p:nvGraphicFramePr>
        <p:xfrm>
          <a:off x="5056048" y="1886146"/>
          <a:ext cx="4524502" cy="914400"/>
        </p:xfrm>
        <a:graphic>
          <a:graphicData uri="http://schemas.openxmlformats.org/drawingml/2006/table">
            <a:tbl>
              <a:tblPr firstRow="1" bandRow="1">
                <a:tableStyleId>{8A107856-5554-42FB-B03E-39F5DBC370BA}</a:tableStyleId>
              </a:tblPr>
              <a:tblGrid>
                <a:gridCol w="3666407"/>
                <a:gridCol w="858095"/>
              </a:tblGrid>
              <a:tr h="228728">
                <a:tc>
                  <a:txBody>
                    <a:bodyPr/>
                    <a:lstStyle/>
                    <a:p>
                      <a:pPr algn="ctr"/>
                      <a:r>
                        <a:rPr kumimoji="1" lang="ja-JP" altLang="en-US" sz="1400" b="0" dirty="0" smtClean="0"/>
                        <a:t>脳血管疾患等リハビリテーション料</a:t>
                      </a:r>
                      <a:r>
                        <a:rPr kumimoji="1" lang="en-US" altLang="ja-JP" sz="1400" b="0" dirty="0" smtClean="0"/>
                        <a:t>(Ⅰ)</a:t>
                      </a:r>
                      <a:r>
                        <a:rPr kumimoji="1" lang="ja-JP" altLang="en-US" sz="1400" b="0" dirty="0" smtClean="0"/>
                        <a:t>　</a:t>
                      </a:r>
                      <a:endParaRPr kumimoji="1" lang="ja-JP" altLang="en-US" sz="1400" b="0" dirty="0"/>
                    </a:p>
                  </a:txBody>
                  <a:tcPr marL="99060" marR="99060" anchor="ctr"/>
                </a:tc>
                <a:tc>
                  <a:txBody>
                    <a:bodyPr/>
                    <a:lstStyle/>
                    <a:p>
                      <a:pPr algn="ctr"/>
                      <a:r>
                        <a:rPr kumimoji="1" lang="ja-JP" altLang="en-US" sz="1400" b="1" u="sng" dirty="0" smtClean="0">
                          <a:solidFill>
                            <a:srgbClr val="0070C0"/>
                          </a:solidFill>
                        </a:rPr>
                        <a:t>１８０点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r h="249522">
                <a:tc>
                  <a:txBody>
                    <a:bodyPr/>
                    <a:lstStyle/>
                    <a:p>
                      <a:pPr algn="ctr"/>
                      <a:r>
                        <a:rPr kumimoji="1" lang="ja-JP" altLang="en-US" sz="1400" dirty="0" smtClean="0"/>
                        <a:t>脳血管疾患等リハビリテーション料</a:t>
                      </a:r>
                      <a:r>
                        <a:rPr kumimoji="1" lang="en-US" altLang="ja-JP" sz="1400" dirty="0" smtClean="0"/>
                        <a:t>(Ⅱ)</a:t>
                      </a:r>
                      <a:r>
                        <a:rPr kumimoji="1" lang="ja-JP" altLang="en-US" sz="1400" dirty="0" smtClean="0"/>
                        <a:t>　</a:t>
                      </a:r>
                      <a:endParaRPr kumimoji="1" lang="ja-JP" altLang="en-US" sz="1400" b="0" dirty="0"/>
                    </a:p>
                  </a:txBody>
                  <a:tcPr marL="99060" marR="99060" anchor="ctr"/>
                </a:tc>
                <a:tc>
                  <a:txBody>
                    <a:bodyPr/>
                    <a:lstStyle/>
                    <a:p>
                      <a:pPr algn="ctr"/>
                      <a:r>
                        <a:rPr kumimoji="1" lang="ja-JP" altLang="en-US" sz="1400" b="1" u="sng" dirty="0" smtClean="0">
                          <a:solidFill>
                            <a:srgbClr val="0070C0"/>
                          </a:solidFill>
                        </a:rPr>
                        <a:t>１４６点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r h="249522">
                <a:tc>
                  <a:txBody>
                    <a:bodyPr/>
                    <a:lstStyle/>
                    <a:p>
                      <a:pPr algn="ctr"/>
                      <a:r>
                        <a:rPr kumimoji="1" lang="ja-JP" altLang="en-US" sz="1400" dirty="0" smtClean="0"/>
                        <a:t>脳血管疾患等リハビリテーション料</a:t>
                      </a:r>
                      <a:r>
                        <a:rPr kumimoji="1" lang="en-US" altLang="ja-JP" sz="1400" dirty="0" smtClean="0"/>
                        <a:t>(Ⅲ)</a:t>
                      </a:r>
                      <a:r>
                        <a:rPr kumimoji="1" lang="ja-JP" altLang="en-US" sz="1400" dirty="0" smtClean="0"/>
                        <a:t>　</a:t>
                      </a:r>
                      <a:endParaRPr kumimoji="1" lang="ja-JP" altLang="en-US" sz="1400" b="0" dirty="0"/>
                    </a:p>
                  </a:txBody>
                  <a:tcPr marL="99060" marR="99060" anchor="ctr"/>
                </a:tc>
                <a:tc>
                  <a:txBody>
                    <a:bodyPr/>
                    <a:lstStyle/>
                    <a:p>
                      <a:pPr algn="ctr"/>
                      <a:r>
                        <a:rPr kumimoji="1" lang="ja-JP" altLang="en-US" sz="1400" b="1" u="sng" dirty="0" smtClean="0">
                          <a:solidFill>
                            <a:srgbClr val="0070C0"/>
                          </a:solidFill>
                        </a:rPr>
                        <a:t>７７点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bl>
          </a:graphicData>
        </a:graphic>
      </p:graphicFrame>
      <p:sp>
        <p:nvSpPr>
          <p:cNvPr id="14" name="正方形/長方形 13"/>
          <p:cNvSpPr/>
          <p:nvPr/>
        </p:nvSpPr>
        <p:spPr>
          <a:xfrm>
            <a:off x="191677" y="6364683"/>
            <a:ext cx="9526967" cy="461665"/>
          </a:xfrm>
          <a:prstGeom prst="rect">
            <a:avLst/>
          </a:prstGeom>
        </p:spPr>
        <p:txBody>
          <a:bodyPr wrap="none">
            <a:spAutoFit/>
          </a:bodyPr>
          <a:lstStyle/>
          <a:p>
            <a:r>
              <a:rPr lang="ja-JP" altLang="en-US" sz="1200" b="1" dirty="0" smtClean="0">
                <a:solidFill>
                  <a:prstClr val="black"/>
                </a:solidFill>
              </a:rPr>
              <a:t>（注２）心大血管疾患リハビリテーション</a:t>
            </a:r>
            <a:r>
              <a:rPr lang="en-US" altLang="ja-JP" sz="1200" b="1" dirty="0" smtClean="0">
                <a:solidFill>
                  <a:prstClr val="black"/>
                </a:solidFill>
              </a:rPr>
              <a:t>Ⅱ</a:t>
            </a:r>
            <a:r>
              <a:rPr lang="ja-JP" altLang="en-US" sz="1200" b="1" dirty="0" err="1" smtClean="0">
                <a:solidFill>
                  <a:prstClr val="black"/>
                </a:solidFill>
              </a:rPr>
              <a:t>、</a:t>
            </a:r>
            <a:r>
              <a:rPr lang="ja-JP" altLang="en-US" sz="1200" b="1" dirty="0" smtClean="0">
                <a:solidFill>
                  <a:prstClr val="black"/>
                </a:solidFill>
              </a:rPr>
              <a:t>運動器リハビリテーション料</a:t>
            </a:r>
            <a:r>
              <a:rPr lang="en-US" altLang="ja-JP" sz="1200" b="1" dirty="0" smtClean="0">
                <a:solidFill>
                  <a:prstClr val="black"/>
                </a:solidFill>
              </a:rPr>
              <a:t>Ⅱ</a:t>
            </a:r>
            <a:r>
              <a:rPr lang="ja-JP" altLang="en-US" sz="1200" b="1" dirty="0" smtClean="0">
                <a:solidFill>
                  <a:prstClr val="black"/>
                </a:solidFill>
              </a:rPr>
              <a:t>・</a:t>
            </a:r>
            <a:r>
              <a:rPr lang="en-US" altLang="ja-JP" sz="1200" b="1" dirty="0" smtClean="0">
                <a:solidFill>
                  <a:prstClr val="black"/>
                </a:solidFill>
              </a:rPr>
              <a:t>Ⅲ</a:t>
            </a:r>
            <a:r>
              <a:rPr lang="ja-JP" altLang="en-US" sz="1200" b="1" dirty="0" err="1" smtClean="0">
                <a:solidFill>
                  <a:prstClr val="black"/>
                </a:solidFill>
              </a:rPr>
              <a:t>、</a:t>
            </a:r>
            <a:r>
              <a:rPr lang="ja-JP" altLang="en-US" sz="1200" b="1" dirty="0" smtClean="0">
                <a:solidFill>
                  <a:prstClr val="black"/>
                </a:solidFill>
              </a:rPr>
              <a:t>要介護被保険者等の場合に対する運動器リハビリテーション料</a:t>
            </a:r>
            <a:r>
              <a:rPr lang="en-US" altLang="ja-JP" sz="1200" b="1" dirty="0" smtClean="0">
                <a:solidFill>
                  <a:prstClr val="black"/>
                </a:solidFill>
              </a:rPr>
              <a:t>Ⅰ</a:t>
            </a:r>
            <a:r>
              <a:rPr lang="ja-JP" altLang="en-US" sz="1200" b="1" dirty="0" smtClean="0">
                <a:solidFill>
                  <a:prstClr val="black"/>
                </a:solidFill>
              </a:rPr>
              <a:t>・</a:t>
            </a:r>
            <a:endParaRPr lang="en-US" altLang="ja-JP" sz="1200" b="1" dirty="0" smtClean="0">
              <a:solidFill>
                <a:prstClr val="black"/>
              </a:solidFill>
            </a:endParaRPr>
          </a:p>
          <a:p>
            <a:r>
              <a:rPr lang="ja-JP" altLang="en-US" sz="1200" b="1" dirty="0" smtClean="0">
                <a:solidFill>
                  <a:prstClr val="black"/>
                </a:solidFill>
              </a:rPr>
              <a:t>　　　　</a:t>
            </a:r>
            <a:r>
              <a:rPr lang="en-US" altLang="ja-JP" sz="1200" b="1" dirty="0" smtClean="0">
                <a:solidFill>
                  <a:prstClr val="black"/>
                </a:solidFill>
              </a:rPr>
              <a:t>Ⅱ</a:t>
            </a:r>
            <a:r>
              <a:rPr lang="ja-JP" altLang="en-US" sz="1200" b="1" dirty="0" smtClean="0">
                <a:solidFill>
                  <a:prstClr val="black"/>
                </a:solidFill>
              </a:rPr>
              <a:t>・</a:t>
            </a:r>
            <a:r>
              <a:rPr lang="en-US" altLang="ja-JP" sz="1200" b="1" dirty="0" smtClean="0">
                <a:solidFill>
                  <a:prstClr val="black"/>
                </a:solidFill>
              </a:rPr>
              <a:t>Ⅲ</a:t>
            </a:r>
            <a:r>
              <a:rPr lang="ja-JP" altLang="en-US" sz="1200" b="1" dirty="0" err="1" smtClean="0">
                <a:solidFill>
                  <a:prstClr val="black"/>
                </a:solidFill>
              </a:rPr>
              <a:t>、</a:t>
            </a:r>
            <a:r>
              <a:rPr lang="ja-JP" altLang="en-US" sz="1200" b="1" dirty="0" smtClean="0">
                <a:solidFill>
                  <a:prstClr val="black"/>
                </a:solidFill>
              </a:rPr>
              <a:t>呼吸器リハビリテーション料</a:t>
            </a:r>
            <a:r>
              <a:rPr lang="en-US" altLang="ja-JP" sz="1200" b="1" dirty="0" smtClean="0">
                <a:solidFill>
                  <a:prstClr val="black"/>
                </a:solidFill>
              </a:rPr>
              <a:t>Ⅱ</a:t>
            </a:r>
            <a:r>
              <a:rPr lang="ja-JP" altLang="en-US" sz="1200" b="1" dirty="0" err="1" smtClean="0">
                <a:solidFill>
                  <a:prstClr val="black"/>
                </a:solidFill>
              </a:rPr>
              <a:t>、</a:t>
            </a:r>
            <a:r>
              <a:rPr lang="ja-JP" altLang="en-US" sz="1200" b="1" dirty="0" smtClean="0">
                <a:solidFill>
                  <a:prstClr val="black"/>
                </a:solidFill>
              </a:rPr>
              <a:t>障害児（者）リハビリテーション料　６歳以上１８歳未満・１８歳以上も５点引き上げ。</a:t>
            </a:r>
            <a:endParaRPr lang="ja-JP" altLang="en-US" sz="1200" b="1" dirty="0">
              <a:solidFill>
                <a:prstClr val="black"/>
              </a:solidFill>
            </a:endParaRPr>
          </a:p>
        </p:txBody>
      </p:sp>
      <p:sp>
        <p:nvSpPr>
          <p:cNvPr id="2" name="正方形/長方形 1"/>
          <p:cNvSpPr/>
          <p:nvPr/>
        </p:nvSpPr>
        <p:spPr>
          <a:xfrm>
            <a:off x="181336" y="1583632"/>
            <a:ext cx="3483646" cy="307777"/>
          </a:xfrm>
          <a:prstGeom prst="rect">
            <a:avLst/>
          </a:prstGeom>
        </p:spPr>
        <p:txBody>
          <a:bodyPr wrap="none">
            <a:spAutoFit/>
          </a:bodyPr>
          <a:lstStyle/>
          <a:p>
            <a:pPr algn="ctr"/>
            <a:r>
              <a:rPr lang="en-US" altLang="ja-JP" sz="1400" dirty="0" smtClean="0">
                <a:solidFill>
                  <a:prstClr val="black"/>
                </a:solidFill>
              </a:rPr>
              <a:t>〈</a:t>
            </a:r>
            <a:r>
              <a:rPr lang="ja-JP" altLang="en-US" sz="1400" dirty="0" smtClean="0">
                <a:solidFill>
                  <a:prstClr val="black"/>
                </a:solidFill>
              </a:rPr>
              <a:t>廃</a:t>
            </a:r>
            <a:r>
              <a:rPr lang="ja-JP" altLang="en-US" sz="1400" dirty="0">
                <a:solidFill>
                  <a:prstClr val="black"/>
                </a:solidFill>
              </a:rPr>
              <a:t>用症候群に対する</a:t>
            </a:r>
            <a:r>
              <a:rPr lang="ja-JP" altLang="en-US" sz="1400" dirty="0" smtClean="0">
                <a:solidFill>
                  <a:prstClr val="black"/>
                </a:solidFill>
              </a:rPr>
              <a:t>リハビリテーション料</a:t>
            </a:r>
            <a:r>
              <a:rPr lang="en-US" altLang="ja-JP" sz="1400" dirty="0" smtClean="0">
                <a:solidFill>
                  <a:prstClr val="black"/>
                </a:solidFill>
              </a:rPr>
              <a:t>〉</a:t>
            </a:r>
            <a:endParaRPr lang="ja-JP" altLang="en-US" sz="1400" dirty="0">
              <a:solidFill>
                <a:prstClr val="black"/>
              </a:solidFill>
            </a:endParaRPr>
          </a:p>
        </p:txBody>
      </p:sp>
      <p:sp>
        <p:nvSpPr>
          <p:cNvPr id="3" name="正方形/長方形 2"/>
          <p:cNvSpPr/>
          <p:nvPr/>
        </p:nvSpPr>
        <p:spPr>
          <a:xfrm>
            <a:off x="191564" y="2800546"/>
            <a:ext cx="3728436" cy="338554"/>
          </a:xfrm>
          <a:prstGeom prst="rect">
            <a:avLst/>
          </a:prstGeom>
        </p:spPr>
        <p:txBody>
          <a:bodyPr wrap="square">
            <a:spAutoFit/>
          </a:bodyPr>
          <a:lstStyle/>
          <a:p>
            <a:r>
              <a:rPr lang="en-US" altLang="ja-JP" sz="1400" dirty="0" smtClean="0">
                <a:solidFill>
                  <a:prstClr val="black"/>
                </a:solidFill>
              </a:rPr>
              <a:t>〈</a:t>
            </a:r>
            <a:r>
              <a:rPr lang="ja-JP" altLang="en-US" sz="1400" dirty="0" smtClean="0">
                <a:solidFill>
                  <a:prstClr val="black"/>
                </a:solidFill>
              </a:rPr>
              <a:t>対象患者</a:t>
            </a:r>
            <a:r>
              <a:rPr lang="en-US" altLang="ja-JP" sz="1400" dirty="0" smtClean="0">
                <a:solidFill>
                  <a:prstClr val="black"/>
                </a:solidFill>
              </a:rPr>
              <a:t>〉</a:t>
            </a:r>
            <a:r>
              <a:rPr lang="ja-JP" altLang="en-US" sz="1400" dirty="0" smtClean="0">
                <a:solidFill>
                  <a:prstClr val="black"/>
                </a:solidFill>
              </a:rPr>
              <a:t>　下線部分</a:t>
            </a:r>
            <a:r>
              <a:rPr lang="ja-JP" altLang="en-US" sz="1400" b="1" u="sng" dirty="0" smtClean="0">
                <a:solidFill>
                  <a:srgbClr val="0070C0"/>
                </a:solidFill>
              </a:rPr>
              <a:t>　　　</a:t>
            </a:r>
            <a:r>
              <a:rPr lang="ja-JP" altLang="en-US" sz="1400" dirty="0" smtClean="0">
                <a:solidFill>
                  <a:prstClr val="black"/>
                </a:solidFill>
              </a:rPr>
              <a:t>を追加</a:t>
            </a:r>
            <a:r>
              <a:rPr lang="ja-JP" altLang="en-US" sz="1600" dirty="0" smtClean="0">
                <a:solidFill>
                  <a:prstClr val="black"/>
                </a:solidFill>
              </a:rPr>
              <a:t>　　　　</a:t>
            </a:r>
            <a:endParaRPr lang="ja-JP" altLang="en-US" sz="1600" dirty="0">
              <a:solidFill>
                <a:prstClr val="black"/>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523507014"/>
              </p:ext>
            </p:extLst>
          </p:nvPr>
        </p:nvGraphicFramePr>
        <p:xfrm>
          <a:off x="263351" y="4814891"/>
          <a:ext cx="4499999" cy="1524000"/>
        </p:xfrm>
        <a:graphic>
          <a:graphicData uri="http://schemas.openxmlformats.org/drawingml/2006/table">
            <a:tbl>
              <a:tblPr firstRow="1" bandRow="1">
                <a:tableStyleId>{22838BEF-8BB2-4498-84A7-C5851F593DF1}</a:tableStyleId>
              </a:tblPr>
              <a:tblGrid>
                <a:gridCol w="3671999"/>
                <a:gridCol w="828000"/>
              </a:tblGrid>
              <a:tr h="288000">
                <a:tc>
                  <a:txBody>
                    <a:bodyPr/>
                    <a:lstStyle/>
                    <a:p>
                      <a:pPr marL="0" indent="0" algn="l"/>
                      <a:r>
                        <a:rPr kumimoji="1" lang="ja-JP" altLang="en-US" sz="1400" b="0" dirty="0" smtClean="0">
                          <a:solidFill>
                            <a:schemeClr val="tx1"/>
                          </a:solidFill>
                        </a:rPr>
                        <a:t>心大血管疾患リハビリテーション</a:t>
                      </a:r>
                      <a:r>
                        <a:rPr kumimoji="1" lang="en-US" altLang="ja-JP" sz="1400" b="0" dirty="0" smtClean="0">
                          <a:solidFill>
                            <a:schemeClr val="tx1"/>
                          </a:solidFill>
                        </a:rPr>
                        <a:t>Ⅰ</a:t>
                      </a:r>
                      <a:r>
                        <a:rPr kumimoji="1" lang="ja-JP" altLang="en-US" sz="1400" b="0" dirty="0" smtClean="0">
                          <a:solidFill>
                            <a:schemeClr val="tx1"/>
                          </a:solidFill>
                        </a:rPr>
                        <a:t>　</a:t>
                      </a:r>
                      <a:endParaRPr kumimoji="1" lang="ja-JP" altLang="en-US" sz="1400" b="0" dirty="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n-ea"/>
                          <a:ea typeface="+mn-ea"/>
                        </a:rPr>
                        <a:t>２００点</a:t>
                      </a:r>
                      <a:endParaRPr kumimoji="1" lang="ja-JP" altLang="en-US" sz="1400" b="0" dirty="0">
                        <a:solidFill>
                          <a:schemeClr val="tx1"/>
                        </a:solidFill>
                        <a:latin typeface="+mn-ea"/>
                        <a:ea typeface="+mn-ea"/>
                      </a:endParaRPr>
                    </a:p>
                  </a:txBody>
                  <a:tcPr marL="99060" marR="99060" anchor="ct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運動器リハビリテーション</a:t>
                      </a:r>
                      <a:r>
                        <a:rPr kumimoji="1" lang="en-US" altLang="ja-JP" sz="1400" b="0" dirty="0" smtClean="0">
                          <a:solidFill>
                            <a:schemeClr val="tx1"/>
                          </a:solidFill>
                        </a:rPr>
                        <a:t>Ⅰ</a:t>
                      </a:r>
                      <a:endParaRPr kumimoji="1" lang="ja-JP" altLang="en-US" sz="1400" b="0" dirty="0" smtClean="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n-ea"/>
                          <a:ea typeface="+mn-ea"/>
                        </a:rPr>
                        <a:t>１７５点</a:t>
                      </a:r>
                      <a:endParaRPr kumimoji="1" lang="ja-JP" altLang="en-US" sz="1400" b="0" dirty="0">
                        <a:solidFill>
                          <a:schemeClr val="tx1"/>
                        </a:solidFill>
                        <a:latin typeface="+mn-ea"/>
                        <a:ea typeface="+mn-ea"/>
                      </a:endParaRPr>
                    </a:p>
                  </a:txBody>
                  <a:tcPr marL="99060" marR="99060" anchor="ct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呼吸器リハビリテーション</a:t>
                      </a:r>
                      <a:r>
                        <a:rPr kumimoji="1" lang="en-US" altLang="ja-JP" sz="1400" b="0" dirty="0" smtClean="0">
                          <a:solidFill>
                            <a:schemeClr val="tx1"/>
                          </a:solidFill>
                        </a:rPr>
                        <a:t>Ⅰ</a:t>
                      </a:r>
                      <a:endParaRPr kumimoji="1" lang="ja-JP" altLang="en-US" sz="1400" b="0" dirty="0" smtClean="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n-ea"/>
                          <a:ea typeface="+mn-ea"/>
                        </a:rPr>
                        <a:t>１７０点</a:t>
                      </a:r>
                      <a:endParaRPr kumimoji="1" lang="ja-JP" altLang="en-US" sz="1400" b="0" dirty="0">
                        <a:solidFill>
                          <a:schemeClr val="tx1"/>
                        </a:solidFill>
                        <a:latin typeface="+mn-ea"/>
                        <a:ea typeface="+mn-ea"/>
                      </a:endParaRPr>
                    </a:p>
                  </a:txBody>
                  <a:tcPr marL="99060" marR="99060" anchor="ct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障害児（者）リハビリテーション料　（６歳未満）</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n-ea"/>
                          <a:ea typeface="+mn-ea"/>
                        </a:rPr>
                        <a:t>２２０点</a:t>
                      </a:r>
                      <a:endParaRPr kumimoji="1" lang="ja-JP" altLang="en-US" sz="1400" b="0" dirty="0">
                        <a:solidFill>
                          <a:schemeClr val="tx1"/>
                        </a:solidFill>
                        <a:latin typeface="+mn-ea"/>
                        <a:ea typeface="+mn-ea"/>
                      </a:endParaRPr>
                    </a:p>
                  </a:txBody>
                  <a:tcPr marL="99060" marR="99060" anchor="ct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がん患者リハビリテーション料</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n-ea"/>
                          <a:ea typeface="+mn-ea"/>
                        </a:rPr>
                        <a:t>２００点</a:t>
                      </a:r>
                      <a:endParaRPr kumimoji="1" lang="ja-JP" altLang="en-US" sz="1400" b="0" dirty="0">
                        <a:solidFill>
                          <a:schemeClr val="tx1"/>
                        </a:solidFill>
                        <a:latin typeface="+mn-ea"/>
                        <a:ea typeface="+mn-ea"/>
                      </a:endParaRPr>
                    </a:p>
                  </a:txBody>
                  <a:tcPr marL="99060" marR="99060" anchor="ct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457050496"/>
              </p:ext>
            </p:extLst>
          </p:nvPr>
        </p:nvGraphicFramePr>
        <p:xfrm>
          <a:off x="5113065" y="4793749"/>
          <a:ext cx="4499999" cy="1524000"/>
        </p:xfrm>
        <a:graphic>
          <a:graphicData uri="http://schemas.openxmlformats.org/drawingml/2006/table">
            <a:tbl>
              <a:tblPr firstRow="1" bandRow="1">
                <a:tableStyleId>{8A107856-5554-42FB-B03E-39F5DBC370BA}</a:tableStyleId>
              </a:tblPr>
              <a:tblGrid>
                <a:gridCol w="3671999"/>
                <a:gridCol w="828000"/>
              </a:tblGrid>
              <a:tr h="288000">
                <a:tc>
                  <a:txBody>
                    <a:bodyPr/>
                    <a:lstStyle/>
                    <a:p>
                      <a:pPr marL="0" indent="0" algn="l"/>
                      <a:r>
                        <a:rPr kumimoji="1" lang="ja-JP" altLang="en-US" sz="1400" b="0" dirty="0" smtClean="0"/>
                        <a:t>心大血管疾患リハビリテーション</a:t>
                      </a:r>
                      <a:r>
                        <a:rPr kumimoji="1" lang="en-US" altLang="ja-JP" sz="1400" b="0" dirty="0" smtClean="0"/>
                        <a:t>Ⅰ</a:t>
                      </a:r>
                      <a:endParaRPr kumimoji="1" lang="ja-JP" altLang="en-US" sz="1400" b="0" dirty="0">
                        <a:solidFill>
                          <a:schemeClr val="tx1"/>
                        </a:solidFill>
                      </a:endParaRPr>
                    </a:p>
                  </a:txBody>
                  <a:tcPr marL="99060" marR="99060" anchor="ctr"/>
                </a:tc>
                <a:tc>
                  <a:txBody>
                    <a:bodyPr/>
                    <a:lstStyle/>
                    <a:p>
                      <a:pPr algn="ctr"/>
                      <a:r>
                        <a:rPr kumimoji="1" lang="ja-JP" altLang="en-US" sz="1400" b="1" u="sng" dirty="0" smtClean="0">
                          <a:solidFill>
                            <a:srgbClr val="0070C0"/>
                          </a:solidFill>
                        </a:rPr>
                        <a:t>２０５点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運動器リハビリテーション</a:t>
                      </a:r>
                      <a:r>
                        <a:rPr kumimoji="1" lang="en-US" altLang="ja-JP" sz="1400" dirty="0" smtClean="0"/>
                        <a:t>Ⅰ</a:t>
                      </a:r>
                      <a:endParaRPr kumimoji="1" lang="ja-JP" altLang="en-US" sz="1400" b="0" dirty="0" smtClean="0">
                        <a:solidFill>
                          <a:schemeClr val="tx1"/>
                        </a:solidFill>
                      </a:endParaRPr>
                    </a:p>
                  </a:txBody>
                  <a:tcPr marL="99060" marR="99060" anchor="ctr"/>
                </a:tc>
                <a:tc>
                  <a:txBody>
                    <a:bodyPr/>
                    <a:lstStyle/>
                    <a:p>
                      <a:pPr algn="ctr"/>
                      <a:r>
                        <a:rPr kumimoji="1" lang="ja-JP" altLang="en-US" sz="1400" b="1" u="sng" dirty="0" smtClean="0">
                          <a:solidFill>
                            <a:srgbClr val="0070C0"/>
                          </a:solidFill>
                        </a:rPr>
                        <a:t>１８０点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呼吸器リハビリテーション</a:t>
                      </a:r>
                      <a:r>
                        <a:rPr kumimoji="1" lang="en-US" altLang="ja-JP" sz="1400" dirty="0" smtClean="0"/>
                        <a:t>Ⅰ</a:t>
                      </a:r>
                      <a:endParaRPr kumimoji="1" lang="ja-JP" altLang="en-US" sz="1400" b="0" dirty="0" smtClean="0">
                        <a:solidFill>
                          <a:schemeClr val="tx1"/>
                        </a:solidFill>
                      </a:endParaRPr>
                    </a:p>
                  </a:txBody>
                  <a:tcPr marL="99060" marR="99060" anchor="ctr"/>
                </a:tc>
                <a:tc>
                  <a:txBody>
                    <a:bodyPr/>
                    <a:lstStyle/>
                    <a:p>
                      <a:pPr algn="ctr"/>
                      <a:r>
                        <a:rPr kumimoji="1" lang="ja-JP" altLang="en-US" sz="1400" b="1" u="sng" dirty="0" smtClean="0">
                          <a:solidFill>
                            <a:srgbClr val="0070C0"/>
                          </a:solidFill>
                        </a:rPr>
                        <a:t>１７５点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障害児（者）リハビリテーション料　（６歳未満）</a:t>
                      </a:r>
                      <a:endParaRPr kumimoji="1" lang="ja-JP" altLang="en-US" sz="1400" b="0" dirty="0" smtClean="0">
                        <a:solidFill>
                          <a:schemeClr val="tx1"/>
                        </a:solidFill>
                      </a:endParaRPr>
                    </a:p>
                  </a:txBody>
                  <a:tcPr marL="99060" marR="99060" anchor="ctr"/>
                </a:tc>
                <a:tc>
                  <a:txBody>
                    <a:bodyPr/>
                    <a:lstStyle/>
                    <a:p>
                      <a:pPr algn="ctr"/>
                      <a:r>
                        <a:rPr kumimoji="1" lang="ja-JP" altLang="en-US" sz="1400" b="1" u="sng" dirty="0" smtClean="0">
                          <a:solidFill>
                            <a:srgbClr val="0070C0"/>
                          </a:solidFill>
                        </a:rPr>
                        <a:t>２２５点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がん患者リハビリテーション料</a:t>
                      </a:r>
                      <a:endParaRPr kumimoji="1" lang="ja-JP" altLang="en-US" sz="1400" b="0" dirty="0" smtClean="0">
                        <a:solidFill>
                          <a:schemeClr val="tx1"/>
                        </a:solidFill>
                      </a:endParaRPr>
                    </a:p>
                  </a:txBody>
                  <a:tcPr marL="99060" marR="99060" anchor="ctr"/>
                </a:tc>
                <a:tc>
                  <a:txBody>
                    <a:bodyPr/>
                    <a:lstStyle/>
                    <a:p>
                      <a:pPr algn="ctr"/>
                      <a:r>
                        <a:rPr kumimoji="1" lang="ja-JP" altLang="en-US" sz="1400" b="1" u="sng" dirty="0" smtClean="0">
                          <a:solidFill>
                            <a:srgbClr val="0070C0"/>
                          </a:solidFill>
                        </a:rPr>
                        <a:t>２０５点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bl>
          </a:graphicData>
        </a:graphic>
      </p:graphicFrame>
      <p:sp>
        <p:nvSpPr>
          <p:cNvPr id="19" name="正方形/長方形 18"/>
          <p:cNvSpPr/>
          <p:nvPr/>
        </p:nvSpPr>
        <p:spPr>
          <a:xfrm>
            <a:off x="4818538" y="2818307"/>
            <a:ext cx="4996844" cy="276999"/>
          </a:xfrm>
          <a:prstGeom prst="rect">
            <a:avLst/>
          </a:prstGeom>
        </p:spPr>
        <p:txBody>
          <a:bodyPr wrap="square">
            <a:spAutoFit/>
          </a:bodyPr>
          <a:lstStyle/>
          <a:p>
            <a:r>
              <a:rPr lang="ja-JP" altLang="en-US" sz="1200" b="1" dirty="0" smtClean="0">
                <a:solidFill>
                  <a:prstClr val="black"/>
                </a:solidFill>
              </a:rPr>
              <a:t>（注１）要介護被保険者等に</a:t>
            </a:r>
            <a:r>
              <a:rPr lang="ja-JP" altLang="en-US" sz="1200" b="1" dirty="0">
                <a:solidFill>
                  <a:prstClr val="black"/>
                </a:solidFill>
              </a:rPr>
              <a:t>対する</a:t>
            </a:r>
            <a:r>
              <a:rPr lang="ja-JP" altLang="en-US" sz="1200" b="1" dirty="0" smtClean="0">
                <a:solidFill>
                  <a:prstClr val="black"/>
                </a:solidFill>
              </a:rPr>
              <a:t>脳血管疾患等リハビリテーションは省略</a:t>
            </a:r>
            <a:endParaRPr lang="ja-JP" altLang="en-US" sz="1200" b="1" dirty="0">
              <a:solidFill>
                <a:prstClr val="black"/>
              </a:solidFill>
            </a:endParaRPr>
          </a:p>
        </p:txBody>
      </p:sp>
      <p:graphicFrame>
        <p:nvGraphicFramePr>
          <p:cNvPr id="20" name="表 19"/>
          <p:cNvGraphicFramePr>
            <a:graphicFrameLocks noGrp="1"/>
          </p:cNvGraphicFramePr>
          <p:nvPr>
            <p:extLst/>
          </p:nvPr>
        </p:nvGraphicFramePr>
        <p:xfrm>
          <a:off x="264491" y="3117371"/>
          <a:ext cx="9324352" cy="944880"/>
        </p:xfrm>
        <a:graphic>
          <a:graphicData uri="http://schemas.openxmlformats.org/drawingml/2006/table">
            <a:tbl>
              <a:tblPr firstRow="1" bandRow="1">
                <a:tableStyleId>{16D9F66E-5EB9-4882-86FB-DCBF35E3C3E4}</a:tableStyleId>
              </a:tblPr>
              <a:tblGrid>
                <a:gridCol w="9324352"/>
              </a:tblGrid>
              <a:tr h="93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kern="1200" baseline="0" dirty="0" smtClean="0"/>
                        <a:t>　</a:t>
                      </a:r>
                      <a:r>
                        <a:rPr kumimoji="1" lang="ja-JP" altLang="en-US" sz="1400" b="0" u="none" strike="noStrike" kern="1200" baseline="0" dirty="0" smtClean="0"/>
                        <a:t>外科手術又は肺炎等の治療時の安静による廃用症候群その他のリハビリテーションを要する状態の患者であって、一定程度以上の基本動作能力、応用動作能力、言語聴覚能力及び日常生活能力の低下を来しているもの</a:t>
                      </a:r>
                      <a:r>
                        <a:rPr kumimoji="1" lang="ja-JP" altLang="en-US" sz="1400" b="0" u="sng" strike="noStrike" kern="1200" baseline="0" dirty="0" smtClean="0">
                          <a:solidFill>
                            <a:srgbClr val="0070C0"/>
                          </a:solidFill>
                        </a:rPr>
                        <a:t>であって、心大血管疾患リハビリテーション料、運動器リハビリテーション料、呼吸器リハビリテーション料、障害児（者）リハビリテーション料、がん患者リハビリテーション料の対象となる患者を除く。 </a:t>
                      </a:r>
                      <a:endParaRPr kumimoji="1" lang="ja-JP" altLang="en-US" sz="1400" b="0" dirty="0">
                        <a:solidFill>
                          <a:srgbClr val="0070C0"/>
                        </a:solidFill>
                      </a:endParaRPr>
                    </a:p>
                  </a:txBody>
                  <a:tcPr marL="99060" marR="99060" anchor="ctr"/>
                </a:tc>
              </a:tr>
            </a:tbl>
          </a:graphicData>
        </a:graphic>
      </p:graphicFrame>
      <p:sp>
        <p:nvSpPr>
          <p:cNvPr id="21" name="テキスト ボックス 20"/>
          <p:cNvSpPr txBox="1"/>
          <p:nvPr/>
        </p:nvSpPr>
        <p:spPr>
          <a:xfrm>
            <a:off x="4018319" y="4476337"/>
            <a:ext cx="800219"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現行</a:t>
            </a:r>
            <a:r>
              <a:rPr lang="en-US" altLang="ja-JP" sz="1600" dirty="0" smtClean="0">
                <a:solidFill>
                  <a:prstClr val="black"/>
                </a:solidFill>
              </a:rPr>
              <a:t>】</a:t>
            </a:r>
            <a:endParaRPr lang="ja-JP" altLang="en-US" sz="1600" dirty="0">
              <a:solidFill>
                <a:prstClr val="black"/>
              </a:solidFill>
            </a:endParaRPr>
          </a:p>
        </p:txBody>
      </p:sp>
      <p:sp>
        <p:nvSpPr>
          <p:cNvPr id="22" name="テキスト ボックス 21"/>
          <p:cNvSpPr txBox="1"/>
          <p:nvPr/>
        </p:nvSpPr>
        <p:spPr>
          <a:xfrm>
            <a:off x="8702894" y="4503890"/>
            <a:ext cx="1005403"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sp>
        <p:nvSpPr>
          <p:cNvPr id="23" name="Rectangle 36"/>
          <p:cNvSpPr>
            <a:spLocks noChangeArrowheads="1"/>
          </p:cNvSpPr>
          <p:nvPr/>
        </p:nvSpPr>
        <p:spPr bwMode="auto">
          <a:xfrm>
            <a:off x="182853" y="4148747"/>
            <a:ext cx="4660996" cy="3299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just">
              <a:spcBef>
                <a:spcPct val="20000"/>
              </a:spcBef>
            </a:pPr>
            <a:r>
              <a:rPr lang="ja-JP" altLang="en-US" sz="2000" dirty="0" smtClean="0">
                <a:solidFill>
                  <a:prstClr val="black"/>
                </a:solidFill>
              </a:rPr>
              <a:t>疾患別リハビリテーション等の評価の充実</a:t>
            </a:r>
            <a:endParaRPr lang="ja-JP" altLang="en-US" sz="2000" dirty="0">
              <a:solidFill>
                <a:prstClr val="black"/>
              </a:solidFill>
            </a:endParaRPr>
          </a:p>
        </p:txBody>
      </p:sp>
      <p:sp>
        <p:nvSpPr>
          <p:cNvPr id="24" name="Rectangle 36"/>
          <p:cNvSpPr>
            <a:spLocks noChangeArrowheads="1"/>
          </p:cNvSpPr>
          <p:nvPr/>
        </p:nvSpPr>
        <p:spPr bwMode="auto">
          <a:xfrm>
            <a:off x="170493" y="642552"/>
            <a:ext cx="6180880" cy="3299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just">
              <a:spcBef>
                <a:spcPct val="20000"/>
              </a:spcBef>
            </a:pPr>
            <a:r>
              <a:rPr lang="ja-JP" altLang="en-US" sz="2000" dirty="0" smtClean="0">
                <a:solidFill>
                  <a:prstClr val="black"/>
                </a:solidFill>
              </a:rPr>
              <a:t>廃用症候群に対するリハビリテーションの評価の適正化</a:t>
            </a:r>
            <a:endParaRPr lang="ja-JP" altLang="en-US" sz="2000" dirty="0">
              <a:solidFill>
                <a:prstClr val="black"/>
              </a:solidFill>
            </a:endParaRPr>
          </a:p>
        </p:txBody>
      </p:sp>
      <p:sp>
        <p:nvSpPr>
          <p:cNvPr id="26" name="Rectangle 2"/>
          <p:cNvSpPr>
            <a:spLocks noChangeArrowheads="1"/>
          </p:cNvSpPr>
          <p:nvPr/>
        </p:nvSpPr>
        <p:spPr bwMode="auto">
          <a:xfrm>
            <a:off x="202332" y="39045"/>
            <a:ext cx="9517327" cy="53630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0" dirty="0">
                <a:solidFill>
                  <a:srgbClr val="000000"/>
                </a:solidFill>
              </a:rPr>
              <a:t>１２</a:t>
            </a:r>
            <a:r>
              <a:rPr kumimoji="1" lang="ja-JP" altLang="en-US" sz="3200" b="0" i="0" u="none" strike="noStrike" kern="0" cap="none" spc="0" normalizeH="0" baseline="0" noProof="0" dirty="0" err="1" smtClean="0">
                <a:ln>
                  <a:noFill/>
                </a:ln>
                <a:solidFill>
                  <a:srgbClr val="000000"/>
                </a:solidFill>
                <a:effectLst/>
                <a:uLnTx/>
                <a:uFillTx/>
                <a:latin typeface="Calibri" pitchFamily="34" charset="0"/>
                <a:ea typeface="ＭＳ Ｐゴシック" charset="-128"/>
              </a:rPr>
              <a:t>．</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リハビリテーション</a:t>
            </a:r>
          </a:p>
        </p:txBody>
      </p:sp>
      <p:sp>
        <p:nvSpPr>
          <p:cNvPr id="2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181</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25710706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215007" y="4914131"/>
            <a:ext cx="9511189" cy="1598463"/>
          </a:xfrm>
          <a:prstGeom prst="rect">
            <a:avLst/>
          </a:prstGeom>
          <a:solidFill>
            <a:srgbClr val="FFFFAF">
              <a:alpha val="49804"/>
            </a:srgbClr>
          </a:solidFill>
          <a:ln w="9525">
            <a:solidFill>
              <a:schemeClr val="tx1"/>
            </a:solidFill>
            <a:miter lim="800000"/>
            <a:headEnd/>
            <a:tailEnd/>
          </a:ln>
        </p:spPr>
        <p:txBody>
          <a:bodyPr/>
          <a:lstStyle/>
          <a:p>
            <a:pPr marL="285750" indent="-285750">
              <a:buFont typeface="Wingdings" panose="05000000000000000000" pitchFamily="2" charset="2"/>
              <a:buChar char="Ø"/>
            </a:pPr>
            <a:r>
              <a:rPr lang="ja-JP" altLang="en-US" sz="2000" dirty="0" smtClean="0">
                <a:solidFill>
                  <a:prstClr val="black"/>
                </a:solidFill>
                <a:latin typeface="ＭＳ Ｐゴシック"/>
              </a:rPr>
              <a:t>　</a:t>
            </a:r>
            <a:r>
              <a:rPr lang="ja-JP" altLang="en-US" sz="2200" dirty="0" smtClean="0">
                <a:solidFill>
                  <a:prstClr val="black"/>
                </a:solidFill>
                <a:latin typeface="ＭＳ Ｐゴシック"/>
              </a:rPr>
              <a:t>患者</a:t>
            </a:r>
            <a:r>
              <a:rPr lang="ja-JP" altLang="en-US" sz="2200" dirty="0">
                <a:solidFill>
                  <a:prstClr val="black"/>
                </a:solidFill>
                <a:latin typeface="ＭＳ Ｐゴシック"/>
              </a:rPr>
              <a:t>の自宅等を訪問し、退院後の住環境等を評価した上で、</a:t>
            </a:r>
            <a:r>
              <a:rPr lang="ja-JP" altLang="en-US" sz="2200" dirty="0" smtClean="0">
                <a:solidFill>
                  <a:prstClr val="black"/>
                </a:solidFill>
                <a:latin typeface="ＭＳ Ｐゴシック"/>
              </a:rPr>
              <a:t>リハビリテーション総合実施計画</a:t>
            </a:r>
            <a:r>
              <a:rPr lang="ja-JP" altLang="en-US" sz="2200" dirty="0">
                <a:solidFill>
                  <a:prstClr val="black"/>
                </a:solidFill>
                <a:latin typeface="ＭＳ Ｐゴシック"/>
              </a:rPr>
              <a:t>を作成した場合の評価を新設する。 </a:t>
            </a:r>
            <a:endParaRPr lang="en-US" altLang="ja-JP" sz="2200" dirty="0" smtClean="0">
              <a:solidFill>
                <a:prstClr val="black"/>
              </a:solidFill>
              <a:latin typeface="ＭＳ Ｐゴシック"/>
            </a:endParaRPr>
          </a:p>
          <a:p>
            <a:r>
              <a:rPr lang="ja-JP" altLang="en-US" sz="2200" b="1" dirty="0" smtClean="0">
                <a:solidFill>
                  <a:srgbClr val="0070C0"/>
                </a:solidFill>
                <a:latin typeface="ＭＳ Ｐゴシック"/>
              </a:rPr>
              <a:t>　　　　</a:t>
            </a:r>
            <a:r>
              <a:rPr lang="en-US" altLang="ja-JP" sz="2200" b="1" dirty="0" smtClean="0">
                <a:solidFill>
                  <a:srgbClr val="0070C0"/>
                </a:solidFill>
                <a:latin typeface="ＭＳ Ｐゴシック"/>
              </a:rPr>
              <a:t> </a:t>
            </a:r>
            <a:r>
              <a:rPr lang="ja-JP" altLang="en-US" sz="2200" b="1" dirty="0" smtClean="0">
                <a:solidFill>
                  <a:srgbClr val="0070C0"/>
                </a:solidFill>
                <a:latin typeface="ＭＳ Ｐゴシック"/>
              </a:rPr>
              <a:t>リハビリテーション総合計画評価料</a:t>
            </a:r>
            <a:endParaRPr lang="en-US" altLang="ja-JP" sz="2200" b="1" dirty="0" smtClean="0">
              <a:solidFill>
                <a:srgbClr val="0070C0"/>
              </a:solidFill>
              <a:latin typeface="ＭＳ Ｐゴシック"/>
            </a:endParaRPr>
          </a:p>
          <a:p>
            <a:endParaRPr lang="en-US" altLang="ja-JP" sz="600" b="1" dirty="0" smtClean="0">
              <a:solidFill>
                <a:srgbClr val="0070C0"/>
              </a:solidFill>
              <a:latin typeface="ＭＳ Ｐゴシック"/>
            </a:endParaRPr>
          </a:p>
          <a:p>
            <a:r>
              <a:rPr lang="ja-JP" altLang="en-US" sz="2200" b="1" dirty="0" smtClean="0">
                <a:solidFill>
                  <a:srgbClr val="0070C0"/>
                </a:solidFill>
                <a:latin typeface="ＭＳ Ｐゴシック"/>
              </a:rPr>
              <a:t>　　　　　　　</a:t>
            </a:r>
            <a:r>
              <a:rPr lang="en-US" altLang="ja-JP" sz="2200" b="1" dirty="0" smtClean="0">
                <a:solidFill>
                  <a:srgbClr val="0070C0"/>
                </a:solidFill>
                <a:latin typeface="ＭＳ Ｐゴシック"/>
              </a:rPr>
              <a:t>(</a:t>
            </a:r>
            <a:r>
              <a:rPr lang="ja-JP" altLang="en-US" sz="2200" b="1" dirty="0">
                <a:solidFill>
                  <a:srgbClr val="0070C0"/>
                </a:solidFill>
                <a:latin typeface="ＭＳ Ｐゴシック"/>
              </a:rPr>
              <a:t>新</a:t>
            </a:r>
            <a:r>
              <a:rPr lang="en-US" altLang="ja-JP" sz="2200" b="1" dirty="0" smtClean="0">
                <a:solidFill>
                  <a:srgbClr val="0070C0"/>
                </a:solidFill>
                <a:latin typeface="ＭＳ Ｐゴシック"/>
              </a:rPr>
              <a:t>)</a:t>
            </a:r>
            <a:r>
              <a:rPr lang="ja-JP" altLang="en-US" sz="2200" b="1" dirty="0" smtClean="0">
                <a:solidFill>
                  <a:srgbClr val="0070C0"/>
                </a:solidFill>
                <a:latin typeface="ＭＳ Ｐゴシック"/>
              </a:rPr>
              <a:t>　　　</a:t>
            </a:r>
            <a:r>
              <a:rPr lang="ja-JP" altLang="en-US" sz="2200" b="1" u="sng" dirty="0" smtClean="0">
                <a:solidFill>
                  <a:srgbClr val="0070C0"/>
                </a:solidFill>
                <a:latin typeface="ＭＳ Ｐゴシック"/>
              </a:rPr>
              <a:t>入院</a:t>
            </a:r>
            <a:r>
              <a:rPr lang="ja-JP" altLang="en-US" sz="2200" b="1" u="sng" dirty="0">
                <a:solidFill>
                  <a:srgbClr val="0070C0"/>
                </a:solidFill>
                <a:latin typeface="ＭＳ Ｐゴシック"/>
              </a:rPr>
              <a:t>時訪問指導</a:t>
            </a:r>
            <a:r>
              <a:rPr lang="ja-JP" altLang="en-US" sz="2200" b="1" u="sng" dirty="0" smtClean="0">
                <a:solidFill>
                  <a:srgbClr val="0070C0"/>
                </a:solidFill>
                <a:latin typeface="ＭＳ Ｐゴシック"/>
              </a:rPr>
              <a:t>加算　　　 １５０点</a:t>
            </a:r>
            <a:r>
              <a:rPr lang="ja-JP" altLang="en-US" sz="2200" b="1" u="sng" dirty="0">
                <a:solidFill>
                  <a:srgbClr val="0070C0"/>
                </a:solidFill>
                <a:latin typeface="ＭＳ Ｐゴシック"/>
              </a:rPr>
              <a:t>（入院中 １回）</a:t>
            </a:r>
          </a:p>
          <a:p>
            <a:endParaRPr lang="en-US" altLang="ja-JP" sz="1600" dirty="0" smtClean="0">
              <a:solidFill>
                <a:prstClr val="black"/>
              </a:solidFill>
              <a:latin typeface="ＭＳ Ｐゴシック"/>
            </a:endParaRPr>
          </a:p>
          <a:p>
            <a:pPr marL="285750" indent="-285750">
              <a:spcBef>
                <a:spcPct val="20000"/>
              </a:spcBef>
              <a:buFont typeface="Wingdings" panose="05000000000000000000" pitchFamily="2" charset="2"/>
              <a:buChar char="Ø"/>
              <a:defRPr/>
            </a:pPr>
            <a:endParaRPr lang="en-US" altLang="ja-JP" sz="1600" dirty="0">
              <a:solidFill>
                <a:prstClr val="black"/>
              </a:solidFill>
              <a:latin typeface="ＭＳ Ｐゴシック"/>
            </a:endParaRPr>
          </a:p>
          <a:p>
            <a:r>
              <a:rPr lang="ja-JP" altLang="en-US" sz="1600" dirty="0" smtClean="0">
                <a:solidFill>
                  <a:prstClr val="black"/>
                </a:solidFill>
                <a:latin typeface="ＭＳ Ｐゴシック"/>
              </a:rPr>
              <a:t>　</a:t>
            </a: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10" name="Rectangle 37"/>
          <p:cNvSpPr>
            <a:spLocks noChangeArrowheads="1"/>
          </p:cNvSpPr>
          <p:nvPr/>
        </p:nvSpPr>
        <p:spPr bwMode="auto">
          <a:xfrm>
            <a:off x="215007" y="1144991"/>
            <a:ext cx="9511189" cy="3200978"/>
          </a:xfrm>
          <a:prstGeom prst="rect">
            <a:avLst/>
          </a:prstGeom>
          <a:solidFill>
            <a:srgbClr val="FFFFAF">
              <a:alpha val="49804"/>
            </a:srgbClr>
          </a:solidFill>
          <a:ln w="9525">
            <a:solidFill>
              <a:schemeClr val="tx1"/>
            </a:solidFill>
            <a:miter lim="800000"/>
            <a:headEnd/>
            <a:tailEnd/>
          </a:ln>
        </p:spPr>
        <p:txBody>
          <a:bodyPr/>
          <a:lstStyle/>
          <a:p>
            <a:pPr marL="271463" indent="-271463">
              <a:buFont typeface="Wingdings" pitchFamily="2" charset="2"/>
              <a:buChar char="Ø"/>
            </a:pPr>
            <a:r>
              <a:rPr lang="ja-JP" altLang="en-US" sz="2200" dirty="0" smtClean="0">
                <a:solidFill>
                  <a:prstClr val="black"/>
                </a:solidFill>
              </a:rPr>
              <a:t>専従</a:t>
            </a:r>
            <a:r>
              <a:rPr lang="ja-JP" altLang="en-US" sz="2200" dirty="0">
                <a:solidFill>
                  <a:prstClr val="black"/>
                </a:solidFill>
              </a:rPr>
              <a:t>医師及び専従社会福祉士を配置した場合の評価を新設する</a:t>
            </a:r>
            <a:r>
              <a:rPr lang="ja-JP" altLang="en-US" sz="2200" dirty="0" smtClean="0">
                <a:solidFill>
                  <a:prstClr val="black"/>
                </a:solidFill>
              </a:rPr>
              <a:t>。</a:t>
            </a:r>
            <a:endParaRPr lang="en-US" altLang="ja-JP" sz="2200" dirty="0" smtClean="0">
              <a:solidFill>
                <a:prstClr val="black"/>
              </a:solidFill>
            </a:endParaRPr>
          </a:p>
          <a:p>
            <a:r>
              <a:rPr lang="ja-JP" altLang="en-US" sz="2200" b="1" dirty="0" smtClean="0">
                <a:solidFill>
                  <a:srgbClr val="0070C0"/>
                </a:solidFill>
              </a:rPr>
              <a:t>　　　</a:t>
            </a:r>
            <a:r>
              <a:rPr lang="ja-JP" altLang="en-US" sz="2200" b="1" dirty="0">
                <a:solidFill>
                  <a:srgbClr val="0070C0"/>
                </a:solidFill>
              </a:rPr>
              <a:t>　</a:t>
            </a:r>
            <a:r>
              <a:rPr lang="ja-JP" altLang="en-US" sz="2200" b="1" dirty="0" smtClean="0">
                <a:solidFill>
                  <a:srgbClr val="0070C0"/>
                </a:solidFill>
              </a:rPr>
              <a:t>　</a:t>
            </a:r>
            <a:r>
              <a:rPr lang="ja-JP" altLang="en-US" sz="2200" b="1" dirty="0" smtClean="0">
                <a:solidFill>
                  <a:srgbClr val="0070C0"/>
                </a:solidFill>
                <a:latin typeface="ＭＳ Ｐゴシック"/>
              </a:rPr>
              <a:t>回復期</a:t>
            </a:r>
            <a:r>
              <a:rPr lang="ja-JP" altLang="en-US" sz="2200" b="1" dirty="0">
                <a:solidFill>
                  <a:srgbClr val="0070C0"/>
                </a:solidFill>
                <a:latin typeface="ＭＳ Ｐゴシック"/>
              </a:rPr>
              <a:t>リハビリテーション病棟入院料１　</a:t>
            </a:r>
            <a:endParaRPr lang="en-US" altLang="ja-JP" sz="2200" b="1" dirty="0" smtClean="0">
              <a:solidFill>
                <a:srgbClr val="0070C0"/>
              </a:solidFill>
              <a:latin typeface="ＭＳ Ｐゴシック"/>
            </a:endParaRPr>
          </a:p>
          <a:p>
            <a:r>
              <a:rPr lang="ja-JP" altLang="en-US" sz="2200" b="1" dirty="0" smtClean="0">
                <a:solidFill>
                  <a:srgbClr val="0070C0"/>
                </a:solidFill>
                <a:latin typeface="ＭＳ Ｐゴシック"/>
              </a:rPr>
              <a:t>　　　　　　　</a:t>
            </a:r>
            <a:r>
              <a:rPr lang="en-US" altLang="ja-JP" sz="2200" b="1" dirty="0" smtClean="0">
                <a:solidFill>
                  <a:srgbClr val="0070C0"/>
                </a:solidFill>
                <a:latin typeface="ＭＳ Ｐゴシック"/>
              </a:rPr>
              <a:t>(</a:t>
            </a:r>
            <a:r>
              <a:rPr lang="ja-JP" altLang="en-US" sz="2200" b="1" dirty="0">
                <a:solidFill>
                  <a:srgbClr val="0070C0"/>
                </a:solidFill>
                <a:latin typeface="ＭＳ Ｐゴシック"/>
              </a:rPr>
              <a:t>新</a:t>
            </a:r>
            <a:r>
              <a:rPr lang="en-US" altLang="ja-JP" sz="2200" b="1" dirty="0" smtClean="0">
                <a:solidFill>
                  <a:srgbClr val="0070C0"/>
                </a:solidFill>
                <a:latin typeface="ＭＳ Ｐゴシック"/>
              </a:rPr>
              <a:t>)</a:t>
            </a:r>
            <a:r>
              <a:rPr lang="ja-JP" altLang="en-US" sz="2200" b="1" dirty="0" smtClean="0">
                <a:solidFill>
                  <a:srgbClr val="0070C0"/>
                </a:solidFill>
                <a:latin typeface="ＭＳ Ｐゴシック"/>
              </a:rPr>
              <a:t>　　</a:t>
            </a:r>
            <a:r>
              <a:rPr lang="ja-JP" altLang="en-US" sz="2200" b="1" dirty="0">
                <a:solidFill>
                  <a:srgbClr val="0070C0"/>
                </a:solidFill>
                <a:latin typeface="ＭＳ Ｐゴシック"/>
              </a:rPr>
              <a:t>　</a:t>
            </a:r>
            <a:r>
              <a:rPr lang="ja-JP" altLang="en-US" sz="2200" b="1" u="sng" dirty="0">
                <a:solidFill>
                  <a:srgbClr val="0070C0"/>
                </a:solidFill>
                <a:latin typeface="ＭＳ Ｐゴシック"/>
              </a:rPr>
              <a:t>体制強化加算　　　 </a:t>
            </a:r>
            <a:r>
              <a:rPr lang="ja-JP" altLang="en-US" sz="2200" b="1" u="sng" dirty="0" smtClean="0">
                <a:solidFill>
                  <a:srgbClr val="0070C0"/>
                </a:solidFill>
                <a:latin typeface="ＭＳ Ｐゴシック"/>
              </a:rPr>
              <a:t>　　　２００点</a:t>
            </a:r>
            <a:r>
              <a:rPr lang="ja-JP" altLang="en-US" sz="2200" b="1" u="sng" dirty="0">
                <a:solidFill>
                  <a:srgbClr val="0070C0"/>
                </a:solidFill>
                <a:latin typeface="ＭＳ Ｐゴシック"/>
              </a:rPr>
              <a:t>（１日につき）</a:t>
            </a:r>
            <a:endParaRPr lang="en-US" altLang="ja-JP" sz="2200" dirty="0">
              <a:solidFill>
                <a:prstClr val="black"/>
              </a:solidFill>
              <a:latin typeface="ＭＳ Ｐゴシック"/>
            </a:endParaRPr>
          </a:p>
          <a:p>
            <a:endParaRPr lang="en-US" altLang="ja-JP" sz="1000" dirty="0">
              <a:solidFill>
                <a:prstClr val="black"/>
              </a:solidFill>
            </a:endParaRPr>
          </a:p>
          <a:p>
            <a:pPr marL="342900" indent="-342900">
              <a:buFont typeface="Wingdings" panose="05000000000000000000" pitchFamily="2" charset="2"/>
              <a:buChar char="Ø"/>
            </a:pPr>
            <a:r>
              <a:rPr lang="ja-JP" altLang="en-US" sz="2200" dirty="0" smtClean="0">
                <a:solidFill>
                  <a:prstClr val="black"/>
                </a:solidFill>
                <a:latin typeface="ＭＳ Ｐゴシック"/>
              </a:rPr>
              <a:t>休日</a:t>
            </a:r>
            <a:r>
              <a:rPr lang="ja-JP" altLang="en-US" sz="2200" dirty="0">
                <a:solidFill>
                  <a:prstClr val="black"/>
                </a:solidFill>
                <a:latin typeface="ＭＳ Ｐゴシック"/>
              </a:rPr>
              <a:t>リハビリテーション</a:t>
            </a:r>
            <a:r>
              <a:rPr lang="ja-JP" altLang="en-US" sz="2200" dirty="0" smtClean="0">
                <a:solidFill>
                  <a:prstClr val="black"/>
                </a:solidFill>
                <a:latin typeface="ＭＳ Ｐゴシック"/>
              </a:rPr>
              <a:t>提供体制加算を算定</a:t>
            </a:r>
            <a:r>
              <a:rPr lang="ja-JP" altLang="en-US" sz="2200" dirty="0">
                <a:solidFill>
                  <a:prstClr val="black"/>
                </a:solidFill>
                <a:latin typeface="ＭＳ Ｐゴシック"/>
              </a:rPr>
              <a:t>要件として包括して評価する</a:t>
            </a:r>
            <a:r>
              <a:rPr lang="ja-JP" altLang="en-US" sz="2200" dirty="0" smtClean="0">
                <a:solidFill>
                  <a:prstClr val="black"/>
                </a:solidFill>
                <a:latin typeface="ＭＳ Ｐゴシック"/>
              </a:rPr>
              <a:t>。</a:t>
            </a:r>
            <a:endParaRPr lang="en-US" altLang="ja-JP" sz="2200" dirty="0" smtClean="0">
              <a:solidFill>
                <a:prstClr val="black"/>
              </a:solidFill>
              <a:latin typeface="ＭＳ Ｐゴシック"/>
            </a:endParaRPr>
          </a:p>
          <a:p>
            <a:pPr marL="342900" indent="-342900">
              <a:buFont typeface="Wingdings" panose="05000000000000000000" pitchFamily="2" charset="2"/>
              <a:buChar char="Ø"/>
            </a:pPr>
            <a:endParaRPr lang="en-US" altLang="ja-JP" sz="2200" dirty="0" smtClean="0">
              <a:solidFill>
                <a:prstClr val="black"/>
              </a:solidFill>
              <a:latin typeface="ＭＳ Ｐゴシック"/>
            </a:endParaRPr>
          </a:p>
          <a:p>
            <a:pPr marL="342900" indent="-342900">
              <a:buFont typeface="Wingdings" panose="05000000000000000000" pitchFamily="2" charset="2"/>
              <a:buChar char="Ø"/>
            </a:pPr>
            <a:endParaRPr lang="en-US" altLang="ja-JP" sz="2200" dirty="0" smtClean="0">
              <a:solidFill>
                <a:prstClr val="black"/>
              </a:solidFill>
              <a:latin typeface="ＭＳ Ｐゴシック"/>
            </a:endParaRPr>
          </a:p>
          <a:p>
            <a:pPr marL="342900" indent="-342900">
              <a:buFont typeface="Wingdings" panose="05000000000000000000" pitchFamily="2" charset="2"/>
              <a:buChar char="Ø"/>
            </a:pPr>
            <a:endParaRPr lang="en-US" altLang="ja-JP" sz="2200" dirty="0">
              <a:solidFill>
                <a:prstClr val="black"/>
              </a:solidFill>
              <a:latin typeface="ＭＳ Ｐゴシック"/>
            </a:endParaRPr>
          </a:p>
          <a:p>
            <a:pPr marL="342900" indent="-342900">
              <a:buFont typeface="Wingdings" panose="05000000000000000000" pitchFamily="2" charset="2"/>
              <a:buChar char="Ø"/>
            </a:pPr>
            <a:r>
              <a:rPr lang="ja-JP" altLang="en-US" sz="2200" dirty="0" smtClean="0">
                <a:solidFill>
                  <a:prstClr val="black"/>
                </a:solidFill>
                <a:latin typeface="ＭＳ Ｐゴシック"/>
              </a:rPr>
              <a:t>重症度</a:t>
            </a:r>
            <a:r>
              <a:rPr lang="ja-JP" altLang="en-US" sz="2200" dirty="0">
                <a:solidFill>
                  <a:prstClr val="black"/>
                </a:solidFill>
                <a:latin typeface="ＭＳ Ｐゴシック"/>
              </a:rPr>
              <a:t>・看護必要度の項目等の見直しを行う。</a:t>
            </a:r>
            <a:endParaRPr lang="ja-JP" altLang="en-US" sz="2200" dirty="0">
              <a:solidFill>
                <a:prstClr val="black"/>
              </a:solidFill>
            </a:endParaRPr>
          </a:p>
        </p:txBody>
      </p:sp>
      <p:sp>
        <p:nvSpPr>
          <p:cNvPr id="9" name="Rectangle 36"/>
          <p:cNvSpPr>
            <a:spLocks noChangeArrowheads="1"/>
          </p:cNvSpPr>
          <p:nvPr/>
        </p:nvSpPr>
        <p:spPr bwMode="auto">
          <a:xfrm>
            <a:off x="195209" y="740663"/>
            <a:ext cx="6378591" cy="39881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spcBef>
                <a:spcPct val="20000"/>
              </a:spcBef>
            </a:pPr>
            <a:r>
              <a:rPr lang="ja-JP" altLang="en-US" sz="2400" dirty="0" smtClean="0">
                <a:solidFill>
                  <a:prstClr val="black"/>
                </a:solidFill>
              </a:rPr>
              <a:t>回復期リハビリテーション病棟入院料１の見直し</a:t>
            </a:r>
            <a:endParaRPr lang="ja-JP" altLang="en-US" sz="2400" dirty="0">
              <a:solidFill>
                <a:prstClr val="black"/>
              </a:solidFill>
            </a:endParaRPr>
          </a:p>
        </p:txBody>
      </p:sp>
      <p:sp>
        <p:nvSpPr>
          <p:cNvPr id="12" name="Rectangle 36"/>
          <p:cNvSpPr>
            <a:spLocks noChangeArrowheads="1"/>
          </p:cNvSpPr>
          <p:nvPr/>
        </p:nvSpPr>
        <p:spPr bwMode="auto">
          <a:xfrm>
            <a:off x="207611" y="4499440"/>
            <a:ext cx="6951123" cy="39881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spcBef>
                <a:spcPct val="20000"/>
              </a:spcBef>
            </a:pPr>
            <a:r>
              <a:rPr lang="ja-JP" altLang="en-US" sz="2400" dirty="0" smtClean="0">
                <a:solidFill>
                  <a:prstClr val="black"/>
                </a:solidFill>
              </a:rPr>
              <a:t>回復期リハビリテーション病棟入院料全体の見直し</a:t>
            </a:r>
            <a:endParaRPr lang="ja-JP" altLang="en-US" sz="2400" dirty="0">
              <a:solidFill>
                <a:prstClr val="black"/>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2929120001"/>
              </p:ext>
            </p:extLst>
          </p:nvPr>
        </p:nvGraphicFramePr>
        <p:xfrm>
          <a:off x="440733" y="2816980"/>
          <a:ext cx="3600000" cy="681613"/>
        </p:xfrm>
        <a:graphic>
          <a:graphicData uri="http://schemas.openxmlformats.org/drawingml/2006/table">
            <a:tbl>
              <a:tblPr firstRow="1" bandRow="1">
                <a:tableStyleId>{B301B821-A1FF-4177-AEE7-76D212191A09}</a:tableStyleId>
              </a:tblPr>
              <a:tblGrid>
                <a:gridCol w="3600000"/>
              </a:tblGrid>
              <a:tr h="218737">
                <a:tc>
                  <a:txBody>
                    <a:bodyPr/>
                    <a:lstStyle/>
                    <a:p>
                      <a:pPr algn="ctr"/>
                      <a:r>
                        <a:rPr kumimoji="1" lang="ja-JP" altLang="en-US" sz="1600" dirty="0" smtClean="0"/>
                        <a:t>現行</a:t>
                      </a:r>
                      <a:endParaRPr kumimoji="1" lang="ja-JP" altLang="en-US" sz="1600" dirty="0"/>
                    </a:p>
                  </a:txBody>
                  <a:tcPr marL="99060" marR="99060" anchor="ctr"/>
                </a:tc>
              </a:tr>
              <a:tr h="346333">
                <a:tc>
                  <a:txBody>
                    <a:bodyPr/>
                    <a:lstStyle/>
                    <a:p>
                      <a:pPr algn="ctr"/>
                      <a:r>
                        <a:rPr kumimoji="1" lang="ja-JP" altLang="en-US" sz="1600" dirty="0" smtClean="0"/>
                        <a:t>１，９１１点</a:t>
                      </a:r>
                      <a:endParaRPr kumimoji="1" lang="ja-JP" altLang="en-US" sz="1600" dirty="0"/>
                    </a:p>
                  </a:txBody>
                  <a:tcPr marL="99060" marR="99060" anchor="ct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467338859"/>
              </p:ext>
            </p:extLst>
          </p:nvPr>
        </p:nvGraphicFramePr>
        <p:xfrm>
          <a:off x="5115698" y="2800393"/>
          <a:ext cx="4500000" cy="914400"/>
        </p:xfrm>
        <a:graphic>
          <a:graphicData uri="http://schemas.openxmlformats.org/drawingml/2006/table">
            <a:tbl>
              <a:tblPr firstRow="1" bandRow="1">
                <a:tableStyleId>{9DCAF9ED-07DC-4A11-8D7F-57B35C25682E}</a:tableStyleId>
              </a:tblPr>
              <a:tblGrid>
                <a:gridCol w="4500000"/>
              </a:tblGrid>
              <a:tr h="218737">
                <a:tc>
                  <a:txBody>
                    <a:bodyPr/>
                    <a:lstStyle/>
                    <a:p>
                      <a:pPr algn="ctr"/>
                      <a:r>
                        <a:rPr kumimoji="1" lang="ja-JP" altLang="en-US" sz="1600" dirty="0" smtClean="0"/>
                        <a:t>改定後</a:t>
                      </a:r>
                      <a:endParaRPr kumimoji="1" lang="ja-JP" altLang="en-US" sz="1600" dirty="0"/>
                    </a:p>
                  </a:txBody>
                  <a:tcPr marL="99060" marR="99060" anchor="ctr"/>
                </a:tc>
              </a:tr>
              <a:tr h="346333">
                <a:tc>
                  <a:txBody>
                    <a:bodyPr/>
                    <a:lstStyle/>
                    <a:p>
                      <a:pPr algn="ctr"/>
                      <a:r>
                        <a:rPr kumimoji="1" lang="ja-JP" altLang="en-US" sz="1600" b="1" u="sng" dirty="0" smtClean="0">
                          <a:solidFill>
                            <a:srgbClr val="0070C0"/>
                          </a:solidFill>
                        </a:rPr>
                        <a:t>２，０２５点</a:t>
                      </a:r>
                      <a:r>
                        <a:rPr kumimoji="1" lang="ja-JP" altLang="en-US" sz="1600" u="none" dirty="0" smtClean="0">
                          <a:solidFill>
                            <a:srgbClr val="0070C0"/>
                          </a:solidFill>
                        </a:rPr>
                        <a:t>　</a:t>
                      </a:r>
                      <a:r>
                        <a:rPr lang="ja-JP" altLang="en-US" sz="1600" dirty="0" smtClean="0">
                          <a:solidFill>
                            <a:prstClr val="black"/>
                          </a:solidFill>
                          <a:latin typeface="+mn-ea"/>
                        </a:rPr>
                        <a:t>［施設基準］休日を含め、週７日間リハビリテーションを提供できる体制を有していること。</a:t>
                      </a:r>
                      <a:endParaRPr kumimoji="1" lang="ja-JP" altLang="en-US" sz="1600" u="none" dirty="0">
                        <a:solidFill>
                          <a:srgbClr val="0070C0"/>
                        </a:solidFill>
                      </a:endParaRPr>
                    </a:p>
                  </a:txBody>
                  <a:tcPr marL="99060" marR="99060" anchor="ctr"/>
                </a:tc>
              </a:tr>
            </a:tbl>
          </a:graphicData>
        </a:graphic>
      </p:graphicFrame>
      <p:sp>
        <p:nvSpPr>
          <p:cNvPr id="15" name="右矢印 14"/>
          <p:cNvSpPr/>
          <p:nvPr/>
        </p:nvSpPr>
        <p:spPr>
          <a:xfrm>
            <a:off x="4263301" y="2888408"/>
            <a:ext cx="569251" cy="652462"/>
          </a:xfrm>
          <a:prstGeom prst="rightArrow">
            <a:avLst/>
          </a:prstGeom>
          <a:solidFill>
            <a:schemeClr val="accent4">
              <a:lumMod val="40000"/>
              <a:lumOff val="60000"/>
            </a:schemeClr>
          </a:solidFill>
          <a:ln>
            <a:solidFill>
              <a:schemeClr val="accent2"/>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16" name="Rectangle 2"/>
          <p:cNvSpPr>
            <a:spLocks noChangeArrowheads="1"/>
          </p:cNvSpPr>
          <p:nvPr/>
        </p:nvSpPr>
        <p:spPr bwMode="auto">
          <a:xfrm>
            <a:off x="202332" y="39045"/>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0" dirty="0">
                <a:solidFill>
                  <a:srgbClr val="000000"/>
                </a:solidFill>
              </a:rPr>
              <a:t>１２</a:t>
            </a:r>
            <a:r>
              <a:rPr kumimoji="1" lang="ja-JP" altLang="en-US" sz="3200" b="0" i="0" u="none" strike="noStrike" kern="0" cap="none" spc="0" normalizeH="0" baseline="0" noProof="0" dirty="0" err="1" smtClean="0">
                <a:ln>
                  <a:noFill/>
                </a:ln>
                <a:solidFill>
                  <a:srgbClr val="000000"/>
                </a:solidFill>
                <a:effectLst/>
                <a:uLnTx/>
                <a:uFillTx/>
                <a:latin typeface="Calibri" pitchFamily="34" charset="0"/>
                <a:ea typeface="ＭＳ Ｐゴシック" charset="-128"/>
              </a:rPr>
              <a:t>．</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リハビリテーション</a:t>
            </a: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182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15293355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2" y="824538"/>
            <a:ext cx="9511189" cy="5792019"/>
          </a:xfrm>
          <a:prstGeom prst="rect">
            <a:avLst/>
          </a:prstGeom>
          <a:solidFill>
            <a:srgbClr val="FFFFAF">
              <a:alpha val="49804"/>
            </a:srgbClr>
          </a:solidFill>
          <a:ln w="9525">
            <a:solidFill>
              <a:schemeClr val="tx1"/>
            </a:solidFill>
            <a:miter lim="800000"/>
            <a:headEnd/>
            <a:tailEnd/>
          </a:ln>
        </p:spPr>
        <p:txBody>
          <a:bodyPr/>
          <a:lstStyle/>
          <a:p>
            <a:pPr marL="271463" indent="-271463">
              <a:buFont typeface="Wingdings" pitchFamily="2" charset="2"/>
              <a:buChar char="Ø"/>
            </a:pPr>
            <a:r>
              <a:rPr lang="ja-JP" altLang="en-US" sz="2000" dirty="0" smtClean="0">
                <a:solidFill>
                  <a:prstClr val="black"/>
                </a:solidFill>
              </a:rPr>
              <a:t>　がん患者の精神的なケア、抗悪性腫瘍剤の副作用等の管理の重要性が増してきていることを踏まえ、</a:t>
            </a:r>
            <a:r>
              <a:rPr lang="ja-JP" altLang="en-US" sz="2000" dirty="0" smtClean="0">
                <a:solidFill>
                  <a:srgbClr val="FF0000"/>
                </a:solidFill>
              </a:rPr>
              <a:t>医師または看護師</a:t>
            </a:r>
            <a:r>
              <a:rPr lang="ja-JP" altLang="en-US" sz="2000" dirty="0" smtClean="0">
                <a:solidFill>
                  <a:prstClr val="black"/>
                </a:solidFill>
              </a:rPr>
              <a:t>が行う心理的不安を軽減するための介入及び</a:t>
            </a:r>
            <a:r>
              <a:rPr lang="ja-JP" altLang="en-US" sz="2000" dirty="0" smtClean="0">
                <a:solidFill>
                  <a:srgbClr val="FF0000"/>
                </a:solidFill>
              </a:rPr>
              <a:t>医師または薬剤師</a:t>
            </a:r>
            <a:r>
              <a:rPr lang="ja-JP" altLang="en-US" sz="2000" dirty="0" smtClean="0">
                <a:solidFill>
                  <a:prstClr val="black"/>
                </a:solidFill>
              </a:rPr>
              <a:t>が行う抗悪性腫瘍剤の副作用等の指導管理の評価を新設。</a:t>
            </a:r>
            <a:r>
              <a:rPr lang="ja-JP" altLang="en-US" sz="1600" dirty="0" smtClean="0">
                <a:solidFill>
                  <a:prstClr val="black"/>
                </a:solidFill>
                <a:latin typeface="ＭＳ Ｐゴシック"/>
              </a:rPr>
              <a:t>　　　　　　　　　　　　　　</a:t>
            </a:r>
            <a:endParaRPr lang="en-US" altLang="ja-JP" sz="1000" dirty="0" smtClean="0">
              <a:solidFill>
                <a:prstClr val="black"/>
              </a:solidFill>
              <a:latin typeface="ＭＳ Ｐゴシック"/>
            </a:endParaRPr>
          </a:p>
          <a:p>
            <a:pPr marL="177800" indent="-177800">
              <a:spcBef>
                <a:spcPct val="20000"/>
              </a:spcBef>
              <a:defRPr/>
            </a:pPr>
            <a:endParaRPr lang="en-US" altLang="ja-JP" sz="1600" dirty="0" smtClean="0">
              <a:solidFill>
                <a:prstClr val="black"/>
              </a:solidFill>
              <a:latin typeface="ＭＳ Ｐゴシック"/>
            </a:endParaRPr>
          </a:p>
          <a:p>
            <a:pPr marL="177800" indent="-177800">
              <a:spcBef>
                <a:spcPct val="20000"/>
              </a:spcBef>
              <a:defRPr/>
            </a:pPr>
            <a:endParaRPr lang="en-US" altLang="ja-JP" sz="1600" dirty="0">
              <a:solidFill>
                <a:prstClr val="black"/>
              </a:solidFill>
              <a:latin typeface="ＭＳ Ｐゴシック"/>
            </a:endParaRPr>
          </a:p>
          <a:p>
            <a:pPr marL="177800" indent="-177800">
              <a:spcBef>
                <a:spcPct val="20000"/>
              </a:spcBef>
              <a:defRPr/>
            </a:pPr>
            <a:endParaRPr lang="en-US" altLang="ja-JP" sz="1600" dirty="0" smtClean="0">
              <a:solidFill>
                <a:prstClr val="black"/>
              </a:solidFill>
              <a:latin typeface="ＭＳ Ｐゴシック"/>
            </a:endParaRPr>
          </a:p>
          <a:p>
            <a:pPr marL="177800" indent="-177800">
              <a:spcBef>
                <a:spcPct val="20000"/>
              </a:spcBef>
              <a:defRPr/>
            </a:pPr>
            <a:endParaRPr lang="en-US" altLang="ja-JP" sz="1600" dirty="0">
              <a:solidFill>
                <a:prstClr val="black"/>
              </a:solidFill>
              <a:latin typeface="ＭＳ Ｐゴシック"/>
            </a:endParaRPr>
          </a:p>
          <a:p>
            <a:pPr marL="177800" indent="-177800">
              <a:spcBef>
                <a:spcPct val="20000"/>
              </a:spcBef>
              <a:defRPr/>
            </a:pPr>
            <a:endParaRPr lang="en-US" altLang="ja-JP" sz="1000" dirty="0" smtClean="0">
              <a:solidFill>
                <a:prstClr val="black"/>
              </a:solidFill>
              <a:latin typeface="ＭＳ Ｐゴシック"/>
            </a:endParaRPr>
          </a:p>
          <a:p>
            <a:endParaRPr lang="en-US" altLang="ja-JP" sz="800" dirty="0" smtClean="0">
              <a:solidFill>
                <a:prstClr val="black"/>
              </a:solidFill>
            </a:endParaRPr>
          </a:p>
          <a:p>
            <a:endParaRPr lang="en-US" altLang="ja-JP" sz="800" dirty="0">
              <a:solidFill>
                <a:prstClr val="black"/>
              </a:solidFill>
            </a:endParaRPr>
          </a:p>
          <a:p>
            <a:endParaRPr lang="en-US" altLang="ja-JP" sz="800" dirty="0" smtClean="0">
              <a:solidFill>
                <a:prstClr val="black"/>
              </a:solidFill>
            </a:endParaRPr>
          </a:p>
          <a:p>
            <a:endParaRPr lang="en-US" altLang="ja-JP" sz="800" dirty="0">
              <a:solidFill>
                <a:prstClr val="black"/>
              </a:solidFill>
            </a:endParaRPr>
          </a:p>
          <a:p>
            <a:endParaRPr lang="en-US" altLang="ja-JP" sz="800" dirty="0">
              <a:solidFill>
                <a:prstClr val="black"/>
              </a:solidFill>
            </a:endParaRPr>
          </a:p>
          <a:p>
            <a:endParaRPr lang="en-US" altLang="ja-JP" sz="800" dirty="0" smtClean="0">
              <a:solidFill>
                <a:prstClr val="black"/>
              </a:solidFill>
            </a:endParaRPr>
          </a:p>
          <a:p>
            <a:endParaRPr lang="en-US" altLang="ja-JP" sz="1400" dirty="0" smtClean="0">
              <a:solidFill>
                <a:prstClr val="black"/>
              </a:solidFill>
            </a:endParaRPr>
          </a:p>
          <a:p>
            <a:pPr marL="177800" indent="-177800">
              <a:lnSpc>
                <a:spcPts val="1600"/>
              </a:lnSpc>
              <a:defRPr/>
            </a:pPr>
            <a:r>
              <a:rPr lang="ja-JP" altLang="en-US" sz="1600" dirty="0" smtClean="0">
                <a:solidFill>
                  <a:prstClr val="black"/>
                </a:solidFill>
                <a:latin typeface="ＭＳ Ｐゴシック" panose="020B0600070205080204" pitchFamily="50" charset="-128"/>
              </a:rPr>
              <a:t>［施設基準］</a:t>
            </a:r>
            <a:endParaRPr lang="en-US" altLang="ja-JP" sz="1600" dirty="0">
              <a:solidFill>
                <a:prstClr val="black"/>
              </a:solidFill>
              <a:latin typeface="ＭＳ Ｐゴシック" panose="020B0600070205080204" pitchFamily="50" charset="-128"/>
            </a:endParaRPr>
          </a:p>
          <a:p>
            <a:pPr marL="177800" indent="-177800">
              <a:lnSpc>
                <a:spcPts val="1600"/>
              </a:lnSpc>
              <a:defRPr/>
            </a:pPr>
            <a:r>
              <a:rPr lang="ja-JP" altLang="en-US" sz="1600" dirty="0" smtClean="0">
                <a:solidFill>
                  <a:prstClr val="black"/>
                </a:solidFill>
                <a:latin typeface="ＭＳ Ｐゴシック" panose="020B0600070205080204" pitchFamily="50" charset="-128"/>
              </a:rPr>
              <a:t>１は従来のがん患者カウンセリング料と同様。</a:t>
            </a:r>
            <a:endParaRPr lang="en-US" altLang="ja-JP" sz="1600" dirty="0" smtClean="0">
              <a:solidFill>
                <a:prstClr val="black"/>
              </a:solidFill>
              <a:latin typeface="ＭＳ Ｐゴシック" panose="020B0600070205080204" pitchFamily="50" charset="-128"/>
            </a:endParaRPr>
          </a:p>
          <a:p>
            <a:pPr marL="177800" indent="-177800">
              <a:lnSpc>
                <a:spcPts val="1600"/>
              </a:lnSpc>
              <a:defRPr/>
            </a:pPr>
            <a:r>
              <a:rPr lang="ja-JP" altLang="en-US" sz="1600" dirty="0" smtClean="0">
                <a:solidFill>
                  <a:prstClr val="black"/>
                </a:solidFill>
                <a:latin typeface="ＭＳ Ｐゴシック" panose="020B0600070205080204" pitchFamily="50" charset="-128"/>
              </a:rPr>
              <a:t>２の場合</a:t>
            </a:r>
            <a:endParaRPr lang="en-US" altLang="ja-JP" sz="1600" dirty="0" smtClean="0">
              <a:solidFill>
                <a:prstClr val="black"/>
              </a:solidFill>
              <a:latin typeface="ＭＳ Ｐゴシック" panose="020B0600070205080204" pitchFamily="50" charset="-128"/>
            </a:endParaRPr>
          </a:p>
          <a:p>
            <a:pPr marL="176213" indent="-176213">
              <a:lnSpc>
                <a:spcPts val="1600"/>
              </a:lnSpc>
            </a:pPr>
            <a:r>
              <a:rPr lang="ja-JP" altLang="en-US" sz="1600" dirty="0" smtClean="0">
                <a:solidFill>
                  <a:prstClr val="black"/>
                </a:solidFill>
                <a:latin typeface="ＭＳ Ｐゴシック" panose="020B0600070205080204" pitchFamily="50" charset="-128"/>
              </a:rPr>
              <a:t>①　</a:t>
            </a:r>
            <a:r>
              <a:rPr lang="ja-JP" altLang="ja-JP" sz="1600" u="sng" dirty="0" smtClean="0">
                <a:solidFill>
                  <a:prstClr val="black"/>
                </a:solidFill>
              </a:rPr>
              <a:t>当該</a:t>
            </a:r>
            <a:r>
              <a:rPr lang="ja-JP" altLang="ja-JP" sz="1600" u="sng" dirty="0">
                <a:solidFill>
                  <a:prstClr val="black"/>
                </a:solidFill>
              </a:rPr>
              <a:t>保険医療機関に、緩和ケアの研修を修了した医師及び専任の看護師が</a:t>
            </a:r>
            <a:r>
              <a:rPr lang="ja-JP" altLang="ja-JP" sz="1600" u="sng" dirty="0" smtClean="0">
                <a:solidFill>
                  <a:prstClr val="black"/>
                </a:solidFill>
              </a:rPr>
              <a:t>それぞれ</a:t>
            </a:r>
            <a:r>
              <a:rPr lang="ja-JP" altLang="en-US" sz="1600" u="sng" dirty="0" smtClean="0">
                <a:solidFill>
                  <a:prstClr val="black"/>
                </a:solidFill>
              </a:rPr>
              <a:t>１</a:t>
            </a:r>
            <a:r>
              <a:rPr lang="ja-JP" altLang="ja-JP" sz="1600" u="sng" dirty="0" smtClean="0">
                <a:solidFill>
                  <a:prstClr val="black"/>
                </a:solidFill>
              </a:rPr>
              <a:t>名</a:t>
            </a:r>
            <a:r>
              <a:rPr lang="ja-JP" altLang="ja-JP" sz="1600" u="sng" dirty="0">
                <a:solidFill>
                  <a:prstClr val="black"/>
                </a:solidFill>
              </a:rPr>
              <a:t>以上配置されていること。</a:t>
            </a:r>
            <a:endParaRPr lang="ja-JP" altLang="ja-JP" sz="1600" dirty="0">
              <a:solidFill>
                <a:prstClr val="black"/>
              </a:solidFill>
            </a:endParaRPr>
          </a:p>
          <a:p>
            <a:pPr marL="176213" indent="-176213">
              <a:lnSpc>
                <a:spcPts val="1600"/>
              </a:lnSpc>
            </a:pPr>
            <a:r>
              <a:rPr lang="ja-JP" altLang="ja-JP" sz="1600" u="sng" dirty="0" smtClean="0">
                <a:solidFill>
                  <a:prstClr val="black"/>
                </a:solidFill>
              </a:rPr>
              <a:t>②</a:t>
            </a:r>
            <a:r>
              <a:rPr lang="ja-JP" altLang="ja-JP" sz="1600" u="sng" dirty="0">
                <a:solidFill>
                  <a:prstClr val="black"/>
                </a:solidFill>
              </a:rPr>
              <a:t>　①に掲げる看護師は</a:t>
            </a:r>
            <a:r>
              <a:rPr lang="ja-JP" altLang="ja-JP" sz="1600" u="sng" dirty="0" smtClean="0">
                <a:solidFill>
                  <a:prstClr val="black"/>
                </a:solidFill>
              </a:rPr>
              <a:t>、</a:t>
            </a:r>
            <a:r>
              <a:rPr lang="ja-JP" altLang="en-US" sz="1600" u="sng" dirty="0" smtClean="0">
                <a:solidFill>
                  <a:prstClr val="black"/>
                </a:solidFill>
              </a:rPr>
              <a:t>５</a:t>
            </a:r>
            <a:r>
              <a:rPr lang="ja-JP" altLang="ja-JP" sz="1600" u="sng" dirty="0" smtClean="0">
                <a:solidFill>
                  <a:prstClr val="black"/>
                </a:solidFill>
              </a:rPr>
              <a:t>年</a:t>
            </a:r>
            <a:r>
              <a:rPr lang="ja-JP" altLang="ja-JP" sz="1600" u="sng" dirty="0">
                <a:solidFill>
                  <a:prstClr val="black"/>
                </a:solidFill>
              </a:rPr>
              <a:t>以上がん患者の看護に従事した経験を有し、がん患者へのカウンセリング等に係る適切な研修を修了した者であること</a:t>
            </a:r>
            <a:r>
              <a:rPr lang="ja-JP" altLang="ja-JP" sz="1600" u="sng" dirty="0" smtClean="0">
                <a:solidFill>
                  <a:prstClr val="black"/>
                </a:solidFill>
              </a:rPr>
              <a:t>。</a:t>
            </a:r>
            <a:r>
              <a:rPr lang="ja-JP" altLang="en-US" sz="1600" dirty="0" smtClean="0">
                <a:solidFill>
                  <a:prstClr val="black"/>
                </a:solidFill>
                <a:latin typeface="ＭＳ Ｐゴシック" panose="020B0600070205080204" pitchFamily="50" charset="-128"/>
              </a:rPr>
              <a:t>等</a:t>
            </a:r>
            <a:endParaRPr lang="en-US" altLang="ja-JP" sz="1600" dirty="0">
              <a:solidFill>
                <a:prstClr val="black"/>
              </a:solidFill>
              <a:latin typeface="ＭＳ Ｐゴシック"/>
            </a:endParaRPr>
          </a:p>
          <a:p>
            <a:pPr marL="176213" indent="-176213">
              <a:lnSpc>
                <a:spcPts val="1600"/>
              </a:lnSpc>
              <a:defRPr/>
            </a:pPr>
            <a:r>
              <a:rPr lang="ja-JP" altLang="en-US" sz="1600" dirty="0" smtClean="0">
                <a:solidFill>
                  <a:prstClr val="black"/>
                </a:solidFill>
                <a:latin typeface="ＭＳ Ｐゴシック" panose="020B0600070205080204" pitchFamily="50" charset="-128"/>
              </a:rPr>
              <a:t>３の場合</a:t>
            </a:r>
            <a:endParaRPr lang="en-US" altLang="ja-JP" sz="1600" dirty="0" smtClean="0">
              <a:solidFill>
                <a:prstClr val="black"/>
              </a:solidFill>
              <a:latin typeface="ＭＳ Ｐゴシック" panose="020B0600070205080204" pitchFamily="50" charset="-128"/>
            </a:endParaRPr>
          </a:p>
          <a:p>
            <a:pPr marL="176213" indent="-176213">
              <a:lnSpc>
                <a:spcPts val="1600"/>
              </a:lnSpc>
            </a:pPr>
            <a:r>
              <a:rPr lang="ja-JP" altLang="en-US" sz="1600" u="sng" dirty="0" smtClean="0">
                <a:solidFill>
                  <a:prstClr val="black"/>
                </a:solidFill>
              </a:rPr>
              <a:t>①　</a:t>
            </a:r>
            <a:r>
              <a:rPr lang="ja-JP" altLang="ja-JP" sz="1600" u="sng" dirty="0" smtClean="0">
                <a:solidFill>
                  <a:prstClr val="black"/>
                </a:solidFill>
              </a:rPr>
              <a:t>当該</a:t>
            </a:r>
            <a:r>
              <a:rPr lang="ja-JP" altLang="ja-JP" sz="1600" u="sng" dirty="0">
                <a:solidFill>
                  <a:prstClr val="black"/>
                </a:solidFill>
              </a:rPr>
              <a:t>保険医療機関に、化学療法の経験</a:t>
            </a:r>
            <a:r>
              <a:rPr lang="ja-JP" altLang="ja-JP" sz="1600" u="sng" dirty="0" smtClean="0">
                <a:solidFill>
                  <a:prstClr val="black"/>
                </a:solidFill>
              </a:rPr>
              <a:t>を</a:t>
            </a:r>
            <a:r>
              <a:rPr lang="ja-JP" altLang="en-US" sz="1600" u="sng" dirty="0" smtClean="0">
                <a:solidFill>
                  <a:prstClr val="black"/>
                </a:solidFill>
              </a:rPr>
              <a:t>５</a:t>
            </a:r>
            <a:r>
              <a:rPr lang="ja-JP" altLang="ja-JP" sz="1600" u="sng" dirty="0" smtClean="0">
                <a:solidFill>
                  <a:prstClr val="black"/>
                </a:solidFill>
              </a:rPr>
              <a:t>年</a:t>
            </a:r>
            <a:r>
              <a:rPr lang="ja-JP" altLang="ja-JP" sz="1600" u="sng" dirty="0">
                <a:solidFill>
                  <a:prstClr val="black"/>
                </a:solidFill>
              </a:rPr>
              <a:t>以上有する医師及び専任の薬剤師が</a:t>
            </a:r>
            <a:r>
              <a:rPr lang="ja-JP" altLang="ja-JP" sz="1600" u="sng" dirty="0" smtClean="0">
                <a:solidFill>
                  <a:prstClr val="black"/>
                </a:solidFill>
              </a:rPr>
              <a:t>それぞれ</a:t>
            </a:r>
            <a:r>
              <a:rPr lang="ja-JP" altLang="en-US" sz="1600" u="sng" dirty="0" smtClean="0">
                <a:solidFill>
                  <a:prstClr val="black"/>
                </a:solidFill>
              </a:rPr>
              <a:t>１</a:t>
            </a:r>
            <a:r>
              <a:rPr lang="ja-JP" altLang="ja-JP" sz="1600" u="sng" dirty="0" smtClean="0">
                <a:solidFill>
                  <a:prstClr val="black"/>
                </a:solidFill>
              </a:rPr>
              <a:t>名</a:t>
            </a:r>
            <a:r>
              <a:rPr lang="ja-JP" altLang="ja-JP" sz="1600" u="sng" dirty="0">
                <a:solidFill>
                  <a:prstClr val="black"/>
                </a:solidFill>
              </a:rPr>
              <a:t>以上配置されていること。</a:t>
            </a:r>
            <a:endParaRPr lang="ja-JP" altLang="ja-JP" sz="1600" dirty="0">
              <a:solidFill>
                <a:prstClr val="black"/>
              </a:solidFill>
            </a:endParaRPr>
          </a:p>
          <a:p>
            <a:pPr marL="176213" indent="-176213">
              <a:lnSpc>
                <a:spcPts val="1600"/>
              </a:lnSpc>
            </a:pPr>
            <a:r>
              <a:rPr lang="ja-JP" altLang="ja-JP" sz="1600" u="sng" dirty="0">
                <a:solidFill>
                  <a:prstClr val="black"/>
                </a:solidFill>
              </a:rPr>
              <a:t>②　①に掲げる薬剤師は</a:t>
            </a:r>
            <a:r>
              <a:rPr lang="ja-JP" altLang="ja-JP" sz="1600" u="sng" dirty="0" smtClean="0">
                <a:solidFill>
                  <a:prstClr val="black"/>
                </a:solidFill>
              </a:rPr>
              <a:t>、</a:t>
            </a:r>
            <a:r>
              <a:rPr lang="ja-JP" altLang="en-US" sz="1600" u="sng" dirty="0" smtClean="0">
                <a:solidFill>
                  <a:prstClr val="black"/>
                </a:solidFill>
              </a:rPr>
              <a:t>３</a:t>
            </a:r>
            <a:r>
              <a:rPr lang="ja-JP" altLang="ja-JP" sz="1600" u="sng" dirty="0" smtClean="0">
                <a:solidFill>
                  <a:prstClr val="black"/>
                </a:solidFill>
              </a:rPr>
              <a:t>年</a:t>
            </a:r>
            <a:r>
              <a:rPr lang="ja-JP" altLang="ja-JP" sz="1600" u="sng" dirty="0">
                <a:solidFill>
                  <a:prstClr val="black"/>
                </a:solidFill>
              </a:rPr>
              <a:t>以上化学療法に係る業務に従事した経験を有し、がんに係る適切な研修を修了し、がん患者に対する薬剤管理指導の十分な実績を有する者であること。</a:t>
            </a:r>
            <a:endParaRPr lang="ja-JP" altLang="ja-JP" sz="1600" dirty="0">
              <a:solidFill>
                <a:prstClr val="black"/>
              </a:solidFill>
            </a:endParaRPr>
          </a:p>
          <a:p>
            <a:pPr marL="177800" indent="-177800">
              <a:spcBef>
                <a:spcPct val="20000"/>
              </a:spcBef>
              <a:defRPr/>
            </a:pPr>
            <a:endParaRPr lang="en-US" altLang="ja-JP" sz="1400" dirty="0" smtClean="0">
              <a:solidFill>
                <a:prstClr val="black"/>
              </a:solidFill>
              <a:latin typeface="ＭＳ Ｐゴシック" panose="020B060007020508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279365237"/>
              </p:ext>
            </p:extLst>
          </p:nvPr>
        </p:nvGraphicFramePr>
        <p:xfrm>
          <a:off x="326778" y="2495313"/>
          <a:ext cx="4524502" cy="792480"/>
        </p:xfrm>
        <a:graphic>
          <a:graphicData uri="http://schemas.openxmlformats.org/drawingml/2006/table">
            <a:tbl>
              <a:tblPr firstRow="1" bandRow="1">
                <a:tableStyleId>{22838BEF-8BB2-4498-84A7-C5851F593DF1}</a:tableStyleId>
              </a:tblPr>
              <a:tblGrid>
                <a:gridCol w="3666407"/>
                <a:gridCol w="858095"/>
              </a:tblGrid>
              <a:tr h="2689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　　</a:t>
                      </a:r>
                      <a:endParaRPr kumimoji="1" lang="en-US" altLang="ja-JP" sz="14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smtClean="0"/>
                        <a:t>がん患者カウンセリング料</a:t>
                      </a:r>
                      <a:endParaRPr kumimoji="1" lang="en-US" altLang="ja-JP" sz="1800"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dirty="0" smtClean="0"/>
                    </a:p>
                  </a:txBody>
                  <a:tcPr marL="99060" marR="99060" anchor="ctr"/>
                </a:tc>
                <a:tc>
                  <a:txBody>
                    <a:bodyPr/>
                    <a:lstStyle/>
                    <a:p>
                      <a:pPr algn="ctr"/>
                      <a:r>
                        <a:rPr kumimoji="1" lang="en-US" altLang="ja-JP" sz="1600" b="0" dirty="0" smtClean="0">
                          <a:latin typeface="ＭＳ ゴシック" pitchFamily="49" charset="-128"/>
                          <a:ea typeface="ＭＳ ゴシック" pitchFamily="49" charset="-128"/>
                        </a:rPr>
                        <a:t>500</a:t>
                      </a:r>
                      <a:r>
                        <a:rPr kumimoji="1" lang="ja-JP" altLang="en-US" sz="1600" b="0" dirty="0" smtClean="0">
                          <a:latin typeface="ＭＳ ゴシック" pitchFamily="49" charset="-128"/>
                          <a:ea typeface="ＭＳ ゴシック" pitchFamily="49" charset="-128"/>
                        </a:rPr>
                        <a:t>点</a:t>
                      </a:r>
                      <a:endParaRPr kumimoji="1" lang="en-US" altLang="ja-JP" sz="1600" b="0" dirty="0" smtClean="0">
                        <a:latin typeface="ＭＳ ゴシック" pitchFamily="49" charset="-128"/>
                        <a:ea typeface="ＭＳ ゴシック" pitchFamily="49" charset="-128"/>
                      </a:endParaRPr>
                    </a:p>
                  </a:txBody>
                  <a:tcPr marL="99060" marR="99060" anchor="ctr"/>
                </a:tc>
              </a:tr>
            </a:tbl>
          </a:graphicData>
        </a:graphic>
      </p:graphicFrame>
      <p:sp>
        <p:nvSpPr>
          <p:cNvPr id="13" name="テキスト ボックス 12"/>
          <p:cNvSpPr txBox="1"/>
          <p:nvPr/>
        </p:nvSpPr>
        <p:spPr>
          <a:xfrm>
            <a:off x="4148675" y="1865514"/>
            <a:ext cx="800219"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現行</a:t>
            </a:r>
            <a:r>
              <a:rPr lang="en-US" altLang="ja-JP" sz="1600" dirty="0" smtClean="0">
                <a:solidFill>
                  <a:prstClr val="black"/>
                </a:solidFill>
              </a:rPr>
              <a:t>】</a:t>
            </a:r>
            <a:endParaRPr lang="ja-JP" altLang="en-US" sz="1600" dirty="0">
              <a:solidFill>
                <a:prstClr val="black"/>
              </a:solidFill>
            </a:endParaRPr>
          </a:p>
        </p:txBody>
      </p:sp>
      <p:sp>
        <p:nvSpPr>
          <p:cNvPr id="14" name="テキスト ボックス 13"/>
          <p:cNvSpPr txBox="1"/>
          <p:nvPr/>
        </p:nvSpPr>
        <p:spPr>
          <a:xfrm>
            <a:off x="8700125" y="1857729"/>
            <a:ext cx="1005403"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1790861853"/>
              </p:ext>
            </p:extLst>
          </p:nvPr>
        </p:nvGraphicFramePr>
        <p:xfrm>
          <a:off x="5068489" y="2182520"/>
          <a:ext cx="4524502" cy="2286000"/>
        </p:xfrm>
        <a:graphic>
          <a:graphicData uri="http://schemas.openxmlformats.org/drawingml/2006/table">
            <a:tbl>
              <a:tblPr firstRow="1" bandRow="1">
                <a:tableStyleId>{8A107856-5554-42FB-B03E-39F5DBC370BA}</a:tableStyleId>
              </a:tblPr>
              <a:tblGrid>
                <a:gridCol w="3666407"/>
                <a:gridCol w="858095"/>
              </a:tblGrid>
              <a:tr h="228728">
                <a:tc>
                  <a:txBody>
                    <a:bodyPr/>
                    <a:lstStyle/>
                    <a:p>
                      <a:pPr algn="ctr"/>
                      <a:r>
                        <a:rPr kumimoji="1" lang="ja-JP" altLang="en-US" sz="1400" b="1" dirty="0" smtClean="0"/>
                        <a:t>がん患者指導管理料</a:t>
                      </a:r>
                      <a:endParaRPr kumimoji="1" lang="ja-JP" altLang="en-US" sz="1400" b="1" dirty="0"/>
                    </a:p>
                  </a:txBody>
                  <a:tcPr marL="99060" marR="99060" anchor="ctr"/>
                </a:tc>
                <a:tc>
                  <a:txBody>
                    <a:bodyPr/>
                    <a:lstStyle/>
                    <a:p>
                      <a:pPr algn="ctr"/>
                      <a:endParaRPr kumimoji="1" lang="en-US" altLang="ja-JP" sz="1400" b="0" u="sng" dirty="0" smtClean="0">
                        <a:solidFill>
                          <a:srgbClr val="0070C0"/>
                        </a:solidFill>
                        <a:latin typeface="ＭＳ ゴシック" pitchFamily="49" charset="-128"/>
                        <a:ea typeface="ＭＳ ゴシック" pitchFamily="49" charset="-128"/>
                      </a:endParaRPr>
                    </a:p>
                  </a:txBody>
                  <a:tcPr marL="99060" marR="99060"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１　医師が看護師と共同して治療方針等について話し合い、その内容を文書等により提供した場合（従来のがん患者カウンセリング料）</a:t>
                      </a:r>
                    </a:p>
                  </a:txBody>
                  <a:tcPr marL="99060" marR="99060" anchor="ctr"/>
                </a:tc>
                <a:tc>
                  <a:txBody>
                    <a:bodyPr/>
                    <a:lstStyle/>
                    <a:p>
                      <a:pPr algn="ctr"/>
                      <a:r>
                        <a:rPr kumimoji="1" lang="en-US" altLang="ja-JP" sz="1600" b="1" u="sng" dirty="0" smtClean="0">
                          <a:solidFill>
                            <a:srgbClr val="0070C0"/>
                          </a:solidFill>
                          <a:latin typeface="ＭＳ ゴシック" pitchFamily="49" charset="-128"/>
                          <a:ea typeface="ＭＳ ゴシック" pitchFamily="49" charset="-128"/>
                        </a:rPr>
                        <a:t>500</a:t>
                      </a:r>
                      <a:r>
                        <a:rPr kumimoji="1" lang="ja-JP" altLang="en-US" sz="1600" b="1" u="sng" dirty="0" smtClean="0">
                          <a:solidFill>
                            <a:srgbClr val="0070C0"/>
                          </a:solidFill>
                          <a:latin typeface="ＭＳ ゴシック" pitchFamily="49" charset="-128"/>
                          <a:ea typeface="ＭＳ ゴシック" pitchFamily="49" charset="-128"/>
                        </a:rPr>
                        <a:t>点</a:t>
                      </a:r>
                      <a:endParaRPr kumimoji="1" lang="en-US" altLang="ja-JP" sz="1600" b="1" u="sng" dirty="0" smtClean="0">
                        <a:solidFill>
                          <a:srgbClr val="0070C0"/>
                        </a:solidFill>
                        <a:latin typeface="ＭＳ ゴシック" pitchFamily="49" charset="-128"/>
                        <a:ea typeface="ＭＳ ゴシック" pitchFamily="49" charset="-128"/>
                      </a:endParaRPr>
                    </a:p>
                  </a:txBody>
                  <a:tcPr marL="99060" marR="99060" anchor="ctr"/>
                </a:tc>
              </a:tr>
              <a:tr h="249522">
                <a:tc>
                  <a:txBody>
                    <a:bodyPr/>
                    <a:lstStyle/>
                    <a:p>
                      <a:pPr algn="l"/>
                      <a:r>
                        <a:rPr kumimoji="1" lang="ja-JP" altLang="en-US" sz="1400" dirty="0" smtClean="0"/>
                        <a:t>２　医師又は看護師が心理的不安を軽減するための面接を行った場合　（６回に限り）</a:t>
                      </a:r>
                      <a:endParaRPr kumimoji="1" lang="ja-JP" altLang="en-US" sz="1400" b="0" dirty="0"/>
                    </a:p>
                  </a:txBody>
                  <a:tcPr marL="99060" marR="99060" anchor="ctr"/>
                </a:tc>
                <a:tc>
                  <a:txBody>
                    <a:bodyPr/>
                    <a:lstStyle/>
                    <a:p>
                      <a:pPr algn="ctr"/>
                      <a:r>
                        <a:rPr kumimoji="1" lang="en-US" altLang="ja-JP" sz="1600" b="1" u="sng" dirty="0" smtClean="0">
                          <a:solidFill>
                            <a:srgbClr val="0070C0"/>
                          </a:solidFill>
                          <a:latin typeface="ＭＳ ゴシック" panose="020B0609070205080204" pitchFamily="49" charset="-128"/>
                          <a:ea typeface="ＭＳ ゴシック" panose="020B0609070205080204" pitchFamily="49" charset="-128"/>
                        </a:rPr>
                        <a:t>200</a:t>
                      </a:r>
                      <a:r>
                        <a:rPr kumimoji="1" lang="ja-JP" altLang="en-US" sz="16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600" b="1" u="sng" dirty="0" smtClean="0">
                        <a:solidFill>
                          <a:srgbClr val="0070C0"/>
                        </a:solidFill>
                        <a:latin typeface="ＭＳ ゴシック" pitchFamily="49" charset="-128"/>
                        <a:ea typeface="ＭＳ ゴシック" pitchFamily="49" charset="-128"/>
                      </a:endParaRPr>
                    </a:p>
                  </a:txBody>
                  <a:tcPr marL="99060" marR="99060"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３　医師又は薬剤師が抗悪性腫瘍剤の投薬又は注射の必要性等について文書により説明を行った場合　（６回に限り）</a:t>
                      </a:r>
                      <a:endParaRPr kumimoji="1" lang="en-US" altLang="ja-JP" sz="1400" dirty="0" smtClean="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sng" dirty="0" smtClean="0">
                          <a:solidFill>
                            <a:srgbClr val="0070C0"/>
                          </a:solidFill>
                          <a:latin typeface="ＭＳ ゴシック" panose="020B0609070205080204" pitchFamily="49" charset="-128"/>
                          <a:ea typeface="ＭＳ ゴシック" panose="020B0609070205080204" pitchFamily="49" charset="-128"/>
                        </a:rPr>
                        <a:t>200</a:t>
                      </a:r>
                      <a:r>
                        <a:rPr kumimoji="1" lang="ja-JP" altLang="en-US" sz="16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600" b="1" u="sng" dirty="0" smtClean="0">
                        <a:solidFill>
                          <a:srgbClr val="0070C0"/>
                        </a:solidFill>
                        <a:latin typeface="ＭＳ ゴシック" pitchFamily="49" charset="-128"/>
                        <a:ea typeface="ＭＳ ゴシック" pitchFamily="49" charset="-128"/>
                      </a:endParaRPr>
                    </a:p>
                  </a:txBody>
                  <a:tcPr marL="99060" marR="99060" anchor="ctr"/>
                </a:tc>
              </a:tr>
            </a:tbl>
          </a:graphicData>
        </a:graphic>
      </p:graphicFrame>
      <p:sp>
        <p:nvSpPr>
          <p:cNvPr id="10"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100" dirty="0">
                <a:solidFill>
                  <a:srgbClr val="000000"/>
                </a:solidFill>
                <a:latin typeface="Calibri" panose="020F0502020204030204"/>
                <a:ea typeface="ＭＳ ゴシック" panose="020B0609070205080204" pitchFamily="49" charset="-128"/>
                <a:cs typeface="Times New Roman" panose="02020603050405020304" pitchFamily="18" charset="0"/>
              </a:rPr>
              <a:t>１３</a:t>
            </a:r>
            <a:r>
              <a:rPr kumimoji="1" lang="ja-JP" altLang="en-US" b="0" i="0" u="none" strike="noStrike" kern="100" cap="none" spc="0" normalizeH="0" baseline="0" noProof="0" dirty="0" err="1" smtClean="0">
                <a:ln>
                  <a:noFill/>
                </a:ln>
                <a:solidFill>
                  <a:srgbClr val="000000"/>
                </a:solidFill>
                <a:effectLst/>
                <a:uLnTx/>
                <a:uFillTx/>
                <a:latin typeface="Calibri" panose="020F0502020204030204"/>
                <a:ea typeface="ＭＳ ゴシック" panose="020B0609070205080204" pitchFamily="49" charset="-128"/>
                <a:cs typeface="Times New Roman" panose="02020603050405020304" pitchFamily="18" charset="0"/>
              </a:rPr>
              <a:t>．</a:t>
            </a:r>
            <a:r>
              <a:rPr kumimoji="1" lang="ja-JP" altLang="ja-JP" b="0" i="0" u="none" strike="noStrike" kern="100" cap="none" spc="0" normalizeH="0" baseline="0" noProof="0" dirty="0" smtClean="0">
                <a:ln>
                  <a:noFill/>
                </a:ln>
                <a:solidFill>
                  <a:srgbClr val="000000"/>
                </a:solidFill>
                <a:effectLst/>
                <a:uLnTx/>
                <a:uFillTx/>
                <a:latin typeface="Calibri" panose="020F0502020204030204"/>
                <a:ea typeface="ＭＳ ゴシック" panose="020B0609070205080204" pitchFamily="49" charset="-128"/>
                <a:cs typeface="Times New Roman" panose="02020603050405020304" pitchFamily="18" charset="0"/>
              </a:rPr>
              <a:t>がん</a:t>
            </a:r>
            <a:r>
              <a:rPr kumimoji="1" lang="ja-JP" altLang="ja-JP" b="0" i="0" u="none" strike="noStrike" kern="100" cap="none" spc="0" normalizeH="0" baseline="0" noProof="0" dirty="0">
                <a:ln>
                  <a:noFill/>
                </a:ln>
                <a:solidFill>
                  <a:srgbClr val="000000"/>
                </a:solidFill>
                <a:effectLst/>
                <a:uLnTx/>
                <a:uFillTx/>
                <a:latin typeface="Calibri" panose="020F0502020204030204"/>
                <a:ea typeface="ＭＳ ゴシック" panose="020B0609070205080204" pitchFamily="49" charset="-128"/>
                <a:cs typeface="Times New Roman" panose="02020603050405020304" pitchFamily="18" charset="0"/>
              </a:rPr>
              <a:t>患者指導管理の充実</a:t>
            </a:r>
            <a:endParaRPr kumimoji="1" lang="ja-JP" altLang="en-US" b="0" i="0" u="none" strike="noStrike" kern="0" cap="none" spc="0" normalizeH="0" baseline="0" noProof="0" dirty="0" smtClean="0">
              <a:ln>
                <a:noFill/>
              </a:ln>
              <a:solidFill>
                <a:srgbClr val="000000"/>
              </a:solidFill>
              <a:effectLst/>
              <a:uLnTx/>
              <a:uFillTx/>
            </a:endParaRPr>
          </a:p>
        </p:txBody>
      </p:sp>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183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408184881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64571" y="1032976"/>
            <a:ext cx="9555000" cy="4206843"/>
          </a:xfrm>
          <a:prstGeom prst="rect">
            <a:avLst/>
          </a:prstGeom>
          <a:solidFill>
            <a:srgbClr val="FFFFAF">
              <a:alpha val="50195"/>
            </a:srgbClr>
          </a:solidFill>
          <a:ln w="9525">
            <a:solidFill>
              <a:schemeClr val="tx1"/>
            </a:solidFill>
            <a:miter lim="800000"/>
            <a:headEnd/>
            <a:tailEnd/>
          </a:ln>
        </p:spPr>
        <p:txBody>
          <a:bodyPr/>
          <a:lstStyle/>
          <a:p>
            <a:pPr>
              <a:defRPr/>
            </a:pPr>
            <a:endParaRPr lang="en-US" altLang="ja-JP" sz="2400" b="1" dirty="0">
              <a:solidFill>
                <a:srgbClr val="0070C0"/>
              </a:solidFill>
              <a:latin typeface="ＭＳ Ｐゴシック"/>
            </a:endParaRPr>
          </a:p>
        </p:txBody>
      </p:sp>
      <p:sp>
        <p:nvSpPr>
          <p:cNvPr id="22" name="テキスト ボックス 21"/>
          <p:cNvSpPr txBox="1"/>
          <p:nvPr/>
        </p:nvSpPr>
        <p:spPr>
          <a:xfrm>
            <a:off x="148276" y="1051869"/>
            <a:ext cx="4572085" cy="400110"/>
          </a:xfrm>
          <a:prstGeom prst="rect">
            <a:avLst/>
          </a:prstGeom>
          <a:noFill/>
        </p:spPr>
        <p:txBody>
          <a:bodyPr wrap="none" rtlCol="0">
            <a:spAutoFit/>
          </a:bodyPr>
          <a:lstStyle/>
          <a:p>
            <a:r>
              <a:rPr lang="ja-JP" altLang="en-US" sz="2000" b="1" dirty="0" smtClean="0">
                <a:solidFill>
                  <a:prstClr val="black"/>
                </a:solidFill>
              </a:rPr>
              <a:t>＜慢性維持透析患者外来医学管理料＞</a:t>
            </a:r>
            <a:endParaRPr lang="ja-JP" altLang="en-US" sz="2000" b="1" dirty="0">
              <a:solidFill>
                <a:prstClr val="black"/>
              </a:solidFill>
            </a:endParaRPr>
          </a:p>
        </p:txBody>
      </p:sp>
      <p:sp>
        <p:nvSpPr>
          <p:cNvPr id="3" name="テキスト ボックス 2"/>
          <p:cNvSpPr txBox="1"/>
          <p:nvPr/>
        </p:nvSpPr>
        <p:spPr>
          <a:xfrm>
            <a:off x="183430" y="1369961"/>
            <a:ext cx="9433215" cy="1523494"/>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500" dirty="0" smtClean="0">
                <a:solidFill>
                  <a:prstClr val="black"/>
                </a:solidFill>
              </a:rPr>
              <a:t>　当該</a:t>
            </a:r>
            <a:r>
              <a:rPr lang="ja-JP" altLang="ja-JP" sz="1500" dirty="0" smtClean="0">
                <a:solidFill>
                  <a:prstClr val="black"/>
                </a:solidFill>
              </a:rPr>
              <a:t>管理料</a:t>
            </a:r>
            <a:r>
              <a:rPr lang="ja-JP" altLang="en-US" sz="1500" dirty="0" smtClean="0">
                <a:solidFill>
                  <a:prstClr val="black"/>
                </a:solidFill>
              </a:rPr>
              <a:t>には、検体検査実施料等が包括されているが、前回適正化を行った平成１８年以降、実勢価格を踏まえて検体検査実施料等の見直しが行われてきたことを踏まえ、当該管理料の評価についても適正化を行う。</a:t>
            </a:r>
            <a:endParaRPr lang="en-US" altLang="ja-JP" sz="1500" dirty="0" smtClean="0">
              <a:solidFill>
                <a:prstClr val="black"/>
              </a:solidFill>
            </a:endParaRPr>
          </a:p>
          <a:p>
            <a:pPr marL="285750" indent="-285750">
              <a:buFont typeface="Wingdings" panose="05000000000000000000" pitchFamily="2" charset="2"/>
              <a:buChar char="Ø"/>
            </a:pPr>
            <a:endParaRPr lang="en-US" altLang="ja-JP" sz="1500" dirty="0">
              <a:solidFill>
                <a:prstClr val="black"/>
              </a:solidFill>
            </a:endParaRPr>
          </a:p>
          <a:p>
            <a:pPr marL="285750" indent="-285750">
              <a:buFont typeface="Wingdings" panose="05000000000000000000" pitchFamily="2" charset="2"/>
              <a:buChar char="Ø"/>
            </a:pPr>
            <a:endParaRPr lang="en-US" altLang="ja-JP" sz="1500" dirty="0" smtClean="0">
              <a:solidFill>
                <a:prstClr val="black"/>
              </a:solidFill>
            </a:endParaRPr>
          </a:p>
          <a:p>
            <a:pPr marL="285750" indent="-285750">
              <a:buFont typeface="Wingdings" panose="05000000000000000000" pitchFamily="2" charset="2"/>
              <a:buChar char="Ø"/>
            </a:pPr>
            <a:endParaRPr lang="en-US" altLang="ja-JP" sz="300" dirty="0" smtClean="0">
              <a:solidFill>
                <a:prstClr val="black"/>
              </a:solidFill>
            </a:endParaRPr>
          </a:p>
          <a:p>
            <a:pPr marL="285750" indent="-285750">
              <a:buFont typeface="Wingdings" panose="05000000000000000000" pitchFamily="2" charset="2"/>
              <a:buChar char="Ø"/>
            </a:pPr>
            <a:r>
              <a:rPr lang="ja-JP" altLang="en-US" sz="1500" dirty="0" smtClean="0">
                <a:solidFill>
                  <a:prstClr val="black"/>
                </a:solidFill>
              </a:rPr>
              <a:t>　また、慢性維持透析患者における</a:t>
            </a:r>
            <a:r>
              <a:rPr lang="en-US" altLang="ja-JP" sz="1500" dirty="0" smtClean="0">
                <a:solidFill>
                  <a:prstClr val="black"/>
                </a:solidFill>
              </a:rPr>
              <a:t>HbA1c</a:t>
            </a:r>
            <a:r>
              <a:rPr lang="ja-JP" altLang="en-US" sz="1500" dirty="0" smtClean="0">
                <a:solidFill>
                  <a:prstClr val="black"/>
                </a:solidFill>
              </a:rPr>
              <a:t>の測定について、学会のガイドラインにおいて参考程度に用いられるべきとされていることから、当該管理料と併せて算定できないこととする。</a:t>
            </a:r>
            <a:endParaRPr lang="en-US" altLang="ja-JP" sz="1500" dirty="0">
              <a:solidFill>
                <a:prstClr val="black"/>
              </a:solidFill>
            </a:endParaRPr>
          </a:p>
        </p:txBody>
      </p:sp>
      <p:sp>
        <p:nvSpPr>
          <p:cNvPr id="4" name="正方形/長方形 3"/>
          <p:cNvSpPr/>
          <p:nvPr/>
        </p:nvSpPr>
        <p:spPr>
          <a:xfrm>
            <a:off x="183408" y="3183998"/>
            <a:ext cx="8884012" cy="323165"/>
          </a:xfrm>
          <a:prstGeom prst="rect">
            <a:avLst/>
          </a:prstGeom>
        </p:spPr>
        <p:txBody>
          <a:bodyPr wrap="square">
            <a:spAutoFit/>
          </a:bodyPr>
          <a:lstStyle/>
          <a:p>
            <a:pPr marL="285750" indent="-285750">
              <a:buFont typeface="Wingdings" panose="05000000000000000000" pitchFamily="2" charset="2"/>
              <a:buChar char="Ø"/>
            </a:pPr>
            <a:r>
              <a:rPr lang="ja-JP" altLang="en-US" sz="1500" dirty="0">
                <a:solidFill>
                  <a:prstClr val="black"/>
                </a:solidFill>
              </a:rPr>
              <a:t>包括薬剤の価格やエリスロポエチン製剤の使用実態に応じた点数の見直しを行う。　　</a:t>
            </a:r>
            <a:r>
              <a:rPr lang="ja-JP" altLang="en-US" sz="1500" b="1" dirty="0">
                <a:solidFill>
                  <a:prstClr val="black"/>
                </a:solidFill>
              </a:rPr>
              <a:t>　　　　　　</a:t>
            </a:r>
            <a:endParaRPr lang="ja-JP" altLang="en-US" sz="1500" dirty="0">
              <a:solidFill>
                <a:prstClr val="black"/>
              </a:solidFill>
            </a:endParaRPr>
          </a:p>
        </p:txBody>
      </p:sp>
      <p:graphicFrame>
        <p:nvGraphicFramePr>
          <p:cNvPr id="34" name="表 33"/>
          <p:cNvGraphicFramePr>
            <a:graphicFrameLocks noGrp="1"/>
          </p:cNvGraphicFramePr>
          <p:nvPr>
            <p:extLst/>
          </p:nvPr>
        </p:nvGraphicFramePr>
        <p:xfrm>
          <a:off x="540699" y="3494912"/>
          <a:ext cx="4166766" cy="1397280"/>
        </p:xfrm>
        <a:graphic>
          <a:graphicData uri="http://schemas.openxmlformats.org/drawingml/2006/table">
            <a:tbl>
              <a:tblPr firstRow="1" bandRow="1">
                <a:tableStyleId>{22838BEF-8BB2-4498-84A7-C5851F593DF1}</a:tableStyleId>
              </a:tblPr>
              <a:tblGrid>
                <a:gridCol w="3355665"/>
                <a:gridCol w="811101"/>
              </a:tblGrid>
              <a:tr h="300000">
                <a:tc gridSpan="2">
                  <a:txBody>
                    <a:bodyPr/>
                    <a:lstStyle/>
                    <a:p>
                      <a:pPr lvl="0" algn="l"/>
                      <a:r>
                        <a:rPr kumimoji="1" lang="ja-JP" altLang="en-US" sz="1200" b="0" dirty="0" smtClean="0"/>
                        <a:t>１　慢性維持透析を行った場合</a:t>
                      </a:r>
                      <a:endParaRPr kumimoji="1" lang="ja-JP" altLang="en-US" sz="1200" b="0" dirty="0"/>
                    </a:p>
                  </a:txBody>
                  <a:tcPr marL="99060" marR="99060" anchor="ctr"/>
                </a:tc>
                <a:tc hMerge="1">
                  <a:txBody>
                    <a:bodyPr/>
                    <a:lstStyle/>
                    <a:p>
                      <a:pPr lvl="0" algn="ctr"/>
                      <a:endParaRPr kumimoji="1" lang="ja-JP" altLang="en-US" sz="1500" b="0" dirty="0"/>
                    </a:p>
                  </a:txBody>
                  <a:tcPr marL="99060" marR="99060" anchor="ctr"/>
                </a:tc>
              </a:tr>
              <a:tr h="0">
                <a:tc>
                  <a:txBody>
                    <a:bodyPr/>
                    <a:lstStyle/>
                    <a:p>
                      <a:pPr lvl="0" algn="l"/>
                      <a:r>
                        <a:rPr kumimoji="1" lang="ja-JP" altLang="en-US" sz="1200" b="0" spc="0" dirty="0" smtClean="0"/>
                        <a:t>　　イ　４時間未満の場合</a:t>
                      </a:r>
                      <a:endParaRPr kumimoji="1" lang="en-US" altLang="ja-JP" sz="1200" b="0" spc="0" dirty="0" smtClean="0"/>
                    </a:p>
                  </a:txBody>
                  <a:tcPr marL="99060" marR="99060" anchor="ctr"/>
                </a:tc>
                <a:tc>
                  <a:txBody>
                    <a:bodyPr/>
                    <a:lstStyle/>
                    <a:p>
                      <a:pPr lvl="0" algn="l"/>
                      <a:r>
                        <a:rPr kumimoji="1" lang="ja-JP" altLang="en-US" sz="1200" b="0" spc="0" dirty="0" smtClean="0"/>
                        <a:t>２</a:t>
                      </a:r>
                      <a:r>
                        <a:rPr kumimoji="1" lang="en-US" altLang="ja-JP" sz="1200" b="0" spc="0" dirty="0" smtClean="0"/>
                        <a:t>,</a:t>
                      </a:r>
                      <a:r>
                        <a:rPr kumimoji="1" lang="ja-JP" altLang="en-US" sz="1200" b="0" spc="0" dirty="0" smtClean="0"/>
                        <a:t>０４０点</a:t>
                      </a:r>
                      <a:endParaRPr kumimoji="1" lang="en-US" altLang="ja-JP" sz="1200" b="0" spc="0" dirty="0" smtClean="0"/>
                    </a:p>
                  </a:txBody>
                  <a:tcPr marL="99060" marR="99060" anchor="ctr"/>
                </a:tc>
              </a:tr>
              <a:tr h="240030">
                <a:tc>
                  <a:txBody>
                    <a:bodyPr/>
                    <a:lstStyle/>
                    <a:p>
                      <a:pPr lvl="0" algn="l"/>
                      <a:r>
                        <a:rPr kumimoji="1" lang="ja-JP" altLang="en-US" sz="1200" b="0" spc="0" dirty="0" smtClean="0"/>
                        <a:t>　　ロ　４時間以上５時間未満の場合</a:t>
                      </a:r>
                      <a:endParaRPr kumimoji="1" lang="en-US" altLang="ja-JP" sz="1200" b="0" spc="0" dirty="0" smtClean="0"/>
                    </a:p>
                  </a:txBody>
                  <a:tcPr marL="99060" marR="99060" anchor="ctr"/>
                </a:tc>
                <a:tc>
                  <a:txBody>
                    <a:bodyPr/>
                    <a:lstStyle/>
                    <a:p>
                      <a:pPr lvl="0" algn="l"/>
                      <a:r>
                        <a:rPr kumimoji="1" lang="ja-JP" altLang="en-US" sz="1200" b="0" spc="0" dirty="0" smtClean="0"/>
                        <a:t>２</a:t>
                      </a:r>
                      <a:r>
                        <a:rPr kumimoji="1" lang="en-US" altLang="ja-JP" sz="1200" b="0" spc="0" dirty="0" smtClean="0"/>
                        <a:t>,</a:t>
                      </a:r>
                      <a:r>
                        <a:rPr kumimoji="1" lang="ja-JP" altLang="en-US" sz="1200" b="0" spc="0" dirty="0" smtClean="0"/>
                        <a:t>２０５点</a:t>
                      </a:r>
                      <a:endParaRPr kumimoji="1" lang="en-US" altLang="ja-JP" sz="1200" b="0" spc="0" dirty="0" smtClean="0"/>
                    </a:p>
                  </a:txBody>
                  <a:tcPr marL="99060" marR="99060" anchor="ctr"/>
                </a:tc>
              </a:tr>
              <a:tr h="160020">
                <a:tc>
                  <a:txBody>
                    <a:bodyPr/>
                    <a:lstStyle/>
                    <a:p>
                      <a:pPr lvl="0" algn="l"/>
                      <a:r>
                        <a:rPr kumimoji="1" lang="ja-JP" altLang="en-US" sz="1200" b="0" spc="0" dirty="0" smtClean="0"/>
                        <a:t>　　ハ　５時間以上の場合</a:t>
                      </a:r>
                      <a:endParaRPr kumimoji="1" lang="en-US" altLang="ja-JP" sz="1200" b="0" spc="0" dirty="0" smtClean="0"/>
                    </a:p>
                  </a:txBody>
                  <a:tcPr marL="99060" marR="99060" anchor="ctr"/>
                </a:tc>
                <a:tc>
                  <a:txBody>
                    <a:bodyPr/>
                    <a:lstStyle/>
                    <a:p>
                      <a:pPr lvl="0" algn="l"/>
                      <a:r>
                        <a:rPr kumimoji="1" lang="ja-JP" altLang="en-US" sz="1200" b="0" spc="0" dirty="0" smtClean="0"/>
                        <a:t>２</a:t>
                      </a:r>
                      <a:r>
                        <a:rPr kumimoji="1" lang="en-US" altLang="ja-JP" sz="1200" b="0" spc="0" dirty="0" smtClean="0"/>
                        <a:t>,</a:t>
                      </a:r>
                      <a:r>
                        <a:rPr kumimoji="1" lang="ja-JP" altLang="en-US" sz="1200" b="0" spc="0" dirty="0" smtClean="0"/>
                        <a:t>３４０点</a:t>
                      </a:r>
                      <a:endParaRPr kumimoji="1" lang="en-US" altLang="ja-JP" sz="1200" b="0" spc="0" dirty="0" smtClean="0"/>
                    </a:p>
                  </a:txBody>
                  <a:tcPr marL="99060" marR="99060" anchor="ctr"/>
                </a:tc>
              </a:tr>
              <a:tr h="0">
                <a:tc>
                  <a:txBody>
                    <a:bodyPr/>
                    <a:lstStyle/>
                    <a:p>
                      <a:pPr lvl="0" algn="l"/>
                      <a:r>
                        <a:rPr kumimoji="1" lang="ja-JP" altLang="en-US" sz="1200" b="0" spc="0" dirty="0" smtClean="0"/>
                        <a:t>２　慢性維持透析濾過（複雑なもの）を行った場合</a:t>
                      </a:r>
                      <a:endParaRPr kumimoji="1" lang="en-US" altLang="ja-JP" sz="1200" b="0" spc="0" dirty="0" smtClean="0"/>
                    </a:p>
                  </a:txBody>
                  <a:tcPr marL="99060" marR="99060" anchor="ctr"/>
                </a:tc>
                <a:tc>
                  <a:txBody>
                    <a:bodyPr/>
                    <a:lstStyle/>
                    <a:p>
                      <a:pPr lvl="0" algn="l"/>
                      <a:r>
                        <a:rPr kumimoji="1" lang="ja-JP" altLang="en-US" sz="1200" b="0" spc="0" dirty="0" smtClean="0"/>
                        <a:t>２</a:t>
                      </a:r>
                      <a:r>
                        <a:rPr kumimoji="1" lang="en-US" altLang="ja-JP" sz="1200" b="0" spc="0" dirty="0" smtClean="0"/>
                        <a:t>,</a:t>
                      </a:r>
                      <a:r>
                        <a:rPr kumimoji="1" lang="ja-JP" altLang="en-US" sz="1200" b="0" spc="0" dirty="0" smtClean="0"/>
                        <a:t>２５５点</a:t>
                      </a:r>
                      <a:endParaRPr kumimoji="1" lang="en-US" altLang="ja-JP" sz="1200" b="0" spc="0" dirty="0" smtClean="0"/>
                    </a:p>
                  </a:txBody>
                  <a:tcPr marL="99060" marR="99060" anchor="ctr"/>
                </a:tc>
              </a:tr>
            </a:tbl>
          </a:graphicData>
        </a:graphic>
      </p:graphicFrame>
      <p:graphicFrame>
        <p:nvGraphicFramePr>
          <p:cNvPr id="35" name="表 34"/>
          <p:cNvGraphicFramePr>
            <a:graphicFrameLocks noGrp="1"/>
          </p:cNvGraphicFramePr>
          <p:nvPr>
            <p:extLst>
              <p:ext uri="{D42A27DB-BD31-4B8C-83A1-F6EECF244321}">
                <p14:modId xmlns:p14="http://schemas.microsoft.com/office/powerpoint/2010/main" val="1727161550"/>
              </p:ext>
            </p:extLst>
          </p:nvPr>
        </p:nvGraphicFramePr>
        <p:xfrm>
          <a:off x="5336757" y="3527096"/>
          <a:ext cx="4307662" cy="1413870"/>
        </p:xfrm>
        <a:graphic>
          <a:graphicData uri="http://schemas.openxmlformats.org/drawingml/2006/table">
            <a:tbl>
              <a:tblPr firstRow="1" bandRow="1">
                <a:tableStyleId>{8A107856-5554-42FB-B03E-39F5DBC370BA}</a:tableStyleId>
              </a:tblPr>
              <a:tblGrid>
                <a:gridCol w="3407225"/>
                <a:gridCol w="900437"/>
              </a:tblGrid>
              <a:tr h="303562">
                <a:tc gridSpan="2">
                  <a:txBody>
                    <a:bodyPr/>
                    <a:lstStyle/>
                    <a:p>
                      <a:pPr lvl="0" algn="l"/>
                      <a:r>
                        <a:rPr kumimoji="1" lang="ja-JP" altLang="en-US" sz="1200" b="0" dirty="0" smtClean="0"/>
                        <a:t>１　慢性維持透析を行った場合</a:t>
                      </a:r>
                      <a:endParaRPr kumimoji="1" lang="ja-JP" altLang="en-US" sz="1200" b="0" dirty="0"/>
                    </a:p>
                  </a:txBody>
                  <a:tcPr marL="99060" marR="99060" anchor="ctr"/>
                </a:tc>
                <a:tc hMerge="1">
                  <a:txBody>
                    <a:bodyPr/>
                    <a:lstStyle/>
                    <a:p>
                      <a:pPr lvl="0" algn="ctr"/>
                      <a:endParaRPr kumimoji="1" lang="ja-JP" altLang="en-US" sz="1500" b="0" dirty="0"/>
                    </a:p>
                  </a:txBody>
                  <a:tcPr marL="99060" marR="99060" anchor="ctr"/>
                </a:tc>
              </a:tr>
              <a:tr h="277577">
                <a:tc>
                  <a:txBody>
                    <a:bodyPr/>
                    <a:lstStyle/>
                    <a:p>
                      <a:pPr lvl="0" algn="l"/>
                      <a:r>
                        <a:rPr kumimoji="1" lang="ja-JP" altLang="en-US" sz="1200" spc="0" dirty="0" smtClean="0"/>
                        <a:t>　　イ　４時間未満の場合</a:t>
                      </a:r>
                      <a:endParaRPr kumimoji="1" lang="en-US" altLang="ja-JP" sz="1200" b="0" spc="0" dirty="0" smtClean="0"/>
                    </a:p>
                  </a:txBody>
                  <a:tcPr marL="99060" marR="99060" anchor="ctr"/>
                </a:tc>
                <a:tc>
                  <a:txBody>
                    <a:bodyPr/>
                    <a:lstStyle/>
                    <a:p>
                      <a:pPr algn="ctr"/>
                      <a:r>
                        <a:rPr kumimoji="1" lang="ja-JP" altLang="en-US" sz="1200" b="1" u="sng" dirty="0" smtClean="0">
                          <a:solidFill>
                            <a:srgbClr val="0070C0"/>
                          </a:solidFill>
                        </a:rPr>
                        <a:t>２</a:t>
                      </a:r>
                      <a:r>
                        <a:rPr kumimoji="1" lang="en-US" altLang="ja-JP" sz="1200" b="1" u="sng" dirty="0" smtClean="0">
                          <a:solidFill>
                            <a:srgbClr val="0070C0"/>
                          </a:solidFill>
                        </a:rPr>
                        <a:t>,</a:t>
                      </a:r>
                      <a:r>
                        <a:rPr kumimoji="1" lang="ja-JP" altLang="en-US" sz="1200" b="1" u="sng" dirty="0" smtClean="0">
                          <a:solidFill>
                            <a:srgbClr val="0070C0"/>
                          </a:solidFill>
                        </a:rPr>
                        <a:t>０３０点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r h="277577">
                <a:tc>
                  <a:txBody>
                    <a:bodyPr/>
                    <a:lstStyle/>
                    <a:p>
                      <a:pPr lvl="0" algn="l"/>
                      <a:r>
                        <a:rPr kumimoji="1" lang="ja-JP" altLang="en-US" sz="1200" spc="0" dirty="0" smtClean="0"/>
                        <a:t>　　ロ　４時間以上５時間未満の場合</a:t>
                      </a:r>
                      <a:endParaRPr kumimoji="1" lang="en-US" altLang="ja-JP" sz="1200" b="0" spc="0" dirty="0" smtClean="0"/>
                    </a:p>
                  </a:txBody>
                  <a:tcPr marL="99060" marR="99060" anchor="ctr"/>
                </a:tc>
                <a:tc>
                  <a:txBody>
                    <a:bodyPr/>
                    <a:lstStyle/>
                    <a:p>
                      <a:pPr algn="ctr"/>
                      <a:r>
                        <a:rPr kumimoji="1" lang="ja-JP" altLang="en-US" sz="1200" b="1" u="sng" dirty="0" smtClean="0">
                          <a:solidFill>
                            <a:srgbClr val="0070C0"/>
                          </a:solidFill>
                        </a:rPr>
                        <a:t>２</a:t>
                      </a:r>
                      <a:r>
                        <a:rPr kumimoji="1" lang="en-US" altLang="ja-JP" sz="1200" b="1" u="sng" dirty="0" smtClean="0">
                          <a:solidFill>
                            <a:srgbClr val="0070C0"/>
                          </a:solidFill>
                        </a:rPr>
                        <a:t>,</a:t>
                      </a:r>
                      <a:r>
                        <a:rPr kumimoji="1" lang="ja-JP" altLang="en-US" sz="1200" b="1" u="sng" dirty="0" smtClean="0">
                          <a:solidFill>
                            <a:srgbClr val="0070C0"/>
                          </a:solidFill>
                        </a:rPr>
                        <a:t>１９５点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r h="277577">
                <a:tc>
                  <a:txBody>
                    <a:bodyPr/>
                    <a:lstStyle/>
                    <a:p>
                      <a:pPr lvl="0" algn="l"/>
                      <a:r>
                        <a:rPr kumimoji="1" lang="ja-JP" altLang="en-US" sz="1200" spc="0" dirty="0" smtClean="0"/>
                        <a:t>　　ハ　５時間以上の場合</a:t>
                      </a:r>
                      <a:endParaRPr kumimoji="1" lang="en-US" altLang="ja-JP" sz="1200" b="0" spc="0" dirty="0" smtClean="0"/>
                    </a:p>
                  </a:txBody>
                  <a:tcPr marL="99060" marR="99060" anchor="ctr"/>
                </a:tc>
                <a:tc>
                  <a:txBody>
                    <a:bodyPr/>
                    <a:lstStyle/>
                    <a:p>
                      <a:pPr algn="ctr"/>
                      <a:r>
                        <a:rPr kumimoji="1" lang="ja-JP" altLang="en-US" sz="1200" b="1" u="sng" dirty="0" smtClean="0">
                          <a:solidFill>
                            <a:srgbClr val="0070C0"/>
                          </a:solidFill>
                        </a:rPr>
                        <a:t>２</a:t>
                      </a:r>
                      <a:r>
                        <a:rPr kumimoji="1" lang="en-US" altLang="ja-JP" sz="1200" b="1" u="sng" dirty="0" smtClean="0">
                          <a:solidFill>
                            <a:srgbClr val="0070C0"/>
                          </a:solidFill>
                        </a:rPr>
                        <a:t>,</a:t>
                      </a:r>
                      <a:r>
                        <a:rPr kumimoji="1" lang="ja-JP" altLang="en-US" sz="1200" b="1" u="sng" dirty="0" smtClean="0">
                          <a:solidFill>
                            <a:srgbClr val="0070C0"/>
                          </a:solidFill>
                        </a:rPr>
                        <a:t>３３０点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r h="277577">
                <a:tc>
                  <a:txBody>
                    <a:bodyPr/>
                    <a:lstStyle/>
                    <a:p>
                      <a:pPr lvl="0" algn="l"/>
                      <a:r>
                        <a:rPr kumimoji="1" lang="ja-JP" altLang="en-US" sz="1200" spc="0" dirty="0" smtClean="0"/>
                        <a:t>２　慢性維持透析濾過（複雑なもの）を行った場合</a:t>
                      </a:r>
                      <a:endParaRPr kumimoji="1" lang="en-US" altLang="ja-JP" sz="1200" b="0" spc="0" dirty="0" smtClean="0"/>
                    </a:p>
                  </a:txBody>
                  <a:tcPr marL="99060" marR="99060" anchor="ctr"/>
                </a:tc>
                <a:tc>
                  <a:txBody>
                    <a:bodyPr/>
                    <a:lstStyle/>
                    <a:p>
                      <a:pPr algn="ctr"/>
                      <a:r>
                        <a:rPr kumimoji="1" lang="ja-JP" altLang="en-US" sz="1200" b="1" u="sng" dirty="0" smtClean="0">
                          <a:solidFill>
                            <a:srgbClr val="0070C0"/>
                          </a:solidFill>
                        </a:rPr>
                        <a:t>２</a:t>
                      </a:r>
                      <a:r>
                        <a:rPr kumimoji="1" lang="en-US" altLang="ja-JP" sz="1200" b="1" u="sng" dirty="0" smtClean="0">
                          <a:solidFill>
                            <a:srgbClr val="0070C0"/>
                          </a:solidFill>
                        </a:rPr>
                        <a:t>,</a:t>
                      </a:r>
                      <a:r>
                        <a:rPr kumimoji="1" lang="ja-JP" altLang="en-US" sz="1200" b="1" u="sng" dirty="0" smtClean="0">
                          <a:solidFill>
                            <a:srgbClr val="0070C0"/>
                          </a:solidFill>
                        </a:rPr>
                        <a:t>２４５点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bl>
          </a:graphicData>
        </a:graphic>
      </p:graphicFrame>
      <p:sp>
        <p:nvSpPr>
          <p:cNvPr id="36" name="右矢印 35"/>
          <p:cNvSpPr/>
          <p:nvPr/>
        </p:nvSpPr>
        <p:spPr>
          <a:xfrm>
            <a:off x="4875763" y="3893581"/>
            <a:ext cx="337225" cy="750339"/>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21" name="テキスト ボックス 20"/>
          <p:cNvSpPr txBox="1"/>
          <p:nvPr/>
        </p:nvSpPr>
        <p:spPr>
          <a:xfrm>
            <a:off x="194393" y="2880790"/>
            <a:ext cx="1733167" cy="400110"/>
          </a:xfrm>
          <a:prstGeom prst="rect">
            <a:avLst/>
          </a:prstGeom>
          <a:noFill/>
        </p:spPr>
        <p:txBody>
          <a:bodyPr wrap="none" rtlCol="0">
            <a:spAutoFit/>
          </a:bodyPr>
          <a:lstStyle/>
          <a:p>
            <a:r>
              <a:rPr lang="ja-JP" altLang="en-US" sz="2000" b="1" dirty="0" smtClean="0">
                <a:solidFill>
                  <a:prstClr val="black"/>
                </a:solidFill>
              </a:rPr>
              <a:t>＜人工腎臓＞</a:t>
            </a:r>
            <a:endParaRPr lang="ja-JP" altLang="en-US" sz="2000" b="1" dirty="0">
              <a:solidFill>
                <a:prstClr val="black"/>
              </a:solidFill>
            </a:endParaRPr>
          </a:p>
        </p:txBody>
      </p:sp>
      <p:sp>
        <p:nvSpPr>
          <p:cNvPr id="27" name="右矢印 26"/>
          <p:cNvSpPr/>
          <p:nvPr/>
        </p:nvSpPr>
        <p:spPr>
          <a:xfrm>
            <a:off x="4913370" y="1912845"/>
            <a:ext cx="337225" cy="437745"/>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graphicFrame>
        <p:nvGraphicFramePr>
          <p:cNvPr id="28" name="表 27"/>
          <p:cNvGraphicFramePr>
            <a:graphicFrameLocks noGrp="1"/>
          </p:cNvGraphicFramePr>
          <p:nvPr>
            <p:extLst/>
          </p:nvPr>
        </p:nvGraphicFramePr>
        <p:xfrm>
          <a:off x="505951" y="1943544"/>
          <a:ext cx="4181734" cy="300000"/>
        </p:xfrm>
        <a:graphic>
          <a:graphicData uri="http://schemas.openxmlformats.org/drawingml/2006/table">
            <a:tbl>
              <a:tblPr firstRow="1" bandRow="1">
                <a:tableStyleId>{22838BEF-8BB2-4498-84A7-C5851F593DF1}</a:tableStyleId>
              </a:tblPr>
              <a:tblGrid>
                <a:gridCol w="3359304"/>
                <a:gridCol w="822430"/>
              </a:tblGrid>
              <a:tr h="300000">
                <a:tc>
                  <a:txBody>
                    <a:bodyPr/>
                    <a:lstStyle/>
                    <a:p>
                      <a:pPr lvl="0" algn="ctr"/>
                      <a:r>
                        <a:rPr kumimoji="1" lang="ja-JP" altLang="en-US" sz="1200" b="0" dirty="0" smtClean="0"/>
                        <a:t>慢性維持透析患者外来医学管理料</a:t>
                      </a:r>
                      <a:endParaRPr kumimoji="1" lang="ja-JP" altLang="en-US" sz="1200" b="0" dirty="0"/>
                    </a:p>
                  </a:txBody>
                  <a:tcPr marL="99060" marR="99060" anchor="ctr"/>
                </a:tc>
                <a:tc>
                  <a:txBody>
                    <a:bodyPr/>
                    <a:lstStyle/>
                    <a:p>
                      <a:pPr algn="ctr"/>
                      <a:r>
                        <a:rPr kumimoji="1" lang="ja-JP" altLang="en-US" sz="1200" b="0" dirty="0" smtClean="0"/>
                        <a:t>２</a:t>
                      </a:r>
                      <a:r>
                        <a:rPr kumimoji="1" lang="en-US" altLang="ja-JP" sz="1200" b="0" dirty="0" smtClean="0"/>
                        <a:t>,</a:t>
                      </a:r>
                      <a:r>
                        <a:rPr kumimoji="1" lang="ja-JP" altLang="en-US" sz="1200" b="0" dirty="0" smtClean="0"/>
                        <a:t>３０５点</a:t>
                      </a:r>
                      <a:endParaRPr kumimoji="1" lang="en-US" altLang="ja-JP" sz="1200" b="0" dirty="0" smtClean="0">
                        <a:latin typeface="ＭＳ ゴシック" pitchFamily="49" charset="-128"/>
                        <a:ea typeface="ＭＳ ゴシック" pitchFamily="49" charset="-128"/>
                      </a:endParaRPr>
                    </a:p>
                  </a:txBody>
                  <a:tcPr marL="99060" marR="99060" anchor="ctr"/>
                </a:tc>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2640511216"/>
              </p:ext>
            </p:extLst>
          </p:nvPr>
        </p:nvGraphicFramePr>
        <p:xfrm>
          <a:off x="5400844" y="1961140"/>
          <a:ext cx="4148219" cy="303942"/>
        </p:xfrm>
        <a:graphic>
          <a:graphicData uri="http://schemas.openxmlformats.org/drawingml/2006/table">
            <a:tbl>
              <a:tblPr bandRow="1">
                <a:tableStyleId>{8A107856-5554-42FB-B03E-39F5DBC370BA}</a:tableStyleId>
              </a:tblPr>
              <a:tblGrid>
                <a:gridCol w="3277408"/>
                <a:gridCol w="870811"/>
              </a:tblGrid>
              <a:tr h="303942">
                <a:tc>
                  <a:txBody>
                    <a:bodyPr/>
                    <a:lstStyle/>
                    <a:p>
                      <a:pPr lvl="0" algn="ctr"/>
                      <a:r>
                        <a:rPr kumimoji="1" lang="ja-JP" altLang="en-US" sz="1200" b="0" dirty="0" smtClean="0"/>
                        <a:t>慢性維持透析患者外来医学管理料</a:t>
                      </a:r>
                      <a:endParaRPr kumimoji="1" lang="ja-JP" altLang="en-US" sz="1200" b="0" dirty="0"/>
                    </a:p>
                  </a:txBody>
                  <a:tcPr marL="99060" marR="99060" anchor="ctr"/>
                </a:tc>
                <a:tc>
                  <a:txBody>
                    <a:bodyPr/>
                    <a:lstStyle/>
                    <a:p>
                      <a:pPr algn="ctr"/>
                      <a:r>
                        <a:rPr kumimoji="1" lang="ja-JP" altLang="en-US" sz="1200" b="1" u="sng" dirty="0" smtClean="0">
                          <a:solidFill>
                            <a:srgbClr val="0070C0"/>
                          </a:solidFill>
                        </a:rPr>
                        <a:t>２</a:t>
                      </a:r>
                      <a:r>
                        <a:rPr kumimoji="1" lang="en-US" altLang="ja-JP" sz="1200" b="1" u="sng" dirty="0" smtClean="0">
                          <a:solidFill>
                            <a:srgbClr val="0070C0"/>
                          </a:solidFill>
                        </a:rPr>
                        <a:t>,</a:t>
                      </a:r>
                      <a:r>
                        <a:rPr kumimoji="1" lang="ja-JP" altLang="en-US" sz="1200" b="1" u="sng" dirty="0" smtClean="0">
                          <a:solidFill>
                            <a:srgbClr val="0070C0"/>
                          </a:solidFill>
                        </a:rPr>
                        <a:t>２５０点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bl>
          </a:graphicData>
        </a:graphic>
      </p:graphicFrame>
      <p:sp>
        <p:nvSpPr>
          <p:cNvPr id="24"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kern="0" dirty="0">
                <a:solidFill>
                  <a:prstClr val="black"/>
                </a:solidFill>
                <a:latin typeface="Calibri" panose="020F0502020204030204"/>
                <a:ea typeface="ＭＳ Ｐゴシック"/>
              </a:rPr>
              <a:t>１４</a:t>
            </a:r>
            <a:r>
              <a:rPr kumimoji="1" lang="ja-JP" altLang="en-US" sz="3200" b="0" i="0" u="none" strike="noStrike" kern="0" cap="none" spc="0" normalizeH="0" baseline="0" noProof="0" dirty="0" err="1" smtClean="0">
                <a:ln>
                  <a:noFill/>
                </a:ln>
                <a:solidFill>
                  <a:prstClr val="black"/>
                </a:solidFill>
                <a:effectLst/>
                <a:uLnTx/>
                <a:uFillTx/>
                <a:latin typeface="Calibri" panose="020F0502020204030204"/>
                <a:ea typeface="ＭＳ Ｐゴシック"/>
              </a:rPr>
              <a:t>．</a:t>
            </a:r>
            <a:r>
              <a:rPr kumimoji="1" lang="ja-JP" altLang="en-US" sz="3200" b="0" i="0" u="none" strike="noStrike" kern="0" cap="none" spc="0" normalizeH="0" baseline="0" noProof="0" dirty="0" smtClean="0">
                <a:ln>
                  <a:noFill/>
                </a:ln>
                <a:solidFill>
                  <a:prstClr val="black"/>
                </a:solidFill>
                <a:effectLst/>
                <a:uLnTx/>
                <a:uFillTx/>
                <a:latin typeface="Calibri" panose="020F0502020204030204"/>
                <a:ea typeface="ＭＳ Ｐゴシック"/>
              </a:rPr>
              <a:t>透析</a:t>
            </a:r>
            <a:r>
              <a:rPr kumimoji="1"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rPr>
              <a:t>医療に係る評価の適正化</a:t>
            </a:r>
            <a:endParaRPr kumimoji="1" lang="ja-JP" altLang="en-US" sz="32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1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184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77658110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7"/>
          <p:cNvSpPr>
            <a:spLocks noChangeArrowheads="1"/>
          </p:cNvSpPr>
          <p:nvPr/>
        </p:nvSpPr>
        <p:spPr bwMode="auto">
          <a:xfrm>
            <a:off x="199985" y="4360556"/>
            <a:ext cx="9505544" cy="2245727"/>
          </a:xfrm>
          <a:prstGeom prst="rect">
            <a:avLst/>
          </a:prstGeom>
          <a:solidFill>
            <a:srgbClr val="FFFFAF">
              <a:alpha val="49804"/>
            </a:srgbClr>
          </a:solidFill>
          <a:ln w="9525">
            <a:solidFill>
              <a:schemeClr val="tx1"/>
            </a:solidFill>
            <a:miter lim="800000"/>
            <a:headEnd/>
            <a:tailEnd/>
          </a:ln>
        </p:spPr>
        <p:txBody>
          <a:bodyPr/>
          <a:lstStyle/>
          <a:p>
            <a:r>
              <a:rPr lang="ja-JP" altLang="en-US" sz="2000" dirty="0" smtClean="0">
                <a:solidFill>
                  <a:prstClr val="black"/>
                </a:solidFill>
              </a:rPr>
              <a:t>　</a:t>
            </a:r>
            <a:endParaRPr lang="en-US" altLang="ja-JP" sz="2000" dirty="0" smtClean="0">
              <a:solidFill>
                <a:prstClr val="black"/>
              </a:solidFill>
            </a:endParaRPr>
          </a:p>
        </p:txBody>
      </p:sp>
      <p:sp>
        <p:nvSpPr>
          <p:cNvPr id="2053" name="Rectangle 37"/>
          <p:cNvSpPr>
            <a:spLocks noChangeArrowheads="1"/>
          </p:cNvSpPr>
          <p:nvPr/>
        </p:nvSpPr>
        <p:spPr bwMode="auto">
          <a:xfrm>
            <a:off x="194402" y="824538"/>
            <a:ext cx="9511189" cy="3262720"/>
          </a:xfrm>
          <a:prstGeom prst="rect">
            <a:avLst/>
          </a:prstGeom>
          <a:solidFill>
            <a:srgbClr val="FFFFAF">
              <a:alpha val="49804"/>
            </a:srgbClr>
          </a:solidFill>
          <a:ln w="9525">
            <a:solidFill>
              <a:schemeClr val="tx1"/>
            </a:solidFill>
            <a:miter lim="800000"/>
            <a:headEnd/>
            <a:tailEnd/>
          </a:ln>
        </p:spPr>
        <p:txBody>
          <a:bodyPr/>
          <a:lstStyle/>
          <a:p>
            <a:r>
              <a:rPr lang="ja-JP" altLang="en-US" sz="2000" dirty="0" smtClean="0">
                <a:solidFill>
                  <a:prstClr val="black"/>
                </a:solidFill>
              </a:rPr>
              <a:t>　</a:t>
            </a:r>
            <a:endParaRPr lang="en-US" altLang="ja-JP" sz="2000" dirty="0" smtClean="0">
              <a:solidFill>
                <a:prstClr val="black"/>
              </a:solidFill>
            </a:endParaRPr>
          </a:p>
          <a:p>
            <a:pPr marL="271463" indent="-271463">
              <a:buFont typeface="Wingdings" pitchFamily="2" charset="2"/>
              <a:buChar char="Ø"/>
            </a:pPr>
            <a:r>
              <a:rPr lang="ja-JP" altLang="en-US" sz="2000" dirty="0" smtClean="0">
                <a:solidFill>
                  <a:prstClr val="black"/>
                </a:solidFill>
              </a:rPr>
              <a:t>慢性維持透析を実施している患者についての評価を新設する。</a:t>
            </a:r>
            <a:endParaRPr lang="en-US" altLang="ja-JP" sz="800" b="1" dirty="0" smtClean="0">
              <a:solidFill>
                <a:srgbClr val="0070C0"/>
              </a:solidFill>
            </a:endParaRPr>
          </a:p>
          <a:p>
            <a:r>
              <a:rPr lang="ja-JP" altLang="en-US" sz="2000" b="1" dirty="0" smtClean="0">
                <a:solidFill>
                  <a:srgbClr val="0070C0"/>
                </a:solidFill>
              </a:rPr>
              <a:t>　（新）　　</a:t>
            </a:r>
            <a:r>
              <a:rPr lang="ja-JP" altLang="en-US" sz="2000" b="1" u="sng" dirty="0" smtClean="0">
                <a:solidFill>
                  <a:srgbClr val="0070C0"/>
                </a:solidFill>
              </a:rPr>
              <a:t>慢性維持透析管理加算　１００点（１日につき）</a:t>
            </a:r>
            <a:r>
              <a:rPr lang="ja-JP" altLang="en-US" sz="2000" b="1" u="sng" dirty="0" smtClean="0">
                <a:solidFill>
                  <a:srgbClr val="0070C0"/>
                </a:solidFill>
                <a:latin typeface="ＭＳ Ｐゴシック" pitchFamily="50" charset="-128"/>
              </a:rPr>
              <a:t>　　</a:t>
            </a:r>
            <a:r>
              <a:rPr lang="ja-JP" altLang="en-US" sz="2200" b="1" u="sng" dirty="0" smtClean="0">
                <a:solidFill>
                  <a:srgbClr val="0070C0"/>
                </a:solidFill>
                <a:latin typeface="ＭＳ Ｐゴシック" pitchFamily="50" charset="-128"/>
              </a:rPr>
              <a:t>　　　</a:t>
            </a:r>
            <a:r>
              <a:rPr lang="ja-JP" altLang="en-US" sz="2600" b="1" u="sng" dirty="0" smtClean="0">
                <a:solidFill>
                  <a:srgbClr val="0070C0"/>
                </a:solidFill>
                <a:latin typeface="ＭＳ Ｐゴシック" pitchFamily="50" charset="-128"/>
              </a:rPr>
              <a:t>　　　　　　　　</a:t>
            </a:r>
            <a:r>
              <a:rPr lang="ja-JP" altLang="en-US" sz="1600" dirty="0" smtClean="0">
                <a:solidFill>
                  <a:prstClr val="black"/>
                </a:solidFill>
                <a:latin typeface="ＭＳ Ｐゴシック"/>
              </a:rPr>
              <a:t>　　　　　　　　　　　　　　</a:t>
            </a:r>
            <a:endParaRPr lang="en-US" altLang="ja-JP" sz="1000" dirty="0" smtClean="0">
              <a:solidFill>
                <a:prstClr val="black"/>
              </a:solidFill>
              <a:latin typeface="ＭＳ Ｐゴシック"/>
            </a:endParaRPr>
          </a:p>
          <a:p>
            <a:pPr marL="177800" indent="-177800">
              <a:defRPr/>
            </a:pPr>
            <a:r>
              <a:rPr lang="ja-JP" altLang="en-US" sz="1600" dirty="0" smtClean="0">
                <a:solidFill>
                  <a:prstClr val="black"/>
                </a:solidFill>
                <a:latin typeface="ＭＳ Ｐゴシック"/>
              </a:rPr>
              <a:t>　［算定要件］</a:t>
            </a:r>
            <a:endParaRPr lang="en-US" altLang="ja-JP" sz="1600" dirty="0">
              <a:solidFill>
                <a:prstClr val="black"/>
              </a:solidFill>
              <a:latin typeface="ＭＳ Ｐゴシック"/>
            </a:endParaRPr>
          </a:p>
          <a:p>
            <a:pPr marL="177800" indent="-177800">
              <a:defRPr/>
            </a:pPr>
            <a:r>
              <a:rPr lang="ja-JP" altLang="en-US" sz="1600" dirty="0" smtClean="0">
                <a:solidFill>
                  <a:prstClr val="black"/>
                </a:solidFill>
                <a:latin typeface="ＭＳ Ｐゴシック"/>
              </a:rPr>
              <a:t>　・療養病棟入院基本料１を届け出ていること。</a:t>
            </a:r>
            <a:endParaRPr lang="en-US" altLang="ja-JP" sz="1600" dirty="0" smtClean="0">
              <a:solidFill>
                <a:prstClr val="black"/>
              </a:solidFill>
              <a:latin typeface="ＭＳ Ｐゴシック"/>
            </a:endParaRPr>
          </a:p>
          <a:p>
            <a:pPr marL="177800" indent="-177800">
              <a:defRPr/>
            </a:pPr>
            <a:r>
              <a:rPr lang="ja-JP" altLang="en-US" sz="1600" dirty="0" smtClean="0">
                <a:solidFill>
                  <a:prstClr val="black"/>
                </a:solidFill>
                <a:latin typeface="ＭＳ Ｐゴシック"/>
              </a:rPr>
              <a:t>　・自院で透析を行っている患者について算定する。</a:t>
            </a:r>
            <a:endParaRPr lang="en-US" altLang="ja-JP" sz="1600" dirty="0" smtClean="0">
              <a:solidFill>
                <a:prstClr val="black"/>
              </a:solidFill>
              <a:latin typeface="ＭＳ Ｐゴシック"/>
            </a:endParaRPr>
          </a:p>
          <a:p>
            <a:pPr marL="177800" indent="-177800">
              <a:spcBef>
                <a:spcPct val="20000"/>
              </a:spcBef>
              <a:defRPr/>
            </a:pPr>
            <a:endParaRPr lang="en-US" altLang="ja-JP" sz="800" dirty="0" smtClean="0">
              <a:solidFill>
                <a:prstClr val="black"/>
              </a:solidFill>
              <a:latin typeface="ＭＳ Ｐゴシック"/>
            </a:endParaRPr>
          </a:p>
          <a:p>
            <a:pPr marL="271463" indent="-271463">
              <a:buFont typeface="Wingdings" pitchFamily="2" charset="2"/>
              <a:buChar char="Ø"/>
            </a:pPr>
            <a:r>
              <a:rPr lang="ja-JP" altLang="en-US" sz="2000" dirty="0">
                <a:solidFill>
                  <a:prstClr val="black"/>
                </a:solidFill>
              </a:rPr>
              <a:t>　</a:t>
            </a:r>
            <a:r>
              <a:rPr lang="ja-JP" altLang="en-US" sz="2000" dirty="0" smtClean="0">
                <a:solidFill>
                  <a:prstClr val="black"/>
                </a:solidFill>
              </a:rPr>
              <a:t>療養病棟における超重症児（者）等の受入を促進するため、超重症児（者）・準超重症児（者）加算の対象を</a:t>
            </a:r>
            <a:r>
              <a:rPr lang="ja-JP" altLang="en-US" sz="2000" u="sng" dirty="0" smtClean="0">
                <a:solidFill>
                  <a:srgbClr val="0070C0"/>
                </a:solidFill>
              </a:rPr>
              <a:t>１５歳を超えて障害を受けた者にも拡大</a:t>
            </a:r>
            <a:r>
              <a:rPr lang="ja-JP" altLang="en-US" sz="2000" dirty="0" smtClean="0">
                <a:solidFill>
                  <a:prstClr val="black"/>
                </a:solidFill>
              </a:rPr>
              <a:t>する。また、病床の機能分化を進めるため、平成２７年４月１日以降、一部を除き</a:t>
            </a:r>
            <a:r>
              <a:rPr lang="ja-JP" altLang="en-US" sz="2000" u="sng" dirty="0" smtClean="0">
                <a:solidFill>
                  <a:srgbClr val="0070C0"/>
                </a:solidFill>
              </a:rPr>
              <a:t>一般病棟の算定日数を９０日まで</a:t>
            </a:r>
            <a:r>
              <a:rPr lang="ja-JP" altLang="en-US" sz="2000" dirty="0" smtClean="0">
                <a:solidFill>
                  <a:prstClr val="black"/>
                </a:solidFill>
              </a:rPr>
              <a:t>とする。</a:t>
            </a:r>
            <a:endParaRPr lang="en-US" altLang="ja-JP" sz="2000" dirty="0" smtClean="0">
              <a:solidFill>
                <a:prstClr val="black"/>
              </a:solidFill>
            </a:endParaRPr>
          </a:p>
          <a:p>
            <a:pPr marL="271463" indent="-271463">
              <a:buFont typeface="Wingdings" pitchFamily="2" charset="2"/>
              <a:buChar char="Ø"/>
            </a:pPr>
            <a:endParaRPr lang="en-US" altLang="ja-JP" sz="1100" dirty="0" smtClean="0">
              <a:solidFill>
                <a:prstClr val="black"/>
              </a:solidFill>
            </a:endParaRPr>
          </a:p>
          <a:p>
            <a:pPr marL="271463" indent="-271463">
              <a:buFont typeface="Wingdings" pitchFamily="2" charset="2"/>
              <a:buChar char="Ø"/>
            </a:pPr>
            <a:endParaRPr lang="en-US" altLang="ja-JP" sz="1100" dirty="0">
              <a:solidFill>
                <a:prstClr val="black"/>
              </a:solidFill>
            </a:endParaRPr>
          </a:p>
          <a:p>
            <a:pPr marL="271463" indent="-271463">
              <a:buFont typeface="Wingdings" pitchFamily="2" charset="2"/>
              <a:buChar char="Ø"/>
            </a:pPr>
            <a:endParaRPr lang="en-US" altLang="ja-JP" sz="800" dirty="0" smtClean="0">
              <a:solidFill>
                <a:prstClr val="black"/>
              </a:solidFill>
            </a:endParaRPr>
          </a:p>
          <a:p>
            <a:r>
              <a:rPr lang="ja-JP" altLang="en-US" sz="2000" dirty="0" smtClean="0">
                <a:solidFill>
                  <a:prstClr val="black"/>
                </a:solidFill>
              </a:rPr>
              <a:t>　</a:t>
            </a:r>
            <a:endParaRPr lang="en-US" altLang="ja-JP" sz="2000" dirty="0" smtClean="0">
              <a:solidFill>
                <a:prstClr val="black"/>
              </a:solidFill>
            </a:endParaRPr>
          </a:p>
          <a:p>
            <a:pPr marL="271463" indent="-271463">
              <a:buFont typeface="Wingdings" pitchFamily="2" charset="2"/>
              <a:buChar char="Ø"/>
            </a:pPr>
            <a:r>
              <a:rPr lang="ja-JP" altLang="en-US" sz="2000" dirty="0" smtClean="0">
                <a:solidFill>
                  <a:prstClr val="black"/>
                </a:solidFill>
              </a:rPr>
              <a:t>一定の在宅復帰率等の実績を有する病棟に対する評価を新設する。</a:t>
            </a:r>
            <a:endParaRPr lang="en-US" altLang="ja-JP" sz="2000" dirty="0">
              <a:solidFill>
                <a:prstClr val="black"/>
              </a:solidFill>
            </a:endParaRPr>
          </a:p>
          <a:p>
            <a:pPr marL="177800" indent="-177800">
              <a:spcBef>
                <a:spcPct val="20000"/>
              </a:spcBef>
              <a:defRPr/>
            </a:pPr>
            <a:r>
              <a:rPr lang="ja-JP" altLang="en-US" sz="2000" b="1" dirty="0" smtClean="0">
                <a:solidFill>
                  <a:srgbClr val="0070C0"/>
                </a:solidFill>
              </a:rPr>
              <a:t>　（</a:t>
            </a:r>
            <a:r>
              <a:rPr lang="ja-JP" altLang="en-US" sz="2000" b="1" dirty="0">
                <a:solidFill>
                  <a:srgbClr val="0070C0"/>
                </a:solidFill>
              </a:rPr>
              <a:t>新）　　</a:t>
            </a:r>
            <a:r>
              <a:rPr lang="ja-JP" altLang="en-US" sz="2000" b="1" u="sng" dirty="0" smtClean="0">
                <a:solidFill>
                  <a:srgbClr val="0070C0"/>
                </a:solidFill>
              </a:rPr>
              <a:t>在宅復帰機能強化加算</a:t>
            </a:r>
            <a:r>
              <a:rPr lang="ja-JP" altLang="en-US" sz="2000" b="1" u="sng" dirty="0">
                <a:solidFill>
                  <a:srgbClr val="0070C0"/>
                </a:solidFill>
              </a:rPr>
              <a:t>　</a:t>
            </a:r>
            <a:r>
              <a:rPr lang="ja-JP" altLang="en-US" sz="2000" b="1" u="sng" dirty="0" smtClean="0">
                <a:solidFill>
                  <a:srgbClr val="0070C0"/>
                </a:solidFill>
              </a:rPr>
              <a:t>１０点</a:t>
            </a:r>
            <a:r>
              <a:rPr lang="ja-JP" altLang="en-US" sz="2000" b="1" u="sng" dirty="0">
                <a:solidFill>
                  <a:srgbClr val="0070C0"/>
                </a:solidFill>
              </a:rPr>
              <a:t>（１日につき）</a:t>
            </a:r>
            <a:r>
              <a:rPr lang="ja-JP" altLang="en-US" sz="800" b="1" u="sng" dirty="0">
                <a:solidFill>
                  <a:srgbClr val="0070C0"/>
                </a:solidFill>
                <a:latin typeface="ＭＳ Ｐゴシック" pitchFamily="50" charset="-128"/>
              </a:rPr>
              <a:t>　　</a:t>
            </a:r>
            <a:endParaRPr lang="en-US" altLang="ja-JP" sz="800" b="1" u="sng" dirty="0" smtClean="0">
              <a:solidFill>
                <a:srgbClr val="0070C0"/>
              </a:solidFill>
              <a:latin typeface="ＭＳ Ｐゴシック" pitchFamily="50" charset="-128"/>
            </a:endParaRPr>
          </a:p>
          <a:p>
            <a:pPr marL="177800" indent="-177800">
              <a:spcBef>
                <a:spcPct val="20000"/>
              </a:spcBef>
              <a:defRPr/>
            </a:pPr>
            <a:endParaRPr lang="en-US" altLang="ja-JP" sz="800" b="1" u="sng" dirty="0" smtClean="0">
              <a:solidFill>
                <a:srgbClr val="0070C0"/>
              </a:solidFill>
              <a:latin typeface="ＭＳ Ｐゴシック" pitchFamily="50" charset="-128"/>
            </a:endParaRPr>
          </a:p>
          <a:p>
            <a:pPr marL="177800" indent="-177800">
              <a:defRPr/>
            </a:pPr>
            <a:r>
              <a:rPr lang="ja-JP" altLang="en-US" sz="1600" dirty="0" smtClean="0">
                <a:solidFill>
                  <a:prstClr val="black"/>
                </a:solidFill>
                <a:latin typeface="ＭＳ Ｐゴシック" panose="020B0600070205080204" pitchFamily="50" charset="-128"/>
              </a:rPr>
              <a:t>　［</a:t>
            </a:r>
            <a:r>
              <a:rPr lang="ja-JP" altLang="en-US" sz="1600" dirty="0">
                <a:solidFill>
                  <a:prstClr val="black"/>
                </a:solidFill>
                <a:latin typeface="ＭＳ Ｐゴシック" panose="020B0600070205080204" pitchFamily="50" charset="-128"/>
              </a:rPr>
              <a:t>算定要件］</a:t>
            </a:r>
            <a:endParaRPr lang="en-US" altLang="ja-JP" sz="1600" dirty="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・療養病棟入院基本料１を届け出ていること。</a:t>
            </a:r>
            <a:endParaRPr lang="en-US" altLang="ja-JP" sz="1600" dirty="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・在宅に退院した患者（１ヶ月以上入院していた患者に限る）が５０％以上であること。</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smtClean="0">
                <a:solidFill>
                  <a:prstClr val="black"/>
                </a:solidFill>
                <a:latin typeface="ＭＳ Ｐゴシック" panose="020B0600070205080204" pitchFamily="50" charset="-128"/>
              </a:rPr>
              <a:t>　・退院患者の在宅生活が１月以上（医療区分３は１４日以上）継続することを確認していること。等</a:t>
            </a:r>
            <a:endParaRPr lang="en-US" altLang="ja-JP" sz="1600" dirty="0">
              <a:solidFill>
                <a:prstClr val="black"/>
              </a:solidFill>
              <a:latin typeface="ＭＳ Ｐゴシック" panose="020B0600070205080204" pitchFamily="50" charset="-128"/>
            </a:endParaRPr>
          </a:p>
        </p:txBody>
      </p:sp>
      <p:sp>
        <p:nvSpPr>
          <p:cNvPr id="6" name="Rectangle 36"/>
          <p:cNvSpPr>
            <a:spLocks noChangeArrowheads="1"/>
          </p:cNvSpPr>
          <p:nvPr/>
        </p:nvSpPr>
        <p:spPr bwMode="auto">
          <a:xfrm>
            <a:off x="194344" y="754516"/>
            <a:ext cx="7067074" cy="3750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smtClean="0">
                <a:solidFill>
                  <a:prstClr val="black"/>
                </a:solidFill>
              </a:rPr>
              <a:t>療養病棟における透析患者及び超重症児（者）等の受入の促進</a:t>
            </a:r>
            <a:endParaRPr lang="ja-JP" altLang="en-US" sz="2000" dirty="0">
              <a:solidFill>
                <a:prstClr val="black"/>
              </a:solidFill>
            </a:endParaRPr>
          </a:p>
        </p:txBody>
      </p:sp>
      <p:sp>
        <p:nvSpPr>
          <p:cNvPr id="8" name="Rectangle 36"/>
          <p:cNvSpPr>
            <a:spLocks noChangeArrowheads="1"/>
          </p:cNvSpPr>
          <p:nvPr/>
        </p:nvSpPr>
        <p:spPr bwMode="auto">
          <a:xfrm>
            <a:off x="194402" y="4164452"/>
            <a:ext cx="4539027" cy="3750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smtClean="0">
                <a:solidFill>
                  <a:prstClr val="black"/>
                </a:solidFill>
              </a:rPr>
              <a:t>療養病棟における在宅復帰機能の評価</a:t>
            </a:r>
            <a:endParaRPr lang="ja-JP" altLang="en-US" sz="2000" dirty="0">
              <a:solidFill>
                <a:prstClr val="black"/>
              </a:solidFill>
            </a:endParaRPr>
          </a:p>
        </p:txBody>
      </p:sp>
      <p:sp>
        <p:nvSpPr>
          <p:cNvPr id="10"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kern="0" dirty="0">
                <a:solidFill>
                  <a:prstClr val="black"/>
                </a:solidFill>
                <a:latin typeface="Calibri" panose="020F0502020204030204"/>
                <a:ea typeface="ＭＳ Ｐゴシック"/>
              </a:rPr>
              <a:t>１５</a:t>
            </a:r>
            <a:r>
              <a:rPr kumimoji="1" lang="ja-JP" altLang="en-US" sz="3200" b="0" i="0" u="none" strike="noStrike" kern="0" cap="none" spc="0" normalizeH="0" baseline="0" noProof="0" dirty="0" err="1" smtClean="0">
                <a:ln>
                  <a:noFill/>
                </a:ln>
                <a:solidFill>
                  <a:prstClr val="black"/>
                </a:solidFill>
                <a:effectLst/>
                <a:uLnTx/>
                <a:uFillTx/>
                <a:latin typeface="Calibri" panose="020F0502020204030204"/>
                <a:ea typeface="ＭＳ Ｐゴシック"/>
              </a:rPr>
              <a:t>．</a:t>
            </a:r>
            <a:r>
              <a:rPr kumimoji="1"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rPr>
              <a:t>長期療養患者の受け皿の確保</a:t>
            </a:r>
            <a:r>
              <a:rPr kumimoji="1" lang="ja-JP" altLang="en-US" sz="3200" b="0" i="0" u="none" strike="noStrike" kern="0" cap="none" spc="0" normalizeH="0" baseline="0" noProof="0" dirty="0" smtClean="0">
                <a:ln>
                  <a:noFill/>
                </a:ln>
                <a:solidFill>
                  <a:prstClr val="black"/>
                </a:solidFill>
                <a:effectLst/>
                <a:uLnTx/>
                <a:uFillTx/>
                <a:latin typeface="Calibri" panose="020F0502020204030204"/>
                <a:ea typeface="ＭＳ Ｐゴシック"/>
              </a:rPr>
              <a:t>等</a:t>
            </a:r>
            <a:endParaRPr kumimoji="1" lang="ja-JP" altLang="en-US" sz="32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185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9452039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13" y="795600"/>
            <a:ext cx="9517329" cy="6023733"/>
          </a:xfrm>
          <a:prstGeom prst="rect">
            <a:avLst/>
          </a:prstGeom>
          <a:solidFill>
            <a:srgbClr val="FFFFAF">
              <a:alpha val="49804"/>
            </a:srgbClr>
          </a:solidFill>
          <a:ln w="9525">
            <a:solidFill>
              <a:schemeClr val="tx1"/>
            </a:solidFill>
            <a:miter lim="800000"/>
            <a:headEnd/>
            <a:tailEnd/>
          </a:ln>
        </p:spPr>
        <p:txBody>
          <a:bodyPr/>
          <a:lstStyle/>
          <a:p>
            <a:pPr marL="450850" indent="-450850">
              <a:lnSpc>
                <a:spcPct val="85000"/>
              </a:lnSpc>
              <a:buFont typeface="Wingdings" pitchFamily="2" charset="2"/>
              <a:buChar char="Ø"/>
            </a:pPr>
            <a:endParaRPr lang="en-US" altLang="ja-JP" dirty="0" smtClean="0">
              <a:solidFill>
                <a:prstClr val="black"/>
              </a:solidFill>
            </a:endParaRPr>
          </a:p>
          <a:p>
            <a:pPr marL="450850" indent="-450850">
              <a:lnSpc>
                <a:spcPct val="85000"/>
              </a:lnSpc>
              <a:buFont typeface="Wingdings" pitchFamily="2" charset="2"/>
              <a:buChar char="Ø"/>
            </a:pPr>
            <a:r>
              <a:rPr lang="ja-JP" altLang="en-US" dirty="0" smtClean="0">
                <a:solidFill>
                  <a:prstClr val="black"/>
                </a:solidFill>
              </a:rPr>
              <a:t>勤務医の負担の大きな原因となっている、当直や夜間の呼び出しなど、時間外・休日・深夜の対応についての改善を図るため、手術及び一部の処置の「休日・時間外・深夜加算」の見直しを行う。  </a:t>
            </a:r>
            <a:endParaRPr lang="en-US" altLang="ja-JP" dirty="0" smtClean="0">
              <a:solidFill>
                <a:prstClr val="black"/>
              </a:solidFill>
              <a:latin typeface="ＭＳ Ｐゴシック" pitchFamily="50" charset="-128"/>
            </a:endParaRPr>
          </a:p>
          <a:p>
            <a:endParaRPr lang="en-US" altLang="ja-JP" dirty="0" smtClean="0">
              <a:solidFill>
                <a:prstClr val="black"/>
              </a:solidFill>
              <a:latin typeface="ＭＳ Ｐゴシック" pitchFamily="50" charset="-128"/>
            </a:endParaRPr>
          </a:p>
          <a:p>
            <a:endParaRPr lang="en-US" altLang="ja-JP" dirty="0" smtClean="0">
              <a:solidFill>
                <a:prstClr val="black"/>
              </a:solidFill>
              <a:latin typeface="ＭＳ Ｐゴシック" pitchFamily="50" charset="-128"/>
            </a:endParaRPr>
          </a:p>
          <a:p>
            <a:endParaRPr lang="en-US" altLang="ja-JP" sz="1400" dirty="0" smtClean="0">
              <a:solidFill>
                <a:prstClr val="black"/>
              </a:solidFill>
              <a:latin typeface="ＭＳ Ｐゴシック" pitchFamily="50" charset="-128"/>
            </a:endParaRPr>
          </a:p>
          <a:p>
            <a:endParaRPr lang="en-US" altLang="ja-JP" sz="1400" dirty="0" smtClean="0">
              <a:solidFill>
                <a:prstClr val="black"/>
              </a:solidFill>
              <a:latin typeface="ＭＳ Ｐゴシック" pitchFamily="50" charset="-128"/>
            </a:endParaRPr>
          </a:p>
          <a:p>
            <a:pPr marL="450850" indent="-450850">
              <a:buFont typeface="Wingdings" pitchFamily="2" charset="2"/>
              <a:buChar char="Ø"/>
            </a:pPr>
            <a:endParaRPr lang="en-US" altLang="ja-JP" sz="2000" dirty="0" smtClean="0">
              <a:solidFill>
                <a:prstClr val="black"/>
              </a:solidFill>
            </a:endParaRPr>
          </a:p>
          <a:p>
            <a:pPr marL="450850" indent="-450850">
              <a:buFont typeface="Wingdings" pitchFamily="2" charset="2"/>
              <a:buChar char="Ø"/>
            </a:pPr>
            <a:endParaRPr lang="en-US" altLang="ja-JP" sz="2000" dirty="0" smtClean="0">
              <a:solidFill>
                <a:prstClr val="black"/>
              </a:solidFill>
            </a:endParaRPr>
          </a:p>
          <a:p>
            <a:endParaRPr lang="en-US" altLang="ja-JP" sz="1400" dirty="0" smtClean="0">
              <a:solidFill>
                <a:prstClr val="black"/>
              </a:solidFill>
              <a:latin typeface="ＭＳ Ｐゴシック" pitchFamily="50" charset="-128"/>
            </a:endParaRPr>
          </a:p>
          <a:p>
            <a:endParaRPr lang="en-US" altLang="ja-JP" sz="1400" dirty="0" smtClean="0">
              <a:solidFill>
                <a:prstClr val="black"/>
              </a:solidFill>
            </a:endParaRPr>
          </a:p>
          <a:p>
            <a:endParaRPr lang="en-US" altLang="ja-JP" sz="1400" dirty="0" smtClean="0">
              <a:solidFill>
                <a:prstClr val="black"/>
              </a:solidFill>
            </a:endParaRPr>
          </a:p>
          <a:p>
            <a:endParaRPr lang="en-US" altLang="ja-JP" sz="1400" dirty="0" smtClean="0">
              <a:solidFill>
                <a:prstClr val="black"/>
              </a:solidFill>
            </a:endParaRPr>
          </a:p>
          <a:p>
            <a:endParaRPr lang="en-US" altLang="ja-JP" sz="1400" dirty="0" smtClean="0">
              <a:solidFill>
                <a:prstClr val="black"/>
              </a:solidFill>
            </a:endParaRPr>
          </a:p>
          <a:p>
            <a:endParaRPr lang="en-US" altLang="ja-JP" sz="1400" dirty="0" smtClean="0">
              <a:solidFill>
                <a:prstClr val="black"/>
              </a:solidFill>
            </a:endParaRPr>
          </a:p>
          <a:p>
            <a:pPr marL="450850" indent="-450850">
              <a:buFont typeface="Wingdings" pitchFamily="2" charset="2"/>
              <a:buChar char="Ø"/>
            </a:pPr>
            <a:endParaRPr lang="en-US" altLang="ja-JP" sz="2000" dirty="0" smtClean="0">
              <a:solidFill>
                <a:prstClr val="black"/>
              </a:solidFill>
            </a:endParaRPr>
          </a:p>
          <a:p>
            <a:pPr marL="450850" indent="-450850">
              <a:buFont typeface="Wingdings" pitchFamily="2" charset="2"/>
              <a:buChar char="Ø"/>
            </a:pPr>
            <a:endParaRPr lang="en-US" altLang="ja-JP" sz="2000" dirty="0" smtClean="0">
              <a:solidFill>
                <a:prstClr val="black"/>
              </a:solidFill>
            </a:endParaRPr>
          </a:p>
          <a:p>
            <a:pPr marL="450850" indent="-450850">
              <a:buFont typeface="Wingdings" pitchFamily="2" charset="2"/>
              <a:buChar char="Ø"/>
            </a:pPr>
            <a:endParaRPr lang="en-US" altLang="ja-JP" sz="900" dirty="0" smtClean="0">
              <a:solidFill>
                <a:prstClr val="black"/>
              </a:solidFill>
            </a:endParaRPr>
          </a:p>
          <a:p>
            <a:endParaRPr lang="en-US" altLang="ja-JP" sz="1400" dirty="0">
              <a:solidFill>
                <a:prstClr val="black"/>
              </a:solidFill>
            </a:endParaRPr>
          </a:p>
        </p:txBody>
      </p:sp>
      <p:sp>
        <p:nvSpPr>
          <p:cNvPr id="3" name="正方形/長方形 2"/>
          <p:cNvSpPr/>
          <p:nvPr/>
        </p:nvSpPr>
        <p:spPr>
          <a:xfrm>
            <a:off x="0" y="3885674"/>
            <a:ext cx="9585710" cy="2523768"/>
          </a:xfrm>
          <a:prstGeom prst="rect">
            <a:avLst/>
          </a:prstGeom>
        </p:spPr>
        <p:txBody>
          <a:bodyPr wrap="square">
            <a:spAutoFit/>
          </a:bodyPr>
          <a:lstStyle/>
          <a:p>
            <a:pPr marL="449580" indent="635" algn="just"/>
            <a:r>
              <a:rPr lang="en-US" altLang="ja-JP" sz="1400" kern="100" dirty="0" smtClean="0">
                <a:solidFill>
                  <a:srgbClr val="000000"/>
                </a:solidFill>
                <a:latin typeface="ＭＳ Ｐゴシック"/>
                <a:cs typeface="Times New Roman" panose="02020603050405020304" pitchFamily="18" charset="0"/>
              </a:rPr>
              <a:t>[</a:t>
            </a:r>
            <a:r>
              <a:rPr lang="ja-JP" altLang="en-US" sz="1400" kern="100" dirty="0" smtClean="0">
                <a:solidFill>
                  <a:srgbClr val="000000"/>
                </a:solidFill>
                <a:latin typeface="ＭＳ Ｐゴシック"/>
                <a:cs typeface="Times New Roman" panose="02020603050405020304" pitchFamily="18" charset="0"/>
              </a:rPr>
              <a:t>施設基準</a:t>
            </a:r>
            <a:r>
              <a:rPr lang="en-US" altLang="ja-JP" sz="1400" kern="100" dirty="0" smtClean="0">
                <a:solidFill>
                  <a:srgbClr val="000000"/>
                </a:solidFill>
                <a:latin typeface="ＭＳ Ｐゴシック"/>
                <a:cs typeface="Times New Roman" panose="02020603050405020304" pitchFamily="18" charset="0"/>
              </a:rPr>
              <a:t>]</a:t>
            </a:r>
          </a:p>
          <a:p>
            <a:pPr marL="449263" indent="176213" algn="just"/>
            <a:r>
              <a:rPr lang="en-US" altLang="ja-JP" sz="1400" kern="100" dirty="0">
                <a:solidFill>
                  <a:srgbClr val="000000"/>
                </a:solidFill>
                <a:latin typeface="ＭＳ Ｐゴシック"/>
                <a:cs typeface="Times New Roman" panose="02020603050405020304" pitchFamily="18" charset="0"/>
              </a:rPr>
              <a:t>(1) </a:t>
            </a:r>
            <a:r>
              <a:rPr lang="ja-JP" altLang="en-US" sz="1400" b="1" u="sng" dirty="0" smtClean="0">
                <a:solidFill>
                  <a:srgbClr val="0070C0"/>
                </a:solidFill>
              </a:rPr>
              <a:t>予定</a:t>
            </a:r>
            <a:r>
              <a:rPr lang="ja-JP" altLang="en-US" sz="1400" b="1" u="sng" dirty="0">
                <a:solidFill>
                  <a:srgbClr val="0070C0"/>
                </a:solidFill>
              </a:rPr>
              <a:t>手術前の当直（緊急呼び出し当番を含む。）の免除</a:t>
            </a:r>
            <a:r>
              <a:rPr lang="ja-JP" altLang="en-US" sz="1400" kern="100" dirty="0">
                <a:solidFill>
                  <a:srgbClr val="000000"/>
                </a:solidFill>
                <a:latin typeface="ＭＳ Ｐゴシック"/>
                <a:cs typeface="Times New Roman" panose="02020603050405020304" pitchFamily="18" charset="0"/>
              </a:rPr>
              <a:t>を実施していること</a:t>
            </a:r>
            <a:r>
              <a:rPr lang="ja-JP" altLang="en-US" sz="1400" kern="100" dirty="0" smtClean="0">
                <a:solidFill>
                  <a:srgbClr val="000000"/>
                </a:solidFill>
                <a:latin typeface="ＭＳ Ｐゴシック"/>
                <a:cs typeface="Times New Roman" panose="02020603050405020304" pitchFamily="18" charset="0"/>
              </a:rPr>
              <a:t>。</a:t>
            </a:r>
            <a:r>
              <a:rPr lang="en-US" altLang="ja-JP" sz="1400" kern="100" dirty="0" smtClean="0">
                <a:solidFill>
                  <a:srgbClr val="000000"/>
                </a:solidFill>
                <a:latin typeface="ＭＳ Ｐゴシック"/>
                <a:cs typeface="Times New Roman" panose="02020603050405020304" pitchFamily="18" charset="0"/>
              </a:rPr>
              <a:t>(</a:t>
            </a:r>
            <a:r>
              <a:rPr lang="ja-JP" altLang="en-US" sz="1400" kern="100" dirty="0" smtClean="0">
                <a:solidFill>
                  <a:srgbClr val="000000"/>
                </a:solidFill>
                <a:latin typeface="ＭＳ Ｐゴシック"/>
                <a:cs typeface="Times New Roman" panose="02020603050405020304" pitchFamily="18" charset="0"/>
              </a:rPr>
              <a:t>年</a:t>
            </a:r>
            <a:r>
              <a:rPr lang="en-US" altLang="ja-JP" sz="1400" kern="100" dirty="0">
                <a:solidFill>
                  <a:prstClr val="black"/>
                </a:solidFill>
                <a:latin typeface="ＭＳ Ｐゴシック"/>
                <a:cs typeface="Times New Roman" panose="02020603050405020304" pitchFamily="18" charset="0"/>
              </a:rPr>
              <a:t>12</a:t>
            </a:r>
            <a:r>
              <a:rPr lang="ja-JP" altLang="en-US" sz="1400" kern="100" dirty="0" smtClean="0">
                <a:solidFill>
                  <a:srgbClr val="000000"/>
                </a:solidFill>
                <a:latin typeface="ＭＳ Ｐゴシック"/>
                <a:cs typeface="Times New Roman" panose="02020603050405020304" pitchFamily="18" charset="0"/>
              </a:rPr>
              <a:t>回までは実施しなくてもよい）</a:t>
            </a:r>
            <a:endParaRPr lang="en-US" altLang="ja-JP" sz="1400" kern="100" dirty="0">
              <a:solidFill>
                <a:srgbClr val="000000"/>
              </a:solidFill>
              <a:latin typeface="ＭＳ Ｐゴシック"/>
              <a:cs typeface="Times New Roman" panose="02020603050405020304" pitchFamily="18" charset="0"/>
            </a:endParaRPr>
          </a:p>
          <a:p>
            <a:pPr marL="449263" indent="176213" algn="just"/>
            <a:r>
              <a:rPr lang="en-US" altLang="ja-JP" sz="1400" kern="100" dirty="0" smtClean="0">
                <a:solidFill>
                  <a:srgbClr val="000000"/>
                </a:solidFill>
                <a:latin typeface="ＭＳ Ｐゴシック"/>
                <a:cs typeface="Times New Roman" panose="02020603050405020304" pitchFamily="18" charset="0"/>
              </a:rPr>
              <a:t>(2)</a:t>
            </a:r>
            <a:r>
              <a:rPr lang="ja-JP" altLang="en-US" sz="1400" kern="100" dirty="0" smtClean="0">
                <a:solidFill>
                  <a:srgbClr val="000000"/>
                </a:solidFill>
                <a:latin typeface="ＭＳ Ｐゴシック"/>
                <a:cs typeface="Times New Roman" panose="02020603050405020304" pitchFamily="18" charset="0"/>
              </a:rPr>
              <a:t>下記のいずれかを実施していること。</a:t>
            </a:r>
            <a:endParaRPr lang="en-US" altLang="ja-JP" sz="1400" kern="100" dirty="0" smtClean="0">
              <a:solidFill>
                <a:srgbClr val="000000"/>
              </a:solidFill>
              <a:latin typeface="ＭＳ Ｐゴシック"/>
              <a:cs typeface="Times New Roman" panose="02020603050405020304" pitchFamily="18" charset="0"/>
            </a:endParaRPr>
          </a:p>
          <a:p>
            <a:pPr marL="895350" indent="-173038" algn="just"/>
            <a:r>
              <a:rPr lang="ja-JP" altLang="en-US" sz="1400" dirty="0" smtClean="0">
                <a:solidFill>
                  <a:prstClr val="black"/>
                </a:solidFill>
              </a:rPr>
              <a:t>①</a:t>
            </a:r>
            <a:r>
              <a:rPr lang="ja-JP" altLang="en-US" sz="1400" b="1" u="sng" dirty="0">
                <a:solidFill>
                  <a:srgbClr val="0070C0"/>
                </a:solidFill>
              </a:rPr>
              <a:t>交代勤務制</a:t>
            </a:r>
            <a:endParaRPr lang="en-US" altLang="ja-JP" sz="1400" b="1" u="sng" dirty="0">
              <a:solidFill>
                <a:srgbClr val="0070C0"/>
              </a:solidFill>
            </a:endParaRPr>
          </a:p>
          <a:p>
            <a:pPr marL="895350" indent="-173038" algn="just"/>
            <a:r>
              <a:rPr lang="ja-JP" altLang="en-US" sz="1400" dirty="0" smtClean="0">
                <a:solidFill>
                  <a:prstClr val="black"/>
                </a:solidFill>
              </a:rPr>
              <a:t>②</a:t>
            </a:r>
            <a:r>
              <a:rPr lang="ja-JP" altLang="en-US" sz="1400" b="1" u="sng" dirty="0">
                <a:solidFill>
                  <a:srgbClr val="0070C0"/>
                </a:solidFill>
              </a:rPr>
              <a:t>時間外・休日・深夜の手術・処置の実施に係る医師の手当支給</a:t>
            </a:r>
            <a:endParaRPr lang="en-US" altLang="ja-JP" sz="1400" b="1" u="sng" dirty="0">
              <a:solidFill>
                <a:srgbClr val="0070C0"/>
              </a:solidFill>
            </a:endParaRPr>
          </a:p>
          <a:p>
            <a:pPr marL="895350" indent="-173038" algn="just"/>
            <a:r>
              <a:rPr lang="ja-JP" altLang="en-US" sz="1400" dirty="0" smtClean="0">
                <a:solidFill>
                  <a:prstClr val="black"/>
                </a:solidFill>
              </a:rPr>
              <a:t>③</a:t>
            </a:r>
            <a:r>
              <a:rPr lang="ja-JP" altLang="en-US" sz="1400" b="1" u="sng" dirty="0">
                <a:solidFill>
                  <a:srgbClr val="0070C0"/>
                </a:solidFill>
              </a:rPr>
              <a:t>チーム制</a:t>
            </a:r>
            <a:r>
              <a:rPr lang="ja-JP" altLang="en-US" sz="1200" dirty="0" smtClean="0">
                <a:solidFill>
                  <a:prstClr val="black"/>
                </a:solidFill>
              </a:rPr>
              <a:t>（緊急</a:t>
            </a:r>
            <a:r>
              <a:rPr lang="ja-JP" altLang="en-US" sz="1200" dirty="0">
                <a:solidFill>
                  <a:prstClr val="black"/>
                </a:solidFill>
              </a:rPr>
              <a:t>呼び出し当番を置き、休日・時間外・深夜の対応を一元化</a:t>
            </a:r>
            <a:r>
              <a:rPr lang="ja-JP" altLang="en-US" sz="1200" dirty="0" smtClean="0">
                <a:solidFill>
                  <a:prstClr val="black"/>
                </a:solidFill>
              </a:rPr>
              <a:t>し、</a:t>
            </a:r>
            <a:r>
              <a:rPr lang="ja-JP" altLang="en-US" sz="1200" dirty="0">
                <a:solidFill>
                  <a:prstClr val="black"/>
                </a:solidFill>
              </a:rPr>
              <a:t>緊急呼び出し当番の翌日は休日としている</a:t>
            </a:r>
            <a:r>
              <a:rPr lang="ja-JP" altLang="en-US" sz="1200" dirty="0" smtClean="0">
                <a:solidFill>
                  <a:prstClr val="black"/>
                </a:solidFill>
              </a:rPr>
              <a:t>こと。）</a:t>
            </a:r>
            <a:endParaRPr lang="en-US" altLang="ja-JP" sz="1200" dirty="0" smtClean="0">
              <a:solidFill>
                <a:prstClr val="black"/>
              </a:solidFill>
            </a:endParaRPr>
          </a:p>
          <a:p>
            <a:pPr marL="895350" indent="-269875" algn="just"/>
            <a:r>
              <a:rPr lang="en-US" altLang="ja-JP" sz="1400" kern="100" dirty="0" smtClean="0">
                <a:solidFill>
                  <a:srgbClr val="000000"/>
                </a:solidFill>
                <a:latin typeface="ＭＳ Ｐゴシック"/>
                <a:cs typeface="Times New Roman" panose="02020603050405020304" pitchFamily="18" charset="0"/>
              </a:rPr>
              <a:t>(3)</a:t>
            </a:r>
            <a:r>
              <a:rPr lang="ja-JP" altLang="en-US" sz="1400" b="1" u="sng" dirty="0">
                <a:solidFill>
                  <a:srgbClr val="0070C0"/>
                </a:solidFill>
              </a:rPr>
              <a:t>採血、静脈注射及び留置針によるルート確保について、原則として医師以外が実施していること。</a:t>
            </a:r>
            <a:endParaRPr lang="en-US" altLang="ja-JP" sz="1400" b="1" u="sng" dirty="0">
              <a:solidFill>
                <a:srgbClr val="0070C0"/>
              </a:solidFill>
            </a:endParaRPr>
          </a:p>
          <a:p>
            <a:pPr marL="895350" indent="-269875" algn="just"/>
            <a:r>
              <a:rPr lang="en-US" altLang="ja-JP" sz="1400" kern="100" dirty="0" smtClean="0">
                <a:solidFill>
                  <a:srgbClr val="000000"/>
                </a:solidFill>
                <a:latin typeface="ＭＳ Ｐゴシック"/>
                <a:cs typeface="Times New Roman" panose="02020603050405020304" pitchFamily="18" charset="0"/>
              </a:rPr>
              <a:t>(4)</a:t>
            </a:r>
            <a:r>
              <a:rPr lang="ja-JP" altLang="en-US" sz="1400" kern="100" dirty="0" smtClean="0">
                <a:solidFill>
                  <a:srgbClr val="000000"/>
                </a:solidFill>
                <a:latin typeface="ＭＳ Ｐゴシック"/>
                <a:cs typeface="Times New Roman" panose="02020603050405020304" pitchFamily="18" charset="0"/>
              </a:rPr>
              <a:t>下記のいずれ</a:t>
            </a:r>
            <a:r>
              <a:rPr lang="ja-JP" altLang="en-US" sz="1400" kern="100" dirty="0">
                <a:solidFill>
                  <a:srgbClr val="000000"/>
                </a:solidFill>
                <a:latin typeface="ＭＳ Ｐゴシック"/>
                <a:cs typeface="Times New Roman" panose="02020603050405020304" pitchFamily="18" charset="0"/>
              </a:rPr>
              <a:t>かに該当すること。 </a:t>
            </a:r>
          </a:p>
          <a:p>
            <a:r>
              <a:rPr lang="ja-JP" altLang="en-US" sz="1400" kern="100" dirty="0" smtClean="0">
                <a:solidFill>
                  <a:srgbClr val="000000"/>
                </a:solidFill>
                <a:latin typeface="ＭＳ Ｐゴシック"/>
                <a:cs typeface="Times New Roman" panose="02020603050405020304" pitchFamily="18" charset="0"/>
              </a:rPr>
              <a:t>　　　　</a:t>
            </a:r>
            <a:endParaRPr lang="en-US" altLang="ja-JP" sz="1400" kern="100" dirty="0" smtClean="0">
              <a:solidFill>
                <a:srgbClr val="000000"/>
              </a:solidFill>
              <a:latin typeface="ＭＳ Ｐゴシック"/>
              <a:cs typeface="Times New Roman" panose="02020603050405020304" pitchFamily="18" charset="0"/>
            </a:endParaRPr>
          </a:p>
          <a:p>
            <a:endParaRPr lang="en-US" altLang="ja-JP" sz="1400" kern="100" dirty="0">
              <a:solidFill>
                <a:srgbClr val="000000"/>
              </a:solidFill>
              <a:latin typeface="ＭＳ Ｐゴシック"/>
              <a:cs typeface="Times New Roman" panose="02020603050405020304" pitchFamily="18" charset="0"/>
            </a:endParaRPr>
          </a:p>
          <a:p>
            <a:pPr marL="895350" indent="-269875" algn="just"/>
            <a:endParaRPr lang="en-US" altLang="ja-JP" sz="400" kern="100" dirty="0" smtClean="0">
              <a:solidFill>
                <a:srgbClr val="000000"/>
              </a:solidFill>
              <a:latin typeface="ＭＳ Ｐゴシック"/>
              <a:cs typeface="Times New Roman" panose="02020603050405020304" pitchFamily="18" charset="0"/>
            </a:endParaRPr>
          </a:p>
          <a:p>
            <a:pPr marL="895350" indent="-269875" algn="just"/>
            <a:r>
              <a:rPr lang="en-US" altLang="ja-JP" sz="1400" kern="100" dirty="0" smtClean="0">
                <a:solidFill>
                  <a:srgbClr val="000000"/>
                </a:solidFill>
                <a:latin typeface="ＭＳ Ｐゴシック"/>
                <a:cs typeface="Times New Roman" panose="02020603050405020304" pitchFamily="18" charset="0"/>
              </a:rPr>
              <a:t>(</a:t>
            </a:r>
            <a:r>
              <a:rPr lang="en-US" altLang="ja-JP" sz="1400" kern="100" dirty="0">
                <a:solidFill>
                  <a:srgbClr val="000000"/>
                </a:solidFill>
                <a:latin typeface="ＭＳ Ｐゴシック"/>
                <a:cs typeface="Times New Roman" panose="02020603050405020304" pitchFamily="18" charset="0"/>
              </a:rPr>
              <a:t>5</a:t>
            </a:r>
            <a:r>
              <a:rPr lang="ja-JP" altLang="en-US" sz="1400" kern="100" dirty="0">
                <a:solidFill>
                  <a:srgbClr val="000000"/>
                </a:solidFill>
                <a:latin typeface="ＭＳ Ｐゴシック"/>
                <a:cs typeface="Times New Roman" panose="02020603050405020304" pitchFamily="18" charset="0"/>
              </a:rPr>
              <a:t>）下記のア及びイの勤務医負担軽減策を実施している</a:t>
            </a:r>
            <a:r>
              <a:rPr lang="ja-JP" altLang="en-US" sz="1400" kern="100" dirty="0" smtClean="0">
                <a:solidFill>
                  <a:srgbClr val="000000"/>
                </a:solidFill>
                <a:latin typeface="ＭＳ Ｐゴシック"/>
                <a:cs typeface="Times New Roman" panose="02020603050405020304" pitchFamily="18" charset="0"/>
              </a:rPr>
              <a:t>こと</a:t>
            </a:r>
            <a:endParaRPr lang="en-US" altLang="ja-JP" sz="1400" kern="100" dirty="0">
              <a:solidFill>
                <a:srgbClr val="000000"/>
              </a:solidFill>
              <a:latin typeface="ＭＳ Ｐゴシック"/>
              <a:cs typeface="Times New Roman" panose="02020603050405020304" pitchFamily="18" charset="0"/>
            </a:endParaRPr>
          </a:p>
        </p:txBody>
      </p:sp>
      <p:sp>
        <p:nvSpPr>
          <p:cNvPr id="30" name="正方形/長方形 29"/>
          <p:cNvSpPr/>
          <p:nvPr/>
        </p:nvSpPr>
        <p:spPr>
          <a:xfrm>
            <a:off x="0" y="3146996"/>
            <a:ext cx="9585710" cy="738664"/>
          </a:xfrm>
          <a:prstGeom prst="rect">
            <a:avLst/>
          </a:prstGeom>
        </p:spPr>
        <p:txBody>
          <a:bodyPr wrap="square">
            <a:spAutoFit/>
          </a:bodyPr>
          <a:lstStyle/>
          <a:p>
            <a:pPr marL="449580" indent="635" algn="just"/>
            <a:r>
              <a:rPr lang="en-US" altLang="ja-JP" sz="1400" kern="100" dirty="0" smtClean="0">
                <a:solidFill>
                  <a:srgbClr val="000000"/>
                </a:solidFill>
                <a:latin typeface="ＭＳ Ｐゴシック"/>
                <a:cs typeface="Times New Roman" panose="02020603050405020304" pitchFamily="18" charset="0"/>
              </a:rPr>
              <a:t>[</a:t>
            </a:r>
            <a:r>
              <a:rPr lang="ja-JP" altLang="en-US" sz="1400" kern="100" dirty="0" smtClean="0">
                <a:solidFill>
                  <a:srgbClr val="000000"/>
                </a:solidFill>
                <a:latin typeface="ＭＳ Ｐゴシック"/>
                <a:cs typeface="Times New Roman" panose="02020603050405020304" pitchFamily="18" charset="0"/>
              </a:rPr>
              <a:t>算定要件</a:t>
            </a:r>
            <a:r>
              <a:rPr lang="en-US" altLang="ja-JP" sz="1400" kern="100" dirty="0" smtClean="0">
                <a:solidFill>
                  <a:srgbClr val="000000"/>
                </a:solidFill>
                <a:latin typeface="ＭＳ Ｐゴシック"/>
                <a:cs typeface="Times New Roman" panose="02020603050405020304" pitchFamily="18" charset="0"/>
              </a:rPr>
              <a:t>]</a:t>
            </a:r>
          </a:p>
          <a:p>
            <a:pPr marL="449263" indent="176213" algn="just"/>
            <a:r>
              <a:rPr lang="en-US" altLang="ja-JP" sz="1400" kern="100" dirty="0" smtClean="0">
                <a:solidFill>
                  <a:srgbClr val="000000"/>
                </a:solidFill>
                <a:latin typeface="ＭＳ Ｐゴシック"/>
                <a:cs typeface="Times New Roman" panose="02020603050405020304" pitchFamily="18" charset="0"/>
              </a:rPr>
              <a:t>(1)</a:t>
            </a:r>
            <a:r>
              <a:rPr lang="ja-JP" altLang="en-US" sz="1400" dirty="0">
                <a:solidFill>
                  <a:prstClr val="black"/>
                </a:solidFill>
              </a:rPr>
              <a:t>手術又は処置が保険医療機関又は保険医の都合により休日、時間外、深夜に行われた場合には算定できない</a:t>
            </a:r>
            <a:r>
              <a:rPr lang="ja-JP" altLang="en-US" sz="1400" dirty="0" smtClean="0">
                <a:solidFill>
                  <a:prstClr val="black"/>
                </a:solidFill>
              </a:rPr>
              <a:t>。</a:t>
            </a:r>
            <a:endParaRPr lang="en-US" altLang="ja-JP" sz="1400" dirty="0" smtClean="0">
              <a:solidFill>
                <a:prstClr val="black"/>
              </a:solidFill>
            </a:endParaRPr>
          </a:p>
          <a:p>
            <a:pPr marL="449263" indent="176213" algn="just"/>
            <a:r>
              <a:rPr lang="en-US" altLang="ja-JP" sz="1400" kern="100" dirty="0">
                <a:solidFill>
                  <a:srgbClr val="000000"/>
                </a:solidFill>
                <a:latin typeface="ＭＳ Ｐゴシック"/>
                <a:cs typeface="Times New Roman" panose="02020603050405020304" pitchFamily="18" charset="0"/>
              </a:rPr>
              <a:t>(2</a:t>
            </a:r>
            <a:r>
              <a:rPr lang="en-US" altLang="ja-JP" sz="1400" kern="100" dirty="0" smtClean="0">
                <a:solidFill>
                  <a:srgbClr val="000000"/>
                </a:solidFill>
                <a:latin typeface="ＭＳ Ｐゴシック"/>
                <a:cs typeface="Times New Roman" panose="02020603050405020304" pitchFamily="18" charset="0"/>
              </a:rPr>
              <a:t>)</a:t>
            </a:r>
            <a:r>
              <a:rPr lang="ja-JP" altLang="en-US" sz="1400" kern="100" dirty="0" smtClean="0">
                <a:solidFill>
                  <a:srgbClr val="000000"/>
                </a:solidFill>
                <a:latin typeface="ＭＳ Ｐゴシック"/>
                <a:cs typeface="Times New Roman" panose="02020603050405020304" pitchFamily="18" charset="0"/>
              </a:rPr>
              <a:t>時間外加算は、入院外の患者に対してのみ算定できる。</a:t>
            </a:r>
            <a:r>
              <a:rPr lang="ja-JP" altLang="en-US" sz="1400" dirty="0" smtClean="0">
                <a:solidFill>
                  <a:prstClr val="black"/>
                </a:solidFill>
              </a:rPr>
              <a:t> </a:t>
            </a:r>
            <a:endParaRPr lang="en-US" altLang="ja-JP" sz="1400" kern="100" dirty="0" smtClean="0">
              <a:solidFill>
                <a:srgbClr val="000000"/>
              </a:solidFill>
              <a:latin typeface="ＭＳ Ｐゴシック"/>
              <a:cs typeface="Times New Roman" panose="02020603050405020304" pitchFamily="18" charset="0"/>
            </a:endParaRPr>
          </a:p>
        </p:txBody>
      </p:sp>
      <p:graphicFrame>
        <p:nvGraphicFramePr>
          <p:cNvPr id="13" name="表 12"/>
          <p:cNvGraphicFramePr>
            <a:graphicFrameLocks noGrp="1"/>
          </p:cNvGraphicFramePr>
          <p:nvPr>
            <p:extLst/>
          </p:nvPr>
        </p:nvGraphicFramePr>
        <p:xfrm>
          <a:off x="4931579" y="2101777"/>
          <a:ext cx="4320481" cy="1005840"/>
        </p:xfrm>
        <a:graphic>
          <a:graphicData uri="http://schemas.openxmlformats.org/drawingml/2006/table">
            <a:tbl>
              <a:tblPr firstRow="1" bandRow="1">
                <a:tableStyleId>{C4B1156A-380E-4F78-BDF5-A606A8083BF9}</a:tableStyleId>
              </a:tblPr>
              <a:tblGrid>
                <a:gridCol w="2701253"/>
                <a:gridCol w="1619228"/>
              </a:tblGrid>
              <a:tr h="248452">
                <a:tc>
                  <a:txBody>
                    <a:bodyPr/>
                    <a:lstStyle/>
                    <a:p>
                      <a:pPr marL="0" lvl="0" indent="-539750" algn="ctr" defTabSz="914400" rtl="0" eaLnBrk="1" latinLnBrk="0" hangingPunct="1"/>
                      <a:r>
                        <a:rPr kumimoji="1" lang="ja-JP" altLang="en-US" sz="1600" b="1" kern="1200" dirty="0" smtClean="0">
                          <a:solidFill>
                            <a:srgbClr val="0070C4"/>
                          </a:solidFill>
                          <a:latin typeface="+mn-lt"/>
                          <a:ea typeface="+mn-ea"/>
                          <a:cs typeface="+mn-cs"/>
                        </a:rPr>
                        <a:t>休日加算　１</a:t>
                      </a:r>
                      <a:endParaRPr kumimoji="1" lang="ja-JP" altLang="en-US" sz="1600" b="1" kern="1200" dirty="0">
                        <a:solidFill>
                          <a:srgbClr val="0070C4"/>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b="1" u="sng" kern="1200" dirty="0" smtClean="0">
                          <a:solidFill>
                            <a:srgbClr val="0070C4"/>
                          </a:solidFill>
                          <a:latin typeface="+mn-lt"/>
                          <a:ea typeface="+mn-ea"/>
                          <a:cs typeface="+mn-cs"/>
                        </a:rPr>
                        <a:t>１６０</a:t>
                      </a:r>
                      <a:r>
                        <a:rPr kumimoji="1" lang="en-US" altLang="ja-JP" sz="1600" b="1" u="sng" kern="1200" dirty="0" smtClean="0">
                          <a:solidFill>
                            <a:srgbClr val="0070C4"/>
                          </a:solidFill>
                          <a:latin typeface="+mn-lt"/>
                          <a:ea typeface="+mn-ea"/>
                          <a:cs typeface="+mn-cs"/>
                        </a:rPr>
                        <a:t>/</a:t>
                      </a:r>
                      <a:r>
                        <a:rPr kumimoji="1" lang="ja-JP" altLang="en-US" sz="1600" b="1" u="sng" kern="1200" dirty="0" smtClean="0">
                          <a:solidFill>
                            <a:srgbClr val="0070C4"/>
                          </a:solidFill>
                          <a:latin typeface="+mn-lt"/>
                          <a:ea typeface="+mn-ea"/>
                          <a:cs typeface="+mn-cs"/>
                        </a:rPr>
                        <a:t>１００</a:t>
                      </a:r>
                      <a:endParaRPr kumimoji="1" lang="ja-JP" altLang="en-US" sz="1600" b="1" u="sng" kern="1200" dirty="0">
                        <a:solidFill>
                          <a:srgbClr val="0070C4"/>
                        </a:solidFill>
                        <a:latin typeface="+mn-lt"/>
                        <a:ea typeface="+mn-ea"/>
                        <a:cs typeface="+mn-cs"/>
                      </a:endParaRPr>
                    </a:p>
                  </a:txBody>
                  <a:tcPr marL="99060" marR="99060" anchor="ctr"/>
                </a:tc>
              </a:tr>
              <a:tr h="248452">
                <a:tc>
                  <a:txBody>
                    <a:bodyPr/>
                    <a:lstStyle/>
                    <a:p>
                      <a:pPr marL="0" lvl="0" indent="-539750" algn="ctr" defTabSz="914400" rtl="0" eaLnBrk="1" latinLnBrk="0" hangingPunct="1"/>
                      <a:r>
                        <a:rPr kumimoji="1" lang="ja-JP" altLang="en-US" sz="1600" b="1" kern="1200" dirty="0" smtClean="0">
                          <a:solidFill>
                            <a:srgbClr val="0070C4"/>
                          </a:solidFill>
                          <a:latin typeface="+mn-lt"/>
                          <a:ea typeface="+mn-ea"/>
                          <a:cs typeface="+mn-cs"/>
                        </a:rPr>
                        <a:t>時間外加算　１</a:t>
                      </a:r>
                      <a:endParaRPr kumimoji="1" lang="ja-JP" altLang="en-US" sz="1600" b="1" kern="1200" dirty="0">
                        <a:solidFill>
                          <a:srgbClr val="0070C4"/>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b="1" u="sng" kern="1200" dirty="0" smtClean="0">
                          <a:solidFill>
                            <a:srgbClr val="0070C4"/>
                          </a:solidFill>
                          <a:latin typeface="+mn-lt"/>
                          <a:ea typeface="+mn-ea"/>
                          <a:cs typeface="+mn-cs"/>
                        </a:rPr>
                        <a:t>８０</a:t>
                      </a:r>
                      <a:r>
                        <a:rPr kumimoji="1" lang="en-US" altLang="ja-JP" sz="1600" b="1" u="sng" kern="1200" dirty="0" smtClean="0">
                          <a:solidFill>
                            <a:srgbClr val="0070C4"/>
                          </a:solidFill>
                          <a:latin typeface="+mn-lt"/>
                          <a:ea typeface="+mn-ea"/>
                          <a:cs typeface="+mn-cs"/>
                        </a:rPr>
                        <a:t>/</a:t>
                      </a:r>
                      <a:r>
                        <a:rPr kumimoji="1" lang="ja-JP" altLang="en-US" sz="1600" b="1" u="sng" kern="1200" dirty="0" smtClean="0">
                          <a:solidFill>
                            <a:srgbClr val="0070C4"/>
                          </a:solidFill>
                          <a:latin typeface="+mn-lt"/>
                          <a:ea typeface="+mn-ea"/>
                          <a:cs typeface="+mn-cs"/>
                        </a:rPr>
                        <a:t>１００</a:t>
                      </a:r>
                      <a:endParaRPr kumimoji="1" lang="ja-JP" altLang="en-US" sz="1600" b="1" u="sng" kern="1200" dirty="0">
                        <a:solidFill>
                          <a:srgbClr val="0070C4"/>
                        </a:solidFill>
                        <a:latin typeface="+mn-lt"/>
                        <a:ea typeface="+mn-ea"/>
                        <a:cs typeface="+mn-cs"/>
                      </a:endParaRPr>
                    </a:p>
                  </a:txBody>
                  <a:tcPr marL="99060" marR="99060" anchor="ctr"/>
                </a:tc>
              </a:tr>
              <a:tr h="248452">
                <a:tc>
                  <a:txBody>
                    <a:bodyPr/>
                    <a:lstStyle/>
                    <a:p>
                      <a:pPr marL="0" marR="0" lvl="0" indent="-539750" algn="ctr" defTabSz="914400" rtl="0" eaLnBrk="1" fontAlgn="auto" latinLnBrk="0" hangingPunct="1">
                        <a:lnSpc>
                          <a:spcPct val="100000"/>
                        </a:lnSpc>
                        <a:spcBef>
                          <a:spcPts val="0"/>
                        </a:spcBef>
                        <a:spcAft>
                          <a:spcPts val="0"/>
                        </a:spcAft>
                        <a:buClrTx/>
                        <a:buSzTx/>
                        <a:buFontTx/>
                        <a:buNone/>
                        <a:tabLst/>
                        <a:defRPr/>
                      </a:pPr>
                      <a:r>
                        <a:rPr kumimoji="1" lang="ja-JP" altLang="en-US" sz="1600" b="1" kern="1200" dirty="0" smtClean="0">
                          <a:solidFill>
                            <a:srgbClr val="0070C4"/>
                          </a:solidFill>
                          <a:latin typeface="+mn-lt"/>
                          <a:ea typeface="+mn-ea"/>
                          <a:cs typeface="+mn-cs"/>
                        </a:rPr>
                        <a:t>深夜加算　１</a:t>
                      </a:r>
                    </a:p>
                  </a:txBody>
                  <a:tcPr marL="99060" marR="99060" anchor="ctr"/>
                </a:tc>
                <a:tc>
                  <a:txBody>
                    <a:bodyPr/>
                    <a:lstStyle/>
                    <a:p>
                      <a:pPr marL="0" lvl="0" algn="ctr" defTabSz="914400" rtl="0" eaLnBrk="1" latinLnBrk="0" hangingPunct="1"/>
                      <a:r>
                        <a:rPr kumimoji="1" lang="ja-JP" altLang="en-US" sz="1600" b="1" u="sng" kern="1200" dirty="0" smtClean="0">
                          <a:solidFill>
                            <a:srgbClr val="0070C4"/>
                          </a:solidFill>
                          <a:latin typeface="+mn-lt"/>
                          <a:ea typeface="+mn-ea"/>
                          <a:cs typeface="+mn-cs"/>
                        </a:rPr>
                        <a:t>１６０</a:t>
                      </a:r>
                      <a:r>
                        <a:rPr kumimoji="1" lang="en-US" altLang="ja-JP" sz="1600" b="1" u="sng" kern="1200" dirty="0" smtClean="0">
                          <a:solidFill>
                            <a:srgbClr val="0070C4"/>
                          </a:solidFill>
                          <a:latin typeface="+mn-lt"/>
                          <a:ea typeface="+mn-ea"/>
                          <a:cs typeface="+mn-cs"/>
                        </a:rPr>
                        <a:t>/</a:t>
                      </a:r>
                      <a:r>
                        <a:rPr kumimoji="1" lang="ja-JP" altLang="en-US" sz="1600" b="1" u="sng" kern="1200" dirty="0" smtClean="0">
                          <a:solidFill>
                            <a:srgbClr val="0070C4"/>
                          </a:solidFill>
                          <a:latin typeface="+mn-lt"/>
                          <a:ea typeface="+mn-ea"/>
                          <a:cs typeface="+mn-cs"/>
                        </a:rPr>
                        <a:t>１００</a:t>
                      </a:r>
                      <a:endParaRPr kumimoji="1" lang="ja-JP" altLang="en-US" sz="1600" b="1" u="sng" kern="1200" dirty="0">
                        <a:solidFill>
                          <a:srgbClr val="0070C4"/>
                        </a:solidFill>
                        <a:latin typeface="+mn-lt"/>
                        <a:ea typeface="+mn-ea"/>
                        <a:cs typeface="+mn-cs"/>
                      </a:endParaRPr>
                    </a:p>
                  </a:txBody>
                  <a:tcPr marL="99060" marR="99060" anchor="ctr"/>
                </a:tc>
              </a:tr>
            </a:tbl>
          </a:graphicData>
        </a:graphic>
      </p:graphicFrame>
      <p:graphicFrame>
        <p:nvGraphicFramePr>
          <p:cNvPr id="14" name="表 13"/>
          <p:cNvGraphicFramePr>
            <a:graphicFrameLocks noGrp="1"/>
          </p:cNvGraphicFramePr>
          <p:nvPr>
            <p:extLst/>
          </p:nvPr>
        </p:nvGraphicFramePr>
        <p:xfrm>
          <a:off x="609924" y="2118731"/>
          <a:ext cx="3462401" cy="1005840"/>
        </p:xfrm>
        <a:graphic>
          <a:graphicData uri="http://schemas.openxmlformats.org/drawingml/2006/table">
            <a:tbl>
              <a:tblPr firstRow="1" bandRow="1">
                <a:tableStyleId>{22838BEF-8BB2-4498-84A7-C5851F593DF1}</a:tableStyleId>
              </a:tblPr>
              <a:tblGrid>
                <a:gridCol w="1747357"/>
                <a:gridCol w="1715044"/>
              </a:tblGrid>
              <a:tr h="251263">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休日加算</a:t>
                      </a:r>
                      <a:endParaRPr kumimoji="1" lang="ja-JP" altLang="en-US" sz="1600" b="0" kern="1200" dirty="0">
                        <a:solidFill>
                          <a:schemeClr val="dk1"/>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b="0" kern="1200" dirty="0" smtClean="0">
                          <a:solidFill>
                            <a:schemeClr val="tx1"/>
                          </a:solidFill>
                          <a:latin typeface="+mn-lt"/>
                          <a:ea typeface="+mn-ea"/>
                          <a:cs typeface="+mn-cs"/>
                        </a:rPr>
                        <a:t>８０</a:t>
                      </a:r>
                      <a:r>
                        <a:rPr kumimoji="1" lang="en-US" altLang="ja-JP" sz="1600" b="0" kern="1200" dirty="0" smtClean="0">
                          <a:solidFill>
                            <a:schemeClr val="tx1"/>
                          </a:solidFill>
                          <a:latin typeface="+mn-lt"/>
                          <a:ea typeface="+mn-ea"/>
                          <a:cs typeface="+mn-cs"/>
                        </a:rPr>
                        <a:t>/</a:t>
                      </a:r>
                      <a:r>
                        <a:rPr kumimoji="1" lang="ja-JP" altLang="en-US" sz="1600" b="0" kern="1200" dirty="0" smtClean="0">
                          <a:solidFill>
                            <a:schemeClr val="tx1"/>
                          </a:solidFill>
                          <a:latin typeface="+mn-lt"/>
                          <a:ea typeface="+mn-ea"/>
                          <a:cs typeface="+mn-cs"/>
                        </a:rPr>
                        <a:t>１００</a:t>
                      </a:r>
                      <a:endParaRPr kumimoji="1" lang="ja-JP" altLang="en-US" sz="1600" b="0" kern="1200" dirty="0">
                        <a:solidFill>
                          <a:schemeClr val="tx1"/>
                        </a:solidFill>
                        <a:latin typeface="+mn-lt"/>
                        <a:ea typeface="+mn-ea"/>
                        <a:cs typeface="+mn-cs"/>
                      </a:endParaRPr>
                    </a:p>
                  </a:txBody>
                  <a:tcPr marL="99060" marR="99060" anchor="ctr"/>
                </a:tc>
              </a:tr>
              <a:tr h="251263">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時間外加算</a:t>
                      </a:r>
                      <a:endParaRPr kumimoji="1" lang="ja-JP" altLang="en-US" sz="1600" b="0" kern="1200" dirty="0">
                        <a:solidFill>
                          <a:schemeClr val="dk1"/>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b="0" kern="1200" dirty="0" smtClean="0">
                          <a:solidFill>
                            <a:schemeClr val="tx1"/>
                          </a:solidFill>
                          <a:latin typeface="+mn-lt"/>
                          <a:ea typeface="+mn-ea"/>
                          <a:cs typeface="+mn-cs"/>
                        </a:rPr>
                        <a:t>４０</a:t>
                      </a:r>
                      <a:r>
                        <a:rPr kumimoji="1" lang="en-US" altLang="ja-JP" sz="1600" b="0" kern="1200" dirty="0" smtClean="0">
                          <a:solidFill>
                            <a:schemeClr val="tx1"/>
                          </a:solidFill>
                          <a:latin typeface="+mn-lt"/>
                          <a:ea typeface="+mn-ea"/>
                          <a:cs typeface="+mn-cs"/>
                        </a:rPr>
                        <a:t>/</a:t>
                      </a:r>
                      <a:r>
                        <a:rPr kumimoji="1" lang="ja-JP" altLang="en-US" sz="1600" b="0" kern="1200" dirty="0" smtClean="0">
                          <a:solidFill>
                            <a:schemeClr val="tx1"/>
                          </a:solidFill>
                          <a:latin typeface="+mn-lt"/>
                          <a:ea typeface="+mn-ea"/>
                          <a:cs typeface="+mn-cs"/>
                        </a:rPr>
                        <a:t>１００</a:t>
                      </a:r>
                      <a:endParaRPr kumimoji="1" lang="ja-JP" altLang="en-US" sz="1600" b="0" kern="1200" dirty="0">
                        <a:solidFill>
                          <a:schemeClr val="tx1"/>
                        </a:solidFill>
                        <a:latin typeface="+mn-lt"/>
                        <a:ea typeface="+mn-ea"/>
                        <a:cs typeface="+mn-cs"/>
                      </a:endParaRPr>
                    </a:p>
                  </a:txBody>
                  <a:tcPr marL="99060" marR="99060" anchor="ctr"/>
                </a:tc>
              </a:tr>
              <a:tr h="251263">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深夜加算</a:t>
                      </a:r>
                      <a:endParaRPr kumimoji="1" lang="ja-JP" altLang="en-US" sz="1600" b="0" kern="1200" dirty="0">
                        <a:solidFill>
                          <a:schemeClr val="dk1"/>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b="0" kern="1200" dirty="0" smtClean="0">
                          <a:solidFill>
                            <a:schemeClr val="tx1"/>
                          </a:solidFill>
                          <a:latin typeface="+mn-lt"/>
                          <a:ea typeface="+mn-ea"/>
                          <a:cs typeface="+mn-cs"/>
                        </a:rPr>
                        <a:t>８０</a:t>
                      </a:r>
                      <a:r>
                        <a:rPr kumimoji="1" lang="en-US" altLang="ja-JP" sz="1600" b="0" kern="1200" dirty="0" smtClean="0">
                          <a:solidFill>
                            <a:schemeClr val="tx1"/>
                          </a:solidFill>
                          <a:latin typeface="+mn-lt"/>
                          <a:ea typeface="+mn-ea"/>
                          <a:cs typeface="+mn-cs"/>
                        </a:rPr>
                        <a:t>/</a:t>
                      </a:r>
                      <a:r>
                        <a:rPr kumimoji="1" lang="ja-JP" altLang="en-US" sz="1600" b="0" kern="1200" dirty="0" smtClean="0">
                          <a:solidFill>
                            <a:schemeClr val="tx1"/>
                          </a:solidFill>
                          <a:latin typeface="+mn-lt"/>
                          <a:ea typeface="+mn-ea"/>
                          <a:cs typeface="+mn-cs"/>
                        </a:rPr>
                        <a:t>１００</a:t>
                      </a:r>
                      <a:endParaRPr kumimoji="1" lang="ja-JP" altLang="en-US" sz="1600" b="0" kern="1200" dirty="0">
                        <a:solidFill>
                          <a:schemeClr val="tx1"/>
                        </a:solidFill>
                        <a:latin typeface="+mn-lt"/>
                        <a:ea typeface="+mn-ea"/>
                        <a:cs typeface="+mn-cs"/>
                      </a:endParaRPr>
                    </a:p>
                  </a:txBody>
                  <a:tcPr marL="99060" marR="99060" anchor="ctr"/>
                </a:tc>
              </a:tr>
            </a:tbl>
          </a:graphicData>
        </a:graphic>
      </p:graphicFrame>
      <p:sp>
        <p:nvSpPr>
          <p:cNvPr id="15" name="右矢印 14"/>
          <p:cNvSpPr/>
          <p:nvPr/>
        </p:nvSpPr>
        <p:spPr>
          <a:xfrm>
            <a:off x="4292737" y="2383592"/>
            <a:ext cx="337225" cy="437745"/>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19" name="テキスト ボックス 18"/>
          <p:cNvSpPr txBox="1"/>
          <p:nvPr/>
        </p:nvSpPr>
        <p:spPr>
          <a:xfrm>
            <a:off x="456895" y="1758517"/>
            <a:ext cx="3348994" cy="369332"/>
          </a:xfrm>
          <a:prstGeom prst="rect">
            <a:avLst/>
          </a:prstGeom>
          <a:noFill/>
        </p:spPr>
        <p:txBody>
          <a:bodyPr wrap="none" rtlCol="0">
            <a:spAutoFit/>
          </a:bodyPr>
          <a:lstStyle/>
          <a:p>
            <a:r>
              <a:rPr lang="en-US" altLang="ja-JP" dirty="0" smtClean="0">
                <a:solidFill>
                  <a:prstClr val="black"/>
                </a:solidFill>
              </a:rPr>
              <a:t>【</a:t>
            </a:r>
            <a:r>
              <a:rPr lang="ja-JP" altLang="en-US" dirty="0" smtClean="0">
                <a:solidFill>
                  <a:prstClr val="black"/>
                </a:solidFill>
              </a:rPr>
              <a:t>現行</a:t>
            </a:r>
            <a:r>
              <a:rPr lang="en-US" altLang="ja-JP" dirty="0" smtClean="0">
                <a:solidFill>
                  <a:prstClr val="black"/>
                </a:solidFill>
              </a:rPr>
              <a:t>】</a:t>
            </a:r>
            <a:r>
              <a:rPr lang="ja-JP" altLang="en-US" dirty="0" smtClean="0">
                <a:solidFill>
                  <a:prstClr val="black"/>
                </a:solidFill>
              </a:rPr>
              <a:t>手術、処置（１５０点以上）</a:t>
            </a:r>
            <a:endParaRPr lang="ja-JP" altLang="en-US" dirty="0">
              <a:solidFill>
                <a:prstClr val="black"/>
              </a:solidFill>
            </a:endParaRPr>
          </a:p>
        </p:txBody>
      </p:sp>
      <p:sp>
        <p:nvSpPr>
          <p:cNvPr id="20" name="テキスト ボックス 19"/>
          <p:cNvSpPr txBox="1"/>
          <p:nvPr/>
        </p:nvSpPr>
        <p:spPr>
          <a:xfrm>
            <a:off x="4881502" y="1758517"/>
            <a:ext cx="3857146" cy="369332"/>
          </a:xfrm>
          <a:prstGeom prst="rect">
            <a:avLst/>
          </a:prstGeom>
          <a:noFill/>
        </p:spPr>
        <p:txBody>
          <a:bodyPr wrap="none" rtlCol="0">
            <a:spAutoFit/>
          </a:bodyPr>
          <a:lstStyle/>
          <a:p>
            <a:r>
              <a:rPr lang="en-US" altLang="ja-JP" dirty="0" smtClean="0">
                <a:solidFill>
                  <a:prstClr val="black"/>
                </a:solidFill>
              </a:rPr>
              <a:t>【</a:t>
            </a:r>
            <a:r>
              <a:rPr lang="ja-JP" altLang="en-US" dirty="0" smtClean="0">
                <a:solidFill>
                  <a:prstClr val="black"/>
                </a:solidFill>
              </a:rPr>
              <a:t>改定後</a:t>
            </a:r>
            <a:r>
              <a:rPr lang="en-US" altLang="ja-JP" dirty="0" smtClean="0">
                <a:solidFill>
                  <a:prstClr val="black"/>
                </a:solidFill>
              </a:rPr>
              <a:t>】</a:t>
            </a:r>
            <a:r>
              <a:rPr lang="ja-JP" altLang="en-US" dirty="0" smtClean="0">
                <a:solidFill>
                  <a:prstClr val="black"/>
                </a:solidFill>
              </a:rPr>
              <a:t>手術、処置（</a:t>
            </a:r>
            <a:r>
              <a:rPr lang="en-US" altLang="ja-JP" b="1" u="sng" dirty="0">
                <a:solidFill>
                  <a:srgbClr val="0070C0"/>
                </a:solidFill>
              </a:rPr>
              <a:t> </a:t>
            </a:r>
            <a:r>
              <a:rPr lang="ja-JP" altLang="en-US" b="1" u="sng" dirty="0" smtClean="0">
                <a:solidFill>
                  <a:srgbClr val="0070C0"/>
                </a:solidFill>
              </a:rPr>
              <a:t>１</a:t>
            </a:r>
            <a:r>
              <a:rPr lang="en-US" altLang="ja-JP" b="1" u="sng" dirty="0" smtClean="0">
                <a:solidFill>
                  <a:srgbClr val="0070C0"/>
                </a:solidFill>
              </a:rPr>
              <a:t>,</a:t>
            </a:r>
            <a:r>
              <a:rPr lang="ja-JP" altLang="en-US" b="1" u="sng" dirty="0" smtClean="0">
                <a:solidFill>
                  <a:srgbClr val="0070C0"/>
                </a:solidFill>
              </a:rPr>
              <a:t>０００点</a:t>
            </a:r>
            <a:r>
              <a:rPr lang="ja-JP" altLang="en-US" dirty="0" smtClean="0">
                <a:solidFill>
                  <a:prstClr val="black"/>
                </a:solidFill>
              </a:rPr>
              <a:t>以上）</a:t>
            </a:r>
            <a:endParaRPr lang="ja-JP" altLang="en-US" dirty="0">
              <a:solidFill>
                <a:prstClr val="black"/>
              </a:solidFill>
            </a:endParaRPr>
          </a:p>
        </p:txBody>
      </p:sp>
      <p:sp>
        <p:nvSpPr>
          <p:cNvPr id="4" name="正方形/長方形 3"/>
          <p:cNvSpPr/>
          <p:nvPr/>
        </p:nvSpPr>
        <p:spPr>
          <a:xfrm>
            <a:off x="5466707" y="3083404"/>
            <a:ext cx="3365024" cy="307777"/>
          </a:xfrm>
          <a:prstGeom prst="rect">
            <a:avLst/>
          </a:prstGeom>
        </p:spPr>
        <p:txBody>
          <a:bodyPr wrap="none">
            <a:spAutoFit/>
          </a:bodyPr>
          <a:lstStyle/>
          <a:p>
            <a:pPr indent="-984250" algn="ctr"/>
            <a:r>
              <a:rPr lang="en-US" altLang="ja-JP" sz="1400" b="1" u="sng" dirty="0">
                <a:solidFill>
                  <a:srgbClr val="0070C0"/>
                </a:solidFill>
              </a:rPr>
              <a:t>※</a:t>
            </a:r>
            <a:r>
              <a:rPr lang="ja-JP" altLang="en-US" sz="1400" b="1" u="sng" dirty="0">
                <a:solidFill>
                  <a:srgbClr val="0070C0"/>
                </a:solidFill>
              </a:rPr>
              <a:t>　従来の加算については加算「２」とする</a:t>
            </a:r>
          </a:p>
        </p:txBody>
      </p:sp>
      <p:grpSp>
        <p:nvGrpSpPr>
          <p:cNvPr id="10" name="グループ化 9"/>
          <p:cNvGrpSpPr/>
          <p:nvPr/>
        </p:nvGrpSpPr>
        <p:grpSpPr>
          <a:xfrm>
            <a:off x="383708" y="5655240"/>
            <a:ext cx="9264995" cy="523220"/>
            <a:chOff x="104520" y="5703971"/>
            <a:chExt cx="9361023" cy="523220"/>
          </a:xfrm>
        </p:grpSpPr>
        <p:sp>
          <p:nvSpPr>
            <p:cNvPr id="5" name="正方形/長方形 4"/>
            <p:cNvSpPr/>
            <p:nvPr/>
          </p:nvSpPr>
          <p:spPr>
            <a:xfrm>
              <a:off x="104520" y="5703971"/>
              <a:ext cx="9361023" cy="523220"/>
            </a:xfrm>
            <a:prstGeom prst="rect">
              <a:avLst/>
            </a:prstGeom>
          </p:spPr>
          <p:txBody>
            <a:bodyPr wrap="square" numCol="2">
              <a:spAutoFit/>
            </a:bodyPr>
            <a:lstStyle/>
            <a:p>
              <a:pPr marL="895350" indent="-442913" algn="just"/>
              <a:endParaRPr lang="en-US" altLang="ja-JP" sz="100" kern="100" dirty="0" smtClean="0">
                <a:solidFill>
                  <a:srgbClr val="000000"/>
                </a:solidFill>
                <a:latin typeface="ＭＳ Ｐゴシック"/>
                <a:cs typeface="Times New Roman" panose="02020603050405020304" pitchFamily="18" charset="0"/>
              </a:endParaRPr>
            </a:p>
            <a:p>
              <a:pPr marL="895350" indent="-442913" algn="just"/>
              <a:r>
                <a:rPr lang="ja-JP" altLang="en-US" sz="900" kern="100" dirty="0" smtClean="0">
                  <a:solidFill>
                    <a:srgbClr val="000000"/>
                  </a:solidFill>
                  <a:latin typeface="ＭＳ Ｐゴシック"/>
                  <a:cs typeface="Times New Roman" panose="02020603050405020304" pitchFamily="18" charset="0"/>
                </a:rPr>
                <a:t>ア</a:t>
              </a:r>
              <a:r>
                <a:rPr lang="en-US" altLang="ja-JP" sz="900" kern="100" dirty="0">
                  <a:solidFill>
                    <a:srgbClr val="000000"/>
                  </a:solidFill>
                  <a:latin typeface="ＭＳ Ｐゴシック"/>
                  <a:cs typeface="Times New Roman" panose="02020603050405020304" pitchFamily="18" charset="0"/>
                </a:rPr>
                <a:t>) </a:t>
              </a:r>
              <a:r>
                <a:rPr lang="ja-JP" altLang="en-US" sz="900" kern="100" dirty="0">
                  <a:solidFill>
                    <a:srgbClr val="000000"/>
                  </a:solidFill>
                  <a:latin typeface="ＭＳ Ｐゴシック"/>
                  <a:cs typeface="Times New Roman" panose="02020603050405020304" pitchFamily="18" charset="0"/>
                </a:rPr>
                <a:t>年間の緊急入院患者数</a:t>
              </a:r>
              <a:r>
                <a:rPr lang="ja-JP" altLang="en-US" sz="900" kern="100" dirty="0" smtClean="0">
                  <a:solidFill>
                    <a:srgbClr val="000000"/>
                  </a:solidFill>
                  <a:latin typeface="ＭＳ Ｐゴシック"/>
                  <a:cs typeface="Times New Roman" panose="02020603050405020304" pitchFamily="18" charset="0"/>
                </a:rPr>
                <a:t>が</a:t>
              </a:r>
              <a:r>
                <a:rPr lang="en-US" altLang="ja-JP" sz="900" kern="100" dirty="0">
                  <a:solidFill>
                    <a:prstClr val="black"/>
                  </a:solidFill>
                  <a:latin typeface="ＭＳ Ｐゴシック"/>
                  <a:cs typeface="Times New Roman" panose="02020603050405020304" pitchFamily="18" charset="0"/>
                </a:rPr>
                <a:t>200</a:t>
              </a:r>
              <a:r>
                <a:rPr lang="ja-JP" altLang="en-US" sz="900" kern="100" dirty="0" smtClean="0">
                  <a:solidFill>
                    <a:srgbClr val="000000"/>
                  </a:solidFill>
                  <a:latin typeface="ＭＳ Ｐゴシック"/>
                  <a:cs typeface="Times New Roman" panose="02020603050405020304" pitchFamily="18" charset="0"/>
                </a:rPr>
                <a:t>名</a:t>
              </a:r>
              <a:r>
                <a:rPr lang="ja-JP" altLang="en-US" sz="900" kern="100" dirty="0">
                  <a:solidFill>
                    <a:srgbClr val="000000"/>
                  </a:solidFill>
                  <a:latin typeface="ＭＳ Ｐゴシック"/>
                  <a:cs typeface="Times New Roman" panose="02020603050405020304" pitchFamily="18" charset="0"/>
                </a:rPr>
                <a:t>以上である </a:t>
              </a:r>
            </a:p>
            <a:p>
              <a:pPr marL="895350" indent="-442913" algn="just"/>
              <a:r>
                <a:rPr lang="ja-JP" altLang="en-US" sz="900" kern="100" dirty="0">
                  <a:solidFill>
                    <a:srgbClr val="000000"/>
                  </a:solidFill>
                  <a:latin typeface="ＭＳ Ｐゴシック"/>
                  <a:cs typeface="Times New Roman" panose="02020603050405020304" pitchFamily="18" charset="0"/>
                </a:rPr>
                <a:t>イ） 全身麻酔（手術を実施した場合に限る）の患者数が</a:t>
              </a:r>
              <a:r>
                <a:rPr lang="ja-JP" altLang="en-US" sz="900" kern="100" dirty="0" smtClean="0">
                  <a:solidFill>
                    <a:srgbClr val="000000"/>
                  </a:solidFill>
                  <a:latin typeface="ＭＳ Ｐゴシック"/>
                  <a:cs typeface="Times New Roman" panose="02020603050405020304" pitchFamily="18" charset="0"/>
                </a:rPr>
                <a:t>年</a:t>
              </a:r>
              <a:r>
                <a:rPr lang="en-US" altLang="ja-JP" sz="900" kern="100" dirty="0">
                  <a:solidFill>
                    <a:prstClr val="black"/>
                  </a:solidFill>
                  <a:latin typeface="ＭＳ Ｐゴシック"/>
                  <a:cs typeface="Times New Roman" panose="02020603050405020304" pitchFamily="18" charset="0"/>
                </a:rPr>
                <a:t>800</a:t>
              </a:r>
              <a:r>
                <a:rPr lang="ja-JP" altLang="en-US" sz="900" kern="100" dirty="0" smtClean="0">
                  <a:solidFill>
                    <a:srgbClr val="000000"/>
                  </a:solidFill>
                  <a:latin typeface="ＭＳ Ｐゴシック"/>
                  <a:cs typeface="Times New Roman" panose="02020603050405020304" pitchFamily="18" charset="0"/>
                </a:rPr>
                <a:t>件</a:t>
              </a:r>
              <a:r>
                <a:rPr lang="ja-JP" altLang="en-US" sz="900" kern="100" dirty="0">
                  <a:solidFill>
                    <a:srgbClr val="000000"/>
                  </a:solidFill>
                  <a:latin typeface="ＭＳ Ｐゴシック"/>
                  <a:cs typeface="Times New Roman" panose="02020603050405020304" pitchFamily="18" charset="0"/>
                </a:rPr>
                <a:t>以上である </a:t>
              </a:r>
              <a:endParaRPr lang="ja-JP" altLang="en-US" sz="900" kern="100" dirty="0" smtClean="0">
                <a:solidFill>
                  <a:srgbClr val="000000"/>
                </a:solidFill>
                <a:latin typeface="ＭＳ Ｐゴシック"/>
                <a:cs typeface="Times New Roman" panose="02020603050405020304" pitchFamily="18" charset="0"/>
              </a:endParaRPr>
            </a:p>
            <a:p>
              <a:pPr marL="895350" indent="-442913" algn="just"/>
              <a:endParaRPr lang="en-US" altLang="ja-JP" sz="900" kern="100" dirty="0" smtClean="0">
                <a:solidFill>
                  <a:srgbClr val="000000"/>
                </a:solidFill>
                <a:latin typeface="ＭＳ Ｐゴシック"/>
                <a:cs typeface="Times New Roman" panose="02020603050405020304" pitchFamily="18" charset="0"/>
              </a:endParaRPr>
            </a:p>
            <a:p>
              <a:pPr marL="182563" indent="-95250" algn="just"/>
              <a:r>
                <a:rPr lang="ja-JP" altLang="en-US" sz="900" kern="100" dirty="0" smtClean="0">
                  <a:solidFill>
                    <a:srgbClr val="000000"/>
                  </a:solidFill>
                  <a:latin typeface="ＭＳ Ｐゴシック"/>
                  <a:cs typeface="Times New Roman" panose="02020603050405020304" pitchFamily="18" charset="0"/>
                </a:rPr>
                <a:t>ウ</a:t>
              </a:r>
              <a:r>
                <a:rPr lang="ja-JP" altLang="en-US" sz="900" kern="100" dirty="0">
                  <a:solidFill>
                    <a:srgbClr val="000000"/>
                  </a:solidFill>
                  <a:latin typeface="ＭＳ Ｐゴシック"/>
                  <a:cs typeface="Times New Roman" panose="02020603050405020304" pitchFamily="18" charset="0"/>
                </a:rPr>
                <a:t>） 第三次救急医療機関、小児救急医療拠点病院、総合周産期母子医療センター</a:t>
              </a:r>
              <a:r>
                <a:rPr lang="ja-JP" altLang="en-US" sz="900" kern="100" dirty="0" smtClean="0">
                  <a:solidFill>
                    <a:srgbClr val="000000"/>
                  </a:solidFill>
                  <a:latin typeface="ＭＳ Ｐゴシック"/>
                  <a:cs typeface="Times New Roman" panose="02020603050405020304" pitchFamily="18" charset="0"/>
                </a:rPr>
                <a:t>、 災害</a:t>
              </a:r>
              <a:r>
                <a:rPr lang="ja-JP" altLang="en-US" sz="900" kern="100" dirty="0">
                  <a:solidFill>
                    <a:srgbClr val="000000"/>
                  </a:solidFill>
                  <a:latin typeface="ＭＳ Ｐゴシック"/>
                  <a:cs typeface="Times New Roman" panose="02020603050405020304" pitchFamily="18" charset="0"/>
                </a:rPr>
                <a:t>医療拠点病院、へき地医療拠点病院又は地域医療支援病院である </a:t>
              </a:r>
              <a:endParaRPr lang="en-US" altLang="ja-JP" sz="900" kern="100" dirty="0">
                <a:solidFill>
                  <a:srgbClr val="000000"/>
                </a:solidFill>
                <a:latin typeface="ＭＳ Ｐゴシック"/>
                <a:cs typeface="Times New Roman" panose="02020603050405020304" pitchFamily="18" charset="0"/>
              </a:endParaRPr>
            </a:p>
          </p:txBody>
        </p:sp>
        <p:sp>
          <p:nvSpPr>
            <p:cNvPr id="6" name="正方形/長方形 5"/>
            <p:cNvSpPr/>
            <p:nvPr/>
          </p:nvSpPr>
          <p:spPr>
            <a:xfrm>
              <a:off x="596766" y="5719897"/>
              <a:ext cx="8772749" cy="385010"/>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grpSp>
      <p:grpSp>
        <p:nvGrpSpPr>
          <p:cNvPr id="11" name="グループ化 10"/>
          <p:cNvGrpSpPr/>
          <p:nvPr/>
        </p:nvGrpSpPr>
        <p:grpSpPr>
          <a:xfrm>
            <a:off x="869330" y="6363599"/>
            <a:ext cx="8747870" cy="591041"/>
            <a:chOff x="566839" y="6376766"/>
            <a:chExt cx="8747870" cy="591041"/>
          </a:xfrm>
        </p:grpSpPr>
        <p:sp>
          <p:nvSpPr>
            <p:cNvPr id="7" name="正方形/長方形 6"/>
            <p:cNvSpPr/>
            <p:nvPr/>
          </p:nvSpPr>
          <p:spPr>
            <a:xfrm>
              <a:off x="596766" y="6376766"/>
              <a:ext cx="8717943" cy="591041"/>
            </a:xfrm>
            <a:prstGeom prst="rect">
              <a:avLst/>
            </a:prstGeom>
          </p:spPr>
          <p:txBody>
            <a:bodyPr wrap="square" numCol="2">
              <a:noAutofit/>
            </a:bodyPr>
            <a:lstStyle/>
            <a:p>
              <a:r>
                <a:rPr lang="ja-JP" altLang="en-US" sz="900" dirty="0">
                  <a:solidFill>
                    <a:prstClr val="black"/>
                  </a:solidFill>
                </a:rPr>
                <a:t>ア）当該保険医療機関内に病院勤務医負担軽減等のための責任者を配置していること </a:t>
              </a:r>
            </a:p>
            <a:p>
              <a:endParaRPr lang="en-US" altLang="ja-JP" sz="900" dirty="0" smtClean="0">
                <a:solidFill>
                  <a:prstClr val="black"/>
                </a:solidFill>
              </a:endParaRPr>
            </a:p>
            <a:p>
              <a:endParaRPr lang="en-US" altLang="ja-JP" sz="900" dirty="0">
                <a:solidFill>
                  <a:prstClr val="black"/>
                </a:solidFill>
              </a:endParaRPr>
            </a:p>
            <a:p>
              <a:pPr marL="87313" indent="-87313"/>
              <a:r>
                <a:rPr lang="ja-JP" altLang="en-US" sz="900" dirty="0" smtClean="0">
                  <a:solidFill>
                    <a:prstClr val="black"/>
                  </a:solidFill>
                </a:rPr>
                <a:t>イ</a:t>
              </a:r>
              <a:r>
                <a:rPr lang="ja-JP" altLang="en-US" sz="900" dirty="0">
                  <a:solidFill>
                    <a:prstClr val="black"/>
                  </a:solidFill>
                </a:rPr>
                <a:t>）当該保険医療機関内に多職種からなる役割分担推進のための委員会等を設置し</a:t>
              </a:r>
              <a:r>
                <a:rPr lang="ja-JP" altLang="en-US" sz="900" dirty="0" smtClean="0">
                  <a:solidFill>
                    <a:prstClr val="black"/>
                  </a:solidFill>
                </a:rPr>
                <a:t>、　改善計画</a:t>
              </a:r>
              <a:r>
                <a:rPr lang="ja-JP" altLang="en-US" sz="900" dirty="0">
                  <a:solidFill>
                    <a:prstClr val="black"/>
                  </a:solidFill>
                </a:rPr>
                <a:t>を作成すること。 </a:t>
              </a:r>
            </a:p>
            <a:p>
              <a:endParaRPr lang="en-US" altLang="ja-JP" sz="200" dirty="0" smtClean="0">
                <a:solidFill>
                  <a:prstClr val="black"/>
                </a:solidFill>
              </a:endParaRPr>
            </a:p>
          </p:txBody>
        </p:sp>
        <p:sp>
          <p:nvSpPr>
            <p:cNvPr id="29" name="正方形/長方形 28"/>
            <p:cNvSpPr/>
            <p:nvPr/>
          </p:nvSpPr>
          <p:spPr>
            <a:xfrm>
              <a:off x="566839" y="6392599"/>
              <a:ext cx="8682756" cy="385010"/>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grpSp>
      <p:sp>
        <p:nvSpPr>
          <p:cNvPr id="22" name="Rectangle 36"/>
          <p:cNvSpPr>
            <a:spLocks noChangeArrowheads="1"/>
          </p:cNvSpPr>
          <p:nvPr/>
        </p:nvSpPr>
        <p:spPr bwMode="auto">
          <a:xfrm>
            <a:off x="194340" y="647415"/>
            <a:ext cx="5812515"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smtClean="0">
                <a:solidFill>
                  <a:prstClr val="black"/>
                </a:solidFill>
              </a:rPr>
              <a:t>（１）手術</a:t>
            </a:r>
            <a:r>
              <a:rPr lang="ja-JP" altLang="en-US" sz="2000" dirty="0">
                <a:solidFill>
                  <a:prstClr val="black"/>
                </a:solidFill>
              </a:rPr>
              <a:t>・処置の休日・時間外・深夜加算の見直し</a:t>
            </a:r>
          </a:p>
        </p:txBody>
      </p:sp>
      <p:sp>
        <p:nvSpPr>
          <p:cNvPr id="23"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kern="0" dirty="0">
                <a:solidFill>
                  <a:prstClr val="black"/>
                </a:solidFill>
                <a:latin typeface="Calibri" panose="020F0502020204030204"/>
                <a:ea typeface="ＭＳ Ｐゴシック"/>
              </a:rPr>
              <a:t>１６</a:t>
            </a:r>
            <a:r>
              <a:rPr kumimoji="1" lang="ja-JP" altLang="en-US" sz="3200" b="0" i="0" u="none" strike="noStrike" kern="0" cap="none" spc="0" normalizeH="0" baseline="0" noProof="0" dirty="0" err="1" smtClean="0">
                <a:ln>
                  <a:noFill/>
                </a:ln>
                <a:solidFill>
                  <a:prstClr val="black"/>
                </a:solidFill>
                <a:effectLst/>
                <a:uLnTx/>
                <a:uFillTx/>
                <a:latin typeface="Calibri" panose="020F0502020204030204"/>
                <a:ea typeface="ＭＳ Ｐゴシック"/>
              </a:rPr>
              <a:t>．</a:t>
            </a:r>
            <a:r>
              <a:rPr kumimoji="1"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rPr>
              <a:t>医療従事者の負担を軽減する</a:t>
            </a:r>
            <a:r>
              <a:rPr kumimoji="1" lang="ja-JP" altLang="en-US" sz="3200" b="0" i="0" u="none" strike="noStrike" kern="0" cap="none" spc="0" normalizeH="0" baseline="0" noProof="0" dirty="0" smtClean="0">
                <a:ln>
                  <a:noFill/>
                </a:ln>
                <a:solidFill>
                  <a:prstClr val="black"/>
                </a:solidFill>
                <a:effectLst/>
                <a:uLnTx/>
                <a:uFillTx/>
                <a:latin typeface="Calibri" panose="020F0502020204030204"/>
                <a:ea typeface="ＭＳ Ｐゴシック"/>
              </a:rPr>
              <a:t>取組み</a:t>
            </a:r>
            <a:r>
              <a:rPr kumimoji="1"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rPr>
              <a:t>の</a:t>
            </a:r>
            <a:r>
              <a:rPr kumimoji="1" lang="ja-JP" altLang="en-US" sz="3200" b="0" i="0" u="none" strike="noStrike" kern="0" cap="none" spc="0" normalizeH="0" baseline="0" noProof="0" dirty="0" smtClean="0">
                <a:ln>
                  <a:noFill/>
                </a:ln>
                <a:solidFill>
                  <a:prstClr val="black"/>
                </a:solidFill>
                <a:effectLst/>
                <a:uLnTx/>
                <a:uFillTx/>
                <a:latin typeface="Calibri" panose="020F0502020204030204"/>
                <a:ea typeface="ＭＳ Ｐゴシック"/>
              </a:rPr>
              <a:t>評価</a:t>
            </a:r>
            <a:endParaRPr kumimoji="1" lang="ja-JP" altLang="en-US" sz="32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2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186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65803374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7"/>
          <p:cNvSpPr>
            <a:spLocks noChangeArrowheads="1"/>
          </p:cNvSpPr>
          <p:nvPr/>
        </p:nvSpPr>
        <p:spPr bwMode="auto">
          <a:xfrm>
            <a:off x="166300" y="1178894"/>
            <a:ext cx="9545363" cy="5334922"/>
          </a:xfrm>
          <a:prstGeom prst="rect">
            <a:avLst/>
          </a:prstGeom>
          <a:solidFill>
            <a:srgbClr val="FFFFAF">
              <a:alpha val="49803"/>
            </a:srgbClr>
          </a:solidFill>
          <a:ln w="9525">
            <a:solidFill>
              <a:schemeClr val="tx1"/>
            </a:solidFill>
            <a:miter lim="800000"/>
            <a:headEnd/>
            <a:tailEnd/>
          </a:ln>
        </p:spPr>
        <p:txBody>
          <a:bodyPr/>
          <a:lstStyle/>
          <a:p>
            <a:pPr marL="342900" indent="-342900">
              <a:spcBef>
                <a:spcPct val="20000"/>
              </a:spcBef>
              <a:buFont typeface="Wingdings" pitchFamily="2" charset="2"/>
              <a:buChar char="Ø"/>
              <a:defRPr/>
            </a:pPr>
            <a:r>
              <a:rPr lang="ja-JP" altLang="en-US" sz="2100" dirty="0">
                <a:solidFill>
                  <a:prstClr val="black"/>
                </a:solidFill>
              </a:rPr>
              <a:t>　</a:t>
            </a:r>
            <a:r>
              <a:rPr lang="ja-JP" altLang="en-US" sz="2100" dirty="0" smtClean="0">
                <a:solidFill>
                  <a:prstClr val="black"/>
                </a:solidFill>
              </a:rPr>
              <a:t>急性期における夜間の看護補助者の</a:t>
            </a:r>
            <a:r>
              <a:rPr lang="ja-JP" altLang="en-US" sz="2100" dirty="0">
                <a:solidFill>
                  <a:prstClr val="black"/>
                </a:solidFill>
              </a:rPr>
              <a:t>配置について</a:t>
            </a:r>
            <a:r>
              <a:rPr lang="ja-JP" altLang="en-US" sz="2100" dirty="0" smtClean="0">
                <a:solidFill>
                  <a:prstClr val="black"/>
                </a:solidFill>
              </a:rPr>
              <a:t>、評価を引き上げ、看護職員の</a:t>
            </a:r>
            <a:r>
              <a:rPr lang="ja-JP" altLang="en-US" sz="2100" dirty="0">
                <a:solidFill>
                  <a:prstClr val="black"/>
                </a:solidFill>
              </a:rPr>
              <a:t>負担を軽減する体制の推進を図る。</a:t>
            </a:r>
            <a:endParaRPr lang="en-US" altLang="ja-JP" sz="2100" dirty="0">
              <a:solidFill>
                <a:prstClr val="black"/>
              </a:solidFill>
            </a:endParaRPr>
          </a:p>
          <a:p>
            <a:pPr>
              <a:spcBef>
                <a:spcPct val="20000"/>
              </a:spcBef>
              <a:defRPr/>
            </a:pPr>
            <a:endParaRPr lang="en-US" altLang="ja-JP" sz="2100" dirty="0" smtClean="0">
              <a:solidFill>
                <a:prstClr val="black"/>
              </a:solidFill>
            </a:endParaRPr>
          </a:p>
          <a:p>
            <a:pPr>
              <a:spcBef>
                <a:spcPct val="20000"/>
              </a:spcBef>
              <a:defRPr/>
            </a:pPr>
            <a:endParaRPr lang="en-US" altLang="ja-JP" sz="2400" dirty="0" smtClean="0">
              <a:solidFill>
                <a:prstClr val="black"/>
              </a:solidFill>
            </a:endParaRPr>
          </a:p>
          <a:p>
            <a:pPr>
              <a:spcBef>
                <a:spcPct val="20000"/>
              </a:spcBef>
              <a:defRPr/>
            </a:pPr>
            <a:endParaRPr lang="en-US" altLang="ja-JP" sz="2400" dirty="0">
              <a:solidFill>
                <a:prstClr val="black"/>
              </a:solidFill>
            </a:endParaRPr>
          </a:p>
          <a:p>
            <a:pPr>
              <a:spcBef>
                <a:spcPct val="20000"/>
              </a:spcBef>
              <a:defRPr/>
            </a:pPr>
            <a:endParaRPr lang="en-US" altLang="ja-JP" sz="2400" dirty="0" smtClean="0">
              <a:solidFill>
                <a:prstClr val="black"/>
              </a:solidFill>
            </a:endParaRPr>
          </a:p>
          <a:p>
            <a:pPr>
              <a:spcBef>
                <a:spcPct val="20000"/>
              </a:spcBef>
              <a:defRPr/>
            </a:pPr>
            <a:endParaRPr lang="en-US" altLang="ja-JP" sz="2400" dirty="0">
              <a:solidFill>
                <a:prstClr val="black"/>
              </a:solidFill>
            </a:endParaRPr>
          </a:p>
          <a:p>
            <a:pPr>
              <a:spcBef>
                <a:spcPct val="20000"/>
              </a:spcBef>
              <a:defRPr/>
            </a:pPr>
            <a:endParaRPr lang="en-US" altLang="ja-JP" sz="1600" dirty="0" smtClean="0">
              <a:solidFill>
                <a:prstClr val="black"/>
              </a:solidFill>
            </a:endParaRPr>
          </a:p>
          <a:p>
            <a:pPr>
              <a:spcBef>
                <a:spcPct val="20000"/>
              </a:spcBef>
              <a:defRPr/>
            </a:pPr>
            <a:r>
              <a:rPr lang="ja-JP" altLang="en-US" sz="1600" dirty="0" smtClean="0">
                <a:solidFill>
                  <a:prstClr val="black"/>
                </a:solidFill>
              </a:rPr>
              <a:t>［施設基準］</a:t>
            </a:r>
            <a:endParaRPr lang="en-US" altLang="ja-JP" sz="1600" dirty="0" smtClean="0">
              <a:solidFill>
                <a:prstClr val="black"/>
              </a:solidFill>
            </a:endParaRPr>
          </a:p>
          <a:p>
            <a:pPr>
              <a:spcBef>
                <a:spcPct val="20000"/>
              </a:spcBef>
              <a:defRPr/>
            </a:pPr>
            <a:r>
              <a:rPr lang="ja-JP" altLang="en-US" sz="1600" dirty="0" smtClean="0">
                <a:solidFill>
                  <a:prstClr val="black"/>
                </a:solidFill>
              </a:rPr>
              <a:t>　　　</a:t>
            </a:r>
            <a:r>
              <a:rPr lang="en-US" altLang="ja-JP" sz="1600" dirty="0" smtClean="0">
                <a:solidFill>
                  <a:prstClr val="black"/>
                </a:solidFill>
              </a:rPr>
              <a:t>25</a:t>
            </a:r>
            <a:r>
              <a:rPr lang="ja-JP" altLang="en-US" sz="1600" dirty="0" smtClean="0">
                <a:solidFill>
                  <a:prstClr val="black"/>
                </a:solidFill>
              </a:rPr>
              <a:t>対</a:t>
            </a:r>
            <a:r>
              <a:rPr lang="en-US" altLang="ja-JP" sz="1600" dirty="0" smtClean="0">
                <a:solidFill>
                  <a:prstClr val="black"/>
                </a:solidFill>
              </a:rPr>
              <a:t>1</a:t>
            </a:r>
            <a:r>
              <a:rPr lang="ja-JP" altLang="en-US" sz="1600" dirty="0" err="1" smtClean="0">
                <a:solidFill>
                  <a:prstClr val="black"/>
                </a:solidFill>
              </a:rPr>
              <a:t>、</a:t>
            </a:r>
            <a:r>
              <a:rPr lang="en-US" altLang="ja-JP" sz="1600" dirty="0" smtClean="0">
                <a:solidFill>
                  <a:prstClr val="black"/>
                </a:solidFill>
              </a:rPr>
              <a:t>50</a:t>
            </a:r>
            <a:r>
              <a:rPr lang="ja-JP" altLang="en-US" sz="1600" dirty="0" smtClean="0">
                <a:solidFill>
                  <a:prstClr val="black"/>
                </a:solidFill>
              </a:rPr>
              <a:t>対</a:t>
            </a:r>
            <a:r>
              <a:rPr lang="en-US" altLang="ja-JP" sz="1600" dirty="0" smtClean="0">
                <a:solidFill>
                  <a:prstClr val="black"/>
                </a:solidFill>
              </a:rPr>
              <a:t>1</a:t>
            </a:r>
            <a:r>
              <a:rPr lang="ja-JP" altLang="en-US" sz="1600" dirty="0" smtClean="0">
                <a:solidFill>
                  <a:prstClr val="black"/>
                </a:solidFill>
              </a:rPr>
              <a:t>又は</a:t>
            </a:r>
            <a:r>
              <a:rPr lang="en-US" altLang="ja-JP" sz="1600" dirty="0" smtClean="0">
                <a:solidFill>
                  <a:prstClr val="black"/>
                </a:solidFill>
              </a:rPr>
              <a:t>75</a:t>
            </a:r>
            <a:r>
              <a:rPr lang="ja-JP" altLang="en-US" sz="1600" dirty="0" smtClean="0">
                <a:solidFill>
                  <a:prstClr val="black"/>
                </a:solidFill>
              </a:rPr>
              <a:t>対</a:t>
            </a:r>
            <a:r>
              <a:rPr lang="en-US" altLang="ja-JP" sz="1600" dirty="0" smtClean="0">
                <a:solidFill>
                  <a:prstClr val="black"/>
                </a:solidFill>
              </a:rPr>
              <a:t>1</a:t>
            </a:r>
            <a:r>
              <a:rPr lang="ja-JP" altLang="en-US" sz="1600" dirty="0" smtClean="0">
                <a:solidFill>
                  <a:prstClr val="black"/>
                </a:solidFill>
              </a:rPr>
              <a:t>のいずれかの急性期看護補助体制加算を算定している病棟であること。</a:t>
            </a:r>
            <a:endParaRPr lang="en-US" altLang="ja-JP" sz="2400" dirty="0" smtClean="0">
              <a:solidFill>
                <a:prstClr val="black"/>
              </a:solidFill>
            </a:endParaRPr>
          </a:p>
          <a:p>
            <a:pPr>
              <a:spcBef>
                <a:spcPts val="1200"/>
              </a:spcBef>
              <a:defRPr/>
            </a:pPr>
            <a:r>
              <a:rPr lang="ja-JP" altLang="en-US" sz="1400" dirty="0" smtClean="0">
                <a:solidFill>
                  <a:prstClr val="black"/>
                </a:solidFill>
              </a:rPr>
              <a:t>　（参考）急性期看護補助体制加算の施設基準</a:t>
            </a:r>
            <a:endParaRPr lang="en-US" altLang="ja-JP" sz="1400" dirty="0" smtClean="0">
              <a:solidFill>
                <a:prstClr val="black"/>
              </a:solidFill>
            </a:endParaRPr>
          </a:p>
          <a:p>
            <a:pPr marL="274638" indent="-182563"/>
            <a:r>
              <a:rPr lang="ja-JP" altLang="en-US" sz="1400" dirty="0" smtClean="0">
                <a:solidFill>
                  <a:prstClr val="black"/>
                </a:solidFill>
                <a:latin typeface="ＭＳ Ｐゴシック" panose="020B0600070205080204" pitchFamily="50" charset="-128"/>
              </a:rPr>
              <a:t>　</a:t>
            </a:r>
            <a:r>
              <a:rPr lang="en-US" altLang="ja-JP" sz="1400" dirty="0" smtClean="0">
                <a:solidFill>
                  <a:prstClr val="black"/>
                </a:solidFill>
                <a:latin typeface="ＭＳ Ｐゴシック" panose="020B0600070205080204" pitchFamily="50" charset="-128"/>
              </a:rPr>
              <a:t>(</a:t>
            </a:r>
            <a:r>
              <a:rPr lang="en-US" altLang="ja-JP" sz="1400" dirty="0">
                <a:solidFill>
                  <a:prstClr val="black"/>
                </a:solidFill>
                <a:latin typeface="ＭＳ Ｐゴシック" panose="020B0600070205080204" pitchFamily="50" charset="-128"/>
              </a:rPr>
              <a:t>1</a:t>
            </a:r>
            <a:r>
              <a:rPr lang="en-US" altLang="ja-JP" sz="1400" dirty="0" smtClean="0">
                <a:solidFill>
                  <a:prstClr val="black"/>
                </a:solidFill>
                <a:latin typeface="ＭＳ Ｐゴシック" panose="020B0600070205080204" pitchFamily="50" charset="-128"/>
              </a:rPr>
              <a:t>)</a:t>
            </a:r>
            <a:r>
              <a:rPr lang="ja-JP" altLang="en-US" sz="1400" dirty="0" smtClean="0">
                <a:solidFill>
                  <a:prstClr val="black"/>
                </a:solidFill>
                <a:latin typeface="ＭＳ Ｐゴシック" panose="020B0600070205080204" pitchFamily="50" charset="-128"/>
              </a:rPr>
              <a:t>　一般病棟入院基本料、特定機能病院入院基本料（一般病棟）及び専門病棟入院基本料であって</a:t>
            </a:r>
            <a:r>
              <a:rPr lang="en-US" altLang="ja-JP" sz="1400" dirty="0" smtClean="0">
                <a:solidFill>
                  <a:prstClr val="black"/>
                </a:solidFill>
                <a:latin typeface="ＭＳ Ｐゴシック" panose="020B0600070205080204" pitchFamily="50" charset="-128"/>
              </a:rPr>
              <a:t>7</a:t>
            </a:r>
            <a:r>
              <a:rPr lang="ja-JP" altLang="en-US" sz="1400" dirty="0" smtClean="0">
                <a:solidFill>
                  <a:prstClr val="black"/>
                </a:solidFill>
                <a:latin typeface="ＭＳ Ｐゴシック" panose="020B0600070205080204" pitchFamily="50" charset="-128"/>
              </a:rPr>
              <a:t>対</a:t>
            </a:r>
            <a:r>
              <a:rPr lang="en-US" altLang="ja-JP" sz="1400" dirty="0" smtClean="0">
                <a:solidFill>
                  <a:prstClr val="black"/>
                </a:solidFill>
                <a:latin typeface="ＭＳ Ｐゴシック" panose="020B0600070205080204" pitchFamily="50" charset="-128"/>
              </a:rPr>
              <a:t>1</a:t>
            </a:r>
            <a:r>
              <a:rPr lang="ja-JP" altLang="en-US" sz="1400" dirty="0" smtClean="0">
                <a:solidFill>
                  <a:prstClr val="black"/>
                </a:solidFill>
                <a:latin typeface="ＭＳ Ｐゴシック" panose="020B0600070205080204" pitchFamily="50" charset="-128"/>
              </a:rPr>
              <a:t>入院基本料又は　</a:t>
            </a:r>
            <a:endParaRPr lang="en-US" altLang="ja-JP" sz="1400" dirty="0" smtClean="0">
              <a:solidFill>
                <a:prstClr val="black"/>
              </a:solidFill>
              <a:latin typeface="ＭＳ Ｐゴシック" panose="020B0600070205080204" pitchFamily="50" charset="-128"/>
            </a:endParaRPr>
          </a:p>
          <a:p>
            <a:pPr marL="274638" indent="-182563"/>
            <a:r>
              <a:rPr lang="ja-JP" altLang="en-US" sz="1400" dirty="0" smtClean="0">
                <a:solidFill>
                  <a:prstClr val="black"/>
                </a:solidFill>
                <a:latin typeface="ＭＳ Ｐゴシック" panose="020B0600070205080204" pitchFamily="50" charset="-128"/>
              </a:rPr>
              <a:t>　　　</a:t>
            </a:r>
            <a:r>
              <a:rPr lang="en-US" altLang="ja-JP" sz="1400" dirty="0" smtClean="0">
                <a:solidFill>
                  <a:prstClr val="black"/>
                </a:solidFill>
                <a:latin typeface="ＭＳ Ｐゴシック" panose="020B0600070205080204" pitchFamily="50" charset="-128"/>
              </a:rPr>
              <a:t>10</a:t>
            </a:r>
            <a:r>
              <a:rPr lang="ja-JP" altLang="en-US" sz="1400" dirty="0" smtClean="0">
                <a:solidFill>
                  <a:prstClr val="black"/>
                </a:solidFill>
                <a:latin typeface="ＭＳ Ｐゴシック" panose="020B0600070205080204" pitchFamily="50" charset="-128"/>
              </a:rPr>
              <a:t>対</a:t>
            </a:r>
            <a:r>
              <a:rPr lang="en-US" altLang="ja-JP" sz="1400" dirty="0" smtClean="0">
                <a:solidFill>
                  <a:prstClr val="black"/>
                </a:solidFill>
                <a:latin typeface="ＭＳ Ｐゴシック" panose="020B0600070205080204" pitchFamily="50" charset="-128"/>
              </a:rPr>
              <a:t>1</a:t>
            </a:r>
            <a:r>
              <a:rPr lang="ja-JP" altLang="en-US" sz="1400" dirty="0" smtClean="0">
                <a:solidFill>
                  <a:prstClr val="black"/>
                </a:solidFill>
                <a:latin typeface="ＭＳ Ｐゴシック" panose="020B0600070205080204" pitchFamily="50" charset="-128"/>
              </a:rPr>
              <a:t>入院基本料の届出病棟に入院している患者であること。</a:t>
            </a:r>
            <a:endParaRPr lang="en-US" altLang="ja-JP" sz="1400" dirty="0" smtClean="0">
              <a:solidFill>
                <a:prstClr val="black"/>
              </a:solidFill>
              <a:latin typeface="ＭＳ Ｐゴシック" panose="020B0600070205080204" pitchFamily="50" charset="-128"/>
            </a:endParaRPr>
          </a:p>
          <a:p>
            <a:pPr marL="274638" indent="-182563"/>
            <a:r>
              <a:rPr lang="ja-JP" altLang="en-US" sz="1400" dirty="0" smtClean="0">
                <a:solidFill>
                  <a:prstClr val="black"/>
                </a:solidFill>
                <a:latin typeface="ＭＳ Ｐゴシック" panose="020B0600070205080204" pitchFamily="50" charset="-128"/>
              </a:rPr>
              <a:t>　</a:t>
            </a:r>
            <a:r>
              <a:rPr lang="en-US" altLang="ja-JP" sz="1400" dirty="0" smtClean="0">
                <a:solidFill>
                  <a:prstClr val="black"/>
                </a:solidFill>
                <a:latin typeface="ＭＳ Ｐゴシック" panose="020B0600070205080204" pitchFamily="50" charset="-128"/>
              </a:rPr>
              <a:t>(2)</a:t>
            </a:r>
            <a:r>
              <a:rPr lang="ja-JP" altLang="en-US" sz="1400" dirty="0" smtClean="0">
                <a:solidFill>
                  <a:prstClr val="black"/>
                </a:solidFill>
                <a:latin typeface="ＭＳ Ｐゴシック" panose="020B0600070205080204" pitchFamily="50" charset="-128"/>
              </a:rPr>
              <a:t>　総合</a:t>
            </a:r>
            <a:r>
              <a:rPr lang="ja-JP" altLang="en-US" sz="1400" dirty="0">
                <a:solidFill>
                  <a:prstClr val="black"/>
                </a:solidFill>
                <a:latin typeface="ＭＳ Ｐゴシック" panose="020B0600070205080204" pitchFamily="50" charset="-128"/>
              </a:rPr>
              <a:t>周産期母子医療センター又は年間の緊急入院患者数が</a:t>
            </a:r>
            <a:r>
              <a:rPr lang="en-US" altLang="ja-JP" sz="1400" dirty="0">
                <a:solidFill>
                  <a:prstClr val="black"/>
                </a:solidFill>
                <a:latin typeface="ＭＳ Ｐゴシック" panose="020B0600070205080204" pitchFamily="50" charset="-128"/>
              </a:rPr>
              <a:t>200</a:t>
            </a:r>
            <a:r>
              <a:rPr lang="ja-JP" altLang="en-US" sz="1400" dirty="0">
                <a:solidFill>
                  <a:prstClr val="black"/>
                </a:solidFill>
                <a:latin typeface="ＭＳ Ｐゴシック" panose="020B0600070205080204" pitchFamily="50" charset="-128"/>
              </a:rPr>
              <a:t>名以上の</a:t>
            </a:r>
            <a:r>
              <a:rPr lang="ja-JP" altLang="en-US" sz="1400" dirty="0" smtClean="0">
                <a:solidFill>
                  <a:prstClr val="black"/>
                </a:solidFill>
                <a:latin typeface="ＭＳ Ｐゴシック" panose="020B0600070205080204" pitchFamily="50" charset="-128"/>
              </a:rPr>
              <a:t>病院</a:t>
            </a:r>
            <a:endParaRPr lang="ja-JP" altLang="en-US" sz="1400" dirty="0">
              <a:solidFill>
                <a:prstClr val="black"/>
              </a:solidFill>
              <a:latin typeface="ＭＳ Ｐゴシック" panose="020B0600070205080204" pitchFamily="50" charset="-128"/>
            </a:endParaRPr>
          </a:p>
          <a:p>
            <a:pPr marL="274638" indent="-182563"/>
            <a:r>
              <a:rPr lang="ja-JP" altLang="en-US" sz="1400" dirty="0" smtClean="0">
                <a:solidFill>
                  <a:prstClr val="black"/>
                </a:solidFill>
                <a:latin typeface="ＭＳ Ｐゴシック" panose="020B0600070205080204" pitchFamily="50" charset="-128"/>
              </a:rPr>
              <a:t>　</a:t>
            </a:r>
            <a:r>
              <a:rPr lang="en-US" altLang="ja-JP" sz="1400" dirty="0" smtClean="0">
                <a:solidFill>
                  <a:prstClr val="black"/>
                </a:solidFill>
                <a:latin typeface="ＭＳ Ｐゴシック" panose="020B0600070205080204" pitchFamily="50" charset="-128"/>
              </a:rPr>
              <a:t>(3)</a:t>
            </a:r>
            <a:r>
              <a:rPr lang="ja-JP" altLang="en-US" sz="1400" dirty="0" smtClean="0">
                <a:solidFill>
                  <a:prstClr val="black"/>
                </a:solidFill>
                <a:latin typeface="ＭＳ Ｐゴシック" panose="020B0600070205080204" pitchFamily="50" charset="-128"/>
              </a:rPr>
              <a:t>　一般</a:t>
            </a:r>
            <a:r>
              <a:rPr lang="ja-JP" altLang="en-US" sz="1400" dirty="0">
                <a:solidFill>
                  <a:prstClr val="black"/>
                </a:solidFill>
                <a:latin typeface="ＭＳ Ｐゴシック" panose="020B0600070205080204" pitchFamily="50" charset="-128"/>
              </a:rPr>
              <a:t>病棟用の</a:t>
            </a:r>
            <a:r>
              <a:rPr lang="ja-JP" altLang="en-US" sz="1400" dirty="0" smtClean="0">
                <a:solidFill>
                  <a:prstClr val="black"/>
                </a:solidFill>
                <a:latin typeface="ＭＳ Ｐゴシック" panose="020B0600070205080204" pitchFamily="50" charset="-128"/>
              </a:rPr>
              <a:t>重症度、医療・</a:t>
            </a:r>
            <a:r>
              <a:rPr lang="ja-JP" altLang="en-US" sz="1400" dirty="0">
                <a:solidFill>
                  <a:prstClr val="black"/>
                </a:solidFill>
                <a:latin typeface="ＭＳ Ｐゴシック" panose="020B0600070205080204" pitchFamily="50" charset="-128"/>
              </a:rPr>
              <a:t>看護必要度の基準を満たす患者の割合</a:t>
            </a:r>
            <a:r>
              <a:rPr lang="ja-JP" altLang="en-US" sz="1400" dirty="0" smtClean="0">
                <a:solidFill>
                  <a:prstClr val="black"/>
                </a:solidFill>
                <a:latin typeface="ＭＳ Ｐゴシック" panose="020B0600070205080204" pitchFamily="50" charset="-128"/>
              </a:rPr>
              <a:t>が</a:t>
            </a:r>
            <a:r>
              <a:rPr lang="en-US" altLang="ja-JP" sz="1400" dirty="0" smtClean="0">
                <a:solidFill>
                  <a:prstClr val="black"/>
                </a:solidFill>
                <a:latin typeface="ＭＳ Ｐゴシック" panose="020B0600070205080204" pitchFamily="50" charset="-128"/>
              </a:rPr>
              <a:t>10</a:t>
            </a:r>
            <a:r>
              <a:rPr lang="ja-JP" altLang="en-US" sz="1400" dirty="0">
                <a:solidFill>
                  <a:prstClr val="black"/>
                </a:solidFill>
                <a:latin typeface="ＭＳ Ｐゴシック" panose="020B0600070205080204" pitchFamily="50" charset="-128"/>
              </a:rPr>
              <a:t>対</a:t>
            </a:r>
            <a:r>
              <a:rPr lang="en-US" altLang="ja-JP" sz="1400" dirty="0" smtClean="0">
                <a:solidFill>
                  <a:prstClr val="black"/>
                </a:solidFill>
                <a:latin typeface="ＭＳ Ｐゴシック" panose="020B0600070205080204" pitchFamily="50" charset="-128"/>
              </a:rPr>
              <a:t>1</a:t>
            </a:r>
            <a:r>
              <a:rPr lang="ja-JP" altLang="en-US" sz="1400" dirty="0" smtClean="0">
                <a:solidFill>
                  <a:prstClr val="black"/>
                </a:solidFill>
                <a:latin typeface="ＭＳ Ｐゴシック" panose="020B0600070205080204" pitchFamily="50" charset="-128"/>
              </a:rPr>
              <a:t>入院基本料</a:t>
            </a:r>
            <a:r>
              <a:rPr lang="ja-JP" altLang="en-US" sz="1400" dirty="0">
                <a:solidFill>
                  <a:prstClr val="black"/>
                </a:solidFill>
                <a:latin typeface="ＭＳ Ｐゴシック" panose="020B0600070205080204" pitchFamily="50" charset="-128"/>
              </a:rPr>
              <a:t>において</a:t>
            </a:r>
            <a:r>
              <a:rPr lang="ja-JP" altLang="en-US" sz="1400" dirty="0" smtClean="0">
                <a:solidFill>
                  <a:prstClr val="black"/>
                </a:solidFill>
                <a:latin typeface="ＭＳ Ｐゴシック" panose="020B0600070205080204" pitchFamily="50" charset="-128"/>
              </a:rPr>
              <a:t>は</a:t>
            </a:r>
            <a:r>
              <a:rPr lang="ja-JP" altLang="en-US" sz="1400" u="sng" dirty="0" smtClean="0">
                <a:solidFill>
                  <a:prstClr val="black"/>
                </a:solidFill>
                <a:latin typeface="ＭＳ Ｐゴシック" panose="020B0600070205080204" pitchFamily="50" charset="-128"/>
              </a:rPr>
              <a:t>５％</a:t>
            </a:r>
            <a:r>
              <a:rPr lang="ja-JP" altLang="en-US" sz="1400" dirty="0">
                <a:solidFill>
                  <a:prstClr val="black"/>
                </a:solidFill>
                <a:latin typeface="ＭＳ Ｐゴシック" panose="020B0600070205080204" pitchFamily="50" charset="-128"/>
              </a:rPr>
              <a:t>以上 </a:t>
            </a:r>
          </a:p>
          <a:p>
            <a:pPr marL="274638" indent="-182563"/>
            <a:r>
              <a:rPr lang="ja-JP" altLang="en-US" sz="1400" dirty="0" smtClean="0">
                <a:solidFill>
                  <a:prstClr val="black"/>
                </a:solidFill>
                <a:latin typeface="ＭＳ Ｐゴシック" panose="020B0600070205080204" pitchFamily="50" charset="-128"/>
              </a:rPr>
              <a:t>　</a:t>
            </a:r>
            <a:r>
              <a:rPr lang="en-US" altLang="ja-JP" sz="1400" dirty="0" smtClean="0">
                <a:solidFill>
                  <a:prstClr val="black"/>
                </a:solidFill>
                <a:latin typeface="ＭＳ Ｐゴシック" panose="020B0600070205080204" pitchFamily="50" charset="-128"/>
              </a:rPr>
              <a:t>(4)</a:t>
            </a:r>
            <a:r>
              <a:rPr lang="ja-JP" altLang="en-US" sz="1400" dirty="0" smtClean="0">
                <a:solidFill>
                  <a:prstClr val="black"/>
                </a:solidFill>
                <a:latin typeface="ＭＳ Ｐゴシック" panose="020B0600070205080204" pitchFamily="50" charset="-128"/>
              </a:rPr>
              <a:t>　看護</a:t>
            </a:r>
            <a:r>
              <a:rPr lang="ja-JP" altLang="en-US" sz="1400" dirty="0">
                <a:solidFill>
                  <a:prstClr val="black"/>
                </a:solidFill>
                <a:latin typeface="ＭＳ Ｐゴシック" panose="020B0600070205080204" pitchFamily="50" charset="-128"/>
              </a:rPr>
              <a:t>補助者に対し、急性期看護における適切な看護補助のあり方に関する院内研修会を行って</a:t>
            </a:r>
            <a:r>
              <a:rPr lang="ja-JP" altLang="en-US" sz="1400" dirty="0" smtClean="0">
                <a:solidFill>
                  <a:prstClr val="black"/>
                </a:solidFill>
                <a:latin typeface="ＭＳ Ｐゴシック" panose="020B0600070205080204" pitchFamily="50" charset="-128"/>
              </a:rPr>
              <a:t>いる。</a:t>
            </a:r>
            <a:endParaRPr lang="ja-JP" altLang="en-US" sz="1400" dirty="0">
              <a:solidFill>
                <a:prstClr val="black"/>
              </a:solidFill>
              <a:latin typeface="ＭＳ Ｐゴシック" panose="020B0600070205080204" pitchFamily="50" charset="-128"/>
            </a:endParaRPr>
          </a:p>
        </p:txBody>
      </p:sp>
      <p:graphicFrame>
        <p:nvGraphicFramePr>
          <p:cNvPr id="7" name="表 6"/>
          <p:cNvGraphicFramePr>
            <a:graphicFrameLocks noGrp="1"/>
          </p:cNvGraphicFramePr>
          <p:nvPr>
            <p:extLst/>
          </p:nvPr>
        </p:nvGraphicFramePr>
        <p:xfrm>
          <a:off x="432242" y="2471480"/>
          <a:ext cx="4104457" cy="1676400"/>
        </p:xfrm>
        <a:graphic>
          <a:graphicData uri="http://schemas.openxmlformats.org/drawingml/2006/table">
            <a:tbl>
              <a:tblPr firstRow="1" bandRow="1">
                <a:tableStyleId>{FABFCF23-3B69-468F-B69F-88F6DE6A72F2}</a:tableStyleId>
              </a:tblPr>
              <a:tblGrid>
                <a:gridCol w="2376264"/>
                <a:gridCol w="1728193"/>
              </a:tblGrid>
              <a:tr h="345506">
                <a:tc gridSpan="2">
                  <a:txBody>
                    <a:bodyPr/>
                    <a:lstStyle/>
                    <a:p>
                      <a:pPr algn="ctr"/>
                      <a:r>
                        <a:rPr kumimoji="1" lang="ja-JP" altLang="en-US" dirty="0" smtClean="0"/>
                        <a:t>現行</a:t>
                      </a:r>
                      <a:endParaRPr kumimoji="1" lang="ja-JP" altLang="en-US" dirty="0"/>
                    </a:p>
                  </a:txBody>
                  <a:tcPr marL="99060" marR="99060" anchor="ctr"/>
                </a:tc>
                <a:tc hMerge="1">
                  <a:txBody>
                    <a:bodyPr/>
                    <a:lstStyle/>
                    <a:p>
                      <a:endParaRPr kumimoji="1" lang="ja-JP" altLang="en-US" dirty="0"/>
                    </a:p>
                  </a:txBody>
                  <a:tcPr/>
                </a:tc>
              </a:tr>
              <a:tr h="0">
                <a:tc>
                  <a:txBody>
                    <a:bodyPr/>
                    <a:lstStyle/>
                    <a:p>
                      <a:pPr algn="ctr"/>
                      <a:r>
                        <a:rPr kumimoji="1" lang="ja-JP" altLang="en-US" sz="1400" dirty="0" smtClean="0"/>
                        <a:t>夜間看護補助者の配置</a:t>
                      </a:r>
                      <a:endParaRPr kumimoji="1" lang="ja-JP" altLang="en-US" sz="1400" dirty="0"/>
                    </a:p>
                  </a:txBody>
                  <a:tcPr marL="99060" marR="9906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ja-JP" altLang="en-US" sz="1400" dirty="0" smtClean="0"/>
                        <a:t>点数</a:t>
                      </a:r>
                      <a:endParaRPr kumimoji="1" lang="ja-JP" altLang="en-US" sz="1400" dirty="0"/>
                    </a:p>
                  </a:txBody>
                  <a:tcPr marL="99060" marR="99060" anchor="ctr">
                    <a:lnL w="12700" cap="flat" cmpd="sng" algn="ctr">
                      <a:solidFill>
                        <a:schemeClr val="accent5">
                          <a:lumMod val="60000"/>
                          <a:lumOff val="40000"/>
                        </a:schemeClr>
                      </a:solidFill>
                      <a:prstDash val="solid"/>
                      <a:round/>
                      <a:headEnd type="none" w="med" len="med"/>
                      <a:tailEnd type="none" w="med" len="med"/>
                    </a:lnL>
                  </a:tcPr>
                </a:tc>
              </a:tr>
              <a:tr h="3167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p>
                  </a:txBody>
                  <a:tcPr marL="99060" marR="9906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endParaRPr kumimoji="1" lang="ja-JP" altLang="en-US" sz="1600" dirty="0"/>
                    </a:p>
                  </a:txBody>
                  <a:tcPr marL="99060" marR="99060" anchor="ctr">
                    <a:lnL w="12700" cap="flat" cmpd="sng" algn="ctr">
                      <a:solidFill>
                        <a:schemeClr val="accent5">
                          <a:lumMod val="60000"/>
                          <a:lumOff val="40000"/>
                        </a:schemeClr>
                      </a:solidFill>
                      <a:prstDash val="solid"/>
                      <a:round/>
                      <a:headEnd type="none" w="med" len="med"/>
                      <a:tailEnd type="none" w="med" len="med"/>
                    </a:lnL>
                  </a:tcPr>
                </a:tc>
              </a:tr>
              <a:tr h="3167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５０対１</a:t>
                      </a:r>
                    </a:p>
                  </a:txBody>
                  <a:tcPr marL="99060" marR="9906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ja-JP" altLang="en-US" sz="1600" dirty="0" smtClean="0"/>
                        <a:t>１０点</a:t>
                      </a:r>
                      <a:endParaRPr kumimoji="1" lang="ja-JP" altLang="en-US" sz="1600" dirty="0"/>
                    </a:p>
                  </a:txBody>
                  <a:tcPr marL="99060" marR="99060" anchor="ctr">
                    <a:lnL w="12700" cap="flat" cmpd="sng" algn="ctr">
                      <a:solidFill>
                        <a:schemeClr val="accent5">
                          <a:lumMod val="60000"/>
                          <a:lumOff val="40000"/>
                        </a:schemeClr>
                      </a:solidFill>
                      <a:prstDash val="solid"/>
                      <a:round/>
                      <a:headEnd type="none" w="med" len="med"/>
                      <a:tailEnd type="none" w="med" len="med"/>
                    </a:lnL>
                  </a:tcPr>
                </a:tc>
              </a:tr>
              <a:tr h="316714">
                <a:tc>
                  <a:txBody>
                    <a:bodyPr/>
                    <a:lstStyle/>
                    <a:p>
                      <a:pPr algn="ctr"/>
                      <a:r>
                        <a:rPr kumimoji="1" lang="ja-JP" altLang="en-US" sz="1600" dirty="0" smtClean="0"/>
                        <a:t>１００対１</a:t>
                      </a:r>
                      <a:endParaRPr kumimoji="1" lang="ja-JP" altLang="en-US" sz="1600" dirty="0"/>
                    </a:p>
                  </a:txBody>
                  <a:tcPr marL="99060" marR="9906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ja-JP" altLang="en-US" sz="1600" dirty="0" smtClean="0"/>
                        <a:t>５点</a:t>
                      </a:r>
                      <a:endParaRPr kumimoji="1" lang="ja-JP" altLang="en-US" sz="1600" dirty="0"/>
                    </a:p>
                  </a:txBody>
                  <a:tcPr marL="99060" marR="99060" anchor="ctr">
                    <a:lnL w="12700" cap="flat" cmpd="sng" algn="ctr">
                      <a:solidFill>
                        <a:schemeClr val="accent5">
                          <a:lumMod val="60000"/>
                          <a:lumOff val="40000"/>
                        </a:schemeClr>
                      </a:solidFill>
                      <a:prstDash val="solid"/>
                      <a:round/>
                      <a:headEnd type="none" w="med" len="med"/>
                      <a:tailEnd type="none" w="med" len="med"/>
                    </a:lnL>
                  </a:tcPr>
                </a:tc>
              </a:tr>
            </a:tbl>
          </a:graphicData>
        </a:graphic>
      </p:graphicFrame>
      <p:graphicFrame>
        <p:nvGraphicFramePr>
          <p:cNvPr id="8" name="表 7"/>
          <p:cNvGraphicFramePr>
            <a:graphicFrameLocks noGrp="1"/>
          </p:cNvGraphicFramePr>
          <p:nvPr>
            <p:extLst/>
          </p:nvPr>
        </p:nvGraphicFramePr>
        <p:xfrm>
          <a:off x="5338929" y="2487956"/>
          <a:ext cx="3990445" cy="1676400"/>
        </p:xfrm>
        <a:graphic>
          <a:graphicData uri="http://schemas.openxmlformats.org/drawingml/2006/table">
            <a:tbl>
              <a:tblPr firstRow="1" bandRow="1">
                <a:tableStyleId>{9DCAF9ED-07DC-4A11-8D7F-57B35C25682E}</a:tableStyleId>
              </a:tblPr>
              <a:tblGrid>
                <a:gridCol w="2334261"/>
                <a:gridCol w="1656184"/>
              </a:tblGrid>
              <a:tr h="0">
                <a:tc gridSpan="2">
                  <a:txBody>
                    <a:bodyPr/>
                    <a:lstStyle/>
                    <a:p>
                      <a:pPr algn="ctr"/>
                      <a:r>
                        <a:rPr kumimoji="1" lang="ja-JP" altLang="en-US" dirty="0" smtClean="0"/>
                        <a:t>改定後</a:t>
                      </a:r>
                      <a:endParaRPr kumimoji="1" lang="ja-JP" altLang="en-US" dirty="0"/>
                    </a:p>
                  </a:txBody>
                  <a:tcPr marL="99060" marR="99060" anchor="ctr"/>
                </a:tc>
                <a:tc hMerge="1">
                  <a:txBody>
                    <a:bodyPr/>
                    <a:lstStyle/>
                    <a:p>
                      <a:endParaRPr kumimoji="1" lang="ja-JP" altLang="en-US" dirty="0"/>
                    </a:p>
                  </a:txBody>
                  <a:tcPr/>
                </a:tc>
              </a:tr>
              <a:tr h="145733">
                <a:tc>
                  <a:txBody>
                    <a:bodyPr/>
                    <a:lstStyle/>
                    <a:p>
                      <a:pPr algn="ctr"/>
                      <a:r>
                        <a:rPr kumimoji="1" lang="ja-JP" altLang="en-US" sz="1400" dirty="0" smtClean="0"/>
                        <a:t>夜間看護補助者の配置</a:t>
                      </a:r>
                      <a:endParaRPr kumimoji="1" lang="ja-JP" altLang="en-US" sz="1400" dirty="0"/>
                    </a:p>
                  </a:txBody>
                  <a:tcPr marL="99060" marR="99060" anchor="ctr">
                    <a:lnR w="12700" cap="flat" cmpd="sng" algn="ctr">
                      <a:solidFill>
                        <a:srgbClr val="FF6600"/>
                      </a:solidFill>
                      <a:prstDash val="solid"/>
                      <a:round/>
                      <a:headEnd type="none" w="med" len="med"/>
                      <a:tailEnd type="none" w="med" len="med"/>
                    </a:lnR>
                  </a:tcPr>
                </a:tc>
                <a:tc>
                  <a:txBody>
                    <a:bodyPr/>
                    <a:lstStyle/>
                    <a:p>
                      <a:pPr algn="ctr"/>
                      <a:r>
                        <a:rPr kumimoji="1" lang="ja-JP" altLang="en-US" sz="1400" dirty="0" smtClean="0"/>
                        <a:t>点数</a:t>
                      </a:r>
                      <a:endParaRPr kumimoji="1" lang="ja-JP" altLang="en-US" sz="1400" dirty="0"/>
                    </a:p>
                  </a:txBody>
                  <a:tcPr marL="99060" marR="99060" anchor="ctr">
                    <a:lnL w="12700" cap="flat" cmpd="sng" algn="ctr">
                      <a:solidFill>
                        <a:srgbClr val="FF6600"/>
                      </a:solidFill>
                      <a:prstDash val="solid"/>
                      <a:round/>
                      <a:headEnd type="none" w="med" len="med"/>
                      <a:tailEnd type="none" w="med" len="med"/>
                    </a:ln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none" dirty="0" smtClean="0"/>
                        <a:t>（新）　　</a:t>
                      </a:r>
                      <a:r>
                        <a:rPr kumimoji="1" lang="ja-JP" altLang="en-US" sz="1600" u="sng" dirty="0" smtClean="0"/>
                        <a:t>２５対１</a:t>
                      </a:r>
                    </a:p>
                  </a:txBody>
                  <a:tcPr marL="99060" marR="99060" anchor="ctr">
                    <a:lnR w="12700" cap="flat" cmpd="sng" algn="ctr">
                      <a:solidFill>
                        <a:srgbClr val="FF6600"/>
                      </a:solidFill>
                      <a:prstDash val="solid"/>
                      <a:round/>
                      <a:headEnd type="none" w="med" len="med"/>
                      <a:tailEnd type="none" w="med" len="med"/>
                    </a:lnR>
                  </a:tcPr>
                </a:tc>
                <a:tc>
                  <a:txBody>
                    <a:bodyPr/>
                    <a:lstStyle/>
                    <a:p>
                      <a:pPr algn="ctr"/>
                      <a:r>
                        <a:rPr kumimoji="1" lang="ja-JP" altLang="en-US" sz="1600" u="sng" dirty="0" smtClean="0"/>
                        <a:t>３５点</a:t>
                      </a:r>
                      <a:endParaRPr kumimoji="1" lang="ja-JP" altLang="en-US" sz="1600" u="sng" dirty="0"/>
                    </a:p>
                  </a:txBody>
                  <a:tcPr marL="99060" marR="99060" anchor="ctr">
                    <a:lnL w="12700" cap="flat" cmpd="sng" algn="ctr">
                      <a:solidFill>
                        <a:srgbClr val="FF6600"/>
                      </a:solidFill>
                      <a:prstDash val="solid"/>
                      <a:round/>
                      <a:headEnd type="none" w="med" len="med"/>
                      <a:tailEnd type="none" w="med" len="med"/>
                    </a:ln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none" dirty="0" smtClean="0"/>
                        <a:t>（改）　　</a:t>
                      </a:r>
                      <a:r>
                        <a:rPr kumimoji="1" lang="ja-JP" altLang="en-US" sz="1600" dirty="0" smtClean="0"/>
                        <a:t>５０対１</a:t>
                      </a:r>
                    </a:p>
                  </a:txBody>
                  <a:tcPr marL="99060" marR="99060" anchor="ctr">
                    <a:lnR w="12700" cap="flat" cmpd="sng" algn="ctr">
                      <a:solidFill>
                        <a:srgbClr val="FF6600"/>
                      </a:solidFill>
                      <a:prstDash val="solid"/>
                      <a:round/>
                      <a:headEnd type="none" w="med" len="med"/>
                      <a:tailEnd type="none" w="med" len="med"/>
                    </a:lnR>
                  </a:tcPr>
                </a:tc>
                <a:tc>
                  <a:txBody>
                    <a:bodyPr/>
                    <a:lstStyle/>
                    <a:p>
                      <a:pPr algn="ctr"/>
                      <a:r>
                        <a:rPr kumimoji="1" lang="ja-JP" altLang="en-US" sz="1600" u="sng" dirty="0" smtClean="0"/>
                        <a:t>２５点</a:t>
                      </a:r>
                      <a:endParaRPr kumimoji="1" lang="ja-JP" altLang="en-US" sz="1600" u="sng" dirty="0"/>
                    </a:p>
                  </a:txBody>
                  <a:tcPr marL="99060" marR="99060" anchor="ctr">
                    <a:lnL w="12700" cap="flat" cmpd="sng" algn="ctr">
                      <a:solidFill>
                        <a:srgbClr val="FF6600"/>
                      </a:solidFill>
                      <a:prstDash val="solid"/>
                      <a:round/>
                      <a:headEnd type="none" w="med" len="med"/>
                      <a:tailEnd type="none" w="med" len="med"/>
                    </a:lnL>
                  </a:tcPr>
                </a:tc>
              </a:tr>
              <a:tr h="0">
                <a:tc>
                  <a:txBody>
                    <a:bodyPr/>
                    <a:lstStyle/>
                    <a:p>
                      <a:pPr algn="l"/>
                      <a:r>
                        <a:rPr kumimoji="1" lang="ja-JP" altLang="en-US" sz="1600" dirty="0" smtClean="0"/>
                        <a:t>（改）　　１００対１</a:t>
                      </a:r>
                      <a:endParaRPr kumimoji="1" lang="ja-JP" altLang="en-US" sz="1600" dirty="0"/>
                    </a:p>
                  </a:txBody>
                  <a:tcPr marL="99060" marR="99060" anchor="ctr">
                    <a:lnR w="12700" cap="flat" cmpd="sng" algn="ctr">
                      <a:solidFill>
                        <a:srgbClr val="FF6600"/>
                      </a:solidFill>
                      <a:prstDash val="solid"/>
                      <a:round/>
                      <a:headEnd type="none" w="med" len="med"/>
                      <a:tailEnd type="none" w="med" len="med"/>
                    </a:lnR>
                  </a:tcPr>
                </a:tc>
                <a:tc>
                  <a:txBody>
                    <a:bodyPr/>
                    <a:lstStyle/>
                    <a:p>
                      <a:pPr algn="ctr"/>
                      <a:r>
                        <a:rPr kumimoji="1" lang="ja-JP" altLang="en-US" sz="1600" u="sng" dirty="0" smtClean="0"/>
                        <a:t>１５点</a:t>
                      </a:r>
                      <a:endParaRPr kumimoji="1" lang="ja-JP" altLang="en-US" sz="1600" u="sng" dirty="0"/>
                    </a:p>
                  </a:txBody>
                  <a:tcPr marL="99060" marR="99060" anchor="ctr">
                    <a:lnL w="12700" cap="flat" cmpd="sng" algn="ctr">
                      <a:solidFill>
                        <a:srgbClr val="FF6600"/>
                      </a:solidFill>
                      <a:prstDash val="solid"/>
                      <a:round/>
                      <a:headEnd type="none" w="med" len="med"/>
                      <a:tailEnd type="none" w="med" len="med"/>
                    </a:lnL>
                  </a:tcPr>
                </a:tc>
              </a:tr>
            </a:tbl>
          </a:graphicData>
        </a:graphic>
      </p:graphicFrame>
      <p:sp>
        <p:nvSpPr>
          <p:cNvPr id="9" name="右矢印 8"/>
          <p:cNvSpPr/>
          <p:nvPr/>
        </p:nvSpPr>
        <p:spPr>
          <a:xfrm>
            <a:off x="4743530" y="2947425"/>
            <a:ext cx="419051" cy="1008126"/>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3" name="正方形/長方形 2"/>
          <p:cNvSpPr/>
          <p:nvPr/>
        </p:nvSpPr>
        <p:spPr>
          <a:xfrm>
            <a:off x="3277739" y="1922885"/>
            <a:ext cx="3539752" cy="400110"/>
          </a:xfrm>
          <a:prstGeom prst="rect">
            <a:avLst/>
          </a:prstGeom>
        </p:spPr>
        <p:txBody>
          <a:bodyPr wrap="none">
            <a:spAutoFit/>
          </a:bodyPr>
          <a:lstStyle/>
          <a:p>
            <a:r>
              <a:rPr lang="ja-JP" altLang="en-US" sz="2000" b="1" dirty="0" smtClean="0">
                <a:solidFill>
                  <a:prstClr val="black"/>
                </a:solidFill>
              </a:rPr>
              <a:t>夜間急性期看護補助</a:t>
            </a:r>
            <a:r>
              <a:rPr lang="ja-JP" altLang="en-US" sz="2000" b="1" dirty="0">
                <a:solidFill>
                  <a:prstClr val="black"/>
                </a:solidFill>
              </a:rPr>
              <a:t>体制加算</a:t>
            </a:r>
          </a:p>
        </p:txBody>
      </p:sp>
      <p:sp>
        <p:nvSpPr>
          <p:cNvPr id="11" name="Rectangle 36"/>
          <p:cNvSpPr>
            <a:spLocks noChangeArrowheads="1"/>
          </p:cNvSpPr>
          <p:nvPr/>
        </p:nvSpPr>
        <p:spPr bwMode="auto">
          <a:xfrm>
            <a:off x="194341" y="771514"/>
            <a:ext cx="4624240"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smtClean="0">
                <a:solidFill>
                  <a:prstClr val="black"/>
                </a:solidFill>
              </a:rPr>
              <a:t>（２）夜間</a:t>
            </a:r>
            <a:r>
              <a:rPr lang="ja-JP" altLang="en-US" sz="2000" dirty="0">
                <a:solidFill>
                  <a:prstClr val="black"/>
                </a:solidFill>
              </a:rPr>
              <a:t>における看護補助者の</a:t>
            </a:r>
            <a:r>
              <a:rPr lang="ja-JP" altLang="en-US" sz="2000" dirty="0" smtClean="0">
                <a:solidFill>
                  <a:prstClr val="black"/>
                </a:solidFill>
              </a:rPr>
              <a:t>評価</a:t>
            </a:r>
            <a:endParaRPr lang="ja-JP" altLang="en-US" sz="2000" dirty="0">
              <a:solidFill>
                <a:prstClr val="black"/>
              </a:solidFill>
            </a:endParaRPr>
          </a:p>
        </p:txBody>
      </p:sp>
      <p:sp>
        <p:nvSpPr>
          <p:cNvPr id="13"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kern="0" dirty="0">
                <a:solidFill>
                  <a:prstClr val="black"/>
                </a:solidFill>
                <a:latin typeface="Calibri" panose="020F0502020204030204"/>
                <a:ea typeface="ＭＳ Ｐゴシック"/>
              </a:rPr>
              <a:t>１６</a:t>
            </a:r>
            <a:r>
              <a:rPr kumimoji="1" lang="ja-JP" altLang="en-US" sz="3200" b="0" i="0" u="none" strike="noStrike" kern="0" cap="none" spc="0" normalizeH="0" baseline="0" noProof="0" dirty="0" err="1" smtClean="0">
                <a:ln>
                  <a:noFill/>
                </a:ln>
                <a:solidFill>
                  <a:prstClr val="black"/>
                </a:solidFill>
                <a:effectLst/>
                <a:uLnTx/>
                <a:uFillTx/>
                <a:latin typeface="Calibri" panose="020F0502020204030204"/>
                <a:ea typeface="ＭＳ Ｐゴシック"/>
              </a:rPr>
              <a:t>．</a:t>
            </a:r>
            <a:r>
              <a:rPr kumimoji="1"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rPr>
              <a:t>医療従事者の負担を軽減する</a:t>
            </a:r>
            <a:r>
              <a:rPr kumimoji="1" lang="ja-JP" altLang="en-US" sz="3200" b="0" i="0" u="none" strike="noStrike" kern="0" cap="none" spc="0" normalizeH="0" baseline="0" noProof="0" dirty="0" smtClean="0">
                <a:ln>
                  <a:noFill/>
                </a:ln>
                <a:solidFill>
                  <a:prstClr val="black"/>
                </a:solidFill>
                <a:effectLst/>
                <a:uLnTx/>
                <a:uFillTx/>
                <a:latin typeface="Calibri" panose="020F0502020204030204"/>
                <a:ea typeface="ＭＳ Ｐゴシック"/>
              </a:rPr>
              <a:t>取組み</a:t>
            </a:r>
            <a:r>
              <a:rPr kumimoji="1"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rPr>
              <a:t>の</a:t>
            </a:r>
            <a:r>
              <a:rPr kumimoji="1" lang="ja-JP" altLang="en-US" sz="3200" b="0" i="0" u="none" strike="noStrike" kern="0" cap="none" spc="0" normalizeH="0" baseline="0" noProof="0" dirty="0" smtClean="0">
                <a:ln>
                  <a:noFill/>
                </a:ln>
                <a:solidFill>
                  <a:prstClr val="black"/>
                </a:solidFill>
                <a:effectLst/>
                <a:uLnTx/>
                <a:uFillTx/>
                <a:latin typeface="Calibri" panose="020F0502020204030204"/>
                <a:ea typeface="ＭＳ Ｐゴシック"/>
              </a:rPr>
              <a:t>評価</a:t>
            </a:r>
            <a:endParaRPr kumimoji="1" lang="ja-JP" altLang="en-US" sz="32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1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187</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pic>
        <p:nvPicPr>
          <p:cNvPr id="12" name="Picture 3" descr="C:\Users\Reiko\AppData\Local\Microsoft\Windows\Temporary Internet Files\Content.IE5\LUHN5YX2\MC9003590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4940" y="1768207"/>
            <a:ext cx="663116" cy="5692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Users\Reiko\AppData\Local\Microsoft\Windows\Temporary Internet Files\Content.IE5\03LBPAZH\MC90029199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567" y="1749729"/>
            <a:ext cx="642935" cy="60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38851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7"/>
          <p:cNvSpPr>
            <a:spLocks noChangeArrowheads="1"/>
          </p:cNvSpPr>
          <p:nvPr/>
        </p:nvSpPr>
        <p:spPr bwMode="auto">
          <a:xfrm>
            <a:off x="194339" y="1124853"/>
            <a:ext cx="9545363" cy="5483102"/>
          </a:xfrm>
          <a:prstGeom prst="rect">
            <a:avLst/>
          </a:prstGeom>
          <a:solidFill>
            <a:srgbClr val="FFFFAF">
              <a:alpha val="49803"/>
            </a:srgbClr>
          </a:solidFill>
          <a:ln w="9525">
            <a:solidFill>
              <a:schemeClr val="tx1"/>
            </a:solidFill>
            <a:miter lim="800000"/>
            <a:headEnd/>
            <a:tailEnd/>
          </a:ln>
        </p:spPr>
        <p:txBody>
          <a:bodyPr/>
          <a:lstStyle/>
          <a:p>
            <a:pPr marL="285750" indent="-285750">
              <a:lnSpc>
                <a:spcPts val="1800"/>
              </a:lnSpc>
              <a:buFont typeface="Wingdings" panose="05000000000000000000" pitchFamily="2" charset="2"/>
              <a:buChar char="Ø"/>
            </a:pPr>
            <a:r>
              <a:rPr lang="ja-JP" altLang="en-US" dirty="0">
                <a:solidFill>
                  <a:prstClr val="black"/>
                </a:solidFill>
              </a:rPr>
              <a:t>　</a:t>
            </a:r>
            <a:r>
              <a:rPr lang="ja-JP" altLang="ja-JP" dirty="0" smtClean="0">
                <a:solidFill>
                  <a:prstClr val="black"/>
                </a:solidFill>
              </a:rPr>
              <a:t>医師</a:t>
            </a:r>
            <a:r>
              <a:rPr lang="ja-JP" altLang="ja-JP" dirty="0">
                <a:solidFill>
                  <a:prstClr val="black"/>
                </a:solidFill>
              </a:rPr>
              <a:t>事務作業補助者の配置による効果を勘案</a:t>
            </a:r>
            <a:r>
              <a:rPr lang="ja-JP" altLang="ja-JP" dirty="0" smtClean="0">
                <a:solidFill>
                  <a:prstClr val="black"/>
                </a:solidFill>
              </a:rPr>
              <a:t>し</a:t>
            </a:r>
            <a:r>
              <a:rPr lang="ja-JP" altLang="en-US" dirty="0" smtClean="0">
                <a:solidFill>
                  <a:prstClr val="black"/>
                </a:solidFill>
              </a:rPr>
              <a:t>、</a:t>
            </a:r>
            <a:r>
              <a:rPr lang="ja-JP" altLang="ja-JP" dirty="0" smtClean="0">
                <a:solidFill>
                  <a:prstClr val="black"/>
                </a:solidFill>
              </a:rPr>
              <a:t>医師</a:t>
            </a:r>
            <a:r>
              <a:rPr lang="ja-JP" altLang="ja-JP" dirty="0">
                <a:solidFill>
                  <a:prstClr val="black"/>
                </a:solidFill>
              </a:rPr>
              <a:t>事務作業補助者の</a:t>
            </a:r>
            <a:r>
              <a:rPr lang="ja-JP" altLang="ja-JP" b="1" dirty="0">
                <a:solidFill>
                  <a:prstClr val="black"/>
                </a:solidFill>
              </a:rPr>
              <a:t>業務を行う場所</a:t>
            </a:r>
            <a:r>
              <a:rPr lang="ja-JP" altLang="ja-JP" dirty="0">
                <a:solidFill>
                  <a:prstClr val="black"/>
                </a:solidFill>
              </a:rPr>
              <a:t>について、</a:t>
            </a:r>
            <a:r>
              <a:rPr lang="ja-JP" altLang="ja-JP" b="1" dirty="0">
                <a:solidFill>
                  <a:prstClr val="black"/>
                </a:solidFill>
              </a:rPr>
              <a:t>一定以上の割合</a:t>
            </a:r>
            <a:r>
              <a:rPr lang="ja-JP" altLang="ja-JP" dirty="0">
                <a:solidFill>
                  <a:prstClr val="black"/>
                </a:solidFill>
              </a:rPr>
              <a:t>を</a:t>
            </a:r>
            <a:r>
              <a:rPr lang="ja-JP" altLang="ja-JP" b="1" dirty="0">
                <a:solidFill>
                  <a:prstClr val="black"/>
                </a:solidFill>
              </a:rPr>
              <a:t>病棟又は外来</a:t>
            </a:r>
            <a:r>
              <a:rPr lang="ja-JP" altLang="ja-JP" dirty="0">
                <a:solidFill>
                  <a:prstClr val="black"/>
                </a:solidFill>
              </a:rPr>
              <a:t>とした上で、医師事務作業補助体制加算の更</a:t>
            </a:r>
            <a:r>
              <a:rPr lang="ja-JP" altLang="ja-JP" dirty="0" smtClean="0">
                <a:solidFill>
                  <a:prstClr val="black"/>
                </a:solidFill>
              </a:rPr>
              <a:t>なる</a:t>
            </a:r>
            <a:endParaRPr lang="en-US" altLang="ja-JP" dirty="0" smtClean="0">
              <a:solidFill>
                <a:prstClr val="black"/>
              </a:solidFill>
            </a:endParaRPr>
          </a:p>
          <a:p>
            <a:pPr>
              <a:lnSpc>
                <a:spcPts val="1800"/>
              </a:lnSpc>
            </a:pPr>
            <a:r>
              <a:rPr lang="en-US" altLang="ja-JP" dirty="0">
                <a:solidFill>
                  <a:prstClr val="black"/>
                </a:solidFill>
              </a:rPr>
              <a:t> </a:t>
            </a:r>
            <a:r>
              <a:rPr lang="en-US" altLang="ja-JP" dirty="0" smtClean="0">
                <a:solidFill>
                  <a:prstClr val="black"/>
                </a:solidFill>
              </a:rPr>
              <a:t>    </a:t>
            </a:r>
            <a:r>
              <a:rPr lang="ja-JP" altLang="ja-JP" dirty="0" smtClean="0">
                <a:solidFill>
                  <a:prstClr val="black"/>
                </a:solidFill>
              </a:rPr>
              <a:t>評価</a:t>
            </a:r>
            <a:r>
              <a:rPr lang="ja-JP" altLang="ja-JP" dirty="0">
                <a:solidFill>
                  <a:prstClr val="black"/>
                </a:solidFill>
              </a:rPr>
              <a:t>を新設する</a:t>
            </a:r>
            <a:r>
              <a:rPr lang="ja-JP" altLang="ja-JP" dirty="0" smtClean="0">
                <a:solidFill>
                  <a:prstClr val="black"/>
                </a:solidFill>
              </a:rPr>
              <a:t>。</a:t>
            </a:r>
            <a:endParaRPr lang="ja-JP" altLang="ja-JP" dirty="0">
              <a:solidFill>
                <a:prstClr val="black"/>
              </a:solidFill>
            </a:endParaRPr>
          </a:p>
          <a:p>
            <a:pPr>
              <a:spcBef>
                <a:spcPct val="20000"/>
              </a:spcBef>
              <a:defRPr/>
            </a:pPr>
            <a:endParaRPr lang="en-US" altLang="ja-JP" sz="2000" dirty="0" smtClean="0">
              <a:solidFill>
                <a:prstClr val="black"/>
              </a:solidFill>
            </a:endParaRPr>
          </a:p>
          <a:p>
            <a:pPr>
              <a:spcBef>
                <a:spcPct val="20000"/>
              </a:spcBef>
              <a:defRPr/>
            </a:pPr>
            <a:endParaRPr lang="en-US" altLang="ja-JP" sz="2400" dirty="0">
              <a:solidFill>
                <a:prstClr val="black"/>
              </a:solidFill>
            </a:endParaRPr>
          </a:p>
          <a:p>
            <a:pPr>
              <a:spcBef>
                <a:spcPct val="20000"/>
              </a:spcBef>
              <a:defRPr/>
            </a:pPr>
            <a:endParaRPr lang="en-US" altLang="ja-JP" sz="2400" dirty="0" smtClean="0">
              <a:solidFill>
                <a:prstClr val="black"/>
              </a:solidFill>
            </a:endParaRPr>
          </a:p>
          <a:p>
            <a:pPr>
              <a:spcBef>
                <a:spcPct val="20000"/>
              </a:spcBef>
              <a:defRPr/>
            </a:pPr>
            <a:endParaRPr lang="en-US" altLang="ja-JP" sz="2400" dirty="0">
              <a:solidFill>
                <a:prstClr val="black"/>
              </a:solidFill>
            </a:endParaRPr>
          </a:p>
          <a:p>
            <a:pPr>
              <a:spcBef>
                <a:spcPct val="20000"/>
              </a:spcBef>
              <a:defRPr/>
            </a:pPr>
            <a:endParaRPr lang="en-US" altLang="ja-JP" sz="2400" dirty="0" smtClean="0">
              <a:solidFill>
                <a:prstClr val="black"/>
              </a:solidFill>
            </a:endParaRPr>
          </a:p>
          <a:p>
            <a:pPr>
              <a:spcBef>
                <a:spcPct val="20000"/>
              </a:spcBef>
              <a:defRPr/>
            </a:pPr>
            <a:endParaRPr lang="en-US" altLang="ja-JP" sz="2400" dirty="0">
              <a:solidFill>
                <a:prstClr val="black"/>
              </a:solidFill>
            </a:endParaRPr>
          </a:p>
          <a:p>
            <a:pPr>
              <a:spcBef>
                <a:spcPct val="20000"/>
              </a:spcBef>
              <a:defRPr/>
            </a:pPr>
            <a:endParaRPr lang="en-US" altLang="ja-JP" sz="2400" dirty="0" smtClean="0">
              <a:solidFill>
                <a:prstClr val="black"/>
              </a:solidFill>
            </a:endParaRPr>
          </a:p>
          <a:p>
            <a:pPr>
              <a:spcBef>
                <a:spcPct val="20000"/>
              </a:spcBef>
              <a:defRPr/>
            </a:pPr>
            <a:endParaRPr lang="en-US" altLang="ja-JP" sz="2400" dirty="0">
              <a:solidFill>
                <a:prstClr val="black"/>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366683487"/>
              </p:ext>
            </p:extLst>
          </p:nvPr>
        </p:nvGraphicFramePr>
        <p:xfrm>
          <a:off x="492601" y="2181556"/>
          <a:ext cx="4104457" cy="3352800"/>
        </p:xfrm>
        <a:graphic>
          <a:graphicData uri="http://schemas.openxmlformats.org/drawingml/2006/table">
            <a:tbl>
              <a:tblPr firstRow="1" bandRow="1">
                <a:tableStyleId>{FABFCF23-3B69-468F-B69F-88F6DE6A72F2}</a:tableStyleId>
              </a:tblPr>
              <a:tblGrid>
                <a:gridCol w="2376264"/>
                <a:gridCol w="1728193"/>
              </a:tblGrid>
              <a:tr h="353804">
                <a:tc gridSpan="2">
                  <a:txBody>
                    <a:bodyPr/>
                    <a:lstStyle/>
                    <a:p>
                      <a:pPr algn="ctr"/>
                      <a:r>
                        <a:rPr kumimoji="1" lang="ja-JP" altLang="en-US" dirty="0" smtClean="0"/>
                        <a:t>現行</a:t>
                      </a:r>
                      <a:endParaRPr kumimoji="1" lang="ja-JP" altLang="en-US" u="none" dirty="0">
                        <a:solidFill>
                          <a:schemeClr val="bg1"/>
                        </a:solidFill>
                      </a:endParaRPr>
                    </a:p>
                  </a:txBody>
                  <a:tcPr marL="99060" marR="99060" anchor="ctr"/>
                </a:tc>
                <a:tc hMerge="1">
                  <a:txBody>
                    <a:bodyPr/>
                    <a:lstStyle/>
                    <a:p>
                      <a:endParaRPr kumimoji="1" lang="ja-JP" altLang="en-US" dirty="0"/>
                    </a:p>
                  </a:txBody>
                  <a:tcPr/>
                </a:tc>
              </a:tr>
              <a:tr h="294836">
                <a:tc>
                  <a:txBody>
                    <a:bodyPr/>
                    <a:lstStyle/>
                    <a:p>
                      <a:pPr algn="ctr"/>
                      <a:r>
                        <a:rPr kumimoji="1" lang="ja-JP" altLang="en-US" sz="1400" u="none" dirty="0" smtClean="0"/>
                        <a:t>医師事務作業補助者の配置</a:t>
                      </a:r>
                      <a:endParaRPr kumimoji="1" lang="ja-JP" altLang="en-US" sz="1400" u="none" dirty="0"/>
                    </a:p>
                  </a:txBody>
                  <a:tcPr marL="99060" marR="9906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ja-JP" altLang="en-US" sz="1400" u="none" dirty="0" smtClean="0"/>
                        <a:t>点数</a:t>
                      </a:r>
                      <a:endParaRPr kumimoji="1" lang="ja-JP" altLang="en-US" sz="1400" u="none" dirty="0"/>
                    </a:p>
                  </a:txBody>
                  <a:tcPr marL="99060" marR="99060" anchor="ctr">
                    <a:lnL w="12700" cap="flat" cmpd="sng" algn="ctr">
                      <a:solidFill>
                        <a:schemeClr val="accent5">
                          <a:lumMod val="60000"/>
                          <a:lumOff val="40000"/>
                        </a:schemeClr>
                      </a:solidFill>
                      <a:prstDash val="solid"/>
                      <a:round/>
                      <a:headEnd type="none" w="med" len="med"/>
                      <a:tailEnd type="none" w="med" len="med"/>
                    </a:lnL>
                  </a:tcPr>
                </a:tc>
              </a:tr>
              <a:tr h="32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dirty="0" smtClean="0"/>
                        <a:t>１５対１</a:t>
                      </a:r>
                    </a:p>
                  </a:txBody>
                  <a:tcPr marL="99060" marR="9906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ja-JP" altLang="en-US" sz="1600" u="none" dirty="0" smtClean="0"/>
                        <a:t>８１０点</a:t>
                      </a:r>
                      <a:endParaRPr kumimoji="1" lang="ja-JP" altLang="en-US" sz="1600" u="none" dirty="0"/>
                    </a:p>
                  </a:txBody>
                  <a:tcPr marL="99060" marR="99060" anchor="ctr">
                    <a:lnL w="12700" cap="flat" cmpd="sng" algn="ctr">
                      <a:solidFill>
                        <a:schemeClr val="accent5">
                          <a:lumMod val="60000"/>
                          <a:lumOff val="40000"/>
                        </a:schemeClr>
                      </a:solidFill>
                      <a:prstDash val="solid"/>
                      <a:round/>
                      <a:headEnd type="none" w="med" len="med"/>
                      <a:tailEnd type="none" w="med" len="med"/>
                    </a:lnL>
                  </a:tcPr>
                </a:tc>
              </a:tr>
              <a:tr h="32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dirty="0" smtClean="0"/>
                        <a:t>２０対１</a:t>
                      </a:r>
                    </a:p>
                  </a:txBody>
                  <a:tcPr marL="99060" marR="9906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ja-JP" altLang="en-US" sz="1600" u="none" dirty="0" smtClean="0"/>
                        <a:t>６１０点</a:t>
                      </a:r>
                      <a:endParaRPr kumimoji="1" lang="ja-JP" altLang="en-US" sz="1600" u="none" dirty="0"/>
                    </a:p>
                  </a:txBody>
                  <a:tcPr marL="99060" marR="99060" anchor="ctr">
                    <a:lnL w="12700" cap="flat" cmpd="sng" algn="ctr">
                      <a:solidFill>
                        <a:schemeClr val="accent5">
                          <a:lumMod val="60000"/>
                          <a:lumOff val="40000"/>
                        </a:schemeClr>
                      </a:solidFill>
                      <a:prstDash val="solid"/>
                      <a:round/>
                      <a:headEnd type="none" w="med" len="med"/>
                      <a:tailEnd type="none" w="med" len="med"/>
                    </a:lnL>
                  </a:tcPr>
                </a:tc>
              </a:tr>
              <a:tr h="324320">
                <a:tc>
                  <a:txBody>
                    <a:bodyPr/>
                    <a:lstStyle/>
                    <a:p>
                      <a:pPr algn="ctr"/>
                      <a:r>
                        <a:rPr kumimoji="1" lang="ja-JP" altLang="en-US" sz="1600" u="none" dirty="0" smtClean="0"/>
                        <a:t>２５対１</a:t>
                      </a:r>
                      <a:endParaRPr kumimoji="1" lang="ja-JP" altLang="en-US" sz="1600" u="none" dirty="0"/>
                    </a:p>
                  </a:txBody>
                  <a:tcPr marL="99060" marR="9906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ja-JP" altLang="en-US" sz="1600" u="none" dirty="0" smtClean="0"/>
                        <a:t>４９０点</a:t>
                      </a:r>
                      <a:endParaRPr kumimoji="1" lang="ja-JP" altLang="en-US" sz="1600" u="none" dirty="0"/>
                    </a:p>
                  </a:txBody>
                  <a:tcPr marL="99060" marR="99060" anchor="ctr">
                    <a:lnL w="12700" cap="flat" cmpd="sng" algn="ctr">
                      <a:solidFill>
                        <a:schemeClr val="accent5">
                          <a:lumMod val="60000"/>
                          <a:lumOff val="40000"/>
                        </a:schemeClr>
                      </a:solidFill>
                      <a:prstDash val="solid"/>
                      <a:round/>
                      <a:headEnd type="none" w="med" len="med"/>
                      <a:tailEnd type="none" w="med" len="med"/>
                    </a:lnL>
                  </a:tcPr>
                </a:tc>
              </a:tr>
              <a:tr h="324320">
                <a:tc>
                  <a:txBody>
                    <a:bodyPr/>
                    <a:lstStyle/>
                    <a:p>
                      <a:pPr algn="l"/>
                      <a:r>
                        <a:rPr kumimoji="1" lang="ja-JP" altLang="en-US" sz="1600" u="none" dirty="0" smtClean="0"/>
                        <a:t>　　　　  　３０対１</a:t>
                      </a:r>
                      <a:endParaRPr kumimoji="1" lang="ja-JP" altLang="en-US" sz="1600" b="1" u="none" dirty="0">
                        <a:solidFill>
                          <a:srgbClr val="0070C0"/>
                        </a:solidFill>
                      </a:endParaRPr>
                    </a:p>
                  </a:txBody>
                  <a:tcPr marL="99060" marR="9906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ja-JP" altLang="en-US" sz="1600" u="none" dirty="0" smtClean="0"/>
                        <a:t>４１０点</a:t>
                      </a:r>
                      <a:endParaRPr kumimoji="1" lang="ja-JP" altLang="en-US" sz="1600" b="1" u="none" dirty="0">
                        <a:solidFill>
                          <a:srgbClr val="0070C0"/>
                        </a:solidFill>
                      </a:endParaRPr>
                    </a:p>
                  </a:txBody>
                  <a:tcPr marL="99060" marR="99060" anchor="ctr">
                    <a:lnL w="12700" cap="flat" cmpd="sng" algn="ctr">
                      <a:solidFill>
                        <a:schemeClr val="accent5">
                          <a:lumMod val="60000"/>
                          <a:lumOff val="40000"/>
                        </a:schemeClr>
                      </a:solidFill>
                      <a:prstDash val="solid"/>
                      <a:round/>
                      <a:headEnd type="none" w="med" len="med"/>
                      <a:tailEnd type="none" w="med" len="med"/>
                    </a:lnL>
                  </a:tcPr>
                </a:tc>
              </a:tr>
              <a:tr h="324320">
                <a:tc>
                  <a:txBody>
                    <a:bodyPr/>
                    <a:lstStyle/>
                    <a:p>
                      <a:pPr algn="l"/>
                      <a:r>
                        <a:rPr kumimoji="1" lang="ja-JP" altLang="en-US" sz="1600" u="none" dirty="0" smtClean="0"/>
                        <a:t>　　　　</a:t>
                      </a:r>
                      <a:r>
                        <a:rPr kumimoji="1" lang="ja-JP" altLang="en-US" sz="1600" u="none" baseline="0" dirty="0" smtClean="0"/>
                        <a:t>  </a:t>
                      </a:r>
                      <a:r>
                        <a:rPr kumimoji="1" lang="ja-JP" altLang="en-US" sz="1600" u="none" dirty="0" smtClean="0"/>
                        <a:t>　４０対１</a:t>
                      </a:r>
                      <a:endParaRPr kumimoji="1" lang="ja-JP" altLang="en-US" sz="1600" b="1" u="none" dirty="0">
                        <a:solidFill>
                          <a:srgbClr val="0070C0"/>
                        </a:solidFill>
                      </a:endParaRPr>
                    </a:p>
                  </a:txBody>
                  <a:tcPr marL="99060" marR="9906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ja-JP" altLang="en-US" sz="1600" u="none" dirty="0" smtClean="0"/>
                        <a:t>３３０点</a:t>
                      </a:r>
                      <a:endParaRPr kumimoji="1" lang="ja-JP" altLang="en-US" sz="1600" b="1" u="none" dirty="0">
                        <a:solidFill>
                          <a:srgbClr val="0070C0"/>
                        </a:solidFill>
                      </a:endParaRPr>
                    </a:p>
                  </a:txBody>
                  <a:tcPr marL="99060" marR="99060" anchor="ctr">
                    <a:lnL w="12700" cap="flat" cmpd="sng" algn="ctr">
                      <a:solidFill>
                        <a:schemeClr val="accent5">
                          <a:lumMod val="60000"/>
                          <a:lumOff val="40000"/>
                        </a:schemeClr>
                      </a:solidFill>
                      <a:prstDash val="solid"/>
                      <a:round/>
                      <a:headEnd type="none" w="med" len="med"/>
                      <a:tailEnd type="none" w="med" len="med"/>
                    </a:lnL>
                  </a:tcPr>
                </a:tc>
              </a:tr>
              <a:tr h="324320">
                <a:tc>
                  <a:txBody>
                    <a:bodyPr/>
                    <a:lstStyle/>
                    <a:p>
                      <a:pPr algn="ctr"/>
                      <a:r>
                        <a:rPr kumimoji="1" lang="ja-JP" altLang="en-US" sz="1600" dirty="0" smtClean="0"/>
                        <a:t>５０対１</a:t>
                      </a:r>
                      <a:endParaRPr kumimoji="1" lang="ja-JP" altLang="en-US" sz="1100" dirty="0"/>
                    </a:p>
                  </a:txBody>
                  <a:tcPr marL="99060" marR="9906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ja-JP" altLang="en-US" sz="1600" dirty="0" smtClean="0"/>
                        <a:t>２５５点</a:t>
                      </a:r>
                      <a:endParaRPr kumimoji="1" lang="ja-JP" altLang="en-US" sz="1600" dirty="0"/>
                    </a:p>
                  </a:txBody>
                  <a:tcPr marL="99060" marR="99060" anchor="ctr">
                    <a:lnL w="12700" cap="flat" cmpd="sng" algn="ctr">
                      <a:solidFill>
                        <a:schemeClr val="accent5">
                          <a:lumMod val="60000"/>
                          <a:lumOff val="40000"/>
                        </a:schemeClr>
                      </a:solidFill>
                      <a:prstDash val="solid"/>
                      <a:round/>
                      <a:headEnd type="none" w="med" len="med"/>
                      <a:tailEnd type="none" w="med" len="med"/>
                    </a:lnL>
                  </a:tcPr>
                </a:tc>
              </a:tr>
              <a:tr h="324320">
                <a:tc>
                  <a:txBody>
                    <a:bodyPr/>
                    <a:lstStyle/>
                    <a:p>
                      <a:pPr algn="ctr"/>
                      <a:r>
                        <a:rPr kumimoji="1" lang="ja-JP" altLang="en-US" sz="1600" dirty="0" smtClean="0"/>
                        <a:t>７５対１</a:t>
                      </a:r>
                      <a:endParaRPr kumimoji="1" lang="ja-JP" altLang="en-US" sz="1600" dirty="0"/>
                    </a:p>
                  </a:txBody>
                  <a:tcPr marL="99060" marR="9906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ja-JP" altLang="en-US" sz="1600" dirty="0" smtClean="0"/>
                        <a:t>１８０点</a:t>
                      </a:r>
                      <a:endParaRPr kumimoji="1" lang="ja-JP" altLang="en-US" sz="1600" dirty="0"/>
                    </a:p>
                  </a:txBody>
                  <a:tcPr marL="99060" marR="99060" anchor="ctr">
                    <a:lnL w="12700" cap="flat" cmpd="sng" algn="ctr">
                      <a:solidFill>
                        <a:schemeClr val="accent5">
                          <a:lumMod val="60000"/>
                          <a:lumOff val="40000"/>
                        </a:schemeClr>
                      </a:solidFill>
                      <a:prstDash val="solid"/>
                      <a:round/>
                      <a:headEnd type="none" w="med" len="med"/>
                      <a:tailEnd type="none" w="med" len="med"/>
                    </a:lnL>
                  </a:tcPr>
                </a:tc>
              </a:tr>
              <a:tr h="324320">
                <a:tc>
                  <a:txBody>
                    <a:bodyPr/>
                    <a:lstStyle/>
                    <a:p>
                      <a:pPr algn="ctr"/>
                      <a:r>
                        <a:rPr kumimoji="1" lang="ja-JP" altLang="en-US" sz="1600" dirty="0" smtClean="0"/>
                        <a:t>１００対１</a:t>
                      </a:r>
                      <a:endParaRPr kumimoji="1" lang="ja-JP" altLang="en-US" sz="1600" dirty="0"/>
                    </a:p>
                  </a:txBody>
                  <a:tcPr marL="99060" marR="9906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ja-JP" altLang="en-US" sz="1600" dirty="0" smtClean="0"/>
                        <a:t>１３８点</a:t>
                      </a:r>
                      <a:endParaRPr kumimoji="1" lang="ja-JP" altLang="en-US" sz="1600" dirty="0"/>
                    </a:p>
                  </a:txBody>
                  <a:tcPr marL="99060" marR="99060" anchor="ctr">
                    <a:lnL w="12700" cap="flat" cmpd="sng" algn="ctr">
                      <a:solidFill>
                        <a:schemeClr val="accent5">
                          <a:lumMod val="60000"/>
                          <a:lumOff val="40000"/>
                        </a:schemeClr>
                      </a:solidFill>
                      <a:prstDash val="solid"/>
                      <a:round/>
                      <a:headEnd type="none" w="med" len="med"/>
                      <a:tailEnd type="none" w="med" len="med"/>
                    </a:lnL>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32959581"/>
              </p:ext>
            </p:extLst>
          </p:nvPr>
        </p:nvGraphicFramePr>
        <p:xfrm>
          <a:off x="5576270" y="2159548"/>
          <a:ext cx="3990445" cy="3352800"/>
        </p:xfrm>
        <a:graphic>
          <a:graphicData uri="http://schemas.openxmlformats.org/drawingml/2006/table">
            <a:tbl>
              <a:tblPr firstRow="1" bandRow="1">
                <a:tableStyleId>{9DCAF9ED-07DC-4A11-8D7F-57B35C25682E}</a:tableStyleId>
              </a:tblPr>
              <a:tblGrid>
                <a:gridCol w="2334261"/>
                <a:gridCol w="1656184"/>
              </a:tblGrid>
              <a:tr h="0">
                <a:tc gridSpan="2">
                  <a:txBody>
                    <a:bodyPr/>
                    <a:lstStyle/>
                    <a:p>
                      <a:pPr algn="ctr"/>
                      <a:r>
                        <a:rPr kumimoji="1" lang="ja-JP" altLang="en-US" dirty="0" smtClean="0"/>
                        <a:t>改定後</a:t>
                      </a:r>
                      <a:endParaRPr kumimoji="1" lang="ja-JP" altLang="en-US" dirty="0"/>
                    </a:p>
                  </a:txBody>
                  <a:tcPr marL="99060" marR="99060" anchor="ctr"/>
                </a:tc>
                <a:tc hMerge="1">
                  <a:txBody>
                    <a:bodyPr/>
                    <a:lstStyle/>
                    <a:p>
                      <a:endParaRPr kumimoji="1" lang="ja-JP" altLang="en-US" dirty="0"/>
                    </a:p>
                  </a:txBody>
                  <a:tcPr/>
                </a:tc>
              </a:tr>
              <a:tr h="145733">
                <a:tc>
                  <a:txBody>
                    <a:bodyPr/>
                    <a:lstStyle/>
                    <a:p>
                      <a:pPr algn="ctr"/>
                      <a:r>
                        <a:rPr kumimoji="1" lang="ja-JP" altLang="en-US" sz="1400" dirty="0" smtClean="0"/>
                        <a:t>医師事務作業補助者の配置</a:t>
                      </a:r>
                      <a:endParaRPr kumimoji="1" lang="ja-JP" altLang="en-US" sz="1400" dirty="0"/>
                    </a:p>
                  </a:txBody>
                  <a:tcPr marL="99060" marR="99060" anchor="ctr"/>
                </a:tc>
                <a:tc>
                  <a:txBody>
                    <a:bodyPr/>
                    <a:lstStyle/>
                    <a:p>
                      <a:pPr algn="ctr"/>
                      <a:r>
                        <a:rPr kumimoji="1" lang="ja-JP" altLang="en-US" sz="1400" dirty="0" smtClean="0"/>
                        <a:t>点数</a:t>
                      </a:r>
                      <a:endParaRPr kumimoji="1" lang="ja-JP" altLang="en-US" sz="1400" dirty="0"/>
                    </a:p>
                  </a:txBody>
                  <a:tcPr marL="99060" marR="99060"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１５対１</a:t>
                      </a:r>
                    </a:p>
                  </a:txBody>
                  <a:tcPr marL="99060" marR="99060" anchor="ctr"/>
                </a:tc>
                <a:tc>
                  <a:txBody>
                    <a:bodyPr/>
                    <a:lstStyle/>
                    <a:p>
                      <a:pPr algn="ctr"/>
                      <a:r>
                        <a:rPr kumimoji="1" lang="ja-JP" altLang="en-US" sz="1600" b="1" u="sng" dirty="0" smtClean="0">
                          <a:solidFill>
                            <a:srgbClr val="0070C0"/>
                          </a:solidFill>
                        </a:rPr>
                        <a:t>８６０点</a:t>
                      </a:r>
                      <a:endParaRPr kumimoji="1" lang="ja-JP" altLang="en-US" sz="1600" b="1" u="sng" dirty="0">
                        <a:solidFill>
                          <a:srgbClr val="0070C0"/>
                        </a:solidFill>
                      </a:endParaRPr>
                    </a:p>
                  </a:txBody>
                  <a:tcPr marL="99060" marR="99060"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２０対１</a:t>
                      </a:r>
                    </a:p>
                  </a:txBody>
                  <a:tcPr marL="99060" marR="99060" anchor="ctr"/>
                </a:tc>
                <a:tc>
                  <a:txBody>
                    <a:bodyPr/>
                    <a:lstStyle/>
                    <a:p>
                      <a:pPr algn="ctr"/>
                      <a:r>
                        <a:rPr kumimoji="1" lang="ja-JP" altLang="en-US" sz="1600" b="1" u="sng" dirty="0" smtClean="0">
                          <a:solidFill>
                            <a:srgbClr val="0070C0"/>
                          </a:solidFill>
                        </a:rPr>
                        <a:t>６４８点</a:t>
                      </a:r>
                      <a:endParaRPr kumimoji="1" lang="ja-JP" altLang="en-US" sz="1600" b="1" u="sng" dirty="0">
                        <a:solidFill>
                          <a:srgbClr val="0070C0"/>
                        </a:solidFill>
                      </a:endParaRPr>
                    </a:p>
                  </a:txBody>
                  <a:tcPr marL="99060" marR="99060" anchor="ctr"/>
                </a:tc>
              </a:tr>
              <a:tr h="0">
                <a:tc>
                  <a:txBody>
                    <a:bodyPr/>
                    <a:lstStyle/>
                    <a:p>
                      <a:pPr algn="ctr"/>
                      <a:r>
                        <a:rPr kumimoji="1" lang="ja-JP" altLang="en-US" sz="1600" dirty="0" smtClean="0"/>
                        <a:t>２５対１</a:t>
                      </a:r>
                      <a:endParaRPr kumimoji="1" lang="ja-JP" altLang="en-US" sz="1600" dirty="0"/>
                    </a:p>
                  </a:txBody>
                  <a:tcPr marL="99060" marR="99060" anchor="ctr"/>
                </a:tc>
                <a:tc>
                  <a:txBody>
                    <a:bodyPr/>
                    <a:lstStyle/>
                    <a:p>
                      <a:pPr algn="ctr"/>
                      <a:r>
                        <a:rPr kumimoji="1" lang="ja-JP" altLang="en-US" sz="1600" b="1" u="sng" dirty="0" smtClean="0">
                          <a:solidFill>
                            <a:srgbClr val="0070C0"/>
                          </a:solidFill>
                        </a:rPr>
                        <a:t>５２０点</a:t>
                      </a:r>
                      <a:endParaRPr kumimoji="1" lang="ja-JP" altLang="en-US" sz="1600" b="1" u="sng" dirty="0">
                        <a:solidFill>
                          <a:srgbClr val="0070C0"/>
                        </a:solidFill>
                      </a:endParaRPr>
                    </a:p>
                  </a:txBody>
                  <a:tcPr marL="99060" marR="99060" anchor="ctr"/>
                </a:tc>
              </a:tr>
              <a:tr h="0">
                <a:tc>
                  <a:txBody>
                    <a:bodyPr/>
                    <a:lstStyle/>
                    <a:p>
                      <a:pPr algn="l"/>
                      <a:r>
                        <a:rPr kumimoji="1" lang="ja-JP" altLang="en-US" sz="1600" u="none" dirty="0" smtClean="0"/>
                        <a:t>　　　　  　３０対１</a:t>
                      </a:r>
                      <a:endParaRPr kumimoji="1" lang="ja-JP" altLang="en-US" sz="1600" b="1" u="none" dirty="0">
                        <a:solidFill>
                          <a:srgbClr val="0070C0"/>
                        </a:solidFill>
                      </a:endParaRPr>
                    </a:p>
                  </a:txBody>
                  <a:tcPr marL="99060" marR="99060" anchor="ctr"/>
                </a:tc>
                <a:tc>
                  <a:txBody>
                    <a:bodyPr/>
                    <a:lstStyle/>
                    <a:p>
                      <a:pPr algn="ctr"/>
                      <a:r>
                        <a:rPr kumimoji="1" lang="ja-JP" altLang="en-US" sz="1600" b="1" u="sng" dirty="0" smtClean="0">
                          <a:solidFill>
                            <a:srgbClr val="0070C0"/>
                          </a:solidFill>
                        </a:rPr>
                        <a:t>４３５点</a:t>
                      </a:r>
                      <a:endParaRPr kumimoji="1" lang="ja-JP" altLang="en-US" sz="1600" b="1" u="sng" dirty="0">
                        <a:solidFill>
                          <a:srgbClr val="0070C0"/>
                        </a:solidFill>
                      </a:endParaRPr>
                    </a:p>
                  </a:txBody>
                  <a:tcPr marL="99060" marR="99060" anchor="ctr"/>
                </a:tc>
              </a:tr>
              <a:tr h="0">
                <a:tc>
                  <a:txBody>
                    <a:bodyPr/>
                    <a:lstStyle/>
                    <a:p>
                      <a:pPr algn="l"/>
                      <a:r>
                        <a:rPr kumimoji="1" lang="ja-JP" altLang="en-US" sz="1600" u="none" dirty="0" smtClean="0"/>
                        <a:t>　　　　  　４０対１</a:t>
                      </a:r>
                      <a:endParaRPr kumimoji="1" lang="ja-JP" altLang="en-US" sz="1600" b="1" u="none" dirty="0">
                        <a:solidFill>
                          <a:srgbClr val="0070C0"/>
                        </a:solidFill>
                      </a:endParaRPr>
                    </a:p>
                  </a:txBody>
                  <a:tcPr marL="99060" marR="99060" anchor="ctr"/>
                </a:tc>
                <a:tc>
                  <a:txBody>
                    <a:bodyPr/>
                    <a:lstStyle/>
                    <a:p>
                      <a:pPr algn="ctr"/>
                      <a:r>
                        <a:rPr kumimoji="1" lang="ja-JP" altLang="en-US" sz="1600" b="1" u="sng" dirty="0" smtClean="0">
                          <a:solidFill>
                            <a:srgbClr val="0070C0"/>
                          </a:solidFill>
                        </a:rPr>
                        <a:t>３５０点</a:t>
                      </a:r>
                      <a:endParaRPr kumimoji="1" lang="ja-JP" altLang="en-US" sz="1600" b="1" u="sng" dirty="0">
                        <a:solidFill>
                          <a:srgbClr val="0070C0"/>
                        </a:solidFill>
                      </a:endParaRPr>
                    </a:p>
                  </a:txBody>
                  <a:tcPr marL="99060" marR="99060" anchor="ctr"/>
                </a:tc>
              </a:tr>
              <a:tr h="0">
                <a:tc>
                  <a:txBody>
                    <a:bodyPr/>
                    <a:lstStyle/>
                    <a:p>
                      <a:pPr algn="ctr"/>
                      <a:r>
                        <a:rPr kumimoji="1" lang="ja-JP" altLang="en-US" sz="1600" dirty="0" smtClean="0"/>
                        <a:t>５０対１</a:t>
                      </a:r>
                      <a:endParaRPr kumimoji="1" lang="ja-JP" altLang="en-US" sz="1100" dirty="0"/>
                    </a:p>
                  </a:txBody>
                  <a:tcPr marL="99060" marR="99060" anchor="ctr"/>
                </a:tc>
                <a:tc>
                  <a:txBody>
                    <a:bodyPr/>
                    <a:lstStyle/>
                    <a:p>
                      <a:pPr algn="ctr"/>
                      <a:r>
                        <a:rPr kumimoji="1" lang="ja-JP" altLang="en-US" sz="1600" b="1" u="sng" dirty="0" smtClean="0">
                          <a:solidFill>
                            <a:srgbClr val="0070C0"/>
                          </a:solidFill>
                        </a:rPr>
                        <a:t>２７０点</a:t>
                      </a:r>
                      <a:endParaRPr kumimoji="1" lang="ja-JP" altLang="en-US" sz="1600" b="1" u="sng" dirty="0">
                        <a:solidFill>
                          <a:srgbClr val="0070C0"/>
                        </a:solidFill>
                      </a:endParaRPr>
                    </a:p>
                  </a:txBody>
                  <a:tcPr marL="99060" marR="99060" anchor="ctr"/>
                </a:tc>
              </a:tr>
              <a:tr h="0">
                <a:tc>
                  <a:txBody>
                    <a:bodyPr/>
                    <a:lstStyle/>
                    <a:p>
                      <a:pPr algn="ctr"/>
                      <a:r>
                        <a:rPr kumimoji="1" lang="ja-JP" altLang="en-US" sz="1600" dirty="0" smtClean="0"/>
                        <a:t>７５対１</a:t>
                      </a:r>
                      <a:endParaRPr kumimoji="1" lang="ja-JP" altLang="en-US" sz="1600" dirty="0"/>
                    </a:p>
                  </a:txBody>
                  <a:tcPr marL="99060" marR="99060" anchor="ctr"/>
                </a:tc>
                <a:tc>
                  <a:txBody>
                    <a:bodyPr/>
                    <a:lstStyle/>
                    <a:p>
                      <a:pPr algn="ctr"/>
                      <a:r>
                        <a:rPr kumimoji="1" lang="ja-JP" altLang="en-US" sz="1600" b="1" u="sng" dirty="0" smtClean="0">
                          <a:solidFill>
                            <a:srgbClr val="0070C0"/>
                          </a:solidFill>
                        </a:rPr>
                        <a:t>１９０点</a:t>
                      </a:r>
                      <a:endParaRPr kumimoji="1" lang="ja-JP" altLang="en-US" sz="1600" b="1" u="sng" dirty="0">
                        <a:solidFill>
                          <a:srgbClr val="0070C0"/>
                        </a:solidFill>
                      </a:endParaRPr>
                    </a:p>
                  </a:txBody>
                  <a:tcPr marL="99060" marR="99060" anchor="ctr"/>
                </a:tc>
              </a:tr>
              <a:tr h="0">
                <a:tc>
                  <a:txBody>
                    <a:bodyPr/>
                    <a:lstStyle/>
                    <a:p>
                      <a:pPr algn="ctr"/>
                      <a:r>
                        <a:rPr kumimoji="1" lang="ja-JP" altLang="en-US" sz="1600" dirty="0" smtClean="0"/>
                        <a:t>１００対１</a:t>
                      </a:r>
                      <a:endParaRPr kumimoji="1" lang="ja-JP" altLang="en-US" sz="1600" dirty="0"/>
                    </a:p>
                  </a:txBody>
                  <a:tcPr marL="99060" marR="99060" anchor="ctr"/>
                </a:tc>
                <a:tc>
                  <a:txBody>
                    <a:bodyPr/>
                    <a:lstStyle/>
                    <a:p>
                      <a:pPr algn="ctr"/>
                      <a:r>
                        <a:rPr kumimoji="1" lang="ja-JP" altLang="en-US" sz="1600" b="1" u="sng" dirty="0" smtClean="0">
                          <a:solidFill>
                            <a:srgbClr val="0070C0"/>
                          </a:solidFill>
                        </a:rPr>
                        <a:t>１４３点</a:t>
                      </a:r>
                      <a:endParaRPr kumimoji="1" lang="ja-JP" altLang="en-US" sz="1600" b="1" u="sng" dirty="0">
                        <a:solidFill>
                          <a:srgbClr val="0070C0"/>
                        </a:solidFill>
                      </a:endParaRPr>
                    </a:p>
                  </a:txBody>
                  <a:tcPr marL="99060" marR="99060" anchor="ctr"/>
                </a:tc>
              </a:tr>
            </a:tbl>
          </a:graphicData>
        </a:graphic>
      </p:graphicFrame>
      <p:sp>
        <p:nvSpPr>
          <p:cNvPr id="9" name="右矢印 8"/>
          <p:cNvSpPr/>
          <p:nvPr/>
        </p:nvSpPr>
        <p:spPr>
          <a:xfrm>
            <a:off x="4775735" y="2979897"/>
            <a:ext cx="569251" cy="1314699"/>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13" name="Rectangle 36"/>
          <p:cNvSpPr>
            <a:spLocks noChangeArrowheads="1"/>
          </p:cNvSpPr>
          <p:nvPr/>
        </p:nvSpPr>
        <p:spPr bwMode="auto">
          <a:xfrm>
            <a:off x="194339" y="701360"/>
            <a:ext cx="4018065" cy="4234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r>
              <a:rPr lang="ja-JP" altLang="en-US" sz="2000" dirty="0" smtClean="0">
                <a:solidFill>
                  <a:prstClr val="black"/>
                </a:solidFill>
              </a:rPr>
              <a:t>（３）医師</a:t>
            </a:r>
            <a:r>
              <a:rPr lang="ja-JP" altLang="en-US" sz="2000" dirty="0">
                <a:solidFill>
                  <a:prstClr val="black"/>
                </a:solidFill>
              </a:rPr>
              <a:t>事務作業補助</a:t>
            </a:r>
            <a:r>
              <a:rPr lang="ja-JP" altLang="en-US" sz="2000" dirty="0" smtClean="0">
                <a:solidFill>
                  <a:prstClr val="black"/>
                </a:solidFill>
              </a:rPr>
              <a:t>体制の評価</a:t>
            </a:r>
            <a:endParaRPr lang="ja-JP" altLang="en-US" sz="2000" dirty="0">
              <a:solidFill>
                <a:prstClr val="black"/>
              </a:solidFill>
            </a:endParaRPr>
          </a:p>
        </p:txBody>
      </p:sp>
      <p:sp>
        <p:nvSpPr>
          <p:cNvPr id="5" name="正方形/長方形 4"/>
          <p:cNvSpPr/>
          <p:nvPr/>
        </p:nvSpPr>
        <p:spPr>
          <a:xfrm>
            <a:off x="434246" y="5617940"/>
            <a:ext cx="9037620" cy="990015"/>
          </a:xfrm>
          <a:prstGeom prst="rect">
            <a:avLst/>
          </a:prstGeom>
        </p:spPr>
        <p:txBody>
          <a:bodyPr wrap="square">
            <a:spAutoFit/>
          </a:bodyPr>
          <a:lstStyle/>
          <a:p>
            <a:pPr indent="709930" algn="just">
              <a:lnSpc>
                <a:spcPts val="1400"/>
              </a:lnSpc>
            </a:pPr>
            <a:r>
              <a:rPr lang="en-US" altLang="ja-JP" sz="1400" kern="0" dirty="0">
                <a:solidFill>
                  <a:prstClr val="black"/>
                </a:solidFill>
                <a:latin typeface="ＭＳ ゴシック" panose="020B0609070205080204" pitchFamily="49" charset="-128"/>
                <a:ea typeface="ＭＳ ゴシック" panose="020B0609070205080204" pitchFamily="49" charset="-128"/>
                <a:cs typeface="MS-Gothic"/>
              </a:rPr>
              <a:t>[</a:t>
            </a:r>
            <a:r>
              <a:rPr lang="ja-JP" altLang="ja-JP" sz="1400" kern="0" dirty="0">
                <a:solidFill>
                  <a:prstClr val="black"/>
                </a:solidFill>
                <a:latin typeface="ＭＳ ゴシック" panose="020B0609070205080204" pitchFamily="49" charset="-128"/>
                <a:ea typeface="ＭＳ ゴシック" panose="020B0609070205080204" pitchFamily="49" charset="-128"/>
                <a:cs typeface="MS-Gothic"/>
              </a:rPr>
              <a:t>施設</a:t>
            </a:r>
            <a:r>
              <a:rPr lang="ja-JP" altLang="ja-JP" sz="14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基準</a:t>
            </a:r>
            <a:r>
              <a:rPr lang="en-US" altLang="ja-JP" sz="1400" kern="0" dirty="0">
                <a:solidFill>
                  <a:prstClr val="black"/>
                </a:solidFill>
                <a:latin typeface="ＭＳ ゴシック" panose="020B0609070205080204" pitchFamily="49" charset="-128"/>
                <a:ea typeface="ＭＳ ゴシック" panose="020B0609070205080204" pitchFamily="49" charset="-128"/>
                <a:cs typeface="MS-Gothic"/>
              </a:rPr>
              <a:t>]</a:t>
            </a:r>
            <a:endParaRPr lang="ja-JP" altLang="ja-JP" sz="14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887730" indent="-176530">
              <a:lnSpc>
                <a:spcPts val="1400"/>
              </a:lnSpc>
            </a:pPr>
            <a:r>
              <a:rPr lang="ja-JP" altLang="ja-JP" sz="14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①　医師事務作業補助者の業務を行う場所について</a:t>
            </a:r>
            <a:r>
              <a:rPr lang="ja-JP" altLang="ja-JP" sz="1400"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400" b="1" u="sng"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８０</a:t>
            </a:r>
            <a:r>
              <a:rPr lang="ja-JP" altLang="ja-JP" sz="1400" b="1" u="sng" kern="100" dirty="0" smtClean="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400" b="1" u="sng"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以上</a:t>
            </a:r>
            <a:r>
              <a:rPr lang="ja-JP" altLang="ja-JP" sz="14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を病棟又は外来とする。 </a:t>
            </a:r>
          </a:p>
          <a:p>
            <a:pPr marL="887730" indent="-176530">
              <a:lnSpc>
                <a:spcPts val="1400"/>
              </a:lnSpc>
            </a:pPr>
            <a:r>
              <a:rPr lang="ja-JP" altLang="ja-JP" sz="14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②　看護職員を医師事務作業補助者として届出することは不可。</a:t>
            </a:r>
          </a:p>
          <a:p>
            <a:pPr marL="263525" indent="-263525">
              <a:lnSpc>
                <a:spcPts val="1400"/>
              </a:lnSpc>
            </a:pPr>
            <a:r>
              <a:rPr lang="ja-JP" altLang="en-US" sz="1400" kern="100" dirty="0" smtClean="0">
                <a:solidFill>
                  <a:prstClr val="black"/>
                </a:solidFill>
                <a:latin typeface="ＭＳ ゴシック" panose="020B0609070205080204" pitchFamily="49" charset="-128"/>
                <a:cs typeface="Times New Roman" panose="02020603050405020304" pitchFamily="18" charset="0"/>
              </a:rPr>
              <a:t>　</a:t>
            </a:r>
            <a:r>
              <a:rPr lang="en-US" altLang="ja-JP" sz="1400" kern="100" dirty="0" smtClean="0">
                <a:solidFill>
                  <a:prstClr val="black"/>
                </a:solidFill>
                <a:latin typeface="ＭＳ ゴシック" panose="020B0609070205080204" pitchFamily="49" charset="-128"/>
                <a:cs typeface="Times New Roman" panose="02020603050405020304" pitchFamily="18" charset="0"/>
              </a:rPr>
              <a:t>※</a:t>
            </a:r>
            <a:r>
              <a:rPr lang="ja-JP" altLang="ja-JP" sz="1400" kern="100" dirty="0">
                <a:solidFill>
                  <a:prstClr val="black"/>
                </a:solidFill>
                <a:ea typeface="ＭＳ ゴシック" panose="020B0609070205080204" pitchFamily="49" charset="-128"/>
                <a:cs typeface="Times New Roman" panose="02020603050405020304" pitchFamily="18" charset="0"/>
              </a:rPr>
              <a:t>　</a:t>
            </a:r>
            <a:r>
              <a:rPr lang="ja-JP" altLang="ja-JP" sz="1400" b="1" kern="100" dirty="0">
                <a:solidFill>
                  <a:prstClr val="black"/>
                </a:solidFill>
                <a:ea typeface="ＭＳ ゴシック" panose="020B0609070205080204" pitchFamily="49" charset="-128"/>
                <a:cs typeface="Times New Roman" panose="02020603050405020304" pitchFamily="18" charset="0"/>
              </a:rPr>
              <a:t>従前の</a:t>
            </a:r>
            <a:r>
              <a:rPr lang="ja-JP" altLang="ja-JP" sz="1400" b="1" dirty="0">
                <a:solidFill>
                  <a:prstClr val="black"/>
                </a:solidFill>
                <a:ea typeface="ＭＳ ゴシック" panose="020B0609070205080204" pitchFamily="49" charset="-128"/>
                <a:cs typeface="MS-Gothic"/>
              </a:rPr>
              <a:t>医師事務作業補助体制加算</a:t>
            </a:r>
            <a:r>
              <a:rPr lang="ja-JP" altLang="ja-JP" sz="1400" kern="100" dirty="0">
                <a:solidFill>
                  <a:prstClr val="black"/>
                </a:solidFill>
                <a:ea typeface="ＭＳ ゴシック" panose="020B0609070205080204" pitchFamily="49" charset="-128"/>
                <a:cs typeface="Times New Roman" panose="02020603050405020304" pitchFamily="18" charset="0"/>
              </a:rPr>
              <a:t>については、看護職員を医師事務作業補助者として</a:t>
            </a:r>
            <a:r>
              <a:rPr lang="ja-JP" altLang="ja-JP" sz="1400" kern="100" dirty="0" smtClean="0">
                <a:solidFill>
                  <a:prstClr val="black"/>
                </a:solidFill>
                <a:ea typeface="ＭＳ ゴシック" panose="020B0609070205080204" pitchFamily="49" charset="-128"/>
                <a:cs typeface="Times New Roman" panose="02020603050405020304" pitchFamily="18" charset="0"/>
              </a:rPr>
              <a:t>届出する</a:t>
            </a:r>
            <a:r>
              <a:rPr lang="ja-JP" altLang="ja-JP" sz="1400" kern="100" dirty="0">
                <a:solidFill>
                  <a:prstClr val="black"/>
                </a:solidFill>
                <a:ea typeface="ＭＳ ゴシック" panose="020B0609070205080204" pitchFamily="49" charset="-128"/>
                <a:cs typeface="Times New Roman" panose="02020603050405020304" pitchFamily="18" charset="0"/>
              </a:rPr>
              <a:t>ことは不可とした上で、</a:t>
            </a:r>
            <a:r>
              <a:rPr lang="ja-JP" altLang="ja-JP" sz="1400" u="sng" dirty="0">
                <a:solidFill>
                  <a:srgbClr val="FF0000"/>
                </a:solidFill>
                <a:ea typeface="ＭＳ ゴシック" panose="020B0609070205080204" pitchFamily="49" charset="-128"/>
                <a:cs typeface="MS-Gothic"/>
              </a:rPr>
              <a:t>医師事務作業補助体制加算２</a:t>
            </a:r>
            <a:r>
              <a:rPr lang="ja-JP" altLang="ja-JP" sz="1400" u="sng" kern="100" dirty="0">
                <a:solidFill>
                  <a:prstClr val="black"/>
                </a:solidFill>
                <a:ea typeface="ＭＳ ゴシック" panose="020B0609070205080204" pitchFamily="49" charset="-128"/>
                <a:cs typeface="Times New Roman" panose="02020603050405020304" pitchFamily="18" charset="0"/>
              </a:rPr>
              <a:t>とする。</a:t>
            </a:r>
            <a:endParaRPr lang="ja-JP" altLang="en-US" sz="1400" u="sng" dirty="0">
              <a:solidFill>
                <a:prstClr val="black"/>
              </a:solidFill>
            </a:endParaRPr>
          </a:p>
        </p:txBody>
      </p:sp>
      <p:sp>
        <p:nvSpPr>
          <p:cNvPr id="14" name="正方形/長方形 13"/>
          <p:cNvSpPr/>
          <p:nvPr/>
        </p:nvSpPr>
        <p:spPr>
          <a:xfrm>
            <a:off x="5452003" y="1800510"/>
            <a:ext cx="4137671" cy="369332"/>
          </a:xfrm>
          <a:prstGeom prst="rect">
            <a:avLst/>
          </a:prstGeom>
        </p:spPr>
        <p:txBody>
          <a:bodyPr wrap="none">
            <a:spAutoFit/>
          </a:bodyPr>
          <a:lstStyle/>
          <a:p>
            <a:r>
              <a:rPr lang="en-US" altLang="ja-JP" b="1"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b="1"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新</a:t>
            </a:r>
            <a:r>
              <a:rPr lang="en-US" altLang="ja-JP" b="1"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b="1"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b="1"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b="1" u="sng"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医師事務作業補助体制加算１</a:t>
            </a:r>
            <a:endParaRPr lang="ja-JP" altLang="ja-JP" b="1"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5" name="正方形/長方形 14"/>
          <p:cNvSpPr/>
          <p:nvPr/>
        </p:nvSpPr>
        <p:spPr>
          <a:xfrm>
            <a:off x="1162301" y="1827190"/>
            <a:ext cx="3321742" cy="369332"/>
          </a:xfrm>
          <a:prstGeom prst="rect">
            <a:avLst/>
          </a:prstGeom>
        </p:spPr>
        <p:txBody>
          <a:bodyPr wrap="none">
            <a:spAutoFit/>
          </a:bodyPr>
          <a:lstStyle/>
          <a:p>
            <a:pPr algn="ctr"/>
            <a:r>
              <a:rPr lang="ja-JP" altLang="en-US" dirty="0">
                <a:solidFill>
                  <a:prstClr val="black"/>
                </a:solidFill>
              </a:rPr>
              <a:t>（</a:t>
            </a:r>
            <a:r>
              <a:rPr lang="ja-JP" altLang="ja-JP"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医師事務作業補助体制加算</a:t>
            </a:r>
            <a:r>
              <a:rPr lang="ja-JP" altLang="en-US"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dirty="0">
              <a:solidFill>
                <a:prstClr val="black"/>
              </a:solidFill>
            </a:endParaRPr>
          </a:p>
        </p:txBody>
      </p:sp>
      <p:sp>
        <p:nvSpPr>
          <p:cNvPr id="16"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kern="0" dirty="0">
                <a:solidFill>
                  <a:prstClr val="black"/>
                </a:solidFill>
                <a:latin typeface="Calibri" panose="020F0502020204030204"/>
                <a:ea typeface="ＭＳ Ｐゴシック"/>
              </a:rPr>
              <a:t>１６</a:t>
            </a:r>
            <a:r>
              <a:rPr kumimoji="1" lang="ja-JP" altLang="en-US" sz="3200" b="0" i="0" u="none" strike="noStrike" kern="0" cap="none" spc="0" normalizeH="0" baseline="0" noProof="0" dirty="0" err="1" smtClean="0">
                <a:ln>
                  <a:noFill/>
                </a:ln>
                <a:solidFill>
                  <a:prstClr val="black"/>
                </a:solidFill>
                <a:effectLst/>
                <a:uLnTx/>
                <a:uFillTx/>
                <a:latin typeface="Calibri" panose="020F0502020204030204"/>
                <a:ea typeface="ＭＳ Ｐゴシック"/>
              </a:rPr>
              <a:t>．</a:t>
            </a:r>
            <a:r>
              <a:rPr kumimoji="1"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rPr>
              <a:t>医療従事者の負担を軽減する</a:t>
            </a:r>
            <a:r>
              <a:rPr kumimoji="1" lang="ja-JP" altLang="en-US" sz="3200" b="0" i="0" u="none" strike="noStrike" kern="0" cap="none" spc="0" normalizeH="0" baseline="0" noProof="0" dirty="0" smtClean="0">
                <a:ln>
                  <a:noFill/>
                </a:ln>
                <a:solidFill>
                  <a:prstClr val="black"/>
                </a:solidFill>
                <a:effectLst/>
                <a:uLnTx/>
                <a:uFillTx/>
                <a:latin typeface="Calibri" panose="020F0502020204030204"/>
                <a:ea typeface="ＭＳ Ｐゴシック"/>
              </a:rPr>
              <a:t>取組み</a:t>
            </a:r>
            <a:r>
              <a:rPr kumimoji="1"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rPr>
              <a:t>の</a:t>
            </a:r>
            <a:r>
              <a:rPr kumimoji="1" lang="ja-JP" altLang="en-US" sz="3200" b="0" i="0" u="none" strike="noStrike" kern="0" cap="none" spc="0" normalizeH="0" baseline="0" noProof="0" dirty="0" smtClean="0">
                <a:ln>
                  <a:noFill/>
                </a:ln>
                <a:solidFill>
                  <a:prstClr val="black"/>
                </a:solidFill>
                <a:effectLst/>
                <a:uLnTx/>
                <a:uFillTx/>
                <a:latin typeface="Calibri" panose="020F0502020204030204"/>
                <a:ea typeface="ＭＳ Ｐゴシック"/>
              </a:rPr>
              <a:t>評価</a:t>
            </a:r>
            <a:endParaRPr kumimoji="1" lang="ja-JP" altLang="en-US" sz="32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pic>
        <p:nvPicPr>
          <p:cNvPr id="17" name="Picture 9"/>
          <p:cNvPicPr>
            <a:picLocks noChangeAspect="1" noChangeArrowheads="1"/>
          </p:cNvPicPr>
          <p:nvPr/>
        </p:nvPicPr>
        <p:blipFill>
          <a:blip r:embed="rId3" cstate="print"/>
          <a:srcRect/>
          <a:stretch>
            <a:fillRect/>
          </a:stretch>
        </p:blipFill>
        <p:spPr bwMode="auto">
          <a:xfrm flipH="1">
            <a:off x="8669329" y="5500196"/>
            <a:ext cx="1042391" cy="612751"/>
          </a:xfrm>
          <a:prstGeom prst="rect">
            <a:avLst/>
          </a:prstGeom>
          <a:noFill/>
          <a:ln w="9525">
            <a:noFill/>
            <a:miter lim="800000"/>
            <a:headEnd/>
            <a:tailEnd/>
          </a:ln>
        </p:spPr>
      </p:pic>
    </p:spTree>
    <p:extLst>
      <p:ext uri="{BB962C8B-B14F-4D97-AF65-F5344CB8AC3E}">
        <p14:creationId xmlns:p14="http://schemas.microsoft.com/office/powerpoint/2010/main" val="172477347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2" y="886646"/>
            <a:ext cx="9511189" cy="5793428"/>
          </a:xfrm>
          <a:prstGeom prst="rect">
            <a:avLst/>
          </a:prstGeom>
          <a:solidFill>
            <a:srgbClr val="FFFFAF">
              <a:alpha val="49804"/>
            </a:srgbClr>
          </a:solidFill>
          <a:ln w="9525">
            <a:solidFill>
              <a:schemeClr val="tx1"/>
            </a:solidFill>
            <a:miter lim="800000"/>
            <a:headEnd/>
            <a:tailEnd/>
          </a:ln>
        </p:spPr>
        <p:txBody>
          <a:bodyPr/>
          <a:lstStyle/>
          <a:p>
            <a:endParaRPr lang="en-US" altLang="ja-JP" sz="2000" dirty="0" smtClean="0">
              <a:solidFill>
                <a:prstClr val="black"/>
              </a:solidFill>
            </a:endParaRPr>
          </a:p>
          <a:p>
            <a:pPr marL="271463" indent="-271463">
              <a:lnSpc>
                <a:spcPts val="2000"/>
              </a:lnSpc>
              <a:buFont typeface="Wingdings" pitchFamily="2" charset="2"/>
              <a:buChar char="Ø"/>
            </a:pPr>
            <a:r>
              <a:rPr lang="ja-JP" altLang="en-US" sz="2000" dirty="0" smtClean="0">
                <a:solidFill>
                  <a:prstClr val="black"/>
                </a:solidFill>
              </a:rPr>
              <a:t>　</a:t>
            </a:r>
            <a:r>
              <a:rPr lang="ja-JP" altLang="en-US" dirty="0" smtClean="0">
                <a:solidFill>
                  <a:prstClr val="black"/>
                </a:solidFill>
              </a:rPr>
              <a:t>入院</a:t>
            </a:r>
            <a:r>
              <a:rPr lang="ja-JP" altLang="en-US" dirty="0">
                <a:solidFill>
                  <a:prstClr val="black"/>
                </a:solidFill>
              </a:rPr>
              <a:t>時</a:t>
            </a:r>
            <a:r>
              <a:rPr lang="ja-JP" altLang="en-US" dirty="0" smtClean="0">
                <a:solidFill>
                  <a:prstClr val="black"/>
                </a:solidFill>
              </a:rPr>
              <a:t>の褥瘡保有率が増加傾向であることを踏まえ、在宅における褥瘡対策を推進するため、多職種から構成される褥瘡対策チームが、褥瘡ハイリスク患者であってすでに</a:t>
            </a:r>
            <a:r>
              <a:rPr lang="en-US" altLang="ja-JP" dirty="0" smtClean="0">
                <a:solidFill>
                  <a:prstClr val="black"/>
                </a:solidFill>
              </a:rPr>
              <a:t>DESIGN</a:t>
            </a:r>
            <a:r>
              <a:rPr lang="ja-JP" altLang="en-US" dirty="0" smtClean="0">
                <a:solidFill>
                  <a:prstClr val="black"/>
                </a:solidFill>
              </a:rPr>
              <a:t>分類</a:t>
            </a:r>
            <a:r>
              <a:rPr lang="ja-JP" altLang="en-US" dirty="0" err="1" smtClean="0">
                <a:solidFill>
                  <a:prstClr val="black"/>
                </a:solidFill>
              </a:rPr>
              <a:t>ｄ</a:t>
            </a:r>
            <a:r>
              <a:rPr lang="en-US" altLang="ja-JP" dirty="0" smtClean="0">
                <a:solidFill>
                  <a:prstClr val="black"/>
                </a:solidFill>
              </a:rPr>
              <a:t>2</a:t>
            </a:r>
            <a:r>
              <a:rPr lang="ja-JP" altLang="en-US" dirty="0" smtClean="0">
                <a:solidFill>
                  <a:prstClr val="black"/>
                </a:solidFill>
              </a:rPr>
              <a:t>以上の褥瘡がある患者に対し、カンファレンスと定期的なケア等を実施した場合の評価を行う</a:t>
            </a:r>
            <a:endParaRPr lang="en-US" altLang="ja-JP" dirty="0" smtClean="0">
              <a:solidFill>
                <a:prstClr val="black"/>
              </a:solidFill>
            </a:endParaRPr>
          </a:p>
          <a:p>
            <a:pPr>
              <a:lnSpc>
                <a:spcPts val="2300"/>
              </a:lnSpc>
              <a:spcBef>
                <a:spcPts val="600"/>
              </a:spcBef>
            </a:pPr>
            <a:r>
              <a:rPr lang="ja-JP" altLang="en-US" sz="2000" b="1" dirty="0" smtClean="0">
                <a:solidFill>
                  <a:srgbClr val="0070C0"/>
                </a:solidFill>
              </a:rPr>
              <a:t>　（</a:t>
            </a:r>
            <a:r>
              <a:rPr lang="ja-JP" altLang="en-US" sz="2000" b="1" dirty="0">
                <a:solidFill>
                  <a:srgbClr val="0070C0"/>
                </a:solidFill>
              </a:rPr>
              <a:t>新）　　</a:t>
            </a:r>
            <a:r>
              <a:rPr lang="ja-JP" altLang="en-US" sz="2000" b="1" u="sng" dirty="0" smtClean="0">
                <a:solidFill>
                  <a:srgbClr val="0070C0"/>
                </a:solidFill>
              </a:rPr>
              <a:t>在宅患者訪問褥瘡管理指導料</a:t>
            </a:r>
            <a:r>
              <a:rPr lang="ja-JP" altLang="en-US" sz="2000" b="1" u="sng" dirty="0">
                <a:solidFill>
                  <a:srgbClr val="0070C0"/>
                </a:solidFill>
              </a:rPr>
              <a:t>　</a:t>
            </a:r>
            <a:r>
              <a:rPr lang="ja-JP" altLang="en-US" sz="2000" b="1" u="sng" dirty="0" smtClean="0">
                <a:solidFill>
                  <a:srgbClr val="0070C0"/>
                </a:solidFill>
              </a:rPr>
              <a:t>７５０点　</a:t>
            </a:r>
            <a:r>
              <a:rPr lang="ja-JP" altLang="en-US" sz="1200" b="1" u="sng" dirty="0">
                <a:solidFill>
                  <a:srgbClr val="0070C0"/>
                </a:solidFill>
                <a:latin typeface="ＭＳ Ｐゴシック" pitchFamily="50" charset="-128"/>
              </a:rPr>
              <a:t>　</a:t>
            </a:r>
            <a:endParaRPr lang="en-US" altLang="ja-JP" sz="800" b="1" u="sng" dirty="0" smtClean="0">
              <a:solidFill>
                <a:srgbClr val="0070C0"/>
              </a:solidFill>
              <a:latin typeface="ＭＳ Ｐゴシック" pitchFamily="50" charset="-128"/>
            </a:endParaRPr>
          </a:p>
          <a:p>
            <a:pPr marL="177800" indent="-177800">
              <a:defRPr/>
            </a:pPr>
            <a:r>
              <a:rPr lang="ja-JP" altLang="en-US" sz="1600" dirty="0" smtClean="0">
                <a:solidFill>
                  <a:prstClr val="black"/>
                </a:solidFill>
                <a:latin typeface="ＭＳ Ｐゴシック" panose="020B0600070205080204" pitchFamily="50" charset="-128"/>
              </a:rPr>
              <a:t>　</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b="1" dirty="0" smtClean="0">
                <a:solidFill>
                  <a:prstClr val="black"/>
                </a:solidFill>
                <a:latin typeface="ＭＳ Ｐゴシック" panose="020B0600070205080204" pitchFamily="50" charset="-128"/>
              </a:rPr>
              <a:t>［</a:t>
            </a:r>
            <a:r>
              <a:rPr lang="ja-JP" altLang="en-US" sz="1600" b="1" dirty="0">
                <a:solidFill>
                  <a:prstClr val="black"/>
                </a:solidFill>
                <a:latin typeface="ＭＳ Ｐゴシック" panose="020B0600070205080204" pitchFamily="50" charset="-128"/>
              </a:rPr>
              <a:t>算定要件］</a:t>
            </a:r>
            <a:endParaRPr lang="en-US" altLang="ja-JP" sz="1600" b="1" dirty="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重点的な褥瘡管理を行う必要が認められる患者に対して、患者の同意を得て、当該保険医療機関の保険医、管理栄養士、看護師または連携する他の保険医療機関の看護師が共同して、褥瘡管理に関する計画的な指導管理を行った場合、</a:t>
            </a:r>
            <a:r>
              <a:rPr lang="ja-JP" altLang="en-US" sz="1600" b="1" dirty="0" smtClean="0">
                <a:solidFill>
                  <a:srgbClr val="FF0000"/>
                </a:solidFill>
                <a:latin typeface="ＭＳ Ｐゴシック" panose="020B0600070205080204" pitchFamily="50" charset="-128"/>
              </a:rPr>
              <a:t>初回のカンファレンスから起算して６月以内に限り、２回算定できる</a:t>
            </a:r>
            <a:r>
              <a:rPr lang="ja-JP" altLang="en-US" sz="1600" dirty="0" smtClean="0">
                <a:solidFill>
                  <a:prstClr val="black"/>
                </a:solidFill>
                <a:latin typeface="ＭＳ Ｐゴシック" panose="020B0600070205080204" pitchFamily="50" charset="-128"/>
              </a:rPr>
              <a:t>。</a:t>
            </a:r>
            <a:endParaRPr lang="en-US" altLang="ja-JP" sz="1600" dirty="0" smtClean="0">
              <a:solidFill>
                <a:prstClr val="black"/>
              </a:solidFill>
              <a:latin typeface="ＭＳ Ｐゴシック" panose="020B0600070205080204" pitchFamily="50" charset="-128"/>
            </a:endParaRPr>
          </a:p>
          <a:p>
            <a:pPr marL="177800" indent="-177800">
              <a:spcBef>
                <a:spcPts val="600"/>
              </a:spcBef>
              <a:defRPr/>
            </a:pPr>
            <a:r>
              <a:rPr lang="ja-JP" altLang="en-US" sz="1600" dirty="0" smtClean="0">
                <a:solidFill>
                  <a:prstClr val="black"/>
                </a:solidFill>
                <a:latin typeface="ＭＳ Ｐゴシック" panose="020B0600070205080204" pitchFamily="50" charset="-128"/>
              </a:rPr>
              <a:t>　①　当該保険医療機関内に以下の</a:t>
            </a:r>
            <a:r>
              <a:rPr lang="ja-JP" altLang="en-US" sz="1600" b="1" dirty="0" smtClean="0">
                <a:solidFill>
                  <a:srgbClr val="00B0F0"/>
                </a:solidFill>
                <a:latin typeface="ＭＳ Ｐゴシック" panose="020B0600070205080204" pitchFamily="50" charset="-128"/>
              </a:rPr>
              <a:t>３名</a:t>
            </a:r>
            <a:r>
              <a:rPr lang="ja-JP" altLang="en-US" sz="1600" dirty="0" smtClean="0">
                <a:solidFill>
                  <a:prstClr val="black"/>
                </a:solidFill>
                <a:latin typeface="ＭＳ Ｐゴシック" panose="020B0600070205080204" pitchFamily="50" charset="-128"/>
              </a:rPr>
              <a:t>から構成される</a:t>
            </a:r>
            <a:r>
              <a:rPr lang="ja-JP" altLang="en-US" sz="1600" b="1" dirty="0" smtClean="0">
                <a:solidFill>
                  <a:srgbClr val="FF0000"/>
                </a:solidFill>
                <a:latin typeface="ＭＳ Ｐゴシック" panose="020B0600070205080204" pitchFamily="50" charset="-128"/>
              </a:rPr>
              <a:t>在宅褥瘡対策チーム</a:t>
            </a:r>
            <a:r>
              <a:rPr lang="ja-JP" altLang="en-US" sz="1600" dirty="0" smtClean="0">
                <a:solidFill>
                  <a:prstClr val="black"/>
                </a:solidFill>
                <a:latin typeface="ＭＳ Ｐゴシック" panose="020B0600070205080204" pitchFamily="50" charset="-128"/>
              </a:rPr>
              <a:t>が設置されていること。</a:t>
            </a:r>
            <a:endParaRPr lang="en-US" altLang="ja-JP" sz="1600" dirty="0" smtClean="0">
              <a:solidFill>
                <a:prstClr val="black"/>
              </a:solidFill>
              <a:latin typeface="ＭＳ Ｐゴシック" panose="020B0600070205080204" pitchFamily="50" charset="-128"/>
            </a:endParaRPr>
          </a:p>
          <a:p>
            <a:pPr marL="177800" indent="-177800">
              <a:defRPr/>
            </a:pPr>
            <a:r>
              <a:rPr lang="en-US" altLang="ja-JP" sz="1600" dirty="0">
                <a:solidFill>
                  <a:prstClr val="black"/>
                </a:solidFill>
                <a:latin typeface="ＭＳ Ｐゴシック" panose="020B0600070205080204" pitchFamily="50" charset="-128"/>
              </a:rPr>
              <a:t>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アまたはイのうち、１名は在宅褥瘡対策について十分な経験を有する者であって、</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a:t>
            </a:r>
            <a:r>
              <a:rPr lang="ja-JP" altLang="en-US" sz="1600" b="1" u="sng" dirty="0" smtClean="0">
                <a:solidFill>
                  <a:prstClr val="black"/>
                </a:solidFill>
                <a:latin typeface="ＭＳ Ｐゴシック" panose="020B0600070205080204" pitchFamily="50" charset="-128"/>
              </a:rPr>
              <a:t>褥瘡等の創傷ケアに係る適切な研修</a:t>
            </a:r>
            <a:r>
              <a:rPr lang="en-US" altLang="ja-JP" sz="1600" b="1" baseline="30000" dirty="0" smtClean="0">
                <a:solidFill>
                  <a:prstClr val="black"/>
                </a:solidFill>
                <a:latin typeface="ＭＳ Ｐゴシック" panose="020B0600070205080204" pitchFamily="50" charset="-128"/>
              </a:rPr>
              <a:t>※</a:t>
            </a:r>
            <a:r>
              <a:rPr lang="ja-JP" altLang="en-US" sz="1600" dirty="0" err="1" smtClean="0">
                <a:solidFill>
                  <a:prstClr val="black"/>
                </a:solidFill>
                <a:latin typeface="ＭＳ Ｐゴシック" panose="020B0600070205080204" pitchFamily="50" charset="-128"/>
              </a:rPr>
              <a:t>を修</a:t>
            </a:r>
            <a:r>
              <a:rPr lang="ja-JP" altLang="en-US" sz="1600" dirty="0" smtClean="0">
                <a:solidFill>
                  <a:prstClr val="black"/>
                </a:solidFill>
                <a:latin typeface="ＭＳ Ｐゴシック" panose="020B0600070205080204" pitchFamily="50" charset="-128"/>
              </a:rPr>
              <a:t>了した者であること。</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ア）常勤の医師　イ）保健師、助産師、看護師又は准看護師　</a:t>
            </a:r>
            <a:r>
              <a:rPr lang="ja-JP" altLang="en-US" sz="1600" b="1" dirty="0" smtClean="0">
                <a:latin typeface="ＭＳ Ｐゴシック" panose="020B0600070205080204" pitchFamily="50" charset="-128"/>
              </a:rPr>
              <a:t>ウ）常勤の管理栄養士</a:t>
            </a:r>
            <a:endParaRPr lang="en-US" altLang="ja-JP" sz="1600" b="1" dirty="0" smtClean="0">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a:t>
            </a:r>
            <a:r>
              <a:rPr lang="en-US" altLang="ja-JP" sz="1500" dirty="0" smtClean="0">
                <a:solidFill>
                  <a:prstClr val="black"/>
                </a:solidFill>
                <a:latin typeface="ＭＳ Ｐゴシック" panose="020B0600070205080204" pitchFamily="50" charset="-128"/>
              </a:rPr>
              <a:t>※</a:t>
            </a:r>
            <a:r>
              <a:rPr lang="ja-JP" altLang="en-US" sz="1500" dirty="0" smtClean="0">
                <a:solidFill>
                  <a:prstClr val="black"/>
                </a:solidFill>
                <a:latin typeface="ＭＳ Ｐゴシック" panose="020B0600070205080204" pitchFamily="50" charset="-128"/>
              </a:rPr>
              <a:t>　研修を終了した者が医療機関にいない場合であっても、訪問看護ステーションもしくは他の医療機関の</a:t>
            </a:r>
            <a:endParaRPr lang="en-US" altLang="ja-JP" sz="1500" dirty="0" smtClean="0">
              <a:solidFill>
                <a:prstClr val="black"/>
              </a:solidFill>
              <a:latin typeface="ＭＳ Ｐゴシック" panose="020B0600070205080204" pitchFamily="50" charset="-128"/>
            </a:endParaRPr>
          </a:p>
          <a:p>
            <a:pPr marL="177800" indent="-177800">
              <a:defRPr/>
            </a:pPr>
            <a:r>
              <a:rPr lang="en-US" altLang="ja-JP" sz="1500" dirty="0">
                <a:solidFill>
                  <a:prstClr val="black"/>
                </a:solidFill>
                <a:latin typeface="ＭＳ Ｐゴシック" panose="020B0600070205080204" pitchFamily="50" charset="-128"/>
              </a:rPr>
              <a:t> </a:t>
            </a:r>
            <a:r>
              <a:rPr lang="en-US" altLang="ja-JP" sz="1500" dirty="0" smtClean="0">
                <a:solidFill>
                  <a:prstClr val="black"/>
                </a:solidFill>
                <a:latin typeface="ＭＳ Ｐゴシック" panose="020B0600070205080204" pitchFamily="50" charset="-128"/>
              </a:rPr>
              <a:t>      </a:t>
            </a:r>
            <a:r>
              <a:rPr lang="ja-JP" altLang="en-US" sz="1500" dirty="0" smtClean="0">
                <a:solidFill>
                  <a:prstClr val="black"/>
                </a:solidFill>
                <a:latin typeface="ＭＳ Ｐゴシック" panose="020B0600070205080204" pitchFamily="50" charset="-128"/>
              </a:rPr>
              <a:t>褥瘡対策チームと連携している褥瘡等の創傷ケアに係る適切な研修を修了した看護師がカンファレンスに参加し、</a:t>
            </a:r>
            <a:endParaRPr lang="en-US" altLang="ja-JP" sz="1500" dirty="0" smtClean="0">
              <a:solidFill>
                <a:prstClr val="black"/>
              </a:solidFill>
              <a:latin typeface="ＭＳ Ｐゴシック" panose="020B0600070205080204" pitchFamily="50" charset="-128"/>
            </a:endParaRPr>
          </a:p>
          <a:p>
            <a:pPr marL="177800" indent="-177800">
              <a:defRPr/>
            </a:pPr>
            <a:r>
              <a:rPr lang="en-US" altLang="ja-JP" sz="1500" dirty="0">
                <a:solidFill>
                  <a:prstClr val="black"/>
                </a:solidFill>
                <a:latin typeface="ＭＳ Ｐゴシック" panose="020B0600070205080204" pitchFamily="50" charset="-128"/>
              </a:rPr>
              <a:t> </a:t>
            </a:r>
            <a:r>
              <a:rPr lang="en-US" altLang="ja-JP" sz="1500" dirty="0" smtClean="0">
                <a:solidFill>
                  <a:prstClr val="black"/>
                </a:solidFill>
                <a:latin typeface="ＭＳ Ｐゴシック" panose="020B0600070205080204" pitchFamily="50" charset="-128"/>
              </a:rPr>
              <a:t>      </a:t>
            </a:r>
            <a:r>
              <a:rPr lang="ja-JP" altLang="en-US" sz="1500" dirty="0" smtClean="0">
                <a:solidFill>
                  <a:prstClr val="black"/>
                </a:solidFill>
                <a:latin typeface="ＭＳ Ｐゴシック" panose="020B0600070205080204" pitchFamily="50" charset="-128"/>
              </a:rPr>
              <a:t>在宅褥瘡対策チームの一員として褥瘡ケアを行った場合にも算定できる</a:t>
            </a:r>
            <a:r>
              <a:rPr lang="en-US" altLang="ja-JP" sz="1500" dirty="0" smtClean="0">
                <a:solidFill>
                  <a:prstClr val="black"/>
                </a:solidFill>
                <a:latin typeface="ＭＳ Ｐゴシック" panose="020B0600070205080204" pitchFamily="50" charset="-128"/>
              </a:rPr>
              <a:t>.</a:t>
            </a:r>
          </a:p>
          <a:p>
            <a:pPr marL="177800" indent="-177800">
              <a:defRPr/>
            </a:pPr>
            <a:r>
              <a:rPr lang="en-US" altLang="ja-JP" sz="1600" dirty="0">
                <a:solidFill>
                  <a:prstClr val="black"/>
                </a:solidFill>
                <a:latin typeface="ＭＳ Ｐゴシック" panose="020B0600070205080204" pitchFamily="50" charset="-128"/>
              </a:rPr>
              <a:t>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②　チーム構成員は以下の内容を実施すること。</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ア）初回訪問時に、患者宅に一堂に会しケア計画を立案する</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イ）初回訪問以降、月１回以上チーム構成員のそれぞれが患家を訪問し、その結果を情報共有する</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ウ）初回訪問後３か月以内に対策の評価および計画の見直しのためカンファレンスを行う</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エ）１年間のケアの実績を報告する</a:t>
            </a:r>
            <a:endParaRPr lang="en-US" altLang="ja-JP" sz="1600" dirty="0">
              <a:solidFill>
                <a:prstClr val="black"/>
              </a:solidFill>
              <a:latin typeface="ＭＳ Ｐゴシック" panose="020B0600070205080204" pitchFamily="50" charset="-128"/>
            </a:endParaRPr>
          </a:p>
        </p:txBody>
      </p:sp>
      <p:sp>
        <p:nvSpPr>
          <p:cNvPr id="16" name="Rectangle 2"/>
          <p:cNvSpPr>
            <a:spLocks noChangeArrowheads="1"/>
          </p:cNvSpPr>
          <p:nvPr/>
        </p:nvSpPr>
        <p:spPr bwMode="auto">
          <a:xfrm>
            <a:off x="19441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eaLnBrk="1" hangingPunct="1">
              <a:buNone/>
              <a:defRPr/>
            </a:pPr>
            <a:r>
              <a:rPr lang="ja-JP" altLang="en-US" kern="0" dirty="0">
                <a:solidFill>
                  <a:prstClr val="black"/>
                </a:solidFill>
                <a:latin typeface="ＭＳ Ｐゴシック"/>
                <a:ea typeface="ＭＳ Ｐゴシック"/>
              </a:rPr>
              <a:t>１７．</a:t>
            </a:r>
            <a:r>
              <a:rPr lang="ja-JP" altLang="en-US" kern="0" dirty="0">
                <a:solidFill>
                  <a:prstClr val="black"/>
                </a:solidFill>
                <a:latin typeface="ＭＳ Ｐゴシック"/>
                <a:ea typeface="ＭＳ Ｐゴシック"/>
                <a:cs typeface="Times New Roman" pitchFamily="18" charset="0"/>
              </a:rPr>
              <a:t>チーム医療の推進</a:t>
            </a:r>
            <a:endParaRPr lang="ja-JP" altLang="en-US" kern="0" dirty="0">
              <a:solidFill>
                <a:prstClr val="black"/>
              </a:solidFill>
              <a:latin typeface="ＭＳ Ｐゴシック"/>
              <a:ea typeface="ＭＳ Ｐゴシック"/>
            </a:endParaRPr>
          </a:p>
        </p:txBody>
      </p:sp>
      <p:sp>
        <p:nvSpPr>
          <p:cNvPr id="17" name="スライド番号プレースホルダー 2"/>
          <p:cNvSpPr txBox="1">
            <a:spLocks/>
          </p:cNvSpPr>
          <p:nvPr/>
        </p:nvSpPr>
        <p:spPr>
          <a:xfrm>
            <a:off x="7682160" y="6592293"/>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189</a:t>
            </a:fld>
            <a:endParaRPr lang="ja-JP" altLang="en-US" dirty="0">
              <a:solidFill>
                <a:prstClr val="black"/>
              </a:solidFill>
            </a:endParaRPr>
          </a:p>
        </p:txBody>
      </p:sp>
      <p:sp>
        <p:nvSpPr>
          <p:cNvPr id="5" name="Rectangle 36"/>
          <p:cNvSpPr>
            <a:spLocks noChangeArrowheads="1"/>
          </p:cNvSpPr>
          <p:nvPr/>
        </p:nvSpPr>
        <p:spPr bwMode="auto">
          <a:xfrm>
            <a:off x="221428" y="806756"/>
            <a:ext cx="4607425" cy="36526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lvl="0">
              <a:spcBef>
                <a:spcPct val="20000"/>
              </a:spcBef>
              <a:defRPr/>
            </a:pPr>
            <a:r>
              <a:rPr lang="ja-JP" altLang="en-US" sz="2400" kern="0" dirty="0" smtClean="0">
                <a:solidFill>
                  <a:prstClr val="black"/>
                </a:solidFill>
                <a:latin typeface="ＭＳ Ｐゴシック" panose="020B0600070205080204" pitchFamily="50" charset="-128"/>
                <a:ea typeface="ＭＳ Ｐゴシック" panose="020B0600070205080204" pitchFamily="50" charset="-128"/>
                <a:cs typeface="Times New Roman" pitchFamily="18" charset="0"/>
              </a:rPr>
              <a:t>（１）在宅</a:t>
            </a:r>
            <a:r>
              <a:rPr lang="ja-JP" altLang="en-US" sz="2400" kern="0" dirty="0">
                <a:solidFill>
                  <a:prstClr val="black"/>
                </a:solidFill>
                <a:latin typeface="ＭＳ Ｐゴシック" panose="020B0600070205080204" pitchFamily="50" charset="-128"/>
                <a:ea typeface="ＭＳ Ｐゴシック" panose="020B0600070205080204" pitchFamily="50" charset="-128"/>
                <a:cs typeface="Times New Roman" pitchFamily="18" charset="0"/>
              </a:rPr>
              <a:t>に</a:t>
            </a:r>
            <a:r>
              <a:rPr lang="ja-JP" altLang="en-US" sz="2400" kern="0" dirty="0" smtClean="0">
                <a:solidFill>
                  <a:prstClr val="black"/>
                </a:solidFill>
                <a:latin typeface="ＭＳ Ｐゴシック" panose="020B0600070205080204" pitchFamily="50" charset="-128"/>
                <a:ea typeface="ＭＳ Ｐゴシック" panose="020B0600070205080204" pitchFamily="50" charset="-128"/>
                <a:cs typeface="Times New Roman" pitchFamily="18" charset="0"/>
              </a:rPr>
              <a:t>おける褥瘡対策チーム</a:t>
            </a:r>
            <a:endParaRPr lang="ja-JP" altLang="en-US" sz="2400" kern="0" dirty="0">
              <a:solidFill>
                <a:prstClr val="black"/>
              </a:solidFill>
              <a:latin typeface="ＭＳ Ｐゴシック"/>
            </a:endParaRPr>
          </a:p>
        </p:txBody>
      </p:sp>
      <p:sp>
        <p:nvSpPr>
          <p:cNvPr id="6" name="正方形/長方形 5"/>
          <p:cNvSpPr/>
          <p:nvPr/>
        </p:nvSpPr>
        <p:spPr>
          <a:xfrm>
            <a:off x="7841246" y="4295683"/>
            <a:ext cx="1993228" cy="276999"/>
          </a:xfrm>
          <a:prstGeom prst="rect">
            <a:avLst/>
          </a:prstGeom>
        </p:spPr>
        <p:txBody>
          <a:bodyPr wrap="square">
            <a:spAutoFit/>
          </a:bodyPr>
          <a:lstStyle/>
          <a:p>
            <a:r>
              <a:rPr lang="en-US" altLang="ja-JP" sz="1200" b="1" spc="-100" dirty="0" smtClean="0">
                <a:solidFill>
                  <a:prstClr val="black"/>
                </a:solidFill>
              </a:rPr>
              <a:t>(※</a:t>
            </a:r>
            <a:r>
              <a:rPr lang="ja-JP" altLang="en-US" sz="1200" b="1" spc="-100" dirty="0" smtClean="0">
                <a:solidFill>
                  <a:prstClr val="black"/>
                </a:solidFill>
              </a:rPr>
              <a:t>診療所は非常勤でもよい</a:t>
            </a:r>
            <a:r>
              <a:rPr lang="en-US" altLang="ja-JP" sz="1200" b="1" spc="-100" dirty="0" smtClean="0">
                <a:solidFill>
                  <a:prstClr val="black"/>
                </a:solidFill>
              </a:rPr>
              <a:t>)</a:t>
            </a:r>
            <a:endParaRPr lang="ja-JP" altLang="en-US" sz="1200" b="1" spc="-100" dirty="0">
              <a:solidFill>
                <a:prstClr val="black"/>
              </a:solidFill>
            </a:endParaRPr>
          </a:p>
        </p:txBody>
      </p:sp>
    </p:spTree>
    <p:extLst>
      <p:ext uri="{BB962C8B-B14F-4D97-AF65-F5344CB8AC3E}">
        <p14:creationId xmlns:p14="http://schemas.microsoft.com/office/powerpoint/2010/main" val="3003113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6194" y="791570"/>
            <a:ext cx="9764270" cy="1788020"/>
          </a:xfrm>
          <a:prstGeom prst="rect">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1" name="テキスト ボックス 10"/>
          <p:cNvSpPr txBox="1"/>
          <p:nvPr/>
        </p:nvSpPr>
        <p:spPr>
          <a:xfrm>
            <a:off x="423989" y="170647"/>
            <a:ext cx="9386482" cy="4462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300" dirty="0">
                <a:solidFill>
                  <a:prstClr val="black"/>
                </a:solidFill>
                <a:latin typeface="ＭＳ Ｐゴシック"/>
              </a:rPr>
              <a:t>３．</a:t>
            </a:r>
            <a:r>
              <a:rPr lang="ja-JP" altLang="ja-JP" sz="2300" dirty="0">
                <a:solidFill>
                  <a:prstClr val="black"/>
                </a:solidFill>
                <a:latin typeface="ＭＳ Ｐゴシック"/>
              </a:rPr>
              <a:t>在宅医療を担う医療機関の確保と質の高い在宅医療の推進に</a:t>
            </a:r>
            <a:r>
              <a:rPr lang="ja-JP" altLang="ja-JP" sz="2300" dirty="0" smtClean="0">
                <a:solidFill>
                  <a:prstClr val="black"/>
                </a:solidFill>
                <a:latin typeface="ＭＳ Ｐゴシック"/>
              </a:rPr>
              <a:t>ついて</a:t>
            </a:r>
            <a:endParaRPr lang="ja-JP" altLang="ja-JP" sz="2300" dirty="0">
              <a:solidFill>
                <a:prstClr val="black"/>
              </a:solidFill>
              <a:latin typeface="ＭＳ Ｐゴシック" panose="020B0600070205080204" pitchFamily="50" charset="-128"/>
              <a:cs typeface="ＭＳ Ｐゴシック" panose="020B0600070205080204" pitchFamily="50" charset="-128"/>
            </a:endParaRPr>
          </a:p>
        </p:txBody>
      </p:sp>
      <p:grpSp>
        <p:nvGrpSpPr>
          <p:cNvPr id="2" name="グループ化 1"/>
          <p:cNvGrpSpPr/>
          <p:nvPr/>
        </p:nvGrpSpPr>
        <p:grpSpPr>
          <a:xfrm>
            <a:off x="188495" y="2560519"/>
            <a:ext cx="9353707" cy="4079577"/>
            <a:chOff x="188382" y="1087456"/>
            <a:chExt cx="9353707" cy="4079577"/>
          </a:xfrm>
        </p:grpSpPr>
        <p:sp>
          <p:nvSpPr>
            <p:cNvPr id="15" name="角丸四角形 14"/>
            <p:cNvSpPr/>
            <p:nvPr/>
          </p:nvSpPr>
          <p:spPr>
            <a:xfrm>
              <a:off x="188382" y="1833470"/>
              <a:ext cx="5774064" cy="2611900"/>
            </a:xfrm>
            <a:prstGeom prst="roundRect">
              <a:avLst>
                <a:gd name="adj" fmla="val 10034"/>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black"/>
                </a:solidFill>
              </a:endParaRPr>
            </a:p>
          </p:txBody>
        </p:sp>
        <p:grpSp>
          <p:nvGrpSpPr>
            <p:cNvPr id="23" name="グループ化 22"/>
            <p:cNvGrpSpPr/>
            <p:nvPr/>
          </p:nvGrpSpPr>
          <p:grpSpPr>
            <a:xfrm>
              <a:off x="7691205" y="1956765"/>
              <a:ext cx="1850884" cy="1993819"/>
              <a:chOff x="218099" y="2559162"/>
              <a:chExt cx="1850884" cy="1993819"/>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99" y="2559162"/>
                <a:ext cx="1536800" cy="954976"/>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883" y="3104866"/>
                <a:ext cx="1588100" cy="1448115"/>
              </a:xfrm>
              <a:prstGeom prst="rect">
                <a:avLst/>
              </a:prstGeom>
            </p:spPr>
          </p:pic>
        </p:grpSp>
        <p:sp>
          <p:nvSpPr>
            <p:cNvPr id="5" name="テキスト ボックス 4"/>
            <p:cNvSpPr txBox="1"/>
            <p:nvPr/>
          </p:nvSpPr>
          <p:spPr>
            <a:xfrm>
              <a:off x="7953989" y="1087456"/>
              <a:ext cx="1338828" cy="369332"/>
            </a:xfrm>
            <a:prstGeom prst="rect">
              <a:avLst/>
            </a:prstGeom>
            <a:noFill/>
          </p:spPr>
          <p:txBody>
            <a:bodyPr wrap="none" rtlCol="0">
              <a:spAutoFit/>
            </a:bodyPr>
            <a:lstStyle/>
            <a:p>
              <a:pPr algn="ctr"/>
              <a:r>
                <a:rPr lang="ja-JP" altLang="en-US" dirty="0" smtClean="0">
                  <a:solidFill>
                    <a:prstClr val="black"/>
                  </a:solidFill>
                </a:rPr>
                <a:t>＜自宅等＞</a:t>
              </a:r>
              <a:endParaRPr lang="ja-JP" altLang="en-US" dirty="0">
                <a:solidFill>
                  <a:prstClr val="black"/>
                </a:solidFill>
              </a:endParaRPr>
            </a:p>
          </p:txBody>
        </p:sp>
        <p:sp>
          <p:nvSpPr>
            <p:cNvPr id="6" name="テキスト ボックス 5"/>
            <p:cNvSpPr txBox="1"/>
            <p:nvPr/>
          </p:nvSpPr>
          <p:spPr>
            <a:xfrm>
              <a:off x="3471787" y="1106544"/>
              <a:ext cx="2492990" cy="369332"/>
            </a:xfrm>
            <a:prstGeom prst="rect">
              <a:avLst/>
            </a:prstGeom>
            <a:noFill/>
          </p:spPr>
          <p:txBody>
            <a:bodyPr wrap="none" rtlCol="0">
              <a:spAutoFit/>
            </a:bodyPr>
            <a:lstStyle/>
            <a:p>
              <a:pPr algn="ctr"/>
              <a:r>
                <a:rPr lang="ja-JP" altLang="en-US" dirty="0" smtClean="0">
                  <a:solidFill>
                    <a:prstClr val="black"/>
                  </a:solidFill>
                </a:rPr>
                <a:t>＜在宅担当医療機関＞</a:t>
              </a:r>
              <a:endParaRPr lang="ja-JP" altLang="en-US" dirty="0">
                <a:solidFill>
                  <a:prstClr val="black"/>
                </a:solidFill>
              </a:endParaRPr>
            </a:p>
          </p:txBody>
        </p:sp>
        <p:sp>
          <p:nvSpPr>
            <p:cNvPr id="12" name="テキスト ボックス 11"/>
            <p:cNvSpPr txBox="1"/>
            <p:nvPr/>
          </p:nvSpPr>
          <p:spPr>
            <a:xfrm>
              <a:off x="280163" y="1089816"/>
              <a:ext cx="2031325" cy="369332"/>
            </a:xfrm>
            <a:prstGeom prst="rect">
              <a:avLst/>
            </a:prstGeom>
            <a:noFill/>
          </p:spPr>
          <p:txBody>
            <a:bodyPr wrap="none" rtlCol="0">
              <a:spAutoFit/>
            </a:bodyPr>
            <a:lstStyle/>
            <a:p>
              <a:pPr algn="ctr"/>
              <a:r>
                <a:rPr lang="ja-JP" altLang="en-US" dirty="0" smtClean="0">
                  <a:solidFill>
                    <a:prstClr val="black"/>
                  </a:solidFill>
                </a:rPr>
                <a:t>＜受入医療機関＞</a:t>
              </a:r>
              <a:endParaRPr lang="ja-JP" altLang="en-US" dirty="0">
                <a:solidFill>
                  <a:prstClr val="black"/>
                </a:solidFill>
              </a:endParaRPr>
            </a:p>
          </p:txBody>
        </p:sp>
        <p:sp>
          <p:nvSpPr>
            <p:cNvPr id="18" name="テキスト ボックス 17"/>
            <p:cNvSpPr txBox="1"/>
            <p:nvPr/>
          </p:nvSpPr>
          <p:spPr>
            <a:xfrm>
              <a:off x="4143498" y="3902416"/>
              <a:ext cx="1569660" cy="27699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ja-JP" altLang="en-US" sz="1200" dirty="0" smtClean="0">
                  <a:solidFill>
                    <a:prstClr val="black"/>
                  </a:solidFill>
                </a:rPr>
                <a:t>在宅療養支援診療所</a:t>
              </a:r>
              <a:endParaRPr lang="ja-JP" altLang="en-US" sz="1200" dirty="0">
                <a:solidFill>
                  <a:prstClr val="black"/>
                </a:solidFill>
              </a:endParaRPr>
            </a:p>
          </p:txBody>
        </p:sp>
        <p:sp>
          <p:nvSpPr>
            <p:cNvPr id="20" name="テキスト ボックス 19"/>
            <p:cNvSpPr txBox="1"/>
            <p:nvPr/>
          </p:nvSpPr>
          <p:spPr>
            <a:xfrm>
              <a:off x="238671" y="3920343"/>
              <a:ext cx="1723549" cy="27699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ja-JP" altLang="en-US" sz="1200" b="1" dirty="0" smtClean="0">
                  <a:solidFill>
                    <a:srgbClr val="FF0000"/>
                  </a:solidFill>
                </a:rPr>
                <a:t>在宅療養後方支援病院</a:t>
              </a:r>
              <a:endParaRPr lang="ja-JP" altLang="en-US" sz="1200" b="1" dirty="0">
                <a:solidFill>
                  <a:srgbClr val="FF0000"/>
                </a:solidFill>
              </a:endParaRPr>
            </a:p>
          </p:txBody>
        </p:sp>
        <p:cxnSp>
          <p:nvCxnSpPr>
            <p:cNvPr id="22" name="直線矢印コネクタ 21"/>
            <p:cNvCxnSpPr>
              <a:stCxn id="18" idx="1"/>
              <a:endCxn id="20" idx="3"/>
            </p:cNvCxnSpPr>
            <p:nvPr/>
          </p:nvCxnSpPr>
          <p:spPr>
            <a:xfrm flipH="1">
              <a:off x="1962220" y="4040916"/>
              <a:ext cx="2181278" cy="17927"/>
            </a:xfrm>
            <a:prstGeom prst="straightConnector1">
              <a:avLst/>
            </a:prstGeom>
            <a:ln w="57150">
              <a:headEnd type="triangle"/>
              <a:tailEnd type="triangle"/>
            </a:ln>
          </p:spPr>
          <p:style>
            <a:lnRef idx="3">
              <a:schemeClr val="accent6"/>
            </a:lnRef>
            <a:fillRef idx="0">
              <a:schemeClr val="accent6"/>
            </a:fillRef>
            <a:effectRef idx="2">
              <a:schemeClr val="accent6"/>
            </a:effectRef>
            <a:fontRef idx="minor">
              <a:schemeClr val="tx1"/>
            </a:fontRef>
          </p:style>
        </p:cxnSp>
        <p:sp>
          <p:nvSpPr>
            <p:cNvPr id="24" name="左矢印 23"/>
            <p:cNvSpPr/>
            <p:nvPr/>
          </p:nvSpPr>
          <p:spPr>
            <a:xfrm flipH="1">
              <a:off x="5018040" y="2312058"/>
              <a:ext cx="2669823" cy="59064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25" name="角丸四角形 24"/>
            <p:cNvSpPr/>
            <p:nvPr/>
          </p:nvSpPr>
          <p:spPr>
            <a:xfrm>
              <a:off x="5208612" y="2405637"/>
              <a:ext cx="1999553" cy="39479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solidFill>
                    <a:prstClr val="black"/>
                  </a:solidFill>
                </a:rPr>
                <a:t>在宅療養実績加算*</a:t>
              </a:r>
              <a:endParaRPr lang="en-US" altLang="ja-JP" sz="1200" dirty="0" smtClean="0">
                <a:solidFill>
                  <a:prstClr val="black"/>
                </a:solidFill>
              </a:endParaRPr>
            </a:p>
            <a:p>
              <a:pPr algn="ctr"/>
              <a:r>
                <a:rPr lang="en-US" altLang="ja-JP" sz="1200" dirty="0" smtClean="0">
                  <a:solidFill>
                    <a:prstClr val="black"/>
                  </a:solidFill>
                </a:rPr>
                <a:t>75</a:t>
              </a:r>
              <a:r>
                <a:rPr lang="ja-JP" altLang="en-US" sz="1200" dirty="0">
                  <a:solidFill>
                    <a:prstClr val="black"/>
                  </a:solidFill>
                </a:rPr>
                <a:t>点（緊急に</a:t>
              </a:r>
              <a:r>
                <a:rPr lang="ja-JP" altLang="en-US" sz="1200" dirty="0" smtClean="0">
                  <a:solidFill>
                    <a:prstClr val="black"/>
                  </a:solidFill>
                </a:rPr>
                <a:t>行う場合）</a:t>
              </a:r>
              <a:endParaRPr lang="ja-JP" altLang="en-US" sz="1200" dirty="0">
                <a:solidFill>
                  <a:prstClr val="black"/>
                </a:solidFill>
              </a:endParaRPr>
            </a:p>
          </p:txBody>
        </p:sp>
        <p:sp>
          <p:nvSpPr>
            <p:cNvPr id="40" name="右矢印 39"/>
            <p:cNvSpPr/>
            <p:nvPr/>
          </p:nvSpPr>
          <p:spPr>
            <a:xfrm flipH="1">
              <a:off x="1929337" y="3247108"/>
              <a:ext cx="5658380" cy="44266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42" name="角丸四角形 41"/>
            <p:cNvSpPr/>
            <p:nvPr/>
          </p:nvSpPr>
          <p:spPr>
            <a:xfrm>
              <a:off x="2234751" y="3261674"/>
              <a:ext cx="2235270" cy="39479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solidFill>
                    <a:prstClr val="black"/>
                  </a:solidFill>
                </a:rPr>
                <a:t>在宅患者緊急入院診療加算</a:t>
              </a:r>
              <a:endParaRPr lang="en-US" altLang="ja-JP" sz="1200" dirty="0" smtClean="0">
                <a:solidFill>
                  <a:prstClr val="black"/>
                </a:solidFill>
              </a:endParaRPr>
            </a:p>
            <a:p>
              <a:pPr algn="ctr"/>
              <a:r>
                <a:rPr lang="en-US" altLang="ja-JP" sz="1200" dirty="0" smtClean="0">
                  <a:solidFill>
                    <a:prstClr val="black"/>
                  </a:solidFill>
                </a:rPr>
                <a:t>2,500</a:t>
              </a:r>
              <a:r>
                <a:rPr lang="ja-JP" altLang="en-US" sz="1200" dirty="0" smtClean="0">
                  <a:solidFill>
                    <a:prstClr val="black"/>
                  </a:solidFill>
                </a:rPr>
                <a:t>点**</a:t>
              </a:r>
              <a:r>
                <a:rPr lang="en-US" altLang="ja-JP" sz="1200" dirty="0" smtClean="0">
                  <a:solidFill>
                    <a:prstClr val="black"/>
                  </a:solidFill>
                </a:rPr>
                <a:t>(</a:t>
              </a:r>
              <a:r>
                <a:rPr lang="ja-JP" altLang="en-US" sz="1200" dirty="0" smtClean="0">
                  <a:solidFill>
                    <a:prstClr val="black"/>
                  </a:solidFill>
                </a:rPr>
                <a:t>入院初日</a:t>
              </a:r>
              <a:r>
                <a:rPr lang="en-US" altLang="ja-JP" sz="1200" dirty="0" smtClean="0">
                  <a:solidFill>
                    <a:prstClr val="black"/>
                  </a:solidFill>
                </a:rPr>
                <a:t>)</a:t>
              </a:r>
              <a:endParaRPr lang="ja-JP" altLang="en-US" sz="1200" dirty="0">
                <a:solidFill>
                  <a:prstClr val="black"/>
                </a:solidFill>
              </a:endParaRPr>
            </a:p>
          </p:txBody>
        </p:sp>
        <p:sp>
          <p:nvSpPr>
            <p:cNvPr id="17" name="テキスト ボックス 16"/>
            <p:cNvSpPr txBox="1"/>
            <p:nvPr/>
          </p:nvSpPr>
          <p:spPr>
            <a:xfrm>
              <a:off x="2228082" y="3835310"/>
              <a:ext cx="1686394" cy="430887"/>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ja-JP" altLang="en-US" sz="1100" dirty="0">
                  <a:solidFill>
                    <a:prstClr val="black"/>
                  </a:solidFill>
                </a:rPr>
                <a:t>緊急時に入院できる病床を常に</a:t>
              </a:r>
              <a:r>
                <a:rPr lang="ja-JP" altLang="en-US" sz="1100" dirty="0" smtClean="0">
                  <a:solidFill>
                    <a:prstClr val="black"/>
                  </a:solidFill>
                </a:rPr>
                <a:t>確保</a:t>
              </a:r>
              <a:r>
                <a:rPr lang="ja-JP" altLang="en-US" sz="1100" dirty="0">
                  <a:solidFill>
                    <a:prstClr val="black"/>
                  </a:solidFill>
                </a:rPr>
                <a:t>し</a:t>
              </a:r>
              <a:r>
                <a:rPr lang="ja-JP" altLang="en-US" sz="1100" dirty="0" smtClean="0">
                  <a:solidFill>
                    <a:prstClr val="black"/>
                  </a:solidFill>
                </a:rPr>
                <a:t>て</a:t>
              </a:r>
              <a:r>
                <a:rPr lang="ja-JP" altLang="en-US" sz="1100" dirty="0">
                  <a:solidFill>
                    <a:prstClr val="black"/>
                  </a:solidFill>
                </a:rPr>
                <a:t>いる</a:t>
              </a:r>
              <a:r>
                <a:rPr lang="ja-JP" altLang="en-US" sz="1100" dirty="0" smtClean="0">
                  <a:solidFill>
                    <a:prstClr val="black"/>
                  </a:solidFill>
                </a:rPr>
                <a:t>こと</a:t>
              </a:r>
              <a:endParaRPr lang="ja-JP" altLang="en-US" sz="1100" baseline="30000" dirty="0">
                <a:solidFill>
                  <a:prstClr val="black"/>
                </a:solidFill>
              </a:endParaRPr>
            </a:p>
          </p:txBody>
        </p:sp>
        <p:sp>
          <p:nvSpPr>
            <p:cNvPr id="57" name="テキスト ボックス 56"/>
            <p:cNvSpPr txBox="1"/>
            <p:nvPr/>
          </p:nvSpPr>
          <p:spPr>
            <a:xfrm>
              <a:off x="188382" y="4705368"/>
              <a:ext cx="7438255" cy="461665"/>
            </a:xfrm>
            <a:prstGeom prst="rect">
              <a:avLst/>
            </a:prstGeom>
            <a:noFill/>
          </p:spPr>
          <p:txBody>
            <a:bodyPr wrap="none" rtlCol="0">
              <a:spAutoFit/>
            </a:bodyPr>
            <a:lstStyle/>
            <a:p>
              <a:r>
                <a:rPr lang="ja-JP" altLang="en-US" sz="1200" dirty="0" smtClean="0">
                  <a:solidFill>
                    <a:prstClr val="black"/>
                  </a:solidFill>
                </a:rPr>
                <a:t>*　在宅療養支援診療所で算定可能な緊急に行う往診料の加算（</a:t>
              </a:r>
              <a:r>
                <a:rPr lang="en-US" altLang="ja-JP" sz="1200" dirty="0" smtClean="0">
                  <a:solidFill>
                    <a:prstClr val="black"/>
                  </a:solidFill>
                </a:rPr>
                <a:t>650</a:t>
              </a:r>
              <a:r>
                <a:rPr lang="ja-JP" altLang="en-US" sz="1200" dirty="0" smtClean="0">
                  <a:solidFill>
                    <a:prstClr val="black"/>
                  </a:solidFill>
                </a:rPr>
                <a:t>点）に加えて、さらに加算する</a:t>
              </a:r>
              <a:endParaRPr lang="en-US" altLang="ja-JP" sz="1200" dirty="0" smtClean="0">
                <a:solidFill>
                  <a:prstClr val="black"/>
                </a:solidFill>
              </a:endParaRPr>
            </a:p>
            <a:p>
              <a:r>
                <a:rPr lang="ja-JP" altLang="en-US" sz="1200" dirty="0">
                  <a:solidFill>
                    <a:prstClr val="black"/>
                  </a:solidFill>
                </a:rPr>
                <a:t>*</a:t>
              </a:r>
              <a:r>
                <a:rPr lang="ja-JP" altLang="en-US" sz="1200" dirty="0" smtClean="0">
                  <a:solidFill>
                    <a:prstClr val="black"/>
                  </a:solidFill>
                </a:rPr>
                <a:t>*在宅療養後方支援病院であって、あらかじめ当該病院を緊急時の入院先とすることを希望していた患者の場合</a:t>
              </a:r>
              <a:endParaRPr lang="ja-JP" altLang="en-US" sz="1200" dirty="0">
                <a:solidFill>
                  <a:prstClr val="black"/>
                </a:solidFill>
              </a:endParaRP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0869" y="2417663"/>
              <a:ext cx="975680" cy="972449"/>
            </a:xfrm>
            <a:prstGeom prst="rect">
              <a:avLst/>
            </a:prstGeom>
          </p:spPr>
        </p:pic>
      </p:grpSp>
      <p:sp>
        <p:nvSpPr>
          <p:cNvPr id="31" name="角丸四角形 30"/>
          <p:cNvSpPr/>
          <p:nvPr/>
        </p:nvSpPr>
        <p:spPr>
          <a:xfrm>
            <a:off x="141765" y="942997"/>
            <a:ext cx="3147481" cy="1498425"/>
          </a:xfrm>
          <a:prstGeom prst="roundRect">
            <a:avLst/>
          </a:prstGeom>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t"/>
          <a:lstStyle/>
          <a:p>
            <a:pPr algn="ctr">
              <a:defRPr/>
            </a:pPr>
            <a:r>
              <a:rPr lang="ja-JP" altLang="en-US" sz="2000" dirty="0" smtClean="0">
                <a:solidFill>
                  <a:prstClr val="black"/>
                </a:solidFill>
              </a:rPr>
              <a:t>①</a:t>
            </a:r>
            <a:r>
              <a:rPr lang="ja-JP" altLang="ja-JP" sz="2000" b="1" u="sng" dirty="0" smtClean="0">
                <a:solidFill>
                  <a:srgbClr val="0070C0"/>
                </a:solidFill>
              </a:rPr>
              <a:t>在宅</a:t>
            </a:r>
            <a:r>
              <a:rPr lang="ja-JP" altLang="ja-JP" sz="2000" b="1" u="sng" dirty="0">
                <a:solidFill>
                  <a:srgbClr val="0070C0"/>
                </a:solidFill>
              </a:rPr>
              <a:t>療養後方支援</a:t>
            </a:r>
            <a:r>
              <a:rPr lang="ja-JP" altLang="ja-JP" sz="2000" b="1" u="sng" dirty="0" smtClean="0">
                <a:solidFill>
                  <a:srgbClr val="0070C0"/>
                </a:solidFill>
              </a:rPr>
              <a:t>病院</a:t>
            </a:r>
            <a:r>
              <a:rPr lang="ja-JP" altLang="en-US" sz="2000" dirty="0" smtClean="0">
                <a:solidFill>
                  <a:prstClr val="black"/>
                </a:solidFill>
              </a:rPr>
              <a:t>の評価</a:t>
            </a:r>
            <a:endParaRPr lang="en-US" altLang="ja-JP" sz="2000" dirty="0" smtClean="0">
              <a:solidFill>
                <a:prstClr val="black"/>
              </a:solidFill>
            </a:endParaRPr>
          </a:p>
          <a:p>
            <a:pPr algn="ctr">
              <a:defRPr/>
            </a:pPr>
            <a:endParaRPr lang="en-US" altLang="ja-JP" sz="1400" dirty="0" smtClean="0">
              <a:solidFill>
                <a:prstClr val="black"/>
              </a:solidFill>
            </a:endParaRPr>
          </a:p>
          <a:p>
            <a:pPr marL="361950">
              <a:defRPr/>
            </a:pPr>
            <a:r>
              <a:rPr lang="ja-JP" altLang="en-US" sz="1400" dirty="0" smtClean="0">
                <a:solidFill>
                  <a:prstClr val="black"/>
                </a:solidFill>
              </a:rPr>
              <a:t>・</a:t>
            </a:r>
            <a:r>
              <a:rPr lang="ja-JP" altLang="ja-JP" sz="1400" dirty="0" smtClean="0">
                <a:solidFill>
                  <a:prstClr val="black"/>
                </a:solidFill>
              </a:rPr>
              <a:t>在宅</a:t>
            </a:r>
            <a:r>
              <a:rPr lang="ja-JP" altLang="ja-JP" sz="1400" dirty="0">
                <a:solidFill>
                  <a:prstClr val="black"/>
                </a:solidFill>
              </a:rPr>
              <a:t>患者緊急入院診療</a:t>
            </a:r>
            <a:r>
              <a:rPr lang="ja-JP" altLang="ja-JP" sz="1400" dirty="0" smtClean="0">
                <a:solidFill>
                  <a:prstClr val="black"/>
                </a:solidFill>
              </a:rPr>
              <a:t>加算</a:t>
            </a:r>
            <a:endParaRPr lang="en-US" altLang="ja-JP" sz="1400" dirty="0" smtClean="0">
              <a:solidFill>
                <a:prstClr val="black"/>
              </a:solidFill>
            </a:endParaRPr>
          </a:p>
          <a:p>
            <a:pPr marL="361950">
              <a:defRPr/>
            </a:pPr>
            <a:r>
              <a:rPr lang="ja-JP" altLang="en-US" sz="1400" dirty="0" smtClean="0">
                <a:solidFill>
                  <a:prstClr val="black"/>
                </a:solidFill>
              </a:rPr>
              <a:t>・</a:t>
            </a:r>
            <a:r>
              <a:rPr lang="ja-JP" altLang="ja-JP" sz="1400" dirty="0">
                <a:solidFill>
                  <a:prstClr val="black"/>
                </a:solidFill>
              </a:rPr>
              <a:t>在宅患者共同診療料</a:t>
            </a:r>
            <a:endParaRPr lang="en-US" altLang="ja-JP" sz="1400" dirty="0">
              <a:solidFill>
                <a:prstClr val="black"/>
              </a:solidFill>
            </a:endParaRPr>
          </a:p>
        </p:txBody>
      </p:sp>
      <p:sp>
        <p:nvSpPr>
          <p:cNvPr id="33" name="角丸四角形 32"/>
          <p:cNvSpPr/>
          <p:nvPr/>
        </p:nvSpPr>
        <p:spPr>
          <a:xfrm>
            <a:off x="3384770" y="986772"/>
            <a:ext cx="3316171" cy="1502885"/>
          </a:xfrm>
          <a:prstGeom prst="roundRect">
            <a:avLst/>
          </a:prstGeom>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t"/>
          <a:lstStyle/>
          <a:p>
            <a:pPr algn="ctr"/>
            <a:r>
              <a:rPr lang="ja-JP" altLang="en-US" sz="2000" dirty="0" smtClean="0">
                <a:solidFill>
                  <a:prstClr val="black"/>
                </a:solidFill>
              </a:rPr>
              <a:t>②在支</a:t>
            </a:r>
            <a:r>
              <a:rPr lang="ja-JP" altLang="en-US" sz="2000" dirty="0">
                <a:solidFill>
                  <a:prstClr val="black"/>
                </a:solidFill>
              </a:rPr>
              <a:t>診・病の</a:t>
            </a:r>
            <a:r>
              <a:rPr lang="ja-JP" altLang="en-US" sz="2000" b="1" u="sng" dirty="0">
                <a:solidFill>
                  <a:srgbClr val="0070C0"/>
                </a:solidFill>
              </a:rPr>
              <a:t>質の強化</a:t>
            </a:r>
            <a:endParaRPr lang="en-US" altLang="ja-JP" sz="2000" b="1" u="sng" dirty="0">
              <a:solidFill>
                <a:srgbClr val="0070C0"/>
              </a:solidFill>
            </a:endParaRPr>
          </a:p>
          <a:p>
            <a:pPr marL="95250" indent="-95250"/>
            <a:r>
              <a:rPr lang="ja-JP" altLang="en-US" sz="1400" dirty="0" smtClean="0">
                <a:solidFill>
                  <a:prstClr val="black"/>
                </a:solidFill>
              </a:rPr>
              <a:t>・機能強化型在支診・病の実績</a:t>
            </a:r>
            <a:r>
              <a:rPr lang="ja-JP" altLang="en-US" sz="1400" dirty="0">
                <a:solidFill>
                  <a:prstClr val="black"/>
                </a:solidFill>
              </a:rPr>
              <a:t>要件の</a:t>
            </a:r>
            <a:r>
              <a:rPr lang="ja-JP" altLang="en-US" sz="1400" dirty="0" smtClean="0">
                <a:solidFill>
                  <a:prstClr val="black"/>
                </a:solidFill>
              </a:rPr>
              <a:t>強化</a:t>
            </a:r>
            <a:endParaRPr lang="en-US" altLang="ja-JP" sz="1400" dirty="0">
              <a:solidFill>
                <a:prstClr val="black"/>
              </a:solidFill>
            </a:endParaRPr>
          </a:p>
          <a:p>
            <a:pPr marL="95250" indent="-95250"/>
            <a:r>
              <a:rPr lang="ja-JP" altLang="en-US" sz="1400" dirty="0" smtClean="0">
                <a:solidFill>
                  <a:prstClr val="black"/>
                </a:solidFill>
              </a:rPr>
              <a:t>・</a:t>
            </a:r>
            <a:r>
              <a:rPr lang="ja-JP" altLang="ja-JP" sz="1400" dirty="0" smtClean="0">
                <a:solidFill>
                  <a:prstClr val="black"/>
                </a:solidFill>
              </a:rPr>
              <a:t>薬剤</a:t>
            </a:r>
            <a:r>
              <a:rPr lang="ja-JP" altLang="ja-JP" sz="1400" dirty="0">
                <a:solidFill>
                  <a:prstClr val="black"/>
                </a:solidFill>
              </a:rPr>
              <a:t>や衛生材料等の供給</a:t>
            </a:r>
            <a:r>
              <a:rPr lang="ja-JP" altLang="ja-JP" sz="1400" dirty="0" smtClean="0">
                <a:solidFill>
                  <a:prstClr val="black"/>
                </a:solidFill>
              </a:rPr>
              <a:t>体制</a:t>
            </a:r>
            <a:r>
              <a:rPr lang="ja-JP" altLang="en-US" sz="1400" dirty="0" smtClean="0">
                <a:solidFill>
                  <a:prstClr val="black"/>
                </a:solidFill>
              </a:rPr>
              <a:t>の整備</a:t>
            </a:r>
            <a:endParaRPr lang="en-US" altLang="ja-JP" sz="1400" dirty="0" smtClean="0">
              <a:solidFill>
                <a:prstClr val="black"/>
              </a:solidFill>
            </a:endParaRPr>
          </a:p>
          <a:p>
            <a:pPr marL="538163" indent="-538163"/>
            <a:r>
              <a:rPr lang="ja-JP" altLang="en-US" sz="1400" dirty="0" smtClean="0">
                <a:solidFill>
                  <a:prstClr val="black"/>
                </a:solidFill>
              </a:rPr>
              <a:t>・在宅歯科医療の推進</a:t>
            </a:r>
            <a:endParaRPr lang="en-US" altLang="ja-JP" sz="1400" dirty="0">
              <a:solidFill>
                <a:prstClr val="black"/>
              </a:solidFill>
            </a:endParaRPr>
          </a:p>
          <a:p>
            <a:pPr marL="538163" indent="-538163"/>
            <a:r>
              <a:rPr lang="ja-JP" altLang="en-US" sz="1400" dirty="0" smtClean="0">
                <a:solidFill>
                  <a:prstClr val="black"/>
                </a:solidFill>
              </a:rPr>
              <a:t>・</a:t>
            </a:r>
            <a:r>
              <a:rPr lang="ja-JP" altLang="en-US" sz="1400" dirty="0">
                <a:solidFill>
                  <a:prstClr val="black"/>
                </a:solidFill>
                <a:latin typeface="ＭＳ ゴシック" pitchFamily="49" charset="-128"/>
                <a:ea typeface="ＭＳ ゴシック" pitchFamily="49" charset="-128"/>
                <a:cs typeface="Times New Roman" pitchFamily="18" charset="0"/>
              </a:rPr>
              <a:t>在宅薬剤管理指導</a:t>
            </a:r>
            <a:r>
              <a:rPr lang="ja-JP" altLang="en-US" sz="1400" dirty="0" smtClean="0">
                <a:solidFill>
                  <a:prstClr val="black"/>
                </a:solidFill>
                <a:latin typeface="ＭＳ ゴシック" pitchFamily="49" charset="-128"/>
                <a:ea typeface="ＭＳ ゴシック" pitchFamily="49" charset="-128"/>
                <a:cs typeface="Times New Roman" pitchFamily="18" charset="0"/>
              </a:rPr>
              <a:t>業務</a:t>
            </a:r>
            <a:r>
              <a:rPr lang="ja-JP" altLang="en-US" sz="1400" dirty="0" smtClean="0">
                <a:solidFill>
                  <a:prstClr val="black"/>
                </a:solidFill>
              </a:rPr>
              <a:t>の推進</a:t>
            </a:r>
            <a:endParaRPr lang="en-US" altLang="ja-JP" sz="1400" dirty="0" smtClean="0">
              <a:solidFill>
                <a:prstClr val="black"/>
              </a:solidFill>
            </a:endParaRPr>
          </a:p>
        </p:txBody>
      </p:sp>
      <p:sp>
        <p:nvSpPr>
          <p:cNvPr id="34" name="正方形/長方形 33"/>
          <p:cNvSpPr/>
          <p:nvPr/>
        </p:nvSpPr>
        <p:spPr>
          <a:xfrm>
            <a:off x="4333860" y="639810"/>
            <a:ext cx="165301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smtClean="0">
                <a:solidFill>
                  <a:prstClr val="black"/>
                </a:solidFill>
              </a:rPr>
              <a:t>平成２６年改定</a:t>
            </a:r>
            <a:endParaRPr lang="ja-JP" altLang="en-US" dirty="0">
              <a:solidFill>
                <a:prstClr val="black"/>
              </a:solidFill>
            </a:endParaRPr>
          </a:p>
        </p:txBody>
      </p:sp>
      <p:sp>
        <p:nvSpPr>
          <p:cNvPr id="35" name="角丸四角形 34"/>
          <p:cNvSpPr/>
          <p:nvPr/>
        </p:nvSpPr>
        <p:spPr>
          <a:xfrm>
            <a:off x="6773336" y="957330"/>
            <a:ext cx="2980267" cy="1540050"/>
          </a:xfrm>
          <a:prstGeom prst="roundRect">
            <a:avLst/>
          </a:prstGeom>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t"/>
          <a:lstStyle/>
          <a:p>
            <a:pPr algn="ctr"/>
            <a:r>
              <a:rPr lang="ja-JP" altLang="en-US" sz="2000" dirty="0" smtClean="0">
                <a:solidFill>
                  <a:prstClr val="black"/>
                </a:solidFill>
                <a:latin typeface="ＭＳ Ｐゴシック"/>
              </a:rPr>
              <a:t>③</a:t>
            </a:r>
            <a:r>
              <a:rPr lang="ja-JP" altLang="ja-JP" sz="2000" dirty="0" smtClean="0">
                <a:solidFill>
                  <a:prstClr val="black"/>
                </a:solidFill>
                <a:latin typeface="ＭＳ Ｐゴシック"/>
              </a:rPr>
              <a:t>在宅</a:t>
            </a:r>
            <a:r>
              <a:rPr lang="ja-JP" altLang="ja-JP" sz="2000" dirty="0">
                <a:solidFill>
                  <a:prstClr val="black"/>
                </a:solidFill>
                <a:latin typeface="ＭＳ Ｐゴシック"/>
              </a:rPr>
              <a:t>医療を担う医療機関の</a:t>
            </a:r>
            <a:r>
              <a:rPr lang="ja-JP" altLang="ja-JP" sz="2000" b="1" u="sng" dirty="0">
                <a:solidFill>
                  <a:srgbClr val="0070C0"/>
                </a:solidFill>
                <a:latin typeface="ＭＳ Ｐゴシック"/>
              </a:rPr>
              <a:t>量的</a:t>
            </a:r>
            <a:r>
              <a:rPr lang="ja-JP" altLang="ja-JP" sz="2000" b="1" u="sng" dirty="0" smtClean="0">
                <a:solidFill>
                  <a:srgbClr val="0070C0"/>
                </a:solidFill>
                <a:latin typeface="ＭＳ Ｐゴシック"/>
              </a:rPr>
              <a:t>確保</a:t>
            </a:r>
            <a:endParaRPr lang="en-US" altLang="ja-JP" sz="1400" dirty="0" smtClean="0">
              <a:solidFill>
                <a:prstClr val="black"/>
              </a:solidFill>
            </a:endParaRPr>
          </a:p>
          <a:p>
            <a:pPr indent="177800"/>
            <a:r>
              <a:rPr lang="ja-JP" altLang="en-US" sz="1400" dirty="0" smtClean="0">
                <a:solidFill>
                  <a:prstClr val="black"/>
                </a:solidFill>
              </a:rPr>
              <a:t>・</a:t>
            </a:r>
            <a:r>
              <a:rPr lang="ja-JP" altLang="en-US" sz="1400" dirty="0">
                <a:solidFill>
                  <a:prstClr val="black"/>
                </a:solidFill>
              </a:rPr>
              <a:t>実績のある在支診・病の</a:t>
            </a:r>
            <a:r>
              <a:rPr lang="ja-JP" altLang="en-US" sz="1400" dirty="0" smtClean="0">
                <a:solidFill>
                  <a:prstClr val="black"/>
                </a:solidFill>
              </a:rPr>
              <a:t>評価</a:t>
            </a:r>
            <a:endParaRPr lang="en-US" altLang="ja-JP" sz="1400" dirty="0" smtClean="0">
              <a:solidFill>
                <a:prstClr val="black"/>
              </a:solidFill>
            </a:endParaRPr>
          </a:p>
          <a:p>
            <a:pPr marL="268288" indent="-90488"/>
            <a:r>
              <a:rPr lang="ja-JP" altLang="en-US" sz="1400" dirty="0" smtClean="0">
                <a:solidFill>
                  <a:prstClr val="black"/>
                </a:solidFill>
              </a:rPr>
              <a:t>・</a:t>
            </a:r>
            <a:r>
              <a:rPr lang="ja-JP" altLang="en-US" sz="1400" dirty="0">
                <a:solidFill>
                  <a:prstClr val="black"/>
                </a:solidFill>
              </a:rPr>
              <a:t>在支診・</a:t>
            </a:r>
            <a:r>
              <a:rPr lang="ja-JP" altLang="en-US" sz="1400" dirty="0" smtClean="0">
                <a:solidFill>
                  <a:prstClr val="black"/>
                </a:solidFill>
              </a:rPr>
              <a:t>病以外の在宅時医学総合管理料等の評価</a:t>
            </a:r>
            <a:endParaRPr lang="en-US" altLang="ja-JP" sz="1400" dirty="0">
              <a:solidFill>
                <a:prstClr val="black"/>
              </a:solidFill>
            </a:endParaRPr>
          </a:p>
        </p:txBody>
      </p:sp>
      <p:cxnSp>
        <p:nvCxnSpPr>
          <p:cNvPr id="41" name="カギ線コネクタ 40"/>
          <p:cNvCxnSpPr>
            <a:stCxn id="3" idx="0"/>
          </p:cNvCxnSpPr>
          <p:nvPr/>
        </p:nvCxnSpPr>
        <p:spPr>
          <a:xfrm rot="16200000" flipH="1" flipV="1">
            <a:off x="4598397" y="-34506"/>
            <a:ext cx="397001" cy="7325633"/>
          </a:xfrm>
          <a:prstGeom prst="bentConnector3">
            <a:avLst>
              <a:gd name="adj1" fmla="val -95970"/>
            </a:avLst>
          </a:prstGeom>
          <a:ln w="571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a:xfrm>
            <a:off x="5503112" y="2841980"/>
            <a:ext cx="2492991" cy="39479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solidFill>
                  <a:prstClr val="black"/>
                </a:solidFill>
              </a:rPr>
              <a:t>緊急時の受入をあらかじめ希望</a:t>
            </a:r>
            <a:endParaRPr lang="ja-JP" altLang="en-US" sz="1200" dirty="0">
              <a:solidFill>
                <a:prstClr val="black"/>
              </a:solidFill>
            </a:endParaRPr>
          </a:p>
        </p:txBody>
      </p:sp>
      <p:pic>
        <p:nvPicPr>
          <p:cNvPr id="36" name="Picture 4" descr="C:\Program Files\Microsoft Office\MEDIA\CAGCAT10\j0205462.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5158" y="3820424"/>
            <a:ext cx="1591383" cy="1583383"/>
          </a:xfrm>
          <a:prstGeom prst="rect">
            <a:avLst/>
          </a:prstGeom>
          <a:noFill/>
        </p:spPr>
      </p:pic>
      <p:pic>
        <p:nvPicPr>
          <p:cNvPr id="37" name="Picture 12"/>
          <p:cNvPicPr>
            <a:picLocks noChangeAspect="1" noChangeArrowheads="1"/>
          </p:cNvPicPr>
          <p:nvPr/>
        </p:nvPicPr>
        <p:blipFill>
          <a:blip r:embed="rId7" cstate="print"/>
          <a:srcRect/>
          <a:stretch>
            <a:fillRect/>
          </a:stretch>
        </p:blipFill>
        <p:spPr bwMode="auto">
          <a:xfrm>
            <a:off x="3668813" y="3411934"/>
            <a:ext cx="1437492" cy="990730"/>
          </a:xfrm>
          <a:prstGeom prst="rect">
            <a:avLst/>
          </a:prstGeom>
          <a:noFill/>
          <a:ln w="9525">
            <a:noFill/>
            <a:miter lim="800000"/>
            <a:headEnd/>
            <a:tailEnd/>
          </a:ln>
        </p:spPr>
      </p:pic>
      <p:sp>
        <p:nvSpPr>
          <p:cNvPr id="3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79936444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65254" y="1178805"/>
            <a:ext cx="9584674" cy="5387248"/>
          </a:xfrm>
          <a:prstGeom prst="rect">
            <a:avLst/>
          </a:prstGeom>
          <a:solidFill>
            <a:srgbClr val="FFFFAF">
              <a:alpha val="49804"/>
            </a:srgbClr>
          </a:solidFill>
          <a:ln w="9525">
            <a:solidFill>
              <a:schemeClr val="tx1"/>
            </a:solidFill>
            <a:miter lim="800000"/>
            <a:headEnd/>
            <a:tailEnd/>
          </a:ln>
        </p:spPr>
        <p:txBody>
          <a:bodyPr/>
          <a:lstStyle/>
          <a:p>
            <a:pPr marL="222300" indent="-222300" eaLnBrk="0" hangingPunct="0">
              <a:tabLst>
                <a:tab pos="366316" algn="l"/>
              </a:tabLst>
              <a:defRPr/>
            </a:pPr>
            <a:endParaRPr lang="en-US" altLang="ja-JP" sz="650" dirty="0">
              <a:solidFill>
                <a:prstClr val="black"/>
              </a:solidFill>
            </a:endParaRPr>
          </a:p>
          <a:p>
            <a:pPr eaLnBrk="0" hangingPunct="0">
              <a:tabLst>
                <a:tab pos="366316" algn="l"/>
              </a:tabLst>
              <a:defRPr/>
            </a:pPr>
            <a:r>
              <a:rPr lang="ja-JP" altLang="en-US" sz="1625" dirty="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en-US" sz="2000" dirty="0">
                <a:solidFill>
                  <a:prstClr val="black"/>
                </a:solidFill>
                <a:latin typeface="ＭＳ Ｐゴシック"/>
                <a:cs typeface="Arial" panose="020B0604020202020204" pitchFamily="34" charset="0"/>
              </a:rPr>
              <a:t>療養病棟又は精神病棟において、薬剤師が</a:t>
            </a:r>
            <a:r>
              <a:rPr lang="en-US" altLang="ja-JP" sz="2000" dirty="0">
                <a:solidFill>
                  <a:prstClr val="black"/>
                </a:solidFill>
                <a:latin typeface="ＭＳ Ｐゴシック"/>
                <a:cs typeface="Arial" panose="020B0604020202020204" pitchFamily="34" charset="0"/>
              </a:rPr>
              <a:t>4</a:t>
            </a:r>
            <a:r>
              <a:rPr lang="ja-JP" altLang="en-US" sz="2000" dirty="0">
                <a:solidFill>
                  <a:prstClr val="black"/>
                </a:solidFill>
                <a:latin typeface="ＭＳ Ｐゴシック"/>
                <a:cs typeface="Arial" panose="020B0604020202020204" pitchFamily="34" charset="0"/>
              </a:rPr>
              <a:t>週目以降も継続して病棟薬剤業務を実施していることを踏まえて、病棟薬剤業務実施加算の療養病棟・精神病棟における評価を充実する。</a:t>
            </a:r>
            <a:endParaRPr lang="en-US" altLang="ja-JP" sz="2000" dirty="0">
              <a:solidFill>
                <a:prstClr val="black"/>
              </a:solidFill>
              <a:latin typeface="ＭＳ Ｐゴシック"/>
            </a:endParaRPr>
          </a:p>
          <a:p>
            <a:pPr>
              <a:spcBef>
                <a:spcPts val="488"/>
              </a:spcBef>
            </a:pPr>
            <a:r>
              <a:rPr lang="ja-JP" altLang="en-US" sz="1300" dirty="0">
                <a:solidFill>
                  <a:prstClr val="black"/>
                </a:solidFill>
              </a:rPr>
              <a:t> </a:t>
            </a:r>
            <a:endParaRPr lang="en-US" altLang="ja-JP" sz="1300" dirty="0">
              <a:solidFill>
                <a:prstClr val="black"/>
              </a:solidFill>
            </a:endParaRPr>
          </a:p>
          <a:p>
            <a:r>
              <a:rPr lang="ja-JP" altLang="en-US" sz="1625" dirty="0">
                <a:solidFill>
                  <a:prstClr val="black"/>
                </a:solidFill>
              </a:rPr>
              <a:t>　　</a:t>
            </a:r>
            <a:r>
              <a:rPr lang="ja-JP" altLang="en-US" sz="1625" dirty="0">
                <a:solidFill>
                  <a:prstClr val="black"/>
                </a:solidFill>
                <a:latin typeface="ＭＳ Ｐゴシック" pitchFamily="50" charset="-128"/>
              </a:rPr>
              <a:t>　　　</a:t>
            </a:r>
            <a:endParaRPr lang="en-US" altLang="ja-JP" sz="1625" dirty="0">
              <a:solidFill>
                <a:prstClr val="black"/>
              </a:solidFill>
              <a:latin typeface="ＭＳ Ｐゴシック" pitchFamily="50" charset="-128"/>
            </a:endParaRPr>
          </a:p>
          <a:p>
            <a:pPr algn="r"/>
            <a:r>
              <a:rPr lang="ja-JP" altLang="en-US" sz="1625" dirty="0">
                <a:solidFill>
                  <a:prstClr val="black"/>
                </a:solidFill>
                <a:latin typeface="ＭＳ Ｐゴシック" pitchFamily="50" charset="-128"/>
              </a:rPr>
              <a:t>　　 　　　　　　　　　　　　　　　　　　　　</a:t>
            </a:r>
            <a:r>
              <a:rPr lang="ja-JP" altLang="en-US" sz="1463" dirty="0">
                <a:solidFill>
                  <a:prstClr val="black"/>
                </a:solidFill>
                <a:latin typeface="ＭＳ Ｐゴシック" pitchFamily="50" charset="-128"/>
              </a:rPr>
              <a:t>　</a:t>
            </a:r>
            <a:endParaRPr lang="ja-JP" altLang="en-US" sz="1463" dirty="0">
              <a:solidFill>
                <a:prstClr val="black"/>
              </a:solidFill>
            </a:endParaRPr>
          </a:p>
        </p:txBody>
      </p:sp>
      <p:graphicFrame>
        <p:nvGraphicFramePr>
          <p:cNvPr id="7" name="表 6"/>
          <p:cNvGraphicFramePr>
            <a:graphicFrameLocks noGrp="1"/>
          </p:cNvGraphicFramePr>
          <p:nvPr>
            <p:extLst/>
          </p:nvPr>
        </p:nvGraphicFramePr>
        <p:xfrm>
          <a:off x="462272" y="2460174"/>
          <a:ext cx="4104456" cy="3840480"/>
        </p:xfrm>
        <a:graphic>
          <a:graphicData uri="http://schemas.openxmlformats.org/drawingml/2006/table">
            <a:tbl>
              <a:tblPr firstRow="1" bandRow="1">
                <a:tableStyleId>{FABFCF23-3B69-468F-B69F-88F6DE6A72F2}</a:tableStyleId>
              </a:tblPr>
              <a:tblGrid>
                <a:gridCol w="4104456"/>
              </a:tblGrid>
              <a:tr h="345506">
                <a:tc>
                  <a:txBody>
                    <a:bodyPr/>
                    <a:lstStyle/>
                    <a:p>
                      <a:pPr algn="ctr"/>
                      <a:r>
                        <a:rPr kumimoji="1" lang="ja-JP" altLang="en-US" sz="2000" dirty="0" smtClean="0"/>
                        <a:t>現行</a:t>
                      </a:r>
                      <a:endParaRPr kumimoji="1" lang="ja-JP" altLang="en-US" sz="2000" u="none" dirty="0">
                        <a:solidFill>
                          <a:schemeClr val="bg1"/>
                        </a:solidFill>
                      </a:endParaRPr>
                    </a:p>
                  </a:txBody>
                  <a:tcPr marL="99060" marR="99060" anchor="ctr"/>
                </a:tc>
              </a:tr>
              <a:tr h="0">
                <a:tc>
                  <a:txBody>
                    <a:bodyPr/>
                    <a:lstStyle/>
                    <a:p>
                      <a:pPr algn="l"/>
                      <a:r>
                        <a:rPr kumimoji="1" lang="en-US" altLang="ja-JP" sz="2000" u="none" dirty="0" smtClean="0">
                          <a:latin typeface="ＭＳ ゴシック" panose="020B0609070205080204" pitchFamily="49" charset="-128"/>
                          <a:ea typeface="ＭＳ ゴシック" panose="020B0609070205080204" pitchFamily="49" charset="-128"/>
                        </a:rPr>
                        <a:t>【</a:t>
                      </a:r>
                      <a:r>
                        <a:rPr kumimoji="1" lang="ja-JP" altLang="en-US" sz="2000" u="none" dirty="0" smtClean="0">
                          <a:latin typeface="ＭＳ ゴシック" panose="020B0609070205080204" pitchFamily="49" charset="-128"/>
                          <a:ea typeface="ＭＳ ゴシック" panose="020B0609070205080204" pitchFamily="49" charset="-128"/>
                        </a:rPr>
                        <a:t>病棟薬剤業務実施加算</a:t>
                      </a:r>
                      <a:r>
                        <a:rPr kumimoji="1" lang="en-US" altLang="ja-JP" sz="2000" u="none" dirty="0" smtClean="0">
                          <a:latin typeface="ＭＳ ゴシック" panose="020B0609070205080204" pitchFamily="49" charset="-128"/>
                          <a:ea typeface="ＭＳ ゴシック" panose="020B0609070205080204" pitchFamily="49" charset="-128"/>
                        </a:rPr>
                        <a:t>】</a:t>
                      </a:r>
                    </a:p>
                    <a:p>
                      <a:pPr algn="r"/>
                      <a:r>
                        <a:rPr kumimoji="1" lang="ja-JP" altLang="en-US" sz="2000" u="none" dirty="0" smtClean="0">
                          <a:latin typeface="ＭＳ ゴシック" panose="020B0609070205080204" pitchFamily="49" charset="-128"/>
                          <a:ea typeface="ＭＳ ゴシック" panose="020B0609070205080204" pitchFamily="49" charset="-128"/>
                        </a:rPr>
                        <a:t>（週１回） １００点</a:t>
                      </a:r>
                    </a:p>
                    <a:p>
                      <a:pPr algn="ctr"/>
                      <a:endParaRPr kumimoji="1" lang="ja-JP" altLang="en-US" sz="2000" u="none" dirty="0" smtClean="0">
                        <a:latin typeface="ＭＳ ゴシック" panose="020B0609070205080204" pitchFamily="49" charset="-128"/>
                        <a:ea typeface="ＭＳ ゴシック" panose="020B0609070205080204" pitchFamily="49" charset="-128"/>
                      </a:endParaRPr>
                    </a:p>
                    <a:p>
                      <a:pPr algn="l"/>
                      <a:r>
                        <a:rPr kumimoji="1" lang="ja-JP" altLang="en-US" sz="2000" u="none" dirty="0" smtClean="0">
                          <a:latin typeface="ＭＳ ゴシック" panose="020B0609070205080204" pitchFamily="49" charset="-128"/>
                          <a:ea typeface="ＭＳ ゴシック" panose="020B0609070205080204" pitchFamily="49" charset="-128"/>
                        </a:rPr>
                        <a:t>注</a:t>
                      </a:r>
                      <a:r>
                        <a:rPr kumimoji="1" lang="ja-JP" altLang="en-US" sz="2000" u="none" dirty="0" smtClean="0">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2000" u="none" dirty="0" smtClean="0">
                          <a:latin typeface="ＭＳ ゴシック" panose="020B0609070205080204" pitchFamily="49" charset="-128"/>
                          <a:ea typeface="ＭＳ ゴシック" panose="020B0609070205080204" pitchFamily="49" charset="-128"/>
                        </a:rPr>
                        <a:t>前略）週１回に限り所定点数に加算する。この場合において、療養病棟入院基本料、精神病棟入院基本料又は特定機能病院入院基本料（精神病棟に限る。）を算定している患者については、入院した日から起算して４週間を限度とする。</a:t>
                      </a:r>
                    </a:p>
                  </a:txBody>
                  <a:tcPr marL="99060" marR="99060" anchor="ct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960324003"/>
              </p:ext>
            </p:extLst>
          </p:nvPr>
        </p:nvGraphicFramePr>
        <p:xfrm>
          <a:off x="5473339" y="2446933"/>
          <a:ext cx="4093373" cy="3840480"/>
        </p:xfrm>
        <a:graphic>
          <a:graphicData uri="http://schemas.openxmlformats.org/drawingml/2006/table">
            <a:tbl>
              <a:tblPr firstRow="1" bandRow="1">
                <a:tableStyleId>{9DCAF9ED-07DC-4A11-8D7F-57B35C25682E}</a:tableStyleId>
              </a:tblPr>
              <a:tblGrid>
                <a:gridCol w="4093373"/>
              </a:tblGrid>
              <a:tr h="0">
                <a:tc>
                  <a:txBody>
                    <a:bodyPr/>
                    <a:lstStyle/>
                    <a:p>
                      <a:pPr algn="ctr"/>
                      <a:r>
                        <a:rPr kumimoji="1" lang="ja-JP" altLang="en-US" sz="2000" dirty="0" smtClean="0"/>
                        <a:t>改定後</a:t>
                      </a:r>
                      <a:endParaRPr kumimoji="1" lang="ja-JP" altLang="en-US" sz="2000" dirty="0"/>
                    </a:p>
                  </a:txBody>
                  <a:tcPr marL="99060" marR="99060" anchor="ctr"/>
                </a:tc>
              </a:tr>
              <a:tr h="145733">
                <a:tc>
                  <a:txBody>
                    <a:bodyPr/>
                    <a:lstStyle/>
                    <a:p>
                      <a:r>
                        <a:rPr kumimoji="1" lang="en-US" altLang="ja-JP" sz="20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en-US" sz="20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病棟薬剤業務実施加算</a:t>
                      </a:r>
                      <a:r>
                        <a:rPr kumimoji="1" lang="en-US" altLang="ja-JP" sz="20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p>
                    <a:p>
                      <a:pPr algn="r"/>
                      <a:r>
                        <a:rPr kumimoji="1" lang="ja-JP" altLang="en-US" sz="20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（週１回） １００点</a:t>
                      </a:r>
                    </a:p>
                    <a:p>
                      <a:endParaRPr kumimoji="1" lang="ja-JP" altLang="en-US" sz="20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0" indent="0">
                        <a:buFont typeface="Wingdings" panose="05000000000000000000" pitchFamily="2" charset="2"/>
                        <a:buNone/>
                      </a:pPr>
                      <a:r>
                        <a:rPr kumimoji="1" lang="ja-JP" altLang="en-US" sz="20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注：（前略）週１回に限り所定点数に加算する。この場合において、療養病棟入院基本料、精神病棟入院基本料又は特定機能病院入院基本料（精神病棟に限る。）を算定している患者については、入院した日から起算して</a:t>
                      </a:r>
                      <a:r>
                        <a:rPr kumimoji="1" lang="ja-JP" altLang="en-US" sz="2000" b="1" u="sng" kern="1200" dirty="0" smtClean="0">
                          <a:solidFill>
                            <a:srgbClr val="FF0000"/>
                          </a:solidFill>
                          <a:effectLst/>
                          <a:latin typeface="ＭＳ ゴシック" panose="020B0609070205080204" pitchFamily="49" charset="-128"/>
                          <a:ea typeface="ＭＳ ゴシック" panose="020B0609070205080204" pitchFamily="49" charset="-128"/>
                          <a:cs typeface="Arial" panose="020B0604020202020204" pitchFamily="34" charset="0"/>
                        </a:rPr>
                        <a:t>８週間を限度とする</a:t>
                      </a:r>
                      <a:r>
                        <a:rPr kumimoji="1" lang="ja-JP" altLang="en-US" sz="20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p>
                  </a:txBody>
                  <a:tcPr marL="99060" marR="99060" anchor="ctr"/>
                </a:tc>
              </a:tr>
            </a:tbl>
          </a:graphicData>
        </a:graphic>
      </p:graphicFrame>
      <p:sp>
        <p:nvSpPr>
          <p:cNvPr id="10" name="右矢印 9"/>
          <p:cNvSpPr/>
          <p:nvPr/>
        </p:nvSpPr>
        <p:spPr>
          <a:xfrm>
            <a:off x="4775734" y="3737535"/>
            <a:ext cx="569251" cy="1193307"/>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9"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kern="0" dirty="0">
                <a:solidFill>
                  <a:prstClr val="black"/>
                </a:solidFill>
                <a:latin typeface="ＭＳ Ｐゴシック"/>
                <a:ea typeface="ＭＳ Ｐゴシック"/>
              </a:rPr>
              <a:t>１７</a:t>
            </a:r>
            <a:r>
              <a:rPr kumimoji="1" lang="ja-JP" altLang="en-US" b="0" i="0" u="none" strike="noStrike" kern="0" cap="none" spc="0" normalizeH="0" baseline="0" noProof="0" dirty="0" err="1" smtClean="0">
                <a:ln>
                  <a:noFill/>
                </a:ln>
                <a:solidFill>
                  <a:prstClr val="black"/>
                </a:solidFill>
                <a:effectLst/>
                <a:uLnTx/>
                <a:uFillTx/>
                <a:latin typeface="ＭＳ Ｐゴシック"/>
                <a:ea typeface="ＭＳ Ｐゴシック"/>
              </a:rPr>
              <a:t>．</a:t>
            </a:r>
            <a:r>
              <a:rPr kumimoji="1" lang="ja-JP" altLang="en-US" b="0" i="0" u="none" strike="noStrike" kern="0" cap="none" spc="0" normalizeH="0" baseline="0" noProof="0" dirty="0">
                <a:ln>
                  <a:noFill/>
                </a:ln>
                <a:solidFill>
                  <a:prstClr val="black"/>
                </a:solidFill>
                <a:effectLst/>
                <a:uLnTx/>
                <a:uFillTx/>
                <a:latin typeface="ＭＳ Ｐゴシック"/>
                <a:ea typeface="ＭＳ Ｐゴシック"/>
                <a:cs typeface="Times New Roman" pitchFamily="18" charset="0"/>
              </a:rPr>
              <a:t>チーム医療の</a:t>
            </a:r>
            <a:r>
              <a:rPr kumimoji="1" lang="ja-JP" altLang="en-US" b="0" i="0" u="none" strike="noStrike" kern="0" cap="none" spc="0" normalizeH="0" baseline="0" noProof="0" dirty="0" smtClean="0">
                <a:ln>
                  <a:noFill/>
                </a:ln>
                <a:solidFill>
                  <a:prstClr val="black"/>
                </a:solidFill>
                <a:effectLst/>
                <a:uLnTx/>
                <a:uFillTx/>
                <a:latin typeface="ＭＳ Ｐゴシック"/>
                <a:ea typeface="ＭＳ Ｐゴシック"/>
                <a:cs typeface="Times New Roman" pitchFamily="18" charset="0"/>
              </a:rPr>
              <a:t>推進</a:t>
            </a:r>
            <a:endParaRPr kumimoji="1" lang="ja-JP" altLang="en-US"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11" name="Rectangle 36"/>
          <p:cNvSpPr>
            <a:spLocks noChangeArrowheads="1"/>
          </p:cNvSpPr>
          <p:nvPr/>
        </p:nvSpPr>
        <p:spPr bwMode="auto">
          <a:xfrm>
            <a:off x="221429" y="785442"/>
            <a:ext cx="5675937" cy="46800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lvl="0">
              <a:spcBef>
                <a:spcPct val="20000"/>
              </a:spcBef>
              <a:defRPr/>
            </a:pPr>
            <a:r>
              <a:rPr lang="ja-JP" altLang="en-US" sz="2400" kern="0" dirty="0" smtClean="0">
                <a:solidFill>
                  <a:prstClr val="black"/>
                </a:solidFill>
                <a:latin typeface="+mn-ea"/>
                <a:cs typeface="Times New Roman" pitchFamily="18" charset="0"/>
              </a:rPr>
              <a:t>（２）</a:t>
            </a:r>
            <a:r>
              <a:rPr lang="zh-TW" altLang="en-US" sz="2400" kern="0" dirty="0" smtClean="0">
                <a:solidFill>
                  <a:prstClr val="black"/>
                </a:solidFill>
                <a:latin typeface="ＭＳ Ｐゴシック" panose="020B0600070205080204" pitchFamily="50" charset="-128"/>
                <a:ea typeface="ＭＳ Ｐゴシック" panose="020B0600070205080204" pitchFamily="50" charset="-128"/>
                <a:cs typeface="Times New Roman" pitchFamily="18" charset="0"/>
              </a:rPr>
              <a:t>病棟</a:t>
            </a:r>
            <a:r>
              <a:rPr lang="zh-TW" altLang="en-US" sz="2400" kern="0" dirty="0">
                <a:solidFill>
                  <a:prstClr val="black"/>
                </a:solidFill>
                <a:latin typeface="ＭＳ Ｐゴシック" panose="020B0600070205080204" pitchFamily="50" charset="-128"/>
                <a:ea typeface="ＭＳ Ｐゴシック" panose="020B0600070205080204" pitchFamily="50" charset="-128"/>
                <a:cs typeface="Times New Roman" pitchFamily="18" charset="0"/>
              </a:rPr>
              <a:t>薬剤業務実施加算</a:t>
            </a:r>
            <a:r>
              <a:rPr lang="ja-JP" altLang="en-US" sz="2400" kern="0" dirty="0">
                <a:solidFill>
                  <a:prstClr val="black"/>
                </a:solidFill>
                <a:latin typeface="+mn-ea"/>
                <a:cs typeface="Times New Roman" pitchFamily="18" charset="0"/>
              </a:rPr>
              <a:t>の制限</a:t>
            </a:r>
            <a:r>
              <a:rPr lang="ja-JP" altLang="en-US" sz="2400" kern="0" dirty="0" smtClean="0">
                <a:solidFill>
                  <a:prstClr val="black"/>
                </a:solidFill>
                <a:latin typeface="+mn-ea"/>
                <a:cs typeface="Times New Roman" pitchFamily="18" charset="0"/>
              </a:rPr>
              <a:t>緩和</a:t>
            </a:r>
            <a:endParaRPr lang="ja-JP" altLang="en-US" sz="2400" kern="0" dirty="0">
              <a:solidFill>
                <a:prstClr val="black"/>
              </a:solidFill>
              <a:latin typeface="+mn-ea"/>
            </a:endParaRP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pic>
        <p:nvPicPr>
          <p:cNvPr id="13" name="Picture 6" descr="C:\Users\Reiko\AppData\Local\Microsoft\Windows\Temporary Internet Files\Content.IE5\03LBPAZH\MC9002974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4527" y="1993186"/>
            <a:ext cx="563023" cy="5830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Reiko\AppData\Local\Microsoft\Windows\Temporary Internet Files\Content.IE5\03LBPAZH\MC90035900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7550" y="1925537"/>
            <a:ext cx="881584" cy="71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36922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221429" y="1322001"/>
            <a:ext cx="9511189" cy="1986278"/>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anose="05000000000000000000" pitchFamily="2" charset="2"/>
              <a:buChar char="Ø"/>
            </a:pPr>
            <a:endParaRPr lang="en-US" altLang="ja-JP" sz="1050" dirty="0" smtClean="0">
              <a:solidFill>
                <a:prstClr val="black"/>
              </a:solidFill>
            </a:endParaRPr>
          </a:p>
          <a:p>
            <a:pPr marL="342900" indent="-342900">
              <a:buFont typeface="Wingdings" panose="05000000000000000000" pitchFamily="2" charset="2"/>
              <a:buChar char="Ø"/>
            </a:pPr>
            <a:r>
              <a:rPr lang="ja-JP" altLang="en-US" sz="2400" dirty="0" smtClean="0">
                <a:solidFill>
                  <a:prstClr val="black"/>
                </a:solidFill>
              </a:rPr>
              <a:t>精神</a:t>
            </a:r>
            <a:r>
              <a:rPr lang="ja-JP" altLang="en-US" sz="2400" dirty="0">
                <a:solidFill>
                  <a:prstClr val="black"/>
                </a:solidFill>
              </a:rPr>
              <a:t>病棟入院基本料及び特定機能病院入院基本料（精神病棟）の重度認知症加算について、算定期間を短縮した上で、評価を充実させる</a:t>
            </a:r>
            <a:r>
              <a:rPr lang="ja-JP" altLang="en-US" sz="2400" dirty="0" smtClean="0">
                <a:solidFill>
                  <a:prstClr val="black"/>
                </a:solidFill>
              </a:rPr>
              <a:t>。</a:t>
            </a:r>
            <a:endParaRPr lang="en-US" altLang="ja-JP" sz="2400" dirty="0" smtClean="0">
              <a:solidFill>
                <a:prstClr val="black"/>
              </a:solidFill>
            </a:endParaRPr>
          </a:p>
          <a:p>
            <a:pPr marL="342900" indent="-342900">
              <a:buFont typeface="Wingdings" panose="05000000000000000000" pitchFamily="2" charset="2"/>
              <a:buChar char="Ø"/>
            </a:pPr>
            <a:endParaRPr lang="en-US" altLang="ja-JP" sz="2000" dirty="0">
              <a:solidFill>
                <a:prstClr val="black"/>
              </a:solidFill>
            </a:endParaRPr>
          </a:p>
          <a:p>
            <a:pPr marL="342900" indent="-342900">
              <a:buFont typeface="Wingdings" panose="05000000000000000000" pitchFamily="2" charset="2"/>
              <a:buChar char="Ø"/>
            </a:pPr>
            <a:endParaRPr lang="en-US" altLang="ja-JP" sz="2000" dirty="0" smtClean="0">
              <a:solidFill>
                <a:prstClr val="black"/>
              </a:solidFill>
            </a:endParaRPr>
          </a:p>
          <a:p>
            <a:pPr marL="342900" indent="-342900">
              <a:buFont typeface="Wingdings" panose="05000000000000000000" pitchFamily="2" charset="2"/>
              <a:buChar char="Ø"/>
            </a:pPr>
            <a:endParaRPr lang="en-US" altLang="ja-JP" sz="2000" dirty="0">
              <a:solidFill>
                <a:prstClr val="black"/>
              </a:solidFill>
            </a:endParaRPr>
          </a:p>
          <a:p>
            <a:pPr marL="342900" indent="-342900">
              <a:buFont typeface="Wingdings" panose="05000000000000000000" pitchFamily="2" charset="2"/>
              <a:buChar char="Ø"/>
            </a:pPr>
            <a:endParaRPr lang="en-US" altLang="ja-JP" sz="2000" dirty="0" smtClean="0">
              <a:solidFill>
                <a:prstClr val="black"/>
              </a:solidFill>
            </a:endParaRPr>
          </a:p>
          <a:p>
            <a:pPr marL="342900" indent="-342900">
              <a:buFont typeface="Wingdings" panose="05000000000000000000" pitchFamily="2" charset="2"/>
              <a:buChar char="Ø"/>
            </a:pPr>
            <a:endParaRPr lang="en-US" altLang="ja-JP" sz="2000" dirty="0">
              <a:solidFill>
                <a:prstClr val="black"/>
              </a:solidFill>
            </a:endParaRPr>
          </a:p>
          <a:p>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en-US" altLang="ja-JP" dirty="0" smtClean="0">
              <a:solidFill>
                <a:prstClr val="black"/>
              </a:solidFill>
              <a:latin typeface="ＭＳ Ｐゴシック" pitchFamily="50" charset="-128"/>
            </a:endParaRPr>
          </a:p>
          <a:p>
            <a:pPr>
              <a:spcBef>
                <a:spcPct val="20000"/>
              </a:spcBef>
              <a:defRPr/>
            </a:pPr>
            <a:endParaRPr lang="ja-JP" altLang="en-US" dirty="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569825374"/>
              </p:ext>
            </p:extLst>
          </p:nvPr>
        </p:nvGraphicFramePr>
        <p:xfrm>
          <a:off x="5477005" y="2245464"/>
          <a:ext cx="4065316" cy="856164"/>
        </p:xfrm>
        <a:graphic>
          <a:graphicData uri="http://schemas.openxmlformats.org/drawingml/2006/table">
            <a:tbl>
              <a:tblPr firstRow="1" bandRow="1">
                <a:tableStyleId>{8A107856-5554-42FB-B03E-39F5DBC370BA}</a:tableStyleId>
              </a:tblPr>
              <a:tblGrid>
                <a:gridCol w="4065316"/>
              </a:tblGrid>
              <a:tr h="856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b="0" kern="1200" dirty="0" smtClean="0">
                          <a:solidFill>
                            <a:schemeClr val="dk1"/>
                          </a:solidFill>
                          <a:effectLst/>
                          <a:latin typeface="+mn-lt"/>
                          <a:ea typeface="+mn-ea"/>
                          <a:cs typeface="+mn-cs"/>
                        </a:rPr>
                        <a:t>入院した日から起算して</a:t>
                      </a:r>
                      <a:r>
                        <a:rPr kumimoji="1" lang="ja-JP" altLang="en-US" sz="1800" b="0" u="sng" kern="1200" dirty="0" smtClean="0">
                          <a:solidFill>
                            <a:schemeClr val="dk1"/>
                          </a:solidFill>
                          <a:effectLst/>
                          <a:latin typeface="+mn-lt"/>
                          <a:ea typeface="+mn-ea"/>
                          <a:cs typeface="+mn-cs"/>
                        </a:rPr>
                        <a:t>１</a:t>
                      </a:r>
                      <a:r>
                        <a:rPr kumimoji="1" lang="ja-JP" altLang="ja-JP" sz="1800" b="0" u="sng" kern="1200" dirty="0" smtClean="0">
                          <a:solidFill>
                            <a:schemeClr val="dk1"/>
                          </a:solidFill>
                          <a:effectLst/>
                          <a:latin typeface="+mn-lt"/>
                          <a:ea typeface="+mn-ea"/>
                          <a:cs typeface="+mn-cs"/>
                        </a:rPr>
                        <a:t>月</a:t>
                      </a:r>
                      <a:r>
                        <a:rPr kumimoji="1" lang="ja-JP" altLang="ja-JP" sz="1800" b="0" kern="1200" dirty="0" smtClean="0">
                          <a:solidFill>
                            <a:schemeClr val="dk1"/>
                          </a:solidFill>
                          <a:effectLst/>
                          <a:latin typeface="+mn-lt"/>
                          <a:ea typeface="+mn-ea"/>
                          <a:cs typeface="+mn-cs"/>
                        </a:rPr>
                        <a:t>以内の期間に限り加算</a:t>
                      </a:r>
                      <a:r>
                        <a:rPr kumimoji="1" lang="ja-JP" altLang="en-US" sz="1800" b="0" kern="1200" dirty="0" smtClean="0">
                          <a:solidFill>
                            <a:schemeClr val="dk1"/>
                          </a:solidFill>
                          <a:effectLst/>
                          <a:latin typeface="+mn-lt"/>
                          <a:ea typeface="+mn-ea"/>
                          <a:cs typeface="+mn-cs"/>
                        </a:rPr>
                        <a:t>　　　　　　　　　　　</a:t>
                      </a:r>
                      <a:r>
                        <a:rPr kumimoji="1" lang="ja-JP" altLang="en-US" sz="1800" b="0" kern="1200" baseline="0" dirty="0" smtClean="0">
                          <a:solidFill>
                            <a:schemeClr val="dk1"/>
                          </a:solidFill>
                          <a:effectLst/>
                          <a:latin typeface="+mn-lt"/>
                          <a:ea typeface="+mn-ea"/>
                          <a:cs typeface="+mn-cs"/>
                        </a:rPr>
                        <a:t>  </a:t>
                      </a:r>
                      <a:r>
                        <a:rPr kumimoji="1" lang="ja-JP" altLang="en-US" sz="1800" b="0" u="sng" kern="1200" dirty="0" smtClean="0">
                          <a:solidFill>
                            <a:schemeClr val="dk1"/>
                          </a:solidFill>
                          <a:effectLst/>
                          <a:latin typeface="+mn-lt"/>
                          <a:ea typeface="+mn-ea"/>
                          <a:cs typeface="+mn-cs"/>
                        </a:rPr>
                        <a:t>３００点</a:t>
                      </a:r>
                      <a:endParaRPr kumimoji="1" lang="ja-JP" altLang="en-US" sz="1600" b="0" u="sng" dirty="0" smtClean="0">
                        <a:solidFill>
                          <a:schemeClr val="tx1"/>
                        </a:solidFill>
                      </a:endParaRPr>
                    </a:p>
                  </a:txBody>
                  <a:tcPr marL="99060" marR="99060" anchor="ct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649108441"/>
              </p:ext>
            </p:extLst>
          </p:nvPr>
        </p:nvGraphicFramePr>
        <p:xfrm>
          <a:off x="468556" y="2268012"/>
          <a:ext cx="4161423" cy="895970"/>
        </p:xfrm>
        <a:graphic>
          <a:graphicData uri="http://schemas.openxmlformats.org/drawingml/2006/table">
            <a:tbl>
              <a:tblPr firstRow="1" bandRow="1">
                <a:tableStyleId>{22838BEF-8BB2-4498-84A7-C5851F593DF1}</a:tableStyleId>
              </a:tblPr>
              <a:tblGrid>
                <a:gridCol w="4161423"/>
              </a:tblGrid>
              <a:tr h="8959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b="0" kern="1200" dirty="0" smtClean="0">
                          <a:solidFill>
                            <a:schemeClr val="dk1"/>
                          </a:solidFill>
                          <a:effectLst/>
                          <a:latin typeface="+mn-lt"/>
                          <a:ea typeface="+mn-ea"/>
                          <a:cs typeface="+mn-cs"/>
                        </a:rPr>
                        <a:t>入院した日から起算して３月以内の期間に限り加算</a:t>
                      </a:r>
                      <a:r>
                        <a:rPr kumimoji="1" lang="ja-JP" altLang="en-US" sz="1800" b="0" kern="1200" dirty="0" smtClean="0">
                          <a:solidFill>
                            <a:schemeClr val="dk1"/>
                          </a:solidFill>
                          <a:effectLst/>
                          <a:latin typeface="+mn-lt"/>
                          <a:ea typeface="+mn-ea"/>
                          <a:cs typeface="+mn-cs"/>
                        </a:rPr>
                        <a:t>　　　　　　　　　　　　１００点</a:t>
                      </a:r>
                      <a:endParaRPr kumimoji="1" lang="ja-JP" altLang="en-US" sz="1600" b="0" dirty="0" smtClean="0">
                        <a:solidFill>
                          <a:schemeClr val="tx1"/>
                        </a:solidFill>
                      </a:endParaRPr>
                    </a:p>
                  </a:txBody>
                  <a:tcPr marL="99060" marR="99060" anchor="ctr"/>
                </a:tc>
              </a:tr>
            </a:tbl>
          </a:graphicData>
        </a:graphic>
      </p:graphicFrame>
      <p:sp>
        <p:nvSpPr>
          <p:cNvPr id="11" name="右矢印 10"/>
          <p:cNvSpPr/>
          <p:nvPr/>
        </p:nvSpPr>
        <p:spPr>
          <a:xfrm>
            <a:off x="4926564" y="2252908"/>
            <a:ext cx="271072" cy="882753"/>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sp>
        <p:nvSpPr>
          <p:cNvPr id="12" name="Rectangle 36"/>
          <p:cNvSpPr>
            <a:spLocks noChangeArrowheads="1"/>
          </p:cNvSpPr>
          <p:nvPr/>
        </p:nvSpPr>
        <p:spPr bwMode="auto">
          <a:xfrm>
            <a:off x="221429" y="785442"/>
            <a:ext cx="4175654" cy="5525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20000"/>
              </a:spcBef>
              <a:spcAft>
                <a:spcPct val="0"/>
              </a:spcAft>
              <a:defRPr/>
            </a:pPr>
            <a:r>
              <a:rPr kumimoji="0" lang="ja-JP" altLang="en-US" sz="2800" kern="0" dirty="0" smtClean="0">
                <a:solidFill>
                  <a:prstClr val="black"/>
                </a:solidFill>
              </a:rPr>
              <a:t>重度認知症患者への対応</a:t>
            </a:r>
          </a:p>
        </p:txBody>
      </p:sp>
      <p:sp>
        <p:nvSpPr>
          <p:cNvPr id="13" name="Rectangle 37"/>
          <p:cNvSpPr>
            <a:spLocks noChangeArrowheads="1"/>
          </p:cNvSpPr>
          <p:nvPr/>
        </p:nvSpPr>
        <p:spPr bwMode="auto">
          <a:xfrm>
            <a:off x="200531" y="4068857"/>
            <a:ext cx="9511189" cy="2421582"/>
          </a:xfrm>
          <a:prstGeom prst="rect">
            <a:avLst/>
          </a:prstGeom>
          <a:solidFill>
            <a:srgbClr val="FFFFAF">
              <a:alpha val="49804"/>
            </a:srgbClr>
          </a:solidFill>
          <a:ln w="9525">
            <a:solidFill>
              <a:schemeClr val="tx1"/>
            </a:solidFill>
            <a:miter lim="800000"/>
            <a:headEnd/>
            <a:tailEnd/>
          </a:ln>
        </p:spPr>
        <p:txBody>
          <a:bodyPr/>
          <a:lstStyle/>
          <a:p>
            <a:pPr marL="342900" indent="-342900">
              <a:spcBef>
                <a:spcPct val="20000"/>
              </a:spcBef>
              <a:buFont typeface="Wingdings" panose="05000000000000000000" pitchFamily="2" charset="2"/>
              <a:buChar char="Ø"/>
              <a:defRPr/>
            </a:pPr>
            <a:endParaRPr lang="en-US" altLang="ja-JP" sz="900" dirty="0" smtClean="0">
              <a:solidFill>
                <a:prstClr val="black"/>
              </a:solidFill>
            </a:endParaRPr>
          </a:p>
          <a:p>
            <a:pPr marL="342900" indent="-342900">
              <a:spcBef>
                <a:spcPct val="20000"/>
              </a:spcBef>
              <a:buFont typeface="Wingdings" panose="05000000000000000000" pitchFamily="2" charset="2"/>
              <a:buChar char="Ø"/>
              <a:defRPr/>
            </a:pPr>
            <a:r>
              <a:rPr lang="ja-JP" altLang="en-US" sz="2400" dirty="0" smtClean="0">
                <a:solidFill>
                  <a:prstClr val="black"/>
                </a:solidFill>
              </a:rPr>
              <a:t>認知症</a:t>
            </a:r>
            <a:r>
              <a:rPr lang="ja-JP" altLang="en-US" sz="2400" dirty="0">
                <a:solidFill>
                  <a:prstClr val="black"/>
                </a:solidFill>
              </a:rPr>
              <a:t>治療病棟入院料を算定する患者又は認知症の専門医療機関に入院している重度の認知症患者に対する短期の集中的な認知症リハビリテーションの評価を新設する</a:t>
            </a:r>
            <a:r>
              <a:rPr lang="ja-JP" altLang="en-US" sz="2400" dirty="0" smtClean="0">
                <a:solidFill>
                  <a:prstClr val="black"/>
                </a:solidFill>
              </a:rPr>
              <a:t>。</a:t>
            </a:r>
            <a:endParaRPr lang="en-US" altLang="ja-JP" sz="2400" dirty="0" smtClean="0">
              <a:solidFill>
                <a:prstClr val="black"/>
              </a:solidFill>
            </a:endParaRPr>
          </a:p>
          <a:p>
            <a:pPr>
              <a:spcBef>
                <a:spcPct val="20000"/>
              </a:spcBef>
              <a:defRPr/>
            </a:pPr>
            <a:r>
              <a:rPr lang="ja-JP" altLang="en-US" sz="2400" b="1" dirty="0">
                <a:solidFill>
                  <a:srgbClr val="0070C0"/>
                </a:solidFill>
              </a:rPr>
              <a:t>　　（新）　　</a:t>
            </a:r>
            <a:r>
              <a:rPr lang="ja-JP" altLang="en-US" sz="2400" b="1" u="sng" dirty="0" smtClean="0">
                <a:solidFill>
                  <a:srgbClr val="0070C0"/>
                </a:solidFill>
              </a:rPr>
              <a:t>認知症患者リハビリテーション料</a:t>
            </a:r>
            <a:r>
              <a:rPr lang="ja-JP" altLang="en-US" sz="2400" b="1" u="sng" dirty="0">
                <a:solidFill>
                  <a:srgbClr val="0070C0"/>
                </a:solidFill>
              </a:rPr>
              <a:t>　</a:t>
            </a:r>
            <a:r>
              <a:rPr lang="ja-JP" altLang="en-US" sz="2400" b="1" u="sng" dirty="0" smtClean="0">
                <a:solidFill>
                  <a:srgbClr val="0070C0"/>
                </a:solidFill>
              </a:rPr>
              <a:t>２４０点</a:t>
            </a:r>
            <a:r>
              <a:rPr lang="ja-JP" altLang="en-US" sz="2400" b="1" u="sng" dirty="0">
                <a:solidFill>
                  <a:srgbClr val="0070C0"/>
                </a:solidFill>
              </a:rPr>
              <a:t>（１日につき</a:t>
            </a:r>
            <a:r>
              <a:rPr lang="ja-JP" altLang="en-US" sz="2400" b="1" u="sng" dirty="0" smtClean="0">
                <a:solidFill>
                  <a:srgbClr val="0070C0"/>
                </a:solidFill>
              </a:rPr>
              <a:t>）</a:t>
            </a:r>
            <a:endParaRPr lang="en-US" altLang="ja-JP" sz="2400" b="1" u="sng" dirty="0" smtClean="0">
              <a:solidFill>
                <a:srgbClr val="0070C0"/>
              </a:solidFill>
            </a:endParaRPr>
          </a:p>
          <a:p>
            <a:pPr>
              <a:defRPr/>
            </a:pPr>
            <a:r>
              <a:rPr lang="ja-JP" altLang="en-US" sz="2400" b="1" dirty="0" smtClean="0">
                <a:solidFill>
                  <a:srgbClr val="0070C0"/>
                </a:solidFill>
              </a:rPr>
              <a:t>　　　　　　　　　　　　　　　　　　　　　</a:t>
            </a:r>
            <a:r>
              <a:rPr lang="ja-JP" altLang="en-US" sz="2400" b="1" u="sng" dirty="0" smtClean="0">
                <a:solidFill>
                  <a:srgbClr val="0070C0"/>
                </a:solidFill>
              </a:rPr>
              <a:t>（入院した日から１月以内、週３日まで）　</a:t>
            </a:r>
            <a:r>
              <a:rPr lang="ja-JP" altLang="en-US" sz="2800" b="1" u="sng" dirty="0">
                <a:solidFill>
                  <a:srgbClr val="0070C0"/>
                </a:solidFill>
              </a:rPr>
              <a:t>　</a:t>
            </a: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en-US" altLang="ja-JP" dirty="0" smtClean="0">
              <a:solidFill>
                <a:prstClr val="black"/>
              </a:solidFill>
              <a:latin typeface="ＭＳ Ｐゴシック" pitchFamily="50" charset="-128"/>
            </a:endParaRPr>
          </a:p>
          <a:p>
            <a:pPr>
              <a:spcBef>
                <a:spcPct val="20000"/>
              </a:spcBef>
              <a:defRPr/>
            </a:pPr>
            <a:endParaRPr lang="ja-JP" altLang="en-US" dirty="0">
              <a:solidFill>
                <a:prstClr val="black"/>
              </a:solidFill>
            </a:endParaRPr>
          </a:p>
        </p:txBody>
      </p:sp>
      <p:sp>
        <p:nvSpPr>
          <p:cNvPr id="14" name="Rectangle 36"/>
          <p:cNvSpPr>
            <a:spLocks noChangeArrowheads="1"/>
          </p:cNvSpPr>
          <p:nvPr/>
        </p:nvSpPr>
        <p:spPr bwMode="auto">
          <a:xfrm>
            <a:off x="194393" y="3516308"/>
            <a:ext cx="7308321" cy="5525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20000"/>
              </a:spcBef>
              <a:spcAft>
                <a:spcPct val="0"/>
              </a:spcAft>
              <a:defRPr/>
            </a:pPr>
            <a:r>
              <a:rPr kumimoji="0" lang="ja-JP" altLang="en-US" sz="2800" kern="0" dirty="0" smtClean="0">
                <a:solidFill>
                  <a:prstClr val="black"/>
                </a:solidFill>
              </a:rPr>
              <a:t>認知症患者に対するリハビリテーションの推進</a:t>
            </a:r>
          </a:p>
        </p:txBody>
      </p:sp>
      <p:sp>
        <p:nvSpPr>
          <p:cNvPr id="15"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buFont typeface="Arial" charset="0"/>
              <a:buNone/>
              <a:defRPr/>
            </a:pPr>
            <a:r>
              <a:rPr lang="ja-JP" altLang="en-US" kern="0" dirty="0">
                <a:solidFill>
                  <a:prstClr val="black"/>
                </a:solidFill>
                <a:latin typeface="Calibri" panose="020F0502020204030204"/>
                <a:ea typeface="ＭＳ Ｐゴシック"/>
              </a:rPr>
              <a:t>１８</a:t>
            </a:r>
            <a:r>
              <a:rPr lang="ja-JP" altLang="en-US" kern="0" dirty="0" smtClean="0">
                <a:solidFill>
                  <a:prstClr val="black"/>
                </a:solidFill>
                <a:latin typeface="Calibri" panose="020F0502020204030204"/>
                <a:ea typeface="ＭＳ Ｐゴシック"/>
              </a:rPr>
              <a:t>．</a:t>
            </a:r>
            <a:r>
              <a:rPr lang="ja-JP" altLang="en-US" kern="0" dirty="0">
                <a:solidFill>
                  <a:prstClr val="black"/>
                </a:solidFill>
                <a:latin typeface="Calibri" panose="020F0502020204030204"/>
                <a:ea typeface="ＭＳ Ｐゴシック"/>
              </a:rPr>
              <a:t>認知症対策の推進</a:t>
            </a:r>
            <a:endParaRPr lang="ja-JP" altLang="en-US" kern="0" dirty="0">
              <a:solidFill>
                <a:prstClr val="black"/>
              </a:solidFill>
              <a:latin typeface="ＭＳ Ｐゴシック"/>
              <a:ea typeface="ＭＳ Ｐゴシック"/>
            </a:endParaRPr>
          </a:p>
        </p:txBody>
      </p:sp>
      <p:sp>
        <p:nvSpPr>
          <p:cNvPr id="1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92038633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2" y="1101118"/>
            <a:ext cx="9511189" cy="5563219"/>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anose="05000000000000000000" pitchFamily="2" charset="2"/>
              <a:buChar char="Ø"/>
            </a:pPr>
            <a:r>
              <a:rPr lang="ja-JP" altLang="en-US" dirty="0" smtClean="0">
                <a:solidFill>
                  <a:prstClr val="black"/>
                </a:solidFill>
              </a:rPr>
              <a:t>精神科急性期治療病棟入院料１について、医師を１６：１で配置した場合の評価を新設する。</a:t>
            </a:r>
            <a:endParaRPr lang="en-US" altLang="ja-JP" dirty="0" smtClean="0">
              <a:solidFill>
                <a:prstClr val="black"/>
              </a:solidFill>
            </a:endParaRPr>
          </a:p>
          <a:p>
            <a:r>
              <a:rPr lang="ja-JP" altLang="en-US" sz="2400" b="1" dirty="0" smtClean="0">
                <a:solidFill>
                  <a:srgbClr val="0070C0"/>
                </a:solidFill>
              </a:rPr>
              <a:t>　　</a:t>
            </a:r>
            <a:r>
              <a:rPr lang="ja-JP" altLang="en-US" sz="2000" b="1" dirty="0" smtClean="0">
                <a:solidFill>
                  <a:srgbClr val="0070C0"/>
                </a:solidFill>
              </a:rPr>
              <a:t>（新）　　</a:t>
            </a:r>
            <a:r>
              <a:rPr lang="ja-JP" altLang="en-US" sz="2000" b="1" u="sng" dirty="0" smtClean="0">
                <a:solidFill>
                  <a:srgbClr val="0070C0"/>
                </a:solidFill>
              </a:rPr>
              <a:t>精神科急性期医師配置加算　　５００点（１日につき）</a:t>
            </a:r>
            <a:r>
              <a:rPr lang="ja-JP" altLang="en-US" sz="2400" b="1" u="sng" dirty="0" smtClean="0">
                <a:solidFill>
                  <a:srgbClr val="0070C0"/>
                </a:solidFill>
              </a:rPr>
              <a:t>　 </a:t>
            </a:r>
            <a:r>
              <a:rPr lang="ja-JP" altLang="en-US" sz="2400" b="1" u="sng" dirty="0" smtClean="0">
                <a:solidFill>
                  <a:srgbClr val="0070C0"/>
                </a:solidFill>
                <a:latin typeface="ＭＳ Ｐゴシック" pitchFamily="50" charset="-128"/>
              </a:rPr>
              <a:t>　　　　　 </a:t>
            </a:r>
            <a:endParaRPr lang="en-US" altLang="ja-JP" sz="1400" dirty="0" smtClean="0">
              <a:solidFill>
                <a:prstClr val="black"/>
              </a:solidFill>
            </a:endParaRPr>
          </a:p>
          <a:p>
            <a:pPr marL="898525" indent="-177800">
              <a:spcBef>
                <a:spcPct val="20000"/>
              </a:spcBef>
              <a:defRPr/>
            </a:pPr>
            <a:r>
              <a:rPr lang="ja-JP" altLang="en-US" sz="1400" dirty="0" smtClean="0">
                <a:solidFill>
                  <a:prstClr val="black"/>
                </a:solidFill>
                <a:latin typeface="ＭＳ Ｐゴシック" pitchFamily="50" charset="-128"/>
              </a:rPr>
              <a:t>［施設基準］　</a:t>
            </a:r>
            <a:endParaRPr lang="en-US" altLang="ja-JP" sz="1400" dirty="0" smtClean="0">
              <a:solidFill>
                <a:prstClr val="black"/>
              </a:solidFill>
              <a:latin typeface="ＭＳ Ｐゴシック" pitchFamily="50" charset="-128"/>
            </a:endParaRPr>
          </a:p>
          <a:p>
            <a:pPr marL="898525" indent="-177800">
              <a:spcBef>
                <a:spcPct val="20000"/>
              </a:spcBef>
              <a:defRPr/>
            </a:pPr>
            <a:r>
              <a:rPr lang="ja-JP" altLang="en-US" sz="1400" dirty="0" smtClean="0">
                <a:solidFill>
                  <a:prstClr val="black"/>
                </a:solidFill>
              </a:rPr>
              <a:t>①　新規入院患者のうち６割以上が入院日から起算して３月以内に退院し、在宅へ移行すること。</a:t>
            </a:r>
            <a:endParaRPr lang="en-US" altLang="ja-JP" sz="1400" dirty="0" smtClean="0">
              <a:solidFill>
                <a:prstClr val="black"/>
              </a:solidFill>
            </a:endParaRPr>
          </a:p>
          <a:p>
            <a:pPr marL="898525" indent="-177800">
              <a:spcBef>
                <a:spcPct val="20000"/>
              </a:spcBef>
              <a:defRPr/>
            </a:pPr>
            <a:r>
              <a:rPr lang="ja-JP" altLang="en-US" sz="1400" dirty="0" smtClean="0">
                <a:solidFill>
                  <a:prstClr val="black"/>
                </a:solidFill>
              </a:rPr>
              <a:t>②　時間外、休日又は深夜の入院件数が年８件以上であること。</a:t>
            </a:r>
            <a:endParaRPr lang="en-US" altLang="ja-JP" sz="1400" dirty="0" smtClean="0">
              <a:solidFill>
                <a:prstClr val="black"/>
              </a:solidFill>
            </a:endParaRPr>
          </a:p>
          <a:p>
            <a:pPr marL="898525" indent="-177800">
              <a:spcBef>
                <a:spcPct val="20000"/>
              </a:spcBef>
              <a:defRPr/>
            </a:pPr>
            <a:r>
              <a:rPr lang="ja-JP" altLang="en-US" sz="1400" dirty="0" smtClean="0">
                <a:solidFill>
                  <a:prstClr val="black"/>
                </a:solidFill>
              </a:rPr>
              <a:t>③　時間外、休日又は深夜の外来対応件数が年２０件以上であること。</a:t>
            </a:r>
            <a:endParaRPr lang="en-US" altLang="ja-JP" sz="1100" dirty="0" smtClean="0">
              <a:solidFill>
                <a:prstClr val="black"/>
              </a:solidFill>
            </a:endParaRPr>
          </a:p>
          <a:p>
            <a:pPr marL="361950" indent="-177800">
              <a:lnSpc>
                <a:spcPts val="0"/>
              </a:lnSpc>
              <a:spcBef>
                <a:spcPct val="20000"/>
              </a:spcBef>
              <a:defRPr/>
            </a:pPr>
            <a:endParaRPr lang="en-US" altLang="ja-JP" sz="900" dirty="0" smtClean="0">
              <a:solidFill>
                <a:prstClr val="black"/>
              </a:solidFill>
            </a:endParaRPr>
          </a:p>
          <a:p>
            <a:pPr marL="342900" indent="-342900">
              <a:spcBef>
                <a:spcPct val="20000"/>
              </a:spcBef>
              <a:buFont typeface="Wingdings" panose="05000000000000000000" pitchFamily="2" charset="2"/>
              <a:buChar char="Ø"/>
              <a:defRPr/>
            </a:pPr>
            <a:r>
              <a:rPr lang="ja-JP" altLang="en-US" dirty="0" smtClean="0">
                <a:solidFill>
                  <a:prstClr val="black"/>
                </a:solidFill>
              </a:rPr>
              <a:t>精神療養病棟入院料について、精神保健指定医配置の要件および、医療法に定める医師の員数配置の要件を見直し、退院支援に係る要件を追加する。</a:t>
            </a:r>
            <a:endParaRPr lang="en-US" altLang="ja-JP" dirty="0" smtClean="0">
              <a:solidFill>
                <a:prstClr val="black"/>
              </a:solidFill>
            </a:endParaRPr>
          </a:p>
          <a:p>
            <a:pPr>
              <a:spcBef>
                <a:spcPct val="20000"/>
              </a:spcBef>
              <a:defRPr/>
            </a:pPr>
            <a:endParaRPr lang="en-US" altLang="ja-JP" dirty="0">
              <a:solidFill>
                <a:prstClr val="black"/>
              </a:solidFill>
            </a:endParaRPr>
          </a:p>
          <a:p>
            <a:pPr>
              <a:spcBef>
                <a:spcPct val="20000"/>
              </a:spcBef>
              <a:defRPr/>
            </a:pPr>
            <a:endParaRPr lang="en-US" altLang="ja-JP" dirty="0" smtClean="0">
              <a:solidFill>
                <a:prstClr val="black"/>
              </a:solidFill>
            </a:endParaRPr>
          </a:p>
          <a:p>
            <a:pPr marL="342900" indent="-342900">
              <a:spcBef>
                <a:spcPct val="20000"/>
              </a:spcBef>
              <a:buFont typeface="Wingdings" panose="05000000000000000000" pitchFamily="2" charset="2"/>
              <a:buChar char="Ø"/>
              <a:defRPr/>
            </a:pPr>
            <a:endParaRPr lang="en-US" altLang="ja-JP" sz="2000" dirty="0">
              <a:solidFill>
                <a:prstClr val="black"/>
              </a:solidFill>
            </a:endParaRPr>
          </a:p>
          <a:p>
            <a:pPr marL="342900" indent="-342900">
              <a:spcBef>
                <a:spcPct val="20000"/>
              </a:spcBef>
              <a:buFont typeface="Wingdings" panose="05000000000000000000" pitchFamily="2" charset="2"/>
              <a:buChar char="Ø"/>
              <a:defRPr/>
            </a:pPr>
            <a:endParaRPr lang="en-US" altLang="ja-JP" sz="2000" dirty="0" smtClean="0">
              <a:solidFill>
                <a:prstClr val="black"/>
              </a:solidFill>
            </a:endParaRPr>
          </a:p>
          <a:p>
            <a:pPr>
              <a:spcBef>
                <a:spcPct val="20000"/>
              </a:spcBef>
              <a:defRPr/>
            </a:pPr>
            <a:endParaRPr lang="en-US" altLang="ja-JP" dirty="0" smtClean="0">
              <a:solidFill>
                <a:prstClr val="black"/>
              </a:solidFill>
            </a:endParaRPr>
          </a:p>
          <a:p>
            <a:pPr marL="342900" indent="-342900">
              <a:spcBef>
                <a:spcPct val="20000"/>
              </a:spcBef>
              <a:buFont typeface="Wingdings" panose="05000000000000000000" pitchFamily="2" charset="2"/>
              <a:buChar char="Ø"/>
              <a:defRPr/>
            </a:pPr>
            <a:endParaRPr lang="en-US" altLang="ja-JP" sz="2000" dirty="0">
              <a:solidFill>
                <a:prstClr val="black"/>
              </a:solidFill>
            </a:endParaRPr>
          </a:p>
          <a:p>
            <a:pPr>
              <a:spcBef>
                <a:spcPct val="20000"/>
              </a:spcBef>
              <a:defRPr/>
            </a:pPr>
            <a:endParaRPr lang="en-US" altLang="ja-JP" sz="500" dirty="0">
              <a:solidFill>
                <a:prstClr val="black"/>
              </a:solidFill>
            </a:endParaRPr>
          </a:p>
          <a:p>
            <a:pPr marL="342900" indent="-342900">
              <a:spcBef>
                <a:spcPct val="20000"/>
              </a:spcBef>
              <a:buFont typeface="Wingdings" panose="05000000000000000000" pitchFamily="2" charset="2"/>
              <a:buChar char="Ø"/>
              <a:defRPr/>
            </a:pPr>
            <a:r>
              <a:rPr lang="ja-JP" altLang="en-US" dirty="0">
                <a:solidFill>
                  <a:prstClr val="black"/>
                </a:solidFill>
              </a:rPr>
              <a:t>精神療養病棟入院料及び精神科入院基本料を算定する病棟について、精神保健福祉士を配置した場合の評価を新設する</a:t>
            </a:r>
            <a:r>
              <a:rPr lang="ja-JP" altLang="en-US" dirty="0" smtClean="0">
                <a:solidFill>
                  <a:prstClr val="black"/>
                </a:solidFill>
              </a:rPr>
              <a:t>。</a:t>
            </a:r>
            <a:endParaRPr lang="en-US" altLang="ja-JP" dirty="0" smtClean="0">
              <a:solidFill>
                <a:prstClr val="black"/>
              </a:solidFill>
            </a:endParaRPr>
          </a:p>
          <a:p>
            <a:pPr>
              <a:lnSpc>
                <a:spcPts val="2400"/>
              </a:lnSpc>
              <a:spcBef>
                <a:spcPct val="20000"/>
              </a:spcBef>
              <a:defRPr/>
            </a:pPr>
            <a:r>
              <a:rPr lang="ja-JP" altLang="en-US" sz="2000" b="1" dirty="0">
                <a:solidFill>
                  <a:srgbClr val="0070C0"/>
                </a:solidFill>
              </a:rPr>
              <a:t>　　（新）　　</a:t>
            </a:r>
            <a:r>
              <a:rPr lang="ja-JP" altLang="en-US" sz="2000" b="1" u="sng" dirty="0" smtClean="0">
                <a:solidFill>
                  <a:srgbClr val="0070C0"/>
                </a:solidFill>
              </a:rPr>
              <a:t>精神保健福祉士配置</a:t>
            </a:r>
            <a:r>
              <a:rPr lang="ja-JP" altLang="en-US" sz="2000" b="1" u="sng" dirty="0">
                <a:solidFill>
                  <a:srgbClr val="0070C0"/>
                </a:solidFill>
              </a:rPr>
              <a:t>加算　</a:t>
            </a:r>
            <a:r>
              <a:rPr lang="ja-JP" altLang="en-US" sz="2000" b="1" u="sng" dirty="0" smtClean="0">
                <a:solidFill>
                  <a:srgbClr val="0070C0"/>
                </a:solidFill>
              </a:rPr>
              <a:t>３０点</a:t>
            </a:r>
            <a:r>
              <a:rPr lang="ja-JP" altLang="en-US" sz="2000" b="1" u="sng" dirty="0">
                <a:solidFill>
                  <a:srgbClr val="0070C0"/>
                </a:solidFill>
              </a:rPr>
              <a:t>（１日につき）</a:t>
            </a:r>
            <a:r>
              <a:rPr lang="ja-JP" altLang="en-US" sz="2400" b="1" u="sng" dirty="0">
                <a:solidFill>
                  <a:srgbClr val="0070C0"/>
                </a:solidFill>
              </a:rPr>
              <a:t>　</a:t>
            </a: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397756140"/>
              </p:ext>
            </p:extLst>
          </p:nvPr>
        </p:nvGraphicFramePr>
        <p:xfrm>
          <a:off x="5403677" y="3499337"/>
          <a:ext cx="4065316" cy="2141750"/>
        </p:xfrm>
        <a:graphic>
          <a:graphicData uri="http://schemas.openxmlformats.org/drawingml/2006/table">
            <a:tbl>
              <a:tblPr firstRow="1" bandRow="1">
                <a:tableStyleId>{8A107856-5554-42FB-B03E-39F5DBC370BA}</a:tableStyleId>
              </a:tblPr>
              <a:tblGrid>
                <a:gridCol w="4065316"/>
              </a:tblGrid>
              <a:tr h="587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t>（改）当該病棟に</a:t>
                      </a:r>
                      <a:r>
                        <a:rPr kumimoji="1" lang="ja-JP" altLang="en-US" sz="1600" b="0" u="sng" dirty="0" smtClean="0"/>
                        <a:t>専任の</a:t>
                      </a:r>
                      <a:r>
                        <a:rPr kumimoji="1" lang="ja-JP" altLang="en-US" sz="1600" b="0" dirty="0" smtClean="0"/>
                        <a:t>常勤の</a:t>
                      </a:r>
                      <a:r>
                        <a:rPr kumimoji="1" lang="ja-JP" altLang="en-US" sz="1600" b="0" u="sng" dirty="0" smtClean="0"/>
                        <a:t>精神科医</a:t>
                      </a:r>
                      <a:r>
                        <a:rPr kumimoji="1" lang="ja-JP" altLang="en-US" sz="1600" b="0" dirty="0" smtClean="0"/>
                        <a:t>が１名以上配置されていること。</a:t>
                      </a:r>
                      <a:endParaRPr kumimoji="1" lang="ja-JP" altLang="en-US" sz="1600" b="0" dirty="0" smtClean="0">
                        <a:solidFill>
                          <a:srgbClr val="0070C0"/>
                        </a:solidFill>
                      </a:endParaRPr>
                    </a:p>
                  </a:txBody>
                  <a:tcPr marL="99060" marR="99060"/>
                </a:tc>
              </a:tr>
              <a:tr h="587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（新）</a:t>
                      </a:r>
                      <a:r>
                        <a:rPr kumimoji="1" lang="ja-JP" altLang="en-US" sz="1600" b="0" u="sng" dirty="0" smtClean="0">
                          <a:solidFill>
                            <a:schemeClr val="tx1"/>
                          </a:solidFill>
                        </a:rPr>
                        <a:t>当該病棟の全入院患者に対して、</a:t>
                      </a:r>
                      <a:r>
                        <a:rPr kumimoji="1" lang="en-US" altLang="ja-JP" sz="1600" b="0" u="sng" dirty="0" smtClean="0">
                          <a:solidFill>
                            <a:schemeClr val="tx1"/>
                          </a:solidFill>
                        </a:rPr>
                        <a:t>7</a:t>
                      </a:r>
                      <a:r>
                        <a:rPr kumimoji="1" lang="ja-JP" altLang="en-US" sz="1600" b="0" u="sng" dirty="0" smtClean="0">
                          <a:solidFill>
                            <a:schemeClr val="tx1"/>
                          </a:solidFill>
                        </a:rPr>
                        <a:t>日以内に退院後生活環境相談員を選任すること。その上で、退院支援のための委員会を設置・開催の上、退院に向けた相談支援、地域援助事業者等の紹介、退院調整等に関する院内における業務を実施すること。</a:t>
                      </a:r>
                    </a:p>
                  </a:txBody>
                  <a:tcPr marL="99060" marR="99060"/>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331351911"/>
              </p:ext>
            </p:extLst>
          </p:nvPr>
        </p:nvGraphicFramePr>
        <p:xfrm>
          <a:off x="384946" y="3605895"/>
          <a:ext cx="4161423" cy="1399879"/>
        </p:xfrm>
        <a:graphic>
          <a:graphicData uri="http://schemas.openxmlformats.org/drawingml/2006/table">
            <a:tbl>
              <a:tblPr firstRow="1" bandRow="1">
                <a:tableStyleId>{22838BEF-8BB2-4498-84A7-C5851F593DF1}</a:tableStyleId>
              </a:tblPr>
              <a:tblGrid>
                <a:gridCol w="4161423"/>
              </a:tblGrid>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当該病棟に常勤の精神保健指定医が１名以上配置されていること。</a:t>
                      </a:r>
                    </a:p>
                  </a:txBody>
                  <a:tcPr marL="99060" marR="99060" anchor="ctr"/>
                </a:tc>
              </a:tr>
              <a:tr h="820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医療法に定める医師の員数以上の員数が配置されていること。</a:t>
                      </a:r>
                      <a:endParaRPr kumimoji="1" lang="en-US" altLang="ja-JP" sz="1600" b="0" dirty="0" smtClean="0">
                        <a:solidFill>
                          <a:schemeClr val="tx1"/>
                        </a:solidFill>
                      </a:endParaRPr>
                    </a:p>
                  </a:txBody>
                  <a:tcPr marL="99060" marR="99060"/>
                </a:tc>
              </a:tr>
            </a:tbl>
          </a:graphicData>
        </a:graphic>
      </p:graphicFrame>
      <p:sp>
        <p:nvSpPr>
          <p:cNvPr id="14" name="Rectangle 36"/>
          <p:cNvSpPr>
            <a:spLocks noChangeArrowheads="1"/>
          </p:cNvSpPr>
          <p:nvPr/>
        </p:nvSpPr>
        <p:spPr bwMode="auto">
          <a:xfrm>
            <a:off x="194344" y="693738"/>
            <a:ext cx="3862990"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fontAlgn="base">
              <a:spcBef>
                <a:spcPct val="20000"/>
              </a:spcBef>
              <a:spcAft>
                <a:spcPct val="0"/>
              </a:spcAft>
              <a:defRPr/>
            </a:pPr>
            <a:r>
              <a:rPr lang="ja-JP" altLang="en-US" sz="2400" dirty="0">
                <a:solidFill>
                  <a:prstClr val="black"/>
                </a:solidFill>
              </a:rPr>
              <a:t>精神病床の機能分化</a:t>
            </a:r>
            <a:endParaRPr kumimoji="0" lang="ja-JP" altLang="en-US" sz="2400" kern="0" dirty="0">
              <a:solidFill>
                <a:prstClr val="black"/>
              </a:solidFill>
            </a:endParaRPr>
          </a:p>
        </p:txBody>
      </p:sp>
      <p:sp>
        <p:nvSpPr>
          <p:cNvPr id="12"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kern="0" dirty="0">
                <a:solidFill>
                  <a:prstClr val="black"/>
                </a:solidFill>
                <a:latin typeface="Calibri" panose="020F0502020204030204"/>
                <a:ea typeface="ＭＳ Ｐゴシック"/>
              </a:rPr>
              <a:t>１９</a:t>
            </a:r>
            <a:r>
              <a:rPr kumimoji="1" lang="ja-JP" altLang="en-US" sz="3200" b="0" i="0" u="none" strike="noStrike" kern="0" cap="none" spc="0" normalizeH="0" baseline="0" noProof="0" dirty="0" err="1" smtClean="0">
                <a:ln>
                  <a:noFill/>
                </a:ln>
                <a:solidFill>
                  <a:prstClr val="black"/>
                </a:solidFill>
                <a:effectLst/>
                <a:uLnTx/>
                <a:uFillTx/>
                <a:latin typeface="Calibri" panose="020F0502020204030204"/>
                <a:ea typeface="ＭＳ Ｐゴシック"/>
              </a:rPr>
              <a:t>．</a:t>
            </a:r>
            <a:r>
              <a:rPr kumimoji="1" lang="ja-JP" altLang="en-US" sz="3200" b="0" i="0" u="none" strike="noStrike" kern="0" cap="none" spc="0" normalizeH="0" baseline="0" noProof="0" dirty="0" smtClean="0">
                <a:ln>
                  <a:noFill/>
                </a:ln>
                <a:solidFill>
                  <a:prstClr val="black"/>
                </a:solidFill>
                <a:effectLst/>
                <a:uLnTx/>
                <a:uFillTx/>
                <a:latin typeface="Calibri" panose="020F0502020204030204"/>
                <a:ea typeface="ＭＳ Ｐゴシック"/>
              </a:rPr>
              <a:t>精神</a:t>
            </a:r>
            <a:r>
              <a:rPr kumimoji="1"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rPr>
              <a:t>疾患に対する医療の推進</a:t>
            </a:r>
            <a:endParaRPr kumimoji="1" lang="ja-JP" altLang="en-US" sz="32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13" name="右矢印 12"/>
          <p:cNvSpPr/>
          <p:nvPr/>
        </p:nvSpPr>
        <p:spPr>
          <a:xfrm>
            <a:off x="4766223" y="3749163"/>
            <a:ext cx="373666" cy="1172158"/>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667611374"/>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2" y="1137465"/>
            <a:ext cx="9511189" cy="5643155"/>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anose="05000000000000000000" pitchFamily="2" charset="2"/>
              <a:buChar char="Ø"/>
            </a:pPr>
            <a:r>
              <a:rPr lang="ja-JP" altLang="en-US" sz="1700" dirty="0" smtClean="0">
                <a:solidFill>
                  <a:prstClr val="black"/>
                </a:solidFill>
              </a:rPr>
              <a:t>長期入院後や</a:t>
            </a:r>
            <a:r>
              <a:rPr lang="ja-JP" altLang="en-US" sz="1700" dirty="0">
                <a:solidFill>
                  <a:prstClr val="black"/>
                </a:solidFill>
              </a:rPr>
              <a:t>入退院を繰り返す病状が不安定</a:t>
            </a:r>
            <a:r>
              <a:rPr lang="ja-JP" altLang="en-US" sz="1700" dirty="0" smtClean="0">
                <a:solidFill>
                  <a:prstClr val="black"/>
                </a:solidFill>
              </a:rPr>
              <a:t>な退院患者</a:t>
            </a:r>
            <a:r>
              <a:rPr lang="ja-JP" altLang="en-US" sz="1700" dirty="0">
                <a:solidFill>
                  <a:prstClr val="black"/>
                </a:solidFill>
              </a:rPr>
              <a:t>の地域移行を推進する観点から</a:t>
            </a:r>
            <a:r>
              <a:rPr lang="ja-JP" altLang="en-US" sz="1700" dirty="0" smtClean="0">
                <a:solidFill>
                  <a:prstClr val="black"/>
                </a:solidFill>
              </a:rPr>
              <a:t>、</a:t>
            </a:r>
            <a:endParaRPr lang="en-US" altLang="ja-JP" sz="1700" dirty="0" smtClean="0">
              <a:solidFill>
                <a:prstClr val="black"/>
              </a:solidFill>
            </a:endParaRPr>
          </a:p>
          <a:p>
            <a:r>
              <a:rPr lang="en-US" altLang="ja-JP" sz="1700" dirty="0">
                <a:solidFill>
                  <a:prstClr val="black"/>
                </a:solidFill>
              </a:rPr>
              <a:t> </a:t>
            </a:r>
            <a:r>
              <a:rPr lang="en-US" altLang="ja-JP" sz="1700" dirty="0" smtClean="0">
                <a:solidFill>
                  <a:prstClr val="black"/>
                </a:solidFill>
              </a:rPr>
              <a:t>   </a:t>
            </a:r>
            <a:r>
              <a:rPr lang="ja-JP" altLang="en-US" sz="1700" dirty="0" smtClean="0">
                <a:solidFill>
                  <a:prstClr val="black"/>
                </a:solidFill>
              </a:rPr>
              <a:t>２４時間</a:t>
            </a:r>
            <a:r>
              <a:rPr lang="ja-JP" altLang="en-US" sz="1700" dirty="0">
                <a:solidFill>
                  <a:prstClr val="black"/>
                </a:solidFill>
              </a:rPr>
              <a:t>体制の多職種チームによる在宅医療に関する評価を新設する</a:t>
            </a:r>
            <a:r>
              <a:rPr lang="ja-JP" altLang="en-US" sz="1700" dirty="0" smtClean="0">
                <a:solidFill>
                  <a:prstClr val="black"/>
                </a:solidFill>
              </a:rPr>
              <a:t>。</a:t>
            </a:r>
            <a:endParaRPr lang="en-US" altLang="ja-JP" sz="1700" dirty="0" smtClean="0">
              <a:solidFill>
                <a:prstClr val="black"/>
              </a:solidFill>
            </a:endParaRPr>
          </a:p>
          <a:p>
            <a:r>
              <a:rPr lang="ja-JP" altLang="en-US" sz="2000" b="1" dirty="0" smtClean="0">
                <a:solidFill>
                  <a:srgbClr val="0070C0"/>
                </a:solidFill>
              </a:rPr>
              <a:t>　</a:t>
            </a:r>
            <a:r>
              <a:rPr lang="ja-JP" altLang="en-US" b="1" dirty="0" smtClean="0">
                <a:solidFill>
                  <a:srgbClr val="0070C0"/>
                </a:solidFill>
              </a:rPr>
              <a:t>（新）　　</a:t>
            </a:r>
            <a:r>
              <a:rPr lang="ja-JP" altLang="en-US" b="1" u="sng" dirty="0">
                <a:solidFill>
                  <a:srgbClr val="0070C0"/>
                </a:solidFill>
              </a:rPr>
              <a:t>精神科重症患者早期集中支援</a:t>
            </a:r>
            <a:r>
              <a:rPr lang="ja-JP" altLang="en-US" b="1" u="sng" dirty="0" smtClean="0">
                <a:solidFill>
                  <a:srgbClr val="0070C0"/>
                </a:solidFill>
              </a:rPr>
              <a:t>管理料（月１回６月以内）</a:t>
            </a:r>
            <a:endParaRPr lang="en-US" altLang="ja-JP" b="1" u="sng" dirty="0" smtClean="0">
              <a:solidFill>
                <a:srgbClr val="0070C0"/>
              </a:solidFill>
            </a:endParaRPr>
          </a:p>
          <a:p>
            <a:endParaRPr lang="en-US" altLang="ja-JP" sz="2000" b="1" u="sng" dirty="0">
              <a:solidFill>
                <a:srgbClr val="0070C0"/>
              </a:solidFill>
            </a:endParaRPr>
          </a:p>
          <a:p>
            <a:endParaRPr lang="en-US" altLang="ja-JP" sz="2000" b="1" u="sng" dirty="0" smtClean="0">
              <a:solidFill>
                <a:srgbClr val="0070C0"/>
              </a:solidFill>
            </a:endParaRPr>
          </a:p>
          <a:p>
            <a:endParaRPr lang="en-US" altLang="ja-JP" sz="2000" b="1" u="sng" dirty="0">
              <a:solidFill>
                <a:srgbClr val="0070C0"/>
              </a:solidFill>
            </a:endParaRPr>
          </a:p>
          <a:p>
            <a:endParaRPr lang="en-US" altLang="ja-JP" sz="1100" b="1" u="sng" dirty="0" smtClean="0">
              <a:solidFill>
                <a:srgbClr val="0070C0"/>
              </a:solidFill>
            </a:endParaRPr>
          </a:p>
          <a:p>
            <a:endParaRPr lang="en-US" altLang="ja-JP" sz="1100" b="1" u="sng" dirty="0">
              <a:solidFill>
                <a:srgbClr val="0070C0"/>
              </a:solidFill>
            </a:endParaRPr>
          </a:p>
          <a:p>
            <a:pPr marL="342900" indent="-342900">
              <a:lnSpc>
                <a:spcPts val="2000"/>
              </a:lnSpc>
              <a:buFont typeface="Wingdings" panose="05000000000000000000" pitchFamily="2" charset="2"/>
              <a:buChar char="Ø"/>
            </a:pPr>
            <a:endParaRPr lang="en-US" altLang="ja-JP" sz="1600" dirty="0" smtClean="0">
              <a:solidFill>
                <a:prstClr val="black"/>
              </a:solidFill>
            </a:endParaRPr>
          </a:p>
          <a:p>
            <a:pPr marL="342900" indent="-342900">
              <a:lnSpc>
                <a:spcPts val="2000"/>
              </a:lnSpc>
              <a:buFont typeface="Wingdings" panose="05000000000000000000" pitchFamily="2" charset="2"/>
              <a:buChar char="Ø"/>
            </a:pPr>
            <a:r>
              <a:rPr lang="ja-JP" altLang="en-US" sz="1700" dirty="0">
                <a:solidFill>
                  <a:prstClr val="black"/>
                </a:solidFill>
              </a:rPr>
              <a:t>通院・在宅精神療法の初診時の評価を</a:t>
            </a:r>
            <a:r>
              <a:rPr lang="ja-JP" altLang="en-US" sz="1700" dirty="0" smtClean="0">
                <a:solidFill>
                  <a:prstClr val="black"/>
                </a:solidFill>
              </a:rPr>
              <a:t>見直すとともに、通院</a:t>
            </a:r>
            <a:r>
              <a:rPr lang="ja-JP" altLang="en-US" sz="1700" dirty="0">
                <a:solidFill>
                  <a:prstClr val="black"/>
                </a:solidFill>
              </a:rPr>
              <a:t>・在宅精神療法のうち在宅で</a:t>
            </a:r>
            <a:r>
              <a:rPr lang="ja-JP" altLang="en-US" sz="1700" dirty="0" smtClean="0">
                <a:solidFill>
                  <a:prstClr val="black"/>
                </a:solidFill>
              </a:rPr>
              <a:t>行った</a:t>
            </a:r>
            <a:endParaRPr lang="en-US" altLang="ja-JP" sz="1700" dirty="0" smtClean="0">
              <a:solidFill>
                <a:prstClr val="black"/>
              </a:solidFill>
            </a:endParaRPr>
          </a:p>
          <a:p>
            <a:pPr>
              <a:lnSpc>
                <a:spcPts val="2000"/>
              </a:lnSpc>
            </a:pPr>
            <a:r>
              <a:rPr lang="en-US" altLang="ja-JP" sz="1700" dirty="0">
                <a:solidFill>
                  <a:prstClr val="black"/>
                </a:solidFill>
              </a:rPr>
              <a:t> </a:t>
            </a:r>
            <a:r>
              <a:rPr lang="en-US" altLang="ja-JP" sz="1700" dirty="0" smtClean="0">
                <a:solidFill>
                  <a:prstClr val="black"/>
                </a:solidFill>
              </a:rPr>
              <a:t>  </a:t>
            </a:r>
            <a:r>
              <a:rPr lang="ja-JP" altLang="en-US" sz="1700" dirty="0" smtClean="0">
                <a:solidFill>
                  <a:prstClr val="black"/>
                </a:solidFill>
              </a:rPr>
              <a:t>場合</a:t>
            </a:r>
            <a:r>
              <a:rPr lang="ja-JP" altLang="en-US" sz="1700" dirty="0">
                <a:solidFill>
                  <a:prstClr val="black"/>
                </a:solidFill>
              </a:rPr>
              <a:t>について、長時間の診療の評価を新設</a:t>
            </a:r>
            <a:r>
              <a:rPr lang="ja-JP" altLang="en-US" sz="1700" dirty="0" smtClean="0">
                <a:solidFill>
                  <a:prstClr val="black"/>
                </a:solidFill>
              </a:rPr>
              <a:t>する。</a:t>
            </a:r>
            <a:endParaRPr lang="en-US" altLang="ja-JP" sz="1700" b="1" u="sng" dirty="0" smtClean="0">
              <a:solidFill>
                <a:srgbClr val="0070C0"/>
              </a:solidFill>
              <a:latin typeface="ＭＳ Ｐゴシック" pitchFamily="50" charset="-128"/>
            </a:endParaRPr>
          </a:p>
          <a:p>
            <a:pPr marL="1082675" indent="-900113"/>
            <a:endParaRPr lang="en-US" altLang="ja-JP" sz="2000" b="1" u="sng" dirty="0" smtClean="0">
              <a:solidFill>
                <a:srgbClr val="5B9BD5">
                  <a:lumMod val="75000"/>
                </a:srgbClr>
              </a:solidFill>
            </a:endParaRPr>
          </a:p>
          <a:p>
            <a:pPr marL="1082675" indent="-900113"/>
            <a:endParaRPr lang="en-US" altLang="ja-JP" sz="2000" b="1" u="sng" dirty="0">
              <a:solidFill>
                <a:srgbClr val="5B9BD5">
                  <a:lumMod val="75000"/>
                </a:srgbClr>
              </a:solidFill>
            </a:endParaRPr>
          </a:p>
          <a:p>
            <a:pPr marL="1082675" indent="-900113"/>
            <a:endParaRPr lang="en-US" altLang="ja-JP" sz="2000" b="1" u="sng" dirty="0" smtClean="0">
              <a:solidFill>
                <a:srgbClr val="5B9BD5">
                  <a:lumMod val="75000"/>
                </a:srgbClr>
              </a:solidFill>
            </a:endParaRPr>
          </a:p>
          <a:p>
            <a:pPr marL="1082675" indent="-900113"/>
            <a:endParaRPr lang="en-US" altLang="ja-JP" sz="2000" b="1" u="sng" dirty="0" smtClean="0">
              <a:solidFill>
                <a:srgbClr val="5B9BD5">
                  <a:lumMod val="75000"/>
                </a:srgbClr>
              </a:solidFill>
            </a:endParaRPr>
          </a:p>
          <a:p>
            <a:pPr marL="342900" indent="-342900">
              <a:buFont typeface="Wingdings" panose="05000000000000000000" pitchFamily="2" charset="2"/>
              <a:buChar char="Ø"/>
            </a:pPr>
            <a:r>
              <a:rPr lang="ja-JP" altLang="en-US" sz="1700" dirty="0" smtClean="0">
                <a:solidFill>
                  <a:prstClr val="black"/>
                </a:solidFill>
              </a:rPr>
              <a:t>精神科</a:t>
            </a:r>
            <a:r>
              <a:rPr lang="ja-JP" altLang="en-US" sz="1700" dirty="0">
                <a:solidFill>
                  <a:prstClr val="black"/>
                </a:solidFill>
              </a:rPr>
              <a:t>ショート・ケア、精神科デイ・ケア、精神科ナイト・ケア、精神科デイ・ナイト・</a:t>
            </a:r>
            <a:r>
              <a:rPr lang="ja-JP" altLang="en-US" sz="1700" dirty="0" smtClean="0">
                <a:solidFill>
                  <a:prstClr val="black"/>
                </a:solidFill>
              </a:rPr>
              <a:t>ケアを１年以上</a:t>
            </a:r>
            <a:endParaRPr lang="en-US" altLang="ja-JP" sz="1700" dirty="0" smtClean="0">
              <a:solidFill>
                <a:prstClr val="black"/>
              </a:solidFill>
            </a:endParaRPr>
          </a:p>
          <a:p>
            <a:r>
              <a:rPr lang="en-US" altLang="ja-JP" sz="1700" dirty="0">
                <a:solidFill>
                  <a:prstClr val="black"/>
                </a:solidFill>
              </a:rPr>
              <a:t> </a:t>
            </a:r>
            <a:r>
              <a:rPr lang="en-US" altLang="ja-JP" sz="1700" dirty="0" smtClean="0">
                <a:solidFill>
                  <a:prstClr val="black"/>
                </a:solidFill>
              </a:rPr>
              <a:t>  </a:t>
            </a:r>
            <a:r>
              <a:rPr lang="ja-JP" altLang="en-US" sz="1700" dirty="0" smtClean="0">
                <a:solidFill>
                  <a:prstClr val="black"/>
                </a:solidFill>
              </a:rPr>
              <a:t>提供</a:t>
            </a:r>
            <a:r>
              <a:rPr lang="ja-JP" altLang="en-US" sz="1700" dirty="0">
                <a:solidFill>
                  <a:prstClr val="black"/>
                </a:solidFill>
              </a:rPr>
              <a:t>している場合の評価を見直す。</a:t>
            </a:r>
            <a:endParaRPr lang="en-US" altLang="ja-JP" sz="1700" dirty="0">
              <a:solidFill>
                <a:prstClr val="black"/>
              </a:solidFill>
            </a:endParaRPr>
          </a:p>
          <a:p>
            <a:endParaRPr lang="en-US" altLang="ja-JP" sz="2000" b="1" u="sng" dirty="0" smtClean="0">
              <a:solidFill>
                <a:srgbClr val="0070C0"/>
              </a:solidFill>
            </a:endParaRPr>
          </a:p>
          <a:p>
            <a:r>
              <a:rPr lang="ja-JP" altLang="en-US" sz="2600" b="1" u="sng" dirty="0" smtClean="0">
                <a:solidFill>
                  <a:srgbClr val="0070C0"/>
                </a:solidFill>
              </a:rPr>
              <a:t>　 </a:t>
            </a:r>
            <a:r>
              <a:rPr lang="ja-JP" altLang="en-US" sz="2600" b="1" u="sng" dirty="0" smtClean="0">
                <a:solidFill>
                  <a:srgbClr val="0070C0"/>
                </a:solidFill>
                <a:latin typeface="ＭＳ Ｐゴシック" pitchFamily="50" charset="-128"/>
              </a:rPr>
              <a:t>　　　　　 </a:t>
            </a:r>
            <a:endParaRPr lang="en-US" altLang="ja-JP" sz="1600" dirty="0" smtClean="0">
              <a:solidFill>
                <a:prstClr val="black"/>
              </a:solidFill>
            </a:endParaRPr>
          </a:p>
          <a:p>
            <a:pPr marL="177800" indent="-177800">
              <a:spcBef>
                <a:spcPct val="20000"/>
              </a:spcBef>
              <a:defRPr/>
            </a:pPr>
            <a:endParaRPr lang="en-US" altLang="ja-JP" sz="1600" dirty="0">
              <a:solidFill>
                <a:prstClr val="black"/>
              </a:solidFill>
              <a:latin typeface="ＭＳ Ｐゴシック" pitchFamily="50" charset="-128"/>
            </a:endParaRPr>
          </a:p>
          <a:p>
            <a:pPr marL="177800" indent="-177800">
              <a:spcBef>
                <a:spcPct val="20000"/>
              </a:spcBef>
              <a:defRPr/>
            </a:pPr>
            <a:endParaRPr lang="en-US" altLang="ja-JP" sz="1600" dirty="0" smtClean="0">
              <a:solidFill>
                <a:prstClr val="black"/>
              </a:solidFill>
              <a:latin typeface="ＭＳ Ｐゴシック" pitchFamily="50" charset="-128"/>
            </a:endParaRPr>
          </a:p>
          <a:p>
            <a:pPr marL="177800" indent="-177800">
              <a:spcBef>
                <a:spcPct val="20000"/>
              </a:spcBef>
              <a:defRPr/>
            </a:pPr>
            <a:endParaRPr lang="en-US" altLang="ja-JP" sz="800" dirty="0" smtClean="0">
              <a:solidFill>
                <a:prstClr val="black"/>
              </a:solidFill>
              <a:latin typeface="ＭＳ Ｐゴシック" pitchFamily="50" charset="-128"/>
            </a:endParaRPr>
          </a:p>
          <a:p>
            <a:pPr marL="177800" indent="-177800">
              <a:spcBef>
                <a:spcPct val="20000"/>
              </a:spcBef>
              <a:defRPr/>
            </a:pPr>
            <a:endParaRPr lang="en-US" altLang="ja-JP" sz="800" dirty="0" smtClean="0">
              <a:solidFill>
                <a:prstClr val="black"/>
              </a:solidFill>
              <a:latin typeface="ＭＳ Ｐゴシック" pitchFamily="50" charset="-128"/>
            </a:endParaRPr>
          </a:p>
        </p:txBody>
      </p:sp>
      <p:graphicFrame>
        <p:nvGraphicFramePr>
          <p:cNvPr id="8" name="表 7"/>
          <p:cNvGraphicFramePr>
            <a:graphicFrameLocks noGrp="1"/>
          </p:cNvGraphicFramePr>
          <p:nvPr>
            <p:extLst/>
          </p:nvPr>
        </p:nvGraphicFramePr>
        <p:xfrm>
          <a:off x="982140" y="2065282"/>
          <a:ext cx="3794238" cy="1341120"/>
        </p:xfrm>
        <a:graphic>
          <a:graphicData uri="http://schemas.openxmlformats.org/drawingml/2006/table">
            <a:tbl>
              <a:tblPr firstRow="1" bandRow="1">
                <a:tableStyleId>{8A107856-5554-42FB-B03E-39F5DBC370BA}</a:tableStyleId>
              </a:tblPr>
              <a:tblGrid>
                <a:gridCol w="3794238"/>
              </a:tblGrid>
              <a:tr h="228728">
                <a:tc>
                  <a:txBody>
                    <a:bodyPr/>
                    <a:lstStyle/>
                    <a:p>
                      <a:pPr marL="0" indent="0" algn="l"/>
                      <a:r>
                        <a:rPr kumimoji="1" lang="ja-JP" altLang="en-US" sz="1400" b="0" dirty="0" smtClean="0">
                          <a:solidFill>
                            <a:schemeClr val="tx1"/>
                          </a:solidFill>
                        </a:rPr>
                        <a:t>１　保険医療機関が単独で実施する場合</a:t>
                      </a:r>
                      <a:endParaRPr kumimoji="1" lang="ja-JP" altLang="en-US" sz="1400" b="0" dirty="0">
                        <a:solidFill>
                          <a:schemeClr val="tx1"/>
                        </a:solidFill>
                      </a:endParaRPr>
                    </a:p>
                  </a:txBody>
                  <a:tcPr marL="99060" marR="99060"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tab pos="3141663" algn="l"/>
                        </a:tabLst>
                        <a:defRPr/>
                      </a:pPr>
                      <a:r>
                        <a:rPr kumimoji="1" lang="ja-JP" altLang="en-US" sz="1400" b="1" dirty="0" smtClean="0">
                          <a:solidFill>
                            <a:srgbClr val="0070C0"/>
                          </a:solidFill>
                        </a:rPr>
                        <a:t>　</a:t>
                      </a:r>
                      <a:r>
                        <a:rPr kumimoji="1" lang="ja-JP" altLang="en-US" sz="1400" b="0" dirty="0" smtClean="0">
                          <a:solidFill>
                            <a:schemeClr val="tx1"/>
                          </a:solidFill>
                        </a:rPr>
                        <a:t>イ　同一建物居住者以外の場合　   　１８００点</a:t>
                      </a:r>
                    </a:p>
                  </a:txBody>
                  <a:tcPr marL="99060" marR="99060"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　ロ　同一建物居住者の場合</a:t>
                      </a:r>
                      <a:endParaRPr kumimoji="1" lang="en-US" altLang="ja-JP" sz="14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　　</a:t>
                      </a:r>
                      <a:r>
                        <a:rPr kumimoji="1" lang="en-US" altLang="ja-JP" sz="1400" b="0" dirty="0" smtClean="0">
                          <a:solidFill>
                            <a:schemeClr val="tx1"/>
                          </a:solidFill>
                        </a:rPr>
                        <a:t>(1)</a:t>
                      </a:r>
                      <a:r>
                        <a:rPr kumimoji="1" lang="ja-JP" altLang="en-US" sz="1400" b="0" dirty="0" smtClean="0">
                          <a:solidFill>
                            <a:schemeClr val="tx1"/>
                          </a:solidFill>
                        </a:rPr>
                        <a:t>特定施設等に入院する者の場合  ９００点</a:t>
                      </a:r>
                      <a:endParaRPr kumimoji="1" lang="en-US" altLang="ja-JP" sz="14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　　</a:t>
                      </a:r>
                      <a:r>
                        <a:rPr kumimoji="1" lang="en-US" altLang="ja-JP" sz="1400" b="0" dirty="0" smtClean="0">
                          <a:solidFill>
                            <a:schemeClr val="tx1"/>
                          </a:solidFill>
                        </a:rPr>
                        <a:t>(2)</a:t>
                      </a:r>
                      <a:r>
                        <a:rPr kumimoji="1" lang="ja-JP" altLang="en-US" sz="1400" b="0" dirty="0" smtClean="0">
                          <a:solidFill>
                            <a:schemeClr val="tx1"/>
                          </a:solidFill>
                        </a:rPr>
                        <a:t>　</a:t>
                      </a:r>
                      <a:r>
                        <a:rPr kumimoji="1" lang="en-US" altLang="ja-JP" sz="1400" b="0" dirty="0" smtClean="0">
                          <a:solidFill>
                            <a:schemeClr val="tx1"/>
                          </a:solidFill>
                        </a:rPr>
                        <a:t>(1)</a:t>
                      </a:r>
                      <a:r>
                        <a:rPr kumimoji="1" lang="ja-JP" altLang="en-US" sz="1400" b="0" dirty="0" smtClean="0">
                          <a:solidFill>
                            <a:schemeClr val="tx1"/>
                          </a:solidFill>
                        </a:rPr>
                        <a:t>以外の場合　　　　　　　　　　    ４５０点</a:t>
                      </a:r>
                    </a:p>
                  </a:txBody>
                  <a:tcPr marL="99060" marR="99060" anchor="ctr"/>
                </a:tc>
              </a:tr>
            </a:tbl>
          </a:graphicData>
        </a:graphic>
      </p:graphicFrame>
      <p:graphicFrame>
        <p:nvGraphicFramePr>
          <p:cNvPr id="9" name="表 8"/>
          <p:cNvGraphicFramePr>
            <a:graphicFrameLocks noGrp="1"/>
          </p:cNvGraphicFramePr>
          <p:nvPr>
            <p:extLst/>
          </p:nvPr>
        </p:nvGraphicFramePr>
        <p:xfrm>
          <a:off x="4783772" y="2068494"/>
          <a:ext cx="3733694" cy="1341120"/>
        </p:xfrm>
        <a:graphic>
          <a:graphicData uri="http://schemas.openxmlformats.org/drawingml/2006/table">
            <a:tbl>
              <a:tblPr firstRow="1" bandRow="1">
                <a:tableStyleId>{8A107856-5554-42FB-B03E-39F5DBC370BA}</a:tableStyleId>
              </a:tblPr>
              <a:tblGrid>
                <a:gridCol w="3733694"/>
              </a:tblGrid>
              <a:tr h="241279">
                <a:tc>
                  <a:txBody>
                    <a:bodyPr/>
                    <a:lstStyle/>
                    <a:p>
                      <a:pPr marL="0" indent="0" algn="l"/>
                      <a:r>
                        <a:rPr kumimoji="1" lang="ja-JP" altLang="en-US" sz="1400" b="0" dirty="0" smtClean="0">
                          <a:solidFill>
                            <a:schemeClr val="tx1"/>
                          </a:solidFill>
                        </a:rPr>
                        <a:t>２　訪問看護ステーションと連携する場合</a:t>
                      </a:r>
                      <a:endParaRPr kumimoji="1" lang="ja-JP" altLang="en-US" sz="1400" b="0" dirty="0">
                        <a:solidFill>
                          <a:schemeClr val="tx1"/>
                        </a:solidFill>
                      </a:endParaRPr>
                    </a:p>
                  </a:txBody>
                  <a:tcPr marL="99060" marR="99060" anchor="ctr"/>
                </a:tc>
              </a:tr>
              <a:tr h="241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rgbClr val="0070C0"/>
                          </a:solidFill>
                        </a:rPr>
                        <a:t>　</a:t>
                      </a:r>
                      <a:r>
                        <a:rPr kumimoji="1" lang="ja-JP" altLang="en-US" sz="1400" b="0" dirty="0" smtClean="0">
                          <a:solidFill>
                            <a:schemeClr val="tx1"/>
                          </a:solidFill>
                        </a:rPr>
                        <a:t>イ　同一建物居住者以外の場合　 </a:t>
                      </a:r>
                      <a:r>
                        <a:rPr kumimoji="1" lang="ja-JP" altLang="en-US" sz="1400" b="0" baseline="0" dirty="0" smtClean="0">
                          <a:solidFill>
                            <a:schemeClr val="tx1"/>
                          </a:solidFill>
                        </a:rPr>
                        <a:t>  </a:t>
                      </a:r>
                      <a:r>
                        <a:rPr kumimoji="1" lang="ja-JP" altLang="en-US" sz="1400" b="0" dirty="0" smtClean="0">
                          <a:solidFill>
                            <a:schemeClr val="tx1"/>
                          </a:solidFill>
                        </a:rPr>
                        <a:t>１４８０点</a:t>
                      </a:r>
                    </a:p>
                  </a:txBody>
                  <a:tcPr marL="99060" marR="99060" anchor="ctr"/>
                </a:tc>
              </a:tr>
              <a:tr h="592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　ロ　同一建物居住者の場合</a:t>
                      </a:r>
                      <a:endParaRPr kumimoji="1" lang="en-US" altLang="ja-JP" sz="14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  　</a:t>
                      </a:r>
                      <a:r>
                        <a:rPr kumimoji="1" lang="en-US" altLang="ja-JP" sz="1400" b="0" dirty="0" smtClean="0">
                          <a:solidFill>
                            <a:schemeClr val="tx1"/>
                          </a:solidFill>
                        </a:rPr>
                        <a:t>(1)</a:t>
                      </a:r>
                      <a:r>
                        <a:rPr kumimoji="1" lang="ja-JP" altLang="en-US" sz="1400" b="0" dirty="0" smtClean="0">
                          <a:solidFill>
                            <a:schemeClr val="tx1"/>
                          </a:solidFill>
                        </a:rPr>
                        <a:t>特定施設等に入院する者の場合 ７４０点</a:t>
                      </a:r>
                      <a:endParaRPr kumimoji="1" lang="en-US" altLang="ja-JP" sz="14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baseline="0" dirty="0" smtClean="0">
                          <a:solidFill>
                            <a:schemeClr val="tx1"/>
                          </a:solidFill>
                        </a:rPr>
                        <a:t>  </a:t>
                      </a:r>
                      <a:r>
                        <a:rPr kumimoji="1" lang="ja-JP" altLang="en-US" sz="1400" b="0" dirty="0" smtClean="0">
                          <a:solidFill>
                            <a:schemeClr val="tx1"/>
                          </a:solidFill>
                        </a:rPr>
                        <a:t>　</a:t>
                      </a:r>
                      <a:r>
                        <a:rPr kumimoji="1" lang="en-US" altLang="ja-JP" sz="1400" b="0" dirty="0" smtClean="0">
                          <a:solidFill>
                            <a:schemeClr val="tx1"/>
                          </a:solidFill>
                        </a:rPr>
                        <a:t>(2)</a:t>
                      </a:r>
                      <a:r>
                        <a:rPr kumimoji="1" lang="ja-JP" altLang="en-US" sz="1400" b="0" dirty="0" smtClean="0">
                          <a:solidFill>
                            <a:schemeClr val="tx1"/>
                          </a:solidFill>
                        </a:rPr>
                        <a:t>　</a:t>
                      </a:r>
                      <a:r>
                        <a:rPr kumimoji="1" lang="en-US" altLang="ja-JP" sz="1400" b="0" dirty="0" smtClean="0">
                          <a:solidFill>
                            <a:schemeClr val="tx1"/>
                          </a:solidFill>
                        </a:rPr>
                        <a:t>(1)</a:t>
                      </a:r>
                      <a:r>
                        <a:rPr kumimoji="1" lang="ja-JP" altLang="en-US" sz="1400" b="0" dirty="0" smtClean="0">
                          <a:solidFill>
                            <a:schemeClr val="tx1"/>
                          </a:solidFill>
                        </a:rPr>
                        <a:t>以外の場合　　　　　　　　　　</a:t>
                      </a:r>
                      <a:r>
                        <a:rPr kumimoji="1" lang="ja-JP" altLang="en-US" sz="1400" b="0" baseline="0" dirty="0" smtClean="0">
                          <a:solidFill>
                            <a:schemeClr val="tx1"/>
                          </a:solidFill>
                        </a:rPr>
                        <a:t>   </a:t>
                      </a:r>
                      <a:r>
                        <a:rPr kumimoji="1" lang="ja-JP" altLang="en-US" sz="1400" b="0" dirty="0" smtClean="0">
                          <a:solidFill>
                            <a:schemeClr val="tx1"/>
                          </a:solidFill>
                        </a:rPr>
                        <a:t>３７０点</a:t>
                      </a:r>
                    </a:p>
                  </a:txBody>
                  <a:tcPr marL="99060" marR="99060" anchor="ctr"/>
                </a:tc>
              </a:tr>
            </a:tbl>
          </a:graphicData>
        </a:graphic>
      </p:graphicFrame>
      <p:graphicFrame>
        <p:nvGraphicFramePr>
          <p:cNvPr id="10" name="表 9"/>
          <p:cNvGraphicFramePr>
            <a:graphicFrameLocks noGrp="1"/>
          </p:cNvGraphicFramePr>
          <p:nvPr>
            <p:extLst/>
          </p:nvPr>
        </p:nvGraphicFramePr>
        <p:xfrm>
          <a:off x="5143009" y="5766922"/>
          <a:ext cx="4424324" cy="944880"/>
        </p:xfrm>
        <a:graphic>
          <a:graphicData uri="http://schemas.openxmlformats.org/drawingml/2006/table">
            <a:tbl>
              <a:tblPr firstRow="1" bandRow="1">
                <a:tableStyleId>{8A107856-5554-42FB-B03E-39F5DBC370BA}</a:tableStyleId>
              </a:tblPr>
              <a:tblGrid>
                <a:gridCol w="4424324"/>
              </a:tblGrid>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sng" dirty="0" smtClean="0"/>
                        <a:t>（改）精神科ショート・ケア、精神科デイ・ケア、精神科ナイト・ケア、精神科デイ・ナイト・ケアのいずれか</a:t>
                      </a:r>
                      <a:r>
                        <a:rPr kumimoji="1" lang="ja-JP" altLang="en-US" sz="1400" b="0" dirty="0" smtClean="0"/>
                        <a:t>を最初に算定した日から起算して</a:t>
                      </a:r>
                      <a:r>
                        <a:rPr kumimoji="1" lang="ja-JP" altLang="en-US" sz="1400" b="0" u="sng" dirty="0" smtClean="0"/>
                        <a:t>１年</a:t>
                      </a:r>
                      <a:r>
                        <a:rPr kumimoji="1" lang="ja-JP" altLang="en-US" sz="1400" b="0" dirty="0" smtClean="0"/>
                        <a:t>を超える場合は、週５日を限度として算定。</a:t>
                      </a:r>
                    </a:p>
                  </a:txBody>
                  <a:tcPr marL="99060" marR="99060" anchor="ctr"/>
                </a:tc>
              </a:tr>
            </a:tbl>
          </a:graphicData>
        </a:graphic>
      </p:graphicFrame>
      <p:graphicFrame>
        <p:nvGraphicFramePr>
          <p:cNvPr id="11" name="表 10"/>
          <p:cNvGraphicFramePr>
            <a:graphicFrameLocks noGrp="1"/>
          </p:cNvGraphicFramePr>
          <p:nvPr>
            <p:extLst/>
          </p:nvPr>
        </p:nvGraphicFramePr>
        <p:xfrm>
          <a:off x="384946" y="5792515"/>
          <a:ext cx="4161423" cy="904620"/>
        </p:xfrm>
        <a:graphic>
          <a:graphicData uri="http://schemas.openxmlformats.org/drawingml/2006/table">
            <a:tbl>
              <a:tblPr firstRow="1" bandRow="1">
                <a:tableStyleId>{22838BEF-8BB2-4498-84A7-C5851F593DF1}</a:tableStyleId>
              </a:tblPr>
              <a:tblGrid>
                <a:gridCol w="4161423"/>
              </a:tblGrid>
              <a:tr h="904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当該療法を最初に算定した日から起算して３年を超える場合は、週５日を限度として算定。</a:t>
                      </a:r>
                    </a:p>
                  </a:txBody>
                  <a:tcPr marL="99060" marR="99060"/>
                </a:tc>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3754463886"/>
              </p:ext>
            </p:extLst>
          </p:nvPr>
        </p:nvGraphicFramePr>
        <p:xfrm>
          <a:off x="5115885" y="4049208"/>
          <a:ext cx="4510528" cy="518160"/>
        </p:xfrm>
        <a:graphic>
          <a:graphicData uri="http://schemas.openxmlformats.org/drawingml/2006/table">
            <a:tbl>
              <a:tblPr firstRow="1" bandRow="1">
                <a:tableStyleId>{8A107856-5554-42FB-B03E-39F5DBC370BA}</a:tableStyleId>
              </a:tblPr>
              <a:tblGrid>
                <a:gridCol w="4510528"/>
              </a:tblGrid>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（改）精神科救急医療体制に協力する精神保健指定医等の初診の場合　　　　　　　　　　　　　　　　　</a:t>
                      </a:r>
                      <a:r>
                        <a:rPr kumimoji="1" lang="ja-JP" altLang="en-US" sz="1400" b="0" baseline="0" dirty="0" smtClean="0">
                          <a:solidFill>
                            <a:schemeClr val="tx1"/>
                          </a:solidFill>
                        </a:rPr>
                        <a:t>  </a:t>
                      </a:r>
                      <a:r>
                        <a:rPr kumimoji="1" lang="ja-JP" altLang="en-US" sz="1400" b="0" dirty="0" smtClean="0">
                          <a:solidFill>
                            <a:schemeClr val="tx1"/>
                          </a:solidFill>
                        </a:rPr>
                        <a:t>　　　　　</a:t>
                      </a:r>
                      <a:r>
                        <a:rPr kumimoji="1" lang="ja-JP" altLang="en-US" sz="1400" b="0" u="sng" dirty="0" smtClean="0">
                          <a:solidFill>
                            <a:schemeClr val="tx1"/>
                          </a:solidFill>
                        </a:rPr>
                        <a:t>６００</a:t>
                      </a:r>
                      <a:r>
                        <a:rPr kumimoji="1" lang="ja-JP" altLang="en-US" sz="1400" b="0" dirty="0" smtClean="0">
                          <a:solidFill>
                            <a:schemeClr val="tx1"/>
                          </a:solidFill>
                        </a:rPr>
                        <a:t>点</a:t>
                      </a:r>
                      <a:endParaRPr kumimoji="1" lang="en-US" altLang="ja-JP" sz="1400" b="0" dirty="0" smtClean="0">
                        <a:solidFill>
                          <a:schemeClr val="tx1"/>
                        </a:solidFill>
                      </a:endParaRPr>
                    </a:p>
                  </a:txBody>
                  <a:tcPr marL="99060" marR="99060" anchor="ct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548707677"/>
              </p:ext>
            </p:extLst>
          </p:nvPr>
        </p:nvGraphicFramePr>
        <p:xfrm>
          <a:off x="355890" y="4065839"/>
          <a:ext cx="4216117" cy="551187"/>
        </p:xfrm>
        <a:graphic>
          <a:graphicData uri="http://schemas.openxmlformats.org/drawingml/2006/table">
            <a:tbl>
              <a:tblPr firstRow="1" bandRow="1">
                <a:tableStyleId>{22838BEF-8BB2-4498-84A7-C5851F593DF1}</a:tableStyleId>
              </a:tblPr>
              <a:tblGrid>
                <a:gridCol w="4216117"/>
              </a:tblGrid>
              <a:tr h="5511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精神科救急医療体制に協力する精神保健指定医等の初診の場合　　　　　　　　　　　　　　　　　　　７００点</a:t>
                      </a:r>
                      <a:endParaRPr kumimoji="1" lang="en-US" altLang="ja-JP" sz="1400" b="0" dirty="0" smtClean="0">
                        <a:solidFill>
                          <a:schemeClr val="tx1"/>
                        </a:solidFill>
                      </a:endParaRPr>
                    </a:p>
                  </a:txBody>
                  <a:tcPr marL="99060" marR="99060"/>
                </a:tc>
              </a:tr>
            </a:tbl>
          </a:graphicData>
        </a:graphic>
      </p:graphicFrame>
      <p:sp>
        <p:nvSpPr>
          <p:cNvPr id="18" name="Rectangle 36"/>
          <p:cNvSpPr>
            <a:spLocks noChangeArrowheads="1"/>
          </p:cNvSpPr>
          <p:nvPr/>
        </p:nvSpPr>
        <p:spPr bwMode="auto">
          <a:xfrm>
            <a:off x="194344" y="731529"/>
            <a:ext cx="3862990"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fontAlgn="base">
              <a:spcBef>
                <a:spcPct val="20000"/>
              </a:spcBef>
              <a:spcAft>
                <a:spcPct val="0"/>
              </a:spcAft>
              <a:defRPr/>
            </a:pPr>
            <a:r>
              <a:rPr lang="ja-JP" altLang="en-US" sz="2400" dirty="0">
                <a:solidFill>
                  <a:prstClr val="black"/>
                </a:solidFill>
              </a:rPr>
              <a:t>地域移行と地域定着の推進</a:t>
            </a:r>
            <a:endParaRPr kumimoji="0" lang="ja-JP" altLang="en-US" sz="2400" kern="0" dirty="0">
              <a:solidFill>
                <a:prstClr val="black"/>
              </a:solidFill>
            </a:endParaRPr>
          </a:p>
        </p:txBody>
      </p:sp>
      <p:graphicFrame>
        <p:nvGraphicFramePr>
          <p:cNvPr id="3" name="表 2"/>
          <p:cNvGraphicFramePr>
            <a:graphicFrameLocks noGrp="1"/>
          </p:cNvGraphicFramePr>
          <p:nvPr>
            <p:extLst>
              <p:ext uri="{D42A27DB-BD31-4B8C-83A1-F6EECF244321}">
                <p14:modId xmlns:p14="http://schemas.microsoft.com/office/powerpoint/2010/main" val="2057574073"/>
              </p:ext>
            </p:extLst>
          </p:nvPr>
        </p:nvGraphicFramePr>
        <p:xfrm>
          <a:off x="5122986" y="4687347"/>
          <a:ext cx="4513383" cy="518160"/>
        </p:xfrm>
        <a:graphic>
          <a:graphicData uri="http://schemas.openxmlformats.org/drawingml/2006/table">
            <a:tbl>
              <a:tblPr firstRow="1" bandRow="1">
                <a:tableStyleId>{5C22544A-7EE6-4342-B048-85BDC9FD1C3A}</a:tableStyleId>
              </a:tblPr>
              <a:tblGrid>
                <a:gridCol w="4513383"/>
              </a:tblGrid>
              <a:tr h="517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（新）</a:t>
                      </a:r>
                      <a:r>
                        <a:rPr kumimoji="1" lang="ja-JP" altLang="en-US" sz="1400" b="0" u="sng" dirty="0" smtClean="0">
                          <a:solidFill>
                            <a:schemeClr val="tx1"/>
                          </a:solidFill>
                        </a:rPr>
                        <a:t>精神科救急医療体制に協力する精神保健指定医等が６０分以上行った場合（在宅精神療法のみ）</a:t>
                      </a:r>
                      <a:r>
                        <a:rPr kumimoji="1" lang="ja-JP" altLang="en-US" sz="1400" b="0" dirty="0" smtClean="0">
                          <a:solidFill>
                            <a:schemeClr val="tx1"/>
                          </a:solidFill>
                        </a:rPr>
                        <a:t>　　　</a:t>
                      </a:r>
                      <a:r>
                        <a:rPr kumimoji="1" lang="ja-JP" altLang="en-US" sz="1400" b="0" u="sng" dirty="0" smtClean="0">
                          <a:solidFill>
                            <a:schemeClr val="tx1"/>
                          </a:solidFill>
                        </a:rPr>
                        <a:t>５４０点</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8D7CD"/>
                    </a:solidFill>
                  </a:tcPr>
                </a:tc>
              </a:tr>
            </a:tbl>
          </a:graphicData>
        </a:graphic>
      </p:graphicFrame>
      <p:sp>
        <p:nvSpPr>
          <p:cNvPr id="19"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kern="0" dirty="0">
                <a:solidFill>
                  <a:prstClr val="black"/>
                </a:solidFill>
                <a:latin typeface="Calibri" panose="020F0502020204030204"/>
                <a:ea typeface="ＭＳ Ｐゴシック"/>
              </a:rPr>
              <a:t>１９</a:t>
            </a:r>
            <a:r>
              <a:rPr kumimoji="1" lang="ja-JP" altLang="en-US" sz="3200" b="0" i="0" u="none" strike="noStrike" kern="0" cap="none" spc="0" normalizeH="0" baseline="0" noProof="0" dirty="0" err="1" smtClean="0">
                <a:ln>
                  <a:noFill/>
                </a:ln>
                <a:solidFill>
                  <a:prstClr val="black"/>
                </a:solidFill>
                <a:effectLst/>
                <a:uLnTx/>
                <a:uFillTx/>
                <a:latin typeface="Calibri" panose="020F0502020204030204"/>
                <a:ea typeface="ＭＳ Ｐゴシック"/>
              </a:rPr>
              <a:t>．</a:t>
            </a:r>
            <a:r>
              <a:rPr kumimoji="1" lang="ja-JP" altLang="en-US" sz="3200" b="0" i="0" u="none" strike="noStrike" kern="0" cap="none" spc="0" normalizeH="0" baseline="0" noProof="0" dirty="0" smtClean="0">
                <a:ln>
                  <a:noFill/>
                </a:ln>
                <a:solidFill>
                  <a:prstClr val="black"/>
                </a:solidFill>
                <a:effectLst/>
                <a:uLnTx/>
                <a:uFillTx/>
                <a:latin typeface="Calibri" panose="020F0502020204030204"/>
                <a:ea typeface="ＭＳ Ｐゴシック"/>
              </a:rPr>
              <a:t>精神</a:t>
            </a:r>
            <a:r>
              <a:rPr kumimoji="1"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rPr>
              <a:t>疾患に対する医療の推進</a:t>
            </a:r>
            <a:endParaRPr kumimoji="1" lang="ja-JP" altLang="en-US" sz="32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20" name="右矢印 19"/>
          <p:cNvSpPr/>
          <p:nvPr/>
        </p:nvSpPr>
        <p:spPr>
          <a:xfrm>
            <a:off x="4689457" y="4112702"/>
            <a:ext cx="373666" cy="901086"/>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sp>
        <p:nvSpPr>
          <p:cNvPr id="21" name="右矢印 20"/>
          <p:cNvSpPr/>
          <p:nvPr/>
        </p:nvSpPr>
        <p:spPr>
          <a:xfrm>
            <a:off x="4671057" y="5762122"/>
            <a:ext cx="373666" cy="885258"/>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sp>
        <p:nvSpPr>
          <p:cNvPr id="1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193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515812388"/>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235430" y="1233085"/>
            <a:ext cx="9511189" cy="5474995"/>
          </a:xfrm>
          <a:prstGeom prst="rect">
            <a:avLst/>
          </a:prstGeom>
          <a:solidFill>
            <a:schemeClr val="accent2">
              <a:lumMod val="40000"/>
              <a:lumOff val="60000"/>
              <a:alpha val="50000"/>
            </a:schemeClr>
          </a:solidFill>
          <a:ln w="9525">
            <a:solidFill>
              <a:schemeClr val="tx1"/>
            </a:solidFill>
            <a:miter lim="800000"/>
            <a:headEnd/>
            <a:tailEnd/>
          </a:ln>
        </p:spPr>
        <p:txBody>
          <a:bodyPr/>
          <a:lstStyle/>
          <a:p>
            <a:pPr marL="342900" indent="-342900">
              <a:buFont typeface="Wingdings" panose="05000000000000000000" pitchFamily="2" charset="2"/>
              <a:buChar char="Ø"/>
            </a:pPr>
            <a:r>
              <a:rPr lang="ja-JP" altLang="en-US" dirty="0" smtClean="0">
                <a:solidFill>
                  <a:prstClr val="black"/>
                </a:solidFill>
              </a:rPr>
              <a:t>精神科</a:t>
            </a:r>
            <a:r>
              <a:rPr lang="ja-JP" altLang="en-US" dirty="0">
                <a:solidFill>
                  <a:prstClr val="black"/>
                </a:solidFill>
              </a:rPr>
              <a:t>救急入院料、精神科急性期治療病棟入院料、精神科救急・合併症入院料、</a:t>
            </a:r>
            <a:r>
              <a:rPr lang="ja-JP" altLang="en-US" dirty="0" smtClean="0">
                <a:solidFill>
                  <a:prstClr val="black"/>
                </a:solidFill>
              </a:rPr>
              <a:t>精神療養病棟において、種類数制限のない</a:t>
            </a:r>
            <a:r>
              <a:rPr lang="ja-JP" altLang="ja-JP" dirty="0" smtClean="0">
                <a:solidFill>
                  <a:prstClr val="black"/>
                </a:solidFill>
              </a:rPr>
              <a:t>非定型抗</a:t>
            </a:r>
            <a:r>
              <a:rPr lang="ja-JP" altLang="ja-JP" dirty="0">
                <a:solidFill>
                  <a:prstClr val="black"/>
                </a:solidFill>
              </a:rPr>
              <a:t>精神病薬加算２を削除する。</a:t>
            </a:r>
            <a:endParaRPr lang="en-US" altLang="ja-JP" dirty="0" smtClean="0">
              <a:solidFill>
                <a:prstClr val="black"/>
              </a:solidFill>
            </a:endParaRPr>
          </a:p>
          <a:p>
            <a:pPr marL="342900" indent="-342900">
              <a:buFont typeface="Wingdings" panose="05000000000000000000" pitchFamily="2" charset="2"/>
              <a:buChar char="Ø"/>
            </a:pPr>
            <a:endParaRPr lang="en-US" altLang="ja-JP" sz="2000" dirty="0">
              <a:solidFill>
                <a:prstClr val="black"/>
              </a:solidFill>
            </a:endParaRPr>
          </a:p>
          <a:p>
            <a:pPr marL="342900" indent="-342900">
              <a:buFont typeface="Wingdings" panose="05000000000000000000" pitchFamily="2" charset="2"/>
              <a:buChar char="Ø"/>
            </a:pPr>
            <a:endParaRPr lang="en-US" altLang="ja-JP" sz="2000" dirty="0" smtClean="0">
              <a:solidFill>
                <a:prstClr val="black"/>
              </a:solidFill>
            </a:endParaRPr>
          </a:p>
          <a:p>
            <a:endParaRPr lang="en-US" altLang="ja-JP" sz="2000" dirty="0">
              <a:solidFill>
                <a:prstClr val="black"/>
              </a:solidFill>
            </a:endParaRPr>
          </a:p>
          <a:p>
            <a:pPr marL="342900" indent="-342900">
              <a:lnSpc>
                <a:spcPts val="1400"/>
              </a:lnSpc>
              <a:buFont typeface="Wingdings" panose="05000000000000000000" pitchFamily="2" charset="2"/>
              <a:buChar char="Ø"/>
            </a:pPr>
            <a:endParaRPr lang="en-US" altLang="ja-JP" sz="2000" dirty="0" smtClean="0">
              <a:solidFill>
                <a:prstClr val="black"/>
              </a:solidFill>
            </a:endParaRPr>
          </a:p>
          <a:p>
            <a:pPr marL="342900" indent="-342900">
              <a:buFont typeface="Wingdings" panose="05000000000000000000" pitchFamily="2" charset="2"/>
              <a:buChar char="Ø"/>
            </a:pPr>
            <a:endParaRPr lang="en-US" altLang="ja-JP" sz="300" dirty="0" smtClean="0">
              <a:solidFill>
                <a:prstClr val="black"/>
              </a:solidFill>
            </a:endParaRPr>
          </a:p>
          <a:p>
            <a:pPr marL="342900" indent="-342900">
              <a:buFont typeface="Wingdings" panose="05000000000000000000" pitchFamily="2" charset="2"/>
              <a:buChar char="Ø"/>
            </a:pPr>
            <a:r>
              <a:rPr lang="ja-JP" altLang="en-US" dirty="0" smtClean="0">
                <a:solidFill>
                  <a:prstClr val="black"/>
                </a:solidFill>
              </a:rPr>
              <a:t>精神科継続外来支援・指導料について、抗不安薬、睡眠薬、抗うつ薬又は抗精神病薬を多剤投与した場合は、算定できないようにする。</a:t>
            </a:r>
            <a:endParaRPr lang="en-US" altLang="ja-JP" dirty="0" smtClean="0">
              <a:solidFill>
                <a:prstClr val="black"/>
              </a:solidFill>
            </a:endParaRPr>
          </a:p>
          <a:p>
            <a:pPr marL="342900" indent="-342900">
              <a:buFont typeface="Wingdings" panose="05000000000000000000" pitchFamily="2" charset="2"/>
              <a:buChar char="Ø"/>
            </a:pPr>
            <a:endParaRPr lang="en-US" altLang="ja-JP" sz="1400" dirty="0">
              <a:solidFill>
                <a:prstClr val="black"/>
              </a:solidFill>
            </a:endParaRPr>
          </a:p>
          <a:p>
            <a:pPr marL="342900" indent="-342900">
              <a:buFont typeface="Wingdings" panose="05000000000000000000" pitchFamily="2" charset="2"/>
              <a:buChar char="Ø"/>
            </a:pPr>
            <a:endParaRPr lang="en-US" altLang="ja-JP" sz="1400" dirty="0" smtClean="0">
              <a:solidFill>
                <a:prstClr val="black"/>
              </a:solidFill>
            </a:endParaRPr>
          </a:p>
          <a:p>
            <a:pPr marL="342900" indent="-342900">
              <a:buFont typeface="Wingdings" panose="05000000000000000000" pitchFamily="2" charset="2"/>
              <a:buChar char="Ø"/>
            </a:pPr>
            <a:endParaRPr lang="en-US" altLang="ja-JP" sz="1400" dirty="0">
              <a:solidFill>
                <a:prstClr val="black"/>
              </a:solidFill>
            </a:endParaRPr>
          </a:p>
          <a:p>
            <a:pPr marL="342900" indent="-342900">
              <a:buFont typeface="Wingdings" panose="05000000000000000000" pitchFamily="2" charset="2"/>
              <a:buChar char="Ø"/>
            </a:pPr>
            <a:endParaRPr lang="en-US" altLang="ja-JP" sz="1400" dirty="0" smtClean="0">
              <a:solidFill>
                <a:prstClr val="black"/>
              </a:solidFill>
            </a:endParaRPr>
          </a:p>
          <a:p>
            <a:pPr marL="342900" indent="-342900">
              <a:buFont typeface="Wingdings" panose="05000000000000000000" pitchFamily="2" charset="2"/>
              <a:buChar char="Ø"/>
            </a:pPr>
            <a:endParaRPr lang="en-US" altLang="ja-JP" sz="1400" dirty="0">
              <a:solidFill>
                <a:prstClr val="black"/>
              </a:solidFill>
            </a:endParaRPr>
          </a:p>
          <a:p>
            <a:pPr marL="342900" indent="-342900">
              <a:buFont typeface="Wingdings" panose="05000000000000000000" pitchFamily="2" charset="2"/>
              <a:buChar char="Ø"/>
            </a:pPr>
            <a:endParaRPr lang="en-US" altLang="ja-JP" sz="1400" dirty="0" smtClean="0">
              <a:solidFill>
                <a:prstClr val="black"/>
              </a:solidFill>
            </a:endParaRPr>
          </a:p>
          <a:p>
            <a:endParaRPr lang="en-US" altLang="ja-JP" sz="1400" dirty="0" smtClean="0">
              <a:solidFill>
                <a:prstClr val="black"/>
              </a:solidFill>
            </a:endParaRPr>
          </a:p>
          <a:p>
            <a:pPr marL="342900" indent="-342900">
              <a:lnSpc>
                <a:spcPts val="1900"/>
              </a:lnSpc>
              <a:buFont typeface="Wingdings" panose="05000000000000000000" pitchFamily="2" charset="2"/>
              <a:buChar char="Ø"/>
            </a:pPr>
            <a:r>
              <a:rPr lang="ja-JP" altLang="en-US" dirty="0" smtClean="0">
                <a:solidFill>
                  <a:prstClr val="black"/>
                </a:solidFill>
              </a:rPr>
              <a:t>処方せん料、処方料、薬剤料について、抗不安</a:t>
            </a:r>
            <a:r>
              <a:rPr lang="ja-JP" altLang="en-US" dirty="0">
                <a:solidFill>
                  <a:prstClr val="black"/>
                </a:solidFill>
              </a:rPr>
              <a:t>薬、睡眠薬、抗うつ薬又は抗精神病薬を多剤投与した</a:t>
            </a:r>
            <a:r>
              <a:rPr lang="ja-JP" altLang="en-US" dirty="0" smtClean="0">
                <a:solidFill>
                  <a:prstClr val="black"/>
                </a:solidFill>
              </a:rPr>
              <a:t>場合は、減算する（種類数は精神科継続外来支援・指導料と同じ）。</a:t>
            </a:r>
            <a:endParaRPr lang="en-US" altLang="ja-JP" dirty="0">
              <a:solidFill>
                <a:prstClr val="black"/>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64149590"/>
              </p:ext>
            </p:extLst>
          </p:nvPr>
        </p:nvGraphicFramePr>
        <p:xfrm>
          <a:off x="5429161" y="1967248"/>
          <a:ext cx="4065316" cy="822960"/>
        </p:xfrm>
        <a:graphic>
          <a:graphicData uri="http://schemas.openxmlformats.org/drawingml/2006/table">
            <a:tbl>
              <a:tblPr firstRow="1" bandRow="1">
                <a:tableStyleId>{8A107856-5554-42FB-B03E-39F5DBC370BA}</a:tableStyleId>
              </a:tblPr>
              <a:tblGrid>
                <a:gridCol w="4065316"/>
              </a:tblGrid>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sng" dirty="0" smtClean="0"/>
                        <a:t>非定型抗精神病薬加算</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t>　　</a:t>
                      </a:r>
                      <a:r>
                        <a:rPr kumimoji="1" lang="ja-JP" altLang="en-US" sz="1600" b="0" u="sng" dirty="0" smtClean="0"/>
                        <a:t>（２種類以下の場合）　　　　　　　　１５点</a:t>
                      </a:r>
                      <a:endParaRPr kumimoji="1" lang="en-US" altLang="ja-JP" sz="1600" b="0"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u="sng" dirty="0" smtClean="0"/>
                    </a:p>
                  </a:txBody>
                  <a:tcPr marL="99060" marR="9906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612322074"/>
              </p:ext>
            </p:extLst>
          </p:nvPr>
        </p:nvGraphicFramePr>
        <p:xfrm>
          <a:off x="495933" y="1847022"/>
          <a:ext cx="4161423" cy="1066800"/>
        </p:xfrm>
        <a:graphic>
          <a:graphicData uri="http://schemas.openxmlformats.org/drawingml/2006/table">
            <a:tbl>
              <a:tblPr firstRow="1" bandRow="1">
                <a:tableStyleId>{22838BEF-8BB2-4498-84A7-C5851F593DF1}</a:tableStyleId>
              </a:tblPr>
              <a:tblGrid>
                <a:gridCol w="4161423"/>
              </a:tblGrid>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イ　非定型抗精神病薬加算１</a:t>
                      </a:r>
                      <a:endParaRPr kumimoji="1" lang="en-US" altLang="ja-JP" sz="16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　　　（２種類以下の場合）　　　　　　　１５点</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ロ　非定型抗精神病薬加算２</a:t>
                      </a:r>
                      <a:endParaRPr kumimoji="1" lang="en-US" altLang="ja-JP" sz="16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　　　（イ以外の場合）　　　　　　　　　　１０点</a:t>
                      </a:r>
                    </a:p>
                  </a:txBody>
                  <a:tcPr marL="99060" marR="99060" anchor="ctr"/>
                </a:tc>
              </a:tr>
            </a:tbl>
          </a:graphicData>
        </a:graphic>
      </p:graphicFrame>
      <p:sp>
        <p:nvSpPr>
          <p:cNvPr id="10" name="右矢印 9"/>
          <p:cNvSpPr/>
          <p:nvPr/>
        </p:nvSpPr>
        <p:spPr>
          <a:xfrm>
            <a:off x="4875146" y="1852948"/>
            <a:ext cx="356594" cy="1051560"/>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239347818"/>
              </p:ext>
            </p:extLst>
          </p:nvPr>
        </p:nvGraphicFramePr>
        <p:xfrm>
          <a:off x="5449709" y="3490295"/>
          <a:ext cx="4065316" cy="1402080"/>
        </p:xfrm>
        <a:graphic>
          <a:graphicData uri="http://schemas.openxmlformats.org/drawingml/2006/table">
            <a:tbl>
              <a:tblPr firstRow="1" bandRow="1">
                <a:tableStyleId>{8A107856-5554-42FB-B03E-39F5DBC370BA}</a:tableStyleId>
              </a:tblPr>
              <a:tblGrid>
                <a:gridCol w="4065316"/>
              </a:tblGrid>
              <a:tr h="228728">
                <a:tc>
                  <a:txBody>
                    <a:bodyPr/>
                    <a:lstStyle/>
                    <a:p>
                      <a:pPr marL="0" indent="0" algn="l"/>
                      <a:r>
                        <a:rPr kumimoji="1" lang="ja-JP" altLang="en-US" sz="1600" b="1" dirty="0" smtClean="0">
                          <a:solidFill>
                            <a:schemeClr val="tx1"/>
                          </a:solidFill>
                        </a:rPr>
                        <a:t>精神科継続外来支援・指導料</a:t>
                      </a:r>
                      <a:endParaRPr kumimoji="1" lang="ja-JP" altLang="en-US" sz="1600" b="1" dirty="0">
                        <a:solidFill>
                          <a:schemeClr val="tx1"/>
                        </a:solidFill>
                      </a:endParaRPr>
                    </a:p>
                  </a:txBody>
                  <a:tcPr marL="99060" marR="99060"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none" dirty="0" smtClean="0"/>
                        <a:t>１回の処方において、３種類</a:t>
                      </a:r>
                      <a:r>
                        <a:rPr kumimoji="1" lang="ja-JP" altLang="en-US" sz="1600" u="sng" dirty="0" smtClean="0"/>
                        <a:t>以上の抗不安薬、３種類以上の睡眠薬、４種類以上の抗うつ薬又は４種類以上の抗精神病薬を投与した場合は、算定しない。</a:t>
                      </a:r>
                    </a:p>
                  </a:txBody>
                  <a:tcPr marL="99060" marR="99060" anchor="ct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560696207"/>
              </p:ext>
            </p:extLst>
          </p:nvPr>
        </p:nvGraphicFramePr>
        <p:xfrm>
          <a:off x="441260" y="3607306"/>
          <a:ext cx="4161423" cy="1313050"/>
        </p:xfrm>
        <a:graphic>
          <a:graphicData uri="http://schemas.openxmlformats.org/drawingml/2006/table">
            <a:tbl>
              <a:tblPr firstRow="1" bandRow="1">
                <a:tableStyleId>{22838BEF-8BB2-4498-84A7-C5851F593DF1}</a:tableStyleId>
              </a:tblPr>
              <a:tblGrid>
                <a:gridCol w="4161423"/>
              </a:tblGrid>
              <a:tr h="307299">
                <a:tc>
                  <a:txBody>
                    <a:bodyPr/>
                    <a:lstStyle/>
                    <a:p>
                      <a:pPr marL="0" indent="0" algn="l"/>
                      <a:r>
                        <a:rPr kumimoji="1" lang="ja-JP" altLang="en-US" sz="1600" b="1" dirty="0" smtClean="0">
                          <a:solidFill>
                            <a:schemeClr val="tx1"/>
                          </a:solidFill>
                        </a:rPr>
                        <a:t>精神科継続外来支援・指導料</a:t>
                      </a:r>
                      <a:endParaRPr kumimoji="1" lang="ja-JP" altLang="en-US" sz="1600" b="1" dirty="0">
                        <a:solidFill>
                          <a:schemeClr val="tx1"/>
                        </a:solidFill>
                      </a:endParaRPr>
                    </a:p>
                  </a:txBody>
                  <a:tcPr marL="99060" marR="99060" anchor="ctr"/>
                </a:tc>
              </a:tr>
              <a:tr h="977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１回の処方において、３剤以上の抗不安薬又は３剤以上の睡眠薬を投与した場合は、１００分の８０の点数で算定する。</a:t>
                      </a:r>
                      <a:endParaRPr kumimoji="1" lang="en-US" altLang="ja-JP" sz="1600" b="0" dirty="0" smtClean="0">
                        <a:solidFill>
                          <a:schemeClr val="tx1"/>
                        </a:solidFill>
                      </a:endParaRPr>
                    </a:p>
                  </a:txBody>
                  <a:tcPr marL="99060" marR="99060" anchor="ctr"/>
                </a:tc>
              </a:tr>
            </a:tbl>
          </a:graphicData>
        </a:graphic>
      </p:graphicFrame>
      <p:sp>
        <p:nvSpPr>
          <p:cNvPr id="13" name="右矢印 12"/>
          <p:cNvSpPr/>
          <p:nvPr/>
        </p:nvSpPr>
        <p:spPr>
          <a:xfrm>
            <a:off x="4902634" y="3660586"/>
            <a:ext cx="341354" cy="1231789"/>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446712097"/>
              </p:ext>
            </p:extLst>
          </p:nvPr>
        </p:nvGraphicFramePr>
        <p:xfrm>
          <a:off x="5464955" y="5576441"/>
          <a:ext cx="4065316" cy="1005840"/>
        </p:xfrm>
        <a:graphic>
          <a:graphicData uri="http://schemas.openxmlformats.org/drawingml/2006/table">
            <a:tbl>
              <a:tblPr firstRow="1" bandRow="1">
                <a:tableStyleId>{8A107856-5554-42FB-B03E-39F5DBC370BA}</a:tableStyleId>
              </a:tblPr>
              <a:tblGrid>
                <a:gridCol w="4065316"/>
              </a:tblGrid>
              <a:tr h="228728">
                <a:tc>
                  <a:txBody>
                    <a:bodyPr/>
                    <a:lstStyle/>
                    <a:p>
                      <a:pPr marL="0" indent="0" algn="l"/>
                      <a:r>
                        <a:rPr kumimoji="1" lang="ja-JP" altLang="en-US" sz="1600" b="1" dirty="0" smtClean="0">
                          <a:solidFill>
                            <a:schemeClr val="tx1"/>
                          </a:solidFill>
                        </a:rPr>
                        <a:t>処方せん料</a:t>
                      </a:r>
                      <a:r>
                        <a:rPr kumimoji="1" lang="ja-JP" altLang="en-US" sz="1600" b="0" dirty="0" smtClean="0">
                          <a:solidFill>
                            <a:schemeClr val="tx1"/>
                          </a:solidFill>
                        </a:rPr>
                        <a:t>（多剤投与の場合）　　　　３０点</a:t>
                      </a:r>
                      <a:endParaRPr kumimoji="1" lang="ja-JP" altLang="en-US" sz="1600" b="0" dirty="0">
                        <a:solidFill>
                          <a:schemeClr val="tx1"/>
                        </a:solidFill>
                      </a:endParaRPr>
                    </a:p>
                  </a:txBody>
                  <a:tcPr marL="99060" marR="99060"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rPr>
                        <a:t>処方料</a:t>
                      </a:r>
                      <a:r>
                        <a:rPr kumimoji="1" lang="ja-JP" altLang="en-US" sz="1600" b="0" dirty="0" smtClean="0">
                          <a:solidFill>
                            <a:schemeClr val="tx1"/>
                          </a:solidFill>
                        </a:rPr>
                        <a:t>（多剤投与の場合）　　　　　   　２０点</a:t>
                      </a:r>
                    </a:p>
                  </a:txBody>
                  <a:tcPr marL="99060" marR="99060"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rPr>
                        <a:t>薬剤料</a:t>
                      </a:r>
                      <a:r>
                        <a:rPr kumimoji="1" lang="ja-JP" altLang="en-US" sz="1600" b="0" dirty="0" smtClean="0">
                          <a:solidFill>
                            <a:schemeClr val="tx1"/>
                          </a:solidFill>
                        </a:rPr>
                        <a:t>（多剤投与の場合） 　　１００分の８０</a:t>
                      </a:r>
                    </a:p>
                  </a:txBody>
                  <a:tcPr marL="99060" marR="99060" anchor="ct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061580652"/>
              </p:ext>
            </p:extLst>
          </p:nvPr>
        </p:nvGraphicFramePr>
        <p:xfrm>
          <a:off x="495933" y="5578440"/>
          <a:ext cx="4161423" cy="1005840"/>
        </p:xfrm>
        <a:graphic>
          <a:graphicData uri="http://schemas.openxmlformats.org/drawingml/2006/table">
            <a:tbl>
              <a:tblPr firstRow="1" bandRow="1">
                <a:tableStyleId>{22838BEF-8BB2-4498-84A7-C5851F593DF1}</a:tableStyleId>
              </a:tblPr>
              <a:tblGrid>
                <a:gridCol w="4161423"/>
              </a:tblGrid>
              <a:tr h="228728">
                <a:tc>
                  <a:txBody>
                    <a:bodyPr/>
                    <a:lstStyle/>
                    <a:p>
                      <a:pPr marL="0" indent="0" algn="l"/>
                      <a:r>
                        <a:rPr kumimoji="1" lang="ja-JP" altLang="en-US" sz="1600" b="1" dirty="0" smtClean="0">
                          <a:solidFill>
                            <a:schemeClr val="tx1"/>
                          </a:solidFill>
                        </a:rPr>
                        <a:t>処方せん料</a:t>
                      </a:r>
                      <a:r>
                        <a:rPr kumimoji="1" lang="ja-JP" altLang="en-US" sz="1600" b="0" dirty="0" smtClean="0">
                          <a:solidFill>
                            <a:schemeClr val="tx1"/>
                          </a:solidFill>
                        </a:rPr>
                        <a:t>　　　　　　　　　　　　　　　　６８点</a:t>
                      </a:r>
                      <a:endParaRPr kumimoji="1" lang="ja-JP" altLang="en-US" sz="1600" b="0" dirty="0">
                        <a:solidFill>
                          <a:schemeClr val="tx1"/>
                        </a:solidFill>
                      </a:endParaRPr>
                    </a:p>
                  </a:txBody>
                  <a:tcPr marL="99060" marR="99060"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rPr>
                        <a:t>処方料</a:t>
                      </a:r>
                      <a:r>
                        <a:rPr kumimoji="1" lang="ja-JP" altLang="en-US" sz="1600" b="0" dirty="0" smtClean="0">
                          <a:solidFill>
                            <a:schemeClr val="tx1"/>
                          </a:solidFill>
                        </a:rPr>
                        <a:t>　　　　　　　　　　　　　　　　　　　４２点</a:t>
                      </a:r>
                    </a:p>
                  </a:txBody>
                  <a:tcPr marL="99060" marR="99060"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rPr>
                        <a:t>薬剤料</a:t>
                      </a:r>
                    </a:p>
                  </a:txBody>
                  <a:tcPr marL="99060" marR="99060" anchor="ctr"/>
                </a:tc>
              </a:tr>
            </a:tbl>
          </a:graphicData>
        </a:graphic>
      </p:graphicFrame>
      <p:sp>
        <p:nvSpPr>
          <p:cNvPr id="19" name="Rectangle 36"/>
          <p:cNvSpPr>
            <a:spLocks noChangeArrowheads="1"/>
          </p:cNvSpPr>
          <p:nvPr/>
        </p:nvSpPr>
        <p:spPr bwMode="auto">
          <a:xfrm>
            <a:off x="235415" y="825705"/>
            <a:ext cx="4682461"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fontAlgn="base">
              <a:spcBef>
                <a:spcPct val="20000"/>
              </a:spcBef>
              <a:spcAft>
                <a:spcPct val="0"/>
              </a:spcAft>
              <a:defRPr/>
            </a:pPr>
            <a:r>
              <a:rPr lang="ja-JP" altLang="en-US" sz="2400" dirty="0">
                <a:solidFill>
                  <a:prstClr val="black"/>
                </a:solidFill>
                <a:latin typeface="ＭＳ Ｐゴシック"/>
              </a:rPr>
              <a:t>適切な向精神薬</a:t>
            </a:r>
            <a:r>
              <a:rPr lang="ja-JP" altLang="en-US" sz="2400" dirty="0" smtClean="0">
                <a:solidFill>
                  <a:prstClr val="black"/>
                </a:solidFill>
                <a:latin typeface="ＭＳ Ｐゴシック"/>
              </a:rPr>
              <a:t>の使用の推進</a:t>
            </a:r>
            <a:endParaRPr kumimoji="0" lang="ja-JP" altLang="en-US" sz="2400" kern="0" dirty="0">
              <a:solidFill>
                <a:prstClr val="black"/>
              </a:solidFill>
            </a:endParaRPr>
          </a:p>
        </p:txBody>
      </p:sp>
      <p:sp>
        <p:nvSpPr>
          <p:cNvPr id="18"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kern="0" dirty="0">
                <a:solidFill>
                  <a:prstClr val="black"/>
                </a:solidFill>
                <a:latin typeface="Calibri" panose="020F0502020204030204"/>
                <a:ea typeface="ＭＳ Ｐゴシック"/>
              </a:rPr>
              <a:t>１９</a:t>
            </a:r>
            <a:r>
              <a:rPr kumimoji="1" lang="ja-JP" altLang="en-US" sz="3200" b="0" i="0" u="none" strike="noStrike" kern="0" cap="none" spc="0" normalizeH="0" baseline="0" noProof="0" dirty="0" err="1" smtClean="0">
                <a:ln>
                  <a:noFill/>
                </a:ln>
                <a:solidFill>
                  <a:prstClr val="black"/>
                </a:solidFill>
                <a:effectLst/>
                <a:uLnTx/>
                <a:uFillTx/>
                <a:latin typeface="Calibri" panose="020F0502020204030204"/>
                <a:ea typeface="ＭＳ Ｐゴシック"/>
              </a:rPr>
              <a:t>．</a:t>
            </a:r>
            <a:r>
              <a:rPr kumimoji="1" lang="ja-JP" altLang="en-US" sz="3200" b="0" i="0" u="none" strike="noStrike" kern="0" cap="none" spc="0" normalizeH="0" baseline="0" noProof="0" dirty="0" smtClean="0">
                <a:ln>
                  <a:noFill/>
                </a:ln>
                <a:solidFill>
                  <a:prstClr val="black"/>
                </a:solidFill>
                <a:effectLst/>
                <a:uLnTx/>
                <a:uFillTx/>
                <a:latin typeface="Calibri" panose="020F0502020204030204"/>
                <a:ea typeface="ＭＳ Ｐゴシック"/>
              </a:rPr>
              <a:t>精神</a:t>
            </a:r>
            <a:r>
              <a:rPr kumimoji="1"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rPr>
              <a:t>疾患に対する医療の推進</a:t>
            </a:r>
            <a:endParaRPr kumimoji="1" lang="ja-JP" altLang="en-US" sz="32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20" name="右矢印 19"/>
          <p:cNvSpPr/>
          <p:nvPr/>
        </p:nvSpPr>
        <p:spPr>
          <a:xfrm>
            <a:off x="4923331" y="5485636"/>
            <a:ext cx="341354" cy="1109436"/>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sp>
        <p:nvSpPr>
          <p:cNvPr id="1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48137542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81195" y="1224403"/>
            <a:ext cx="9689654" cy="5367864"/>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600" dirty="0">
              <a:solidFill>
                <a:prstClr val="black"/>
              </a:solidFill>
              <a:latin typeface="ＭＳ Ｐゴシック" panose="020B0600070205080204" pitchFamily="50" charset="-128"/>
            </a:endParaRPr>
          </a:p>
        </p:txBody>
      </p:sp>
      <p:sp>
        <p:nvSpPr>
          <p:cNvPr id="2052" name="Rectangle 36"/>
          <p:cNvSpPr>
            <a:spLocks noChangeArrowheads="1"/>
          </p:cNvSpPr>
          <p:nvPr/>
        </p:nvSpPr>
        <p:spPr bwMode="auto">
          <a:xfrm>
            <a:off x="81194" y="796054"/>
            <a:ext cx="9215207"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a:t>入院料別の</a:t>
            </a:r>
            <a:r>
              <a:rPr lang="ja-JP" altLang="en-US" sz="2000" dirty="0" smtClean="0"/>
              <a:t>重症度、医療・看護</a:t>
            </a:r>
            <a:r>
              <a:rPr lang="ja-JP" altLang="en-US" sz="2000" dirty="0"/>
              <a:t>必要度の評価</a:t>
            </a:r>
            <a:r>
              <a:rPr lang="ja-JP" altLang="en-US" sz="2000" dirty="0" smtClean="0"/>
              <a:t>項目及び算定</a:t>
            </a:r>
            <a:r>
              <a:rPr lang="ja-JP" altLang="en-US" sz="2000" dirty="0"/>
              <a:t>要件の見直しの方向性</a:t>
            </a:r>
            <a:endParaRPr lang="ja-JP" altLang="en-US" sz="2000" dirty="0">
              <a:solidFill>
                <a:prstClr val="black"/>
              </a:solidFill>
            </a:endParaRPr>
          </a:p>
        </p:txBody>
      </p:sp>
      <p:sp>
        <p:nvSpPr>
          <p:cNvPr id="21"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sz="2800" kern="0" dirty="0">
                <a:solidFill>
                  <a:prstClr val="black"/>
                </a:solidFill>
                <a:latin typeface="ＭＳ Ｐゴシック"/>
                <a:ea typeface="ＭＳ Ｐゴシック"/>
              </a:rPr>
              <a:t>２０</a:t>
            </a:r>
            <a:r>
              <a:rPr kumimoji="1" lang="ja-JP" altLang="en-US" sz="2800" b="0" i="0" u="none" strike="noStrike" kern="0" cap="none" spc="0" normalizeH="0" baseline="0" noProof="0" dirty="0" err="1" smtClean="0">
                <a:ln>
                  <a:noFill/>
                </a:ln>
                <a:solidFill>
                  <a:prstClr val="black"/>
                </a:solidFill>
                <a:effectLst/>
                <a:uLnTx/>
                <a:uFillTx/>
                <a:latin typeface="ＭＳ Ｐゴシック"/>
                <a:ea typeface="ＭＳ Ｐゴシック"/>
              </a:rPr>
              <a:t>．</a:t>
            </a:r>
            <a:r>
              <a:rPr kumimoji="1" lang="ja-JP" altLang="en-US" sz="2800" b="0" i="0" u="none" strike="noStrike" kern="0" cap="none" spc="0" normalizeH="0" baseline="0" noProof="0" dirty="0">
                <a:ln>
                  <a:noFill/>
                </a:ln>
                <a:solidFill>
                  <a:prstClr val="black"/>
                </a:solidFill>
                <a:effectLst/>
                <a:uLnTx/>
                <a:uFillTx/>
                <a:latin typeface="Calibri" panose="020F0502020204030204"/>
                <a:ea typeface="ＭＳ Ｐゴシック"/>
              </a:rPr>
              <a:t>高度急性期と一般急性期を担う病床の機能</a:t>
            </a:r>
            <a:r>
              <a:rPr kumimoji="1" lang="ja-JP" altLang="en-US" sz="2800" b="0" i="0" u="none" strike="noStrike" kern="0" cap="none" spc="0" normalizeH="0" baseline="0" noProof="0" dirty="0" smtClean="0">
                <a:ln>
                  <a:noFill/>
                </a:ln>
                <a:solidFill>
                  <a:prstClr val="black"/>
                </a:solidFill>
                <a:effectLst/>
                <a:uLnTx/>
                <a:uFillTx/>
                <a:latin typeface="Calibri" panose="020F0502020204030204"/>
                <a:ea typeface="ＭＳ Ｐゴシック"/>
              </a:rPr>
              <a:t>分化</a:t>
            </a:r>
            <a:endParaRPr kumimoji="1" lang="ja-JP" altLang="en-US" sz="28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14"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195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395" y="1369106"/>
            <a:ext cx="8377006" cy="524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281285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200538" y="1129293"/>
            <a:ext cx="9511189" cy="5281781"/>
          </a:xfrm>
          <a:prstGeom prst="rect">
            <a:avLst/>
          </a:prstGeom>
          <a:solidFill>
            <a:srgbClr val="FFFFAF">
              <a:alpha val="49804"/>
            </a:srgbClr>
          </a:solidFill>
          <a:ln w="9525">
            <a:solidFill>
              <a:schemeClr val="tx1"/>
            </a:solidFill>
            <a:miter lim="800000"/>
            <a:headEnd/>
            <a:tailEnd/>
          </a:ln>
        </p:spPr>
        <p:txBody>
          <a:bodyPr/>
          <a:lstStyle/>
          <a:p>
            <a:pPr marL="285750" indent="-285750">
              <a:buFont typeface="Wingdings" panose="05000000000000000000" pitchFamily="2" charset="2"/>
              <a:buChar char="Ø"/>
            </a:pPr>
            <a:r>
              <a:rPr lang="ja-JP" altLang="ja-JP" sz="2000"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より</a:t>
            </a:r>
            <a:r>
              <a:rPr lang="ja-JP" altLang="ja-JP" sz="20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体制の充実した特定集中</a:t>
            </a:r>
            <a:r>
              <a:rPr lang="ja-JP" altLang="ja-JP" sz="2000"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治療室</a:t>
            </a:r>
            <a:r>
              <a:rPr lang="en-US" altLang="ja-JP" sz="2000"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000"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ＩＣＵ</a:t>
            </a:r>
            <a:r>
              <a:rPr lang="en-US" altLang="ja-JP" sz="2000"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000" kern="100" dirty="0" smtClean="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ja-JP" sz="20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評価を新設する。</a:t>
            </a:r>
          </a:p>
          <a:p>
            <a:pPr indent="177800"/>
            <a:r>
              <a:rPr lang="en-US" altLang="ja-JP" sz="20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ja-JP" sz="20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en-US" altLang="ja-JP" sz="2000" dirty="0">
                <a:solidFill>
                  <a:srgbClr val="0070C0"/>
                </a:solidFill>
              </a:rPr>
              <a:t>(</a:t>
            </a:r>
            <a:r>
              <a:rPr lang="ja-JP" altLang="ja-JP" sz="2000" dirty="0">
                <a:solidFill>
                  <a:srgbClr val="0070C0"/>
                </a:solidFill>
              </a:rPr>
              <a:t>新</a:t>
            </a:r>
            <a:r>
              <a:rPr lang="en-US" altLang="ja-JP" sz="2000" dirty="0">
                <a:solidFill>
                  <a:srgbClr val="0070C0"/>
                </a:solidFill>
              </a:rPr>
              <a:t>)</a:t>
            </a:r>
            <a:r>
              <a:rPr lang="ja-JP" altLang="ja-JP" sz="2000" dirty="0">
                <a:solidFill>
                  <a:srgbClr val="0070C0"/>
                </a:solidFill>
              </a:rPr>
              <a:t>　　</a:t>
            </a:r>
            <a:r>
              <a:rPr lang="ja-JP" altLang="ja-JP" sz="2000" u="sng" dirty="0">
                <a:solidFill>
                  <a:srgbClr val="0070C0"/>
                </a:solidFill>
              </a:rPr>
              <a:t>特定集中治療室管理料１</a:t>
            </a:r>
            <a:endParaRPr lang="ja-JP" altLang="ja-JP" sz="2000" dirty="0">
              <a:solidFill>
                <a:srgbClr val="0070C0"/>
              </a:solidFill>
            </a:endParaRPr>
          </a:p>
          <a:p>
            <a:r>
              <a:rPr lang="en-US" altLang="ja-JP" sz="2000" dirty="0" smtClean="0">
                <a:solidFill>
                  <a:srgbClr val="0070C0"/>
                </a:solidFill>
              </a:rPr>
              <a:t>	</a:t>
            </a:r>
            <a:r>
              <a:rPr lang="ja-JP" altLang="ja-JP" sz="2000" u="sng" dirty="0" smtClean="0">
                <a:solidFill>
                  <a:srgbClr val="0070C0"/>
                </a:solidFill>
              </a:rPr>
              <a:t>イ</a:t>
            </a:r>
            <a:r>
              <a:rPr lang="ja-JP" altLang="ja-JP" sz="2000" u="sng" dirty="0">
                <a:solidFill>
                  <a:srgbClr val="0070C0"/>
                </a:solidFill>
              </a:rPr>
              <a:t>　７日以内の期間　　　 　　　</a:t>
            </a:r>
            <a:r>
              <a:rPr lang="ja-JP" altLang="en-US" sz="2000" u="sng" dirty="0" smtClean="0">
                <a:solidFill>
                  <a:srgbClr val="0070C0"/>
                </a:solidFill>
              </a:rPr>
              <a:t>　　 </a:t>
            </a:r>
            <a:r>
              <a:rPr lang="ja-JP" altLang="ja-JP" sz="2000" u="sng" dirty="0" smtClean="0">
                <a:solidFill>
                  <a:srgbClr val="0070C0"/>
                </a:solidFill>
              </a:rPr>
              <a:t> </a:t>
            </a:r>
            <a:r>
              <a:rPr lang="en-US" altLang="ja-JP" sz="2000" b="1" u="sng" dirty="0" smtClean="0">
                <a:solidFill>
                  <a:srgbClr val="0070C0"/>
                </a:solidFill>
              </a:rPr>
              <a:t>13,650</a:t>
            </a:r>
            <a:r>
              <a:rPr lang="ja-JP" altLang="ja-JP" sz="2000" u="sng" dirty="0">
                <a:solidFill>
                  <a:srgbClr val="0070C0"/>
                </a:solidFill>
              </a:rPr>
              <a:t>点</a:t>
            </a:r>
            <a:endParaRPr lang="ja-JP" altLang="ja-JP" sz="2000" dirty="0">
              <a:solidFill>
                <a:srgbClr val="0070C0"/>
              </a:solidFill>
            </a:endParaRPr>
          </a:p>
          <a:p>
            <a:r>
              <a:rPr lang="en-US" altLang="ja-JP" sz="2000" dirty="0" smtClean="0">
                <a:solidFill>
                  <a:srgbClr val="0070C0"/>
                </a:solidFill>
              </a:rPr>
              <a:t>	</a:t>
            </a:r>
            <a:r>
              <a:rPr lang="ja-JP" altLang="ja-JP" sz="2000" u="sng" dirty="0" smtClean="0">
                <a:solidFill>
                  <a:srgbClr val="0070C0"/>
                </a:solidFill>
              </a:rPr>
              <a:t>ロ</a:t>
            </a:r>
            <a:r>
              <a:rPr lang="ja-JP" altLang="ja-JP" sz="2000" u="sng" dirty="0">
                <a:solidFill>
                  <a:srgbClr val="0070C0"/>
                </a:solidFill>
              </a:rPr>
              <a:t>　８日以上</a:t>
            </a:r>
            <a:r>
              <a:rPr lang="en-US" altLang="ja-JP" sz="2000" u="sng" dirty="0">
                <a:solidFill>
                  <a:srgbClr val="0070C0"/>
                </a:solidFill>
              </a:rPr>
              <a:t>14</a:t>
            </a:r>
            <a:r>
              <a:rPr lang="ja-JP" altLang="ja-JP" sz="2000" u="sng" dirty="0">
                <a:solidFill>
                  <a:srgbClr val="0070C0"/>
                </a:solidFill>
              </a:rPr>
              <a:t>日以内の期間　　　</a:t>
            </a:r>
            <a:r>
              <a:rPr lang="en-US" altLang="ja-JP" sz="2000" b="1" u="sng" dirty="0" smtClean="0">
                <a:solidFill>
                  <a:srgbClr val="0070C0"/>
                </a:solidFill>
              </a:rPr>
              <a:t>12,126</a:t>
            </a:r>
            <a:r>
              <a:rPr lang="ja-JP" altLang="ja-JP" sz="2000" u="sng" dirty="0" smtClean="0">
                <a:solidFill>
                  <a:srgbClr val="0070C0"/>
                </a:solidFill>
              </a:rPr>
              <a:t>点</a:t>
            </a:r>
            <a:endParaRPr lang="ja-JP" altLang="ja-JP" sz="2000" dirty="0">
              <a:solidFill>
                <a:srgbClr val="0070C0"/>
              </a:solidFill>
            </a:endParaRPr>
          </a:p>
          <a:p>
            <a:r>
              <a:rPr lang="en-US" altLang="ja-JP" sz="2000" dirty="0">
                <a:solidFill>
                  <a:srgbClr val="0070C0"/>
                </a:solidFill>
              </a:rPr>
              <a:t> </a:t>
            </a:r>
            <a:endParaRPr lang="ja-JP" altLang="ja-JP" sz="2000" dirty="0">
              <a:solidFill>
                <a:srgbClr val="0070C0"/>
              </a:solidFill>
            </a:endParaRPr>
          </a:p>
          <a:p>
            <a:r>
              <a:rPr lang="en-US" altLang="ja-JP" sz="2000" dirty="0">
                <a:solidFill>
                  <a:srgbClr val="0070C0"/>
                </a:solidFill>
              </a:rPr>
              <a:t>(</a:t>
            </a:r>
            <a:r>
              <a:rPr lang="ja-JP" altLang="ja-JP" sz="2000" dirty="0">
                <a:solidFill>
                  <a:srgbClr val="0070C0"/>
                </a:solidFill>
              </a:rPr>
              <a:t>新</a:t>
            </a:r>
            <a:r>
              <a:rPr lang="en-US" altLang="ja-JP" sz="2000" dirty="0">
                <a:solidFill>
                  <a:srgbClr val="0070C0"/>
                </a:solidFill>
              </a:rPr>
              <a:t>)</a:t>
            </a:r>
            <a:r>
              <a:rPr lang="ja-JP" altLang="ja-JP" sz="2000" dirty="0">
                <a:solidFill>
                  <a:srgbClr val="0070C0"/>
                </a:solidFill>
              </a:rPr>
              <a:t>　　</a:t>
            </a:r>
            <a:r>
              <a:rPr lang="ja-JP" altLang="ja-JP" sz="2000" u="sng" dirty="0">
                <a:solidFill>
                  <a:srgbClr val="0070C0"/>
                </a:solidFill>
              </a:rPr>
              <a:t>特定集中治療室管理料２（広範囲熱傷特定集中治療管理料の場合）</a:t>
            </a:r>
            <a:endParaRPr lang="ja-JP" altLang="ja-JP" sz="2000" dirty="0">
              <a:solidFill>
                <a:srgbClr val="0070C0"/>
              </a:solidFill>
            </a:endParaRPr>
          </a:p>
          <a:p>
            <a:r>
              <a:rPr lang="en-US" altLang="ja-JP" sz="2000" i="1" dirty="0" smtClean="0">
                <a:solidFill>
                  <a:srgbClr val="0070C0"/>
                </a:solidFill>
              </a:rPr>
              <a:t>	</a:t>
            </a:r>
            <a:r>
              <a:rPr lang="ja-JP" altLang="en-US" sz="2000" u="sng" dirty="0" smtClean="0">
                <a:solidFill>
                  <a:srgbClr val="0070C0"/>
                </a:solidFill>
              </a:rPr>
              <a:t>（１）</a:t>
            </a:r>
            <a:r>
              <a:rPr lang="ja-JP" altLang="ja-JP" sz="2000" u="sng" dirty="0">
                <a:solidFill>
                  <a:srgbClr val="0070C0"/>
                </a:solidFill>
              </a:rPr>
              <a:t>　７日以内の期間　　　 　</a:t>
            </a:r>
            <a:r>
              <a:rPr lang="ja-JP" altLang="en-US" sz="2000" u="sng" dirty="0">
                <a:solidFill>
                  <a:srgbClr val="0070C0"/>
                </a:solidFill>
              </a:rPr>
              <a:t>　</a:t>
            </a:r>
            <a:r>
              <a:rPr lang="ja-JP" altLang="en-US" sz="2000" u="sng" dirty="0" smtClean="0">
                <a:solidFill>
                  <a:srgbClr val="0070C0"/>
                </a:solidFill>
              </a:rPr>
              <a:t>　</a:t>
            </a:r>
            <a:r>
              <a:rPr lang="ja-JP" altLang="ja-JP" sz="2000" u="sng" dirty="0">
                <a:solidFill>
                  <a:srgbClr val="0070C0"/>
                </a:solidFill>
              </a:rPr>
              <a:t>　　 </a:t>
            </a:r>
            <a:r>
              <a:rPr lang="en-US" altLang="ja-JP" sz="2000" u="sng" dirty="0" smtClean="0">
                <a:solidFill>
                  <a:srgbClr val="0070C0"/>
                </a:solidFill>
              </a:rPr>
              <a:t> </a:t>
            </a:r>
            <a:r>
              <a:rPr lang="en-US" altLang="ja-JP" sz="2000" b="1" u="sng" dirty="0" smtClean="0">
                <a:solidFill>
                  <a:srgbClr val="0070C0"/>
                </a:solidFill>
              </a:rPr>
              <a:t>13,650</a:t>
            </a:r>
            <a:r>
              <a:rPr lang="ja-JP" altLang="ja-JP" sz="2000" u="sng" dirty="0" smtClean="0">
                <a:solidFill>
                  <a:srgbClr val="0070C0"/>
                </a:solidFill>
              </a:rPr>
              <a:t>点</a:t>
            </a:r>
            <a:endParaRPr lang="ja-JP" altLang="ja-JP" sz="2000" dirty="0">
              <a:solidFill>
                <a:srgbClr val="0070C0"/>
              </a:solidFill>
            </a:endParaRPr>
          </a:p>
          <a:p>
            <a:r>
              <a:rPr lang="en-US" altLang="ja-JP" sz="2000" dirty="0" smtClean="0">
                <a:solidFill>
                  <a:srgbClr val="0070C0"/>
                </a:solidFill>
              </a:rPr>
              <a:t>	</a:t>
            </a:r>
            <a:r>
              <a:rPr lang="ja-JP" altLang="en-US" sz="2000" u="sng" dirty="0" smtClean="0">
                <a:solidFill>
                  <a:srgbClr val="0070C0"/>
                </a:solidFill>
              </a:rPr>
              <a:t>（２）</a:t>
            </a:r>
            <a:r>
              <a:rPr lang="ja-JP" altLang="ja-JP" sz="2000" u="sng" dirty="0">
                <a:solidFill>
                  <a:srgbClr val="0070C0"/>
                </a:solidFill>
              </a:rPr>
              <a:t>　８日以上</a:t>
            </a:r>
            <a:r>
              <a:rPr lang="en-US" altLang="ja-JP" sz="2000" u="sng" dirty="0">
                <a:solidFill>
                  <a:srgbClr val="0070C0"/>
                </a:solidFill>
              </a:rPr>
              <a:t>60</a:t>
            </a:r>
            <a:r>
              <a:rPr lang="ja-JP" altLang="ja-JP" sz="2000" u="sng" dirty="0">
                <a:solidFill>
                  <a:srgbClr val="0070C0"/>
                </a:solidFill>
              </a:rPr>
              <a:t>日以内の期間　　　</a:t>
            </a:r>
            <a:r>
              <a:rPr lang="en-US" altLang="ja-JP" sz="2000" b="1" u="sng" dirty="0" smtClean="0">
                <a:solidFill>
                  <a:srgbClr val="0070C0"/>
                </a:solidFill>
              </a:rPr>
              <a:t>12,319</a:t>
            </a:r>
            <a:r>
              <a:rPr lang="ja-JP" altLang="ja-JP" sz="2000" u="sng" dirty="0" smtClean="0">
                <a:solidFill>
                  <a:srgbClr val="0070C0"/>
                </a:solidFill>
              </a:rPr>
              <a:t>点</a:t>
            </a:r>
            <a:endParaRPr lang="ja-JP" altLang="ja-JP" sz="2000" dirty="0">
              <a:solidFill>
                <a:srgbClr val="0070C0"/>
              </a:solidFill>
            </a:endParaRPr>
          </a:p>
          <a:p>
            <a:r>
              <a:rPr lang="en-US" altLang="ja-JP" sz="2000" dirty="0">
                <a:solidFill>
                  <a:srgbClr val="0070C0"/>
                </a:solidFill>
              </a:rPr>
              <a:t> </a:t>
            </a:r>
            <a:endParaRPr lang="ja-JP" altLang="ja-JP" sz="2000" dirty="0">
              <a:solidFill>
                <a:srgbClr val="0070C0"/>
              </a:solidFill>
            </a:endParaRPr>
          </a:p>
          <a:p>
            <a:pPr marL="1079500" indent="-187325"/>
            <a:r>
              <a:rPr lang="en-US" altLang="ja-JP" sz="1600" dirty="0">
                <a:solidFill>
                  <a:prstClr val="black"/>
                </a:solidFill>
                <a:latin typeface="ＭＳ Ｐゴシック"/>
              </a:rPr>
              <a:t>[</a:t>
            </a:r>
            <a:r>
              <a:rPr lang="ja-JP" altLang="ja-JP" sz="1600" dirty="0">
                <a:solidFill>
                  <a:prstClr val="black"/>
                </a:solidFill>
                <a:latin typeface="ＭＳ Ｐゴシック"/>
              </a:rPr>
              <a:t>施設基準</a:t>
            </a:r>
            <a:r>
              <a:rPr lang="en-US" altLang="ja-JP" sz="1600" dirty="0">
                <a:solidFill>
                  <a:prstClr val="black"/>
                </a:solidFill>
                <a:latin typeface="ＭＳ Ｐゴシック"/>
              </a:rPr>
              <a:t>]</a:t>
            </a:r>
            <a:endParaRPr lang="ja-JP" altLang="ja-JP" sz="1600" dirty="0">
              <a:solidFill>
                <a:prstClr val="black"/>
              </a:solidFill>
              <a:latin typeface="ＭＳ Ｐゴシック"/>
            </a:endParaRPr>
          </a:p>
          <a:p>
            <a:pPr marL="1079500" indent="-187325"/>
            <a:r>
              <a:rPr lang="ja-JP" altLang="ja-JP" sz="1600" dirty="0">
                <a:solidFill>
                  <a:prstClr val="black"/>
                </a:solidFill>
                <a:latin typeface="ＭＳ Ｐゴシック"/>
              </a:rPr>
              <a:t>① 専任の医師が常時、特定集中治療室内に勤務していること。当該専任の医師に、</a:t>
            </a:r>
            <a:r>
              <a:rPr lang="ja-JP" altLang="ja-JP" sz="1600" u="sng" dirty="0">
                <a:solidFill>
                  <a:prstClr val="black"/>
                </a:solidFill>
                <a:latin typeface="ＭＳ Ｐゴシック"/>
              </a:rPr>
              <a:t>特定集中治療の経験を</a:t>
            </a:r>
            <a:r>
              <a:rPr lang="ja-JP" altLang="ja-JP" sz="1600" b="1" u="sng" dirty="0">
                <a:solidFill>
                  <a:prstClr val="black"/>
                </a:solidFill>
                <a:latin typeface="ＭＳ Ｐゴシック"/>
              </a:rPr>
              <a:t>５</a:t>
            </a:r>
            <a:r>
              <a:rPr lang="ja-JP" altLang="ja-JP" sz="1600" u="sng" dirty="0">
                <a:solidFill>
                  <a:prstClr val="black"/>
                </a:solidFill>
                <a:latin typeface="ＭＳ Ｐゴシック"/>
              </a:rPr>
              <a:t>年以上有する医師を</a:t>
            </a:r>
            <a:r>
              <a:rPr lang="ja-JP" altLang="ja-JP" sz="1600" b="1" u="sng" dirty="0">
                <a:solidFill>
                  <a:srgbClr val="0070C0"/>
                </a:solidFill>
                <a:latin typeface="ＭＳ Ｐゴシック"/>
              </a:rPr>
              <a:t>２名以上</a:t>
            </a:r>
            <a:r>
              <a:rPr lang="ja-JP" altLang="ja-JP" sz="1600" dirty="0">
                <a:solidFill>
                  <a:prstClr val="black"/>
                </a:solidFill>
                <a:latin typeface="ＭＳ Ｐゴシック"/>
              </a:rPr>
              <a:t>含む。</a:t>
            </a:r>
          </a:p>
          <a:p>
            <a:pPr marL="1079500" indent="-187325"/>
            <a:r>
              <a:rPr lang="ja-JP" altLang="ja-JP" sz="1600" dirty="0">
                <a:solidFill>
                  <a:prstClr val="black"/>
                </a:solidFill>
                <a:latin typeface="ＭＳ Ｐゴシック"/>
              </a:rPr>
              <a:t>② 特定集中治療室管理を行うにふさわしい専用の特定集中治療室を有しており、当該特定集中治療室の広さは１床当たり</a:t>
            </a:r>
            <a:r>
              <a:rPr lang="en-US" altLang="ja-JP" sz="1600" b="1" u="sng" dirty="0">
                <a:solidFill>
                  <a:srgbClr val="0070C0"/>
                </a:solidFill>
                <a:latin typeface="ＭＳ Ｐゴシック"/>
              </a:rPr>
              <a:t>20m</a:t>
            </a:r>
            <a:r>
              <a:rPr lang="en-US" altLang="ja-JP" sz="1600" b="1" u="sng" baseline="30000" dirty="0">
                <a:solidFill>
                  <a:srgbClr val="0070C0"/>
                </a:solidFill>
                <a:latin typeface="ＭＳ Ｐゴシック"/>
              </a:rPr>
              <a:t>2</a:t>
            </a:r>
            <a:r>
              <a:rPr lang="ja-JP" altLang="ja-JP" sz="1600" b="1" u="sng" dirty="0">
                <a:solidFill>
                  <a:srgbClr val="0070C0"/>
                </a:solidFill>
                <a:latin typeface="ＭＳ Ｐゴシック"/>
              </a:rPr>
              <a:t>以上</a:t>
            </a:r>
            <a:r>
              <a:rPr lang="ja-JP" altLang="ja-JP" sz="1600" dirty="0">
                <a:solidFill>
                  <a:prstClr val="black"/>
                </a:solidFill>
                <a:latin typeface="ＭＳ Ｐゴシック"/>
              </a:rPr>
              <a:t>である。</a:t>
            </a:r>
          </a:p>
          <a:p>
            <a:pPr marL="1079500" indent="-187325"/>
            <a:r>
              <a:rPr lang="ja-JP" altLang="ja-JP" sz="1600" dirty="0">
                <a:solidFill>
                  <a:prstClr val="black"/>
                </a:solidFill>
                <a:latin typeface="ＭＳ Ｐゴシック"/>
              </a:rPr>
              <a:t>③ 専任の</a:t>
            </a:r>
            <a:r>
              <a:rPr lang="ja-JP" altLang="ja-JP" sz="1600" b="1" u="sng" dirty="0">
                <a:solidFill>
                  <a:srgbClr val="0070C0"/>
                </a:solidFill>
                <a:latin typeface="ＭＳ Ｐゴシック"/>
              </a:rPr>
              <a:t>臨床工学技士が、常時、院内に勤務</a:t>
            </a:r>
            <a:r>
              <a:rPr lang="ja-JP" altLang="ja-JP" sz="1600" dirty="0">
                <a:solidFill>
                  <a:prstClr val="black"/>
                </a:solidFill>
                <a:latin typeface="ＭＳ Ｐゴシック"/>
              </a:rPr>
              <a:t>している。</a:t>
            </a:r>
          </a:p>
          <a:p>
            <a:pPr marL="1079500" indent="-187325"/>
            <a:r>
              <a:rPr lang="ja-JP" altLang="ja-JP" sz="1600" dirty="0">
                <a:solidFill>
                  <a:prstClr val="black"/>
                </a:solidFill>
                <a:latin typeface="ＭＳ Ｐゴシック"/>
              </a:rPr>
              <a:t>④ 特定集中治療室用の重症度、医療・看護必要度について、Ａ項目</a:t>
            </a:r>
            <a:r>
              <a:rPr lang="ja-JP" altLang="ja-JP" sz="1600" b="1" dirty="0">
                <a:solidFill>
                  <a:prstClr val="black"/>
                </a:solidFill>
                <a:latin typeface="ＭＳ Ｐゴシック"/>
              </a:rPr>
              <a:t>３</a:t>
            </a:r>
            <a:r>
              <a:rPr lang="ja-JP" altLang="ja-JP" sz="1600" dirty="0">
                <a:solidFill>
                  <a:prstClr val="black"/>
                </a:solidFill>
                <a:latin typeface="ＭＳ Ｐゴシック"/>
              </a:rPr>
              <a:t>点以上</a:t>
            </a:r>
            <a:r>
              <a:rPr lang="ja-JP" altLang="ja-JP" sz="1600" b="1" u="sng" dirty="0">
                <a:solidFill>
                  <a:srgbClr val="0070C0"/>
                </a:solidFill>
                <a:latin typeface="ＭＳ Ｐゴシック"/>
              </a:rPr>
              <a:t>かつ</a:t>
            </a:r>
            <a:r>
              <a:rPr lang="ja-JP" altLang="ja-JP" sz="1600" dirty="0">
                <a:solidFill>
                  <a:prstClr val="black"/>
                </a:solidFill>
                <a:latin typeface="ＭＳ Ｐゴシック"/>
              </a:rPr>
              <a:t>Ｂ項目</a:t>
            </a:r>
            <a:r>
              <a:rPr lang="ja-JP" altLang="ja-JP" sz="1600" b="1" dirty="0">
                <a:solidFill>
                  <a:prstClr val="black"/>
                </a:solidFill>
                <a:latin typeface="ＭＳ Ｐゴシック"/>
              </a:rPr>
              <a:t>３</a:t>
            </a:r>
            <a:r>
              <a:rPr lang="ja-JP" altLang="ja-JP" sz="1600" dirty="0">
                <a:solidFill>
                  <a:prstClr val="black"/>
                </a:solidFill>
                <a:latin typeface="ＭＳ Ｐゴシック"/>
              </a:rPr>
              <a:t>点以上である患者が</a:t>
            </a:r>
            <a:r>
              <a:rPr lang="ja-JP" altLang="ja-JP" sz="1600" b="1" dirty="0">
                <a:solidFill>
                  <a:prstClr val="black"/>
                </a:solidFill>
                <a:latin typeface="ＭＳ Ｐゴシック"/>
              </a:rPr>
              <a:t>９</a:t>
            </a:r>
            <a:r>
              <a:rPr lang="ja-JP" altLang="ja-JP" sz="1600" dirty="0">
                <a:solidFill>
                  <a:prstClr val="black"/>
                </a:solidFill>
                <a:latin typeface="ＭＳ Ｐゴシック"/>
              </a:rPr>
              <a:t>割以上であること。</a:t>
            </a:r>
          </a:p>
        </p:txBody>
      </p:sp>
      <p:sp>
        <p:nvSpPr>
          <p:cNvPr id="2052" name="Rectangle 36"/>
          <p:cNvSpPr>
            <a:spLocks noChangeArrowheads="1"/>
          </p:cNvSpPr>
          <p:nvPr/>
        </p:nvSpPr>
        <p:spPr bwMode="auto">
          <a:xfrm>
            <a:off x="194340" y="721913"/>
            <a:ext cx="5812515"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2400" dirty="0">
                <a:solidFill>
                  <a:prstClr val="black"/>
                </a:solidFill>
                <a:latin typeface="ＭＳ Ｐゴシック"/>
              </a:rPr>
              <a:t>質の</a:t>
            </a:r>
            <a:r>
              <a:rPr lang="ja-JP" altLang="en-US" sz="2400" dirty="0" smtClean="0">
                <a:solidFill>
                  <a:prstClr val="black"/>
                </a:solidFill>
                <a:latin typeface="ＭＳ Ｐゴシック"/>
              </a:rPr>
              <a:t>高い集中治療の評価</a:t>
            </a:r>
            <a:endParaRPr lang="en-US" altLang="ja-JP" sz="2400" dirty="0">
              <a:solidFill>
                <a:prstClr val="black"/>
              </a:solidFill>
              <a:latin typeface="ＭＳ Ｐゴシック"/>
            </a:endParaRPr>
          </a:p>
        </p:txBody>
      </p:sp>
      <p:sp>
        <p:nvSpPr>
          <p:cNvPr id="8"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sz="2800" kern="0" dirty="0">
                <a:solidFill>
                  <a:prstClr val="black"/>
                </a:solidFill>
                <a:latin typeface="ＭＳ Ｐゴシック"/>
                <a:ea typeface="ＭＳ Ｐゴシック"/>
              </a:rPr>
              <a:t>２０</a:t>
            </a:r>
            <a:r>
              <a:rPr kumimoji="1" lang="ja-JP" altLang="en-US" sz="2800" b="0" i="0" u="none" strike="noStrike" kern="0" cap="none" spc="0" normalizeH="0" baseline="0" noProof="0" dirty="0" err="1" smtClean="0">
                <a:ln>
                  <a:noFill/>
                </a:ln>
                <a:solidFill>
                  <a:prstClr val="black"/>
                </a:solidFill>
                <a:effectLst/>
                <a:uLnTx/>
                <a:uFillTx/>
                <a:latin typeface="ＭＳ Ｐゴシック"/>
                <a:ea typeface="ＭＳ Ｐゴシック"/>
              </a:rPr>
              <a:t>．</a:t>
            </a:r>
            <a:r>
              <a:rPr kumimoji="1" lang="ja-JP" altLang="en-US" sz="2800" b="0" i="0" u="none" strike="noStrike" kern="0" cap="none" spc="0" normalizeH="0" baseline="0" noProof="0" dirty="0">
                <a:ln>
                  <a:noFill/>
                </a:ln>
                <a:solidFill>
                  <a:prstClr val="black"/>
                </a:solidFill>
                <a:effectLst/>
                <a:uLnTx/>
                <a:uFillTx/>
                <a:latin typeface="Calibri" panose="020F0502020204030204"/>
                <a:ea typeface="ＭＳ Ｐゴシック"/>
              </a:rPr>
              <a:t>高度急性期と一般急性期を担う病床の機能</a:t>
            </a:r>
            <a:r>
              <a:rPr kumimoji="1" lang="ja-JP" altLang="en-US" sz="2800" b="0" i="0" u="none" strike="noStrike" kern="0" cap="none" spc="0" normalizeH="0" baseline="0" noProof="0" dirty="0" smtClean="0">
                <a:ln>
                  <a:noFill/>
                </a:ln>
                <a:solidFill>
                  <a:prstClr val="black"/>
                </a:solidFill>
                <a:effectLst/>
                <a:uLnTx/>
                <a:uFillTx/>
                <a:latin typeface="Calibri" panose="020F0502020204030204"/>
                <a:ea typeface="ＭＳ Ｐゴシック"/>
              </a:rPr>
              <a:t>分化</a:t>
            </a:r>
            <a:endParaRPr kumimoji="1" lang="ja-JP" altLang="en-US" sz="28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579615394"/>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p:cNvSpPr>
            <a:spLocks noChangeArrowheads="1"/>
          </p:cNvSpPr>
          <p:nvPr/>
        </p:nvSpPr>
        <p:spPr bwMode="auto">
          <a:xfrm>
            <a:off x="93000" y="4255771"/>
            <a:ext cx="9720000" cy="2279694"/>
          </a:xfrm>
          <a:prstGeom prst="rect">
            <a:avLst/>
          </a:prstGeom>
          <a:solidFill>
            <a:srgbClr val="FFFFAF">
              <a:alpha val="49804"/>
            </a:srgbClr>
          </a:solidFill>
          <a:ln w="9525">
            <a:solidFill>
              <a:schemeClr val="tx1"/>
            </a:solidFill>
            <a:miter lim="800000"/>
            <a:headEnd/>
            <a:tailEnd/>
          </a:ln>
        </p:spPr>
        <p:txBody>
          <a:bodyPr/>
          <a:lstStyle/>
          <a:p>
            <a:pPr marL="88900" indent="-88900">
              <a:buFont typeface="Wingdings" pitchFamily="2" charset="2"/>
              <a:buChar char="Ø"/>
              <a:defRPr/>
            </a:pPr>
            <a:r>
              <a:rPr lang="ja-JP" altLang="en-US" sz="1400" dirty="0" smtClean="0">
                <a:solidFill>
                  <a:prstClr val="black"/>
                </a:solidFill>
              </a:rPr>
              <a:t>一般病棟用の重症度、医療・看護必要度の見直しを踏まえて、</a:t>
            </a:r>
            <a:r>
              <a:rPr lang="ja-JP" altLang="en-US" sz="1400" b="1" dirty="0" smtClean="0">
                <a:solidFill>
                  <a:srgbClr val="4472C4"/>
                </a:solidFill>
              </a:rPr>
              <a:t>モニタリング</a:t>
            </a:r>
            <a:r>
              <a:rPr lang="ja-JP" altLang="en-US" sz="1400" b="1" dirty="0">
                <a:solidFill>
                  <a:srgbClr val="4472C4"/>
                </a:solidFill>
              </a:rPr>
              <a:t>及び処置等の項目（</a:t>
            </a:r>
            <a:r>
              <a:rPr lang="en-US" altLang="ja-JP" sz="1400" b="1" dirty="0">
                <a:solidFill>
                  <a:srgbClr val="4472C4"/>
                </a:solidFill>
              </a:rPr>
              <a:t>A</a:t>
            </a:r>
            <a:r>
              <a:rPr lang="ja-JP" altLang="en-US" sz="1400" b="1" dirty="0">
                <a:solidFill>
                  <a:srgbClr val="4472C4"/>
                </a:solidFill>
              </a:rPr>
              <a:t>項目</a:t>
            </a:r>
            <a:r>
              <a:rPr lang="ja-JP" altLang="en-US" sz="1400" b="1" dirty="0" smtClean="0">
                <a:solidFill>
                  <a:srgbClr val="4472C4"/>
                </a:solidFill>
              </a:rPr>
              <a:t>）について同様に見直し</a:t>
            </a:r>
            <a:r>
              <a:rPr lang="ja-JP" altLang="en-US" sz="1400" dirty="0" smtClean="0">
                <a:solidFill>
                  <a:prstClr val="black"/>
                </a:solidFill>
              </a:rPr>
              <a:t>、</a:t>
            </a:r>
            <a:r>
              <a:rPr lang="ja-JP" altLang="en-US" sz="1400" b="1" dirty="0" smtClean="0">
                <a:solidFill>
                  <a:srgbClr val="4472C4"/>
                </a:solidFill>
              </a:rPr>
              <a:t>「ハイケアユニット用</a:t>
            </a:r>
            <a:r>
              <a:rPr lang="ja-JP" altLang="en-US" sz="1400" b="1" dirty="0">
                <a:solidFill>
                  <a:srgbClr val="4472C4"/>
                </a:solidFill>
              </a:rPr>
              <a:t>の重症度、医療・看護必要度」</a:t>
            </a:r>
            <a:r>
              <a:rPr lang="ja-JP" altLang="en-US" sz="1400" dirty="0">
                <a:solidFill>
                  <a:prstClr val="black"/>
                </a:solidFill>
              </a:rPr>
              <a:t>に名称を変更する。</a:t>
            </a:r>
          </a:p>
          <a:p>
            <a:pPr marL="88900" indent="-88900">
              <a:buFont typeface="Wingdings" pitchFamily="2" charset="2"/>
              <a:buChar char="Ø"/>
              <a:defRPr/>
            </a:pPr>
            <a:r>
              <a:rPr lang="ja-JP" altLang="en-US" sz="1400" dirty="0" smtClean="0">
                <a:solidFill>
                  <a:prstClr val="black"/>
                </a:solidFill>
              </a:rPr>
              <a:t>急性期患者の特性を踏まえ、</a:t>
            </a:r>
            <a:r>
              <a:rPr lang="ja-JP" altLang="en-US" sz="1400" b="1" dirty="0" smtClean="0">
                <a:solidFill>
                  <a:srgbClr val="4472C4"/>
                </a:solidFill>
              </a:rPr>
              <a:t>評価方法の変更</a:t>
            </a:r>
            <a:r>
              <a:rPr lang="ja-JP" altLang="en-US" sz="1400" dirty="0" smtClean="0">
                <a:solidFill>
                  <a:prstClr val="black"/>
                </a:solidFill>
              </a:rPr>
              <a:t>を行うとともに、</a:t>
            </a:r>
            <a:endParaRPr lang="en-US" altLang="ja-JP" sz="1400" dirty="0" smtClean="0">
              <a:solidFill>
                <a:prstClr val="black"/>
              </a:solidFill>
            </a:endParaRPr>
          </a:p>
          <a:p>
            <a:pPr>
              <a:defRPr/>
            </a:pPr>
            <a:r>
              <a:rPr lang="ja-JP" altLang="en-US" sz="1400" dirty="0" smtClean="0">
                <a:solidFill>
                  <a:prstClr val="black"/>
                </a:solidFill>
              </a:rPr>
              <a:t>　これらの影響を緩和する</a:t>
            </a:r>
            <a:r>
              <a:rPr lang="ja-JP" altLang="en-US" sz="1400" dirty="0">
                <a:solidFill>
                  <a:prstClr val="black"/>
                </a:solidFill>
              </a:rPr>
              <a:t>ため</a:t>
            </a:r>
            <a:r>
              <a:rPr lang="ja-JP" altLang="en-US" sz="1400" dirty="0" smtClean="0">
                <a:solidFill>
                  <a:prstClr val="black"/>
                </a:solidFill>
              </a:rPr>
              <a:t>、現行の評価基準に加え、</a:t>
            </a:r>
            <a:endParaRPr lang="en-US" altLang="ja-JP" sz="1400" dirty="0" smtClean="0">
              <a:solidFill>
                <a:prstClr val="black"/>
              </a:solidFill>
            </a:endParaRPr>
          </a:p>
          <a:p>
            <a:pPr>
              <a:defRPr/>
            </a:pPr>
            <a:r>
              <a:rPr lang="ja-JP" altLang="en-US" sz="1400" dirty="0" smtClean="0">
                <a:solidFill>
                  <a:prstClr val="black"/>
                </a:solidFill>
              </a:rPr>
              <a:t>　新たな</a:t>
            </a:r>
            <a:r>
              <a:rPr lang="ja-JP" altLang="en-US" sz="1400" b="1" dirty="0" smtClean="0">
                <a:solidFill>
                  <a:srgbClr val="4472C4"/>
                </a:solidFill>
              </a:rPr>
              <a:t>評価基準を設定</a:t>
            </a:r>
            <a:r>
              <a:rPr lang="ja-JP" altLang="en-US" sz="1400" dirty="0" smtClean="0">
                <a:solidFill>
                  <a:prstClr val="black"/>
                </a:solidFill>
              </a:rPr>
              <a:t>する。</a:t>
            </a:r>
            <a:endParaRPr lang="en-US" altLang="ja-JP" sz="1400" dirty="0" smtClean="0">
              <a:solidFill>
                <a:prstClr val="black"/>
              </a:solidFill>
            </a:endParaRPr>
          </a:p>
        </p:txBody>
      </p:sp>
      <p:sp>
        <p:nvSpPr>
          <p:cNvPr id="5" name="Rectangle 36"/>
          <p:cNvSpPr>
            <a:spLocks noChangeArrowheads="1"/>
          </p:cNvSpPr>
          <p:nvPr/>
        </p:nvSpPr>
        <p:spPr bwMode="auto">
          <a:xfrm>
            <a:off x="95081" y="3928510"/>
            <a:ext cx="6922168" cy="360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ja-JP" altLang="en-US" sz="2200" dirty="0" smtClean="0">
                <a:solidFill>
                  <a:prstClr val="black"/>
                </a:solidFill>
              </a:rPr>
              <a:t>ハイケアユニット用の重症度、医療・看護必要度の見直し</a:t>
            </a:r>
            <a:endParaRPr lang="ja-JP" altLang="en-US" sz="2200" dirty="0">
              <a:solidFill>
                <a:prstClr val="black"/>
              </a:solidFill>
            </a:endParaRPr>
          </a:p>
        </p:txBody>
      </p:sp>
      <p:graphicFrame>
        <p:nvGraphicFramePr>
          <p:cNvPr id="11" name="表 10"/>
          <p:cNvGraphicFramePr>
            <a:graphicFrameLocks noGrp="1"/>
          </p:cNvGraphicFramePr>
          <p:nvPr>
            <p:extLst/>
          </p:nvPr>
        </p:nvGraphicFramePr>
        <p:xfrm>
          <a:off x="197951" y="5424410"/>
          <a:ext cx="4320000" cy="1059180"/>
        </p:xfrm>
        <a:graphic>
          <a:graphicData uri="http://schemas.openxmlformats.org/drawingml/2006/table">
            <a:tbl>
              <a:tblPr firstRow="1" bandRow="1">
                <a:tableStyleId>{FABFCF23-3B69-468F-B69F-88F6DE6A72F2}</a:tableStyleId>
              </a:tblPr>
              <a:tblGrid>
                <a:gridCol w="3240000"/>
                <a:gridCol w="1080000"/>
              </a:tblGrid>
              <a:tr h="212090">
                <a:tc>
                  <a:txBody>
                    <a:bodyPr/>
                    <a:lstStyle/>
                    <a:p>
                      <a:pPr algn="ctr"/>
                      <a:r>
                        <a:rPr kumimoji="1" lang="ja-JP" altLang="en-US" sz="1400" dirty="0" smtClean="0"/>
                        <a:t>現行</a:t>
                      </a:r>
                      <a:endParaRPr kumimoji="1" lang="ja-JP" altLang="en-US" sz="1400" dirty="0"/>
                    </a:p>
                  </a:txBody>
                  <a:tcPr marL="99060" marR="99060" anchor="ctr">
                    <a:lnR w="12700" cap="flat" cmpd="sng" algn="ctr">
                      <a:solidFill>
                        <a:schemeClr val="accent5"/>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点数</a:t>
                      </a:r>
                      <a:endParaRPr kumimoji="1" lang="ja-JP" altLang="en-US" sz="1400" dirty="0"/>
                    </a:p>
                  </a:txBody>
                  <a:tcPr marL="99060" marR="99060" anchor="ctr">
                    <a:lnL w="12700" cap="flat" cmpd="sng" algn="ctr">
                      <a:solidFill>
                        <a:schemeClr val="accent5"/>
                      </a:solidFill>
                      <a:prstDash val="solid"/>
                      <a:round/>
                      <a:headEnd type="none" w="med" len="med"/>
                      <a:tailEnd type="none" w="med" len="med"/>
                    </a:lnL>
                  </a:tcPr>
                </a:tc>
              </a:tr>
              <a:tr h="720000">
                <a:tc>
                  <a:txBody>
                    <a:bodyPr/>
                    <a:lstStyle/>
                    <a:p>
                      <a:pPr algn="l"/>
                      <a:r>
                        <a:rPr kumimoji="1" lang="ja-JP" altLang="en-US" sz="1200" dirty="0" smtClean="0"/>
                        <a:t>ハイケアユニット入院医療管理料</a:t>
                      </a:r>
                      <a:endParaRPr kumimoji="1" lang="en-US" altLang="ja-JP" sz="1200" dirty="0" smtClean="0"/>
                    </a:p>
                    <a:p>
                      <a:pPr algn="l"/>
                      <a:r>
                        <a:rPr kumimoji="1" lang="ja-JP" altLang="en-US" sz="1050" dirty="0" smtClean="0"/>
                        <a:t>・看護配置常時４対１</a:t>
                      </a:r>
                      <a:endParaRPr kumimoji="1" lang="en-US" altLang="ja-JP" sz="1050" dirty="0" smtClean="0"/>
                    </a:p>
                    <a:p>
                      <a:pPr algn="l"/>
                      <a:r>
                        <a:rPr kumimoji="1" lang="ja-JP" altLang="en-US" sz="1050" dirty="0" smtClean="0"/>
                        <a:t>・</a:t>
                      </a:r>
                      <a:r>
                        <a:rPr kumimoji="1" lang="en-US" altLang="ja-JP" sz="1050" dirty="0" smtClean="0"/>
                        <a:t>A</a:t>
                      </a:r>
                      <a:r>
                        <a:rPr kumimoji="1" lang="ja-JP" altLang="en-US" sz="1050" dirty="0" smtClean="0"/>
                        <a:t>項目３点以上または</a:t>
                      </a:r>
                      <a:r>
                        <a:rPr kumimoji="1" lang="en-US" altLang="ja-JP" sz="1050" dirty="0" smtClean="0"/>
                        <a:t>B</a:t>
                      </a:r>
                      <a:r>
                        <a:rPr kumimoji="1" lang="ja-JP" altLang="en-US" sz="1050" dirty="0" smtClean="0"/>
                        <a:t>項目７点以上である患者が</a:t>
                      </a:r>
                      <a:endParaRPr kumimoji="1" lang="en-US" altLang="ja-JP" sz="1050" dirty="0" smtClean="0"/>
                    </a:p>
                    <a:p>
                      <a:pPr algn="l"/>
                      <a:r>
                        <a:rPr kumimoji="1" lang="ja-JP" altLang="en-US" sz="1050" dirty="0" smtClean="0"/>
                        <a:t>８割以上であること</a:t>
                      </a:r>
                      <a:endParaRPr kumimoji="1" lang="ja-JP" altLang="en-US" sz="1050" dirty="0"/>
                    </a:p>
                  </a:txBody>
                  <a:tcPr marL="99060" marR="99060" anchor="ctr">
                    <a:lnR w="12700" cap="flat" cmpd="sng" algn="ctr">
                      <a:solidFill>
                        <a:schemeClr val="accent5"/>
                      </a:solidFill>
                      <a:prstDash val="solid"/>
                      <a:round/>
                      <a:headEnd type="none" w="med" len="med"/>
                      <a:tailEnd type="none" w="med" len="med"/>
                    </a:lnR>
                  </a:tcPr>
                </a:tc>
                <a:tc>
                  <a:txBody>
                    <a:bodyPr/>
                    <a:lstStyle/>
                    <a:p>
                      <a:pPr algn="ctr"/>
                      <a:r>
                        <a:rPr kumimoji="1" lang="ja-JP" altLang="en-US" sz="1400" dirty="0" smtClean="0"/>
                        <a:t>４</a:t>
                      </a:r>
                      <a:r>
                        <a:rPr kumimoji="1" lang="en-US" altLang="ja-JP" sz="1400" dirty="0" smtClean="0"/>
                        <a:t>,</a:t>
                      </a:r>
                      <a:r>
                        <a:rPr kumimoji="1" lang="ja-JP" altLang="en-US" sz="1400" dirty="0" smtClean="0"/>
                        <a:t>５１１点</a:t>
                      </a:r>
                      <a:endParaRPr kumimoji="1" lang="ja-JP" altLang="en-US" sz="1400" dirty="0"/>
                    </a:p>
                  </a:txBody>
                  <a:tcPr marL="99060" marR="99060" anchor="ctr">
                    <a:lnL w="12700" cap="flat" cmpd="sng" algn="ctr">
                      <a:solidFill>
                        <a:schemeClr val="accent5"/>
                      </a:solidFill>
                      <a:prstDash val="solid"/>
                      <a:round/>
                      <a:headEnd type="none" w="med" len="med"/>
                      <a:tailEnd type="none" w="med" len="med"/>
                    </a:lnL>
                  </a:tcPr>
                </a:tc>
              </a:tr>
            </a:tbl>
          </a:graphicData>
        </a:graphic>
      </p:graphicFrame>
      <p:graphicFrame>
        <p:nvGraphicFramePr>
          <p:cNvPr id="15" name="表 14"/>
          <p:cNvGraphicFramePr>
            <a:graphicFrameLocks noGrp="1"/>
          </p:cNvGraphicFramePr>
          <p:nvPr>
            <p:extLst/>
          </p:nvPr>
        </p:nvGraphicFramePr>
        <p:xfrm>
          <a:off x="5493000" y="4586198"/>
          <a:ext cx="4320000" cy="1813560"/>
        </p:xfrm>
        <a:graphic>
          <a:graphicData uri="http://schemas.openxmlformats.org/drawingml/2006/table">
            <a:tbl>
              <a:tblPr firstRow="1" bandRow="1">
                <a:tableStyleId>{9DCAF9ED-07DC-4A11-8D7F-57B35C25682E}</a:tableStyleId>
              </a:tblPr>
              <a:tblGrid>
                <a:gridCol w="3240000"/>
                <a:gridCol w="1080000"/>
              </a:tblGrid>
              <a:tr h="254423">
                <a:tc>
                  <a:txBody>
                    <a:bodyPr/>
                    <a:lstStyle/>
                    <a:p>
                      <a:pPr algn="ctr"/>
                      <a:r>
                        <a:rPr kumimoji="1" lang="ja-JP" altLang="en-US" sz="1400" dirty="0" smtClean="0"/>
                        <a:t>改定後</a:t>
                      </a:r>
                      <a:endParaRPr kumimoji="1" lang="ja-JP" altLang="en-US" sz="1400" dirty="0"/>
                    </a:p>
                  </a:txBody>
                  <a:tcPr marL="99060" marR="99060" anchor="ctr">
                    <a:lnR w="12700" cap="flat" cmpd="sng" algn="ctr">
                      <a:solidFill>
                        <a:schemeClr val="accent2"/>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dirty="0" smtClean="0"/>
                        <a:t>点数</a:t>
                      </a:r>
                      <a:endParaRPr kumimoji="1" lang="ja-JP" altLang="en-US" sz="1400" dirty="0"/>
                    </a:p>
                  </a:txBody>
                  <a:tcPr marL="99060" marR="99060" anchor="ctr">
                    <a:lnL w="12700" cap="flat" cmpd="sng" algn="ctr">
                      <a:solidFill>
                        <a:schemeClr val="accent2"/>
                      </a:solidFill>
                      <a:prstDash val="solid"/>
                      <a:round/>
                      <a:headEnd type="none" w="med" len="med"/>
                      <a:tailEnd type="none" w="med" len="med"/>
                    </a:lnL>
                  </a:tcPr>
                </a:tc>
              </a:tr>
              <a:tr h="720000">
                <a:tc>
                  <a:txBody>
                    <a:bodyPr/>
                    <a:lstStyle/>
                    <a:p>
                      <a:pPr algn="l"/>
                      <a:r>
                        <a:rPr kumimoji="1" lang="ja-JP" altLang="en-US" sz="1200" dirty="0" smtClean="0"/>
                        <a:t>（改）ハイケアユニット入院医療管理料１</a:t>
                      </a:r>
                      <a:endParaRPr kumimoji="1" lang="en-US" altLang="ja-JP" sz="1400" dirty="0" smtClean="0"/>
                    </a:p>
                    <a:p>
                      <a:pPr algn="l"/>
                      <a:r>
                        <a:rPr kumimoji="1" lang="ja-JP" altLang="en-US" sz="1050" dirty="0" smtClean="0"/>
                        <a:t>・看護配置常時４対１</a:t>
                      </a:r>
                    </a:p>
                    <a:p>
                      <a:pPr algn="l"/>
                      <a:r>
                        <a:rPr kumimoji="1" lang="ja-JP" altLang="en-US" sz="1050" dirty="0" smtClean="0"/>
                        <a:t>・</a:t>
                      </a:r>
                      <a:r>
                        <a:rPr kumimoji="1" lang="en-US" altLang="ja-JP" sz="1050" dirty="0" smtClean="0"/>
                        <a:t>A</a:t>
                      </a:r>
                      <a:r>
                        <a:rPr kumimoji="1" lang="ja-JP" altLang="en-US" sz="1050" dirty="0" smtClean="0"/>
                        <a:t>項目３点以上</a:t>
                      </a:r>
                      <a:r>
                        <a:rPr kumimoji="1" lang="ja-JP" altLang="en-US" sz="1050" u="sng" dirty="0" smtClean="0"/>
                        <a:t>かつ</a:t>
                      </a:r>
                      <a:r>
                        <a:rPr kumimoji="1" lang="en-US" altLang="ja-JP" sz="1050" dirty="0" smtClean="0"/>
                        <a:t>B</a:t>
                      </a:r>
                      <a:r>
                        <a:rPr kumimoji="1" lang="ja-JP" altLang="en-US" sz="1050" dirty="0" smtClean="0"/>
                        <a:t>項目７点以上である患者が</a:t>
                      </a:r>
                      <a:endParaRPr kumimoji="1" lang="en-US" altLang="ja-JP" sz="1050" dirty="0" smtClean="0"/>
                    </a:p>
                    <a:p>
                      <a:pPr algn="l"/>
                      <a:r>
                        <a:rPr kumimoji="1" lang="ja-JP" altLang="en-US" sz="1050" dirty="0" smtClean="0"/>
                        <a:t>８割以上であること</a:t>
                      </a:r>
                      <a:endParaRPr kumimoji="1" lang="ja-JP" altLang="en-US" sz="1400" dirty="0"/>
                    </a:p>
                  </a:txBody>
                  <a:tcPr marL="99060" marR="99060" anchor="ctr">
                    <a:lnR w="12700" cap="flat" cmpd="sng" algn="ctr">
                      <a:solidFill>
                        <a:schemeClr val="accent2"/>
                      </a:solidFill>
                      <a:prstDash val="solid"/>
                      <a:round/>
                      <a:headEnd type="none" w="med" len="med"/>
                      <a:tailEnd type="none" w="med" len="med"/>
                    </a:lnR>
                  </a:tcPr>
                </a:tc>
                <a:tc>
                  <a:txBody>
                    <a:bodyPr/>
                    <a:lstStyle/>
                    <a:p>
                      <a:pPr algn="ctr"/>
                      <a:r>
                        <a:rPr kumimoji="1" lang="ja-JP" altLang="en-US" sz="1400" u="sng" dirty="0" smtClean="0"/>
                        <a:t>６</a:t>
                      </a:r>
                      <a:r>
                        <a:rPr kumimoji="1" lang="en-US" altLang="ja-JP" sz="1400" u="sng" dirty="0" smtClean="0"/>
                        <a:t>,</a:t>
                      </a:r>
                      <a:r>
                        <a:rPr kumimoji="1" lang="ja-JP" altLang="en-US" sz="1400" u="sng" dirty="0" smtClean="0"/>
                        <a:t>５８４点</a:t>
                      </a:r>
                      <a:endParaRPr kumimoji="1" lang="ja-JP" altLang="en-US" sz="1400" u="sng" dirty="0"/>
                    </a:p>
                  </a:txBody>
                  <a:tcPr marL="99060" marR="99060" anchor="ctr">
                    <a:lnL w="12700" cap="flat" cmpd="sng" algn="ctr">
                      <a:solidFill>
                        <a:schemeClr val="accent2"/>
                      </a:solidFill>
                      <a:prstDash val="solid"/>
                      <a:round/>
                      <a:headEnd type="none" w="med" len="med"/>
                      <a:tailEnd type="none" w="med" len="med"/>
                    </a:lnL>
                  </a:tcPr>
                </a:tc>
              </a:tr>
              <a:tr h="0">
                <a:tc>
                  <a:txBody>
                    <a:bodyPr/>
                    <a:lstStyle/>
                    <a:p>
                      <a:pPr algn="l"/>
                      <a:r>
                        <a:rPr kumimoji="1" lang="ja-JP" altLang="en-US" sz="1200" dirty="0" smtClean="0"/>
                        <a:t>（改）ハイケアユニット入院医療管理料２</a:t>
                      </a:r>
                      <a:endParaRPr kumimoji="1" lang="en-US" altLang="ja-JP"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n-lt"/>
                          <a:ea typeface="+mn-ea"/>
                        </a:rPr>
                        <a:t>・看護配置常時</a:t>
                      </a:r>
                      <a:r>
                        <a:rPr kumimoji="1" lang="ja-JP" altLang="en-US" sz="1050" b="0" i="0" u="sng" strike="noStrike" kern="1200" cap="none" spc="0" normalizeH="0" baseline="0" noProof="0" dirty="0" smtClean="0">
                          <a:ln>
                            <a:noFill/>
                          </a:ln>
                          <a:solidFill>
                            <a:prstClr val="black"/>
                          </a:solidFill>
                          <a:effectLst/>
                          <a:uLnTx/>
                          <a:uFillTx/>
                          <a:latin typeface="+mn-lt"/>
                          <a:ea typeface="+mn-ea"/>
                        </a:rPr>
                        <a:t>５対１</a:t>
                      </a:r>
                      <a:endParaRPr kumimoji="1" lang="en-US" altLang="ja-JP" sz="1050" b="0" i="0" u="sng" strike="noStrike" kern="1200" cap="none" spc="0" normalizeH="0" baseline="0" noProof="0" dirty="0" smtClean="0">
                        <a:ln>
                          <a:noFill/>
                        </a:ln>
                        <a:solidFill>
                          <a:prstClr val="black"/>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n-lt"/>
                          <a:ea typeface="+mn-ea"/>
                        </a:rPr>
                        <a:t>・</a:t>
                      </a:r>
                      <a:r>
                        <a:rPr kumimoji="1" lang="en-US" altLang="ja-JP" sz="1050" b="0" i="0" u="none" strike="noStrike" kern="1200" cap="none" spc="0" normalizeH="0" baseline="0" noProof="0" dirty="0" smtClean="0">
                          <a:ln>
                            <a:noFill/>
                          </a:ln>
                          <a:solidFill>
                            <a:prstClr val="black"/>
                          </a:solidFill>
                          <a:effectLst/>
                          <a:uLnTx/>
                          <a:uFillTx/>
                          <a:latin typeface="+mn-lt"/>
                          <a:ea typeface="+mn-ea"/>
                        </a:rPr>
                        <a:t>A</a:t>
                      </a:r>
                      <a:r>
                        <a:rPr kumimoji="1" lang="ja-JP" altLang="en-US" sz="1050" b="0" i="0" u="none" strike="noStrike" kern="1200" cap="none" spc="0" normalizeH="0" baseline="0" noProof="0" dirty="0" smtClean="0">
                          <a:ln>
                            <a:noFill/>
                          </a:ln>
                          <a:solidFill>
                            <a:prstClr val="black"/>
                          </a:solidFill>
                          <a:effectLst/>
                          <a:uLnTx/>
                          <a:uFillTx/>
                          <a:latin typeface="+mn-lt"/>
                          <a:ea typeface="+mn-ea"/>
                        </a:rPr>
                        <a:t>項目３点以上</a:t>
                      </a:r>
                      <a:r>
                        <a:rPr kumimoji="1" lang="ja-JP" altLang="en-US" sz="1050" b="0" i="0" u="sng" strike="noStrike" kern="1200" cap="none" spc="0" normalizeH="0" baseline="0" noProof="0" dirty="0" smtClean="0">
                          <a:ln>
                            <a:noFill/>
                          </a:ln>
                          <a:solidFill>
                            <a:prstClr val="black"/>
                          </a:solidFill>
                          <a:effectLst/>
                          <a:uLnTx/>
                          <a:uFillTx/>
                          <a:latin typeface="+mn-lt"/>
                          <a:ea typeface="+mn-ea"/>
                        </a:rPr>
                        <a:t>かつ</a:t>
                      </a:r>
                      <a:r>
                        <a:rPr kumimoji="1" lang="en-US" altLang="ja-JP" sz="1050" b="0" i="0" u="none" strike="noStrike" kern="1200" cap="none" spc="0" normalizeH="0" baseline="0" noProof="0" dirty="0" smtClean="0">
                          <a:ln>
                            <a:noFill/>
                          </a:ln>
                          <a:solidFill>
                            <a:prstClr val="black"/>
                          </a:solidFill>
                          <a:effectLst/>
                          <a:uLnTx/>
                          <a:uFillTx/>
                          <a:latin typeface="+mn-lt"/>
                          <a:ea typeface="+mn-ea"/>
                        </a:rPr>
                        <a:t>B</a:t>
                      </a:r>
                      <a:r>
                        <a:rPr kumimoji="1" lang="ja-JP" altLang="en-US" sz="1050" b="0" i="0" u="none" strike="noStrike" kern="1200" cap="none" spc="0" normalizeH="0" baseline="0" noProof="0" dirty="0" smtClean="0">
                          <a:ln>
                            <a:noFill/>
                          </a:ln>
                          <a:solidFill>
                            <a:prstClr val="black"/>
                          </a:solidFill>
                          <a:effectLst/>
                          <a:uLnTx/>
                          <a:uFillTx/>
                          <a:latin typeface="+mn-lt"/>
                          <a:ea typeface="+mn-ea"/>
                        </a:rPr>
                        <a:t>項目７点以上である患者が</a:t>
                      </a:r>
                      <a:endParaRPr kumimoji="1" lang="en-US" altLang="ja-JP" sz="1050" b="0" i="0" u="none" strike="noStrike" kern="1200" cap="none" spc="0" normalizeH="0" baseline="0" noProof="0" dirty="0" smtClean="0">
                        <a:ln>
                          <a:noFill/>
                        </a:ln>
                        <a:solidFill>
                          <a:prstClr val="black"/>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sng" strike="noStrike" kern="1200" cap="none" spc="0" normalizeH="0" baseline="0" noProof="0" dirty="0" smtClean="0">
                          <a:ln>
                            <a:noFill/>
                          </a:ln>
                          <a:solidFill>
                            <a:prstClr val="black"/>
                          </a:solidFill>
                          <a:effectLst/>
                          <a:uLnTx/>
                          <a:uFillTx/>
                          <a:latin typeface="+mn-lt"/>
                          <a:ea typeface="+mn-ea"/>
                        </a:rPr>
                        <a:t>６割</a:t>
                      </a:r>
                      <a:r>
                        <a:rPr kumimoji="1" lang="ja-JP" altLang="en-US" sz="1050" b="0" i="0" u="none" strike="noStrike" kern="1200" cap="none" spc="0" normalizeH="0" baseline="0" noProof="0" dirty="0" smtClean="0">
                          <a:ln>
                            <a:noFill/>
                          </a:ln>
                          <a:solidFill>
                            <a:prstClr val="black"/>
                          </a:solidFill>
                          <a:effectLst/>
                          <a:uLnTx/>
                          <a:uFillTx/>
                          <a:latin typeface="+mn-lt"/>
                          <a:ea typeface="+mn-ea"/>
                        </a:rPr>
                        <a:t>以上であること</a:t>
                      </a:r>
                      <a:endParaRPr kumimoji="1" lang="ja-JP" altLang="en-US" sz="1400" dirty="0"/>
                    </a:p>
                  </a:txBody>
                  <a:tcPr marL="99060" marR="99060" anchor="ctr">
                    <a:lnR w="12700" cap="flat" cmpd="sng" algn="ctr">
                      <a:solidFill>
                        <a:schemeClr val="accent2"/>
                      </a:solidFill>
                      <a:prstDash val="solid"/>
                      <a:round/>
                      <a:headEnd type="none" w="med" len="med"/>
                      <a:tailEnd type="none" w="med" len="med"/>
                    </a:lnR>
                  </a:tcPr>
                </a:tc>
                <a:tc>
                  <a:txBody>
                    <a:bodyPr/>
                    <a:lstStyle/>
                    <a:p>
                      <a:pPr algn="ctr"/>
                      <a:r>
                        <a:rPr kumimoji="1" lang="ja-JP" altLang="en-US" sz="1400" u="sng" dirty="0" smtClean="0"/>
                        <a:t>４</a:t>
                      </a:r>
                      <a:r>
                        <a:rPr kumimoji="1" lang="en-US" altLang="ja-JP" sz="1400" u="sng" dirty="0" smtClean="0"/>
                        <a:t>,</a:t>
                      </a:r>
                      <a:r>
                        <a:rPr kumimoji="1" lang="ja-JP" altLang="en-US" sz="1400" u="sng" dirty="0" smtClean="0"/>
                        <a:t>０８４点</a:t>
                      </a:r>
                      <a:endParaRPr kumimoji="1" lang="ja-JP" altLang="en-US" sz="1400" u="sng" dirty="0"/>
                    </a:p>
                  </a:txBody>
                  <a:tcPr marL="99060" marR="99060" anchor="ctr">
                    <a:lnL w="12700" cap="flat" cmpd="sng" algn="ctr">
                      <a:solidFill>
                        <a:schemeClr val="accent2"/>
                      </a:solidFill>
                      <a:prstDash val="solid"/>
                      <a:round/>
                      <a:headEnd type="none" w="med" len="med"/>
                      <a:tailEnd type="none" w="med" len="med"/>
                    </a:lnL>
                  </a:tcPr>
                </a:tc>
              </a:tr>
            </a:tbl>
          </a:graphicData>
        </a:graphic>
      </p:graphicFrame>
      <p:sp>
        <p:nvSpPr>
          <p:cNvPr id="18" name="右矢印 17"/>
          <p:cNvSpPr/>
          <p:nvPr/>
        </p:nvSpPr>
        <p:spPr>
          <a:xfrm>
            <a:off x="4666236" y="5611757"/>
            <a:ext cx="569251" cy="652462"/>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20" name="Rectangle 37"/>
          <p:cNvSpPr>
            <a:spLocks noChangeArrowheads="1"/>
          </p:cNvSpPr>
          <p:nvPr/>
        </p:nvSpPr>
        <p:spPr bwMode="auto">
          <a:xfrm>
            <a:off x="108240" y="1023621"/>
            <a:ext cx="9720000" cy="2606955"/>
          </a:xfrm>
          <a:prstGeom prst="rect">
            <a:avLst/>
          </a:prstGeom>
          <a:solidFill>
            <a:schemeClr val="accent4">
              <a:lumMod val="40000"/>
              <a:lumOff val="60000"/>
              <a:alpha val="50000"/>
            </a:schemeClr>
          </a:solidFill>
          <a:ln w="9525">
            <a:solidFill>
              <a:schemeClr val="tx1"/>
            </a:solidFill>
            <a:miter lim="800000"/>
            <a:headEnd/>
            <a:tailEnd/>
          </a:ln>
        </p:spPr>
        <p:txBody>
          <a:bodyPr/>
          <a:lstStyle/>
          <a:p>
            <a:pPr marL="88900" indent="-88900">
              <a:lnSpc>
                <a:spcPts val="1500"/>
              </a:lnSpc>
              <a:buFont typeface="Wingdings" pitchFamily="2" charset="2"/>
              <a:buChar char="Ø"/>
              <a:defRPr/>
            </a:pPr>
            <a:r>
              <a:rPr lang="ja-JP" altLang="en-US" sz="1400" dirty="0" smtClean="0">
                <a:solidFill>
                  <a:prstClr val="black"/>
                </a:solidFill>
              </a:rPr>
              <a:t>一般病棟用の重症度、医療・看護必要度の見直しを踏まえて、名称を</a:t>
            </a:r>
            <a:r>
              <a:rPr lang="ja-JP" altLang="en-US" sz="1400" b="1" dirty="0" smtClean="0">
                <a:solidFill>
                  <a:srgbClr val="4472C4"/>
                </a:solidFill>
              </a:rPr>
              <a:t>「特定集中治療室用</a:t>
            </a:r>
            <a:r>
              <a:rPr lang="ja-JP" altLang="en-US" sz="1400" b="1" dirty="0">
                <a:solidFill>
                  <a:srgbClr val="4472C4"/>
                </a:solidFill>
              </a:rPr>
              <a:t>の重症度、医療・看護必要度」</a:t>
            </a:r>
            <a:r>
              <a:rPr lang="ja-JP" altLang="en-US" sz="1400" dirty="0">
                <a:solidFill>
                  <a:prstClr val="black"/>
                </a:solidFill>
              </a:rPr>
              <a:t>に名称を変更する。</a:t>
            </a:r>
          </a:p>
          <a:p>
            <a:pPr marL="88900" indent="-88900">
              <a:lnSpc>
                <a:spcPts val="1500"/>
              </a:lnSpc>
              <a:buFont typeface="Wingdings" pitchFamily="2" charset="2"/>
              <a:buChar char="Ø"/>
              <a:defRPr/>
            </a:pPr>
            <a:r>
              <a:rPr lang="ja-JP" altLang="en-US" sz="1400" dirty="0" smtClean="0">
                <a:solidFill>
                  <a:prstClr val="black"/>
                </a:solidFill>
              </a:rPr>
              <a:t>急性期患者の特性を踏まえ、</a:t>
            </a:r>
            <a:r>
              <a:rPr lang="ja-JP" altLang="en-US" sz="1400" b="1" dirty="0" smtClean="0">
                <a:solidFill>
                  <a:srgbClr val="4472C4"/>
                </a:solidFill>
              </a:rPr>
              <a:t>評価方法の変更</a:t>
            </a:r>
            <a:r>
              <a:rPr lang="ja-JP" altLang="en-US" sz="1400" dirty="0" smtClean="0">
                <a:solidFill>
                  <a:prstClr val="black"/>
                </a:solidFill>
              </a:rPr>
              <a:t>を行うとともに、これらの影響を緩和する</a:t>
            </a:r>
            <a:r>
              <a:rPr lang="ja-JP" altLang="en-US" sz="1400" dirty="0">
                <a:solidFill>
                  <a:prstClr val="black"/>
                </a:solidFill>
              </a:rPr>
              <a:t>ため</a:t>
            </a:r>
            <a:r>
              <a:rPr lang="ja-JP" altLang="en-US" sz="1400" dirty="0" smtClean="0">
                <a:solidFill>
                  <a:prstClr val="black"/>
                </a:solidFill>
              </a:rPr>
              <a:t>、現行の評価基準に加え、新たな</a:t>
            </a:r>
            <a:r>
              <a:rPr lang="ja-JP" altLang="en-US" sz="1400" b="1" dirty="0" smtClean="0">
                <a:solidFill>
                  <a:srgbClr val="4472C4"/>
                </a:solidFill>
              </a:rPr>
              <a:t>評価基準を設定</a:t>
            </a:r>
            <a:r>
              <a:rPr lang="ja-JP" altLang="en-US" sz="1400" dirty="0" smtClean="0">
                <a:solidFill>
                  <a:prstClr val="black"/>
                </a:solidFill>
              </a:rPr>
              <a:t>する。</a:t>
            </a:r>
            <a:endParaRPr lang="en-US" altLang="ja-JP" sz="1400" dirty="0" smtClean="0">
              <a:solidFill>
                <a:prstClr val="black"/>
              </a:solidFill>
            </a:endParaRPr>
          </a:p>
        </p:txBody>
      </p:sp>
      <p:sp>
        <p:nvSpPr>
          <p:cNvPr id="21" name="Rectangle 36"/>
          <p:cNvSpPr>
            <a:spLocks noChangeArrowheads="1"/>
          </p:cNvSpPr>
          <p:nvPr/>
        </p:nvSpPr>
        <p:spPr bwMode="auto">
          <a:xfrm>
            <a:off x="110327" y="709328"/>
            <a:ext cx="7040486" cy="360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ja-JP" altLang="en-US" sz="2200" dirty="0" smtClean="0">
                <a:solidFill>
                  <a:prstClr val="black"/>
                </a:solidFill>
              </a:rPr>
              <a:t>特定集中治療室用の重症度、医療・看護必要度の見直し</a:t>
            </a:r>
            <a:endParaRPr lang="ja-JP" altLang="en-US" sz="2200" dirty="0">
              <a:solidFill>
                <a:prstClr val="black"/>
              </a:solidFill>
            </a:endParaRPr>
          </a:p>
        </p:txBody>
      </p:sp>
      <p:graphicFrame>
        <p:nvGraphicFramePr>
          <p:cNvPr id="22" name="表 21"/>
          <p:cNvGraphicFramePr>
            <a:graphicFrameLocks noGrp="1"/>
          </p:cNvGraphicFramePr>
          <p:nvPr>
            <p:extLst>
              <p:ext uri="{D42A27DB-BD31-4B8C-83A1-F6EECF244321}">
                <p14:modId xmlns:p14="http://schemas.microsoft.com/office/powerpoint/2010/main" val="1215694162"/>
              </p:ext>
            </p:extLst>
          </p:nvPr>
        </p:nvGraphicFramePr>
        <p:xfrm>
          <a:off x="194393" y="1852188"/>
          <a:ext cx="4319999" cy="1729740"/>
        </p:xfrm>
        <a:graphic>
          <a:graphicData uri="http://schemas.openxmlformats.org/drawingml/2006/table">
            <a:tbl>
              <a:tblPr firstRow="1" bandRow="1">
                <a:tableStyleId>{FABFCF23-3B69-468F-B69F-88F6DE6A72F2}</a:tableStyleId>
              </a:tblPr>
              <a:tblGrid>
                <a:gridCol w="3503675"/>
                <a:gridCol w="816324"/>
              </a:tblGrid>
              <a:tr h="153239">
                <a:tc>
                  <a:txBody>
                    <a:bodyPr/>
                    <a:lstStyle/>
                    <a:p>
                      <a:pPr algn="ctr"/>
                      <a:r>
                        <a:rPr kumimoji="1" lang="ja-JP" altLang="en-US" sz="1400" dirty="0" smtClean="0"/>
                        <a:t>現行　　　　　　　　</a:t>
                      </a:r>
                      <a:endParaRPr kumimoji="1" lang="ja-JP" altLang="en-US" sz="1400" dirty="0"/>
                    </a:p>
                  </a:txBody>
                  <a:tcPr marL="99060" marR="99060" anchor="ctr">
                    <a:lnR w="12700" cap="flat" cmpd="sng" algn="ctr">
                      <a:solidFill>
                        <a:schemeClr val="accent5"/>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点数</a:t>
                      </a:r>
                      <a:endParaRPr kumimoji="1" lang="ja-JP" altLang="en-US" sz="1400" dirty="0"/>
                    </a:p>
                  </a:txBody>
                  <a:tcPr marL="99060" marR="99060" anchor="ctr">
                    <a:lnL w="12700" cap="flat" cmpd="sng" algn="ctr">
                      <a:solidFill>
                        <a:schemeClr val="accent5"/>
                      </a:solidFill>
                      <a:prstDash val="solid"/>
                      <a:round/>
                      <a:headEnd type="none" w="med" len="med"/>
                      <a:tailEnd type="none" w="med" len="med"/>
                    </a:lnL>
                  </a:tcPr>
                </a:tc>
              </a:tr>
              <a:tr h="206873">
                <a:tc>
                  <a:txBody>
                    <a:bodyPr/>
                    <a:lstStyle/>
                    <a:p>
                      <a:pPr algn="l"/>
                      <a:r>
                        <a:rPr kumimoji="1" lang="ja-JP" altLang="en-US" sz="1050" dirty="0" smtClean="0"/>
                        <a:t>特定集中治療室管理料１　　イ　７日以内の期間</a:t>
                      </a:r>
                      <a:endParaRPr kumimoji="1" lang="en-US" altLang="ja-JP" sz="1050" dirty="0" smtClean="0"/>
                    </a:p>
                    <a:p>
                      <a:pPr algn="l"/>
                      <a:r>
                        <a:rPr kumimoji="1" lang="ja-JP" altLang="en-US" sz="1050" dirty="0" smtClean="0"/>
                        <a:t>　　　　　　　　　　　　　　　　　　ロ　８日以上</a:t>
                      </a:r>
                      <a:r>
                        <a:rPr kumimoji="1" lang="en-US" altLang="ja-JP" sz="1050" dirty="0" smtClean="0"/>
                        <a:t>14</a:t>
                      </a:r>
                      <a:r>
                        <a:rPr kumimoji="1" lang="ja-JP" altLang="en-US" sz="1050" dirty="0" smtClean="0"/>
                        <a:t>日以内の期間</a:t>
                      </a:r>
                      <a:endParaRPr kumimoji="1" lang="en-US" altLang="ja-JP" sz="1050" dirty="0" smtClean="0"/>
                    </a:p>
                  </a:txBody>
                  <a:tcPr marL="99060" marR="99060" anchor="ctr">
                    <a:lnR w="12700" cap="flat" cmpd="sng" algn="ctr">
                      <a:solidFill>
                        <a:schemeClr val="accent5"/>
                      </a:solidFill>
                      <a:prstDash val="solid"/>
                      <a:round/>
                      <a:headEnd type="none" w="med" len="med"/>
                      <a:tailEnd type="none" w="med" len="med"/>
                    </a:lnR>
                  </a:tcPr>
                </a:tc>
                <a:tc>
                  <a:txBody>
                    <a:bodyPr/>
                    <a:lstStyle/>
                    <a:p>
                      <a:pPr algn="ctr"/>
                      <a:r>
                        <a:rPr kumimoji="1" lang="en-US" altLang="ja-JP" sz="1100" dirty="0" smtClean="0"/>
                        <a:t>9,211</a:t>
                      </a:r>
                      <a:r>
                        <a:rPr kumimoji="1" lang="ja-JP" altLang="en-US" sz="1100" dirty="0" smtClean="0"/>
                        <a:t>点</a:t>
                      </a:r>
                      <a:endParaRPr kumimoji="1" lang="en-US" altLang="ja-JP" sz="1100" dirty="0" smtClean="0"/>
                    </a:p>
                    <a:p>
                      <a:pPr algn="ctr"/>
                      <a:r>
                        <a:rPr kumimoji="1" lang="en-US" altLang="ja-JP" sz="1100" dirty="0" smtClean="0"/>
                        <a:t>7,711</a:t>
                      </a:r>
                      <a:r>
                        <a:rPr kumimoji="1" lang="ja-JP" altLang="en-US" sz="1100" dirty="0" smtClean="0"/>
                        <a:t>点</a:t>
                      </a:r>
                      <a:endParaRPr kumimoji="1" lang="en-US" altLang="ja-JP" sz="1100" dirty="0" smtClean="0"/>
                    </a:p>
                  </a:txBody>
                  <a:tcPr marL="99060" marR="99060" anchor="ctr">
                    <a:lnL w="12700" cap="flat" cmpd="sng" algn="ctr">
                      <a:solidFill>
                        <a:schemeClr val="accent5"/>
                      </a:solidFill>
                      <a:prstDash val="solid"/>
                      <a:round/>
                      <a:headEnd type="none" w="med" len="med"/>
                      <a:tailEnd type="none" w="med" len="med"/>
                    </a:lnL>
                  </a:tcPr>
                </a:tc>
              </a:tr>
              <a:tr h="367775">
                <a:tc>
                  <a:txBody>
                    <a:bodyPr/>
                    <a:lstStyle/>
                    <a:p>
                      <a:pPr algn="l"/>
                      <a:r>
                        <a:rPr kumimoji="1" lang="ja-JP" altLang="en-US" sz="1050" b="0" i="0" u="none" strike="noStrike" kern="1200" cap="none" spc="0" normalizeH="0" baseline="0" noProof="0" dirty="0" smtClean="0">
                          <a:ln>
                            <a:noFill/>
                          </a:ln>
                          <a:solidFill>
                            <a:prstClr val="black"/>
                          </a:solidFill>
                          <a:effectLst/>
                          <a:uLnTx/>
                          <a:uFillTx/>
                          <a:latin typeface="+mn-lt"/>
                          <a:ea typeface="+mn-ea"/>
                        </a:rPr>
                        <a:t>特定集中治療室管理料２</a:t>
                      </a:r>
                      <a:endParaRPr kumimoji="1" lang="en-US" altLang="ja-JP" sz="1050" b="0" i="0" u="none" strike="noStrike" kern="1200" cap="none" spc="0" normalizeH="0" baseline="0" noProof="0" dirty="0" smtClean="0">
                        <a:ln>
                          <a:noFill/>
                        </a:ln>
                        <a:solidFill>
                          <a:prstClr val="black"/>
                        </a:solidFill>
                        <a:effectLst/>
                        <a:uLnTx/>
                        <a:uFillTx/>
                        <a:latin typeface="+mn-lt"/>
                        <a:ea typeface="+mn-ea"/>
                      </a:endParaRPr>
                    </a:p>
                    <a:p>
                      <a:pPr algn="l"/>
                      <a:r>
                        <a:rPr kumimoji="1" lang="ja-JP" altLang="en-US" sz="1050" b="0" i="0" u="none" strike="noStrike" kern="1200" cap="none" spc="0" normalizeH="0" baseline="0" noProof="0" dirty="0" smtClean="0">
                          <a:ln>
                            <a:noFill/>
                          </a:ln>
                          <a:solidFill>
                            <a:prstClr val="black"/>
                          </a:solidFill>
                          <a:effectLst/>
                          <a:uLnTx/>
                          <a:uFillTx/>
                          <a:latin typeface="+mn-lt"/>
                          <a:ea typeface="+mn-ea"/>
                        </a:rPr>
                        <a:t>（広範囲熱傷特定集中治療管理料の場合）　　</a:t>
                      </a:r>
                      <a:endParaRPr kumimoji="1" lang="en-US" altLang="ja-JP" sz="1050" b="0" i="0" u="none" strike="noStrike" kern="1200" cap="none" spc="0" normalizeH="0" baseline="0" noProof="0" dirty="0" smtClean="0">
                        <a:ln>
                          <a:noFill/>
                        </a:ln>
                        <a:solidFill>
                          <a:prstClr val="black"/>
                        </a:solidFill>
                        <a:effectLst/>
                        <a:uLnTx/>
                        <a:uFillTx/>
                        <a:latin typeface="+mn-lt"/>
                        <a:ea typeface="+mn-ea"/>
                      </a:endParaRPr>
                    </a:p>
                    <a:p>
                      <a:pPr algn="l"/>
                      <a:r>
                        <a:rPr kumimoji="1" lang="ja-JP" altLang="en-US" sz="1050" b="0" i="0" u="none" strike="noStrike" kern="1200" cap="none" spc="0" normalizeH="0" baseline="0" noProof="0" dirty="0" smtClean="0">
                          <a:ln>
                            <a:noFill/>
                          </a:ln>
                          <a:solidFill>
                            <a:prstClr val="black"/>
                          </a:solidFill>
                          <a:effectLst/>
                          <a:uLnTx/>
                          <a:uFillTx/>
                          <a:latin typeface="+mn-lt"/>
                          <a:ea typeface="+mn-ea"/>
                        </a:rPr>
                        <a:t>　　　　　　　　　　　　　　　　　　イ　７日以内の期間</a:t>
                      </a:r>
                      <a:endParaRPr kumimoji="1" lang="en-US" altLang="ja-JP" sz="1050" b="0" i="0" u="none" strike="noStrike" kern="1200" cap="none" spc="0" normalizeH="0" baseline="0" noProof="0" dirty="0" smtClean="0">
                        <a:ln>
                          <a:noFill/>
                        </a:ln>
                        <a:solidFill>
                          <a:prstClr val="black"/>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n-lt"/>
                          <a:ea typeface="+mn-ea"/>
                        </a:rPr>
                        <a:t>　　　　　　　　　　　　　　　　　　ロ　８日以上</a:t>
                      </a:r>
                      <a:r>
                        <a:rPr kumimoji="1" lang="en-US" altLang="ja-JP" sz="1050" b="0" i="0" u="none" strike="noStrike" kern="1200" cap="none" spc="0" normalizeH="0" baseline="0" noProof="0" dirty="0" smtClean="0">
                          <a:ln>
                            <a:noFill/>
                          </a:ln>
                          <a:solidFill>
                            <a:prstClr val="black"/>
                          </a:solidFill>
                          <a:effectLst/>
                          <a:uLnTx/>
                          <a:uFillTx/>
                          <a:latin typeface="+mn-lt"/>
                          <a:ea typeface="+mn-ea"/>
                        </a:rPr>
                        <a:t>60</a:t>
                      </a:r>
                      <a:r>
                        <a:rPr kumimoji="1" lang="ja-JP" altLang="en-US" sz="1050" b="0" i="0" u="none" strike="noStrike" kern="1200" cap="none" spc="0" normalizeH="0" baseline="0" noProof="0" dirty="0" smtClean="0">
                          <a:ln>
                            <a:noFill/>
                          </a:ln>
                          <a:solidFill>
                            <a:prstClr val="black"/>
                          </a:solidFill>
                          <a:effectLst/>
                          <a:uLnTx/>
                          <a:uFillTx/>
                          <a:latin typeface="+mn-lt"/>
                          <a:ea typeface="+mn-ea"/>
                        </a:rPr>
                        <a:t>日以内の期間</a:t>
                      </a:r>
                      <a:endParaRPr kumimoji="1" lang="en-US" altLang="ja-JP" sz="1050" b="0" i="0" u="none" strike="noStrike" kern="1200" cap="none" spc="0" normalizeH="0" baseline="0" noProof="0" dirty="0" smtClean="0">
                        <a:ln>
                          <a:noFill/>
                        </a:ln>
                        <a:solidFill>
                          <a:prstClr val="black"/>
                        </a:solidFill>
                        <a:effectLst/>
                        <a:uLnTx/>
                        <a:uFillTx/>
                        <a:latin typeface="+mn-lt"/>
                        <a:ea typeface="+mn-ea"/>
                      </a:endParaRPr>
                    </a:p>
                  </a:txBody>
                  <a:tcPr marL="99060" marR="99060" anchor="ctr">
                    <a:lnR w="12700" cap="flat" cmpd="sng" algn="ctr">
                      <a:solidFill>
                        <a:schemeClr val="accent5"/>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n-lt"/>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n-lt"/>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n-lt"/>
                          <a:ea typeface="+mn-ea"/>
                        </a:rPr>
                        <a:t>9,211</a:t>
                      </a:r>
                      <a:r>
                        <a:rPr kumimoji="1" lang="ja-JP" altLang="en-US" sz="1100" b="0" i="0" u="none" strike="noStrike" kern="1200" cap="none" spc="0" normalizeH="0" baseline="0" noProof="0" dirty="0" smtClean="0">
                          <a:ln>
                            <a:noFill/>
                          </a:ln>
                          <a:solidFill>
                            <a:prstClr val="black"/>
                          </a:solidFill>
                          <a:effectLst/>
                          <a:uLnTx/>
                          <a:uFillTx/>
                          <a:latin typeface="+mn-lt"/>
                          <a:ea typeface="+mn-ea"/>
                        </a:rPr>
                        <a:t>点</a:t>
                      </a:r>
                      <a:endParaRPr kumimoji="1" lang="en-US" altLang="ja-JP" sz="1100" b="0" i="0" u="none" strike="noStrike" kern="1200" cap="none" spc="0" normalizeH="0" baseline="0" noProof="0" dirty="0" smtClean="0">
                        <a:ln>
                          <a:noFill/>
                        </a:ln>
                        <a:solidFill>
                          <a:prstClr val="black"/>
                        </a:solidFill>
                        <a:effectLst/>
                        <a:uLnTx/>
                        <a:uFillTx/>
                        <a:latin typeface="+mn-lt"/>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n-lt"/>
                          <a:ea typeface="+mn-ea"/>
                        </a:rPr>
                        <a:t>7,901</a:t>
                      </a:r>
                      <a:r>
                        <a:rPr kumimoji="1" lang="ja-JP" altLang="en-US" sz="1100" b="0" i="0" u="none" strike="noStrike" kern="1200" cap="none" spc="0" normalizeH="0" baseline="0" noProof="0" dirty="0" smtClean="0">
                          <a:ln>
                            <a:noFill/>
                          </a:ln>
                          <a:solidFill>
                            <a:prstClr val="black"/>
                          </a:solidFill>
                          <a:effectLst/>
                          <a:uLnTx/>
                          <a:uFillTx/>
                          <a:latin typeface="+mn-lt"/>
                          <a:ea typeface="+mn-ea"/>
                        </a:rPr>
                        <a:t>点</a:t>
                      </a:r>
                      <a:endParaRPr kumimoji="1" lang="ja-JP" altLang="en-US" sz="1100" dirty="0"/>
                    </a:p>
                  </a:txBody>
                  <a:tcPr marL="99060" marR="99060" anchor="ctr">
                    <a:lnL w="12700" cap="flat" cmpd="sng" algn="ctr">
                      <a:solidFill>
                        <a:schemeClr val="accent5"/>
                      </a:solidFill>
                      <a:prstDash val="solid"/>
                      <a:round/>
                      <a:headEnd type="none" w="med" len="med"/>
                      <a:tailEnd type="none" w="med" len="med"/>
                    </a:lnL>
                  </a:tcPr>
                </a:tc>
              </a:tr>
              <a:tr h="12642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n-lt"/>
                          <a:ea typeface="+mn-ea"/>
                        </a:rPr>
                        <a:t>A</a:t>
                      </a:r>
                      <a:r>
                        <a:rPr kumimoji="1" lang="ja-JP" altLang="en-US" sz="1050" b="0" i="0" u="none" strike="noStrike" kern="1200" cap="none" spc="0" normalizeH="0" baseline="0" noProof="0" dirty="0" smtClean="0">
                          <a:ln>
                            <a:noFill/>
                          </a:ln>
                          <a:solidFill>
                            <a:prstClr val="black"/>
                          </a:solidFill>
                          <a:effectLst/>
                          <a:uLnTx/>
                          <a:uFillTx/>
                          <a:latin typeface="+mn-lt"/>
                          <a:ea typeface="+mn-ea"/>
                        </a:rPr>
                        <a:t>項目３点以上または</a:t>
                      </a:r>
                      <a:r>
                        <a:rPr kumimoji="1" lang="en-US" altLang="ja-JP" sz="1050" b="0" i="0" u="none" strike="noStrike" kern="1200" cap="none" spc="0" normalizeH="0" baseline="0" noProof="0" dirty="0" smtClean="0">
                          <a:ln>
                            <a:noFill/>
                          </a:ln>
                          <a:solidFill>
                            <a:prstClr val="black"/>
                          </a:solidFill>
                          <a:effectLst/>
                          <a:uLnTx/>
                          <a:uFillTx/>
                          <a:latin typeface="+mn-lt"/>
                          <a:ea typeface="+mn-ea"/>
                        </a:rPr>
                        <a:t>B</a:t>
                      </a:r>
                      <a:r>
                        <a:rPr kumimoji="1" lang="ja-JP" altLang="en-US" sz="1050" b="0" i="0" u="none" strike="noStrike" kern="1200" cap="none" spc="0" normalizeH="0" baseline="0" noProof="0" dirty="0" smtClean="0">
                          <a:ln>
                            <a:noFill/>
                          </a:ln>
                          <a:solidFill>
                            <a:prstClr val="black"/>
                          </a:solidFill>
                          <a:effectLst/>
                          <a:uLnTx/>
                          <a:uFillTx/>
                          <a:latin typeface="+mn-lt"/>
                          <a:ea typeface="+mn-ea"/>
                        </a:rPr>
                        <a:t>項目３点以上である患者が９割以上であること</a:t>
                      </a:r>
                      <a:endParaRPr kumimoji="1" lang="en-US" altLang="ja-JP" sz="1050" b="0" i="0" u="none" strike="noStrike" kern="1200" cap="none" spc="0" normalizeH="0" baseline="0" noProof="0" dirty="0" smtClean="0">
                        <a:ln>
                          <a:noFill/>
                        </a:ln>
                        <a:solidFill>
                          <a:prstClr val="black"/>
                        </a:solidFill>
                        <a:effectLst/>
                        <a:uLnTx/>
                        <a:uFillTx/>
                        <a:latin typeface="+mn-lt"/>
                        <a:ea typeface="+mn-ea"/>
                      </a:endParaRPr>
                    </a:p>
                  </a:txBody>
                  <a:tcPr marL="99060" marR="9906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marL="99060" marR="99060" anchor="ctr">
                    <a:lnL w="12700" cap="flat" cmpd="sng" algn="ctr">
                      <a:solidFill>
                        <a:schemeClr val="accent5"/>
                      </a:solidFill>
                      <a:prstDash val="solid"/>
                      <a:round/>
                      <a:headEnd type="none" w="med" len="med"/>
                      <a:tailEnd type="none" w="med" len="med"/>
                    </a:lnL>
                  </a:tcPr>
                </a:tc>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4203661777"/>
              </p:ext>
            </p:extLst>
          </p:nvPr>
        </p:nvGraphicFramePr>
        <p:xfrm>
          <a:off x="5391720" y="1867428"/>
          <a:ext cx="4320000" cy="1714500"/>
        </p:xfrm>
        <a:graphic>
          <a:graphicData uri="http://schemas.openxmlformats.org/drawingml/2006/table">
            <a:tbl>
              <a:tblPr firstRow="1" bandRow="1">
                <a:tableStyleId>{9DCAF9ED-07DC-4A11-8D7F-57B35C25682E}</a:tableStyleId>
              </a:tblPr>
              <a:tblGrid>
                <a:gridCol w="3532739"/>
                <a:gridCol w="787261"/>
              </a:tblGrid>
              <a:tr h="139952">
                <a:tc>
                  <a:txBody>
                    <a:bodyPr/>
                    <a:lstStyle/>
                    <a:p>
                      <a:pPr algn="ctr"/>
                      <a:r>
                        <a:rPr kumimoji="1" lang="ja-JP" altLang="en-US" sz="1400" dirty="0" smtClean="0"/>
                        <a:t>改定後</a:t>
                      </a:r>
                      <a:endParaRPr kumimoji="1" lang="ja-JP" altLang="en-US" sz="1400" dirty="0"/>
                    </a:p>
                  </a:txBody>
                  <a:tcPr marL="99060" marR="99060" anchor="ctr">
                    <a:lnR w="12700" cap="flat" cmpd="sng" algn="ctr">
                      <a:solidFill>
                        <a:schemeClr val="accent2"/>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dirty="0" smtClean="0"/>
                        <a:t>点数</a:t>
                      </a:r>
                      <a:endParaRPr kumimoji="1" lang="ja-JP" altLang="en-US" sz="1400" dirty="0"/>
                    </a:p>
                  </a:txBody>
                  <a:tcPr marL="99060" marR="99060" anchor="ctr">
                    <a:lnL w="12700" cap="flat" cmpd="sng" algn="ctr">
                      <a:solidFill>
                        <a:schemeClr val="accent2"/>
                      </a:solidFill>
                      <a:prstDash val="solid"/>
                      <a:round/>
                      <a:headEnd type="none" w="med" len="med"/>
                      <a:tailEnd type="none" w="med" len="med"/>
                    </a:lnL>
                  </a:tcPr>
                </a:tc>
              </a:tr>
              <a:tr h="188935">
                <a:tc>
                  <a:txBody>
                    <a:bodyPr/>
                    <a:lstStyle/>
                    <a:p>
                      <a:pPr algn="l"/>
                      <a:r>
                        <a:rPr kumimoji="1" lang="ja-JP" altLang="en-US" sz="1050" dirty="0" smtClean="0"/>
                        <a:t>特定集中治療室管理料</a:t>
                      </a:r>
                      <a:r>
                        <a:rPr kumimoji="1" lang="ja-JP" altLang="en-US" sz="1050" u="sng" dirty="0" smtClean="0"/>
                        <a:t>３</a:t>
                      </a:r>
                      <a:r>
                        <a:rPr kumimoji="1" lang="ja-JP" altLang="en-US" sz="1050" dirty="0" smtClean="0"/>
                        <a:t>　　　イ　７日以内の期間</a:t>
                      </a:r>
                      <a:endParaRPr kumimoji="1" lang="en-US" altLang="ja-JP" sz="1050" dirty="0" smtClean="0"/>
                    </a:p>
                    <a:p>
                      <a:pPr algn="l"/>
                      <a:r>
                        <a:rPr kumimoji="1" lang="ja-JP" altLang="en-US" sz="1050" dirty="0" smtClean="0"/>
                        <a:t>　　　　　　　　　　　　　　　　　　　ロ　８日以上</a:t>
                      </a:r>
                      <a:r>
                        <a:rPr kumimoji="1" lang="en-US" altLang="ja-JP" sz="1050" dirty="0" smtClean="0"/>
                        <a:t>14</a:t>
                      </a:r>
                      <a:r>
                        <a:rPr kumimoji="1" lang="ja-JP" altLang="en-US" sz="1050" dirty="0" smtClean="0"/>
                        <a:t>日以内の期間</a:t>
                      </a:r>
                      <a:endParaRPr kumimoji="1" lang="en-US" altLang="ja-JP" sz="1050" dirty="0" smtClean="0"/>
                    </a:p>
                  </a:txBody>
                  <a:tcPr marL="99060" marR="99060" anchor="ctr">
                    <a:lnR w="12700" cap="flat" cmpd="sng" algn="ctr">
                      <a:solidFill>
                        <a:schemeClr val="accent2"/>
                      </a:solidFill>
                      <a:prstDash val="solid"/>
                      <a:round/>
                      <a:headEnd type="none" w="med" len="med"/>
                      <a:tailEnd type="none" w="med" len="med"/>
                    </a:lnR>
                  </a:tcPr>
                </a:tc>
                <a:tc>
                  <a:txBody>
                    <a:bodyPr/>
                    <a:lstStyle/>
                    <a:p>
                      <a:pPr algn="ctr"/>
                      <a:r>
                        <a:rPr kumimoji="1" lang="en-US" altLang="ja-JP" sz="1100" dirty="0" smtClean="0"/>
                        <a:t>9,361</a:t>
                      </a:r>
                      <a:r>
                        <a:rPr kumimoji="1" lang="ja-JP" altLang="en-US" sz="1100" dirty="0" smtClean="0"/>
                        <a:t>点</a:t>
                      </a:r>
                      <a:endParaRPr kumimoji="1" lang="en-US" altLang="ja-JP" sz="1100" dirty="0" smtClean="0"/>
                    </a:p>
                    <a:p>
                      <a:pPr algn="ctr"/>
                      <a:r>
                        <a:rPr kumimoji="1" lang="en-US" altLang="ja-JP" sz="1100" dirty="0" smtClean="0"/>
                        <a:t>7,837</a:t>
                      </a:r>
                      <a:r>
                        <a:rPr kumimoji="1" lang="ja-JP" altLang="en-US" sz="1100" dirty="0" smtClean="0"/>
                        <a:t>点</a:t>
                      </a:r>
                      <a:endParaRPr kumimoji="1" lang="ja-JP" altLang="en-US" sz="1100" dirty="0"/>
                    </a:p>
                  </a:txBody>
                  <a:tcPr marL="99060" marR="99060" anchor="ctr">
                    <a:lnL w="12700" cap="flat" cmpd="sng" algn="ctr">
                      <a:solidFill>
                        <a:schemeClr val="accent2"/>
                      </a:solidFill>
                      <a:prstDash val="solid"/>
                      <a:round/>
                      <a:headEnd type="none" w="med" len="med"/>
                      <a:tailEnd type="none" w="med" len="med"/>
                    </a:lnL>
                  </a:tcPr>
                </a:tc>
              </a:tr>
              <a:tr h="335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n-lt"/>
                          <a:ea typeface="+mn-ea"/>
                        </a:rPr>
                        <a:t>特定集中治療室管理料</a:t>
                      </a:r>
                      <a:r>
                        <a:rPr kumimoji="1" lang="ja-JP" altLang="en-US" sz="1050" b="0" i="0" u="sng" strike="noStrike" kern="1200" cap="none" spc="0" normalizeH="0" baseline="0" noProof="0" dirty="0" smtClean="0">
                          <a:ln>
                            <a:noFill/>
                          </a:ln>
                          <a:solidFill>
                            <a:prstClr val="black"/>
                          </a:solidFill>
                          <a:effectLst/>
                          <a:uLnTx/>
                          <a:uFillTx/>
                          <a:latin typeface="+mn-lt"/>
                          <a:ea typeface="+mn-ea"/>
                        </a:rPr>
                        <a:t>４　</a:t>
                      </a:r>
                      <a:r>
                        <a:rPr kumimoji="1" lang="ja-JP" altLang="en-US" sz="1050" b="0" i="0" u="none" strike="noStrike" kern="1200" cap="none" spc="0" normalizeH="0" baseline="0" noProof="0" dirty="0" smtClean="0">
                          <a:ln>
                            <a:noFill/>
                          </a:ln>
                          <a:solidFill>
                            <a:prstClr val="black"/>
                          </a:solidFill>
                          <a:effectLst/>
                          <a:uLnTx/>
                          <a:uFillTx/>
                          <a:latin typeface="+mn-lt"/>
                          <a:ea typeface="+mn-ea"/>
                        </a:rPr>
                        <a:t>　　</a:t>
                      </a:r>
                      <a:endParaRPr kumimoji="1" lang="en-US" altLang="ja-JP" sz="1050" b="0" i="0" u="none" strike="noStrike" kern="1200" cap="none" spc="0" normalizeH="0" baseline="0" noProof="0" dirty="0" smtClean="0">
                        <a:ln>
                          <a:noFill/>
                        </a:ln>
                        <a:solidFill>
                          <a:prstClr val="black"/>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n-lt"/>
                          <a:ea typeface="+mn-ea"/>
                        </a:rPr>
                        <a:t>（広範囲熱傷特定集中治療管理料の場合）　　</a:t>
                      </a:r>
                      <a:endParaRPr kumimoji="1" lang="en-US" altLang="ja-JP" sz="1050" b="0" i="0" u="none" strike="noStrike" kern="1200" cap="none" spc="0" normalizeH="0" baseline="0" noProof="0" dirty="0" smtClean="0">
                        <a:ln>
                          <a:noFill/>
                        </a:ln>
                        <a:solidFill>
                          <a:prstClr val="black"/>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n-lt"/>
                          <a:ea typeface="+mn-ea"/>
                        </a:rPr>
                        <a:t>　　　　　　　　　　　　　　　　　　　イ　７日以内の期間</a:t>
                      </a:r>
                      <a:endParaRPr kumimoji="1" lang="en-US" altLang="ja-JP" sz="1050" b="0" i="0" u="none" strike="noStrike" kern="1200" cap="none" spc="0" normalizeH="0" baseline="0" noProof="0" dirty="0" smtClean="0">
                        <a:ln>
                          <a:noFill/>
                        </a:ln>
                        <a:solidFill>
                          <a:prstClr val="black"/>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n-lt"/>
                          <a:ea typeface="+mn-ea"/>
                        </a:rPr>
                        <a:t>　　　　　　　　　　　　　　　　　　　ロ　８日以上</a:t>
                      </a:r>
                      <a:r>
                        <a:rPr kumimoji="1" lang="en-US" altLang="ja-JP" sz="1050" b="0" i="0" u="none" strike="noStrike" kern="1200" cap="none" spc="0" normalizeH="0" baseline="0" noProof="0" dirty="0" smtClean="0">
                          <a:ln>
                            <a:noFill/>
                          </a:ln>
                          <a:solidFill>
                            <a:prstClr val="black"/>
                          </a:solidFill>
                          <a:effectLst/>
                          <a:uLnTx/>
                          <a:uFillTx/>
                          <a:latin typeface="+mn-lt"/>
                          <a:ea typeface="+mn-ea"/>
                        </a:rPr>
                        <a:t>60</a:t>
                      </a:r>
                      <a:r>
                        <a:rPr kumimoji="1" lang="ja-JP" altLang="en-US" sz="1050" b="0" i="0" u="none" strike="noStrike" kern="1200" cap="none" spc="0" normalizeH="0" baseline="0" noProof="0" dirty="0" smtClean="0">
                          <a:ln>
                            <a:noFill/>
                          </a:ln>
                          <a:solidFill>
                            <a:prstClr val="black"/>
                          </a:solidFill>
                          <a:effectLst/>
                          <a:uLnTx/>
                          <a:uFillTx/>
                          <a:latin typeface="+mn-lt"/>
                          <a:ea typeface="+mn-ea"/>
                        </a:rPr>
                        <a:t>日以内の期間</a:t>
                      </a:r>
                      <a:endParaRPr kumimoji="1" lang="ja-JP" altLang="en-US" sz="1050" dirty="0"/>
                    </a:p>
                  </a:txBody>
                  <a:tcPr marL="99060" marR="99060" anchor="ctr">
                    <a:lnR w="12700" cap="flat" cmpd="sng" algn="ctr">
                      <a:solidFill>
                        <a:schemeClr val="accent2"/>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n-lt"/>
                          <a:ea typeface="+mn-ea"/>
                        </a:rPr>
                        <a:t>9,361</a:t>
                      </a:r>
                      <a:r>
                        <a:rPr kumimoji="1" lang="ja-JP" altLang="en-US" sz="1100" b="0" i="0" u="none" strike="noStrike" kern="1200" cap="none" spc="0" normalizeH="0" baseline="0" noProof="0" dirty="0" smtClean="0">
                          <a:ln>
                            <a:noFill/>
                          </a:ln>
                          <a:solidFill>
                            <a:prstClr val="black"/>
                          </a:solidFill>
                          <a:effectLst/>
                          <a:uLnTx/>
                          <a:uFillTx/>
                          <a:latin typeface="+mn-lt"/>
                          <a:ea typeface="+mn-ea"/>
                        </a:rPr>
                        <a:t>点</a:t>
                      </a:r>
                      <a:endParaRPr kumimoji="1" lang="en-US" altLang="ja-JP" sz="1100" b="0" i="0" u="none" strike="noStrike" kern="1200" cap="none" spc="0" normalizeH="0" baseline="0" noProof="0" dirty="0" smtClean="0">
                        <a:ln>
                          <a:noFill/>
                        </a:ln>
                        <a:solidFill>
                          <a:prstClr val="black"/>
                        </a:solidFill>
                        <a:effectLst/>
                        <a:uLnTx/>
                        <a:uFillTx/>
                        <a:latin typeface="+mn-lt"/>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n-lt"/>
                          <a:ea typeface="+mn-ea"/>
                        </a:rPr>
                        <a:t>8,030</a:t>
                      </a:r>
                      <a:r>
                        <a:rPr kumimoji="1" lang="ja-JP" altLang="en-US" sz="1100" b="0" i="0" u="none" strike="noStrike" kern="1200" cap="none" spc="0" normalizeH="0" baseline="0" noProof="0" dirty="0" smtClean="0">
                          <a:ln>
                            <a:noFill/>
                          </a:ln>
                          <a:solidFill>
                            <a:prstClr val="black"/>
                          </a:solidFill>
                          <a:effectLst/>
                          <a:uLnTx/>
                          <a:uFillTx/>
                          <a:latin typeface="+mn-lt"/>
                          <a:ea typeface="+mn-ea"/>
                        </a:rPr>
                        <a:t>点</a:t>
                      </a:r>
                      <a:endParaRPr kumimoji="1" lang="ja-JP" altLang="en-US" sz="1100" dirty="0"/>
                    </a:p>
                  </a:txBody>
                  <a:tcPr marL="99060" marR="99060" anchor="ctr">
                    <a:lnL w="12700" cap="flat" cmpd="sng" algn="ctr">
                      <a:solidFill>
                        <a:schemeClr val="accent2"/>
                      </a:solidFill>
                      <a:prstDash val="solid"/>
                      <a:round/>
                      <a:headEnd type="none" w="med" len="med"/>
                      <a:tailEnd type="none" w="med" len="med"/>
                    </a:lnL>
                  </a:tcPr>
                </a:tc>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n-lt"/>
                          <a:ea typeface="+mn-ea"/>
                        </a:rPr>
                        <a:t>A</a:t>
                      </a:r>
                      <a:r>
                        <a:rPr kumimoji="1" lang="ja-JP" altLang="en-US" sz="1050" b="0" i="0" u="none" strike="noStrike" kern="1200" cap="none" spc="0" normalizeH="0" baseline="0" noProof="0" dirty="0" smtClean="0">
                          <a:ln>
                            <a:noFill/>
                          </a:ln>
                          <a:solidFill>
                            <a:prstClr val="black"/>
                          </a:solidFill>
                          <a:effectLst/>
                          <a:uLnTx/>
                          <a:uFillTx/>
                          <a:latin typeface="+mn-lt"/>
                          <a:ea typeface="+mn-ea"/>
                        </a:rPr>
                        <a:t>項目３点以上</a:t>
                      </a:r>
                      <a:r>
                        <a:rPr kumimoji="1" lang="ja-JP" altLang="en-US" sz="1050" b="0" i="0" u="sng" strike="noStrike" kern="1200" cap="none" spc="0" normalizeH="0" baseline="0" noProof="0" dirty="0" smtClean="0">
                          <a:ln>
                            <a:noFill/>
                          </a:ln>
                          <a:solidFill>
                            <a:prstClr val="black"/>
                          </a:solidFill>
                          <a:effectLst/>
                          <a:uLnTx/>
                          <a:uFillTx/>
                          <a:latin typeface="+mn-lt"/>
                          <a:ea typeface="+mn-ea"/>
                        </a:rPr>
                        <a:t>かつ</a:t>
                      </a:r>
                      <a:r>
                        <a:rPr kumimoji="1" lang="en-US" altLang="ja-JP" sz="1050" b="0" i="0" u="none" strike="noStrike" kern="1200" cap="none" spc="0" normalizeH="0" baseline="0" noProof="0" dirty="0" smtClean="0">
                          <a:ln>
                            <a:noFill/>
                          </a:ln>
                          <a:solidFill>
                            <a:prstClr val="black"/>
                          </a:solidFill>
                          <a:effectLst/>
                          <a:uLnTx/>
                          <a:uFillTx/>
                          <a:latin typeface="+mn-lt"/>
                          <a:ea typeface="+mn-ea"/>
                        </a:rPr>
                        <a:t>B</a:t>
                      </a:r>
                      <a:r>
                        <a:rPr kumimoji="1" lang="ja-JP" altLang="en-US" sz="1050" b="0" i="0" u="none" strike="noStrike" kern="1200" cap="none" spc="0" normalizeH="0" baseline="0" noProof="0" dirty="0" smtClean="0">
                          <a:ln>
                            <a:noFill/>
                          </a:ln>
                          <a:solidFill>
                            <a:prstClr val="black"/>
                          </a:solidFill>
                          <a:effectLst/>
                          <a:uLnTx/>
                          <a:uFillTx/>
                          <a:latin typeface="+mn-lt"/>
                          <a:ea typeface="+mn-ea"/>
                        </a:rPr>
                        <a:t>項目３点以上である患者が</a:t>
                      </a:r>
                      <a:r>
                        <a:rPr kumimoji="1" lang="ja-JP" altLang="en-US" sz="1050" b="0" i="0" u="sng" strike="noStrike" kern="1200" cap="none" spc="0" normalizeH="0" baseline="0" noProof="0" dirty="0" smtClean="0">
                          <a:ln>
                            <a:noFill/>
                          </a:ln>
                          <a:solidFill>
                            <a:prstClr val="black"/>
                          </a:solidFill>
                          <a:effectLst/>
                          <a:uLnTx/>
                          <a:uFillTx/>
                          <a:latin typeface="+mn-lt"/>
                          <a:ea typeface="+mn-ea"/>
                        </a:rPr>
                        <a:t>８割</a:t>
                      </a:r>
                      <a:r>
                        <a:rPr kumimoji="1" lang="ja-JP" altLang="en-US" sz="1050" b="0" i="0" u="none" strike="noStrike" kern="1200" cap="none" spc="0" normalizeH="0" baseline="0" noProof="0" dirty="0" smtClean="0">
                          <a:ln>
                            <a:noFill/>
                          </a:ln>
                          <a:solidFill>
                            <a:prstClr val="black"/>
                          </a:solidFill>
                          <a:effectLst/>
                          <a:uLnTx/>
                          <a:uFillTx/>
                          <a:latin typeface="+mn-lt"/>
                          <a:ea typeface="+mn-ea"/>
                        </a:rPr>
                        <a:t>以上であること</a:t>
                      </a:r>
                      <a:endParaRPr kumimoji="1" lang="ja-JP" altLang="en-US" sz="1050" dirty="0"/>
                    </a:p>
                  </a:txBody>
                  <a:tcPr marL="99060" marR="9906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marL="99060" marR="99060" anchor="ctr">
                    <a:lnL w="12700" cap="flat" cmpd="sng" algn="ctr">
                      <a:solidFill>
                        <a:schemeClr val="accent2"/>
                      </a:solidFill>
                      <a:prstDash val="solid"/>
                      <a:round/>
                      <a:headEnd type="none" w="med" len="med"/>
                      <a:tailEnd type="none" w="med" len="med"/>
                    </a:lnL>
                  </a:tcPr>
                </a:tc>
              </a:tr>
            </a:tbl>
          </a:graphicData>
        </a:graphic>
      </p:graphicFrame>
      <p:sp>
        <p:nvSpPr>
          <p:cNvPr id="24" name="右矢印 23"/>
          <p:cNvSpPr/>
          <p:nvPr/>
        </p:nvSpPr>
        <p:spPr>
          <a:xfrm>
            <a:off x="4681472" y="2498498"/>
            <a:ext cx="569251" cy="652462"/>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r>
              <a:rPr lang="ja-JP" altLang="en-US" dirty="0" smtClean="0">
                <a:solidFill>
                  <a:prstClr val="black"/>
                </a:solidFill>
                <a:latin typeface="ＭＳ Ｐゴシック" pitchFamily="50" charset="-128"/>
              </a:rPr>
              <a:t>　　　　　</a:t>
            </a:r>
            <a:endParaRPr lang="ja-JP" altLang="en-US" dirty="0">
              <a:solidFill>
                <a:prstClr val="black"/>
              </a:solidFill>
              <a:latin typeface="ＭＳ Ｐゴシック" pitchFamily="50" charset="-128"/>
            </a:endParaRPr>
          </a:p>
        </p:txBody>
      </p:sp>
      <p:sp>
        <p:nvSpPr>
          <p:cNvPr id="16" name="テキスト ボックス 15"/>
          <p:cNvSpPr txBox="1"/>
          <p:nvPr/>
        </p:nvSpPr>
        <p:spPr>
          <a:xfrm>
            <a:off x="160851" y="6495142"/>
            <a:ext cx="9357239" cy="430887"/>
          </a:xfrm>
          <a:prstGeom prst="rect">
            <a:avLst/>
          </a:prstGeom>
          <a:noFill/>
        </p:spPr>
        <p:txBody>
          <a:bodyPr wrap="square" rtlCol="0">
            <a:spAutoFit/>
          </a:bodyPr>
          <a:lstStyle/>
          <a:p>
            <a:r>
              <a:rPr lang="ja-JP" altLang="en-US" sz="1100" dirty="0" smtClean="0">
                <a:solidFill>
                  <a:prstClr val="black"/>
                </a:solidFill>
              </a:rPr>
              <a:t>［経過措置］</a:t>
            </a:r>
            <a:endParaRPr lang="en-US" altLang="ja-JP" sz="1100" dirty="0" smtClean="0">
              <a:solidFill>
                <a:prstClr val="black"/>
              </a:solidFill>
            </a:endParaRPr>
          </a:p>
          <a:p>
            <a:r>
              <a:rPr lang="ja-JP" altLang="en-US" sz="1100" dirty="0" smtClean="0">
                <a:solidFill>
                  <a:prstClr val="black"/>
                </a:solidFill>
              </a:rPr>
              <a:t>・平成２６年３月３１日までに届出を行っている治療室については、平成２６年９月３０日までの従前の入院料を算定する。</a:t>
            </a:r>
            <a:endParaRPr lang="ja-JP" altLang="en-US" sz="1100" dirty="0">
              <a:solidFill>
                <a:prstClr val="black"/>
              </a:solidFill>
            </a:endParaRPr>
          </a:p>
        </p:txBody>
      </p:sp>
      <p:sp>
        <p:nvSpPr>
          <p:cNvPr id="17" name="テキスト ボックス 16"/>
          <p:cNvSpPr txBox="1"/>
          <p:nvPr/>
        </p:nvSpPr>
        <p:spPr>
          <a:xfrm>
            <a:off x="160851" y="3581928"/>
            <a:ext cx="9357239" cy="430887"/>
          </a:xfrm>
          <a:prstGeom prst="rect">
            <a:avLst/>
          </a:prstGeom>
          <a:noFill/>
        </p:spPr>
        <p:txBody>
          <a:bodyPr wrap="square" rtlCol="0">
            <a:spAutoFit/>
          </a:bodyPr>
          <a:lstStyle/>
          <a:p>
            <a:r>
              <a:rPr lang="ja-JP" altLang="en-US" sz="1100" dirty="0" smtClean="0">
                <a:solidFill>
                  <a:prstClr val="black"/>
                </a:solidFill>
              </a:rPr>
              <a:t>［経過措置］</a:t>
            </a:r>
            <a:endParaRPr lang="en-US" altLang="ja-JP" sz="1100" dirty="0" smtClean="0">
              <a:solidFill>
                <a:prstClr val="black"/>
              </a:solidFill>
            </a:endParaRPr>
          </a:p>
          <a:p>
            <a:r>
              <a:rPr lang="ja-JP" altLang="en-US" sz="1100" dirty="0" smtClean="0">
                <a:solidFill>
                  <a:prstClr val="black"/>
                </a:solidFill>
              </a:rPr>
              <a:t>・平成２６年３月３１日までに届出を行っている治療室については、平成２７年３月３１日までの間、基準を満たしているものとする。</a:t>
            </a:r>
            <a:endParaRPr lang="ja-JP" altLang="en-US" sz="1100" dirty="0">
              <a:solidFill>
                <a:prstClr val="black"/>
              </a:solidFill>
            </a:endParaRPr>
          </a:p>
        </p:txBody>
      </p:sp>
      <p:sp>
        <p:nvSpPr>
          <p:cNvPr id="19"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sz="2800" kern="0" dirty="0">
                <a:solidFill>
                  <a:prstClr val="black"/>
                </a:solidFill>
                <a:latin typeface="ＭＳ Ｐゴシック"/>
                <a:ea typeface="ＭＳ Ｐゴシック"/>
              </a:rPr>
              <a:t>２０</a:t>
            </a:r>
            <a:r>
              <a:rPr kumimoji="1" lang="ja-JP" altLang="en-US" sz="2800" b="0" i="0" u="none" strike="noStrike" kern="0" cap="none" spc="0" normalizeH="0" baseline="0" noProof="0" dirty="0" err="1" smtClean="0">
                <a:ln>
                  <a:noFill/>
                </a:ln>
                <a:solidFill>
                  <a:prstClr val="black"/>
                </a:solidFill>
                <a:effectLst/>
                <a:uLnTx/>
                <a:uFillTx/>
                <a:latin typeface="ＭＳ Ｐゴシック"/>
                <a:ea typeface="ＭＳ Ｐゴシック"/>
              </a:rPr>
              <a:t>．</a:t>
            </a:r>
            <a:r>
              <a:rPr kumimoji="1" lang="ja-JP" altLang="en-US" sz="2800" b="0" i="0" u="none" strike="noStrike" kern="0" cap="none" spc="0" normalizeH="0" baseline="0" noProof="0" dirty="0">
                <a:ln>
                  <a:noFill/>
                </a:ln>
                <a:solidFill>
                  <a:prstClr val="black"/>
                </a:solidFill>
                <a:effectLst/>
                <a:uLnTx/>
                <a:uFillTx/>
                <a:latin typeface="Calibri" panose="020F0502020204030204"/>
                <a:ea typeface="ＭＳ Ｐゴシック"/>
              </a:rPr>
              <a:t>高度急性期と一般急性期を担う病床の機能</a:t>
            </a:r>
            <a:r>
              <a:rPr kumimoji="1" lang="ja-JP" altLang="en-US" sz="2800" b="0" i="0" u="none" strike="noStrike" kern="0" cap="none" spc="0" normalizeH="0" baseline="0" noProof="0" dirty="0" smtClean="0">
                <a:ln>
                  <a:noFill/>
                </a:ln>
                <a:solidFill>
                  <a:prstClr val="black"/>
                </a:solidFill>
                <a:effectLst/>
                <a:uLnTx/>
                <a:uFillTx/>
                <a:latin typeface="Calibri" panose="020F0502020204030204"/>
                <a:ea typeface="ＭＳ Ｐゴシック"/>
              </a:rPr>
              <a:t>分化</a:t>
            </a:r>
            <a:endParaRPr kumimoji="1" lang="ja-JP" altLang="en-US" sz="28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2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91447276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7357825" y="5970677"/>
            <a:ext cx="1260000" cy="766571"/>
          </a:xfrm>
          <a:prstGeom prst="rect">
            <a:avLst/>
          </a:prstGeom>
          <a:solidFill>
            <a:schemeClr val="accent5">
              <a:lumMod val="20000"/>
              <a:lumOff val="80000"/>
              <a:alpha val="65000"/>
            </a:schemeClr>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ja-JP" altLang="en-US" sz="1200" dirty="0">
                <a:solidFill>
                  <a:prstClr val="black"/>
                </a:solidFill>
              </a:rPr>
              <a:t>ハイケアユニット入院医療</a:t>
            </a:r>
            <a:r>
              <a:rPr lang="ja-JP" altLang="en-US" sz="1200" dirty="0" smtClean="0">
                <a:solidFill>
                  <a:prstClr val="black"/>
                </a:solidFill>
              </a:rPr>
              <a:t>管理料２　</a:t>
            </a:r>
            <a:endParaRPr lang="en-US" altLang="ja-JP" sz="1200" dirty="0">
              <a:solidFill>
                <a:prstClr val="black"/>
              </a:solidFill>
            </a:endParaRPr>
          </a:p>
        </p:txBody>
      </p:sp>
      <p:sp>
        <p:nvSpPr>
          <p:cNvPr id="82" name="下矢印 81"/>
          <p:cNvSpPr/>
          <p:nvPr/>
        </p:nvSpPr>
        <p:spPr>
          <a:xfrm>
            <a:off x="5641763" y="3501068"/>
            <a:ext cx="1440000" cy="2089125"/>
          </a:xfrm>
          <a:prstGeom prst="downArrow">
            <a:avLst>
              <a:gd name="adj1" fmla="val 70620"/>
              <a:gd name="adj2" fmla="val 28057"/>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ja-JP" altLang="en-US" sz="1000" dirty="0">
              <a:solidFill>
                <a:prstClr val="black"/>
              </a:solidFill>
            </a:endParaRPr>
          </a:p>
        </p:txBody>
      </p:sp>
      <p:cxnSp>
        <p:nvCxnSpPr>
          <p:cNvPr id="5" name="直線コネクタ 4"/>
          <p:cNvCxnSpPr/>
          <p:nvPr/>
        </p:nvCxnSpPr>
        <p:spPr>
          <a:xfrm flipV="1">
            <a:off x="96198" y="2492897"/>
            <a:ext cx="9809802" cy="12899"/>
          </a:xfrm>
          <a:prstGeom prst="line">
            <a:avLst/>
          </a:prstGeom>
          <a:ln w="28575" cmpd="dbl">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6828" y="3282570"/>
            <a:ext cx="369332" cy="3074569"/>
          </a:xfrm>
          <a:prstGeom prst="rect">
            <a:avLst/>
          </a:prstGeom>
          <a:noFill/>
          <a:ln>
            <a:solidFill>
              <a:srgbClr val="FF0000"/>
            </a:solidFill>
          </a:ln>
        </p:spPr>
        <p:txBody>
          <a:bodyPr vert="eaVert" wrap="square" rtlCol="0">
            <a:spAutoFit/>
          </a:bodyPr>
          <a:lstStyle/>
          <a:p>
            <a:pPr algn="dist"/>
            <a:r>
              <a:rPr lang="ja-JP" altLang="en-US" sz="1200" b="1" dirty="0">
                <a:solidFill>
                  <a:srgbClr val="FF0000"/>
                </a:solidFill>
              </a:rPr>
              <a:t>改定後</a:t>
            </a:r>
          </a:p>
        </p:txBody>
      </p:sp>
      <p:sp>
        <p:nvSpPr>
          <p:cNvPr id="32" name="テキスト ボックス 31"/>
          <p:cNvSpPr txBox="1"/>
          <p:nvPr/>
        </p:nvSpPr>
        <p:spPr>
          <a:xfrm>
            <a:off x="83901" y="314421"/>
            <a:ext cx="369332" cy="2146309"/>
          </a:xfrm>
          <a:prstGeom prst="rect">
            <a:avLst/>
          </a:prstGeom>
          <a:noFill/>
          <a:ln>
            <a:solidFill>
              <a:schemeClr val="tx1"/>
            </a:solidFill>
          </a:ln>
        </p:spPr>
        <p:txBody>
          <a:bodyPr vert="eaVert" wrap="square" rtlCol="0">
            <a:spAutoFit/>
          </a:bodyPr>
          <a:lstStyle/>
          <a:p>
            <a:pPr algn="dist"/>
            <a:r>
              <a:rPr lang="ja-JP" altLang="en-US" sz="1200" b="1" dirty="0">
                <a:solidFill>
                  <a:prstClr val="black"/>
                </a:solidFill>
              </a:rPr>
              <a:t>改定前</a:t>
            </a:r>
          </a:p>
        </p:txBody>
      </p:sp>
      <p:sp>
        <p:nvSpPr>
          <p:cNvPr id="8" name="正方形/長方形 7"/>
          <p:cNvSpPr/>
          <p:nvPr/>
        </p:nvSpPr>
        <p:spPr>
          <a:xfrm>
            <a:off x="1688664" y="-24142"/>
            <a:ext cx="4245073" cy="338554"/>
          </a:xfrm>
          <a:prstGeom prst="rect">
            <a:avLst/>
          </a:prstGeom>
        </p:spPr>
        <p:txBody>
          <a:bodyPr wrap="none">
            <a:spAutoFit/>
          </a:bodyPr>
          <a:lstStyle/>
          <a:p>
            <a:pPr>
              <a:defRPr/>
            </a:pPr>
            <a:r>
              <a:rPr lang="en-US" altLang="ja-JP" sz="1600" b="1" dirty="0" smtClean="0">
                <a:solidFill>
                  <a:prstClr val="black"/>
                </a:solidFill>
              </a:rPr>
              <a:t>【</a:t>
            </a:r>
            <a:r>
              <a:rPr lang="ja-JP" altLang="en-US" sz="1600" b="1" dirty="0">
                <a:solidFill>
                  <a:prstClr val="black"/>
                </a:solidFill>
              </a:rPr>
              <a:t>評価のイメージ </a:t>
            </a:r>
            <a:r>
              <a:rPr lang="en-US" altLang="ja-JP" sz="1600" b="1" dirty="0" smtClean="0">
                <a:solidFill>
                  <a:prstClr val="black"/>
                </a:solidFill>
              </a:rPr>
              <a:t>】</a:t>
            </a:r>
            <a:r>
              <a:rPr lang="ja-JP" altLang="en-US" sz="1600" b="1" dirty="0" smtClean="0">
                <a:solidFill>
                  <a:prstClr val="black"/>
                </a:solidFill>
              </a:rPr>
              <a:t>　　　</a:t>
            </a:r>
            <a:r>
              <a:rPr lang="ja-JP" altLang="en-US" sz="1600" b="1" u="sng" dirty="0" smtClean="0">
                <a:solidFill>
                  <a:prstClr val="black"/>
                </a:solidFill>
              </a:rPr>
              <a:t>特定集中治療室管理料</a:t>
            </a:r>
            <a:endParaRPr lang="en-US" altLang="ja-JP" sz="1600" b="1" u="sng" dirty="0">
              <a:solidFill>
                <a:prstClr val="black"/>
              </a:solidFill>
            </a:endParaRPr>
          </a:p>
        </p:txBody>
      </p:sp>
      <p:sp>
        <p:nvSpPr>
          <p:cNvPr id="73" name="正方形/長方形 72"/>
          <p:cNvSpPr/>
          <p:nvPr/>
        </p:nvSpPr>
        <p:spPr>
          <a:xfrm>
            <a:off x="2393935" y="520764"/>
            <a:ext cx="1080000" cy="141940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特定集中治療室管理料１、２</a:t>
            </a:r>
            <a:endParaRPr lang="en-US" altLang="ja-JP" sz="1400" dirty="0" smtClean="0">
              <a:solidFill>
                <a:prstClr val="black"/>
              </a:solidFill>
            </a:endParaRPr>
          </a:p>
          <a:p>
            <a:pPr algn="ctr"/>
            <a:r>
              <a:rPr lang="ja-JP" altLang="en-US" sz="1400" dirty="0" smtClean="0">
                <a:solidFill>
                  <a:prstClr val="black"/>
                </a:solidFill>
              </a:rPr>
              <a:t>（７日以内）</a:t>
            </a:r>
            <a:endParaRPr lang="ja-JP" altLang="en-US" sz="1400" dirty="0">
              <a:solidFill>
                <a:prstClr val="black"/>
              </a:solidFill>
            </a:endParaRPr>
          </a:p>
        </p:txBody>
      </p:sp>
      <p:sp>
        <p:nvSpPr>
          <p:cNvPr id="74" name="正方形/長方形 73"/>
          <p:cNvSpPr/>
          <p:nvPr/>
        </p:nvSpPr>
        <p:spPr>
          <a:xfrm>
            <a:off x="3475653" y="792959"/>
            <a:ext cx="1080000" cy="1147219"/>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特定集中治療室管理料</a:t>
            </a:r>
            <a:r>
              <a:rPr lang="ja-JP" altLang="en-US" sz="1400" dirty="0" smtClean="0">
                <a:solidFill>
                  <a:prstClr val="black"/>
                </a:solidFill>
              </a:rPr>
              <a:t>１、２</a:t>
            </a:r>
            <a:endParaRPr lang="en-US" altLang="ja-JP" sz="1400" dirty="0" smtClean="0">
              <a:solidFill>
                <a:prstClr val="black"/>
              </a:solidFill>
            </a:endParaRPr>
          </a:p>
          <a:p>
            <a:pPr algn="ctr"/>
            <a:r>
              <a:rPr lang="ja-JP" altLang="en-US" sz="1400" dirty="0" smtClean="0">
                <a:solidFill>
                  <a:prstClr val="black"/>
                </a:solidFill>
              </a:rPr>
              <a:t>（８日以上</a:t>
            </a:r>
            <a:r>
              <a:rPr lang="en-US" altLang="ja-JP" sz="1400" dirty="0" smtClean="0">
                <a:solidFill>
                  <a:prstClr val="black"/>
                </a:solidFill>
              </a:rPr>
              <a:t>14</a:t>
            </a:r>
            <a:r>
              <a:rPr lang="ja-JP" altLang="en-US" sz="1400" dirty="0" smtClean="0">
                <a:solidFill>
                  <a:prstClr val="black"/>
                </a:solidFill>
              </a:rPr>
              <a:t>日</a:t>
            </a:r>
            <a:r>
              <a:rPr lang="ja-JP" altLang="en-US" sz="1400" dirty="0">
                <a:solidFill>
                  <a:prstClr val="black"/>
                </a:solidFill>
              </a:rPr>
              <a:t>以内）</a:t>
            </a:r>
          </a:p>
        </p:txBody>
      </p:sp>
      <p:sp>
        <p:nvSpPr>
          <p:cNvPr id="93" name="テキスト ボックス 92"/>
          <p:cNvSpPr txBox="1"/>
          <p:nvPr/>
        </p:nvSpPr>
        <p:spPr>
          <a:xfrm>
            <a:off x="2433790" y="1746273"/>
            <a:ext cx="874460" cy="246221"/>
          </a:xfrm>
          <a:prstGeom prst="rect">
            <a:avLst/>
          </a:prstGeom>
          <a:noFill/>
        </p:spPr>
        <p:txBody>
          <a:bodyPr wrap="square" rtlCol="0">
            <a:spAutoFit/>
          </a:bodyPr>
          <a:lstStyle/>
          <a:p>
            <a:pPr algn="r"/>
            <a:r>
              <a:rPr lang="ja-JP" altLang="en-US" sz="1000" dirty="0" smtClean="0">
                <a:solidFill>
                  <a:prstClr val="black"/>
                </a:solidFill>
              </a:rPr>
              <a:t>（</a:t>
            </a:r>
            <a:r>
              <a:rPr lang="en-US" altLang="ja-JP" sz="1000" dirty="0" smtClean="0">
                <a:solidFill>
                  <a:prstClr val="black"/>
                </a:solidFill>
              </a:rPr>
              <a:t>9,211</a:t>
            </a:r>
            <a:r>
              <a:rPr lang="ja-JP" altLang="en-US" sz="1000" dirty="0" smtClean="0">
                <a:solidFill>
                  <a:prstClr val="black"/>
                </a:solidFill>
              </a:rPr>
              <a:t>点</a:t>
            </a:r>
            <a:r>
              <a:rPr lang="ja-JP" altLang="en-US" sz="1000" dirty="0">
                <a:solidFill>
                  <a:prstClr val="black"/>
                </a:solidFill>
              </a:rPr>
              <a:t>）</a:t>
            </a:r>
          </a:p>
        </p:txBody>
      </p:sp>
      <p:sp>
        <p:nvSpPr>
          <p:cNvPr id="107" name="テキスト ボックス 106"/>
          <p:cNvSpPr txBox="1"/>
          <p:nvPr/>
        </p:nvSpPr>
        <p:spPr>
          <a:xfrm>
            <a:off x="3509326" y="1791702"/>
            <a:ext cx="874460" cy="246221"/>
          </a:xfrm>
          <a:prstGeom prst="rect">
            <a:avLst/>
          </a:prstGeom>
          <a:noFill/>
        </p:spPr>
        <p:txBody>
          <a:bodyPr wrap="square" rtlCol="0">
            <a:spAutoFit/>
          </a:bodyPr>
          <a:lstStyle/>
          <a:p>
            <a:pPr algn="r"/>
            <a:r>
              <a:rPr lang="ja-JP" altLang="en-US" sz="1000" dirty="0" smtClean="0">
                <a:solidFill>
                  <a:prstClr val="black"/>
                </a:solidFill>
              </a:rPr>
              <a:t>（</a:t>
            </a:r>
            <a:r>
              <a:rPr lang="en-US" altLang="ja-JP" sz="1000" dirty="0" smtClean="0">
                <a:solidFill>
                  <a:prstClr val="black"/>
                </a:solidFill>
              </a:rPr>
              <a:t>7,711</a:t>
            </a:r>
            <a:r>
              <a:rPr lang="ja-JP" altLang="en-US" sz="1000" dirty="0" smtClean="0">
                <a:solidFill>
                  <a:prstClr val="black"/>
                </a:solidFill>
              </a:rPr>
              <a:t>点</a:t>
            </a:r>
            <a:r>
              <a:rPr lang="ja-JP" altLang="en-US" sz="1000" dirty="0">
                <a:solidFill>
                  <a:prstClr val="black"/>
                </a:solidFill>
              </a:rPr>
              <a:t>）</a:t>
            </a:r>
          </a:p>
        </p:txBody>
      </p:sp>
      <p:sp>
        <p:nvSpPr>
          <p:cNvPr id="111" name="正方形/長方形 110"/>
          <p:cNvSpPr/>
          <p:nvPr/>
        </p:nvSpPr>
        <p:spPr>
          <a:xfrm>
            <a:off x="641170" y="1998506"/>
            <a:ext cx="5006606"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prstClr val="black"/>
                </a:solidFill>
                <a:latin typeface="ＭＳ Ｐゴシック" panose="020B0600070205080204" pitchFamily="50" charset="-128"/>
              </a:rPr>
              <a:t>ICU</a:t>
            </a:r>
            <a:r>
              <a:rPr lang="ja-JP" altLang="en-US" sz="1100" b="1" dirty="0" smtClean="0">
                <a:solidFill>
                  <a:prstClr val="black"/>
                </a:solidFill>
                <a:latin typeface="ＭＳ Ｐゴシック" panose="020B0600070205080204" pitchFamily="50" charset="-128"/>
              </a:rPr>
              <a:t>用の重症度</a:t>
            </a:r>
            <a:r>
              <a:rPr lang="ja-JP" altLang="en-US" sz="1100" b="1" dirty="0">
                <a:solidFill>
                  <a:prstClr val="black"/>
                </a:solidFill>
                <a:latin typeface="ＭＳ Ｐゴシック" panose="020B0600070205080204" pitchFamily="50" charset="-128"/>
              </a:rPr>
              <a:t>、医療・看護</a:t>
            </a:r>
            <a:r>
              <a:rPr lang="ja-JP" altLang="en-US" sz="1100" b="1" dirty="0" smtClean="0">
                <a:solidFill>
                  <a:prstClr val="black"/>
                </a:solidFill>
                <a:latin typeface="ＭＳ Ｐゴシック" panose="020B0600070205080204" pitchFamily="50" charset="-128"/>
              </a:rPr>
              <a:t>必要度（以下「</a:t>
            </a:r>
            <a:r>
              <a:rPr lang="en-US" altLang="ja-JP" sz="1100" b="1" dirty="0" smtClean="0">
                <a:solidFill>
                  <a:prstClr val="black"/>
                </a:solidFill>
                <a:latin typeface="ＭＳ Ｐゴシック" panose="020B0600070205080204" pitchFamily="50" charset="-128"/>
              </a:rPr>
              <a:t>ICU</a:t>
            </a:r>
            <a:r>
              <a:rPr lang="ja-JP" altLang="en-US" sz="1100" b="1" dirty="0" smtClean="0">
                <a:solidFill>
                  <a:prstClr val="black"/>
                </a:solidFill>
                <a:latin typeface="ＭＳ Ｐゴシック" panose="020B0600070205080204" pitchFamily="50" charset="-128"/>
              </a:rPr>
              <a:t>用必要度」という）　</a:t>
            </a:r>
            <a:endParaRPr lang="en-US" altLang="ja-JP" sz="1100" b="1" dirty="0" smtClean="0">
              <a:solidFill>
                <a:prstClr val="black"/>
              </a:solidFill>
              <a:latin typeface="ＭＳ Ｐゴシック" panose="020B0600070205080204" pitchFamily="50" charset="-128"/>
            </a:endParaRPr>
          </a:p>
          <a:p>
            <a:pPr algn="ctr"/>
            <a:r>
              <a:rPr lang="ja-JP" altLang="en-US" sz="1100" b="1" dirty="0" smtClean="0">
                <a:solidFill>
                  <a:prstClr val="black"/>
                </a:solidFill>
                <a:latin typeface="ＭＳ Ｐゴシック" panose="020B0600070205080204" pitchFamily="50" charset="-128"/>
              </a:rPr>
              <a:t>Ａ項目</a:t>
            </a:r>
            <a:r>
              <a:rPr lang="ja-JP" altLang="en-US" sz="1100" b="1" dirty="0">
                <a:solidFill>
                  <a:prstClr val="black"/>
                </a:solidFill>
                <a:latin typeface="ＭＳ Ｐゴシック" panose="020B0600070205080204" pitchFamily="50" charset="-128"/>
              </a:rPr>
              <a:t>が３点以上</a:t>
            </a:r>
            <a:r>
              <a:rPr lang="ja-JP" altLang="en-US" sz="1100" b="1" dirty="0" smtClean="0">
                <a:solidFill>
                  <a:prstClr val="black"/>
                </a:solidFill>
                <a:latin typeface="ＭＳ Ｐゴシック" panose="020B0600070205080204" pitchFamily="50" charset="-128"/>
              </a:rPr>
              <a:t>、</a:t>
            </a:r>
            <a:r>
              <a:rPr lang="ja-JP" altLang="en-US" sz="1100" b="1" u="sng" dirty="0" smtClean="0">
                <a:solidFill>
                  <a:srgbClr val="FF0000"/>
                </a:solidFill>
                <a:latin typeface="ＭＳ Ｐゴシック" panose="020B0600070205080204" pitchFamily="50" charset="-128"/>
              </a:rPr>
              <a:t>または</a:t>
            </a:r>
            <a:r>
              <a:rPr lang="ja-JP" altLang="en-US" sz="1100" b="1" dirty="0" smtClean="0">
                <a:solidFill>
                  <a:prstClr val="black"/>
                </a:solidFill>
                <a:latin typeface="ＭＳ Ｐゴシック" panose="020B0600070205080204" pitchFamily="50" charset="-128"/>
              </a:rPr>
              <a:t>、</a:t>
            </a:r>
            <a:r>
              <a:rPr lang="ja-JP" altLang="en-US" sz="1100" b="1" dirty="0">
                <a:solidFill>
                  <a:prstClr val="black"/>
                </a:solidFill>
                <a:latin typeface="ＭＳ Ｐゴシック" panose="020B0600070205080204" pitchFamily="50" charset="-128"/>
              </a:rPr>
              <a:t>Ｂ項目が３点以上である患者　</a:t>
            </a:r>
            <a:r>
              <a:rPr lang="ja-JP" altLang="en-US" sz="1100" b="1" u="sng" dirty="0">
                <a:solidFill>
                  <a:srgbClr val="FF0000"/>
                </a:solidFill>
                <a:latin typeface="ＭＳ Ｐゴシック" panose="020B0600070205080204" pitchFamily="50" charset="-128"/>
              </a:rPr>
              <a:t>９割</a:t>
            </a:r>
            <a:r>
              <a:rPr lang="ja-JP" altLang="en-US" sz="1100" b="1" u="sng" dirty="0" smtClean="0">
                <a:solidFill>
                  <a:srgbClr val="FF0000"/>
                </a:solidFill>
                <a:latin typeface="ＭＳ Ｐゴシック" panose="020B0600070205080204" pitchFamily="50" charset="-128"/>
              </a:rPr>
              <a:t>以上</a:t>
            </a:r>
            <a:endParaRPr lang="ja-JP" altLang="en-US" sz="1100" b="1" dirty="0">
              <a:solidFill>
                <a:prstClr val="black"/>
              </a:solidFill>
              <a:latin typeface="ＭＳ Ｐゴシック" panose="020B0600070205080204" pitchFamily="50" charset="-128"/>
            </a:endParaRPr>
          </a:p>
        </p:txBody>
      </p:sp>
      <p:sp>
        <p:nvSpPr>
          <p:cNvPr id="23" name="正方形/長方形 22"/>
          <p:cNvSpPr/>
          <p:nvPr/>
        </p:nvSpPr>
        <p:spPr>
          <a:xfrm>
            <a:off x="2757026" y="5142507"/>
            <a:ext cx="1116000" cy="162000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新　特定集中治療室管理料３、４</a:t>
            </a:r>
            <a:endParaRPr lang="en-US" altLang="ja-JP" sz="1200" dirty="0" smtClean="0">
              <a:solidFill>
                <a:prstClr val="black"/>
              </a:solidFill>
            </a:endParaRPr>
          </a:p>
          <a:p>
            <a:pPr algn="ctr"/>
            <a:r>
              <a:rPr lang="ja-JP" altLang="en-US" sz="1200" dirty="0" smtClean="0">
                <a:solidFill>
                  <a:prstClr val="black"/>
                </a:solidFill>
              </a:rPr>
              <a:t>（７日以内）</a:t>
            </a:r>
            <a:endParaRPr lang="ja-JP" altLang="en-US" sz="1200" dirty="0">
              <a:solidFill>
                <a:prstClr val="black"/>
              </a:solidFill>
            </a:endParaRPr>
          </a:p>
        </p:txBody>
      </p:sp>
      <p:sp>
        <p:nvSpPr>
          <p:cNvPr id="24" name="正方形/長方形 23"/>
          <p:cNvSpPr/>
          <p:nvPr/>
        </p:nvSpPr>
        <p:spPr>
          <a:xfrm>
            <a:off x="3869729" y="5502507"/>
            <a:ext cx="1116000" cy="126000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新　特定</a:t>
            </a:r>
            <a:r>
              <a:rPr lang="ja-JP" altLang="en-US" sz="1200" dirty="0">
                <a:solidFill>
                  <a:prstClr val="black"/>
                </a:solidFill>
              </a:rPr>
              <a:t>集中治療室</a:t>
            </a:r>
            <a:r>
              <a:rPr lang="ja-JP" altLang="en-US" sz="1200" dirty="0" smtClean="0">
                <a:solidFill>
                  <a:prstClr val="black"/>
                </a:solidFill>
              </a:rPr>
              <a:t>管理料３、４</a:t>
            </a:r>
            <a:endParaRPr lang="en-US" altLang="ja-JP" sz="1200" dirty="0" smtClean="0">
              <a:solidFill>
                <a:prstClr val="black"/>
              </a:solidFill>
            </a:endParaRPr>
          </a:p>
          <a:p>
            <a:pPr algn="ctr"/>
            <a:r>
              <a:rPr lang="ja-JP" altLang="en-US" sz="1200" dirty="0" smtClean="0">
                <a:solidFill>
                  <a:prstClr val="black"/>
                </a:solidFill>
              </a:rPr>
              <a:t>（８日以上</a:t>
            </a:r>
            <a:r>
              <a:rPr lang="en-US" altLang="ja-JP" sz="1200" dirty="0" smtClean="0">
                <a:solidFill>
                  <a:prstClr val="black"/>
                </a:solidFill>
              </a:rPr>
              <a:t>14</a:t>
            </a:r>
            <a:r>
              <a:rPr lang="ja-JP" altLang="en-US" sz="1200" dirty="0" smtClean="0">
                <a:solidFill>
                  <a:prstClr val="black"/>
                </a:solidFill>
              </a:rPr>
              <a:t>日</a:t>
            </a:r>
            <a:r>
              <a:rPr lang="ja-JP" altLang="en-US" sz="1200" dirty="0">
                <a:solidFill>
                  <a:prstClr val="black"/>
                </a:solidFill>
              </a:rPr>
              <a:t>以内）</a:t>
            </a:r>
          </a:p>
        </p:txBody>
      </p:sp>
      <p:sp>
        <p:nvSpPr>
          <p:cNvPr id="40" name="正方形/長方形 39"/>
          <p:cNvSpPr/>
          <p:nvPr/>
        </p:nvSpPr>
        <p:spPr>
          <a:xfrm>
            <a:off x="470562" y="4350507"/>
            <a:ext cx="1114642" cy="2412000"/>
          </a:xfrm>
          <a:prstGeom prst="rect">
            <a:avLst/>
          </a:prstGeom>
          <a:solidFill>
            <a:schemeClr val="accent4">
              <a:lumMod val="20000"/>
              <a:lumOff val="80000"/>
              <a:alpha val="66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新　特定集中治療室管理料１、２</a:t>
            </a:r>
            <a:endParaRPr lang="en-US" altLang="ja-JP" sz="1200" dirty="0" smtClean="0">
              <a:solidFill>
                <a:prstClr val="black"/>
              </a:solidFill>
            </a:endParaRPr>
          </a:p>
          <a:p>
            <a:pPr algn="ctr"/>
            <a:r>
              <a:rPr lang="ja-JP" altLang="en-US" sz="1200" dirty="0" smtClean="0">
                <a:solidFill>
                  <a:prstClr val="black"/>
                </a:solidFill>
              </a:rPr>
              <a:t>（７日以内）</a:t>
            </a:r>
            <a:endParaRPr lang="ja-JP" altLang="en-US" sz="1200" dirty="0">
              <a:solidFill>
                <a:prstClr val="black"/>
              </a:solidFill>
            </a:endParaRPr>
          </a:p>
        </p:txBody>
      </p:sp>
      <p:sp>
        <p:nvSpPr>
          <p:cNvPr id="41" name="正方形/長方形 40"/>
          <p:cNvSpPr/>
          <p:nvPr/>
        </p:nvSpPr>
        <p:spPr>
          <a:xfrm>
            <a:off x="1589889" y="4602507"/>
            <a:ext cx="1114642" cy="2160000"/>
          </a:xfrm>
          <a:prstGeom prst="rect">
            <a:avLst/>
          </a:prstGeom>
          <a:solidFill>
            <a:schemeClr val="accent4">
              <a:lumMod val="20000"/>
              <a:lumOff val="80000"/>
              <a:alpha val="66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新　特定</a:t>
            </a:r>
            <a:r>
              <a:rPr lang="ja-JP" altLang="en-US" sz="1200" dirty="0">
                <a:solidFill>
                  <a:prstClr val="black"/>
                </a:solidFill>
              </a:rPr>
              <a:t>集中治療室</a:t>
            </a:r>
            <a:r>
              <a:rPr lang="ja-JP" altLang="en-US" sz="1200" dirty="0" smtClean="0">
                <a:solidFill>
                  <a:prstClr val="black"/>
                </a:solidFill>
              </a:rPr>
              <a:t>管理料１、２</a:t>
            </a:r>
            <a:r>
              <a:rPr lang="en-US" altLang="ja-JP" sz="1200" dirty="0" smtClean="0">
                <a:solidFill>
                  <a:prstClr val="black"/>
                </a:solidFill>
              </a:rPr>
              <a:t> </a:t>
            </a:r>
          </a:p>
          <a:p>
            <a:pPr algn="ctr"/>
            <a:r>
              <a:rPr lang="ja-JP" altLang="en-US" sz="1200" dirty="0" smtClean="0">
                <a:solidFill>
                  <a:prstClr val="black"/>
                </a:solidFill>
              </a:rPr>
              <a:t>（８日以上</a:t>
            </a:r>
            <a:r>
              <a:rPr lang="en-US" altLang="ja-JP" sz="1200" dirty="0" smtClean="0">
                <a:solidFill>
                  <a:prstClr val="black"/>
                </a:solidFill>
              </a:rPr>
              <a:t>14</a:t>
            </a:r>
            <a:r>
              <a:rPr lang="ja-JP" altLang="en-US" sz="1200" dirty="0" smtClean="0">
                <a:solidFill>
                  <a:prstClr val="black"/>
                </a:solidFill>
              </a:rPr>
              <a:t>日</a:t>
            </a:r>
            <a:r>
              <a:rPr lang="ja-JP" altLang="en-US" sz="1200" dirty="0">
                <a:solidFill>
                  <a:prstClr val="black"/>
                </a:solidFill>
              </a:rPr>
              <a:t>以内）</a:t>
            </a:r>
          </a:p>
        </p:txBody>
      </p:sp>
      <p:sp>
        <p:nvSpPr>
          <p:cNvPr id="44" name="正方形/長方形 43"/>
          <p:cNvSpPr/>
          <p:nvPr/>
        </p:nvSpPr>
        <p:spPr>
          <a:xfrm>
            <a:off x="549639" y="2847954"/>
            <a:ext cx="2521452" cy="71836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smtClean="0">
                <a:solidFill>
                  <a:prstClr val="black"/>
                </a:solidFill>
                <a:latin typeface="ＭＳ Ｐゴシック"/>
              </a:rPr>
              <a:t>ICU</a:t>
            </a:r>
            <a:r>
              <a:rPr lang="ja-JP" altLang="en-US" sz="1050" b="1" dirty="0" smtClean="0">
                <a:solidFill>
                  <a:prstClr val="black"/>
                </a:solidFill>
                <a:latin typeface="ＭＳ Ｐゴシック"/>
              </a:rPr>
              <a:t>用必要度　Ａ</a:t>
            </a:r>
            <a:r>
              <a:rPr lang="ja-JP" altLang="en-US" sz="1050" b="1" dirty="0">
                <a:solidFill>
                  <a:prstClr val="black"/>
                </a:solidFill>
                <a:latin typeface="ＭＳ Ｐゴシック"/>
              </a:rPr>
              <a:t>項目が３点以上、</a:t>
            </a:r>
            <a:r>
              <a:rPr lang="ja-JP" altLang="en-US" sz="1050" b="1" u="sng" dirty="0">
                <a:solidFill>
                  <a:srgbClr val="FF0000"/>
                </a:solidFill>
                <a:latin typeface="ＭＳ Ｐゴシック"/>
              </a:rPr>
              <a:t>かつ</a:t>
            </a:r>
            <a:r>
              <a:rPr lang="ja-JP" altLang="en-US" sz="1050" b="1" dirty="0" smtClean="0">
                <a:solidFill>
                  <a:prstClr val="black"/>
                </a:solidFill>
                <a:latin typeface="ＭＳ Ｐゴシック"/>
              </a:rPr>
              <a:t>、</a:t>
            </a:r>
            <a:endParaRPr lang="en-US" altLang="ja-JP" sz="1050" b="1" dirty="0" smtClean="0">
              <a:solidFill>
                <a:prstClr val="black"/>
              </a:solidFill>
              <a:latin typeface="ＭＳ Ｐゴシック"/>
            </a:endParaRPr>
          </a:p>
          <a:p>
            <a:pPr algn="ctr"/>
            <a:r>
              <a:rPr lang="ja-JP" altLang="en-US" sz="1050" b="1" dirty="0" smtClean="0">
                <a:solidFill>
                  <a:prstClr val="black"/>
                </a:solidFill>
                <a:latin typeface="ＭＳ Ｐゴシック"/>
              </a:rPr>
              <a:t>Ｂ</a:t>
            </a:r>
            <a:r>
              <a:rPr lang="ja-JP" altLang="en-US" sz="1050" b="1" dirty="0">
                <a:solidFill>
                  <a:prstClr val="black"/>
                </a:solidFill>
                <a:latin typeface="ＭＳ Ｐゴシック"/>
              </a:rPr>
              <a:t>項目が３点以上である患者　</a:t>
            </a:r>
            <a:r>
              <a:rPr lang="ja-JP" altLang="en-US" sz="1050" b="1" u="sng" dirty="0">
                <a:solidFill>
                  <a:srgbClr val="FF0000"/>
                </a:solidFill>
                <a:latin typeface="ＭＳ Ｐゴシック"/>
              </a:rPr>
              <a:t>９割</a:t>
            </a:r>
            <a:r>
              <a:rPr lang="ja-JP" altLang="en-US" sz="1050" b="1" u="sng" dirty="0" smtClean="0">
                <a:solidFill>
                  <a:srgbClr val="FF0000"/>
                </a:solidFill>
                <a:latin typeface="ＭＳ Ｐゴシック"/>
              </a:rPr>
              <a:t>以上</a:t>
            </a:r>
            <a:endParaRPr lang="en-US" altLang="ja-JP" sz="1050" b="1" u="sng" dirty="0" smtClean="0">
              <a:solidFill>
                <a:prstClr val="black"/>
              </a:solidFill>
              <a:latin typeface="ＭＳ Ｐゴシック"/>
            </a:endParaRPr>
          </a:p>
          <a:p>
            <a:pPr marL="88900" indent="-88900"/>
            <a:r>
              <a:rPr lang="ja-JP" altLang="en-US" sz="1050" dirty="0" smtClean="0">
                <a:solidFill>
                  <a:prstClr val="black"/>
                </a:solidFill>
                <a:latin typeface="ＭＳ Ｐゴシック"/>
              </a:rPr>
              <a:t>・経験５年以上の医師</a:t>
            </a:r>
            <a:r>
              <a:rPr lang="ja-JP" altLang="ja-JP" sz="1050" dirty="0" smtClean="0">
                <a:solidFill>
                  <a:prstClr val="black"/>
                </a:solidFill>
                <a:latin typeface="ＭＳ Ｐゴシック"/>
              </a:rPr>
              <a:t>２名以上</a:t>
            </a:r>
            <a:r>
              <a:rPr lang="ja-JP" altLang="en-US" sz="1050" dirty="0" smtClean="0">
                <a:solidFill>
                  <a:prstClr val="black"/>
                </a:solidFill>
                <a:latin typeface="ＭＳ Ｐゴシック"/>
              </a:rPr>
              <a:t>、２０㎡</a:t>
            </a:r>
            <a:r>
              <a:rPr lang="en-US" altLang="ja-JP" sz="1050" dirty="0" smtClean="0">
                <a:solidFill>
                  <a:prstClr val="black"/>
                </a:solidFill>
                <a:latin typeface="ＭＳ Ｐゴシック"/>
              </a:rPr>
              <a:t>/</a:t>
            </a:r>
            <a:r>
              <a:rPr lang="ja-JP" altLang="en-US" sz="1050" dirty="0" smtClean="0">
                <a:solidFill>
                  <a:prstClr val="black"/>
                </a:solidFill>
                <a:latin typeface="ＭＳ Ｐゴシック"/>
              </a:rPr>
              <a:t>床、臨床工学技士が常時勤務</a:t>
            </a:r>
            <a:endParaRPr lang="ja-JP" altLang="en-US" sz="1050" dirty="0">
              <a:solidFill>
                <a:prstClr val="black"/>
              </a:solidFill>
              <a:latin typeface="ＭＳ Ｐゴシック"/>
            </a:endParaRPr>
          </a:p>
        </p:txBody>
      </p:sp>
      <p:sp>
        <p:nvSpPr>
          <p:cNvPr id="45" name="正方形/長方形 44"/>
          <p:cNvSpPr/>
          <p:nvPr/>
        </p:nvSpPr>
        <p:spPr>
          <a:xfrm>
            <a:off x="3127775" y="2903512"/>
            <a:ext cx="2520000" cy="360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prstClr val="black"/>
                </a:solidFill>
                <a:latin typeface="ＭＳ Ｐゴシック"/>
              </a:rPr>
              <a:t>ICU</a:t>
            </a:r>
            <a:r>
              <a:rPr lang="ja-JP" altLang="en-US" sz="1100" b="1" dirty="0" smtClean="0">
                <a:solidFill>
                  <a:prstClr val="black"/>
                </a:solidFill>
                <a:latin typeface="ＭＳ Ｐゴシック"/>
              </a:rPr>
              <a:t>用必要度　Ａ</a:t>
            </a:r>
            <a:r>
              <a:rPr lang="ja-JP" altLang="en-US" sz="1100" b="1" dirty="0">
                <a:solidFill>
                  <a:prstClr val="black"/>
                </a:solidFill>
                <a:latin typeface="ＭＳ Ｐゴシック"/>
              </a:rPr>
              <a:t>項目が３点以上、</a:t>
            </a:r>
            <a:r>
              <a:rPr lang="ja-JP" altLang="en-US" sz="1100" b="1" u="sng" dirty="0">
                <a:solidFill>
                  <a:srgbClr val="FF0000"/>
                </a:solidFill>
                <a:latin typeface="ＭＳ Ｐゴシック"/>
              </a:rPr>
              <a:t>かつ</a:t>
            </a:r>
            <a:r>
              <a:rPr lang="ja-JP" altLang="en-US" sz="1100" b="1" dirty="0" smtClean="0">
                <a:solidFill>
                  <a:prstClr val="black"/>
                </a:solidFill>
                <a:latin typeface="ＭＳ Ｐゴシック"/>
              </a:rPr>
              <a:t>、</a:t>
            </a:r>
            <a:endParaRPr lang="en-US" altLang="ja-JP" sz="1100" b="1" dirty="0" smtClean="0">
              <a:solidFill>
                <a:prstClr val="black"/>
              </a:solidFill>
              <a:latin typeface="ＭＳ Ｐゴシック"/>
            </a:endParaRPr>
          </a:p>
          <a:p>
            <a:pPr algn="ctr"/>
            <a:r>
              <a:rPr lang="ja-JP" altLang="en-US" sz="1100" b="1" dirty="0" smtClean="0">
                <a:solidFill>
                  <a:prstClr val="black"/>
                </a:solidFill>
                <a:latin typeface="ＭＳ Ｐゴシック"/>
              </a:rPr>
              <a:t>Ｂ</a:t>
            </a:r>
            <a:r>
              <a:rPr lang="ja-JP" altLang="en-US" sz="1100" b="1" dirty="0">
                <a:solidFill>
                  <a:prstClr val="black"/>
                </a:solidFill>
                <a:latin typeface="ＭＳ Ｐゴシック"/>
              </a:rPr>
              <a:t>項目が</a:t>
            </a:r>
            <a:r>
              <a:rPr lang="ja-JP" altLang="en-US" sz="1100" b="1" dirty="0" smtClean="0">
                <a:solidFill>
                  <a:prstClr val="black"/>
                </a:solidFill>
                <a:latin typeface="ＭＳ Ｐゴシック"/>
              </a:rPr>
              <a:t>３点以上</a:t>
            </a:r>
            <a:r>
              <a:rPr lang="ja-JP" altLang="en-US" sz="1100" b="1" dirty="0">
                <a:solidFill>
                  <a:prstClr val="black"/>
                </a:solidFill>
                <a:latin typeface="ＭＳ Ｐゴシック"/>
              </a:rPr>
              <a:t>である患者　</a:t>
            </a:r>
            <a:r>
              <a:rPr lang="ja-JP" altLang="en-US" sz="1100" b="1" u="sng" dirty="0" smtClean="0">
                <a:solidFill>
                  <a:srgbClr val="FF0000"/>
                </a:solidFill>
                <a:latin typeface="ＭＳ Ｐゴシック"/>
              </a:rPr>
              <a:t>８割以上</a:t>
            </a:r>
            <a:endParaRPr lang="ja-JP" altLang="en-US" sz="1100" b="1" dirty="0">
              <a:solidFill>
                <a:prstClr val="black"/>
              </a:solidFill>
              <a:latin typeface="ＭＳ Ｐゴシック"/>
            </a:endParaRPr>
          </a:p>
        </p:txBody>
      </p:sp>
      <p:sp>
        <p:nvSpPr>
          <p:cNvPr id="46" name="テキスト ボックス 45"/>
          <p:cNvSpPr txBox="1"/>
          <p:nvPr/>
        </p:nvSpPr>
        <p:spPr>
          <a:xfrm>
            <a:off x="2861074" y="6558816"/>
            <a:ext cx="874460" cy="246221"/>
          </a:xfrm>
          <a:prstGeom prst="rect">
            <a:avLst/>
          </a:prstGeom>
          <a:noFill/>
        </p:spPr>
        <p:txBody>
          <a:bodyPr wrap="square" rtlCol="0">
            <a:spAutoFit/>
          </a:bodyPr>
          <a:lstStyle/>
          <a:p>
            <a:pPr algn="r"/>
            <a:r>
              <a:rPr lang="ja-JP" altLang="en-US" sz="1000" dirty="0" smtClean="0">
                <a:solidFill>
                  <a:prstClr val="black"/>
                </a:solidFill>
              </a:rPr>
              <a:t>（</a:t>
            </a:r>
            <a:r>
              <a:rPr lang="en-US" altLang="ja-JP" sz="1000" dirty="0" smtClean="0">
                <a:solidFill>
                  <a:prstClr val="black"/>
                </a:solidFill>
              </a:rPr>
              <a:t>9,361</a:t>
            </a:r>
            <a:r>
              <a:rPr lang="ja-JP" altLang="en-US" sz="1000" dirty="0" smtClean="0">
                <a:solidFill>
                  <a:prstClr val="black"/>
                </a:solidFill>
              </a:rPr>
              <a:t>点</a:t>
            </a:r>
            <a:r>
              <a:rPr lang="ja-JP" altLang="en-US" sz="1000" dirty="0">
                <a:solidFill>
                  <a:prstClr val="black"/>
                </a:solidFill>
              </a:rPr>
              <a:t>）</a:t>
            </a:r>
          </a:p>
        </p:txBody>
      </p:sp>
      <p:sp>
        <p:nvSpPr>
          <p:cNvPr id="47" name="テキスト ボックス 46"/>
          <p:cNvSpPr txBox="1"/>
          <p:nvPr/>
        </p:nvSpPr>
        <p:spPr>
          <a:xfrm>
            <a:off x="3930656" y="6558816"/>
            <a:ext cx="874460" cy="246221"/>
          </a:xfrm>
          <a:prstGeom prst="rect">
            <a:avLst/>
          </a:prstGeom>
          <a:noFill/>
        </p:spPr>
        <p:txBody>
          <a:bodyPr wrap="square" rtlCol="0">
            <a:spAutoFit/>
          </a:bodyPr>
          <a:lstStyle/>
          <a:p>
            <a:pPr algn="r"/>
            <a:r>
              <a:rPr lang="ja-JP" altLang="en-US" sz="1000" dirty="0" smtClean="0">
                <a:solidFill>
                  <a:prstClr val="black"/>
                </a:solidFill>
              </a:rPr>
              <a:t>（</a:t>
            </a:r>
            <a:r>
              <a:rPr lang="en-US" altLang="ja-JP" sz="1000" dirty="0" smtClean="0">
                <a:solidFill>
                  <a:prstClr val="black"/>
                </a:solidFill>
              </a:rPr>
              <a:t>7,837</a:t>
            </a:r>
            <a:r>
              <a:rPr lang="ja-JP" altLang="en-US" sz="1000" dirty="0" smtClean="0">
                <a:solidFill>
                  <a:prstClr val="black"/>
                </a:solidFill>
              </a:rPr>
              <a:t>点</a:t>
            </a:r>
            <a:r>
              <a:rPr lang="ja-JP" altLang="en-US" sz="1000" dirty="0">
                <a:solidFill>
                  <a:prstClr val="black"/>
                </a:solidFill>
              </a:rPr>
              <a:t>）</a:t>
            </a:r>
          </a:p>
        </p:txBody>
      </p:sp>
      <p:sp>
        <p:nvSpPr>
          <p:cNvPr id="90" name="テキスト ボックス 89"/>
          <p:cNvSpPr txBox="1"/>
          <p:nvPr/>
        </p:nvSpPr>
        <p:spPr>
          <a:xfrm>
            <a:off x="571222" y="6558816"/>
            <a:ext cx="874460" cy="246221"/>
          </a:xfrm>
          <a:prstGeom prst="rect">
            <a:avLst/>
          </a:prstGeom>
          <a:noFill/>
        </p:spPr>
        <p:txBody>
          <a:bodyPr wrap="square" rtlCol="0">
            <a:spAutoFit/>
          </a:bodyPr>
          <a:lstStyle/>
          <a:p>
            <a:pPr algn="ctr"/>
            <a:r>
              <a:rPr lang="ja-JP" altLang="en-US" sz="1000" dirty="0" smtClean="0">
                <a:solidFill>
                  <a:prstClr val="black"/>
                </a:solidFill>
              </a:rPr>
              <a:t>（</a:t>
            </a:r>
            <a:r>
              <a:rPr lang="en-US" altLang="ja-JP" sz="1000" u="sng" dirty="0" smtClean="0">
                <a:solidFill>
                  <a:prstClr val="black"/>
                </a:solidFill>
              </a:rPr>
              <a:t>13,650</a:t>
            </a:r>
            <a:r>
              <a:rPr lang="ja-JP" altLang="en-US" sz="1000" u="sng" dirty="0" smtClean="0">
                <a:solidFill>
                  <a:prstClr val="black"/>
                </a:solidFill>
              </a:rPr>
              <a:t>点</a:t>
            </a:r>
            <a:r>
              <a:rPr lang="ja-JP" altLang="en-US" sz="1000" dirty="0">
                <a:solidFill>
                  <a:prstClr val="black"/>
                </a:solidFill>
              </a:rPr>
              <a:t>）</a:t>
            </a:r>
          </a:p>
        </p:txBody>
      </p:sp>
      <p:sp>
        <p:nvSpPr>
          <p:cNvPr id="91" name="テキスト ボックス 90"/>
          <p:cNvSpPr txBox="1"/>
          <p:nvPr/>
        </p:nvSpPr>
        <p:spPr>
          <a:xfrm>
            <a:off x="1756095" y="6558816"/>
            <a:ext cx="874460" cy="246221"/>
          </a:xfrm>
          <a:prstGeom prst="rect">
            <a:avLst/>
          </a:prstGeom>
          <a:noFill/>
        </p:spPr>
        <p:txBody>
          <a:bodyPr wrap="square" rtlCol="0">
            <a:spAutoFit/>
          </a:bodyPr>
          <a:lstStyle/>
          <a:p>
            <a:pPr algn="ctr"/>
            <a:r>
              <a:rPr lang="ja-JP" altLang="en-US" sz="1000" dirty="0" smtClean="0">
                <a:solidFill>
                  <a:prstClr val="black"/>
                </a:solidFill>
              </a:rPr>
              <a:t>（</a:t>
            </a:r>
            <a:r>
              <a:rPr lang="en-US" altLang="ja-JP" sz="1000" u="sng" dirty="0" smtClean="0">
                <a:solidFill>
                  <a:prstClr val="black"/>
                </a:solidFill>
              </a:rPr>
              <a:t>12,126</a:t>
            </a:r>
            <a:r>
              <a:rPr lang="ja-JP" altLang="en-US" sz="1000" u="sng" dirty="0" smtClean="0">
                <a:solidFill>
                  <a:prstClr val="black"/>
                </a:solidFill>
              </a:rPr>
              <a:t>点</a:t>
            </a:r>
            <a:r>
              <a:rPr lang="ja-JP" altLang="en-US" sz="1000" dirty="0">
                <a:solidFill>
                  <a:prstClr val="black"/>
                </a:solidFill>
              </a:rPr>
              <a:t>）</a:t>
            </a:r>
          </a:p>
        </p:txBody>
      </p:sp>
      <p:sp>
        <p:nvSpPr>
          <p:cNvPr id="11" name="テキスト ボックス 10"/>
          <p:cNvSpPr txBox="1"/>
          <p:nvPr/>
        </p:nvSpPr>
        <p:spPr>
          <a:xfrm>
            <a:off x="831532" y="267513"/>
            <a:ext cx="4887521" cy="253916"/>
          </a:xfrm>
          <a:prstGeom prst="rect">
            <a:avLst/>
          </a:prstGeom>
          <a:noFill/>
        </p:spPr>
        <p:txBody>
          <a:bodyPr wrap="square" rtlCol="0">
            <a:spAutoFit/>
          </a:bodyPr>
          <a:lstStyle/>
          <a:p>
            <a:r>
              <a:rPr lang="en-US" altLang="ja-JP" sz="1050" dirty="0" smtClean="0">
                <a:solidFill>
                  <a:prstClr val="black"/>
                </a:solidFill>
              </a:rPr>
              <a:t>※</a:t>
            </a:r>
            <a:r>
              <a:rPr lang="ja-JP" altLang="en-US" sz="1050" dirty="0">
                <a:solidFill>
                  <a:prstClr val="black"/>
                </a:solidFill>
              </a:rPr>
              <a:t>特定集中治療室</a:t>
            </a:r>
            <a:r>
              <a:rPr lang="ja-JP" altLang="en-US" sz="1050" dirty="0" smtClean="0">
                <a:solidFill>
                  <a:prstClr val="black"/>
                </a:solidFill>
              </a:rPr>
              <a:t>管理料２</a:t>
            </a:r>
            <a:r>
              <a:rPr lang="ja-JP" altLang="en-US" sz="1050" b="1" u="sng" dirty="0" smtClean="0">
                <a:solidFill>
                  <a:prstClr val="black"/>
                </a:solidFill>
              </a:rPr>
              <a:t>（</a:t>
            </a:r>
            <a:r>
              <a:rPr lang="ja-JP" altLang="en-US" sz="1050" u="sng" dirty="0" smtClean="0">
                <a:solidFill>
                  <a:prstClr val="black"/>
                </a:solidFill>
              </a:rPr>
              <a:t>広範囲熱傷特定集中治療室管理料</a:t>
            </a:r>
            <a:r>
              <a:rPr lang="ja-JP" altLang="en-US" sz="1050" dirty="0" smtClean="0">
                <a:solidFill>
                  <a:prstClr val="black"/>
                </a:solidFill>
              </a:rPr>
              <a:t>）については省略</a:t>
            </a:r>
            <a:endParaRPr lang="ja-JP" altLang="en-US" sz="1050" dirty="0">
              <a:solidFill>
                <a:prstClr val="black"/>
              </a:solidFill>
            </a:endParaRPr>
          </a:p>
        </p:txBody>
      </p:sp>
      <p:sp>
        <p:nvSpPr>
          <p:cNvPr id="49" name="正方形/長方形 48"/>
          <p:cNvSpPr/>
          <p:nvPr/>
        </p:nvSpPr>
        <p:spPr>
          <a:xfrm>
            <a:off x="6845550" y="39582"/>
            <a:ext cx="3060453" cy="338554"/>
          </a:xfrm>
          <a:prstGeom prst="rect">
            <a:avLst/>
          </a:prstGeom>
        </p:spPr>
        <p:txBody>
          <a:bodyPr wrap="none">
            <a:spAutoFit/>
          </a:bodyPr>
          <a:lstStyle/>
          <a:p>
            <a:pPr>
              <a:defRPr/>
            </a:pPr>
            <a:r>
              <a:rPr lang="ja-JP" altLang="en-US" sz="1600" b="1" u="sng" dirty="0" smtClean="0">
                <a:solidFill>
                  <a:prstClr val="black"/>
                </a:solidFill>
              </a:rPr>
              <a:t>ハイケアユニット入院医療管理料</a:t>
            </a:r>
            <a:endParaRPr lang="en-US" altLang="ja-JP" sz="1600" b="1" u="sng" dirty="0">
              <a:solidFill>
                <a:prstClr val="black"/>
              </a:solidFill>
            </a:endParaRPr>
          </a:p>
        </p:txBody>
      </p:sp>
      <p:cxnSp>
        <p:nvCxnSpPr>
          <p:cNvPr id="3" name="直線コネクタ 2"/>
          <p:cNvCxnSpPr/>
          <p:nvPr/>
        </p:nvCxnSpPr>
        <p:spPr>
          <a:xfrm flipH="1">
            <a:off x="5698976" y="476558"/>
            <a:ext cx="0" cy="6120000"/>
          </a:xfrm>
          <a:prstGeom prst="line">
            <a:avLst/>
          </a:prstGeom>
          <a:ln w="28575"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5812230" y="5604128"/>
            <a:ext cx="1260000" cy="1080000"/>
          </a:xfrm>
          <a:prstGeom prst="rect">
            <a:avLst/>
          </a:prstGeom>
          <a:solidFill>
            <a:schemeClr val="accent5">
              <a:lumMod val="20000"/>
              <a:lumOff val="80000"/>
              <a:alpha val="6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solidFill>
                  <a:prstClr val="black"/>
                </a:solidFill>
              </a:rPr>
              <a:t>ハイケアユニット入院医療管理料１</a:t>
            </a:r>
            <a:endParaRPr lang="en-US" altLang="ja-JP" sz="1200" dirty="0" smtClean="0">
              <a:solidFill>
                <a:prstClr val="black"/>
              </a:solidFill>
            </a:endParaRPr>
          </a:p>
        </p:txBody>
      </p:sp>
      <p:sp>
        <p:nvSpPr>
          <p:cNvPr id="53" name="テキスト ボックス 52"/>
          <p:cNvSpPr txBox="1"/>
          <p:nvPr/>
        </p:nvSpPr>
        <p:spPr>
          <a:xfrm>
            <a:off x="6019314" y="6480437"/>
            <a:ext cx="874460" cy="246221"/>
          </a:xfrm>
          <a:prstGeom prst="rect">
            <a:avLst/>
          </a:prstGeom>
          <a:noFill/>
        </p:spPr>
        <p:txBody>
          <a:bodyPr wrap="square" rtlCol="0">
            <a:spAutoFit/>
          </a:bodyPr>
          <a:lstStyle/>
          <a:p>
            <a:pPr algn="ctr"/>
            <a:r>
              <a:rPr lang="ja-JP" altLang="en-US" sz="1000" dirty="0" smtClean="0">
                <a:solidFill>
                  <a:prstClr val="black"/>
                </a:solidFill>
              </a:rPr>
              <a:t>（</a:t>
            </a:r>
            <a:r>
              <a:rPr lang="en-US" altLang="ja-JP" sz="1000" u="sng" dirty="0" smtClean="0">
                <a:solidFill>
                  <a:prstClr val="black"/>
                </a:solidFill>
              </a:rPr>
              <a:t>6,584</a:t>
            </a:r>
            <a:r>
              <a:rPr lang="ja-JP" altLang="en-US" sz="1000" u="sng" dirty="0" smtClean="0">
                <a:solidFill>
                  <a:prstClr val="black"/>
                </a:solidFill>
              </a:rPr>
              <a:t>点</a:t>
            </a:r>
            <a:r>
              <a:rPr lang="ja-JP" altLang="en-US" sz="1000" dirty="0">
                <a:solidFill>
                  <a:prstClr val="black"/>
                </a:solidFill>
              </a:rPr>
              <a:t>）</a:t>
            </a:r>
          </a:p>
        </p:txBody>
      </p:sp>
      <p:sp>
        <p:nvSpPr>
          <p:cNvPr id="56" name="テキスト ボックス 55"/>
          <p:cNvSpPr txBox="1"/>
          <p:nvPr/>
        </p:nvSpPr>
        <p:spPr>
          <a:xfrm>
            <a:off x="7565636" y="6430598"/>
            <a:ext cx="874460" cy="246221"/>
          </a:xfrm>
          <a:prstGeom prst="rect">
            <a:avLst/>
          </a:prstGeom>
          <a:noFill/>
        </p:spPr>
        <p:txBody>
          <a:bodyPr wrap="square" rtlCol="0">
            <a:spAutoFit/>
          </a:bodyPr>
          <a:lstStyle/>
          <a:p>
            <a:pPr algn="ctr"/>
            <a:r>
              <a:rPr lang="ja-JP" altLang="en-US" sz="1000" dirty="0" smtClean="0">
                <a:solidFill>
                  <a:prstClr val="black"/>
                </a:solidFill>
              </a:rPr>
              <a:t>（</a:t>
            </a:r>
            <a:r>
              <a:rPr lang="en-US" altLang="ja-JP" sz="1000" u="sng" dirty="0" smtClean="0">
                <a:solidFill>
                  <a:prstClr val="black"/>
                </a:solidFill>
              </a:rPr>
              <a:t>4,084</a:t>
            </a:r>
            <a:r>
              <a:rPr lang="ja-JP" altLang="en-US" sz="1000" u="sng" dirty="0" smtClean="0">
                <a:solidFill>
                  <a:prstClr val="black"/>
                </a:solidFill>
              </a:rPr>
              <a:t>点</a:t>
            </a:r>
            <a:r>
              <a:rPr lang="ja-JP" altLang="en-US" sz="1000" dirty="0">
                <a:solidFill>
                  <a:prstClr val="black"/>
                </a:solidFill>
              </a:rPr>
              <a:t>）</a:t>
            </a:r>
          </a:p>
        </p:txBody>
      </p:sp>
      <p:sp>
        <p:nvSpPr>
          <p:cNvPr id="57" name="正方形/長方形 56"/>
          <p:cNvSpPr/>
          <p:nvPr/>
        </p:nvSpPr>
        <p:spPr>
          <a:xfrm>
            <a:off x="5772210" y="3057557"/>
            <a:ext cx="4106332" cy="298278"/>
          </a:xfrm>
          <a:prstGeom prst="rect">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900" b="1" dirty="0" smtClean="0">
                <a:solidFill>
                  <a:prstClr val="black"/>
                </a:solidFill>
                <a:latin typeface="ＭＳ Ｐゴシック" panose="020B0600070205080204" pitchFamily="50" charset="-128"/>
              </a:rPr>
              <a:t>HCU</a:t>
            </a:r>
            <a:r>
              <a:rPr lang="ja-JP" altLang="en-US" sz="900" b="1" dirty="0" smtClean="0">
                <a:solidFill>
                  <a:prstClr val="black"/>
                </a:solidFill>
                <a:latin typeface="ＭＳ Ｐゴシック" panose="020B0600070205080204" pitchFamily="50" charset="-128"/>
              </a:rPr>
              <a:t>用必要度Ａ項目が３点以上、</a:t>
            </a:r>
            <a:r>
              <a:rPr lang="ja-JP" altLang="en-US" sz="900" b="1" u="sng" dirty="0" smtClean="0">
                <a:solidFill>
                  <a:srgbClr val="FF0000"/>
                </a:solidFill>
                <a:latin typeface="ＭＳ Ｐゴシック" panose="020B0600070205080204" pitchFamily="50" charset="-128"/>
              </a:rPr>
              <a:t>かつ</a:t>
            </a:r>
            <a:r>
              <a:rPr lang="ja-JP" altLang="en-US" sz="900" b="1" dirty="0" smtClean="0">
                <a:solidFill>
                  <a:prstClr val="black"/>
                </a:solidFill>
                <a:latin typeface="ＭＳ Ｐゴシック" panose="020B0600070205080204" pitchFamily="50" charset="-128"/>
              </a:rPr>
              <a:t>、</a:t>
            </a:r>
            <a:endParaRPr lang="en-US" altLang="ja-JP" sz="900" b="1" dirty="0" smtClean="0">
              <a:solidFill>
                <a:prstClr val="black"/>
              </a:solidFill>
              <a:latin typeface="ＭＳ Ｐゴシック" panose="020B0600070205080204" pitchFamily="50" charset="-128"/>
            </a:endParaRPr>
          </a:p>
          <a:p>
            <a:pPr algn="ctr"/>
            <a:r>
              <a:rPr lang="ja-JP" altLang="en-US" sz="900" b="1" dirty="0" smtClean="0">
                <a:solidFill>
                  <a:prstClr val="black"/>
                </a:solidFill>
                <a:latin typeface="ＭＳ Ｐゴシック" panose="020B0600070205080204" pitchFamily="50" charset="-128"/>
              </a:rPr>
              <a:t>Ｂ</a:t>
            </a:r>
            <a:r>
              <a:rPr lang="ja-JP" altLang="en-US" sz="900" b="1" dirty="0">
                <a:solidFill>
                  <a:prstClr val="black"/>
                </a:solidFill>
                <a:latin typeface="ＭＳ Ｐゴシック" panose="020B0600070205080204" pitchFamily="50" charset="-128"/>
              </a:rPr>
              <a:t>項目</a:t>
            </a:r>
            <a:r>
              <a:rPr lang="ja-JP" altLang="en-US" sz="900" b="1" dirty="0" smtClean="0">
                <a:solidFill>
                  <a:prstClr val="black"/>
                </a:solidFill>
                <a:latin typeface="ＭＳ Ｐゴシック" panose="020B0600070205080204" pitchFamily="50" charset="-128"/>
              </a:rPr>
              <a:t>が７点以上</a:t>
            </a:r>
            <a:r>
              <a:rPr lang="ja-JP" altLang="en-US" sz="900" b="1" dirty="0">
                <a:solidFill>
                  <a:prstClr val="black"/>
                </a:solidFill>
                <a:latin typeface="ＭＳ Ｐゴシック" panose="020B0600070205080204" pitchFamily="50" charset="-128"/>
              </a:rPr>
              <a:t>である患者　</a:t>
            </a:r>
            <a:r>
              <a:rPr lang="ja-JP" altLang="en-US" sz="900" b="1" u="sng" dirty="0" smtClean="0">
                <a:solidFill>
                  <a:srgbClr val="FF0000"/>
                </a:solidFill>
                <a:latin typeface="ＭＳ Ｐゴシック" panose="020B0600070205080204" pitchFamily="50" charset="-128"/>
              </a:rPr>
              <a:t>８割以上</a:t>
            </a:r>
            <a:endParaRPr lang="ja-JP" altLang="en-US" sz="900" b="1" dirty="0">
              <a:solidFill>
                <a:prstClr val="black"/>
              </a:solidFill>
              <a:latin typeface="ＭＳ Ｐゴシック" panose="020B0600070205080204" pitchFamily="50" charset="-128"/>
            </a:endParaRPr>
          </a:p>
        </p:txBody>
      </p:sp>
      <p:sp>
        <p:nvSpPr>
          <p:cNvPr id="58" name="正方形/長方形 57"/>
          <p:cNvSpPr/>
          <p:nvPr/>
        </p:nvSpPr>
        <p:spPr>
          <a:xfrm>
            <a:off x="7057789" y="5036169"/>
            <a:ext cx="2806509" cy="327364"/>
          </a:xfrm>
          <a:prstGeom prst="rect">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en-US" altLang="ja-JP" sz="900" b="1" dirty="0" smtClean="0">
                <a:solidFill>
                  <a:prstClr val="black"/>
                </a:solidFill>
                <a:latin typeface="ＭＳ Ｐゴシック" panose="020B0600070205080204" pitchFamily="50" charset="-128"/>
              </a:rPr>
              <a:t>HCU</a:t>
            </a:r>
            <a:r>
              <a:rPr lang="ja-JP" altLang="en-US" sz="900" b="1" dirty="0" smtClean="0">
                <a:solidFill>
                  <a:prstClr val="black"/>
                </a:solidFill>
                <a:latin typeface="ＭＳ Ｐゴシック" panose="020B0600070205080204" pitchFamily="50" charset="-128"/>
              </a:rPr>
              <a:t>用必要度Ａ</a:t>
            </a:r>
            <a:r>
              <a:rPr lang="ja-JP" altLang="en-US" sz="900" b="1" dirty="0">
                <a:solidFill>
                  <a:prstClr val="black"/>
                </a:solidFill>
                <a:latin typeface="ＭＳ Ｐゴシック" panose="020B0600070205080204" pitchFamily="50" charset="-128"/>
              </a:rPr>
              <a:t>項目が３点以上、</a:t>
            </a:r>
            <a:r>
              <a:rPr lang="ja-JP" altLang="en-US" sz="900" b="1" u="sng" dirty="0">
                <a:solidFill>
                  <a:srgbClr val="FF0000"/>
                </a:solidFill>
                <a:latin typeface="ＭＳ Ｐゴシック" panose="020B0600070205080204" pitchFamily="50" charset="-128"/>
              </a:rPr>
              <a:t>かつ</a:t>
            </a:r>
            <a:r>
              <a:rPr lang="ja-JP" altLang="en-US" sz="900" b="1" dirty="0" smtClean="0">
                <a:solidFill>
                  <a:prstClr val="black"/>
                </a:solidFill>
                <a:latin typeface="ＭＳ Ｐゴシック" panose="020B0600070205080204" pitchFamily="50" charset="-128"/>
              </a:rPr>
              <a:t>、</a:t>
            </a:r>
            <a:endParaRPr lang="en-US" altLang="ja-JP" sz="900" b="1" dirty="0" smtClean="0">
              <a:solidFill>
                <a:prstClr val="black"/>
              </a:solidFill>
              <a:latin typeface="ＭＳ Ｐゴシック" panose="020B0600070205080204" pitchFamily="50" charset="-128"/>
            </a:endParaRPr>
          </a:p>
          <a:p>
            <a:pPr algn="ctr"/>
            <a:r>
              <a:rPr lang="ja-JP" altLang="en-US" sz="900" b="1" dirty="0" smtClean="0">
                <a:solidFill>
                  <a:prstClr val="black"/>
                </a:solidFill>
                <a:latin typeface="ＭＳ Ｐゴシック" panose="020B0600070205080204" pitchFamily="50" charset="-128"/>
              </a:rPr>
              <a:t>Ｂ項目が７点以上</a:t>
            </a:r>
            <a:r>
              <a:rPr lang="ja-JP" altLang="en-US" sz="900" b="1" dirty="0">
                <a:solidFill>
                  <a:prstClr val="black"/>
                </a:solidFill>
                <a:latin typeface="ＭＳ Ｐゴシック" panose="020B0600070205080204" pitchFamily="50" charset="-128"/>
              </a:rPr>
              <a:t>である患者　</a:t>
            </a:r>
            <a:r>
              <a:rPr lang="ja-JP" altLang="en-US" sz="900" b="1" u="sng" dirty="0" smtClean="0">
                <a:solidFill>
                  <a:srgbClr val="FF0000"/>
                </a:solidFill>
                <a:latin typeface="ＭＳ Ｐゴシック" panose="020B0600070205080204" pitchFamily="50" charset="-128"/>
              </a:rPr>
              <a:t>６割以上</a:t>
            </a:r>
            <a:endParaRPr lang="ja-JP" altLang="en-US" sz="900" b="1" dirty="0">
              <a:solidFill>
                <a:prstClr val="black"/>
              </a:solidFill>
              <a:latin typeface="ＭＳ Ｐゴシック" panose="020B0600070205080204" pitchFamily="50" charset="-128"/>
            </a:endParaRPr>
          </a:p>
        </p:txBody>
      </p:sp>
      <p:sp>
        <p:nvSpPr>
          <p:cNvPr id="59" name="正方形/長方形 58"/>
          <p:cNvSpPr/>
          <p:nvPr/>
        </p:nvSpPr>
        <p:spPr>
          <a:xfrm>
            <a:off x="5765330" y="1992720"/>
            <a:ext cx="4113212" cy="468000"/>
          </a:xfrm>
          <a:prstGeom prst="rect">
            <a:avLst/>
          </a:prstGeom>
          <a:ln>
            <a:solidFill>
              <a:schemeClr val="accent5"/>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US" altLang="ja-JP" sz="1050" b="1" dirty="0" smtClean="0">
                <a:solidFill>
                  <a:prstClr val="black"/>
                </a:solidFill>
                <a:latin typeface="ＭＳ Ｐゴシック" panose="020B0600070205080204" pitchFamily="50" charset="-128"/>
              </a:rPr>
              <a:t>HCU</a:t>
            </a:r>
            <a:r>
              <a:rPr lang="ja-JP" altLang="en-US" sz="1050" b="1" dirty="0" smtClean="0">
                <a:solidFill>
                  <a:prstClr val="black"/>
                </a:solidFill>
                <a:latin typeface="ＭＳ Ｐゴシック" panose="020B0600070205080204" pitchFamily="50" charset="-128"/>
              </a:rPr>
              <a:t>用の重症度、医療・看護必要度</a:t>
            </a:r>
            <a:endParaRPr lang="en-US" altLang="ja-JP" sz="1050" b="1" dirty="0" smtClean="0">
              <a:solidFill>
                <a:prstClr val="black"/>
              </a:solidFill>
              <a:latin typeface="ＭＳ Ｐゴシック" panose="020B0600070205080204" pitchFamily="50" charset="-128"/>
            </a:endParaRPr>
          </a:p>
          <a:p>
            <a:pPr algn="ctr"/>
            <a:r>
              <a:rPr lang="ja-JP" altLang="en-US" sz="1050" b="1" dirty="0" smtClean="0">
                <a:solidFill>
                  <a:prstClr val="black"/>
                </a:solidFill>
                <a:latin typeface="ＭＳ Ｐゴシック" panose="020B0600070205080204" pitchFamily="50" charset="-128"/>
              </a:rPr>
              <a:t>（</a:t>
            </a:r>
            <a:r>
              <a:rPr lang="ja-JP" altLang="en-US" sz="1050" b="1" dirty="0">
                <a:solidFill>
                  <a:prstClr val="black"/>
                </a:solidFill>
                <a:latin typeface="ＭＳ Ｐゴシック" panose="020B0600070205080204" pitchFamily="50" charset="-128"/>
              </a:rPr>
              <a:t>以下</a:t>
            </a:r>
            <a:r>
              <a:rPr lang="ja-JP" altLang="en-US" sz="1050" b="1" dirty="0" smtClean="0">
                <a:solidFill>
                  <a:prstClr val="black"/>
                </a:solidFill>
                <a:latin typeface="ＭＳ Ｐゴシック" panose="020B0600070205080204" pitchFamily="50" charset="-128"/>
              </a:rPr>
              <a:t>「</a:t>
            </a:r>
            <a:r>
              <a:rPr lang="en-US" altLang="ja-JP" sz="1050" b="1" dirty="0" smtClean="0">
                <a:solidFill>
                  <a:prstClr val="black"/>
                </a:solidFill>
                <a:latin typeface="ＭＳ Ｐゴシック" panose="020B0600070205080204" pitchFamily="50" charset="-128"/>
              </a:rPr>
              <a:t>HCU</a:t>
            </a:r>
            <a:r>
              <a:rPr lang="ja-JP" altLang="en-US" sz="1050" b="1" dirty="0" smtClean="0">
                <a:solidFill>
                  <a:prstClr val="black"/>
                </a:solidFill>
                <a:latin typeface="ＭＳ Ｐゴシック" panose="020B0600070205080204" pitchFamily="50" charset="-128"/>
              </a:rPr>
              <a:t>用必要度」</a:t>
            </a:r>
            <a:r>
              <a:rPr lang="ja-JP" altLang="en-US" sz="1050" b="1" dirty="0">
                <a:solidFill>
                  <a:prstClr val="black"/>
                </a:solidFill>
                <a:latin typeface="ＭＳ Ｐゴシック" panose="020B0600070205080204" pitchFamily="50" charset="-128"/>
              </a:rPr>
              <a:t>という）</a:t>
            </a:r>
            <a:endParaRPr lang="en-US" altLang="ja-JP" sz="1050" b="1" dirty="0" smtClean="0">
              <a:solidFill>
                <a:prstClr val="black"/>
              </a:solidFill>
              <a:latin typeface="ＭＳ Ｐゴシック" panose="020B0600070205080204" pitchFamily="50" charset="-128"/>
            </a:endParaRPr>
          </a:p>
          <a:p>
            <a:pPr algn="ctr"/>
            <a:r>
              <a:rPr lang="ja-JP" altLang="en-US" sz="1050" b="1" dirty="0" smtClean="0">
                <a:solidFill>
                  <a:prstClr val="black"/>
                </a:solidFill>
                <a:latin typeface="ＭＳ Ｐゴシック" panose="020B0600070205080204" pitchFamily="50" charset="-128"/>
              </a:rPr>
              <a:t>Ａ項目３点、</a:t>
            </a:r>
            <a:r>
              <a:rPr lang="ja-JP" altLang="en-US" sz="1050" b="1" u="sng" dirty="0" smtClean="0">
                <a:solidFill>
                  <a:srgbClr val="FF0000"/>
                </a:solidFill>
                <a:latin typeface="ＭＳ Ｐゴシック" panose="020B0600070205080204" pitchFamily="50" charset="-128"/>
              </a:rPr>
              <a:t>または</a:t>
            </a:r>
            <a:r>
              <a:rPr lang="ja-JP" altLang="en-US" sz="1050" b="1" dirty="0" smtClean="0">
                <a:solidFill>
                  <a:prstClr val="black"/>
                </a:solidFill>
                <a:latin typeface="ＭＳ Ｐゴシック" panose="020B0600070205080204" pitchFamily="50" charset="-128"/>
              </a:rPr>
              <a:t>、</a:t>
            </a:r>
            <a:r>
              <a:rPr lang="ja-JP" altLang="en-US" sz="1050" b="1" dirty="0">
                <a:solidFill>
                  <a:prstClr val="black"/>
                </a:solidFill>
                <a:latin typeface="ＭＳ Ｐゴシック" panose="020B0600070205080204" pitchFamily="50" charset="-128"/>
              </a:rPr>
              <a:t>Ｂ</a:t>
            </a:r>
            <a:r>
              <a:rPr lang="ja-JP" altLang="en-US" sz="1050" b="1" dirty="0" smtClean="0">
                <a:solidFill>
                  <a:prstClr val="black"/>
                </a:solidFill>
                <a:latin typeface="ＭＳ Ｐゴシック" panose="020B0600070205080204" pitchFamily="50" charset="-128"/>
              </a:rPr>
              <a:t>項目７点以上の患者　</a:t>
            </a:r>
            <a:r>
              <a:rPr lang="ja-JP" altLang="en-US" sz="1050" b="1" u="sng" dirty="0" smtClean="0">
                <a:solidFill>
                  <a:srgbClr val="FF0000"/>
                </a:solidFill>
                <a:latin typeface="ＭＳ Ｐゴシック" panose="020B0600070205080204" pitchFamily="50" charset="-128"/>
              </a:rPr>
              <a:t>８割以上</a:t>
            </a:r>
            <a:endParaRPr lang="ja-JP" altLang="en-US" sz="1050" b="1" dirty="0">
              <a:solidFill>
                <a:prstClr val="black"/>
              </a:solidFill>
              <a:latin typeface="ＭＳ Ｐゴシック" panose="020B0600070205080204" pitchFamily="50" charset="-128"/>
            </a:endParaRPr>
          </a:p>
        </p:txBody>
      </p:sp>
      <p:sp>
        <p:nvSpPr>
          <p:cNvPr id="64" name="正方形/長方形 63"/>
          <p:cNvSpPr/>
          <p:nvPr/>
        </p:nvSpPr>
        <p:spPr>
          <a:xfrm>
            <a:off x="7140024" y="1148166"/>
            <a:ext cx="1454676" cy="792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ハイケアユニット</a:t>
            </a:r>
            <a:endParaRPr lang="en-US" altLang="ja-JP" sz="1200" dirty="0" smtClean="0">
              <a:solidFill>
                <a:prstClr val="black"/>
              </a:solidFill>
            </a:endParaRPr>
          </a:p>
          <a:p>
            <a:pPr algn="ctr"/>
            <a:r>
              <a:rPr lang="ja-JP" altLang="en-US" sz="1200" dirty="0" smtClean="0">
                <a:solidFill>
                  <a:prstClr val="black"/>
                </a:solidFill>
              </a:rPr>
              <a:t>入院医療管理料</a:t>
            </a:r>
            <a:endParaRPr lang="en-US" altLang="ja-JP" sz="1200" dirty="0" smtClean="0">
              <a:solidFill>
                <a:prstClr val="black"/>
              </a:solidFill>
            </a:endParaRPr>
          </a:p>
        </p:txBody>
      </p:sp>
      <p:sp>
        <p:nvSpPr>
          <p:cNvPr id="65" name="テキスト ボックス 64"/>
          <p:cNvSpPr txBox="1"/>
          <p:nvPr/>
        </p:nvSpPr>
        <p:spPr>
          <a:xfrm>
            <a:off x="7350884" y="1715353"/>
            <a:ext cx="874460" cy="246221"/>
          </a:xfrm>
          <a:prstGeom prst="rect">
            <a:avLst/>
          </a:prstGeom>
          <a:noFill/>
        </p:spPr>
        <p:txBody>
          <a:bodyPr wrap="square" rtlCol="0">
            <a:spAutoFit/>
          </a:bodyPr>
          <a:lstStyle/>
          <a:p>
            <a:pPr algn="r"/>
            <a:r>
              <a:rPr lang="ja-JP" altLang="en-US" sz="1000" dirty="0" smtClean="0">
                <a:solidFill>
                  <a:prstClr val="black"/>
                </a:solidFill>
              </a:rPr>
              <a:t>（</a:t>
            </a:r>
            <a:r>
              <a:rPr lang="en-US" altLang="ja-JP" sz="1000" dirty="0" smtClean="0">
                <a:solidFill>
                  <a:prstClr val="black"/>
                </a:solidFill>
              </a:rPr>
              <a:t>4,511</a:t>
            </a:r>
            <a:r>
              <a:rPr lang="ja-JP" altLang="en-US" sz="1000" dirty="0" smtClean="0">
                <a:solidFill>
                  <a:prstClr val="black"/>
                </a:solidFill>
              </a:rPr>
              <a:t>点</a:t>
            </a:r>
            <a:r>
              <a:rPr lang="ja-JP" altLang="en-US" sz="1000" dirty="0">
                <a:solidFill>
                  <a:prstClr val="black"/>
                </a:solidFill>
              </a:rPr>
              <a:t>）</a:t>
            </a:r>
          </a:p>
        </p:txBody>
      </p:sp>
      <p:sp>
        <p:nvSpPr>
          <p:cNvPr id="68" name="下矢印 67"/>
          <p:cNvSpPr/>
          <p:nvPr/>
        </p:nvSpPr>
        <p:spPr>
          <a:xfrm>
            <a:off x="2757525" y="3541842"/>
            <a:ext cx="2883371" cy="1300320"/>
          </a:xfrm>
          <a:prstGeom prst="downArrow">
            <a:avLst>
              <a:gd name="adj1" fmla="val 73802"/>
              <a:gd name="adj2" fmla="val 19257"/>
            </a:avLst>
          </a:prstGeom>
          <a:solidFill>
            <a:schemeClr val="accent6">
              <a:lumMod val="20000"/>
              <a:lumOff val="8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endParaRPr lang="ja-JP" altLang="en-US" sz="1000" dirty="0">
              <a:solidFill>
                <a:prstClr val="black"/>
              </a:solidFill>
            </a:endParaRPr>
          </a:p>
        </p:txBody>
      </p:sp>
      <p:sp>
        <p:nvSpPr>
          <p:cNvPr id="84" name="テキスト ボックス 83"/>
          <p:cNvSpPr txBox="1"/>
          <p:nvPr/>
        </p:nvSpPr>
        <p:spPr>
          <a:xfrm>
            <a:off x="3127239" y="441423"/>
            <a:ext cx="716672" cy="430887"/>
          </a:xfrm>
          <a:prstGeom prst="rect">
            <a:avLst/>
          </a:prstGeom>
          <a:noFill/>
        </p:spPr>
        <p:txBody>
          <a:bodyPr wrap="square" rtlCol="0">
            <a:spAutoFit/>
          </a:bodyPr>
          <a:lstStyle/>
          <a:p>
            <a:pPr algn="ctr"/>
            <a:r>
              <a:rPr lang="ja-JP" altLang="en-US" sz="1050" dirty="0" smtClean="0">
                <a:solidFill>
                  <a:srgbClr val="FF0000"/>
                </a:solidFill>
              </a:rPr>
              <a:t>看護配置２対１</a:t>
            </a:r>
            <a:endParaRPr lang="ja-JP" altLang="en-US" sz="1050" dirty="0">
              <a:solidFill>
                <a:srgbClr val="FF0000"/>
              </a:solidFill>
            </a:endParaRPr>
          </a:p>
        </p:txBody>
      </p:sp>
      <p:sp>
        <p:nvSpPr>
          <p:cNvPr id="88" name="テキスト ボックス 87"/>
          <p:cNvSpPr txBox="1"/>
          <p:nvPr/>
        </p:nvSpPr>
        <p:spPr>
          <a:xfrm>
            <a:off x="1237961" y="4706090"/>
            <a:ext cx="716672" cy="430887"/>
          </a:xfrm>
          <a:prstGeom prst="rect">
            <a:avLst/>
          </a:prstGeom>
          <a:noFill/>
        </p:spPr>
        <p:txBody>
          <a:bodyPr wrap="square" rtlCol="0">
            <a:spAutoFit/>
          </a:bodyPr>
          <a:lstStyle/>
          <a:p>
            <a:pPr algn="ctr"/>
            <a:r>
              <a:rPr lang="ja-JP" altLang="en-US" sz="1050" dirty="0" smtClean="0">
                <a:solidFill>
                  <a:srgbClr val="FF0000"/>
                </a:solidFill>
              </a:rPr>
              <a:t>看護配置２対１</a:t>
            </a:r>
            <a:endParaRPr lang="ja-JP" altLang="en-US" sz="1050" dirty="0">
              <a:solidFill>
                <a:srgbClr val="FF0000"/>
              </a:solidFill>
            </a:endParaRPr>
          </a:p>
        </p:txBody>
      </p:sp>
      <p:sp>
        <p:nvSpPr>
          <p:cNvPr id="97" name="テキスト ボックス 96"/>
          <p:cNvSpPr txBox="1"/>
          <p:nvPr/>
        </p:nvSpPr>
        <p:spPr>
          <a:xfrm>
            <a:off x="3522698" y="5117602"/>
            <a:ext cx="716672" cy="430887"/>
          </a:xfrm>
          <a:prstGeom prst="rect">
            <a:avLst/>
          </a:prstGeom>
          <a:noFill/>
        </p:spPr>
        <p:txBody>
          <a:bodyPr wrap="square" rtlCol="0">
            <a:spAutoFit/>
          </a:bodyPr>
          <a:lstStyle/>
          <a:p>
            <a:pPr algn="ctr"/>
            <a:r>
              <a:rPr lang="ja-JP" altLang="en-US" sz="1050" dirty="0" smtClean="0">
                <a:solidFill>
                  <a:srgbClr val="FF0000"/>
                </a:solidFill>
              </a:rPr>
              <a:t>看護配置２対１</a:t>
            </a:r>
            <a:endParaRPr lang="ja-JP" altLang="en-US" sz="1050" dirty="0">
              <a:solidFill>
                <a:srgbClr val="FF0000"/>
              </a:solidFill>
            </a:endParaRPr>
          </a:p>
        </p:txBody>
      </p:sp>
      <p:sp>
        <p:nvSpPr>
          <p:cNvPr id="100" name="テキスト ボックス 99"/>
          <p:cNvSpPr txBox="1"/>
          <p:nvPr/>
        </p:nvSpPr>
        <p:spPr>
          <a:xfrm>
            <a:off x="7116977" y="5738271"/>
            <a:ext cx="1233396" cy="253916"/>
          </a:xfrm>
          <a:prstGeom prst="rect">
            <a:avLst/>
          </a:prstGeom>
          <a:noFill/>
        </p:spPr>
        <p:txBody>
          <a:bodyPr wrap="square" rtlCol="0">
            <a:spAutoFit/>
          </a:bodyPr>
          <a:lstStyle/>
          <a:p>
            <a:pPr algn="ctr"/>
            <a:r>
              <a:rPr lang="ja-JP" altLang="en-US" sz="1050" dirty="0" smtClean="0">
                <a:solidFill>
                  <a:srgbClr val="FF0000"/>
                </a:solidFill>
              </a:rPr>
              <a:t>看護配置</a:t>
            </a:r>
            <a:r>
              <a:rPr lang="ja-JP" altLang="en-US" sz="1050" b="1" u="sng" dirty="0" smtClean="0">
                <a:solidFill>
                  <a:srgbClr val="FF0000"/>
                </a:solidFill>
              </a:rPr>
              <a:t>５対１</a:t>
            </a:r>
            <a:endParaRPr lang="ja-JP" altLang="en-US" sz="1050" b="1" u="sng" dirty="0">
              <a:solidFill>
                <a:srgbClr val="FF0000"/>
              </a:solidFill>
            </a:endParaRPr>
          </a:p>
        </p:txBody>
      </p:sp>
      <p:sp>
        <p:nvSpPr>
          <p:cNvPr id="101" name="テキスト ボックス 100"/>
          <p:cNvSpPr txBox="1"/>
          <p:nvPr/>
        </p:nvSpPr>
        <p:spPr>
          <a:xfrm>
            <a:off x="6061247" y="5562686"/>
            <a:ext cx="716672" cy="430887"/>
          </a:xfrm>
          <a:prstGeom prst="rect">
            <a:avLst/>
          </a:prstGeom>
          <a:noFill/>
        </p:spPr>
        <p:txBody>
          <a:bodyPr wrap="square" rtlCol="0">
            <a:spAutoFit/>
          </a:bodyPr>
          <a:lstStyle/>
          <a:p>
            <a:pPr algn="ctr"/>
            <a:r>
              <a:rPr lang="ja-JP" altLang="en-US" sz="1050" dirty="0" smtClean="0">
                <a:solidFill>
                  <a:srgbClr val="FF0000"/>
                </a:solidFill>
              </a:rPr>
              <a:t>看護配置４対１</a:t>
            </a:r>
            <a:endParaRPr lang="ja-JP" altLang="en-US" sz="1050" dirty="0">
              <a:solidFill>
                <a:srgbClr val="FF0000"/>
              </a:solidFill>
            </a:endParaRPr>
          </a:p>
        </p:txBody>
      </p:sp>
      <p:sp>
        <p:nvSpPr>
          <p:cNvPr id="102" name="テキスト ボックス 101"/>
          <p:cNvSpPr txBox="1"/>
          <p:nvPr/>
        </p:nvSpPr>
        <p:spPr>
          <a:xfrm>
            <a:off x="7554140" y="582136"/>
            <a:ext cx="716672" cy="430887"/>
          </a:xfrm>
          <a:prstGeom prst="rect">
            <a:avLst/>
          </a:prstGeom>
          <a:noFill/>
        </p:spPr>
        <p:txBody>
          <a:bodyPr wrap="square" rtlCol="0">
            <a:spAutoFit/>
          </a:bodyPr>
          <a:lstStyle/>
          <a:p>
            <a:pPr algn="ctr"/>
            <a:r>
              <a:rPr lang="ja-JP" altLang="en-US" sz="1050" dirty="0" smtClean="0">
                <a:solidFill>
                  <a:srgbClr val="FF0000"/>
                </a:solidFill>
              </a:rPr>
              <a:t>看護配置４対１</a:t>
            </a:r>
            <a:endParaRPr lang="ja-JP" altLang="en-US" sz="1050" dirty="0">
              <a:solidFill>
                <a:srgbClr val="FF0000"/>
              </a:solidFill>
            </a:endParaRPr>
          </a:p>
        </p:txBody>
      </p:sp>
      <p:sp>
        <p:nvSpPr>
          <p:cNvPr id="12" name="下矢印 11"/>
          <p:cNvSpPr/>
          <p:nvPr/>
        </p:nvSpPr>
        <p:spPr>
          <a:xfrm>
            <a:off x="658307" y="3541841"/>
            <a:ext cx="2160000" cy="720000"/>
          </a:xfrm>
          <a:prstGeom prst="downArrow">
            <a:avLst>
              <a:gd name="adj1" fmla="val 83558"/>
              <a:gd name="adj2" fmla="val 23756"/>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tIns="180000" rtlCol="0" anchor="ctr"/>
          <a:lstStyle/>
          <a:p>
            <a:pPr algn="ctr"/>
            <a:endParaRPr lang="ja-JP" altLang="en-US" sz="1000" dirty="0">
              <a:solidFill>
                <a:prstClr val="black"/>
              </a:solidFill>
            </a:endParaRPr>
          </a:p>
        </p:txBody>
      </p:sp>
      <p:sp>
        <p:nvSpPr>
          <p:cNvPr id="9" name="下矢印 8"/>
          <p:cNvSpPr/>
          <p:nvPr/>
        </p:nvSpPr>
        <p:spPr>
          <a:xfrm>
            <a:off x="2037878" y="2465671"/>
            <a:ext cx="360000" cy="36000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09" name="下矢印 108"/>
          <p:cNvSpPr/>
          <p:nvPr/>
        </p:nvSpPr>
        <p:spPr>
          <a:xfrm>
            <a:off x="4650258" y="2472928"/>
            <a:ext cx="359797" cy="36000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0" name="正方形/長方形 9"/>
          <p:cNvSpPr/>
          <p:nvPr/>
        </p:nvSpPr>
        <p:spPr>
          <a:xfrm>
            <a:off x="547090" y="2542037"/>
            <a:ext cx="1338828" cy="276999"/>
          </a:xfrm>
          <a:prstGeom prst="rect">
            <a:avLst/>
          </a:prstGeom>
          <a:solidFill>
            <a:schemeClr val="accent4">
              <a:lumMod val="60000"/>
              <a:lumOff val="4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wrap="none">
            <a:spAutoFit/>
          </a:bodyPr>
          <a:lstStyle/>
          <a:p>
            <a:r>
              <a:rPr lang="ja-JP" altLang="en-US" sz="1200" b="1" dirty="0">
                <a:solidFill>
                  <a:prstClr val="black"/>
                </a:solidFill>
              </a:rPr>
              <a:t>新</a:t>
            </a:r>
            <a:r>
              <a:rPr lang="en-US" altLang="ja-JP" sz="1200" b="1" dirty="0">
                <a:solidFill>
                  <a:prstClr val="black"/>
                </a:solidFill>
              </a:rPr>
              <a:t>ICU</a:t>
            </a:r>
            <a:r>
              <a:rPr lang="ja-JP" altLang="en-US" sz="1200" b="1" dirty="0">
                <a:solidFill>
                  <a:prstClr val="black"/>
                </a:solidFill>
              </a:rPr>
              <a:t>１、２の基準</a:t>
            </a:r>
          </a:p>
        </p:txBody>
      </p:sp>
      <p:sp>
        <p:nvSpPr>
          <p:cNvPr id="110" name="正方形/長方形 109"/>
          <p:cNvSpPr/>
          <p:nvPr/>
        </p:nvSpPr>
        <p:spPr>
          <a:xfrm>
            <a:off x="3122292" y="2548672"/>
            <a:ext cx="1338828" cy="276999"/>
          </a:xfrm>
          <a:prstGeom prst="rect">
            <a:avLst/>
          </a:prstGeom>
          <a:solidFill>
            <a:schemeClr val="accent4">
              <a:lumMod val="60000"/>
              <a:lumOff val="4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wrap="none">
            <a:spAutoFit/>
          </a:bodyPr>
          <a:lstStyle/>
          <a:p>
            <a:r>
              <a:rPr lang="ja-JP" altLang="en-US" sz="1200" b="1" dirty="0">
                <a:solidFill>
                  <a:prstClr val="black"/>
                </a:solidFill>
              </a:rPr>
              <a:t>新</a:t>
            </a:r>
            <a:r>
              <a:rPr lang="en-US" altLang="ja-JP" sz="1200" b="1" dirty="0" smtClean="0">
                <a:solidFill>
                  <a:prstClr val="black"/>
                </a:solidFill>
              </a:rPr>
              <a:t>ICU</a:t>
            </a:r>
            <a:r>
              <a:rPr lang="ja-JP" altLang="en-US" sz="1200" b="1" dirty="0" smtClean="0">
                <a:solidFill>
                  <a:prstClr val="black"/>
                </a:solidFill>
              </a:rPr>
              <a:t>３、４の</a:t>
            </a:r>
            <a:r>
              <a:rPr lang="ja-JP" altLang="en-US" sz="1200" b="1" dirty="0">
                <a:solidFill>
                  <a:prstClr val="black"/>
                </a:solidFill>
              </a:rPr>
              <a:t>基準</a:t>
            </a:r>
          </a:p>
        </p:txBody>
      </p:sp>
      <p:sp>
        <p:nvSpPr>
          <p:cNvPr id="112" name="正方形/長方形 111"/>
          <p:cNvSpPr/>
          <p:nvPr/>
        </p:nvSpPr>
        <p:spPr>
          <a:xfrm>
            <a:off x="635066" y="1727204"/>
            <a:ext cx="1184940" cy="276999"/>
          </a:xfrm>
          <a:prstGeom prst="rect">
            <a:avLst/>
          </a:prstGeom>
          <a:solidFill>
            <a:schemeClr val="accent4">
              <a:lumMod val="60000"/>
              <a:lumOff val="4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wrap="none">
            <a:spAutoFit/>
          </a:bodyPr>
          <a:lstStyle/>
          <a:p>
            <a:r>
              <a:rPr lang="en-US" altLang="ja-JP" sz="1200" b="1" dirty="0" smtClean="0">
                <a:solidFill>
                  <a:prstClr val="black"/>
                </a:solidFill>
              </a:rPr>
              <a:t>ICU</a:t>
            </a:r>
            <a:r>
              <a:rPr lang="ja-JP" altLang="en-US" sz="1200" b="1" dirty="0">
                <a:solidFill>
                  <a:prstClr val="black"/>
                </a:solidFill>
              </a:rPr>
              <a:t>１、２の基準</a:t>
            </a:r>
          </a:p>
        </p:txBody>
      </p:sp>
      <p:sp>
        <p:nvSpPr>
          <p:cNvPr id="113" name="下矢印 112"/>
          <p:cNvSpPr/>
          <p:nvPr/>
        </p:nvSpPr>
        <p:spPr>
          <a:xfrm>
            <a:off x="6402983" y="2510386"/>
            <a:ext cx="359797" cy="27077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prstClr val="black"/>
              </a:solidFill>
            </a:endParaRPr>
          </a:p>
        </p:txBody>
      </p:sp>
      <p:sp>
        <p:nvSpPr>
          <p:cNvPr id="115" name="正方形/長方形 114"/>
          <p:cNvSpPr/>
          <p:nvPr/>
        </p:nvSpPr>
        <p:spPr>
          <a:xfrm>
            <a:off x="5765435" y="2784537"/>
            <a:ext cx="1186543" cy="276999"/>
          </a:xfrm>
          <a:prstGeom prst="rect">
            <a:avLst/>
          </a:prstGeom>
          <a:solidFill>
            <a:schemeClr val="accent4">
              <a:lumMod val="60000"/>
              <a:lumOff val="4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wrap="none">
            <a:spAutoFit/>
          </a:bodyPr>
          <a:lstStyle/>
          <a:p>
            <a:r>
              <a:rPr lang="ja-JP" altLang="en-US" sz="1200" b="1" dirty="0" smtClean="0">
                <a:solidFill>
                  <a:prstClr val="black"/>
                </a:solidFill>
              </a:rPr>
              <a:t>新</a:t>
            </a:r>
            <a:r>
              <a:rPr lang="en-US" altLang="ja-JP" sz="1200" b="1" dirty="0" smtClean="0">
                <a:solidFill>
                  <a:prstClr val="black"/>
                </a:solidFill>
              </a:rPr>
              <a:t>HCU</a:t>
            </a:r>
            <a:r>
              <a:rPr lang="ja-JP" altLang="en-US" sz="1200" b="1" dirty="0" smtClean="0">
                <a:solidFill>
                  <a:prstClr val="black"/>
                </a:solidFill>
              </a:rPr>
              <a:t>１の</a:t>
            </a:r>
            <a:r>
              <a:rPr lang="ja-JP" altLang="en-US" sz="1200" b="1" dirty="0">
                <a:solidFill>
                  <a:prstClr val="black"/>
                </a:solidFill>
              </a:rPr>
              <a:t>基準</a:t>
            </a:r>
          </a:p>
        </p:txBody>
      </p:sp>
      <p:sp>
        <p:nvSpPr>
          <p:cNvPr id="116" name="正方形/長方形 115"/>
          <p:cNvSpPr/>
          <p:nvPr/>
        </p:nvSpPr>
        <p:spPr>
          <a:xfrm>
            <a:off x="7056318" y="4785484"/>
            <a:ext cx="1186543" cy="276999"/>
          </a:xfrm>
          <a:prstGeom prst="rect">
            <a:avLst/>
          </a:prstGeom>
          <a:solidFill>
            <a:schemeClr val="accent4">
              <a:lumMod val="60000"/>
              <a:lumOff val="4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wrap="none">
            <a:spAutoFit/>
          </a:bodyPr>
          <a:lstStyle/>
          <a:p>
            <a:r>
              <a:rPr lang="ja-JP" altLang="en-US" sz="1200" b="1" dirty="0" smtClean="0">
                <a:solidFill>
                  <a:prstClr val="black"/>
                </a:solidFill>
              </a:rPr>
              <a:t>新</a:t>
            </a:r>
            <a:r>
              <a:rPr lang="en-US" altLang="ja-JP" sz="1200" b="1" dirty="0" smtClean="0">
                <a:solidFill>
                  <a:prstClr val="black"/>
                </a:solidFill>
              </a:rPr>
              <a:t>HCU</a:t>
            </a:r>
            <a:r>
              <a:rPr lang="ja-JP" altLang="en-US" sz="1200" b="1" dirty="0" smtClean="0">
                <a:solidFill>
                  <a:prstClr val="black"/>
                </a:solidFill>
              </a:rPr>
              <a:t>２の</a:t>
            </a:r>
            <a:r>
              <a:rPr lang="ja-JP" altLang="en-US" sz="1200" b="1" dirty="0">
                <a:solidFill>
                  <a:prstClr val="black"/>
                </a:solidFill>
              </a:rPr>
              <a:t>基準</a:t>
            </a:r>
          </a:p>
        </p:txBody>
      </p:sp>
      <p:sp>
        <p:nvSpPr>
          <p:cNvPr id="60" name="テキスト ボックス 59"/>
          <p:cNvSpPr txBox="1"/>
          <p:nvPr/>
        </p:nvSpPr>
        <p:spPr>
          <a:xfrm>
            <a:off x="1065791" y="3577926"/>
            <a:ext cx="1368000" cy="380480"/>
          </a:xfrm>
          <a:prstGeom prst="rect">
            <a:avLst/>
          </a:prstGeom>
          <a:noFill/>
          <a:ln>
            <a:solidFill>
              <a:schemeClr val="tx1"/>
            </a:solidFill>
            <a:prstDash val="dash"/>
          </a:ln>
        </p:spPr>
        <p:txBody>
          <a:bodyPr wrap="square" lIns="36000" tIns="36000" rIns="36000" bIns="36000" rtlCol="0">
            <a:spAutoFit/>
          </a:bodyPr>
          <a:lstStyle/>
          <a:p>
            <a:pPr algn="ctr"/>
            <a:r>
              <a:rPr lang="ja-JP" altLang="en-US" sz="1000" dirty="0" smtClean="0">
                <a:solidFill>
                  <a:prstClr val="black"/>
                </a:solidFill>
                <a:latin typeface="ＭＳ Ｐゴシック"/>
              </a:rPr>
              <a:t>新</a:t>
            </a:r>
            <a:r>
              <a:rPr lang="en-US" altLang="ja-JP" sz="1000" dirty="0" smtClean="0">
                <a:solidFill>
                  <a:prstClr val="black"/>
                </a:solidFill>
                <a:latin typeface="ＭＳ Ｐゴシック"/>
              </a:rPr>
              <a:t>ICU</a:t>
            </a:r>
            <a:r>
              <a:rPr lang="ja-JP" altLang="en-US" sz="1000" dirty="0" smtClean="0">
                <a:solidFill>
                  <a:prstClr val="black"/>
                </a:solidFill>
                <a:latin typeface="ＭＳ Ｐゴシック"/>
              </a:rPr>
              <a:t>１、２の基準を</a:t>
            </a:r>
            <a:endParaRPr lang="en-US" altLang="ja-JP" sz="1000" dirty="0" smtClean="0">
              <a:solidFill>
                <a:prstClr val="black"/>
              </a:solidFill>
              <a:latin typeface="ＭＳ Ｐゴシック"/>
            </a:endParaRPr>
          </a:p>
          <a:p>
            <a:pPr algn="ctr"/>
            <a:r>
              <a:rPr lang="ja-JP" altLang="en-US" sz="1000" dirty="0" smtClean="0">
                <a:solidFill>
                  <a:prstClr val="black"/>
                </a:solidFill>
                <a:latin typeface="ＭＳ Ｐゴシック"/>
              </a:rPr>
              <a:t>満たした医療機関</a:t>
            </a:r>
            <a:endParaRPr lang="ja-JP" altLang="en-US" sz="1000" dirty="0">
              <a:solidFill>
                <a:prstClr val="black"/>
              </a:solidFill>
              <a:latin typeface="ＭＳ Ｐゴシック"/>
            </a:endParaRPr>
          </a:p>
        </p:txBody>
      </p:sp>
      <p:sp>
        <p:nvSpPr>
          <p:cNvPr id="61" name="テキスト ボックス 60"/>
          <p:cNvSpPr txBox="1"/>
          <p:nvPr/>
        </p:nvSpPr>
        <p:spPr>
          <a:xfrm>
            <a:off x="3193092" y="3621512"/>
            <a:ext cx="972000" cy="534368"/>
          </a:xfrm>
          <a:prstGeom prst="rect">
            <a:avLst/>
          </a:prstGeom>
          <a:noFill/>
          <a:ln>
            <a:solidFill>
              <a:schemeClr val="tx1"/>
            </a:solidFill>
            <a:prstDash val="dash"/>
          </a:ln>
        </p:spPr>
        <p:txBody>
          <a:bodyPr wrap="square" lIns="36000" tIns="36000" rIns="36000" bIns="36000" rtlCol="0">
            <a:spAutoFit/>
          </a:bodyPr>
          <a:lstStyle/>
          <a:p>
            <a:pPr algn="ctr"/>
            <a:r>
              <a:rPr lang="ja-JP" altLang="en-US" sz="1000" dirty="0" smtClean="0">
                <a:solidFill>
                  <a:prstClr val="black"/>
                </a:solidFill>
                <a:latin typeface="ＭＳ Ｐゴシック"/>
              </a:rPr>
              <a:t>新</a:t>
            </a:r>
            <a:r>
              <a:rPr lang="en-US" altLang="ja-JP" sz="1000" dirty="0" smtClean="0">
                <a:solidFill>
                  <a:prstClr val="black"/>
                </a:solidFill>
                <a:latin typeface="ＭＳ Ｐゴシック"/>
              </a:rPr>
              <a:t>ICU</a:t>
            </a:r>
            <a:r>
              <a:rPr lang="ja-JP" altLang="en-US" sz="1000" dirty="0" smtClean="0">
                <a:solidFill>
                  <a:prstClr val="black"/>
                </a:solidFill>
                <a:latin typeface="ＭＳ Ｐゴシック"/>
              </a:rPr>
              <a:t>３、４の基準を満たした医療</a:t>
            </a:r>
            <a:r>
              <a:rPr lang="ja-JP" altLang="en-US" sz="1000" dirty="0">
                <a:solidFill>
                  <a:prstClr val="black"/>
                </a:solidFill>
                <a:latin typeface="ＭＳ Ｐゴシック"/>
              </a:rPr>
              <a:t>機関</a:t>
            </a:r>
          </a:p>
        </p:txBody>
      </p:sp>
      <p:sp>
        <p:nvSpPr>
          <p:cNvPr id="75" name="正方形/長方形 74"/>
          <p:cNvSpPr/>
          <p:nvPr/>
        </p:nvSpPr>
        <p:spPr>
          <a:xfrm>
            <a:off x="4310305" y="4163192"/>
            <a:ext cx="914033" cy="246221"/>
          </a:xfrm>
          <a:prstGeom prst="rect">
            <a:avLst/>
          </a:prstGeom>
          <a:ln>
            <a:solidFill>
              <a:srgbClr val="FF0000"/>
            </a:solidFill>
          </a:ln>
        </p:spPr>
        <p:txBody>
          <a:bodyPr wrap="none">
            <a:spAutoFit/>
          </a:bodyPr>
          <a:lstStyle/>
          <a:p>
            <a:pPr algn="ctr"/>
            <a:r>
              <a:rPr lang="ja-JP" altLang="en-US" sz="1000" dirty="0" smtClean="0">
                <a:solidFill>
                  <a:srgbClr val="FF0000"/>
                </a:solidFill>
              </a:rPr>
              <a:t>経過措置１年</a:t>
            </a:r>
            <a:endParaRPr lang="en-US" altLang="ja-JP" sz="1000" dirty="0" smtClean="0">
              <a:solidFill>
                <a:srgbClr val="FF0000"/>
              </a:solidFill>
            </a:endParaRPr>
          </a:p>
        </p:txBody>
      </p:sp>
      <p:sp>
        <p:nvSpPr>
          <p:cNvPr id="70" name="テキスト ボックス 69"/>
          <p:cNvSpPr txBox="1"/>
          <p:nvPr/>
        </p:nvSpPr>
        <p:spPr>
          <a:xfrm>
            <a:off x="5884053" y="3729938"/>
            <a:ext cx="972000" cy="349702"/>
          </a:xfrm>
          <a:prstGeom prst="rect">
            <a:avLst/>
          </a:prstGeom>
          <a:noFill/>
          <a:ln>
            <a:solidFill>
              <a:schemeClr val="tx1"/>
            </a:solidFill>
            <a:prstDash val="dash"/>
          </a:ln>
        </p:spPr>
        <p:txBody>
          <a:bodyPr wrap="square" lIns="36000" tIns="36000" rIns="36000" bIns="36000" rtlCol="0">
            <a:spAutoFit/>
          </a:bodyPr>
          <a:lstStyle/>
          <a:p>
            <a:pPr algn="ctr"/>
            <a:r>
              <a:rPr lang="ja-JP" altLang="en-US" sz="900" dirty="0" smtClean="0">
                <a:solidFill>
                  <a:prstClr val="black"/>
                </a:solidFill>
              </a:rPr>
              <a:t>新</a:t>
            </a:r>
            <a:r>
              <a:rPr lang="en-US" altLang="ja-JP" sz="900" dirty="0" smtClean="0">
                <a:solidFill>
                  <a:prstClr val="black"/>
                </a:solidFill>
              </a:rPr>
              <a:t>HCU</a:t>
            </a:r>
            <a:r>
              <a:rPr lang="ja-JP" altLang="en-US" sz="900" dirty="0" smtClean="0">
                <a:solidFill>
                  <a:prstClr val="black"/>
                </a:solidFill>
              </a:rPr>
              <a:t>１の基準を満たした医療機関</a:t>
            </a:r>
            <a:endParaRPr lang="ja-JP" altLang="en-US" sz="900" dirty="0">
              <a:solidFill>
                <a:prstClr val="black"/>
              </a:solidFill>
            </a:endParaRPr>
          </a:p>
        </p:txBody>
      </p:sp>
      <p:sp>
        <p:nvSpPr>
          <p:cNvPr id="80" name="テキスト ボックス 79"/>
          <p:cNvSpPr txBox="1"/>
          <p:nvPr/>
        </p:nvSpPr>
        <p:spPr>
          <a:xfrm>
            <a:off x="6946933" y="4231721"/>
            <a:ext cx="2914746" cy="507831"/>
          </a:xfrm>
          <a:prstGeom prst="rect">
            <a:avLst/>
          </a:prstGeom>
          <a:solidFill>
            <a:schemeClr val="accent5">
              <a:lumMod val="20000"/>
              <a:lumOff val="80000"/>
            </a:schemeClr>
          </a:solidFill>
          <a:ln w="12700">
            <a:solidFill>
              <a:schemeClr val="accent5"/>
            </a:solidFill>
            <a:prstDash val="solid"/>
          </a:ln>
        </p:spPr>
        <p:txBody>
          <a:bodyPr wrap="square" rtlCol="0">
            <a:spAutoFit/>
          </a:bodyPr>
          <a:lstStyle/>
          <a:p>
            <a:pPr algn="ctr"/>
            <a:r>
              <a:rPr lang="ja-JP" altLang="en-US" sz="900" dirty="0" smtClean="0">
                <a:solidFill>
                  <a:srgbClr val="FF0000"/>
                </a:solidFill>
              </a:rPr>
              <a:t>従前のハイケアユニット入院医療管理料</a:t>
            </a:r>
            <a:endParaRPr lang="en-US" altLang="ja-JP" sz="900" dirty="0" smtClean="0">
              <a:solidFill>
                <a:srgbClr val="FF0000"/>
              </a:solidFill>
            </a:endParaRPr>
          </a:p>
          <a:p>
            <a:pPr algn="ctr"/>
            <a:r>
              <a:rPr lang="ja-JP" altLang="en-US" sz="900" dirty="0" smtClean="0">
                <a:solidFill>
                  <a:srgbClr val="FF0000"/>
                </a:solidFill>
              </a:rPr>
              <a:t>（</a:t>
            </a:r>
            <a:r>
              <a:rPr lang="en-US" altLang="ja-JP" sz="900" dirty="0" smtClean="0">
                <a:solidFill>
                  <a:srgbClr val="FF0000"/>
                </a:solidFill>
              </a:rPr>
              <a:t>4,584</a:t>
            </a:r>
            <a:r>
              <a:rPr lang="ja-JP" altLang="en-US" sz="900" dirty="0" smtClean="0">
                <a:solidFill>
                  <a:srgbClr val="FF0000"/>
                </a:solidFill>
              </a:rPr>
              <a:t>点）</a:t>
            </a:r>
            <a:endParaRPr lang="en-US" altLang="ja-JP" sz="900" dirty="0" smtClean="0">
              <a:solidFill>
                <a:srgbClr val="FF0000"/>
              </a:solidFill>
            </a:endParaRPr>
          </a:p>
          <a:p>
            <a:pPr algn="ctr"/>
            <a:endParaRPr lang="en-US" altLang="ja-JP" sz="900">
              <a:solidFill>
                <a:srgbClr val="FF0000"/>
              </a:solidFill>
            </a:endParaRPr>
          </a:p>
        </p:txBody>
      </p:sp>
      <p:sp>
        <p:nvSpPr>
          <p:cNvPr id="78" name="正方形/長方形 77"/>
          <p:cNvSpPr/>
          <p:nvPr/>
        </p:nvSpPr>
        <p:spPr>
          <a:xfrm>
            <a:off x="5765869" y="1727204"/>
            <a:ext cx="926857" cy="276999"/>
          </a:xfrm>
          <a:prstGeom prst="rect">
            <a:avLst/>
          </a:prstGeom>
          <a:solidFill>
            <a:schemeClr val="accent4">
              <a:lumMod val="60000"/>
              <a:lumOff val="4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wrap="none">
            <a:spAutoFit/>
          </a:bodyPr>
          <a:lstStyle/>
          <a:p>
            <a:r>
              <a:rPr lang="en-US" altLang="ja-JP" sz="1200" b="1" dirty="0" smtClean="0">
                <a:solidFill>
                  <a:prstClr val="black"/>
                </a:solidFill>
              </a:rPr>
              <a:t>HCU</a:t>
            </a:r>
            <a:r>
              <a:rPr lang="ja-JP" altLang="en-US" sz="1200" b="1" dirty="0" smtClean="0">
                <a:solidFill>
                  <a:prstClr val="black"/>
                </a:solidFill>
              </a:rPr>
              <a:t>の</a:t>
            </a:r>
            <a:r>
              <a:rPr lang="ja-JP" altLang="en-US" sz="1200" b="1" dirty="0">
                <a:solidFill>
                  <a:prstClr val="black"/>
                </a:solidFill>
              </a:rPr>
              <a:t>基準</a:t>
            </a:r>
          </a:p>
        </p:txBody>
      </p:sp>
      <p:sp>
        <p:nvSpPr>
          <p:cNvPr id="72" name="テキスト ボックス 71"/>
          <p:cNvSpPr txBox="1"/>
          <p:nvPr/>
        </p:nvSpPr>
        <p:spPr>
          <a:xfrm>
            <a:off x="7094920" y="5394056"/>
            <a:ext cx="1332000" cy="349702"/>
          </a:xfrm>
          <a:prstGeom prst="rect">
            <a:avLst/>
          </a:prstGeom>
          <a:noFill/>
          <a:ln>
            <a:solidFill>
              <a:schemeClr val="tx1"/>
            </a:solidFill>
            <a:prstDash val="dash"/>
          </a:ln>
        </p:spPr>
        <p:txBody>
          <a:bodyPr wrap="square" lIns="36000" tIns="36000" rIns="36000" bIns="36000" rtlCol="0">
            <a:spAutoFit/>
          </a:bodyPr>
          <a:lstStyle/>
          <a:p>
            <a:pPr algn="ctr"/>
            <a:r>
              <a:rPr lang="ja-JP" altLang="en-US" sz="900" dirty="0" smtClean="0">
                <a:solidFill>
                  <a:prstClr val="black"/>
                </a:solidFill>
              </a:rPr>
              <a:t>新</a:t>
            </a:r>
            <a:r>
              <a:rPr lang="en-US" altLang="ja-JP" sz="900" dirty="0" smtClean="0">
                <a:solidFill>
                  <a:prstClr val="black"/>
                </a:solidFill>
              </a:rPr>
              <a:t>HCU</a:t>
            </a:r>
            <a:r>
              <a:rPr lang="ja-JP" altLang="en-US" sz="900" dirty="0" smtClean="0">
                <a:solidFill>
                  <a:prstClr val="black"/>
                </a:solidFill>
              </a:rPr>
              <a:t>２の基準を満たした</a:t>
            </a:r>
            <a:endParaRPr lang="en-US" altLang="ja-JP" sz="900" dirty="0" smtClean="0">
              <a:solidFill>
                <a:prstClr val="black"/>
              </a:solidFill>
            </a:endParaRPr>
          </a:p>
          <a:p>
            <a:pPr algn="ctr"/>
            <a:r>
              <a:rPr lang="ja-JP" altLang="en-US" sz="900" dirty="0" smtClean="0">
                <a:solidFill>
                  <a:prstClr val="black"/>
                </a:solidFill>
              </a:rPr>
              <a:t>医療機関</a:t>
            </a:r>
            <a:endParaRPr lang="ja-JP" altLang="en-US" sz="900" dirty="0">
              <a:solidFill>
                <a:prstClr val="black"/>
              </a:solidFill>
            </a:endParaRPr>
          </a:p>
        </p:txBody>
      </p:sp>
      <p:sp>
        <p:nvSpPr>
          <p:cNvPr id="67" name="正方形/長方形 66"/>
          <p:cNvSpPr/>
          <p:nvPr/>
        </p:nvSpPr>
        <p:spPr>
          <a:xfrm>
            <a:off x="-70319" y="-58614"/>
            <a:ext cx="1877437" cy="276999"/>
          </a:xfrm>
          <a:prstGeom prst="rect">
            <a:avLst/>
          </a:prstGeom>
        </p:spPr>
        <p:txBody>
          <a:bodyPr wrap="none">
            <a:spAutoFit/>
          </a:bodyPr>
          <a:lstStyle/>
          <a:p>
            <a:r>
              <a:rPr lang="ja-JP" altLang="en-US" sz="1200" dirty="0" smtClean="0">
                <a:solidFill>
                  <a:prstClr val="black"/>
                </a:solidFill>
                <a:latin typeface="ＭＳ Ｐゴシック"/>
              </a:rPr>
              <a:t>平成</a:t>
            </a:r>
            <a:r>
              <a:rPr lang="en-US" altLang="ja-JP" sz="1200" dirty="0" smtClean="0">
                <a:solidFill>
                  <a:prstClr val="black"/>
                </a:solidFill>
                <a:latin typeface="ＭＳ Ｐゴシック"/>
              </a:rPr>
              <a:t>26</a:t>
            </a:r>
            <a:r>
              <a:rPr lang="ja-JP" altLang="en-US" sz="1200" dirty="0" smtClean="0">
                <a:solidFill>
                  <a:prstClr val="black"/>
                </a:solidFill>
                <a:latin typeface="ＭＳ Ｐゴシック"/>
              </a:rPr>
              <a:t>年度診療報酬改定</a:t>
            </a:r>
            <a:endParaRPr lang="ja-JP" altLang="en-US" sz="1200" dirty="0">
              <a:solidFill>
                <a:prstClr val="black"/>
              </a:solidFill>
              <a:latin typeface="ＭＳ Ｐゴシック"/>
            </a:endParaRPr>
          </a:p>
        </p:txBody>
      </p:sp>
      <p:sp>
        <p:nvSpPr>
          <p:cNvPr id="62" name="テキスト ボックス 61"/>
          <p:cNvSpPr txBox="1"/>
          <p:nvPr/>
        </p:nvSpPr>
        <p:spPr>
          <a:xfrm>
            <a:off x="4241100" y="3628818"/>
            <a:ext cx="972000" cy="842145"/>
          </a:xfrm>
          <a:prstGeom prst="rect">
            <a:avLst/>
          </a:prstGeom>
          <a:noFill/>
          <a:ln>
            <a:solidFill>
              <a:schemeClr val="tx1"/>
            </a:solidFill>
            <a:prstDash val="dash"/>
          </a:ln>
        </p:spPr>
        <p:txBody>
          <a:bodyPr wrap="square" lIns="36000" tIns="36000" rIns="36000" bIns="36000" rtlCol="0">
            <a:spAutoFit/>
          </a:bodyPr>
          <a:lstStyle/>
          <a:p>
            <a:r>
              <a:rPr lang="ja-JP" altLang="en-US" sz="1000" dirty="0" smtClean="0">
                <a:solidFill>
                  <a:prstClr val="black"/>
                </a:solidFill>
                <a:latin typeface="ＭＳ Ｐゴシック"/>
              </a:rPr>
              <a:t>新</a:t>
            </a:r>
            <a:r>
              <a:rPr lang="en-US" altLang="ja-JP" sz="1000" dirty="0" smtClean="0">
                <a:solidFill>
                  <a:prstClr val="black"/>
                </a:solidFill>
                <a:latin typeface="ＭＳ Ｐゴシック"/>
              </a:rPr>
              <a:t>ICU</a:t>
            </a:r>
            <a:r>
              <a:rPr lang="ja-JP" altLang="en-US" sz="1000" dirty="0">
                <a:solidFill>
                  <a:prstClr val="black"/>
                </a:solidFill>
                <a:latin typeface="ＭＳ Ｐゴシック"/>
              </a:rPr>
              <a:t>３、４の</a:t>
            </a:r>
            <a:r>
              <a:rPr lang="ja-JP" altLang="en-US" sz="1000" dirty="0" smtClean="0">
                <a:solidFill>
                  <a:prstClr val="black"/>
                </a:solidFill>
                <a:latin typeface="ＭＳ Ｐゴシック"/>
              </a:rPr>
              <a:t>基準を満たせない医療機関</a:t>
            </a:r>
            <a:endParaRPr lang="en-US" altLang="ja-JP" sz="1000" dirty="0" smtClean="0">
              <a:solidFill>
                <a:prstClr val="black"/>
              </a:solidFill>
              <a:latin typeface="ＭＳ Ｐゴシック"/>
            </a:endParaRPr>
          </a:p>
          <a:p>
            <a:endParaRPr lang="en-US" altLang="ja-JP" sz="1000" dirty="0">
              <a:solidFill>
                <a:prstClr val="black"/>
              </a:solidFill>
              <a:latin typeface="ＭＳ Ｐゴシック"/>
            </a:endParaRPr>
          </a:p>
          <a:p>
            <a:endParaRPr lang="en-US" altLang="ja-JP" sz="1000" dirty="0" smtClean="0">
              <a:solidFill>
                <a:prstClr val="black"/>
              </a:solidFill>
              <a:latin typeface="ＭＳ Ｐゴシック"/>
            </a:endParaRPr>
          </a:p>
        </p:txBody>
      </p:sp>
      <p:sp>
        <p:nvSpPr>
          <p:cNvPr id="79" name="下矢印 78"/>
          <p:cNvSpPr/>
          <p:nvPr/>
        </p:nvSpPr>
        <p:spPr>
          <a:xfrm>
            <a:off x="7691232" y="3496702"/>
            <a:ext cx="1476001" cy="648000"/>
          </a:xfrm>
          <a:prstGeom prst="downArrow">
            <a:avLst>
              <a:gd name="adj1" fmla="val 70620"/>
              <a:gd name="adj2" fmla="val 28057"/>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ja-JP" altLang="en-US" sz="1000" dirty="0">
              <a:solidFill>
                <a:prstClr val="black"/>
              </a:solidFill>
            </a:endParaRPr>
          </a:p>
        </p:txBody>
      </p:sp>
      <p:sp>
        <p:nvSpPr>
          <p:cNvPr id="81" name="テキスト ボックス 80"/>
          <p:cNvSpPr txBox="1"/>
          <p:nvPr/>
        </p:nvSpPr>
        <p:spPr>
          <a:xfrm>
            <a:off x="7917042" y="3591763"/>
            <a:ext cx="1008001" cy="349702"/>
          </a:xfrm>
          <a:prstGeom prst="rect">
            <a:avLst/>
          </a:prstGeom>
          <a:noFill/>
          <a:ln>
            <a:solidFill>
              <a:schemeClr val="tx1"/>
            </a:solidFill>
            <a:prstDash val="dash"/>
          </a:ln>
        </p:spPr>
        <p:txBody>
          <a:bodyPr wrap="square" lIns="36000" tIns="36000" rIns="36000" bIns="36000" rtlCol="0">
            <a:spAutoFit/>
          </a:bodyPr>
          <a:lstStyle/>
          <a:p>
            <a:pPr algn="ctr"/>
            <a:r>
              <a:rPr lang="ja-JP" altLang="en-US" sz="900" dirty="0" smtClean="0">
                <a:solidFill>
                  <a:prstClr val="black"/>
                </a:solidFill>
              </a:rPr>
              <a:t>新</a:t>
            </a:r>
            <a:r>
              <a:rPr lang="en-US" altLang="ja-JP" sz="900" dirty="0" smtClean="0">
                <a:solidFill>
                  <a:prstClr val="black"/>
                </a:solidFill>
              </a:rPr>
              <a:t>HCU1</a:t>
            </a:r>
            <a:r>
              <a:rPr lang="ja-JP" altLang="en-US" sz="900" dirty="0">
                <a:solidFill>
                  <a:prstClr val="black"/>
                </a:solidFill>
              </a:rPr>
              <a:t>の</a:t>
            </a:r>
            <a:r>
              <a:rPr lang="ja-JP" altLang="en-US" sz="900" dirty="0" smtClean="0">
                <a:solidFill>
                  <a:prstClr val="black"/>
                </a:solidFill>
              </a:rPr>
              <a:t>基準を</a:t>
            </a:r>
            <a:r>
              <a:rPr lang="ja-JP" altLang="en-US" sz="900" dirty="0">
                <a:solidFill>
                  <a:prstClr val="black"/>
                </a:solidFill>
              </a:rPr>
              <a:t>満たせない医療</a:t>
            </a:r>
            <a:r>
              <a:rPr lang="ja-JP" altLang="en-US" sz="900" dirty="0" smtClean="0">
                <a:solidFill>
                  <a:prstClr val="black"/>
                </a:solidFill>
              </a:rPr>
              <a:t>機関</a:t>
            </a:r>
            <a:endParaRPr lang="en-US" altLang="ja-JP" sz="900" dirty="0" smtClean="0">
              <a:solidFill>
                <a:prstClr val="black"/>
              </a:solidFill>
            </a:endParaRPr>
          </a:p>
        </p:txBody>
      </p:sp>
      <p:sp>
        <p:nvSpPr>
          <p:cNvPr id="86" name="正方形/長方形 85"/>
          <p:cNvSpPr/>
          <p:nvPr/>
        </p:nvSpPr>
        <p:spPr>
          <a:xfrm>
            <a:off x="8889412" y="4488873"/>
            <a:ext cx="914033" cy="246221"/>
          </a:xfrm>
          <a:prstGeom prst="rect">
            <a:avLst/>
          </a:prstGeom>
          <a:ln>
            <a:solidFill>
              <a:srgbClr val="FF0000"/>
            </a:solidFill>
          </a:ln>
        </p:spPr>
        <p:txBody>
          <a:bodyPr wrap="none">
            <a:spAutoFit/>
          </a:bodyPr>
          <a:lstStyle/>
          <a:p>
            <a:pPr algn="ctr"/>
            <a:r>
              <a:rPr lang="ja-JP" altLang="en-US" sz="1000" dirty="0" smtClean="0">
                <a:solidFill>
                  <a:srgbClr val="FF0000"/>
                </a:solidFill>
              </a:rPr>
              <a:t>経過措置６月</a:t>
            </a:r>
            <a:endParaRPr lang="en-US" altLang="ja-JP" sz="1000" dirty="0" smtClean="0">
              <a:solidFill>
                <a:srgbClr val="FF0000"/>
              </a:solidFill>
            </a:endParaRPr>
          </a:p>
        </p:txBody>
      </p:sp>
      <p:cxnSp>
        <p:nvCxnSpPr>
          <p:cNvPr id="4" name="直線矢印コネクタ 3"/>
          <p:cNvCxnSpPr/>
          <p:nvPr/>
        </p:nvCxnSpPr>
        <p:spPr>
          <a:xfrm>
            <a:off x="9162082" y="5723681"/>
            <a:ext cx="5251" cy="769194"/>
          </a:xfrm>
          <a:prstGeom prst="straightConnector1">
            <a:avLst/>
          </a:prstGeom>
          <a:ln w="38100">
            <a:solidFill>
              <a:schemeClr val="accent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8521360" y="5398309"/>
            <a:ext cx="1332000" cy="349702"/>
          </a:xfrm>
          <a:prstGeom prst="rect">
            <a:avLst/>
          </a:prstGeom>
          <a:noFill/>
          <a:ln>
            <a:solidFill>
              <a:schemeClr val="tx1"/>
            </a:solidFill>
            <a:prstDash val="dash"/>
          </a:ln>
        </p:spPr>
        <p:txBody>
          <a:bodyPr wrap="square" lIns="36000" tIns="36000" rIns="36000" bIns="36000" rtlCol="0">
            <a:spAutoFit/>
          </a:bodyPr>
          <a:lstStyle/>
          <a:p>
            <a:pPr algn="ctr"/>
            <a:r>
              <a:rPr lang="ja-JP" altLang="en-US" sz="900" dirty="0" smtClean="0">
                <a:solidFill>
                  <a:prstClr val="black"/>
                </a:solidFill>
              </a:rPr>
              <a:t>新</a:t>
            </a:r>
            <a:r>
              <a:rPr lang="en-US" altLang="ja-JP" sz="900" dirty="0" smtClean="0">
                <a:solidFill>
                  <a:prstClr val="black"/>
                </a:solidFill>
              </a:rPr>
              <a:t>HCU</a:t>
            </a:r>
            <a:r>
              <a:rPr lang="ja-JP" altLang="en-US" sz="900" dirty="0" smtClean="0">
                <a:solidFill>
                  <a:prstClr val="black"/>
                </a:solidFill>
              </a:rPr>
              <a:t>２の基準を満たせない医療機関</a:t>
            </a:r>
            <a:endParaRPr lang="ja-JP" altLang="en-US" sz="900" dirty="0">
              <a:solidFill>
                <a:prstClr val="black"/>
              </a:solidFill>
            </a:endParaRPr>
          </a:p>
        </p:txBody>
      </p:sp>
      <p:sp>
        <p:nvSpPr>
          <p:cNvPr id="89" name="テキスト ボックス 88"/>
          <p:cNvSpPr txBox="1"/>
          <p:nvPr/>
        </p:nvSpPr>
        <p:spPr>
          <a:xfrm>
            <a:off x="8779243" y="6494469"/>
            <a:ext cx="779420" cy="349702"/>
          </a:xfrm>
          <a:prstGeom prst="rect">
            <a:avLst/>
          </a:prstGeom>
          <a:noFill/>
          <a:ln>
            <a:solidFill>
              <a:schemeClr val="tx1"/>
            </a:solidFill>
            <a:prstDash val="dash"/>
          </a:ln>
        </p:spPr>
        <p:txBody>
          <a:bodyPr wrap="square" lIns="36000" tIns="36000" rIns="36000" bIns="36000" rtlCol="0">
            <a:spAutoFit/>
          </a:bodyPr>
          <a:lstStyle/>
          <a:p>
            <a:pPr algn="ctr"/>
            <a:r>
              <a:rPr lang="ja-JP" altLang="en-US" sz="900" dirty="0" smtClean="0">
                <a:solidFill>
                  <a:prstClr val="black"/>
                </a:solidFill>
              </a:rPr>
              <a:t>７対１入院基本料を算定</a:t>
            </a:r>
            <a:endParaRPr lang="ja-JP" altLang="en-US" sz="900" dirty="0">
              <a:solidFill>
                <a:prstClr val="black"/>
              </a:solidFill>
            </a:endParaRPr>
          </a:p>
        </p:txBody>
      </p:sp>
      <p:cxnSp>
        <p:nvCxnSpPr>
          <p:cNvPr id="92" name="直線矢印コネクタ 91"/>
          <p:cNvCxnSpPr/>
          <p:nvPr/>
        </p:nvCxnSpPr>
        <p:spPr>
          <a:xfrm>
            <a:off x="8218584" y="5726241"/>
            <a:ext cx="6768" cy="265946"/>
          </a:xfrm>
          <a:prstGeom prst="straightConnector1">
            <a:avLst/>
          </a:prstGeom>
          <a:ln w="38100">
            <a:solidFill>
              <a:schemeClr val="accent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9" name="下矢印 68"/>
          <p:cNvSpPr/>
          <p:nvPr/>
        </p:nvSpPr>
        <p:spPr>
          <a:xfrm>
            <a:off x="8399958" y="4795847"/>
            <a:ext cx="1440000" cy="213189"/>
          </a:xfrm>
          <a:prstGeom prst="downArrow">
            <a:avLst>
              <a:gd name="adj1" fmla="val 70620"/>
              <a:gd name="adj2" fmla="val 28057"/>
            </a:avLst>
          </a:prstGeom>
          <a:solidFill>
            <a:schemeClr val="accent5">
              <a:lumMod val="60000"/>
              <a:lumOff val="40000"/>
            </a:schemeClr>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180000" rtlCol="0" anchor="b"/>
          <a:lstStyle/>
          <a:p>
            <a:pPr algn="ctr"/>
            <a:r>
              <a:rPr lang="ja-JP" altLang="en-US" sz="900" dirty="0" smtClean="0">
                <a:solidFill>
                  <a:prstClr val="black"/>
                </a:solidFill>
              </a:rPr>
              <a:t>経過措置後</a:t>
            </a:r>
            <a:endParaRPr lang="ja-JP" altLang="en-US" sz="900" dirty="0">
              <a:solidFill>
                <a:prstClr val="black"/>
              </a:solidFill>
            </a:endParaRPr>
          </a:p>
        </p:txBody>
      </p:sp>
      <p:sp>
        <p:nvSpPr>
          <p:cNvPr id="2" name="右矢印 1"/>
          <p:cNvSpPr/>
          <p:nvPr/>
        </p:nvSpPr>
        <p:spPr>
          <a:xfrm>
            <a:off x="5028081" y="5568565"/>
            <a:ext cx="180000" cy="1217528"/>
          </a:xfrm>
          <a:prstGeom prst="rightArrow">
            <a:avLst>
              <a:gd name="adj1" fmla="val 77691"/>
              <a:gd name="adj2" fmla="val 50000"/>
            </a:avLst>
          </a:prstGeom>
          <a:ln>
            <a:prstDash val="dash"/>
          </a:ln>
        </p:spPr>
        <p:style>
          <a:lnRef idx="1">
            <a:schemeClr val="accent5"/>
          </a:lnRef>
          <a:fillRef idx="2">
            <a:schemeClr val="accent5"/>
          </a:fillRef>
          <a:effectRef idx="1">
            <a:schemeClr val="accent5"/>
          </a:effectRef>
          <a:fontRef idx="minor">
            <a:schemeClr val="dk1"/>
          </a:fontRef>
        </p:style>
        <p:txBody>
          <a:bodyPr vert="eaVert" rtlCol="0" anchor="b"/>
          <a:lstStyle/>
          <a:p>
            <a:pPr algn="ctr"/>
            <a:r>
              <a:rPr lang="ja-JP" altLang="en-US" sz="900" dirty="0" smtClean="0">
                <a:solidFill>
                  <a:prstClr val="black"/>
                </a:solidFill>
              </a:rPr>
              <a:t>経過措置後</a:t>
            </a:r>
            <a:endParaRPr lang="ja-JP" altLang="en-US" sz="900" dirty="0">
              <a:solidFill>
                <a:prstClr val="black"/>
              </a:solidFill>
            </a:endParaRPr>
          </a:p>
        </p:txBody>
      </p:sp>
      <p:sp>
        <p:nvSpPr>
          <p:cNvPr id="6" name="テキスト ボックス 5"/>
          <p:cNvSpPr txBox="1"/>
          <p:nvPr/>
        </p:nvSpPr>
        <p:spPr>
          <a:xfrm>
            <a:off x="5121218" y="5647671"/>
            <a:ext cx="430887" cy="1008000"/>
          </a:xfrm>
          <a:prstGeom prst="rect">
            <a:avLst/>
          </a:prstGeom>
          <a:noFill/>
          <a:ln w="9525">
            <a:prstDash val="dash"/>
          </a:ln>
        </p:spPr>
        <p:style>
          <a:lnRef idx="2">
            <a:schemeClr val="dk1"/>
          </a:lnRef>
          <a:fillRef idx="1">
            <a:schemeClr val="lt1"/>
          </a:fillRef>
          <a:effectRef idx="0">
            <a:schemeClr val="dk1"/>
          </a:effectRef>
          <a:fontRef idx="minor">
            <a:schemeClr val="dk1"/>
          </a:fontRef>
        </p:style>
        <p:txBody>
          <a:bodyPr vert="eaVert" wrap="square" rtlCol="0">
            <a:spAutoFit/>
          </a:bodyPr>
          <a:lstStyle/>
          <a:p>
            <a:pPr algn="ctr"/>
            <a:r>
              <a:rPr lang="ja-JP" altLang="en-US" sz="800" dirty="0" smtClean="0">
                <a:solidFill>
                  <a:prstClr val="black"/>
                </a:solidFill>
              </a:rPr>
              <a:t>新　　３、４の基準を</a:t>
            </a:r>
            <a:endParaRPr lang="en-US" altLang="ja-JP" sz="800" dirty="0" smtClean="0">
              <a:solidFill>
                <a:prstClr val="black"/>
              </a:solidFill>
            </a:endParaRPr>
          </a:p>
          <a:p>
            <a:pPr algn="ctr"/>
            <a:r>
              <a:rPr lang="ja-JP" altLang="en-US" sz="800" dirty="0" smtClean="0">
                <a:solidFill>
                  <a:prstClr val="black"/>
                </a:solidFill>
              </a:rPr>
              <a:t>満たせない医療機関</a:t>
            </a:r>
            <a:endParaRPr lang="en-US" altLang="ja-JP" sz="800" dirty="0" smtClean="0">
              <a:solidFill>
                <a:prstClr val="black"/>
              </a:solidFill>
            </a:endParaRPr>
          </a:p>
        </p:txBody>
      </p:sp>
      <p:cxnSp>
        <p:nvCxnSpPr>
          <p:cNvPr id="71" name="直線矢印コネクタ 70"/>
          <p:cNvCxnSpPr/>
          <p:nvPr/>
        </p:nvCxnSpPr>
        <p:spPr>
          <a:xfrm>
            <a:off x="5541893" y="6321043"/>
            <a:ext cx="219872" cy="0"/>
          </a:xfrm>
          <a:prstGeom prst="straightConnector1">
            <a:avLst/>
          </a:prstGeom>
          <a:ln w="19050">
            <a:solidFill>
              <a:schemeClr val="accent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242285" y="5771473"/>
            <a:ext cx="447590" cy="230832"/>
          </a:xfrm>
          <a:prstGeom prst="rect">
            <a:avLst/>
          </a:prstGeom>
          <a:noFill/>
        </p:spPr>
        <p:txBody>
          <a:bodyPr vert="horz" wrap="square" rtlCol="0">
            <a:spAutoFit/>
          </a:bodyPr>
          <a:lstStyle/>
          <a:p>
            <a:r>
              <a:rPr lang="en-US" altLang="ja-JP" sz="900" dirty="0" smtClean="0">
                <a:solidFill>
                  <a:prstClr val="black"/>
                </a:solidFill>
              </a:rPr>
              <a:t>ICU</a:t>
            </a:r>
            <a:endParaRPr lang="ja-JP" altLang="en-US" sz="900" dirty="0">
              <a:solidFill>
                <a:prstClr val="black"/>
              </a:solidFill>
            </a:endParaRPr>
          </a:p>
        </p:txBody>
      </p:sp>
      <p:sp>
        <p:nvSpPr>
          <p:cNvPr id="14" name="左大かっこ 13"/>
          <p:cNvSpPr/>
          <p:nvPr/>
        </p:nvSpPr>
        <p:spPr>
          <a:xfrm rot="16200000">
            <a:off x="6436070" y="5573823"/>
            <a:ext cx="107196" cy="2357554"/>
          </a:xfrm>
          <a:prstGeom prst="leftBracket">
            <a:avLst/>
          </a:prstGeom>
          <a:ln w="19050">
            <a:solidFill>
              <a:schemeClr val="accent5"/>
            </a:solidFill>
            <a:prstDash val="sysDot"/>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cxnSp>
        <p:nvCxnSpPr>
          <p:cNvPr id="77" name="直線矢印コネクタ 76"/>
          <p:cNvCxnSpPr/>
          <p:nvPr/>
        </p:nvCxnSpPr>
        <p:spPr>
          <a:xfrm>
            <a:off x="7691333" y="6799104"/>
            <a:ext cx="1088017" cy="7094"/>
          </a:xfrm>
          <a:prstGeom prst="straightConnector1">
            <a:avLst/>
          </a:prstGeom>
          <a:ln w="19050">
            <a:solidFill>
              <a:schemeClr val="accent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198</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819710154"/>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78363" y="1133562"/>
            <a:ext cx="9789053" cy="5622080"/>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anose="05000000000000000000" pitchFamily="2" charset="2"/>
              <a:buChar char="Ø"/>
            </a:pPr>
            <a:r>
              <a:rPr lang="ja-JP" altLang="ja-JP" dirty="0" smtClean="0">
                <a:solidFill>
                  <a:prstClr val="black"/>
                </a:solidFill>
              </a:rPr>
              <a:t>総合</a:t>
            </a:r>
            <a:r>
              <a:rPr lang="ja-JP" altLang="ja-JP" dirty="0">
                <a:solidFill>
                  <a:prstClr val="black"/>
                </a:solidFill>
              </a:rPr>
              <a:t>入院体制加算に</a:t>
            </a:r>
            <a:r>
              <a:rPr lang="ja-JP" altLang="ja-JP" dirty="0" smtClean="0">
                <a:solidFill>
                  <a:prstClr val="black"/>
                </a:solidFill>
              </a:rPr>
              <a:t>ついて</a:t>
            </a:r>
            <a:r>
              <a:rPr lang="ja-JP" altLang="en-US" dirty="0" smtClean="0">
                <a:solidFill>
                  <a:prstClr val="black"/>
                </a:solidFill>
              </a:rPr>
              <a:t>、</a:t>
            </a:r>
            <a:r>
              <a:rPr lang="ja-JP" altLang="en-US" dirty="0">
                <a:solidFill>
                  <a:prstClr val="black"/>
                </a:solidFill>
              </a:rPr>
              <a:t>一定の実績等</a:t>
            </a:r>
            <a:r>
              <a:rPr lang="ja-JP" altLang="en-US" dirty="0" smtClean="0">
                <a:solidFill>
                  <a:prstClr val="black"/>
                </a:solidFill>
              </a:rPr>
              <a:t>を有する</a:t>
            </a:r>
            <a:r>
              <a:rPr lang="ja-JP" altLang="en-US" dirty="0">
                <a:solidFill>
                  <a:prstClr val="black"/>
                </a:solidFill>
              </a:rPr>
              <a:t>医療機関に対し、より充実した評価を行う</a:t>
            </a:r>
            <a:r>
              <a:rPr lang="ja-JP" altLang="ja-JP" dirty="0" smtClean="0">
                <a:solidFill>
                  <a:prstClr val="black"/>
                </a:solidFill>
              </a:rPr>
              <a:t>。</a:t>
            </a:r>
            <a:r>
              <a:rPr lang="ja-JP" altLang="ja-JP" dirty="0">
                <a:solidFill>
                  <a:prstClr val="black"/>
                </a:solidFill>
              </a:rPr>
              <a:t>なお、従前の総合入院体制加算については、総合入院体制加算２として引き続き評価を</a:t>
            </a:r>
            <a:r>
              <a:rPr lang="ja-JP" altLang="ja-JP" dirty="0" smtClean="0">
                <a:solidFill>
                  <a:prstClr val="black"/>
                </a:solidFill>
              </a:rPr>
              <a:t>行う</a:t>
            </a:r>
            <a:r>
              <a:rPr lang="ja-JP" altLang="en-US" dirty="0" smtClean="0">
                <a:solidFill>
                  <a:prstClr val="black"/>
                </a:solidFill>
              </a:rPr>
              <a:t>。</a:t>
            </a:r>
            <a:endParaRPr lang="en-US" altLang="ja-JP" sz="1400" dirty="0">
              <a:solidFill>
                <a:prstClr val="black"/>
              </a:solidFill>
            </a:endParaRPr>
          </a:p>
          <a:p>
            <a:endParaRPr lang="en-US" altLang="ja-JP" sz="1400" b="1" dirty="0" smtClean="0">
              <a:solidFill>
                <a:srgbClr val="0070C0"/>
              </a:solidFill>
            </a:endParaRPr>
          </a:p>
          <a:p>
            <a:pPr indent="273050"/>
            <a:r>
              <a:rPr lang="ja-JP" altLang="en-US" sz="2400" b="1" dirty="0" smtClean="0">
                <a:solidFill>
                  <a:srgbClr val="0070C0"/>
                </a:solidFill>
              </a:rPr>
              <a:t>（新）　　</a:t>
            </a:r>
            <a:r>
              <a:rPr lang="ja-JP" altLang="en-US" sz="2400" b="1" u="sng" dirty="0" smtClean="0">
                <a:solidFill>
                  <a:srgbClr val="0070C0"/>
                </a:solidFill>
              </a:rPr>
              <a:t>総合入院体制加算１（</a:t>
            </a:r>
            <a:r>
              <a:rPr lang="ja-JP" altLang="en-US" sz="2400" b="1" u="sng" dirty="0">
                <a:solidFill>
                  <a:srgbClr val="0070C0"/>
                </a:solidFill>
              </a:rPr>
              <a:t>１日につき</a:t>
            </a:r>
            <a:r>
              <a:rPr lang="ja-JP" altLang="en-US" sz="2400" b="1" u="sng" dirty="0" smtClean="0">
                <a:solidFill>
                  <a:srgbClr val="0070C0"/>
                </a:solidFill>
              </a:rPr>
              <a:t>・１４日</a:t>
            </a:r>
            <a:r>
              <a:rPr lang="ja-JP" altLang="en-US" sz="2400" b="1" u="sng" dirty="0">
                <a:solidFill>
                  <a:srgbClr val="0070C0"/>
                </a:solidFill>
              </a:rPr>
              <a:t>以内） </a:t>
            </a:r>
            <a:r>
              <a:rPr lang="ja-JP" altLang="en-US" sz="2400" b="1" u="sng" dirty="0" smtClean="0">
                <a:solidFill>
                  <a:srgbClr val="0070C0"/>
                </a:solidFill>
              </a:rPr>
              <a:t>　　　２４０</a:t>
            </a:r>
            <a:r>
              <a:rPr lang="ja-JP" altLang="en-US" sz="2400" b="1" u="sng" dirty="0" smtClean="0">
                <a:solidFill>
                  <a:srgbClr val="0070C0"/>
                </a:solidFill>
                <a:latin typeface="ＭＳ Ｐゴシック" pitchFamily="50" charset="-128"/>
              </a:rPr>
              <a:t>点</a:t>
            </a:r>
            <a:endParaRPr lang="en-US" altLang="ja-JP" sz="1600" dirty="0">
              <a:solidFill>
                <a:prstClr val="black"/>
              </a:solidFill>
              <a:latin typeface="ＭＳ Ｐゴシック" pitchFamily="50" charset="-128"/>
            </a:endParaRPr>
          </a:p>
          <a:p>
            <a:pPr marL="177800" indent="-177800">
              <a:spcBef>
                <a:spcPct val="20000"/>
              </a:spcBef>
              <a:defRPr/>
            </a:pPr>
            <a:r>
              <a:rPr lang="ja-JP" altLang="en-US" sz="1600" dirty="0" smtClean="0">
                <a:solidFill>
                  <a:prstClr val="black"/>
                </a:solidFill>
                <a:latin typeface="ＭＳ Ｐゴシック" pitchFamily="50" charset="-128"/>
              </a:rPr>
              <a:t>［</a:t>
            </a:r>
            <a:r>
              <a:rPr lang="ja-JP" altLang="en-US" sz="1600" dirty="0">
                <a:solidFill>
                  <a:prstClr val="black"/>
                </a:solidFill>
                <a:latin typeface="ＭＳ Ｐゴシック" pitchFamily="50" charset="-128"/>
              </a:rPr>
              <a:t>施設基準</a:t>
            </a:r>
            <a:r>
              <a:rPr lang="ja-JP" altLang="en-US" sz="1600" dirty="0" smtClean="0">
                <a:solidFill>
                  <a:prstClr val="black"/>
                </a:solidFill>
                <a:latin typeface="ＭＳ Ｐゴシック" pitchFamily="50" charset="-128"/>
              </a:rPr>
              <a:t>］</a:t>
            </a:r>
            <a:endParaRPr lang="en-US" altLang="ja-JP" sz="1600" dirty="0">
              <a:solidFill>
                <a:prstClr val="black"/>
              </a:solidFill>
              <a:latin typeface="ＭＳ Ｐゴシック" pitchFamily="50" charset="-128"/>
            </a:endParaRPr>
          </a:p>
          <a:p>
            <a:pPr marL="450850" indent="-179388">
              <a:spcBef>
                <a:spcPct val="20000"/>
              </a:spcBef>
              <a:defRPr/>
            </a:pPr>
            <a:r>
              <a:rPr lang="ja-JP" altLang="en-US" sz="1600" dirty="0" smtClean="0">
                <a:solidFill>
                  <a:prstClr val="black"/>
                </a:solidFill>
                <a:latin typeface="ＭＳ Ｐゴシック" pitchFamily="50" charset="-128"/>
              </a:rPr>
              <a:t>① </a:t>
            </a:r>
            <a:r>
              <a:rPr lang="ja-JP" altLang="ja-JP" sz="1600" dirty="0" smtClean="0">
                <a:solidFill>
                  <a:prstClr val="black"/>
                </a:solidFill>
              </a:rPr>
              <a:t>全身</a:t>
            </a:r>
            <a:r>
              <a:rPr lang="ja-JP" altLang="ja-JP" sz="1600" dirty="0">
                <a:solidFill>
                  <a:prstClr val="black"/>
                </a:solidFill>
              </a:rPr>
              <a:t>麻酔（手術を実施した場合に</a:t>
            </a:r>
            <a:r>
              <a:rPr lang="ja-JP" altLang="ja-JP" sz="1600" dirty="0" smtClean="0">
                <a:solidFill>
                  <a:prstClr val="black"/>
                </a:solidFill>
              </a:rPr>
              <a:t>限る</a:t>
            </a:r>
            <a:r>
              <a:rPr lang="ja-JP" altLang="en-US" sz="1600" dirty="0" smtClean="0">
                <a:solidFill>
                  <a:prstClr val="black"/>
                </a:solidFill>
              </a:rPr>
              <a:t>。</a:t>
            </a:r>
            <a:r>
              <a:rPr lang="ja-JP" altLang="ja-JP" sz="1600" dirty="0" smtClean="0">
                <a:solidFill>
                  <a:prstClr val="black"/>
                </a:solidFill>
              </a:rPr>
              <a:t>）</a:t>
            </a:r>
            <a:r>
              <a:rPr lang="ja-JP" altLang="ja-JP" sz="1600" dirty="0">
                <a:solidFill>
                  <a:prstClr val="black"/>
                </a:solidFill>
              </a:rPr>
              <a:t>の患者数が年</a:t>
            </a:r>
            <a:r>
              <a:rPr lang="en-US" altLang="ja-JP" sz="1600" dirty="0">
                <a:solidFill>
                  <a:prstClr val="black"/>
                </a:solidFill>
              </a:rPr>
              <a:t>800</a:t>
            </a:r>
            <a:r>
              <a:rPr lang="ja-JP" altLang="ja-JP" sz="1600" dirty="0">
                <a:solidFill>
                  <a:prstClr val="black"/>
                </a:solidFill>
              </a:rPr>
              <a:t>件以上である。なお、併せて以下のアから</a:t>
            </a:r>
            <a:r>
              <a:rPr lang="ja-JP" altLang="ja-JP" sz="1600" dirty="0" smtClean="0">
                <a:solidFill>
                  <a:prstClr val="black"/>
                </a:solidFill>
              </a:rPr>
              <a:t>カ</a:t>
            </a:r>
            <a:r>
              <a:rPr lang="ja-JP" altLang="en-US" sz="1600" dirty="0" smtClean="0">
                <a:solidFill>
                  <a:prstClr val="black"/>
                </a:solidFill>
              </a:rPr>
              <a:t>　　</a:t>
            </a:r>
            <a:r>
              <a:rPr lang="ja-JP" altLang="ja-JP" sz="1600" dirty="0" smtClean="0">
                <a:solidFill>
                  <a:prstClr val="black"/>
                </a:solidFill>
              </a:rPr>
              <a:t>の</a:t>
            </a:r>
            <a:r>
              <a:rPr lang="ja-JP" altLang="ja-JP" sz="1600" u="sng" dirty="0">
                <a:solidFill>
                  <a:prstClr val="black"/>
                </a:solidFill>
              </a:rPr>
              <a:t>全てを満たすこと</a:t>
            </a:r>
            <a:r>
              <a:rPr lang="ja-JP" altLang="ja-JP" sz="1600" dirty="0">
                <a:solidFill>
                  <a:prstClr val="black"/>
                </a:solidFill>
              </a:rPr>
              <a:t>。</a:t>
            </a:r>
          </a:p>
          <a:p>
            <a:r>
              <a:rPr lang="ja-JP" altLang="en-US" sz="1600" dirty="0" smtClean="0">
                <a:solidFill>
                  <a:prstClr val="black"/>
                </a:solidFill>
              </a:rPr>
              <a:t>　　　　</a:t>
            </a:r>
            <a:r>
              <a:rPr lang="ja-JP" altLang="ja-JP" sz="1600" dirty="0" smtClean="0">
                <a:solidFill>
                  <a:prstClr val="black"/>
                </a:solidFill>
              </a:rPr>
              <a:t>ア</a:t>
            </a:r>
            <a:r>
              <a:rPr lang="ja-JP" altLang="ja-JP" sz="1600" dirty="0">
                <a:solidFill>
                  <a:prstClr val="black"/>
                </a:solidFill>
              </a:rPr>
              <a:t>　人工心肺を用いた</a:t>
            </a:r>
            <a:r>
              <a:rPr lang="ja-JP" altLang="ja-JP" sz="1600" dirty="0" smtClean="0">
                <a:solidFill>
                  <a:prstClr val="black"/>
                </a:solidFill>
              </a:rPr>
              <a:t>手術</a:t>
            </a:r>
            <a:r>
              <a:rPr lang="ja-JP" altLang="en-US" sz="1600" dirty="0">
                <a:solidFill>
                  <a:prstClr val="black"/>
                </a:solidFill>
              </a:rPr>
              <a:t>　</a:t>
            </a:r>
            <a:r>
              <a:rPr lang="ja-JP" altLang="en-US" sz="1600" dirty="0" smtClean="0">
                <a:solidFill>
                  <a:prstClr val="black"/>
                </a:solidFill>
              </a:rPr>
              <a:t>　</a:t>
            </a:r>
            <a:r>
              <a:rPr lang="en-US" altLang="ja-JP" sz="1600" b="1" dirty="0" smtClean="0">
                <a:solidFill>
                  <a:prstClr val="black"/>
                </a:solidFill>
              </a:rPr>
              <a:t>40</a:t>
            </a:r>
            <a:r>
              <a:rPr lang="ja-JP" altLang="ja-JP" sz="1600" dirty="0">
                <a:solidFill>
                  <a:prstClr val="black"/>
                </a:solidFill>
              </a:rPr>
              <a:t>件／年</a:t>
            </a:r>
            <a:r>
              <a:rPr lang="ja-JP" altLang="ja-JP" sz="1600" dirty="0" smtClean="0">
                <a:solidFill>
                  <a:prstClr val="black"/>
                </a:solidFill>
              </a:rPr>
              <a:t>以上</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　　　</a:t>
            </a:r>
            <a:r>
              <a:rPr lang="ja-JP" altLang="ja-JP" sz="1600" dirty="0" smtClean="0">
                <a:solidFill>
                  <a:prstClr val="black"/>
                </a:solidFill>
              </a:rPr>
              <a:t>イ</a:t>
            </a:r>
            <a:r>
              <a:rPr lang="ja-JP" altLang="ja-JP" sz="1600" dirty="0">
                <a:solidFill>
                  <a:prstClr val="black"/>
                </a:solidFill>
              </a:rPr>
              <a:t>　悪性腫瘍手術</a:t>
            </a:r>
            <a:r>
              <a:rPr lang="en-US" altLang="ja-JP" sz="1600" dirty="0">
                <a:solidFill>
                  <a:prstClr val="black"/>
                </a:solidFill>
              </a:rPr>
              <a:t> </a:t>
            </a:r>
            <a:r>
              <a:rPr lang="en-US" altLang="ja-JP" sz="1600" dirty="0" smtClean="0">
                <a:solidFill>
                  <a:prstClr val="black"/>
                </a:solidFill>
              </a:rPr>
              <a:t>	</a:t>
            </a:r>
            <a:r>
              <a:rPr lang="ja-JP" altLang="en-US" sz="1600" dirty="0" smtClean="0">
                <a:solidFill>
                  <a:prstClr val="black"/>
                </a:solidFill>
              </a:rPr>
              <a:t>　　</a:t>
            </a:r>
            <a:r>
              <a:rPr lang="en-US" altLang="ja-JP" sz="1600" b="1" dirty="0" smtClean="0">
                <a:solidFill>
                  <a:prstClr val="black"/>
                </a:solidFill>
              </a:rPr>
              <a:t>400</a:t>
            </a:r>
            <a:r>
              <a:rPr lang="ja-JP" altLang="ja-JP" sz="1600" dirty="0">
                <a:solidFill>
                  <a:prstClr val="black"/>
                </a:solidFill>
              </a:rPr>
              <a:t>件／年以上</a:t>
            </a:r>
          </a:p>
          <a:p>
            <a:r>
              <a:rPr lang="ja-JP" altLang="en-US" sz="1600" dirty="0">
                <a:solidFill>
                  <a:prstClr val="black"/>
                </a:solidFill>
              </a:rPr>
              <a:t>　</a:t>
            </a:r>
            <a:r>
              <a:rPr lang="ja-JP" altLang="en-US" sz="1600" dirty="0" smtClean="0">
                <a:solidFill>
                  <a:prstClr val="black"/>
                </a:solidFill>
              </a:rPr>
              <a:t>　　　</a:t>
            </a:r>
            <a:r>
              <a:rPr lang="ja-JP" altLang="ja-JP" sz="1600" dirty="0" smtClean="0">
                <a:solidFill>
                  <a:prstClr val="black"/>
                </a:solidFill>
              </a:rPr>
              <a:t>ウ</a:t>
            </a:r>
            <a:r>
              <a:rPr lang="ja-JP" altLang="ja-JP" sz="1600" dirty="0">
                <a:solidFill>
                  <a:prstClr val="black"/>
                </a:solidFill>
              </a:rPr>
              <a:t>　腹腔鏡下手術　</a:t>
            </a:r>
            <a:r>
              <a:rPr lang="en-US" altLang="ja-JP" sz="1600" dirty="0">
                <a:solidFill>
                  <a:prstClr val="black"/>
                </a:solidFill>
              </a:rPr>
              <a:t>           </a:t>
            </a:r>
            <a:r>
              <a:rPr lang="ja-JP" altLang="en-US" sz="1600" dirty="0" smtClean="0">
                <a:solidFill>
                  <a:prstClr val="black"/>
                </a:solidFill>
              </a:rPr>
              <a:t>　　</a:t>
            </a:r>
            <a:r>
              <a:rPr lang="en-US" altLang="ja-JP" sz="1600" b="1" dirty="0" smtClean="0">
                <a:solidFill>
                  <a:prstClr val="black"/>
                </a:solidFill>
              </a:rPr>
              <a:t>100</a:t>
            </a:r>
            <a:r>
              <a:rPr lang="ja-JP" altLang="ja-JP" sz="1600" dirty="0">
                <a:solidFill>
                  <a:prstClr val="black"/>
                </a:solidFill>
              </a:rPr>
              <a:t>件／年</a:t>
            </a:r>
            <a:r>
              <a:rPr lang="ja-JP" altLang="ja-JP" sz="1600" dirty="0" smtClean="0">
                <a:solidFill>
                  <a:prstClr val="black"/>
                </a:solidFill>
              </a:rPr>
              <a:t>以上</a:t>
            </a:r>
            <a:endParaRPr lang="ja-JP" altLang="ja-JP" sz="1600" dirty="0">
              <a:solidFill>
                <a:prstClr val="black"/>
              </a:solidFill>
            </a:endParaRPr>
          </a:p>
          <a:p>
            <a:r>
              <a:rPr lang="ja-JP" altLang="en-US" sz="1600" dirty="0" smtClean="0">
                <a:solidFill>
                  <a:prstClr val="black"/>
                </a:solidFill>
              </a:rPr>
              <a:t>　　</a:t>
            </a:r>
            <a:r>
              <a:rPr lang="ja-JP" altLang="ja-JP" sz="1600" dirty="0" smtClean="0">
                <a:solidFill>
                  <a:prstClr val="black"/>
                </a:solidFill>
              </a:rPr>
              <a:t>②</a:t>
            </a:r>
            <a:r>
              <a:rPr lang="ja-JP" altLang="ja-JP" sz="1600" dirty="0">
                <a:solidFill>
                  <a:prstClr val="black"/>
                </a:solidFill>
              </a:rPr>
              <a:t>　</a:t>
            </a:r>
            <a:r>
              <a:rPr lang="ja-JP" altLang="ja-JP" sz="1600" u="sng" dirty="0">
                <a:solidFill>
                  <a:prstClr val="black"/>
                </a:solidFill>
              </a:rPr>
              <a:t>救命救急医療（第三次救急医療）</a:t>
            </a:r>
            <a:r>
              <a:rPr lang="ja-JP" altLang="ja-JP" sz="1600" dirty="0">
                <a:solidFill>
                  <a:prstClr val="black"/>
                </a:solidFill>
              </a:rPr>
              <a:t>として</a:t>
            </a:r>
            <a:r>
              <a:rPr lang="en-US" altLang="ja-JP" sz="1600" dirty="0">
                <a:solidFill>
                  <a:prstClr val="black"/>
                </a:solidFill>
              </a:rPr>
              <a:t>24</a:t>
            </a:r>
            <a:r>
              <a:rPr lang="ja-JP" altLang="ja-JP" sz="1600" dirty="0">
                <a:solidFill>
                  <a:prstClr val="black"/>
                </a:solidFill>
              </a:rPr>
              <a:t>時間体制の救急を行っていること</a:t>
            </a:r>
            <a:r>
              <a:rPr lang="ja-JP" altLang="ja-JP" sz="1600" dirty="0" smtClean="0">
                <a:solidFill>
                  <a:prstClr val="black"/>
                </a:solidFill>
              </a:rPr>
              <a:t>。</a:t>
            </a:r>
            <a:endParaRPr lang="ja-JP" altLang="ja-JP" sz="1600" dirty="0">
              <a:solidFill>
                <a:prstClr val="black"/>
              </a:solidFill>
            </a:endParaRPr>
          </a:p>
          <a:p>
            <a:pPr marL="450850" indent="-177800"/>
            <a:r>
              <a:rPr lang="ja-JP" altLang="ja-JP" sz="1600" dirty="0" smtClean="0">
                <a:solidFill>
                  <a:prstClr val="black"/>
                </a:solidFill>
              </a:rPr>
              <a:t>③</a:t>
            </a:r>
            <a:r>
              <a:rPr lang="ja-JP" altLang="ja-JP" sz="1600" dirty="0">
                <a:solidFill>
                  <a:prstClr val="black"/>
                </a:solidFill>
              </a:rPr>
              <a:t>　</a:t>
            </a:r>
            <a:r>
              <a:rPr lang="ja-JP" altLang="ja-JP" sz="1600" u="sng" dirty="0">
                <a:solidFill>
                  <a:prstClr val="black"/>
                </a:solidFill>
              </a:rPr>
              <a:t>医療法上の精神病床を有する医療機関であること。また、精神病棟入院基本料、精神科救急入院料、精神科急性期治療病棟入院料、精神科救急・合併症入院料、児童・思春期精神科入院医療管理料のいずれかを届け出ており、現に精神疾患患者の入院を受け入れていること。</a:t>
            </a:r>
            <a:endParaRPr lang="ja-JP" altLang="ja-JP" sz="1600" dirty="0">
              <a:solidFill>
                <a:prstClr val="black"/>
              </a:solidFill>
            </a:endParaRPr>
          </a:p>
          <a:p>
            <a:pPr marL="450850" indent="-450850"/>
            <a:r>
              <a:rPr lang="ja-JP" altLang="en-US" sz="1600" dirty="0" smtClean="0">
                <a:solidFill>
                  <a:prstClr val="black"/>
                </a:solidFill>
              </a:rPr>
              <a:t>　　</a:t>
            </a:r>
            <a:r>
              <a:rPr lang="ja-JP" altLang="ja-JP" sz="1600" dirty="0" smtClean="0">
                <a:solidFill>
                  <a:prstClr val="black"/>
                </a:solidFill>
              </a:rPr>
              <a:t>④</a:t>
            </a:r>
            <a:r>
              <a:rPr lang="ja-JP" altLang="ja-JP" sz="1600" dirty="0">
                <a:solidFill>
                  <a:prstClr val="black"/>
                </a:solidFill>
              </a:rPr>
              <a:t>　</a:t>
            </a:r>
            <a:r>
              <a:rPr lang="ja-JP" altLang="ja-JP" sz="1600" u="sng" dirty="0">
                <a:solidFill>
                  <a:prstClr val="black"/>
                </a:solidFill>
              </a:rPr>
              <a:t>地域包括ケア病棟</a:t>
            </a:r>
            <a:r>
              <a:rPr lang="ja-JP" altLang="ja-JP" sz="1600" u="sng" dirty="0" smtClean="0">
                <a:solidFill>
                  <a:prstClr val="black"/>
                </a:solidFill>
              </a:rPr>
              <a:t>入院料、</a:t>
            </a:r>
            <a:r>
              <a:rPr lang="ja-JP" altLang="ja-JP" sz="1600" u="sng" dirty="0">
                <a:solidFill>
                  <a:prstClr val="black"/>
                </a:solidFill>
              </a:rPr>
              <a:t>地域包括ケア入院医療</a:t>
            </a:r>
            <a:r>
              <a:rPr lang="ja-JP" altLang="ja-JP" sz="1600" u="sng" dirty="0" smtClean="0">
                <a:solidFill>
                  <a:prstClr val="black"/>
                </a:solidFill>
              </a:rPr>
              <a:t>管理料および</a:t>
            </a:r>
            <a:r>
              <a:rPr lang="ja-JP" altLang="ja-JP" sz="1600" u="sng" dirty="0">
                <a:solidFill>
                  <a:prstClr val="black"/>
                </a:solidFill>
              </a:rPr>
              <a:t>療養病棟入院基本料の届出を行っていない医療機関であること。</a:t>
            </a:r>
            <a:endParaRPr lang="ja-JP" altLang="ja-JP" sz="1600" dirty="0">
              <a:solidFill>
                <a:prstClr val="black"/>
              </a:solidFill>
            </a:endParaRPr>
          </a:p>
          <a:p>
            <a:pPr marL="273050" indent="-273050"/>
            <a:r>
              <a:rPr lang="ja-JP" altLang="en-US" sz="1600" dirty="0" smtClean="0">
                <a:solidFill>
                  <a:prstClr val="black"/>
                </a:solidFill>
              </a:rPr>
              <a:t>　　</a:t>
            </a:r>
            <a:r>
              <a:rPr lang="ja-JP" altLang="ja-JP" sz="1600" dirty="0" smtClean="0">
                <a:solidFill>
                  <a:prstClr val="black"/>
                </a:solidFill>
              </a:rPr>
              <a:t>⑤</a:t>
            </a:r>
            <a:r>
              <a:rPr lang="ja-JP" altLang="ja-JP" sz="1600" dirty="0">
                <a:solidFill>
                  <a:prstClr val="black"/>
                </a:solidFill>
              </a:rPr>
              <a:t>　総合入院体制加算２の要件を全て満たすこと</a:t>
            </a:r>
            <a:r>
              <a:rPr lang="ja-JP" altLang="ja-JP" sz="1600" dirty="0" smtClean="0">
                <a:solidFill>
                  <a:prstClr val="black"/>
                </a:solidFill>
              </a:rPr>
              <a:t>。</a:t>
            </a:r>
            <a:endParaRPr lang="ja-JP" altLang="ja-JP" sz="1600" dirty="0">
              <a:solidFill>
                <a:prstClr val="black"/>
              </a:solidFill>
            </a:endParaRPr>
          </a:p>
          <a:p>
            <a:endParaRPr lang="en-US" altLang="ja-JP" sz="1600" dirty="0" smtClean="0">
              <a:solidFill>
                <a:srgbClr val="0070C0"/>
              </a:solidFill>
            </a:endParaRPr>
          </a:p>
          <a:p>
            <a:r>
              <a:rPr lang="ja-JP" altLang="en-US" dirty="0" smtClean="0">
                <a:solidFill>
                  <a:srgbClr val="0070C0"/>
                </a:solidFill>
              </a:rPr>
              <a:t>　</a:t>
            </a:r>
            <a:r>
              <a:rPr lang="ja-JP" altLang="ja-JP" sz="2400" dirty="0">
                <a:solidFill>
                  <a:srgbClr val="0070C0"/>
                </a:solidFill>
              </a:rPr>
              <a:t>　</a:t>
            </a:r>
            <a:r>
              <a:rPr lang="en-US" altLang="ja-JP" sz="2400" dirty="0" smtClean="0">
                <a:solidFill>
                  <a:srgbClr val="0070C0"/>
                </a:solidFill>
              </a:rPr>
              <a:t>	</a:t>
            </a:r>
            <a:r>
              <a:rPr lang="ja-JP" altLang="en-US" sz="2400" dirty="0" smtClean="0">
                <a:solidFill>
                  <a:srgbClr val="0070C0"/>
                </a:solidFill>
              </a:rPr>
              <a:t>　 </a:t>
            </a:r>
            <a:r>
              <a:rPr lang="ja-JP" altLang="ja-JP" sz="2400" b="1" u="sng" dirty="0" smtClean="0">
                <a:solidFill>
                  <a:srgbClr val="0070C0"/>
                </a:solidFill>
              </a:rPr>
              <a:t>総合</a:t>
            </a:r>
            <a:r>
              <a:rPr lang="ja-JP" altLang="ja-JP" sz="2400" b="1" u="sng" dirty="0">
                <a:solidFill>
                  <a:srgbClr val="0070C0"/>
                </a:solidFill>
              </a:rPr>
              <a:t>入院体制加算</a:t>
            </a:r>
            <a:r>
              <a:rPr lang="ja-JP" altLang="ja-JP" sz="2400" b="1" u="sng" dirty="0" smtClean="0">
                <a:solidFill>
                  <a:srgbClr val="0070C0"/>
                </a:solidFill>
              </a:rPr>
              <a:t>２</a:t>
            </a:r>
            <a:r>
              <a:rPr lang="ja-JP" altLang="en-US" sz="2400" b="1" u="sng" dirty="0" smtClean="0">
                <a:solidFill>
                  <a:srgbClr val="0070C0"/>
                </a:solidFill>
              </a:rPr>
              <a:t>　（</a:t>
            </a:r>
            <a:r>
              <a:rPr lang="en-US" altLang="ja-JP" sz="2400" b="1" u="sng" dirty="0" smtClean="0">
                <a:solidFill>
                  <a:srgbClr val="0070C0"/>
                </a:solidFill>
              </a:rPr>
              <a:t>1</a:t>
            </a:r>
            <a:r>
              <a:rPr lang="ja-JP" altLang="en-US" sz="2400" b="1" u="sng" dirty="0" smtClean="0">
                <a:solidFill>
                  <a:srgbClr val="0070C0"/>
                </a:solidFill>
              </a:rPr>
              <a:t>日につき・</a:t>
            </a:r>
            <a:r>
              <a:rPr lang="en-US" altLang="ja-JP" sz="2400" b="1" u="sng" dirty="0" smtClean="0">
                <a:solidFill>
                  <a:srgbClr val="0070C0"/>
                </a:solidFill>
              </a:rPr>
              <a:t>14</a:t>
            </a:r>
            <a:r>
              <a:rPr lang="ja-JP" altLang="en-US" sz="2400" b="1" u="sng" dirty="0" smtClean="0">
                <a:solidFill>
                  <a:srgbClr val="0070C0"/>
                </a:solidFill>
              </a:rPr>
              <a:t>日以内）　　　　　</a:t>
            </a:r>
            <a:r>
              <a:rPr lang="en-US" altLang="ja-JP" sz="2400" b="1" u="sng" dirty="0" smtClean="0">
                <a:solidFill>
                  <a:srgbClr val="0070C0"/>
                </a:solidFill>
              </a:rPr>
              <a:t> </a:t>
            </a:r>
            <a:r>
              <a:rPr lang="ja-JP" altLang="en-US" sz="2400" b="1" u="sng" dirty="0" smtClean="0">
                <a:solidFill>
                  <a:srgbClr val="0070C0"/>
                </a:solidFill>
              </a:rPr>
              <a:t>１２０点</a:t>
            </a:r>
            <a:endParaRPr lang="ja-JP" altLang="ja-JP" sz="2400" b="1" u="sng" dirty="0">
              <a:solidFill>
                <a:srgbClr val="0070C0"/>
              </a:solidFill>
            </a:endParaRPr>
          </a:p>
          <a:p>
            <a:pPr marL="531813" indent="-531813"/>
            <a:r>
              <a:rPr lang="ja-JP" altLang="en-US" sz="1600" dirty="0">
                <a:solidFill>
                  <a:prstClr val="black"/>
                </a:solidFill>
              </a:rPr>
              <a:t>　</a:t>
            </a:r>
            <a:r>
              <a:rPr lang="ja-JP" altLang="ja-JP" sz="1600" dirty="0">
                <a:solidFill>
                  <a:prstClr val="black"/>
                </a:solidFill>
              </a:rPr>
              <a:t>　</a:t>
            </a:r>
            <a:r>
              <a:rPr lang="en-US" altLang="ja-JP" sz="1600" dirty="0" smtClean="0">
                <a:solidFill>
                  <a:srgbClr val="FF0000"/>
                </a:solidFill>
              </a:rPr>
              <a:t>※</a:t>
            </a:r>
            <a:r>
              <a:rPr lang="ja-JP" altLang="en-US" sz="1600" dirty="0" smtClean="0">
                <a:solidFill>
                  <a:srgbClr val="FF0000"/>
                </a:solidFill>
              </a:rPr>
              <a:t>　</a:t>
            </a:r>
            <a:r>
              <a:rPr lang="ja-JP" altLang="ja-JP" sz="1600" u="sng" dirty="0" smtClean="0">
                <a:solidFill>
                  <a:srgbClr val="FF0000"/>
                </a:solidFill>
              </a:rPr>
              <a:t>新規</a:t>
            </a:r>
            <a:r>
              <a:rPr lang="ja-JP" altLang="ja-JP" sz="1600" u="sng" dirty="0">
                <a:solidFill>
                  <a:srgbClr val="FF0000"/>
                </a:solidFill>
              </a:rPr>
              <a:t>に届け出る際は、地域包括ケア病棟</a:t>
            </a:r>
            <a:r>
              <a:rPr lang="ja-JP" altLang="ja-JP" sz="1600" u="sng" dirty="0" smtClean="0">
                <a:solidFill>
                  <a:srgbClr val="FF0000"/>
                </a:solidFill>
              </a:rPr>
              <a:t>入院料、</a:t>
            </a:r>
            <a:r>
              <a:rPr lang="ja-JP" altLang="ja-JP" sz="1600" u="sng" dirty="0">
                <a:solidFill>
                  <a:srgbClr val="FF0000"/>
                </a:solidFill>
              </a:rPr>
              <a:t>地域包括ケア入院医療</a:t>
            </a:r>
            <a:r>
              <a:rPr lang="ja-JP" altLang="ja-JP" sz="1600" u="sng" dirty="0" smtClean="0">
                <a:solidFill>
                  <a:srgbClr val="FF0000"/>
                </a:solidFill>
              </a:rPr>
              <a:t>管理料および</a:t>
            </a:r>
            <a:r>
              <a:rPr lang="ja-JP" altLang="ja-JP" sz="1600" u="sng" dirty="0">
                <a:solidFill>
                  <a:srgbClr val="FF0000"/>
                </a:solidFill>
              </a:rPr>
              <a:t>療養病棟入院基本料の届出を行っていない医療機関であること。 </a:t>
            </a:r>
            <a:r>
              <a:rPr lang="ja-JP" altLang="en-US" sz="2000" dirty="0" smtClean="0">
                <a:solidFill>
                  <a:srgbClr val="FF0000"/>
                </a:solidFill>
                <a:latin typeface="ＭＳ Ｐゴシック" pitchFamily="50" charset="-128"/>
              </a:rPr>
              <a:t>　　　　　</a:t>
            </a: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2052" name="Rectangle 36"/>
          <p:cNvSpPr>
            <a:spLocks noChangeArrowheads="1"/>
          </p:cNvSpPr>
          <p:nvPr/>
        </p:nvSpPr>
        <p:spPr bwMode="auto">
          <a:xfrm>
            <a:off x="116963" y="733318"/>
            <a:ext cx="7375675" cy="4403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ja-JP" sz="2400" dirty="0">
                <a:solidFill>
                  <a:prstClr val="black"/>
                </a:solidFill>
              </a:rPr>
              <a:t>総合的かつ専門的な急性期医療を担う医療機関の評価</a:t>
            </a:r>
            <a:endParaRPr lang="ja-JP" altLang="en-US" sz="2400" dirty="0">
              <a:solidFill>
                <a:prstClr val="black"/>
              </a:solidFill>
            </a:endParaRPr>
          </a:p>
        </p:txBody>
      </p:sp>
      <p:sp>
        <p:nvSpPr>
          <p:cNvPr id="2" name="正方形/長方形 1"/>
          <p:cNvSpPr/>
          <p:nvPr/>
        </p:nvSpPr>
        <p:spPr>
          <a:xfrm>
            <a:off x="4953105" y="3108711"/>
            <a:ext cx="4449169" cy="830997"/>
          </a:xfrm>
          <a:prstGeom prst="rect">
            <a:avLst/>
          </a:prstGeom>
        </p:spPr>
        <p:txBody>
          <a:bodyPr wrap="square">
            <a:spAutoFit/>
          </a:bodyPr>
          <a:lstStyle/>
          <a:p>
            <a:r>
              <a:rPr lang="ja-JP" altLang="ja-JP" sz="1600" dirty="0">
                <a:solidFill>
                  <a:prstClr val="black"/>
                </a:solidFill>
              </a:rPr>
              <a:t>エ　放射線治療（体外照射法）　</a:t>
            </a:r>
            <a:r>
              <a:rPr lang="en-US" altLang="ja-JP" sz="1600" dirty="0">
                <a:solidFill>
                  <a:prstClr val="black"/>
                </a:solidFill>
              </a:rPr>
              <a:t>	</a:t>
            </a:r>
            <a:r>
              <a:rPr lang="en-US" altLang="ja-JP" sz="1600" b="1" dirty="0">
                <a:solidFill>
                  <a:prstClr val="black"/>
                </a:solidFill>
              </a:rPr>
              <a:t>4,000</a:t>
            </a:r>
            <a:r>
              <a:rPr lang="ja-JP" altLang="ja-JP" sz="1600" dirty="0">
                <a:solidFill>
                  <a:prstClr val="black"/>
                </a:solidFill>
              </a:rPr>
              <a:t>件／年以上</a:t>
            </a:r>
          </a:p>
          <a:p>
            <a:r>
              <a:rPr lang="ja-JP" altLang="ja-JP" sz="1600" dirty="0" smtClean="0">
                <a:solidFill>
                  <a:prstClr val="black"/>
                </a:solidFill>
              </a:rPr>
              <a:t>オ</a:t>
            </a:r>
            <a:r>
              <a:rPr lang="ja-JP" altLang="ja-JP" sz="1600" dirty="0">
                <a:solidFill>
                  <a:prstClr val="black"/>
                </a:solidFill>
              </a:rPr>
              <a:t>　化学療法　</a:t>
            </a:r>
            <a:r>
              <a:rPr lang="en-US" altLang="ja-JP" sz="1600" dirty="0">
                <a:solidFill>
                  <a:prstClr val="black"/>
                </a:solidFill>
              </a:rPr>
              <a:t>                	</a:t>
            </a:r>
            <a:r>
              <a:rPr lang="en-US" altLang="ja-JP" sz="1600" b="1" dirty="0">
                <a:solidFill>
                  <a:prstClr val="black"/>
                </a:solidFill>
              </a:rPr>
              <a:t>4,000</a:t>
            </a:r>
            <a:r>
              <a:rPr lang="ja-JP" altLang="ja-JP" sz="1600" dirty="0">
                <a:solidFill>
                  <a:prstClr val="black"/>
                </a:solidFill>
              </a:rPr>
              <a:t>件／年以上</a:t>
            </a:r>
          </a:p>
          <a:p>
            <a:r>
              <a:rPr lang="ja-JP" altLang="ja-JP" sz="1600" dirty="0" smtClean="0">
                <a:solidFill>
                  <a:prstClr val="black"/>
                </a:solidFill>
              </a:rPr>
              <a:t>カ</a:t>
            </a:r>
            <a:r>
              <a:rPr lang="ja-JP" altLang="ja-JP" sz="1600" dirty="0">
                <a:solidFill>
                  <a:prstClr val="black"/>
                </a:solidFill>
              </a:rPr>
              <a:t>　分娩件数</a:t>
            </a:r>
            <a:r>
              <a:rPr lang="en-US" altLang="ja-JP" sz="1600" dirty="0">
                <a:solidFill>
                  <a:prstClr val="black"/>
                </a:solidFill>
              </a:rPr>
              <a:t>                 </a:t>
            </a:r>
            <a:r>
              <a:rPr lang="ja-JP" altLang="ja-JP" sz="1600" dirty="0">
                <a:solidFill>
                  <a:prstClr val="black"/>
                </a:solidFill>
              </a:rPr>
              <a:t>　</a:t>
            </a:r>
            <a:r>
              <a:rPr lang="en-US" altLang="ja-JP" sz="1600" dirty="0">
                <a:solidFill>
                  <a:prstClr val="black"/>
                </a:solidFill>
              </a:rPr>
              <a:t>	</a:t>
            </a:r>
            <a:r>
              <a:rPr lang="ja-JP" altLang="en-US" sz="1600" dirty="0">
                <a:solidFill>
                  <a:prstClr val="black"/>
                </a:solidFill>
              </a:rPr>
              <a:t>　</a:t>
            </a:r>
            <a:r>
              <a:rPr lang="en-US" altLang="ja-JP" sz="1600" b="1" dirty="0">
                <a:solidFill>
                  <a:prstClr val="black"/>
                </a:solidFill>
              </a:rPr>
              <a:t>100</a:t>
            </a:r>
            <a:r>
              <a:rPr lang="ja-JP" altLang="ja-JP" sz="1600" dirty="0">
                <a:solidFill>
                  <a:prstClr val="black"/>
                </a:solidFill>
              </a:rPr>
              <a:t>件／年以上</a:t>
            </a:r>
            <a:endParaRPr lang="ja-JP" altLang="en-US" sz="1600" dirty="0">
              <a:solidFill>
                <a:prstClr val="black"/>
              </a:solidFill>
            </a:endParaRPr>
          </a:p>
        </p:txBody>
      </p:sp>
      <p:sp>
        <p:nvSpPr>
          <p:cNvPr id="9"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sz="2800" kern="0" dirty="0">
                <a:solidFill>
                  <a:prstClr val="black"/>
                </a:solidFill>
                <a:latin typeface="ＭＳ Ｐゴシック"/>
                <a:ea typeface="ＭＳ Ｐゴシック"/>
              </a:rPr>
              <a:t>２０</a:t>
            </a:r>
            <a:r>
              <a:rPr kumimoji="1" lang="ja-JP" altLang="en-US" sz="2800" b="0" i="0" u="none" strike="noStrike" kern="0" cap="none" spc="0" normalizeH="0" baseline="0" noProof="0" dirty="0" err="1" smtClean="0">
                <a:ln>
                  <a:noFill/>
                </a:ln>
                <a:solidFill>
                  <a:prstClr val="black"/>
                </a:solidFill>
                <a:effectLst/>
                <a:uLnTx/>
                <a:uFillTx/>
                <a:latin typeface="ＭＳ Ｐゴシック"/>
                <a:ea typeface="ＭＳ Ｐゴシック"/>
              </a:rPr>
              <a:t>．</a:t>
            </a:r>
            <a:r>
              <a:rPr kumimoji="1" lang="ja-JP" altLang="en-US" sz="2800" b="0" i="0" u="none" strike="noStrike" kern="0" cap="none" spc="0" normalizeH="0" baseline="0" noProof="0" dirty="0">
                <a:ln>
                  <a:noFill/>
                </a:ln>
                <a:solidFill>
                  <a:prstClr val="black"/>
                </a:solidFill>
                <a:effectLst/>
                <a:uLnTx/>
                <a:uFillTx/>
                <a:latin typeface="Calibri" panose="020F0502020204030204"/>
                <a:ea typeface="ＭＳ Ｐゴシック"/>
              </a:rPr>
              <a:t>高度急性期と一般急性期を担う病床の機能</a:t>
            </a:r>
            <a:r>
              <a:rPr kumimoji="1" lang="ja-JP" altLang="en-US" sz="2800" b="0" i="0" u="none" strike="noStrike" kern="0" cap="none" spc="0" normalizeH="0" baseline="0" noProof="0" dirty="0" smtClean="0">
                <a:ln>
                  <a:noFill/>
                </a:ln>
                <a:solidFill>
                  <a:prstClr val="black"/>
                </a:solidFill>
                <a:effectLst/>
                <a:uLnTx/>
                <a:uFillTx/>
                <a:latin typeface="Calibri" panose="020F0502020204030204"/>
                <a:ea typeface="ＭＳ Ｐゴシック"/>
              </a:rPr>
              <a:t>分化</a:t>
            </a:r>
            <a:endParaRPr kumimoji="1" lang="ja-JP" altLang="en-US" sz="28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199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588534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4413" y="84082"/>
            <a:ext cx="9517327" cy="587848"/>
          </a:xfrm>
          <a:solidFill>
            <a:srgbClr val="FF0000">
              <a:alpha val="40000"/>
            </a:srgbClr>
          </a:solidFill>
          <a:ln>
            <a:solidFill>
              <a:schemeClr val="tx2">
                <a:lumMod val="50000"/>
              </a:schemeClr>
            </a:solidFill>
          </a:ln>
          <a:effectLst>
            <a:outerShdw blurRad="57150" dist="19050" dir="5400000" sx="87000" sy="87000" algn="ctr" rotWithShape="0">
              <a:srgbClr val="000000">
                <a:alpha val="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ormAutofit/>
          </a:bodyPr>
          <a:lstStyle/>
          <a:p>
            <a:pPr eaLnBrk="1" hangingPunct="1"/>
            <a:r>
              <a:rPr lang="ja-JP" altLang="en-US" sz="3200" dirty="0" smtClean="0">
                <a:solidFill>
                  <a:schemeClr val="tx1"/>
                </a:solidFill>
                <a:latin typeface="+mj-ea"/>
                <a:ea typeface="+mj-ea"/>
              </a:rPr>
              <a:t>２０２５（平成３７）年</a:t>
            </a:r>
            <a:r>
              <a:rPr lang="ja-JP" altLang="en-US" sz="3200" dirty="0">
                <a:solidFill>
                  <a:schemeClr val="tx1"/>
                </a:solidFill>
                <a:latin typeface="+mj-ea"/>
                <a:ea typeface="+mj-ea"/>
              </a:rPr>
              <a:t>に向けた</a:t>
            </a:r>
            <a:r>
              <a:rPr lang="ja-JP" altLang="en-US" sz="3200" dirty="0" smtClean="0">
                <a:solidFill>
                  <a:schemeClr val="tx1"/>
                </a:solidFill>
                <a:latin typeface="+mj-ea"/>
                <a:ea typeface="+mj-ea"/>
              </a:rPr>
              <a:t>改革</a:t>
            </a:r>
            <a:endParaRPr lang="en-US" altLang="ja-JP" sz="3200" dirty="0" smtClean="0">
              <a:solidFill>
                <a:schemeClr val="tx1"/>
              </a:solidFill>
              <a:latin typeface="+mj-ea"/>
              <a:ea typeface="+mj-ea"/>
            </a:endParaRPr>
          </a:p>
        </p:txBody>
      </p:sp>
      <p:sp>
        <p:nvSpPr>
          <p:cNvPr id="14" name="角丸四角形 13"/>
          <p:cNvSpPr/>
          <p:nvPr/>
        </p:nvSpPr>
        <p:spPr>
          <a:xfrm>
            <a:off x="84083" y="3730390"/>
            <a:ext cx="9144000" cy="1892644"/>
          </a:xfrm>
          <a:prstGeom prst="roundRect">
            <a:avLst/>
          </a:prstGeom>
          <a:solidFill>
            <a:srgbClr val="FFFFA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1800"/>
              </a:lnSpc>
            </a:pPr>
            <a:r>
              <a:rPr lang="ja-JP" altLang="en-US" b="1" spc="-100" dirty="0" smtClean="0">
                <a:solidFill>
                  <a:prstClr val="black"/>
                </a:solidFill>
                <a:latin typeface="ＭＳ Ｐゴシック"/>
              </a:rPr>
              <a:t>①  急性期</a:t>
            </a:r>
            <a:r>
              <a:rPr lang="ja-JP" altLang="en-US" b="1" spc="-100" dirty="0">
                <a:solidFill>
                  <a:prstClr val="black"/>
                </a:solidFill>
                <a:latin typeface="ＭＳ Ｐゴシック"/>
              </a:rPr>
              <a:t>から回復期、長期療養、在宅医療まで、患者が状態に合った適切</a:t>
            </a:r>
            <a:r>
              <a:rPr lang="ja-JP" altLang="en-US" b="1" spc="-100" dirty="0" smtClean="0">
                <a:solidFill>
                  <a:prstClr val="black"/>
                </a:solidFill>
                <a:latin typeface="ＭＳ Ｐゴシック"/>
              </a:rPr>
              <a:t>な医療</a:t>
            </a:r>
            <a:r>
              <a:rPr lang="ja-JP" altLang="en-US" b="1" spc="-100" dirty="0">
                <a:solidFill>
                  <a:prstClr val="black"/>
                </a:solidFill>
                <a:latin typeface="ＭＳ Ｐゴシック"/>
              </a:rPr>
              <a:t>を受けることが</a:t>
            </a:r>
            <a:r>
              <a:rPr lang="ja-JP" altLang="en-US" b="1" spc="-100" dirty="0" smtClean="0">
                <a:solidFill>
                  <a:prstClr val="black"/>
                </a:solidFill>
                <a:latin typeface="ＭＳ Ｐゴシック"/>
              </a:rPr>
              <a:t>できる</a:t>
            </a:r>
            <a:endParaRPr lang="ja-JP" altLang="en-US" b="1" spc="-100" dirty="0">
              <a:solidFill>
                <a:prstClr val="black"/>
              </a:solidFill>
              <a:latin typeface="ＭＳ Ｐゴシック"/>
            </a:endParaRPr>
          </a:p>
          <a:p>
            <a:pPr marL="177800" indent="-177800">
              <a:lnSpc>
                <a:spcPts val="1800"/>
              </a:lnSpc>
            </a:pPr>
            <a:r>
              <a:rPr lang="ja-JP" altLang="en-US" b="1" spc="-100" dirty="0" smtClean="0">
                <a:solidFill>
                  <a:prstClr val="black"/>
                </a:solidFill>
                <a:latin typeface="ＭＳ Ｐゴシック"/>
              </a:rPr>
              <a:t>②  患者</a:t>
            </a:r>
            <a:r>
              <a:rPr lang="ja-JP" altLang="en-US" b="1" spc="-100" dirty="0">
                <a:solidFill>
                  <a:prstClr val="black"/>
                </a:solidFill>
                <a:latin typeface="ＭＳ Ｐゴシック"/>
              </a:rPr>
              <a:t>の負担にも</a:t>
            </a:r>
            <a:r>
              <a:rPr lang="ja-JP" altLang="en-US" b="1" spc="-100" dirty="0" smtClean="0">
                <a:solidFill>
                  <a:prstClr val="black"/>
                </a:solidFill>
                <a:latin typeface="ＭＳ Ｐゴシック"/>
              </a:rPr>
              <a:t>留意</a:t>
            </a:r>
            <a:endParaRPr lang="ja-JP" altLang="en-US" b="1" spc="-100" dirty="0">
              <a:solidFill>
                <a:prstClr val="black"/>
              </a:solidFill>
              <a:latin typeface="ＭＳ Ｐゴシック"/>
            </a:endParaRPr>
          </a:p>
          <a:p>
            <a:pPr marL="177800" indent="-177800">
              <a:lnSpc>
                <a:spcPts val="1800"/>
              </a:lnSpc>
            </a:pPr>
            <a:r>
              <a:rPr lang="ja-JP" altLang="en-US" b="1" spc="-100" dirty="0" smtClean="0">
                <a:solidFill>
                  <a:prstClr val="black"/>
                </a:solidFill>
                <a:latin typeface="ＭＳ Ｐゴシック"/>
              </a:rPr>
              <a:t>③  医療</a:t>
            </a:r>
            <a:r>
              <a:rPr lang="ja-JP" altLang="en-US" b="1" spc="-100" dirty="0">
                <a:solidFill>
                  <a:prstClr val="black"/>
                </a:solidFill>
                <a:latin typeface="ＭＳ Ｐゴシック"/>
              </a:rPr>
              <a:t>機関の機能分化・強化と連携を進め、病床の役割を明確化した上で</a:t>
            </a:r>
            <a:r>
              <a:rPr lang="ja-JP" altLang="en-US" b="1" spc="-100" dirty="0" smtClean="0">
                <a:solidFill>
                  <a:prstClr val="black"/>
                </a:solidFill>
                <a:latin typeface="ＭＳ Ｐゴシック"/>
              </a:rPr>
              <a:t>、機能</a:t>
            </a:r>
            <a:r>
              <a:rPr lang="ja-JP" altLang="en-US" b="1" spc="-100" dirty="0">
                <a:solidFill>
                  <a:prstClr val="black"/>
                </a:solidFill>
                <a:latin typeface="ＭＳ Ｐゴシック"/>
              </a:rPr>
              <a:t>に応じた</a:t>
            </a:r>
            <a:r>
              <a:rPr lang="ja-JP" altLang="en-US" b="1" spc="-100" dirty="0" smtClean="0">
                <a:solidFill>
                  <a:prstClr val="black"/>
                </a:solidFill>
                <a:latin typeface="ＭＳ Ｐゴシック"/>
              </a:rPr>
              <a:t>充実</a:t>
            </a:r>
            <a:endParaRPr lang="en-US" altLang="ja-JP" b="1" spc="-100" dirty="0" smtClean="0">
              <a:solidFill>
                <a:prstClr val="black"/>
              </a:solidFill>
              <a:latin typeface="ＭＳ Ｐゴシック"/>
            </a:endParaRPr>
          </a:p>
          <a:p>
            <a:pPr marL="177800" indent="-177800">
              <a:lnSpc>
                <a:spcPts val="1800"/>
              </a:lnSpc>
            </a:pPr>
            <a:r>
              <a:rPr lang="ja-JP" altLang="en-US" b="1" spc="-100" dirty="0" smtClean="0">
                <a:solidFill>
                  <a:prstClr val="black"/>
                </a:solidFill>
                <a:latin typeface="ＭＳ Ｐゴシック"/>
              </a:rPr>
              <a:t>④  急性期</a:t>
            </a:r>
            <a:r>
              <a:rPr lang="ja-JP" altLang="en-US" b="1" spc="-100" dirty="0">
                <a:solidFill>
                  <a:prstClr val="black"/>
                </a:solidFill>
                <a:latin typeface="ＭＳ Ｐゴシック"/>
              </a:rPr>
              <a:t>を脱した患者の受け皿となる病床、かかりつけ医機能、在宅医療等</a:t>
            </a:r>
            <a:r>
              <a:rPr lang="ja-JP" altLang="en-US" b="1" spc="-100" dirty="0" smtClean="0">
                <a:solidFill>
                  <a:prstClr val="black"/>
                </a:solidFill>
                <a:latin typeface="ＭＳ Ｐゴシック"/>
              </a:rPr>
              <a:t>を充実</a:t>
            </a:r>
            <a:endParaRPr lang="en-US" altLang="ja-JP" b="1" spc="-100" dirty="0" smtClean="0">
              <a:solidFill>
                <a:prstClr val="black"/>
              </a:solidFill>
              <a:latin typeface="ＭＳ Ｐゴシック"/>
            </a:endParaRPr>
          </a:p>
          <a:p>
            <a:pPr marL="177800" indent="-177800">
              <a:lnSpc>
                <a:spcPts val="1800"/>
              </a:lnSpc>
            </a:pPr>
            <a:r>
              <a:rPr lang="ja-JP" altLang="en-US" b="1" spc="-100" dirty="0" smtClean="0">
                <a:solidFill>
                  <a:prstClr val="black"/>
                </a:solidFill>
                <a:latin typeface="ＭＳ Ｐゴシック"/>
              </a:rPr>
              <a:t>⑤</a:t>
            </a:r>
            <a:r>
              <a:rPr lang="ja-JP" altLang="en-US" b="1" spc="-100" dirty="0">
                <a:solidFill>
                  <a:prstClr val="black"/>
                </a:solidFill>
                <a:latin typeface="ＭＳ Ｐゴシック"/>
              </a:rPr>
              <a:t> </a:t>
            </a:r>
            <a:r>
              <a:rPr lang="ja-JP" altLang="en-US" b="1" spc="-100" dirty="0" smtClean="0">
                <a:solidFill>
                  <a:prstClr val="black"/>
                </a:solidFill>
                <a:latin typeface="ＭＳ Ｐゴシック"/>
              </a:rPr>
              <a:t> 地域ごとに地域包括ケアシステム（医療、介護、予防、住まい、生活支援サービスが連携した要介護者等への包括的な支援）</a:t>
            </a:r>
            <a:r>
              <a:rPr lang="ja-JP" altLang="en-US" b="1" spc="-100" dirty="0">
                <a:solidFill>
                  <a:prstClr val="black"/>
                </a:solidFill>
                <a:latin typeface="ＭＳ Ｐゴシック"/>
              </a:rPr>
              <a:t>の</a:t>
            </a:r>
            <a:r>
              <a:rPr lang="ja-JP" altLang="en-US" b="1" spc="-100" dirty="0" smtClean="0">
                <a:solidFill>
                  <a:prstClr val="black"/>
                </a:solidFill>
                <a:latin typeface="ＭＳ Ｐゴシック"/>
              </a:rPr>
              <a:t>構築</a:t>
            </a:r>
            <a:endParaRPr lang="en-US" altLang="ja-JP" b="1" spc="-100" dirty="0" smtClean="0">
              <a:solidFill>
                <a:prstClr val="black"/>
              </a:solidFill>
              <a:latin typeface="ＭＳ Ｐゴシック"/>
            </a:endParaRPr>
          </a:p>
        </p:txBody>
      </p:sp>
      <p:sp>
        <p:nvSpPr>
          <p:cNvPr id="5" name="正方形/長方形 4"/>
          <p:cNvSpPr/>
          <p:nvPr/>
        </p:nvSpPr>
        <p:spPr>
          <a:xfrm>
            <a:off x="339945" y="5658959"/>
            <a:ext cx="8555952" cy="923330"/>
          </a:xfrm>
          <a:prstGeom prst="rect">
            <a:avLst/>
          </a:prstGeom>
          <a:solidFill>
            <a:srgbClr val="92D050"/>
          </a:solidFill>
          <a:ln w="19050">
            <a:solidFill>
              <a:schemeClr val="tx1"/>
            </a:solidFill>
          </a:ln>
        </p:spPr>
        <p:txBody>
          <a:bodyPr wrap="square">
            <a:spAutoFit/>
          </a:bodyPr>
          <a:lstStyle/>
          <a:p>
            <a:r>
              <a:rPr lang="ja-JP" altLang="en-US" b="1" kern="100" dirty="0" smtClean="0">
                <a:solidFill>
                  <a:prstClr val="black"/>
                </a:solidFill>
                <a:latin typeface="ＭＳ Ｐゴシック"/>
                <a:cs typeface="Times New Roman" panose="02020603050405020304" pitchFamily="18" charset="0"/>
              </a:rPr>
              <a:t>　あるべき医療提供体制の実現に向けて、診療報酬改定、介護報酬改定、都道府県が策定する新たな医療計画に基づく地域の医療提供体制の確保、補助金等の予算</a:t>
            </a:r>
            <a:r>
              <a:rPr lang="ja-JP" altLang="ja-JP" b="1" kern="100" dirty="0" smtClean="0">
                <a:solidFill>
                  <a:prstClr val="black"/>
                </a:solidFill>
                <a:latin typeface="ＭＳ Ｐゴシック"/>
                <a:cs typeface="Times New Roman" panose="02020603050405020304" pitchFamily="18" charset="0"/>
              </a:rPr>
              <a:t>措置</a:t>
            </a:r>
            <a:r>
              <a:rPr lang="ja-JP" altLang="en-US" b="1" kern="100" dirty="0" smtClean="0">
                <a:solidFill>
                  <a:prstClr val="black"/>
                </a:solidFill>
                <a:latin typeface="ＭＳ Ｐゴシック"/>
                <a:cs typeface="Times New Roman" panose="02020603050405020304" pitchFamily="18" charset="0"/>
              </a:rPr>
              <a:t>等を行うとともに、医療法等関連法を順次改正</a:t>
            </a:r>
            <a:r>
              <a:rPr lang="ja-JP" altLang="en-US" b="1" kern="100" dirty="0">
                <a:solidFill>
                  <a:prstClr val="black"/>
                </a:solidFill>
                <a:latin typeface="ＭＳ Ｐゴシック"/>
                <a:cs typeface="Times New Roman" panose="02020603050405020304" pitchFamily="18" charset="0"/>
              </a:rPr>
              <a:t>す</a:t>
            </a:r>
            <a:r>
              <a:rPr lang="ja-JP" altLang="ja-JP" b="1" kern="100" dirty="0" smtClean="0">
                <a:solidFill>
                  <a:prstClr val="black"/>
                </a:solidFill>
                <a:latin typeface="ＭＳ Ｐゴシック"/>
                <a:cs typeface="Times New Roman" panose="02020603050405020304" pitchFamily="18" charset="0"/>
              </a:rPr>
              <a:t>る</a:t>
            </a:r>
            <a:r>
              <a:rPr lang="ja-JP" altLang="ja-JP" b="1" kern="100" dirty="0">
                <a:solidFill>
                  <a:prstClr val="black"/>
                </a:solidFill>
                <a:latin typeface="ＭＳ Ｐゴシック"/>
                <a:cs typeface="Times New Roman" panose="02020603050405020304" pitchFamily="18" charset="0"/>
              </a:rPr>
              <a:t>。</a:t>
            </a:r>
          </a:p>
        </p:txBody>
      </p:sp>
      <p:graphicFrame>
        <p:nvGraphicFramePr>
          <p:cNvPr id="6" name="表 5"/>
          <p:cNvGraphicFramePr>
            <a:graphicFrameLocks noGrp="1"/>
          </p:cNvGraphicFramePr>
          <p:nvPr>
            <p:extLst>
              <p:ext uri="{D42A27DB-BD31-4B8C-83A1-F6EECF244321}">
                <p14:modId xmlns:p14="http://schemas.microsoft.com/office/powerpoint/2010/main" val="3584172052"/>
              </p:ext>
            </p:extLst>
          </p:nvPr>
        </p:nvGraphicFramePr>
        <p:xfrm>
          <a:off x="84085" y="725354"/>
          <a:ext cx="9616501" cy="2641600"/>
        </p:xfrm>
        <a:graphic>
          <a:graphicData uri="http://schemas.openxmlformats.org/drawingml/2006/table">
            <a:tbl>
              <a:tblPr firstRow="1" bandRow="1">
                <a:tableStyleId>{5C22544A-7EE6-4342-B048-85BDC9FD1C3A}</a:tableStyleId>
              </a:tblPr>
              <a:tblGrid>
                <a:gridCol w="1628518"/>
                <a:gridCol w="597218"/>
                <a:gridCol w="560705"/>
                <a:gridCol w="597218"/>
                <a:gridCol w="625792"/>
                <a:gridCol w="560705"/>
                <a:gridCol w="560705"/>
                <a:gridCol w="560705"/>
                <a:gridCol w="560705"/>
                <a:gridCol w="560705"/>
                <a:gridCol w="560705"/>
                <a:gridCol w="560705"/>
                <a:gridCol w="560705"/>
                <a:gridCol w="560705"/>
                <a:gridCol w="560705"/>
              </a:tblGrid>
              <a:tr h="280043">
                <a:tc>
                  <a:txBody>
                    <a:bodyPr/>
                    <a:lstStyle/>
                    <a:p>
                      <a:endParaRPr kumimoji="1" lang="ja-JP" altLang="en-US" sz="1200" spc="-100" baseline="0" dirty="0">
                        <a:latin typeface="HGSｺﾞｼｯｸM" panose="020B0600000000000000" pitchFamily="50" charset="-128"/>
                        <a:ea typeface="HGSｺﾞｼｯｸM" panose="020B0600000000000000" pitchFamily="50" charset="-128"/>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24</a:t>
                      </a:r>
                      <a:endParaRPr kumimoji="1" lang="ja-JP" altLang="en-US" sz="1100" dirty="0">
                        <a:solidFill>
                          <a:schemeClr val="tx1"/>
                        </a:solidFill>
                        <a:latin typeface="HGSｺﾞｼｯｸM" panose="020B0600000000000000" pitchFamily="50" charset="-128"/>
                        <a:ea typeface="HGSｺﾞｼｯｸM" panose="020B0600000000000000" pitchFamily="50" charset="-128"/>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25</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26</a:t>
                      </a:r>
                      <a:endParaRPr kumimoji="1" lang="ja-JP" altLang="en-US" sz="1100" dirty="0">
                        <a:solidFill>
                          <a:schemeClr val="tx1"/>
                        </a:solidFill>
                        <a:latin typeface="HGSｺﾞｼｯｸM" panose="020B0600000000000000" pitchFamily="50" charset="-128"/>
                        <a:ea typeface="HGSｺﾞｼｯｸM" panose="020B0600000000000000" pitchFamily="50" charset="-128"/>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27</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28</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29</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30</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31</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32</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33</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34</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35</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36</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37</a:t>
                      </a:r>
                    </a:p>
                  </a:txBody>
                  <a:tcPr>
                    <a:solidFill>
                      <a:schemeClr val="accent1">
                        <a:lumMod val="40000"/>
                        <a:lumOff val="60000"/>
                      </a:schemeClr>
                    </a:solidFill>
                  </a:tcPr>
                </a:tc>
              </a:tr>
              <a:tr h="280043">
                <a:tc>
                  <a:txBody>
                    <a:bodyPr/>
                    <a:lstStyle/>
                    <a:p>
                      <a:r>
                        <a:rPr kumimoji="1" lang="ja-JP" altLang="en-US" sz="1400" b="1" spc="-160" baseline="0" dirty="0" smtClean="0">
                          <a:latin typeface="HGSｺﾞｼｯｸM" panose="020B0600000000000000" pitchFamily="50" charset="-128"/>
                          <a:ea typeface="HGSｺﾞｼｯｸM" panose="020B0600000000000000" pitchFamily="50" charset="-128"/>
                        </a:rPr>
                        <a:t>消費税</a:t>
                      </a:r>
                      <a:endParaRPr kumimoji="1" lang="ja-JP" altLang="en-US" sz="1400" b="1" spc="-160" baseline="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５％</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８％</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en-US" altLang="ja-JP" sz="1400" b="1" dirty="0" smtClean="0">
                          <a:latin typeface="HGSｺﾞｼｯｸM" panose="020B0600000000000000" pitchFamily="50" charset="-128"/>
                          <a:ea typeface="HGSｺﾞｼｯｸM" panose="020B0600000000000000" pitchFamily="50" charset="-128"/>
                        </a:rPr>
                        <a:t>10</a:t>
                      </a:r>
                      <a:r>
                        <a:rPr kumimoji="1" lang="ja-JP" altLang="en-US" sz="1400" b="1" dirty="0" smtClean="0">
                          <a:latin typeface="HGSｺﾞｼｯｸM" panose="020B0600000000000000" pitchFamily="50" charset="-128"/>
                          <a:ea typeface="HGSｺﾞｼｯｸM" panose="020B0600000000000000" pitchFamily="50" charset="-128"/>
                        </a:rPr>
                        <a:t>％</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r>
              <a:tr h="266555">
                <a:tc>
                  <a:txBody>
                    <a:bodyPr/>
                    <a:lstStyle/>
                    <a:p>
                      <a:r>
                        <a:rPr kumimoji="1" lang="ja-JP" altLang="en-US" sz="1400" b="1" spc="-160" baseline="0" dirty="0" smtClean="0">
                          <a:latin typeface="HGSｺﾞｼｯｸM" panose="020B0600000000000000" pitchFamily="50" charset="-128"/>
                          <a:ea typeface="HGSｺﾞｼｯｸM" panose="020B0600000000000000" pitchFamily="50" charset="-128"/>
                        </a:rPr>
                        <a:t>医療・介護同時改定</a:t>
                      </a:r>
                      <a:endParaRPr kumimoji="1" lang="ja-JP" altLang="en-US" sz="1400" b="1" spc="-160" baseline="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①</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②</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③</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r>
              <a:tr h="283779">
                <a:tc>
                  <a:txBody>
                    <a:bodyPr/>
                    <a:lstStyle/>
                    <a:p>
                      <a:r>
                        <a:rPr kumimoji="1" lang="ja-JP" altLang="en-US" sz="1400" b="1" spc="-160" baseline="0" dirty="0" smtClean="0">
                          <a:latin typeface="HGSｺﾞｼｯｸM" panose="020B0600000000000000" pitchFamily="50" charset="-128"/>
                          <a:ea typeface="HGSｺﾞｼｯｸM" panose="020B0600000000000000" pitchFamily="50" charset="-128"/>
                        </a:rPr>
                        <a:t>診療報酬改定</a:t>
                      </a:r>
                      <a:endParaRPr kumimoji="1" lang="ja-JP" altLang="en-US" sz="1400" b="1" spc="-160" baseline="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①</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②</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③</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④</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⑤</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⑥</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⑦</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r>
              <a:tr h="241738">
                <a:tc>
                  <a:txBody>
                    <a:bodyPr/>
                    <a:lstStyle/>
                    <a:p>
                      <a:r>
                        <a:rPr kumimoji="1" lang="ja-JP" altLang="en-US" sz="1400" b="1" spc="-160" baseline="0" dirty="0" smtClean="0">
                          <a:latin typeface="HGSｺﾞｼｯｸM" panose="020B0600000000000000" pitchFamily="50" charset="-128"/>
                          <a:ea typeface="HGSｺﾞｼｯｸM" panose="020B0600000000000000" pitchFamily="50" charset="-128"/>
                        </a:rPr>
                        <a:t>介護保険事業計画</a:t>
                      </a:r>
                      <a:endParaRPr kumimoji="1" lang="en-US" altLang="ja-JP" sz="1400" b="1" spc="-160" baseline="0" dirty="0" smtClean="0">
                        <a:latin typeface="HGSｺﾞｼｯｸM" panose="020B0600000000000000" pitchFamily="50" charset="-128"/>
                        <a:ea typeface="HGSｺﾞｼｯｸM" panose="020B0600000000000000" pitchFamily="50" charset="-128"/>
                      </a:endParaRPr>
                    </a:p>
                  </a:txBody>
                  <a:tcPr/>
                </a:tc>
                <a:tc gridSpan="3">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第５期</a:t>
                      </a:r>
                      <a:r>
                        <a:rPr kumimoji="1" lang="en-US" altLang="ja-JP" sz="1200" b="1" spc="-100" baseline="0" dirty="0" smtClean="0">
                          <a:latin typeface="HGSｺﾞｼｯｸM" panose="020B0600000000000000" pitchFamily="50" charset="-128"/>
                          <a:ea typeface="HGSｺﾞｼｯｸM" panose="020B0600000000000000" pitchFamily="50" charset="-128"/>
                        </a:rPr>
                        <a:t>(2012</a:t>
                      </a:r>
                      <a:r>
                        <a:rPr kumimoji="1" lang="ja-JP" altLang="en-US" sz="1200" b="1" spc="-100" baseline="0" dirty="0" smtClean="0">
                          <a:latin typeface="HGSｺﾞｼｯｸM" panose="020B0600000000000000" pitchFamily="50" charset="-128"/>
                          <a:ea typeface="HGSｺﾞｼｯｸM" panose="020B0600000000000000" pitchFamily="50" charset="-128"/>
                        </a:rPr>
                        <a:t>～</a:t>
                      </a:r>
                      <a:r>
                        <a:rPr kumimoji="1" lang="en-US" altLang="ja-JP" sz="1200" b="1" spc="-100" baseline="0" dirty="0" smtClean="0">
                          <a:latin typeface="HGSｺﾞｼｯｸM" panose="020B0600000000000000" pitchFamily="50" charset="-128"/>
                          <a:ea typeface="HGSｺﾞｼｯｸM" panose="020B0600000000000000" pitchFamily="50" charset="-128"/>
                        </a:rPr>
                        <a:t>2014)</a:t>
                      </a:r>
                    </a:p>
                  </a:txBody>
                  <a:tcPr/>
                </a:tc>
                <a:tc hMerge="1">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hMerge="1">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第６期</a:t>
                      </a:r>
                      <a:r>
                        <a:rPr kumimoji="1" lang="en-US" altLang="ja-JP"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(2015</a:t>
                      </a:r>
                      <a:r>
                        <a:rPr kumimoji="1" lang="ja-JP" altLang="en-US"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a:t>
                      </a:r>
                      <a:r>
                        <a:rPr kumimoji="1" lang="en-US" altLang="ja-JP"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2017)</a:t>
                      </a:r>
                    </a:p>
                  </a:txBody>
                  <a:tcPr/>
                </a:tc>
                <a:tc hMerge="1">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hMerge="1">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第７期</a:t>
                      </a:r>
                      <a:r>
                        <a:rPr kumimoji="1" lang="en-US" altLang="ja-JP"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(2018</a:t>
                      </a:r>
                      <a:r>
                        <a:rPr kumimoji="1" lang="ja-JP" altLang="en-US"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a:t>
                      </a:r>
                      <a:r>
                        <a:rPr kumimoji="1" lang="en-US" altLang="ja-JP"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2020)</a:t>
                      </a:r>
                    </a:p>
                  </a:txBody>
                  <a:tcPr/>
                </a:tc>
                <a:tc hMerge="1">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hMerge="1">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第８期</a:t>
                      </a:r>
                      <a:r>
                        <a:rPr kumimoji="1" lang="en-US" altLang="ja-JP"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(2021</a:t>
                      </a:r>
                      <a:r>
                        <a:rPr kumimoji="1" lang="ja-JP" altLang="en-US"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a:t>
                      </a:r>
                      <a:r>
                        <a:rPr kumimoji="1" lang="en-US" altLang="ja-JP"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2023)</a:t>
                      </a:r>
                    </a:p>
                  </a:txBody>
                  <a:tcPr/>
                </a:tc>
                <a:tc hMerge="1">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hMerge="1">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r>
              <a:tr h="266963">
                <a:tc>
                  <a:txBody>
                    <a:bodyPr/>
                    <a:lstStyle/>
                    <a:p>
                      <a:r>
                        <a:rPr kumimoji="1" lang="ja-JP" altLang="en-US" sz="1400" b="1" spc="-160" baseline="0" dirty="0" smtClean="0">
                          <a:latin typeface="HGSｺﾞｼｯｸM" panose="020B0600000000000000" pitchFamily="50" charset="-128"/>
                          <a:ea typeface="HGSｺﾞｼｯｸM" panose="020B0600000000000000" pitchFamily="50" charset="-128"/>
                        </a:rPr>
                        <a:t>介護報酬改定</a:t>
                      </a:r>
                      <a:endParaRPr kumimoji="1" lang="ja-JP" altLang="en-US" sz="1400" b="1" spc="-160" baseline="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①</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②</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③</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④</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⑤</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r>
              <a:tr h="283779">
                <a:tc>
                  <a:txBody>
                    <a:bodyPr/>
                    <a:lstStyle/>
                    <a:p>
                      <a:r>
                        <a:rPr kumimoji="1" lang="ja-JP" altLang="en-US" sz="1400" b="1" spc="-160" baseline="0" dirty="0" smtClean="0">
                          <a:latin typeface="HGSｺﾞｼｯｸM" panose="020B0600000000000000" pitchFamily="50" charset="-128"/>
                          <a:ea typeface="HGSｺﾞｼｯｸM" panose="020B0600000000000000" pitchFamily="50" charset="-128"/>
                        </a:rPr>
                        <a:t>医療計画見直し</a:t>
                      </a:r>
                      <a:endParaRPr kumimoji="1" lang="ja-JP" altLang="en-US" sz="1400" b="1" spc="-160" baseline="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r>
              <a:tr h="370840">
                <a:tc>
                  <a:txBody>
                    <a:bodyPr/>
                    <a:lstStyle/>
                    <a:p>
                      <a:endParaRPr kumimoji="1" lang="ja-JP" altLang="en-US" sz="1100" b="1" spc="-100" baseline="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r>
            </a:tbl>
          </a:graphicData>
        </a:graphic>
      </p:graphicFrame>
      <p:cxnSp>
        <p:nvCxnSpPr>
          <p:cNvPr id="8" name="直線矢印コネクタ 7"/>
          <p:cNvCxnSpPr/>
          <p:nvPr/>
        </p:nvCxnSpPr>
        <p:spPr>
          <a:xfrm>
            <a:off x="2322793" y="1303283"/>
            <a:ext cx="58858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2291256" y="1618594"/>
            <a:ext cx="291136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654633" y="1618594"/>
            <a:ext cx="295651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2328114" y="2543503"/>
            <a:ext cx="116664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4075390" y="2522483"/>
            <a:ext cx="1166648"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5734952" y="2522483"/>
            <a:ext cx="117715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7420375" y="2522483"/>
            <a:ext cx="119077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2322793" y="1939158"/>
            <a:ext cx="5885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9151759" y="1153912"/>
            <a:ext cx="544188" cy="5134088"/>
          </a:xfrm>
          <a:prstGeom prst="rect">
            <a:avLst/>
          </a:prstGeom>
          <a:solidFill>
            <a:srgbClr val="66CCFF"/>
          </a:solidFill>
          <a:effectLst>
            <a:glow rad="127000">
              <a:schemeClr val="accent1">
                <a:alpha val="69000"/>
              </a:schemeClr>
            </a:glow>
            <a:outerShdw blurRad="50800" dist="50800" dir="5400000" algn="ctr" rotWithShape="0">
              <a:srgbClr val="000000">
                <a:alpha val="92000"/>
              </a:srgbClr>
            </a:outerShdw>
          </a:effectLst>
          <a:scene3d>
            <a:camera prst="orthographicFront"/>
            <a:lightRig rig="threePt" dir="t"/>
          </a:scene3d>
          <a:sp3d>
            <a:bevelT/>
          </a:sp3d>
        </p:spPr>
        <p:txBody>
          <a:bodyPr vert="wordArtVertRtl" wrap="square">
            <a:spAutoFit/>
          </a:bodyPr>
          <a:lstStyle/>
          <a:p>
            <a:pPr>
              <a:defRPr/>
            </a:pPr>
            <a:r>
              <a:rPr kumimoji="0" lang="ja-JP" altLang="en-US" sz="2000" b="1" kern="0" dirty="0" smtClean="0">
                <a:solidFill>
                  <a:prstClr val="black"/>
                </a:solidFill>
                <a:latin typeface="Century" pitchFamily="18" charset="0"/>
              </a:rPr>
              <a:t>持続可能な社会保障制度の実現</a:t>
            </a:r>
            <a:endParaRPr kumimoji="0" lang="ja-JP" altLang="en-US" sz="2000" b="1" kern="0" dirty="0">
              <a:solidFill>
                <a:prstClr val="black"/>
              </a:solidFill>
              <a:latin typeface="Century" pitchFamily="18" charset="0"/>
            </a:endParaRPr>
          </a:p>
        </p:txBody>
      </p:sp>
      <p:sp>
        <p:nvSpPr>
          <p:cNvPr id="29" name="Rectangle 36"/>
          <p:cNvSpPr>
            <a:spLocks noChangeArrowheads="1"/>
          </p:cNvSpPr>
          <p:nvPr/>
        </p:nvSpPr>
        <p:spPr bwMode="auto">
          <a:xfrm>
            <a:off x="84083" y="3425581"/>
            <a:ext cx="2049517" cy="360040"/>
          </a:xfrm>
          <a:prstGeom prst="rect">
            <a:avLst/>
          </a:prstGeom>
          <a:ln w="19050">
            <a:solidFill>
              <a:schemeClr val="tx1"/>
            </a:solidFill>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en-US" altLang="ja-JP" sz="2000" dirty="0" smtClean="0">
                <a:solidFill>
                  <a:prstClr val="black"/>
                </a:solidFill>
              </a:rPr>
              <a:t>《</a:t>
            </a:r>
            <a:r>
              <a:rPr lang="ja-JP" altLang="en-US" sz="2000" dirty="0" smtClean="0">
                <a:solidFill>
                  <a:prstClr val="black"/>
                </a:solidFill>
              </a:rPr>
              <a:t>改革の方向性</a:t>
            </a:r>
            <a:r>
              <a:rPr lang="en-US" altLang="ja-JP" sz="2000" dirty="0" smtClean="0">
                <a:solidFill>
                  <a:prstClr val="black"/>
                </a:solidFill>
              </a:rPr>
              <a:t>》</a:t>
            </a:r>
            <a:endParaRPr lang="ja-JP" altLang="en-US" sz="2000" dirty="0">
              <a:solidFill>
                <a:prstClr val="black"/>
              </a:solidFill>
            </a:endParaRPr>
          </a:p>
        </p:txBody>
      </p:sp>
      <p:cxnSp>
        <p:nvCxnSpPr>
          <p:cNvPr id="30" name="直線矢印コネクタ 29"/>
          <p:cNvCxnSpPr/>
          <p:nvPr/>
        </p:nvCxnSpPr>
        <p:spPr>
          <a:xfrm>
            <a:off x="3486813" y="1928647"/>
            <a:ext cx="5885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4658714" y="1939158"/>
            <a:ext cx="5885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812216" y="1928647"/>
            <a:ext cx="5885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6912105" y="1912881"/>
            <a:ext cx="5885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8015690" y="1912881"/>
            <a:ext cx="5885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3419219" y="1303283"/>
            <a:ext cx="135191"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 name="角丸四角形 38"/>
          <p:cNvSpPr/>
          <p:nvPr/>
        </p:nvSpPr>
        <p:spPr>
          <a:xfrm>
            <a:off x="2502039" y="2666616"/>
            <a:ext cx="1595438" cy="360363"/>
          </a:xfrm>
          <a:prstGeom prst="roundRect">
            <a:avLst/>
          </a:prstGeom>
          <a:solidFill>
            <a:srgbClr val="4BACC6">
              <a:lumMod val="60000"/>
              <a:lumOff val="40000"/>
            </a:srgbClr>
          </a:solidFill>
          <a:ln w="25400" cap="flat" cmpd="sng" algn="ctr">
            <a:solidFill>
              <a:srgbClr val="4F81BD"/>
            </a:solidFill>
            <a:prstDash val="solid"/>
          </a:ln>
          <a:effectLst/>
        </p:spPr>
        <p:txBody>
          <a:bodyPr anchor="ctr"/>
          <a:lstStyle/>
          <a:p>
            <a:pPr algn="ctr">
              <a:defRPr/>
            </a:pPr>
            <a:r>
              <a:rPr kumimoji="0" lang="ja-JP" altLang="en-US" sz="1200" kern="0" dirty="0">
                <a:solidFill>
                  <a:prstClr val="black"/>
                </a:solidFill>
                <a:latin typeface="HGSｺﾞｼｯｸM" panose="020B0600000000000000" pitchFamily="50" charset="-128"/>
                <a:ea typeface="HGSｺﾞｼｯｸM" panose="020B0600000000000000" pitchFamily="50" charset="-128"/>
              </a:rPr>
              <a:t>医療計画の見直し①</a:t>
            </a:r>
            <a:endParaRPr kumimoji="0" lang="en-US" altLang="ja-JP" sz="1200" kern="0" dirty="0">
              <a:solidFill>
                <a:prstClr val="black"/>
              </a:solidFill>
              <a:latin typeface="HGSｺﾞｼｯｸM" panose="020B0600000000000000" pitchFamily="50" charset="-128"/>
              <a:ea typeface="HGSｺﾞｼｯｸM" panose="020B0600000000000000" pitchFamily="50" charset="-128"/>
            </a:endParaRPr>
          </a:p>
          <a:p>
            <a:pPr algn="ctr">
              <a:defRPr/>
            </a:pPr>
            <a:r>
              <a:rPr kumimoji="0" lang="en-US" altLang="ja-JP" sz="1200" kern="0" spc="-100" dirty="0">
                <a:solidFill>
                  <a:prstClr val="black"/>
                </a:solidFill>
                <a:latin typeface="HGSｺﾞｼｯｸM" panose="020B0600000000000000" pitchFamily="50" charset="-128"/>
                <a:ea typeface="HGSｺﾞｼｯｸM" panose="020B0600000000000000" pitchFamily="50" charset="-128"/>
              </a:rPr>
              <a:t>(</a:t>
            </a:r>
            <a:r>
              <a:rPr kumimoji="0" lang="ja-JP" altLang="en-US" sz="1200" kern="0" spc="-100" dirty="0" smtClean="0">
                <a:solidFill>
                  <a:prstClr val="black"/>
                </a:solidFill>
                <a:latin typeface="HGSｺﾞｼｯｸM" panose="020B0600000000000000" pitchFamily="50" charset="-128"/>
                <a:ea typeface="HGSｺﾞｼｯｸM" panose="020B0600000000000000" pitchFamily="50" charset="-128"/>
              </a:rPr>
              <a:t>在宅</a:t>
            </a:r>
            <a:r>
              <a:rPr kumimoji="0" lang="ja-JP" altLang="en-US" sz="1200" kern="0" spc="-100" dirty="0">
                <a:solidFill>
                  <a:prstClr val="black"/>
                </a:solidFill>
                <a:latin typeface="HGSｺﾞｼｯｸM" panose="020B0600000000000000" pitchFamily="50" charset="-128"/>
                <a:ea typeface="HGSｺﾞｼｯｸM" panose="020B0600000000000000" pitchFamily="50" charset="-128"/>
              </a:rPr>
              <a:t>医療の推進</a:t>
            </a:r>
            <a:r>
              <a:rPr kumimoji="0" lang="ja-JP" altLang="en-US" sz="1200" kern="0" spc="-100" dirty="0" smtClean="0">
                <a:solidFill>
                  <a:prstClr val="black"/>
                </a:solidFill>
                <a:latin typeface="HGSｺﾞｼｯｸM" panose="020B0600000000000000" pitchFamily="50" charset="-128"/>
                <a:ea typeface="HGSｺﾞｼｯｸM" panose="020B0600000000000000" pitchFamily="50" charset="-128"/>
              </a:rPr>
              <a:t>等</a:t>
            </a:r>
            <a:r>
              <a:rPr kumimoji="0" lang="en-US" altLang="ja-JP" sz="1200" kern="0" spc="-100" dirty="0" smtClean="0">
                <a:solidFill>
                  <a:prstClr val="black"/>
                </a:solidFill>
                <a:latin typeface="HGSｺﾞｼｯｸM" panose="020B0600000000000000" pitchFamily="50" charset="-128"/>
                <a:ea typeface="HGSｺﾞｼｯｸM" panose="020B0600000000000000" pitchFamily="50" charset="-128"/>
              </a:rPr>
              <a:t>)</a:t>
            </a:r>
            <a:endParaRPr kumimoji="0" lang="ja-JP" altLang="en-US" sz="1200" kern="0" spc="-100" dirty="0">
              <a:solidFill>
                <a:prstClr val="black"/>
              </a:solidFill>
              <a:latin typeface="HGSｺﾞｼｯｸM" panose="020B0600000000000000" pitchFamily="50" charset="-128"/>
              <a:ea typeface="HGSｺﾞｼｯｸM" panose="020B0600000000000000" pitchFamily="50" charset="-128"/>
            </a:endParaRPr>
          </a:p>
        </p:txBody>
      </p:sp>
      <p:sp>
        <p:nvSpPr>
          <p:cNvPr id="40" name="角丸四角形 39"/>
          <p:cNvSpPr/>
          <p:nvPr/>
        </p:nvSpPr>
        <p:spPr>
          <a:xfrm>
            <a:off x="2502039" y="3056073"/>
            <a:ext cx="1595438" cy="281781"/>
          </a:xfrm>
          <a:prstGeom prst="roundRect">
            <a:avLst/>
          </a:prstGeom>
          <a:solidFill>
            <a:srgbClr val="4BACC6">
              <a:lumMod val="60000"/>
              <a:lumOff val="40000"/>
            </a:srgbClr>
          </a:solidFill>
          <a:ln w="25400" cap="flat" cmpd="sng" algn="ctr">
            <a:solidFill>
              <a:srgbClr val="4F81BD"/>
            </a:solidFill>
            <a:prstDash val="solid"/>
          </a:ln>
          <a:effectLst/>
        </p:spPr>
        <p:txBody>
          <a:bodyPr anchor="ctr"/>
          <a:lstStyle/>
          <a:p>
            <a:pPr algn="ctr">
              <a:defRPr/>
            </a:pPr>
            <a:r>
              <a:rPr kumimoji="0" lang="ja-JP" altLang="en-US" sz="1200" kern="0" dirty="0">
                <a:solidFill>
                  <a:prstClr val="black"/>
                </a:solidFill>
                <a:latin typeface="HGSｺﾞｼｯｸM" panose="020B0600000000000000" pitchFamily="50" charset="-128"/>
                <a:ea typeface="HGSｺﾞｼｯｸM" panose="020B0600000000000000" pitchFamily="50" charset="-128"/>
              </a:rPr>
              <a:t>医療法改正</a:t>
            </a:r>
          </a:p>
        </p:txBody>
      </p:sp>
      <p:sp>
        <p:nvSpPr>
          <p:cNvPr id="41" name="角丸四角形 40"/>
          <p:cNvSpPr/>
          <p:nvPr/>
        </p:nvSpPr>
        <p:spPr>
          <a:xfrm>
            <a:off x="4526943" y="2977492"/>
            <a:ext cx="1579563" cy="360363"/>
          </a:xfrm>
          <a:prstGeom prst="roundRect">
            <a:avLst/>
          </a:prstGeom>
          <a:solidFill>
            <a:srgbClr val="4BACC6">
              <a:lumMod val="60000"/>
              <a:lumOff val="40000"/>
            </a:srgbClr>
          </a:solidFill>
          <a:ln w="25400" cap="flat" cmpd="sng" algn="ctr">
            <a:solidFill>
              <a:srgbClr val="4F81BD"/>
            </a:solidFill>
            <a:prstDash val="solid"/>
          </a:ln>
          <a:effectLst/>
        </p:spPr>
        <p:txBody>
          <a:bodyPr anchor="ctr"/>
          <a:lstStyle/>
          <a:p>
            <a:pPr algn="ctr">
              <a:defRPr/>
            </a:pPr>
            <a:r>
              <a:rPr kumimoji="0" lang="ja-JP" altLang="en-US" sz="1200" kern="0" spc="-100" dirty="0">
                <a:solidFill>
                  <a:prstClr val="black"/>
                </a:solidFill>
                <a:latin typeface="HGSｺﾞｼｯｸM" panose="020B0600000000000000" pitchFamily="50" charset="-128"/>
                <a:ea typeface="HGSｺﾞｼｯｸM" panose="020B0600000000000000" pitchFamily="50" charset="-128"/>
              </a:rPr>
              <a:t>医療計画の見直し②</a:t>
            </a:r>
            <a:endParaRPr kumimoji="0" lang="en-US" altLang="ja-JP" sz="1200" kern="0" spc="-100" dirty="0">
              <a:solidFill>
                <a:prstClr val="black"/>
              </a:solidFill>
              <a:latin typeface="HGSｺﾞｼｯｸM" panose="020B0600000000000000" pitchFamily="50" charset="-128"/>
              <a:ea typeface="HGSｺﾞｼｯｸM" panose="020B0600000000000000" pitchFamily="50" charset="-128"/>
            </a:endParaRPr>
          </a:p>
          <a:p>
            <a:pPr algn="ctr">
              <a:defRPr/>
            </a:pPr>
            <a:r>
              <a:rPr kumimoji="0" lang="ja-JP" altLang="en-US" sz="1200" kern="0" spc="-100" dirty="0">
                <a:solidFill>
                  <a:prstClr val="black"/>
                </a:solidFill>
                <a:latin typeface="HGSｺﾞｼｯｸM" panose="020B0600000000000000" pitchFamily="50" charset="-128"/>
                <a:ea typeface="HGSｺﾞｼｯｸM" panose="020B0600000000000000" pitchFamily="50" charset="-128"/>
              </a:rPr>
              <a:t>（病床機能分化）</a:t>
            </a:r>
          </a:p>
        </p:txBody>
      </p:sp>
      <p:sp>
        <p:nvSpPr>
          <p:cNvPr id="42" name="角丸四角形 41"/>
          <p:cNvSpPr/>
          <p:nvPr/>
        </p:nvSpPr>
        <p:spPr>
          <a:xfrm>
            <a:off x="7243859" y="2977492"/>
            <a:ext cx="1573213" cy="360363"/>
          </a:xfrm>
          <a:prstGeom prst="roundRect">
            <a:avLst/>
          </a:prstGeom>
          <a:solidFill>
            <a:srgbClr val="4BACC6">
              <a:lumMod val="60000"/>
              <a:lumOff val="40000"/>
            </a:srgbClr>
          </a:solidFill>
          <a:ln w="25400" cap="flat" cmpd="sng" algn="ctr">
            <a:solidFill>
              <a:srgbClr val="4F81BD"/>
            </a:solidFill>
            <a:prstDash val="solid"/>
          </a:ln>
          <a:effectLst/>
        </p:spPr>
        <p:txBody>
          <a:bodyPr anchor="ctr"/>
          <a:lstStyle/>
          <a:p>
            <a:pPr algn="ctr">
              <a:defRPr/>
            </a:pPr>
            <a:r>
              <a:rPr kumimoji="0" lang="ja-JP" altLang="en-US" sz="1200" kern="0" spc="-100" dirty="0">
                <a:solidFill>
                  <a:prstClr val="black"/>
                </a:solidFill>
                <a:latin typeface="HGSｺﾞｼｯｸM" panose="020B0600000000000000" pitchFamily="50" charset="-128"/>
                <a:ea typeface="HGSｺﾞｼｯｸM" panose="020B0600000000000000" pitchFamily="50" charset="-128"/>
              </a:rPr>
              <a:t>医療計画の見直し③</a:t>
            </a:r>
            <a:endParaRPr kumimoji="0" lang="en-US" altLang="ja-JP" sz="1200" kern="0" spc="-100" dirty="0">
              <a:solidFill>
                <a:prstClr val="black"/>
              </a:solidFill>
              <a:latin typeface="HGSｺﾞｼｯｸM" panose="020B0600000000000000" pitchFamily="50" charset="-128"/>
              <a:ea typeface="HGSｺﾞｼｯｸM" panose="020B0600000000000000" pitchFamily="50" charset="-128"/>
            </a:endParaRPr>
          </a:p>
        </p:txBody>
      </p:sp>
      <p:cxnSp>
        <p:nvCxnSpPr>
          <p:cNvPr id="43" name="直線矢印コネクタ 42"/>
          <p:cNvCxnSpPr/>
          <p:nvPr/>
        </p:nvCxnSpPr>
        <p:spPr>
          <a:xfrm>
            <a:off x="4110956" y="3196827"/>
            <a:ext cx="429466"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6106512" y="3196963"/>
            <a:ext cx="1099888" cy="1"/>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2839974" y="723651"/>
            <a:ext cx="663716" cy="2639918"/>
          </a:xfrm>
          <a:prstGeom prst="roundRect">
            <a:avLst/>
          </a:prstGeom>
          <a:noFill/>
          <a:ln w="31750" cap="flat" cmpd="sng" algn="ctr">
            <a:solidFill>
              <a:srgbClr val="FF66CC"/>
            </a:solidFill>
            <a:prstDash val="sysDot"/>
          </a:ln>
          <a:effectLst/>
        </p:spPr>
        <p:txBody>
          <a:bodyPr anchor="ctr"/>
          <a:lstStyle/>
          <a:p>
            <a:pPr algn="ctr">
              <a:defRPr/>
            </a:pPr>
            <a:endParaRPr kumimoji="0" lang="ja-JP" altLang="en-US" sz="1200" kern="0" spc="-100" dirty="0">
              <a:solidFill>
                <a:prstClr val="black"/>
              </a:solidFill>
              <a:latin typeface="HGSｺﾞｼｯｸM" panose="020B0600000000000000" pitchFamily="50" charset="-128"/>
              <a:ea typeface="HGSｺﾞｼｯｸM" panose="020B0600000000000000" pitchFamily="50" charset="-128"/>
            </a:endParaRPr>
          </a:p>
        </p:txBody>
      </p:sp>
      <p:sp>
        <p:nvSpPr>
          <p:cNvPr id="3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606362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タイトル 1"/>
          <p:cNvSpPr txBox="1">
            <a:spLocks/>
          </p:cNvSpPr>
          <p:nvPr/>
        </p:nvSpPr>
        <p:spPr>
          <a:xfrm>
            <a:off x="536026" y="171466"/>
            <a:ext cx="8797183" cy="414470"/>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77800" indent="-177800" algn="ctr">
              <a:spcBef>
                <a:spcPct val="20000"/>
              </a:spcBef>
              <a:defRPr/>
            </a:pPr>
            <a:r>
              <a:rPr lang="ja-JP" altLang="en-US" sz="2400" dirty="0" smtClean="0">
                <a:solidFill>
                  <a:prstClr val="black"/>
                </a:solidFill>
                <a:latin typeface="ＭＳ Ｐゴシック"/>
              </a:rPr>
              <a:t>４．</a:t>
            </a:r>
            <a:r>
              <a:rPr lang="ja-JP" altLang="ja-JP" sz="2400" dirty="0" smtClean="0">
                <a:solidFill>
                  <a:prstClr val="black"/>
                </a:solidFill>
                <a:latin typeface="ＭＳ Ｐゴシック"/>
              </a:rPr>
              <a:t>医療</a:t>
            </a:r>
            <a:r>
              <a:rPr lang="ja-JP" altLang="ja-JP" sz="2400" dirty="0">
                <a:solidFill>
                  <a:prstClr val="black"/>
                </a:solidFill>
                <a:latin typeface="ＭＳ Ｐゴシック"/>
              </a:rPr>
              <a:t>機関相互の連携や医療・介護の連携の評価に</a:t>
            </a:r>
            <a:r>
              <a:rPr lang="ja-JP" altLang="ja-JP" sz="2400" dirty="0" smtClean="0">
                <a:solidFill>
                  <a:prstClr val="black"/>
                </a:solidFill>
                <a:latin typeface="ＭＳ Ｐゴシック"/>
              </a:rPr>
              <a:t>ついて</a:t>
            </a:r>
            <a:endParaRPr lang="ja-JP" altLang="ja-JP" sz="2400" dirty="0">
              <a:solidFill>
                <a:prstClr val="black"/>
              </a:solidFill>
              <a:latin typeface="ＭＳ Ｐゴシック"/>
            </a:endParaRPr>
          </a:p>
        </p:txBody>
      </p:sp>
      <p:sp>
        <p:nvSpPr>
          <p:cNvPr id="52" name="正方形/長方形 51"/>
          <p:cNvSpPr/>
          <p:nvPr/>
        </p:nvSpPr>
        <p:spPr>
          <a:xfrm>
            <a:off x="108240" y="650414"/>
            <a:ext cx="167853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smtClean="0">
                <a:solidFill>
                  <a:prstClr val="black"/>
                </a:solidFill>
              </a:rPr>
              <a:t>平成２６年改定</a:t>
            </a:r>
            <a:endParaRPr lang="ja-JP" altLang="en-US" dirty="0">
              <a:solidFill>
                <a:prstClr val="black"/>
              </a:solidFill>
            </a:endParaRPr>
          </a:p>
        </p:txBody>
      </p:sp>
      <p:sp>
        <p:nvSpPr>
          <p:cNvPr id="49" name="Rectangle 37"/>
          <p:cNvSpPr>
            <a:spLocks noChangeArrowheads="1"/>
          </p:cNvSpPr>
          <p:nvPr/>
        </p:nvSpPr>
        <p:spPr bwMode="auto">
          <a:xfrm>
            <a:off x="121292" y="1465310"/>
            <a:ext cx="9720000" cy="950603"/>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anose="05000000000000000000" pitchFamily="2" charset="2"/>
              <a:buChar char="Ø"/>
            </a:pPr>
            <a:r>
              <a:rPr lang="ja-JP" altLang="en-US" sz="1600" dirty="0" smtClean="0">
                <a:solidFill>
                  <a:prstClr val="black"/>
                </a:solidFill>
                <a:latin typeface="ＭＳ Ｐゴシック"/>
              </a:rPr>
              <a:t>介護</a:t>
            </a:r>
            <a:r>
              <a:rPr lang="ja-JP" altLang="en-US" sz="1600" dirty="0">
                <a:solidFill>
                  <a:prstClr val="black"/>
                </a:solidFill>
                <a:latin typeface="ＭＳ Ｐゴシック"/>
              </a:rPr>
              <a:t>保険リハビリテーション移行支援料の</a:t>
            </a:r>
            <a:r>
              <a:rPr lang="ja-JP" altLang="en-US" sz="1600" dirty="0" smtClean="0">
                <a:solidFill>
                  <a:prstClr val="black"/>
                </a:solidFill>
                <a:latin typeface="ＭＳ Ｐゴシック"/>
              </a:rPr>
              <a:t>新設</a:t>
            </a:r>
            <a:endParaRPr lang="en-US" altLang="ja-JP" sz="1600" dirty="0">
              <a:solidFill>
                <a:prstClr val="black"/>
              </a:solidFill>
              <a:latin typeface="ＭＳ Ｐゴシック"/>
            </a:endParaRPr>
          </a:p>
          <a:p>
            <a:pPr marL="269875" indent="-269875"/>
            <a:r>
              <a:rPr lang="ja-JP" altLang="en-US" sz="1400" dirty="0" smtClean="0">
                <a:solidFill>
                  <a:prstClr val="black"/>
                </a:solidFill>
                <a:latin typeface="ＭＳ Ｐゴシック"/>
              </a:rPr>
              <a:t>　　・介護保険のリハビリテーションに移行した場合の評価</a:t>
            </a:r>
            <a:endParaRPr lang="en-US" altLang="ja-JP" sz="1400" dirty="0">
              <a:solidFill>
                <a:prstClr val="black"/>
              </a:solidFill>
              <a:latin typeface="ＭＳ Ｐゴシック"/>
            </a:endParaRPr>
          </a:p>
          <a:p>
            <a:pPr marL="342900" indent="-342900">
              <a:buFont typeface="Wingdings" panose="05000000000000000000" pitchFamily="2" charset="2"/>
              <a:buChar char="Ø"/>
            </a:pPr>
            <a:r>
              <a:rPr lang="ja-JP" altLang="en-US" sz="1600" dirty="0" smtClean="0">
                <a:solidFill>
                  <a:prstClr val="black"/>
                </a:solidFill>
                <a:latin typeface="ＭＳ Ｐゴシック"/>
              </a:rPr>
              <a:t>維持期</a:t>
            </a:r>
            <a:r>
              <a:rPr lang="ja-JP" altLang="en-US" sz="1600" dirty="0">
                <a:solidFill>
                  <a:prstClr val="black"/>
                </a:solidFill>
                <a:latin typeface="ＭＳ Ｐゴシック"/>
              </a:rPr>
              <a:t>リハビリテーションの評価の</a:t>
            </a:r>
            <a:r>
              <a:rPr lang="ja-JP" altLang="en-US" sz="1600" dirty="0" smtClean="0">
                <a:solidFill>
                  <a:prstClr val="black"/>
                </a:solidFill>
                <a:latin typeface="ＭＳ Ｐゴシック"/>
              </a:rPr>
              <a:t>見直し</a:t>
            </a:r>
            <a:endParaRPr lang="en-US" altLang="ja-JP" sz="1600" dirty="0">
              <a:solidFill>
                <a:prstClr val="black"/>
              </a:solidFill>
              <a:latin typeface="ＭＳ Ｐゴシック"/>
            </a:endParaRPr>
          </a:p>
          <a:p>
            <a:r>
              <a:rPr lang="ja-JP" altLang="en-US" sz="1400" dirty="0" smtClean="0">
                <a:solidFill>
                  <a:prstClr val="black"/>
                </a:solidFill>
                <a:latin typeface="ＭＳ Ｐゴシック"/>
              </a:rPr>
              <a:t>　　・維持期リハビリテーション評価の適正化</a:t>
            </a:r>
            <a:endParaRPr lang="en-US" altLang="ja-JP" sz="1400" dirty="0">
              <a:solidFill>
                <a:prstClr val="black"/>
              </a:solidFill>
              <a:latin typeface="ＭＳ Ｐゴシック"/>
            </a:endParaRPr>
          </a:p>
        </p:txBody>
      </p:sp>
      <p:sp>
        <p:nvSpPr>
          <p:cNvPr id="55" name="Rectangle 36"/>
          <p:cNvSpPr>
            <a:spLocks noChangeArrowheads="1"/>
          </p:cNvSpPr>
          <p:nvPr/>
        </p:nvSpPr>
        <p:spPr bwMode="auto">
          <a:xfrm>
            <a:off x="108247" y="1111256"/>
            <a:ext cx="7920000" cy="360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r>
              <a:rPr lang="ja-JP" altLang="en-US" sz="20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①</a:t>
            </a:r>
            <a:r>
              <a:rPr lang="ja-JP" altLang="ja-JP" sz="20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維持期</a:t>
            </a:r>
            <a:r>
              <a:rPr lang="ja-JP" altLang="ja-JP" sz="20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リハの移行促進</a:t>
            </a:r>
            <a:r>
              <a:rPr lang="ja-JP" altLang="ja-JP" sz="20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等</a:t>
            </a:r>
            <a:endParaRPr lang="en-US" altLang="ja-JP" sz="20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endParaRPr>
          </a:p>
        </p:txBody>
      </p:sp>
      <p:sp>
        <p:nvSpPr>
          <p:cNvPr id="57" name="Rectangle 37"/>
          <p:cNvSpPr>
            <a:spLocks noChangeArrowheads="1"/>
          </p:cNvSpPr>
          <p:nvPr/>
        </p:nvSpPr>
        <p:spPr bwMode="auto">
          <a:xfrm>
            <a:off x="136199" y="2963765"/>
            <a:ext cx="9720000" cy="716489"/>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anose="05000000000000000000" pitchFamily="2" charset="2"/>
              <a:buChar char="Ø"/>
            </a:pPr>
            <a:r>
              <a:rPr lang="ja-JP" altLang="en-US" sz="1600" dirty="0" smtClean="0">
                <a:solidFill>
                  <a:prstClr val="black"/>
                </a:solidFill>
              </a:rPr>
              <a:t>地域</a:t>
            </a:r>
            <a:r>
              <a:rPr lang="ja-JP" altLang="en-US" sz="1600" dirty="0">
                <a:solidFill>
                  <a:prstClr val="black"/>
                </a:solidFill>
              </a:rPr>
              <a:t>包括ケアの中で複数の機能を担う有床診療所の</a:t>
            </a:r>
            <a:r>
              <a:rPr lang="ja-JP" altLang="en-US" sz="1600" dirty="0" smtClean="0">
                <a:solidFill>
                  <a:prstClr val="black"/>
                </a:solidFill>
              </a:rPr>
              <a:t>評価の見直し</a:t>
            </a:r>
            <a:endParaRPr lang="en-US" altLang="ja-JP" sz="1600" dirty="0" smtClean="0">
              <a:solidFill>
                <a:prstClr val="black"/>
              </a:solidFill>
            </a:endParaRPr>
          </a:p>
          <a:p>
            <a:pPr marL="363538" indent="-363538"/>
            <a:r>
              <a:rPr lang="ja-JP" altLang="en-US" sz="1400" dirty="0" smtClean="0">
                <a:solidFill>
                  <a:prstClr val="black"/>
                </a:solidFill>
              </a:rPr>
              <a:t>　　・</a:t>
            </a:r>
            <a:r>
              <a:rPr lang="ja-JP" altLang="ja-JP" sz="1400" dirty="0">
                <a:solidFill>
                  <a:prstClr val="black"/>
                </a:solidFill>
              </a:rPr>
              <a:t>過去１年間に介護保険によるリハビリテーション、居宅療養管理指導又は短期入所療養介護を実施した実績があること、又は居宅介護支援事業所で</a:t>
            </a:r>
            <a:r>
              <a:rPr lang="ja-JP" altLang="ja-JP" sz="1400" dirty="0" smtClean="0">
                <a:solidFill>
                  <a:prstClr val="black"/>
                </a:solidFill>
              </a:rPr>
              <a:t>ある</a:t>
            </a:r>
            <a:r>
              <a:rPr lang="ja-JP" altLang="en-US" sz="1400" dirty="0" smtClean="0">
                <a:solidFill>
                  <a:prstClr val="black"/>
                </a:solidFill>
              </a:rPr>
              <a:t>ことの評価</a:t>
            </a:r>
            <a:endParaRPr lang="en-US" altLang="ja-JP" sz="1400" dirty="0" smtClean="0">
              <a:solidFill>
                <a:prstClr val="black"/>
              </a:solidFill>
            </a:endParaRPr>
          </a:p>
        </p:txBody>
      </p:sp>
      <p:sp>
        <p:nvSpPr>
          <p:cNvPr id="58" name="Rectangle 36"/>
          <p:cNvSpPr>
            <a:spLocks noChangeArrowheads="1"/>
          </p:cNvSpPr>
          <p:nvPr/>
        </p:nvSpPr>
        <p:spPr bwMode="auto">
          <a:xfrm>
            <a:off x="77073" y="2629805"/>
            <a:ext cx="7920000" cy="360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r>
              <a:rPr lang="ja-JP" altLang="en-US" sz="20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②有床診療所の機能に応じた評価</a:t>
            </a:r>
            <a:endParaRPr lang="en-US" altLang="ja-JP" sz="20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endParaRPr>
          </a:p>
        </p:txBody>
      </p:sp>
      <p:sp>
        <p:nvSpPr>
          <p:cNvPr id="59" name="Rectangle 37"/>
          <p:cNvSpPr>
            <a:spLocks noChangeArrowheads="1"/>
          </p:cNvSpPr>
          <p:nvPr/>
        </p:nvSpPr>
        <p:spPr bwMode="auto">
          <a:xfrm>
            <a:off x="136199" y="4346346"/>
            <a:ext cx="9690186" cy="1001026"/>
          </a:xfrm>
          <a:prstGeom prst="rect">
            <a:avLst/>
          </a:prstGeom>
          <a:solidFill>
            <a:srgbClr val="FFFFAF">
              <a:alpha val="49804"/>
            </a:srgbClr>
          </a:solidFill>
          <a:ln w="9525">
            <a:solidFill>
              <a:schemeClr val="tx1"/>
            </a:solidFill>
            <a:miter lim="800000"/>
            <a:headEnd/>
            <a:tailEnd/>
          </a:ln>
        </p:spPr>
        <p:txBody>
          <a:bodyPr/>
          <a:lstStyle/>
          <a:p>
            <a:pPr marL="285750" indent="-285750">
              <a:buFont typeface="Wingdings" panose="05000000000000000000" pitchFamily="2" charset="2"/>
              <a:buChar char="Ø"/>
            </a:pPr>
            <a:r>
              <a:rPr lang="ja-JP" altLang="en-US" sz="1600" dirty="0" smtClean="0">
                <a:solidFill>
                  <a:prstClr val="black"/>
                </a:solidFill>
              </a:rPr>
              <a:t>機能</a:t>
            </a:r>
            <a:r>
              <a:rPr lang="ja-JP" altLang="en-US" sz="1600" dirty="0">
                <a:solidFill>
                  <a:prstClr val="black"/>
                </a:solidFill>
              </a:rPr>
              <a:t>の高い訪問看護ステーションの</a:t>
            </a:r>
            <a:r>
              <a:rPr lang="ja-JP" altLang="en-US" sz="1600" dirty="0" smtClean="0">
                <a:solidFill>
                  <a:prstClr val="black"/>
                </a:solidFill>
              </a:rPr>
              <a:t>評価</a:t>
            </a:r>
            <a:endParaRPr lang="en-US" altLang="ja-JP" sz="1600" dirty="0" smtClean="0">
              <a:solidFill>
                <a:prstClr val="black"/>
              </a:solidFill>
            </a:endParaRPr>
          </a:p>
          <a:p>
            <a:pPr marL="176213" indent="-82550"/>
            <a:r>
              <a:rPr lang="ja-JP" altLang="en-US" sz="1400" dirty="0" smtClean="0">
                <a:solidFill>
                  <a:prstClr val="black"/>
                </a:solidFill>
              </a:rPr>
              <a:t>・</a:t>
            </a:r>
            <a:r>
              <a:rPr lang="ja-JP" altLang="ja-JP" sz="1400" dirty="0" smtClean="0">
                <a:solidFill>
                  <a:prstClr val="black"/>
                </a:solidFill>
              </a:rPr>
              <a:t>指定</a:t>
            </a:r>
            <a:r>
              <a:rPr lang="ja-JP" altLang="ja-JP" sz="1400" dirty="0">
                <a:solidFill>
                  <a:prstClr val="black"/>
                </a:solidFill>
              </a:rPr>
              <a:t>訪問看護事業所と居宅介護支援事業所が同一敷地内に設置され、かつ、当該訪問看護事業所の</a:t>
            </a:r>
            <a:r>
              <a:rPr lang="ja-JP" altLang="ja-JP" sz="1400" dirty="0" smtClean="0">
                <a:solidFill>
                  <a:prstClr val="black"/>
                </a:solidFill>
              </a:rPr>
              <a:t>介護サービス計画が</a:t>
            </a:r>
            <a:r>
              <a:rPr lang="ja-JP" altLang="ja-JP" sz="1400" dirty="0">
                <a:solidFill>
                  <a:prstClr val="black"/>
                </a:solidFill>
              </a:rPr>
              <a:t>必要な利用者のうち、当該居宅介護支援事業所により介護サービス計画を作成されている者が一定程度以上である</a:t>
            </a:r>
            <a:r>
              <a:rPr lang="ja-JP" altLang="ja-JP" sz="1400" dirty="0" smtClean="0">
                <a:solidFill>
                  <a:prstClr val="black"/>
                </a:solidFill>
              </a:rPr>
              <a:t>こと</a:t>
            </a:r>
            <a:r>
              <a:rPr lang="ja-JP" altLang="en-US" sz="1400" dirty="0">
                <a:solidFill>
                  <a:prstClr val="black"/>
                </a:solidFill>
              </a:rPr>
              <a:t>の評価</a:t>
            </a:r>
            <a:endParaRPr lang="en-US" altLang="ja-JP" sz="1400" dirty="0">
              <a:solidFill>
                <a:prstClr val="black"/>
              </a:solidFill>
            </a:endParaRPr>
          </a:p>
        </p:txBody>
      </p:sp>
      <p:sp>
        <p:nvSpPr>
          <p:cNvPr id="60" name="Rectangle 36"/>
          <p:cNvSpPr>
            <a:spLocks noChangeArrowheads="1"/>
          </p:cNvSpPr>
          <p:nvPr/>
        </p:nvSpPr>
        <p:spPr bwMode="auto">
          <a:xfrm>
            <a:off x="112758" y="3893955"/>
            <a:ext cx="7920000" cy="4875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r>
              <a:rPr lang="ja-JP" altLang="en-US" sz="20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③機能強化型訪問看護ステーションの評価</a:t>
            </a:r>
            <a:endParaRPr lang="en-US" altLang="ja-JP" sz="20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endParaRPr>
          </a:p>
        </p:txBody>
      </p:sp>
      <p:sp>
        <p:nvSpPr>
          <p:cNvPr id="61" name="Rectangle 37"/>
          <p:cNvSpPr>
            <a:spLocks noChangeArrowheads="1"/>
          </p:cNvSpPr>
          <p:nvPr/>
        </p:nvSpPr>
        <p:spPr bwMode="auto">
          <a:xfrm>
            <a:off x="108245" y="5948173"/>
            <a:ext cx="9645364" cy="604963"/>
          </a:xfrm>
          <a:prstGeom prst="rect">
            <a:avLst/>
          </a:prstGeom>
          <a:solidFill>
            <a:srgbClr val="FFFFAF">
              <a:alpha val="49804"/>
            </a:srgbClr>
          </a:solidFill>
          <a:ln w="9525">
            <a:solidFill>
              <a:schemeClr val="tx1"/>
            </a:solidFill>
            <a:miter lim="800000"/>
            <a:headEnd/>
            <a:tailEnd/>
          </a:ln>
        </p:spPr>
        <p:txBody>
          <a:bodyPr/>
          <a:lstStyle/>
          <a:p>
            <a:pPr marL="285750" indent="-285750">
              <a:buFont typeface="Wingdings" panose="05000000000000000000" pitchFamily="2" charset="2"/>
              <a:buChar char="Ø"/>
            </a:pPr>
            <a:r>
              <a:rPr lang="ja-JP" altLang="ja-JP" sz="1600" dirty="0" smtClean="0">
                <a:solidFill>
                  <a:prstClr val="black"/>
                </a:solidFill>
              </a:rPr>
              <a:t>主治医</a:t>
            </a:r>
            <a:r>
              <a:rPr lang="ja-JP" altLang="ja-JP" sz="1600" dirty="0">
                <a:solidFill>
                  <a:prstClr val="black"/>
                </a:solidFill>
              </a:rPr>
              <a:t>機能を持った診療所の</a:t>
            </a:r>
            <a:r>
              <a:rPr lang="ja-JP" altLang="ja-JP" sz="1600" dirty="0" smtClean="0">
                <a:solidFill>
                  <a:prstClr val="black"/>
                </a:solidFill>
              </a:rPr>
              <a:t>医師</a:t>
            </a:r>
            <a:r>
              <a:rPr lang="ja-JP" altLang="en-US" sz="1600" dirty="0" smtClean="0">
                <a:solidFill>
                  <a:prstClr val="black"/>
                </a:solidFill>
              </a:rPr>
              <a:t>による、</a:t>
            </a:r>
            <a:r>
              <a:rPr lang="ja-JP" altLang="ja-JP" sz="1600" dirty="0" smtClean="0">
                <a:solidFill>
                  <a:prstClr val="black"/>
                </a:solidFill>
              </a:rPr>
              <a:t>継続的</a:t>
            </a:r>
            <a:r>
              <a:rPr lang="ja-JP" altLang="ja-JP" sz="1600" dirty="0">
                <a:solidFill>
                  <a:prstClr val="black"/>
                </a:solidFill>
              </a:rPr>
              <a:t>かつ全人的な医療を行うことについて</a:t>
            </a:r>
            <a:r>
              <a:rPr lang="ja-JP" altLang="ja-JP" sz="1600" dirty="0" smtClean="0">
                <a:solidFill>
                  <a:prstClr val="black"/>
                </a:solidFill>
              </a:rPr>
              <a:t>評価</a:t>
            </a:r>
          </a:p>
          <a:p>
            <a:pPr marL="93663"/>
            <a:r>
              <a:rPr lang="ja-JP" altLang="en-US" sz="1400" dirty="0" smtClean="0">
                <a:solidFill>
                  <a:prstClr val="black"/>
                </a:solidFill>
              </a:rPr>
              <a:t>・</a:t>
            </a:r>
            <a:r>
              <a:rPr lang="ja-JP" altLang="ja-JP" sz="1400" dirty="0" smtClean="0">
                <a:solidFill>
                  <a:prstClr val="black"/>
                </a:solidFill>
              </a:rPr>
              <a:t>介護保険</a:t>
            </a:r>
            <a:r>
              <a:rPr lang="ja-JP" altLang="en-US" sz="1400" dirty="0" smtClean="0">
                <a:solidFill>
                  <a:prstClr val="black"/>
                </a:solidFill>
              </a:rPr>
              <a:t>に係る相談を受ける旨を</a:t>
            </a:r>
            <a:r>
              <a:rPr lang="ja-JP" altLang="ja-JP" sz="1400" dirty="0" smtClean="0">
                <a:solidFill>
                  <a:prstClr val="black"/>
                </a:solidFill>
              </a:rPr>
              <a:t>院内掲示</a:t>
            </a:r>
            <a:r>
              <a:rPr lang="ja-JP" altLang="en-US" sz="1400" dirty="0" smtClean="0">
                <a:solidFill>
                  <a:prstClr val="black"/>
                </a:solidFill>
              </a:rPr>
              <a:t>し、</a:t>
            </a:r>
            <a:r>
              <a:rPr lang="ja-JP" altLang="ja-JP" sz="1400" dirty="0" smtClean="0">
                <a:solidFill>
                  <a:prstClr val="black"/>
                </a:solidFill>
              </a:rPr>
              <a:t>主治医意見書</a:t>
            </a:r>
            <a:r>
              <a:rPr lang="ja-JP" altLang="en-US" sz="1400" dirty="0" smtClean="0">
                <a:solidFill>
                  <a:prstClr val="black"/>
                </a:solidFill>
              </a:rPr>
              <a:t>の</a:t>
            </a:r>
            <a:r>
              <a:rPr lang="ja-JP" altLang="ja-JP" sz="1400" dirty="0" smtClean="0">
                <a:solidFill>
                  <a:prstClr val="black"/>
                </a:solidFill>
              </a:rPr>
              <a:t>作成</a:t>
            </a:r>
            <a:r>
              <a:rPr lang="ja-JP" altLang="en-US" sz="1400" dirty="0" smtClean="0">
                <a:solidFill>
                  <a:prstClr val="black"/>
                </a:solidFill>
              </a:rPr>
              <a:t>を行っていること　等</a:t>
            </a:r>
            <a:endParaRPr lang="en-US" altLang="ja-JP" sz="1400" dirty="0">
              <a:solidFill>
                <a:prstClr val="black"/>
              </a:solidFill>
            </a:endParaRPr>
          </a:p>
        </p:txBody>
      </p:sp>
      <p:sp>
        <p:nvSpPr>
          <p:cNvPr id="62" name="Rectangle 36"/>
          <p:cNvSpPr>
            <a:spLocks noChangeArrowheads="1"/>
          </p:cNvSpPr>
          <p:nvPr/>
        </p:nvSpPr>
        <p:spPr bwMode="auto">
          <a:xfrm>
            <a:off x="75149" y="5582824"/>
            <a:ext cx="7920000" cy="360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r>
              <a:rPr lang="ja-JP" altLang="en-US" sz="20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④主治医機能の評価</a:t>
            </a:r>
            <a:endParaRPr lang="en-US" altLang="ja-JP" sz="20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endParaRPr>
          </a:p>
        </p:txBody>
      </p:sp>
      <p:sp>
        <p:nvSpPr>
          <p:cNvPr id="14"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535330315"/>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7"/>
          <p:cNvSpPr>
            <a:spLocks noChangeArrowheads="1"/>
          </p:cNvSpPr>
          <p:nvPr/>
        </p:nvSpPr>
        <p:spPr bwMode="auto">
          <a:xfrm>
            <a:off x="166303" y="4796935"/>
            <a:ext cx="9545363" cy="2028197"/>
          </a:xfrm>
          <a:prstGeom prst="rect">
            <a:avLst/>
          </a:prstGeom>
          <a:solidFill>
            <a:srgbClr val="FFFFAF">
              <a:alpha val="49803"/>
            </a:srgbClr>
          </a:solidFill>
          <a:ln w="9525">
            <a:solidFill>
              <a:schemeClr val="tx1"/>
            </a:solidFill>
            <a:miter lim="800000"/>
            <a:headEnd/>
            <a:tailEnd/>
          </a:ln>
        </p:spPr>
        <p:txBody>
          <a:bodyPr/>
          <a:lstStyle/>
          <a:p>
            <a:pPr marL="285750" indent="-285750">
              <a:buFont typeface="Wingdings" panose="05000000000000000000" pitchFamily="2" charset="2"/>
              <a:buChar char="Ø"/>
            </a:pPr>
            <a:r>
              <a:rPr lang="ja-JP" altLang="en-US" sz="1600" dirty="0">
                <a:solidFill>
                  <a:prstClr val="black"/>
                </a:solidFill>
              </a:rPr>
              <a:t>　</a:t>
            </a:r>
            <a:r>
              <a:rPr lang="ja-JP" altLang="ja-JP" sz="1600" dirty="0">
                <a:solidFill>
                  <a:prstClr val="black"/>
                </a:solidFill>
              </a:rPr>
              <a:t>精神疾患を有する患者や急性薬毒物中毒患者については、搬送医療機関が決定するまでにかかる時間が長いことから、夜間休日救急搬送医学管理料について、精神疾患の既往がある患者又は急性薬毒物中毒の患者について評価</a:t>
            </a:r>
            <a:r>
              <a:rPr lang="ja-JP" altLang="ja-JP" sz="1600" dirty="0" smtClean="0">
                <a:solidFill>
                  <a:prstClr val="black"/>
                </a:solidFill>
              </a:rPr>
              <a:t>を</a:t>
            </a:r>
            <a:r>
              <a:rPr lang="ja-JP" altLang="en-US" sz="1600" dirty="0">
                <a:solidFill>
                  <a:prstClr val="black"/>
                </a:solidFill>
              </a:rPr>
              <a:t>新設</a:t>
            </a:r>
            <a:r>
              <a:rPr lang="ja-JP" altLang="en-US" sz="1600" dirty="0" smtClean="0">
                <a:solidFill>
                  <a:prstClr val="black"/>
                </a:solidFill>
              </a:rPr>
              <a:t>し、自殺対策を含めた救急医療等の推進を図る。</a:t>
            </a:r>
            <a:endParaRPr lang="en-US" altLang="ja-JP" sz="1600" dirty="0" smtClean="0">
              <a:solidFill>
                <a:prstClr val="black"/>
              </a:solidFill>
            </a:endParaRPr>
          </a:p>
          <a:p>
            <a:r>
              <a:rPr lang="ja-JP" altLang="en-US" dirty="0" smtClean="0">
                <a:solidFill>
                  <a:srgbClr val="0070C0"/>
                </a:solidFill>
              </a:rPr>
              <a:t>　</a:t>
            </a:r>
            <a:r>
              <a:rPr lang="ja-JP" altLang="en-US" dirty="0" smtClean="0">
                <a:solidFill>
                  <a:prstClr val="black"/>
                </a:solidFill>
              </a:rPr>
              <a:t>　　</a:t>
            </a:r>
            <a:r>
              <a:rPr lang="ja-JP" altLang="en-US" b="1" dirty="0" smtClean="0">
                <a:solidFill>
                  <a:prstClr val="black"/>
                </a:solidFill>
              </a:rPr>
              <a:t>　　　</a:t>
            </a:r>
            <a:r>
              <a:rPr lang="ja-JP" altLang="ja-JP" b="1" dirty="0" smtClean="0">
                <a:solidFill>
                  <a:prstClr val="black"/>
                </a:solidFill>
              </a:rPr>
              <a:t>夜間休日救急搬送医学管理料</a:t>
            </a:r>
            <a:r>
              <a:rPr lang="ja-JP" altLang="en-US" b="1" dirty="0" smtClean="0">
                <a:solidFill>
                  <a:prstClr val="black"/>
                </a:solidFill>
              </a:rPr>
              <a:t>　　２００点</a:t>
            </a:r>
            <a:endParaRPr lang="ja-JP" altLang="ja-JP" b="1" dirty="0" smtClean="0">
              <a:solidFill>
                <a:prstClr val="black"/>
              </a:solidFill>
            </a:endParaRPr>
          </a:p>
          <a:p>
            <a:r>
              <a:rPr lang="ja-JP" altLang="en-US" b="1" dirty="0" smtClean="0">
                <a:solidFill>
                  <a:srgbClr val="0070C0"/>
                </a:solidFill>
              </a:rPr>
              <a:t>　　</a:t>
            </a:r>
            <a:r>
              <a:rPr lang="en-US" altLang="ja-JP" b="1" dirty="0" smtClean="0">
                <a:solidFill>
                  <a:srgbClr val="0070C0"/>
                </a:solidFill>
              </a:rPr>
              <a:t>(</a:t>
            </a:r>
            <a:r>
              <a:rPr lang="ja-JP" altLang="ja-JP" b="1" dirty="0">
                <a:solidFill>
                  <a:srgbClr val="0070C0"/>
                </a:solidFill>
              </a:rPr>
              <a:t>新</a:t>
            </a:r>
            <a:r>
              <a:rPr lang="en-US" altLang="ja-JP" b="1" dirty="0">
                <a:solidFill>
                  <a:srgbClr val="0070C0"/>
                </a:solidFill>
              </a:rPr>
              <a:t>)</a:t>
            </a:r>
            <a:r>
              <a:rPr lang="ja-JP" altLang="ja-JP" b="1" dirty="0">
                <a:solidFill>
                  <a:srgbClr val="0070C0"/>
                </a:solidFill>
              </a:rPr>
              <a:t>　　</a:t>
            </a:r>
            <a:r>
              <a:rPr lang="en-US" altLang="ja-JP" b="1" dirty="0" smtClean="0">
                <a:solidFill>
                  <a:srgbClr val="0070C0"/>
                </a:solidFill>
              </a:rPr>
              <a:t> </a:t>
            </a:r>
            <a:r>
              <a:rPr lang="ja-JP" altLang="ja-JP" b="1" dirty="0">
                <a:solidFill>
                  <a:srgbClr val="0070C0"/>
                </a:solidFill>
              </a:rPr>
              <a:t>　</a:t>
            </a:r>
            <a:r>
              <a:rPr lang="ja-JP" altLang="ja-JP" b="1" u="sng" dirty="0" smtClean="0">
                <a:solidFill>
                  <a:srgbClr val="0070C0"/>
                </a:solidFill>
              </a:rPr>
              <a:t>精神</a:t>
            </a:r>
            <a:r>
              <a:rPr lang="ja-JP" altLang="en-US" b="1" u="sng" dirty="0" smtClean="0">
                <a:solidFill>
                  <a:srgbClr val="0070C0"/>
                </a:solidFill>
              </a:rPr>
              <a:t>科</a:t>
            </a:r>
            <a:r>
              <a:rPr lang="ja-JP" altLang="ja-JP" b="1" u="sng" dirty="0" smtClean="0">
                <a:solidFill>
                  <a:srgbClr val="0070C0"/>
                </a:solidFill>
              </a:rPr>
              <a:t>疾患</a:t>
            </a:r>
            <a:r>
              <a:rPr lang="ja-JP" altLang="ja-JP" b="1" u="sng" dirty="0">
                <a:solidFill>
                  <a:srgbClr val="0070C0"/>
                </a:solidFill>
              </a:rPr>
              <a:t>患者等</a:t>
            </a:r>
            <a:r>
              <a:rPr lang="ja-JP" altLang="ja-JP" b="1" u="sng" dirty="0" smtClean="0">
                <a:solidFill>
                  <a:srgbClr val="0070C0"/>
                </a:solidFill>
              </a:rPr>
              <a:t>受入加算</a:t>
            </a:r>
            <a:r>
              <a:rPr lang="ja-JP" altLang="en-US" b="1" u="sng" dirty="0">
                <a:solidFill>
                  <a:srgbClr val="0070C0"/>
                </a:solidFill>
              </a:rPr>
              <a:t>　 </a:t>
            </a:r>
            <a:r>
              <a:rPr lang="ja-JP" altLang="en-US" b="1" u="sng" dirty="0" smtClean="0">
                <a:solidFill>
                  <a:srgbClr val="0070C0"/>
                </a:solidFill>
              </a:rPr>
              <a:t>　　</a:t>
            </a:r>
            <a:r>
              <a:rPr lang="ja-JP" altLang="en-US" b="1" u="sng" dirty="0">
                <a:solidFill>
                  <a:srgbClr val="0070C0"/>
                </a:solidFill>
              </a:rPr>
              <a:t>４００</a:t>
            </a:r>
            <a:r>
              <a:rPr lang="ja-JP" altLang="ja-JP" b="1" u="sng" dirty="0" smtClean="0">
                <a:solidFill>
                  <a:srgbClr val="0070C0"/>
                </a:solidFill>
              </a:rPr>
              <a:t>点</a:t>
            </a:r>
            <a:endParaRPr lang="en-US" altLang="ja-JP" sz="2400" b="1" dirty="0">
              <a:solidFill>
                <a:prstClr val="black"/>
              </a:solidFill>
            </a:endParaRPr>
          </a:p>
          <a:p>
            <a:pPr>
              <a:spcBef>
                <a:spcPct val="20000"/>
              </a:spcBef>
              <a:defRPr/>
            </a:pPr>
            <a:endParaRPr lang="en-US" altLang="ja-JP" sz="2400" dirty="0" smtClean="0">
              <a:solidFill>
                <a:prstClr val="black"/>
              </a:solidFill>
            </a:endParaRPr>
          </a:p>
          <a:p>
            <a:pPr>
              <a:spcBef>
                <a:spcPct val="20000"/>
              </a:spcBef>
              <a:defRPr/>
            </a:pPr>
            <a:endParaRPr lang="en-US" altLang="ja-JP" sz="2400" dirty="0">
              <a:solidFill>
                <a:prstClr val="black"/>
              </a:solidFill>
            </a:endParaRPr>
          </a:p>
          <a:p>
            <a:pPr>
              <a:spcBef>
                <a:spcPct val="20000"/>
              </a:spcBef>
              <a:defRPr/>
            </a:pPr>
            <a:endParaRPr lang="en-US" altLang="ja-JP" sz="2400" dirty="0" smtClean="0">
              <a:solidFill>
                <a:prstClr val="black"/>
              </a:solidFill>
            </a:endParaRPr>
          </a:p>
          <a:p>
            <a:pPr>
              <a:spcBef>
                <a:spcPct val="20000"/>
              </a:spcBef>
              <a:defRPr/>
            </a:pPr>
            <a:endParaRPr lang="en-US" altLang="ja-JP" sz="2400" dirty="0">
              <a:solidFill>
                <a:prstClr val="black"/>
              </a:solidFill>
            </a:endParaRPr>
          </a:p>
        </p:txBody>
      </p:sp>
      <p:sp>
        <p:nvSpPr>
          <p:cNvPr id="13" name="Rectangle 36"/>
          <p:cNvSpPr>
            <a:spLocks noChangeArrowheads="1"/>
          </p:cNvSpPr>
          <p:nvPr/>
        </p:nvSpPr>
        <p:spPr bwMode="auto">
          <a:xfrm>
            <a:off x="116945" y="4495083"/>
            <a:ext cx="6162670" cy="37597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r>
              <a:rPr lang="ja-JP" altLang="ja-JP" sz="2000" dirty="0">
                <a:solidFill>
                  <a:prstClr val="black"/>
                </a:solidFill>
              </a:rPr>
              <a:t>精神疾患を有する救急患者等に対する受入の評価</a:t>
            </a:r>
          </a:p>
        </p:txBody>
      </p:sp>
      <p:sp>
        <p:nvSpPr>
          <p:cNvPr id="5" name="正方形/長方形 4"/>
          <p:cNvSpPr/>
          <p:nvPr/>
        </p:nvSpPr>
        <p:spPr>
          <a:xfrm>
            <a:off x="528588" y="6178801"/>
            <a:ext cx="9037620" cy="646331"/>
          </a:xfrm>
          <a:prstGeom prst="rect">
            <a:avLst/>
          </a:prstGeom>
        </p:spPr>
        <p:txBody>
          <a:bodyPr wrap="square">
            <a:spAutoFit/>
          </a:bodyPr>
          <a:lstStyle/>
          <a:p>
            <a:pPr marL="804863" indent="-804863"/>
            <a:r>
              <a:rPr lang="en-US" altLang="ja-JP" sz="1200" dirty="0">
                <a:solidFill>
                  <a:prstClr val="black"/>
                </a:solidFill>
              </a:rPr>
              <a:t>[</a:t>
            </a:r>
            <a:r>
              <a:rPr lang="ja-JP" altLang="ja-JP" sz="1200" dirty="0">
                <a:solidFill>
                  <a:prstClr val="black"/>
                </a:solidFill>
              </a:rPr>
              <a:t>算定要件</a:t>
            </a:r>
            <a:r>
              <a:rPr lang="en-US" altLang="ja-JP" sz="1200" dirty="0" smtClean="0">
                <a:solidFill>
                  <a:prstClr val="black"/>
                </a:solidFill>
              </a:rPr>
              <a:t>]</a:t>
            </a:r>
            <a:r>
              <a:rPr lang="en-US" altLang="ja-JP" sz="1200" dirty="0">
                <a:solidFill>
                  <a:prstClr val="black"/>
                </a:solidFill>
              </a:rPr>
              <a:t> </a:t>
            </a:r>
            <a:r>
              <a:rPr lang="en-US" altLang="ja-JP" sz="1200" dirty="0" smtClean="0">
                <a:solidFill>
                  <a:prstClr val="black"/>
                </a:solidFill>
              </a:rPr>
              <a:t>  </a:t>
            </a:r>
            <a:r>
              <a:rPr lang="ja-JP" altLang="ja-JP" sz="1200" dirty="0" smtClean="0">
                <a:solidFill>
                  <a:prstClr val="black"/>
                </a:solidFill>
              </a:rPr>
              <a:t>対象</a:t>
            </a:r>
            <a:r>
              <a:rPr lang="ja-JP" altLang="ja-JP" sz="1200" dirty="0">
                <a:solidFill>
                  <a:prstClr val="black"/>
                </a:solidFill>
              </a:rPr>
              <a:t>患者は深夜、土曜又は休日に救急用自動車及び救急医療用ヘリコプターで搬送された患者</a:t>
            </a:r>
            <a:r>
              <a:rPr lang="ja-JP" altLang="ja-JP" sz="1200" dirty="0" smtClean="0">
                <a:solidFill>
                  <a:prstClr val="black"/>
                </a:solidFill>
              </a:rPr>
              <a:t>の</a:t>
            </a:r>
            <a:r>
              <a:rPr lang="ja-JP" altLang="en-US" sz="1200" dirty="0" smtClean="0">
                <a:solidFill>
                  <a:prstClr val="black"/>
                </a:solidFill>
              </a:rPr>
              <a:t>うち、</a:t>
            </a:r>
            <a:r>
              <a:rPr lang="ja-JP" altLang="ja-JP" sz="1200" dirty="0" smtClean="0">
                <a:solidFill>
                  <a:prstClr val="black"/>
                </a:solidFill>
              </a:rPr>
              <a:t>過去</a:t>
            </a:r>
            <a:r>
              <a:rPr lang="ja-JP" altLang="ja-JP" sz="1200" b="1" dirty="0">
                <a:solidFill>
                  <a:prstClr val="black"/>
                </a:solidFill>
              </a:rPr>
              <a:t>６</a:t>
            </a:r>
            <a:r>
              <a:rPr lang="ja-JP" altLang="ja-JP" sz="1200" dirty="0">
                <a:solidFill>
                  <a:prstClr val="black"/>
                </a:solidFill>
              </a:rPr>
              <a:t>月以内に</a:t>
            </a:r>
            <a:r>
              <a:rPr lang="ja-JP" altLang="ja-JP" sz="1200" dirty="0" smtClean="0">
                <a:solidFill>
                  <a:prstClr val="black"/>
                </a:solidFill>
              </a:rPr>
              <a:t>精神科</a:t>
            </a:r>
            <a:r>
              <a:rPr lang="ja-JP" altLang="ja-JP" sz="1200" dirty="0">
                <a:solidFill>
                  <a:prstClr val="black"/>
                </a:solidFill>
              </a:rPr>
              <a:t>受診の既往がある</a:t>
            </a:r>
            <a:r>
              <a:rPr lang="ja-JP" altLang="ja-JP" sz="1200" dirty="0" smtClean="0">
                <a:solidFill>
                  <a:prstClr val="black"/>
                </a:solidFill>
              </a:rPr>
              <a:t>患者</a:t>
            </a:r>
            <a:r>
              <a:rPr lang="ja-JP" altLang="en-US" sz="1200" dirty="0" smtClean="0">
                <a:solidFill>
                  <a:prstClr val="black"/>
                </a:solidFill>
              </a:rPr>
              <a:t>又は</a:t>
            </a:r>
            <a:r>
              <a:rPr lang="ja-JP" altLang="ja-JP" sz="1200" dirty="0" smtClean="0">
                <a:solidFill>
                  <a:prstClr val="black"/>
                </a:solidFill>
              </a:rPr>
              <a:t>アルコール</a:t>
            </a:r>
            <a:r>
              <a:rPr lang="ja-JP" altLang="ja-JP" sz="1200" dirty="0">
                <a:solidFill>
                  <a:prstClr val="black"/>
                </a:solidFill>
              </a:rPr>
              <a:t>中毒を除く急性薬毒物中毒が診断された患者</a:t>
            </a:r>
          </a:p>
          <a:p>
            <a:r>
              <a:rPr lang="en-US" altLang="ja-JP" sz="1200" dirty="0" smtClean="0">
                <a:solidFill>
                  <a:prstClr val="black"/>
                </a:solidFill>
              </a:rPr>
              <a:t>[</a:t>
            </a:r>
            <a:r>
              <a:rPr lang="ja-JP" altLang="ja-JP" sz="1200" dirty="0">
                <a:solidFill>
                  <a:prstClr val="black"/>
                </a:solidFill>
              </a:rPr>
              <a:t>施設基準</a:t>
            </a:r>
            <a:r>
              <a:rPr lang="en-US" altLang="ja-JP" sz="1200" dirty="0" smtClean="0">
                <a:solidFill>
                  <a:prstClr val="black"/>
                </a:solidFill>
              </a:rPr>
              <a:t>]    </a:t>
            </a:r>
            <a:r>
              <a:rPr lang="ja-JP" altLang="ja-JP" sz="1200" dirty="0" smtClean="0">
                <a:solidFill>
                  <a:prstClr val="black"/>
                </a:solidFill>
              </a:rPr>
              <a:t>第二次</a:t>
            </a:r>
            <a:r>
              <a:rPr lang="ja-JP" altLang="ja-JP" sz="1200" dirty="0">
                <a:solidFill>
                  <a:prstClr val="black"/>
                </a:solidFill>
              </a:rPr>
              <a:t>救急医療機関である</a:t>
            </a:r>
            <a:r>
              <a:rPr lang="ja-JP" altLang="ja-JP" sz="1200" dirty="0" smtClean="0">
                <a:solidFill>
                  <a:prstClr val="black"/>
                </a:solidFill>
              </a:rPr>
              <a:t>こと</a:t>
            </a:r>
            <a:endParaRPr lang="ja-JP" altLang="ja-JP" sz="1200" dirty="0">
              <a:solidFill>
                <a:prstClr val="black"/>
              </a:solidFill>
            </a:endParaRPr>
          </a:p>
        </p:txBody>
      </p:sp>
      <p:sp>
        <p:nvSpPr>
          <p:cNvPr id="8" name="Rectangle 37"/>
          <p:cNvSpPr>
            <a:spLocks noChangeArrowheads="1"/>
          </p:cNvSpPr>
          <p:nvPr/>
        </p:nvSpPr>
        <p:spPr bwMode="auto">
          <a:xfrm>
            <a:off x="180395" y="2569752"/>
            <a:ext cx="9545363" cy="2010904"/>
          </a:xfrm>
          <a:prstGeom prst="rect">
            <a:avLst/>
          </a:prstGeom>
          <a:solidFill>
            <a:srgbClr val="FFFFAF">
              <a:alpha val="49803"/>
            </a:srgbClr>
          </a:solidFill>
          <a:ln w="9525">
            <a:solidFill>
              <a:schemeClr val="tx1"/>
            </a:solidFill>
            <a:miter lim="800000"/>
            <a:headEnd/>
            <a:tailEnd/>
          </a:ln>
        </p:spPr>
        <p:txBody>
          <a:bodyPr/>
          <a:lstStyle/>
          <a:p>
            <a:pPr marL="285750" indent="-285750">
              <a:buFont typeface="Wingdings" panose="05000000000000000000" pitchFamily="2" charset="2"/>
              <a:buChar char="Ø"/>
            </a:pPr>
            <a:r>
              <a:rPr lang="ja-JP" altLang="en-US" sz="1600" dirty="0" smtClean="0">
                <a:solidFill>
                  <a:prstClr val="black"/>
                </a:solidFill>
              </a:rPr>
              <a:t>　</a:t>
            </a:r>
            <a:r>
              <a:rPr lang="ja-JP" altLang="ja-JP" sz="1600" dirty="0" smtClean="0">
                <a:solidFill>
                  <a:prstClr val="black"/>
                </a:solidFill>
              </a:rPr>
              <a:t>救命救急入院料の急性薬毒物中毒加算について、対象を明確化するとともに、簡易な検査の評価を新設する。また、算定可能な対象施設を高度救命救急センターだけでなく救命救急センターに拡大</a:t>
            </a:r>
            <a:r>
              <a:rPr lang="ja-JP" altLang="en-US" sz="1600" dirty="0">
                <a:solidFill>
                  <a:prstClr val="black"/>
                </a:solidFill>
              </a:rPr>
              <a:t>し、自殺対策を含めた救急医療等の推進を図る。</a:t>
            </a:r>
            <a:endParaRPr lang="en-US" altLang="ja-JP" sz="1600" dirty="0">
              <a:solidFill>
                <a:prstClr val="black"/>
              </a:solidFill>
            </a:endParaRPr>
          </a:p>
          <a:p>
            <a:pPr marL="285750" indent="-285750">
              <a:buFont typeface="Wingdings" panose="05000000000000000000" pitchFamily="2" charset="2"/>
              <a:buChar char="Ø"/>
            </a:pPr>
            <a:endParaRPr lang="ja-JP" altLang="ja-JP" sz="1600" dirty="0" smtClean="0">
              <a:solidFill>
                <a:prstClr val="black"/>
              </a:solidFill>
            </a:endParaRPr>
          </a:p>
        </p:txBody>
      </p:sp>
      <p:sp>
        <p:nvSpPr>
          <p:cNvPr id="11" name="正方形/長方形 10"/>
          <p:cNvSpPr/>
          <p:nvPr/>
        </p:nvSpPr>
        <p:spPr>
          <a:xfrm>
            <a:off x="325853" y="3322147"/>
            <a:ext cx="9226261" cy="784830"/>
          </a:xfrm>
          <a:prstGeom prst="rect">
            <a:avLst/>
          </a:prstGeom>
        </p:spPr>
        <p:txBody>
          <a:bodyPr wrap="square">
            <a:spAutoFit/>
          </a:bodyPr>
          <a:lstStyle/>
          <a:p>
            <a:pPr algn="just">
              <a:lnSpc>
                <a:spcPts val="1800"/>
              </a:lnSpc>
            </a:pPr>
            <a:r>
              <a:rPr lang="en-US" altLang="ja-JP" b="1" kern="0" dirty="0" smtClean="0">
                <a:solidFill>
                  <a:srgbClr val="0070C0"/>
                </a:solidFill>
              </a:rPr>
              <a:t>       </a:t>
            </a:r>
            <a:r>
              <a:rPr lang="ja-JP" altLang="ja-JP" b="1" kern="100" dirty="0" smtClean="0">
                <a:solidFill>
                  <a:srgbClr val="0070C0"/>
                </a:solidFill>
              </a:rPr>
              <a:t>救命救急入院料</a:t>
            </a:r>
            <a:r>
              <a:rPr lang="ja-JP" altLang="en-US" b="1" kern="100" dirty="0" smtClean="0">
                <a:solidFill>
                  <a:srgbClr val="0070C0"/>
                </a:solidFill>
              </a:rPr>
              <a:t>　１　イ　９</a:t>
            </a:r>
            <a:r>
              <a:rPr lang="en-US" altLang="ja-JP" b="1" kern="100" dirty="0" smtClean="0">
                <a:solidFill>
                  <a:srgbClr val="0070C0"/>
                </a:solidFill>
              </a:rPr>
              <a:t>,</a:t>
            </a:r>
            <a:r>
              <a:rPr lang="ja-JP" altLang="en-US" b="1" kern="100" dirty="0" smtClean="0">
                <a:solidFill>
                  <a:srgbClr val="0070C0"/>
                </a:solidFill>
              </a:rPr>
              <a:t>８６９点　（</a:t>
            </a:r>
            <a:r>
              <a:rPr lang="ja-JP" altLang="en-US" b="1" kern="100" dirty="0">
                <a:solidFill>
                  <a:srgbClr val="0070C0"/>
                </a:solidFill>
              </a:rPr>
              <a:t>３</a:t>
            </a:r>
            <a:r>
              <a:rPr lang="ja-JP" altLang="en-US" b="1" kern="100" dirty="0" smtClean="0">
                <a:solidFill>
                  <a:srgbClr val="0070C0"/>
                </a:solidFill>
              </a:rPr>
              <a:t>日以内の期間）</a:t>
            </a:r>
            <a:endParaRPr lang="ja-JP" altLang="ja-JP" b="1" kern="100" dirty="0" smtClean="0">
              <a:solidFill>
                <a:srgbClr val="0070C0"/>
              </a:solidFill>
            </a:endParaRPr>
          </a:p>
          <a:p>
            <a:pPr>
              <a:lnSpc>
                <a:spcPts val="1800"/>
              </a:lnSpc>
            </a:pPr>
            <a:r>
              <a:rPr lang="ja-JP" altLang="en-US" b="1" kern="100" dirty="0" smtClean="0">
                <a:solidFill>
                  <a:srgbClr val="0070C0"/>
                </a:solidFill>
              </a:rPr>
              <a:t>　　　　 </a:t>
            </a:r>
            <a:r>
              <a:rPr lang="ja-JP" altLang="ja-JP" b="1" kern="100" dirty="0" smtClean="0">
                <a:solidFill>
                  <a:srgbClr val="0070C0"/>
                </a:solidFill>
              </a:rPr>
              <a:t>急性薬毒物中毒加算１</a:t>
            </a:r>
            <a:r>
              <a:rPr lang="en-US" altLang="ja-JP" b="1" u="sng" kern="100" dirty="0" smtClean="0">
                <a:solidFill>
                  <a:srgbClr val="0070C0"/>
                </a:solidFill>
              </a:rPr>
              <a:t>(</a:t>
            </a:r>
            <a:r>
              <a:rPr lang="ja-JP" altLang="ja-JP" b="1" u="sng" kern="100" dirty="0" smtClean="0">
                <a:solidFill>
                  <a:srgbClr val="0070C0"/>
                </a:solidFill>
              </a:rPr>
              <a:t>機器分析</a:t>
            </a:r>
            <a:r>
              <a:rPr lang="en-US" altLang="ja-JP" b="1" u="sng" kern="100" dirty="0" smtClean="0">
                <a:solidFill>
                  <a:srgbClr val="0070C0"/>
                </a:solidFill>
              </a:rPr>
              <a:t>)</a:t>
            </a:r>
            <a:r>
              <a:rPr lang="ja-JP" altLang="en-US" b="1" u="sng" kern="100" dirty="0" smtClean="0">
                <a:solidFill>
                  <a:srgbClr val="0070C0"/>
                </a:solidFill>
              </a:rPr>
              <a:t>　　　５</a:t>
            </a:r>
            <a:r>
              <a:rPr lang="en-US" altLang="ja-JP" b="1" u="sng" kern="100" dirty="0" smtClean="0">
                <a:solidFill>
                  <a:srgbClr val="0070C0"/>
                </a:solidFill>
              </a:rPr>
              <a:t>,</a:t>
            </a:r>
            <a:r>
              <a:rPr lang="ja-JP" altLang="en-US" b="1" u="sng" kern="100" dirty="0" smtClean="0">
                <a:solidFill>
                  <a:srgbClr val="0070C0"/>
                </a:solidFill>
              </a:rPr>
              <a:t>０００</a:t>
            </a:r>
            <a:r>
              <a:rPr lang="ja-JP" altLang="ja-JP" b="1" u="sng" kern="100" dirty="0" smtClean="0">
                <a:solidFill>
                  <a:srgbClr val="0070C0"/>
                </a:solidFill>
              </a:rPr>
              <a:t>点</a:t>
            </a:r>
          </a:p>
          <a:p>
            <a:pPr>
              <a:lnSpc>
                <a:spcPts val="1800"/>
              </a:lnSpc>
            </a:pPr>
            <a:r>
              <a:rPr lang="en-US" altLang="ja-JP" b="1" kern="100" dirty="0" smtClean="0">
                <a:solidFill>
                  <a:srgbClr val="0070C0"/>
                </a:solidFill>
              </a:rPr>
              <a:t>(</a:t>
            </a:r>
            <a:r>
              <a:rPr lang="ja-JP" altLang="ja-JP" b="1" kern="100" dirty="0" smtClean="0">
                <a:solidFill>
                  <a:srgbClr val="0070C0"/>
                </a:solidFill>
              </a:rPr>
              <a:t>新</a:t>
            </a:r>
            <a:r>
              <a:rPr lang="en-US" altLang="ja-JP" b="1" kern="100" dirty="0" smtClean="0">
                <a:solidFill>
                  <a:srgbClr val="0070C0"/>
                </a:solidFill>
              </a:rPr>
              <a:t>)</a:t>
            </a:r>
            <a:r>
              <a:rPr lang="ja-JP" altLang="en-US" b="1" kern="100" dirty="0" smtClean="0">
                <a:solidFill>
                  <a:srgbClr val="0070C0"/>
                </a:solidFill>
              </a:rPr>
              <a:t>　　</a:t>
            </a:r>
            <a:r>
              <a:rPr lang="ja-JP" altLang="ja-JP" b="1" u="sng" kern="100" dirty="0" smtClean="0">
                <a:solidFill>
                  <a:srgbClr val="0070C0"/>
                </a:solidFill>
              </a:rPr>
              <a:t>急性薬毒物中毒加算２</a:t>
            </a:r>
            <a:r>
              <a:rPr lang="en-US" altLang="ja-JP" b="1" u="sng" kern="100" dirty="0" smtClean="0">
                <a:solidFill>
                  <a:srgbClr val="0070C0"/>
                </a:solidFill>
              </a:rPr>
              <a:t>(</a:t>
            </a:r>
            <a:r>
              <a:rPr lang="ja-JP" altLang="ja-JP" b="1" u="sng" kern="100" dirty="0" smtClean="0">
                <a:solidFill>
                  <a:srgbClr val="0070C0"/>
                </a:solidFill>
              </a:rPr>
              <a:t>その他</a:t>
            </a:r>
            <a:r>
              <a:rPr lang="en-US" altLang="ja-JP" b="1" u="sng" kern="100" dirty="0" smtClean="0">
                <a:solidFill>
                  <a:srgbClr val="0070C0"/>
                </a:solidFill>
              </a:rPr>
              <a:t>)</a:t>
            </a:r>
            <a:r>
              <a:rPr lang="ja-JP" altLang="en-US" b="1" u="sng" kern="100" dirty="0" smtClean="0">
                <a:solidFill>
                  <a:srgbClr val="0070C0"/>
                </a:solidFill>
              </a:rPr>
              <a:t>　　　  　　 ３５０</a:t>
            </a:r>
            <a:r>
              <a:rPr lang="ja-JP" altLang="ja-JP" b="1" u="sng" kern="100" dirty="0" smtClean="0">
                <a:solidFill>
                  <a:srgbClr val="0070C0"/>
                </a:solidFill>
              </a:rPr>
              <a:t>点</a:t>
            </a:r>
            <a:endParaRPr lang="en-US" altLang="ja-JP" b="1" u="sng" kern="100" dirty="0" smtClean="0">
              <a:solidFill>
                <a:srgbClr val="0070C0"/>
              </a:solidFill>
            </a:endParaRPr>
          </a:p>
        </p:txBody>
      </p:sp>
      <p:sp>
        <p:nvSpPr>
          <p:cNvPr id="2" name="正方形/長方形 1"/>
          <p:cNvSpPr/>
          <p:nvPr/>
        </p:nvSpPr>
        <p:spPr>
          <a:xfrm>
            <a:off x="452711" y="4047559"/>
            <a:ext cx="9028618" cy="461665"/>
          </a:xfrm>
          <a:prstGeom prst="rect">
            <a:avLst/>
          </a:prstGeom>
        </p:spPr>
        <p:txBody>
          <a:bodyPr wrap="square">
            <a:spAutoFit/>
          </a:bodyPr>
          <a:lstStyle/>
          <a:p>
            <a:r>
              <a:rPr lang="ja-JP" altLang="ja-JP" sz="1200" kern="100" dirty="0">
                <a:solidFill>
                  <a:prstClr val="black"/>
                </a:solidFill>
              </a:rPr>
              <a:t>［算定要件］</a:t>
            </a:r>
            <a:r>
              <a:rPr lang="ja-JP" altLang="ja-JP" sz="1200" u="sng" kern="100" dirty="0">
                <a:solidFill>
                  <a:prstClr val="black"/>
                </a:solidFill>
              </a:rPr>
              <a:t>急性薬毒物中毒加算１</a:t>
            </a:r>
            <a:r>
              <a:rPr lang="en-US" altLang="ja-JP" sz="1200" u="sng" kern="100" dirty="0">
                <a:solidFill>
                  <a:prstClr val="black"/>
                </a:solidFill>
              </a:rPr>
              <a:t>(</a:t>
            </a:r>
            <a:r>
              <a:rPr lang="ja-JP" altLang="ja-JP" sz="1200" u="sng" kern="100" dirty="0">
                <a:solidFill>
                  <a:prstClr val="black"/>
                </a:solidFill>
              </a:rPr>
              <a:t>機器分析</a:t>
            </a:r>
            <a:r>
              <a:rPr lang="en-US" altLang="ja-JP" sz="1200" u="sng" kern="100" dirty="0">
                <a:solidFill>
                  <a:prstClr val="black"/>
                </a:solidFill>
              </a:rPr>
              <a:t>)</a:t>
            </a:r>
            <a:r>
              <a:rPr lang="ja-JP" altLang="ja-JP" sz="1200" u="sng" kern="100" dirty="0">
                <a:solidFill>
                  <a:prstClr val="black"/>
                </a:solidFill>
              </a:rPr>
              <a:t>については日本中毒学会によるガイドラインに基づいた機器分析を自院で行った場合に算定</a:t>
            </a:r>
            <a:endParaRPr lang="ja-JP" altLang="ja-JP" sz="1200" kern="100" dirty="0">
              <a:solidFill>
                <a:prstClr val="black"/>
              </a:solidFill>
            </a:endParaRPr>
          </a:p>
          <a:p>
            <a:r>
              <a:rPr lang="ja-JP" altLang="ja-JP" sz="1200" kern="100" dirty="0">
                <a:solidFill>
                  <a:prstClr val="black"/>
                </a:solidFill>
              </a:rPr>
              <a:t>［施設基準］</a:t>
            </a:r>
            <a:r>
              <a:rPr lang="ja-JP" altLang="ja-JP" sz="1200" dirty="0">
                <a:solidFill>
                  <a:prstClr val="black"/>
                </a:solidFill>
              </a:rPr>
              <a:t>高度救命救急センター</a:t>
            </a:r>
            <a:r>
              <a:rPr lang="ja-JP" altLang="en-US" sz="1200" b="1" u="sng" dirty="0">
                <a:solidFill>
                  <a:srgbClr val="0070C0"/>
                </a:solidFill>
              </a:rPr>
              <a:t>及び</a:t>
            </a:r>
            <a:r>
              <a:rPr lang="ja-JP" altLang="ja-JP" sz="1200" b="1" u="sng" dirty="0">
                <a:solidFill>
                  <a:srgbClr val="0070C0"/>
                </a:solidFill>
              </a:rPr>
              <a:t>救命救急センター</a:t>
            </a:r>
            <a:endParaRPr lang="ja-JP" altLang="ja-JP" sz="1200" b="1" u="sng" kern="100" dirty="0">
              <a:solidFill>
                <a:srgbClr val="0070C0"/>
              </a:solidFill>
            </a:endParaRPr>
          </a:p>
        </p:txBody>
      </p:sp>
      <p:sp>
        <p:nvSpPr>
          <p:cNvPr id="18" name="Rectangle 37"/>
          <p:cNvSpPr>
            <a:spLocks noChangeArrowheads="1"/>
          </p:cNvSpPr>
          <p:nvPr/>
        </p:nvSpPr>
        <p:spPr bwMode="auto">
          <a:xfrm>
            <a:off x="216542" y="802802"/>
            <a:ext cx="9540103" cy="1402019"/>
          </a:xfrm>
          <a:prstGeom prst="rect">
            <a:avLst/>
          </a:prstGeom>
          <a:solidFill>
            <a:srgbClr val="FFFFAF">
              <a:alpha val="49803"/>
            </a:srgbClr>
          </a:solidFill>
          <a:ln w="9525">
            <a:solidFill>
              <a:schemeClr val="tx1"/>
            </a:solidFill>
            <a:miter lim="800000"/>
            <a:headEnd/>
            <a:tailEnd/>
          </a:ln>
        </p:spPr>
        <p:txBody>
          <a:bodyPr/>
          <a:lstStyle/>
          <a:p>
            <a:pPr marL="285750" indent="-285750">
              <a:buFont typeface="Wingdings" panose="05000000000000000000" pitchFamily="2" charset="2"/>
              <a:buChar char="Ø"/>
            </a:pPr>
            <a:r>
              <a:rPr lang="ja-JP" altLang="ja-JP" sz="1600" dirty="0" smtClean="0">
                <a:solidFill>
                  <a:prstClr val="black"/>
                </a:solidFill>
              </a:rPr>
              <a:t>救急</a:t>
            </a:r>
            <a:r>
              <a:rPr lang="ja-JP" altLang="ja-JP" sz="1600" dirty="0">
                <a:solidFill>
                  <a:prstClr val="black"/>
                </a:solidFill>
              </a:rPr>
              <a:t>医療管理加算の算定基準が明確でない点がある</a:t>
            </a:r>
            <a:r>
              <a:rPr lang="ja-JP" altLang="ja-JP" sz="1600" dirty="0" smtClean="0">
                <a:solidFill>
                  <a:prstClr val="black"/>
                </a:solidFill>
              </a:rPr>
              <a:t>こと</a:t>
            </a:r>
            <a:r>
              <a:rPr lang="ja-JP" altLang="en-US" sz="1600" dirty="0" smtClean="0">
                <a:solidFill>
                  <a:prstClr val="black"/>
                </a:solidFill>
              </a:rPr>
              <a:t>等</a:t>
            </a:r>
            <a:r>
              <a:rPr lang="ja-JP" altLang="ja-JP" sz="1600" dirty="0" smtClean="0">
                <a:solidFill>
                  <a:prstClr val="black"/>
                </a:solidFill>
              </a:rPr>
              <a:t>を</a:t>
            </a:r>
            <a:r>
              <a:rPr lang="ja-JP" altLang="ja-JP" sz="1600" dirty="0">
                <a:solidFill>
                  <a:prstClr val="black"/>
                </a:solidFill>
              </a:rPr>
              <a:t>踏まえ、適正化の観点から算定基準を明確化するとともに評価の見直しを行う。</a:t>
            </a:r>
          </a:p>
        </p:txBody>
      </p:sp>
      <p:sp>
        <p:nvSpPr>
          <p:cNvPr id="19" name="Rectangle 36"/>
          <p:cNvSpPr>
            <a:spLocks noChangeArrowheads="1"/>
          </p:cNvSpPr>
          <p:nvPr/>
        </p:nvSpPr>
        <p:spPr bwMode="auto">
          <a:xfrm>
            <a:off x="116943" y="508853"/>
            <a:ext cx="6162670" cy="34670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r>
              <a:rPr lang="ja-JP" altLang="ja-JP" sz="2000" dirty="0">
                <a:solidFill>
                  <a:prstClr val="black"/>
                </a:solidFill>
              </a:rPr>
              <a:t>救急医療管理加算の見直し</a:t>
            </a:r>
          </a:p>
        </p:txBody>
      </p:sp>
      <p:sp>
        <p:nvSpPr>
          <p:cNvPr id="20" name="正方形/長方形 19"/>
          <p:cNvSpPr/>
          <p:nvPr/>
        </p:nvSpPr>
        <p:spPr>
          <a:xfrm>
            <a:off x="379394" y="1235386"/>
            <a:ext cx="9658203" cy="1015663"/>
          </a:xfrm>
          <a:prstGeom prst="rect">
            <a:avLst/>
          </a:prstGeom>
        </p:spPr>
        <p:txBody>
          <a:bodyPr wrap="square">
            <a:spAutoFit/>
          </a:bodyPr>
          <a:lstStyle/>
          <a:p>
            <a:r>
              <a:rPr lang="ja-JP" altLang="en-US" b="1" kern="100" dirty="0" smtClean="0">
                <a:solidFill>
                  <a:srgbClr val="0070C0"/>
                </a:solidFill>
              </a:rPr>
              <a:t>　　　　</a:t>
            </a:r>
            <a:r>
              <a:rPr lang="ja-JP" altLang="en-US" b="1" kern="100" dirty="0" smtClean="0">
                <a:solidFill>
                  <a:srgbClr val="0070C0"/>
                </a:solidFill>
                <a:latin typeface="ＭＳ Ｐゴシック"/>
              </a:rPr>
              <a:t> </a:t>
            </a:r>
            <a:r>
              <a:rPr lang="ja-JP" altLang="en-US" b="1" dirty="0" smtClean="0">
                <a:solidFill>
                  <a:prstClr val="black"/>
                </a:solidFill>
                <a:latin typeface="ＭＳ Ｐゴシック"/>
              </a:rPr>
              <a:t>救急医療管理加算１</a:t>
            </a:r>
            <a:r>
              <a:rPr lang="ja-JP" altLang="en-US" b="1" kern="100" dirty="0" smtClean="0">
                <a:solidFill>
                  <a:prstClr val="black"/>
                </a:solidFill>
                <a:latin typeface="ＭＳ Ｐゴシック"/>
              </a:rPr>
              <a:t>　　</a:t>
            </a:r>
            <a:r>
              <a:rPr lang="ja-JP" altLang="en-US" b="1" kern="100" dirty="0">
                <a:solidFill>
                  <a:prstClr val="black"/>
                </a:solidFill>
                <a:latin typeface="ＭＳ Ｐゴシック"/>
              </a:rPr>
              <a:t> </a:t>
            </a:r>
            <a:r>
              <a:rPr lang="ja-JP" altLang="en-US" b="1" kern="100" dirty="0" smtClean="0">
                <a:solidFill>
                  <a:prstClr val="black"/>
                </a:solidFill>
                <a:latin typeface="ＭＳ Ｐゴシック"/>
              </a:rPr>
              <a:t> ８００</a:t>
            </a:r>
            <a:r>
              <a:rPr lang="ja-JP" altLang="ja-JP" b="1" kern="100" dirty="0" smtClean="0">
                <a:solidFill>
                  <a:prstClr val="black"/>
                </a:solidFill>
                <a:latin typeface="ＭＳ Ｐゴシック"/>
              </a:rPr>
              <a:t>点</a:t>
            </a:r>
            <a:r>
              <a:rPr lang="ja-JP" altLang="en-US" b="1" kern="100" dirty="0" smtClean="0">
                <a:solidFill>
                  <a:prstClr val="black"/>
                </a:solidFill>
                <a:latin typeface="ＭＳ Ｐゴシック"/>
              </a:rPr>
              <a:t>（ア～ケの場合</a:t>
            </a:r>
            <a:r>
              <a:rPr lang="ja-JP" altLang="en-US" kern="100" baseline="30000" dirty="0" smtClean="0">
                <a:solidFill>
                  <a:prstClr val="black"/>
                </a:solidFill>
                <a:latin typeface="ＭＳ Ｐゴシック"/>
              </a:rPr>
              <a:t>注）</a:t>
            </a:r>
            <a:r>
              <a:rPr lang="ja-JP" altLang="en-US" b="1" kern="100" dirty="0" smtClean="0">
                <a:solidFill>
                  <a:prstClr val="black"/>
                </a:solidFill>
                <a:latin typeface="ＭＳ Ｐゴシック"/>
              </a:rPr>
              <a:t>）　</a:t>
            </a:r>
            <a:r>
              <a:rPr lang="ja-JP" altLang="en-US" sz="1200" kern="100" dirty="0" smtClean="0">
                <a:solidFill>
                  <a:prstClr val="black"/>
                </a:solidFill>
                <a:latin typeface="ＭＳ Ｐゴシック"/>
              </a:rPr>
              <a:t>注）</a:t>
            </a:r>
            <a:r>
              <a:rPr lang="ja-JP" altLang="ja-JP" sz="1200" dirty="0" smtClean="0">
                <a:solidFill>
                  <a:prstClr val="black"/>
                </a:solidFill>
              </a:rPr>
              <a:t>意識障害</a:t>
            </a:r>
            <a:r>
              <a:rPr lang="ja-JP" altLang="en-US" sz="1200" dirty="0" smtClean="0">
                <a:solidFill>
                  <a:prstClr val="black"/>
                </a:solidFill>
              </a:rPr>
              <a:t>等</a:t>
            </a:r>
            <a:endParaRPr lang="ja-JP" altLang="ja-JP" b="1" kern="100" dirty="0" smtClean="0">
              <a:solidFill>
                <a:prstClr val="black"/>
              </a:solidFill>
              <a:latin typeface="ＭＳ Ｐゴシック"/>
            </a:endParaRPr>
          </a:p>
          <a:p>
            <a:pPr fontAlgn="ctr"/>
            <a:r>
              <a:rPr lang="en-US" altLang="ja-JP" b="1" kern="100" dirty="0" smtClean="0">
                <a:solidFill>
                  <a:srgbClr val="0070C0"/>
                </a:solidFill>
                <a:latin typeface="ＭＳ Ｐゴシック"/>
              </a:rPr>
              <a:t>(</a:t>
            </a:r>
            <a:r>
              <a:rPr lang="ja-JP" altLang="ja-JP" b="1" kern="100" dirty="0" smtClean="0">
                <a:solidFill>
                  <a:srgbClr val="0070C0"/>
                </a:solidFill>
                <a:latin typeface="ＭＳ Ｐゴシック"/>
              </a:rPr>
              <a:t>新</a:t>
            </a:r>
            <a:r>
              <a:rPr lang="en-US" altLang="ja-JP" b="1" kern="100" dirty="0" smtClean="0">
                <a:solidFill>
                  <a:srgbClr val="0070C0"/>
                </a:solidFill>
                <a:latin typeface="ＭＳ Ｐゴシック"/>
              </a:rPr>
              <a:t>)</a:t>
            </a:r>
            <a:r>
              <a:rPr lang="ja-JP" altLang="en-US" b="1" kern="100" dirty="0" smtClean="0">
                <a:solidFill>
                  <a:srgbClr val="0070C0"/>
                </a:solidFill>
                <a:latin typeface="ＭＳ Ｐゴシック"/>
              </a:rPr>
              <a:t>　　</a:t>
            </a:r>
            <a:r>
              <a:rPr lang="ja-JP" altLang="ja-JP" b="1" u="sng" dirty="0" smtClean="0">
                <a:solidFill>
                  <a:srgbClr val="0070C0"/>
                </a:solidFill>
                <a:latin typeface="ＭＳ Ｐゴシック"/>
              </a:rPr>
              <a:t>救急医療管理加算２</a:t>
            </a:r>
            <a:r>
              <a:rPr lang="en-US" altLang="ja-JP" b="1" u="sng" dirty="0" smtClean="0">
                <a:solidFill>
                  <a:srgbClr val="0070C0"/>
                </a:solidFill>
                <a:latin typeface="ＭＳ Ｐゴシック"/>
              </a:rPr>
              <a:t>      </a:t>
            </a:r>
            <a:r>
              <a:rPr lang="ja-JP" altLang="en-US" b="1" u="sng" dirty="0" smtClean="0">
                <a:solidFill>
                  <a:srgbClr val="0070C0"/>
                </a:solidFill>
                <a:latin typeface="ＭＳ Ｐゴシック"/>
              </a:rPr>
              <a:t>４００</a:t>
            </a:r>
            <a:r>
              <a:rPr lang="ja-JP" altLang="ja-JP" b="1" u="sng" dirty="0" smtClean="0">
                <a:solidFill>
                  <a:srgbClr val="0070C0"/>
                </a:solidFill>
                <a:latin typeface="ＭＳ Ｐゴシック"/>
              </a:rPr>
              <a:t>点</a:t>
            </a:r>
            <a:r>
              <a:rPr lang="ja-JP" altLang="en-US" b="1" u="sng" dirty="0" smtClean="0">
                <a:solidFill>
                  <a:srgbClr val="0070C0"/>
                </a:solidFill>
                <a:latin typeface="ＭＳ Ｐゴシック"/>
              </a:rPr>
              <a:t>（コ「</a:t>
            </a:r>
            <a:r>
              <a:rPr lang="ja-JP" altLang="ja-JP" b="1" u="sng" dirty="0">
                <a:solidFill>
                  <a:srgbClr val="0070C0"/>
                </a:solidFill>
                <a:latin typeface="ＭＳ Ｐゴシック"/>
              </a:rPr>
              <a:t>その他，「ア」から「ケ」に準ずるような重篤な状態</a:t>
            </a:r>
            <a:r>
              <a:rPr lang="ja-JP" altLang="en-US" b="1" u="sng" dirty="0" smtClean="0">
                <a:solidFill>
                  <a:srgbClr val="0070C0"/>
                </a:solidFill>
                <a:latin typeface="ＭＳ Ｐゴシック"/>
              </a:rPr>
              <a:t>」）</a:t>
            </a:r>
            <a:endParaRPr lang="en-US" altLang="ja-JP" b="1" u="sng" dirty="0" smtClean="0">
              <a:solidFill>
                <a:srgbClr val="0070C0"/>
              </a:solidFill>
              <a:latin typeface="ＭＳ Ｐゴシック"/>
            </a:endParaRPr>
          </a:p>
          <a:p>
            <a:pPr fontAlgn="ctr"/>
            <a:r>
              <a:rPr lang="en-US" altLang="ja-JP" sz="1200" dirty="0" smtClean="0">
                <a:solidFill>
                  <a:prstClr val="black"/>
                </a:solidFill>
                <a:latin typeface="ＭＳ Ｐゴシック"/>
              </a:rPr>
              <a:t>※</a:t>
            </a:r>
            <a:r>
              <a:rPr lang="ja-JP" altLang="en-US" sz="1200" dirty="0">
                <a:solidFill>
                  <a:prstClr val="black"/>
                </a:solidFill>
                <a:latin typeface="ＭＳ Ｐゴシック"/>
              </a:rPr>
              <a:t>　</a:t>
            </a:r>
            <a:r>
              <a:rPr lang="ja-JP" altLang="ja-JP" sz="1200" u="sng" dirty="0">
                <a:solidFill>
                  <a:prstClr val="black"/>
                </a:solidFill>
                <a:latin typeface="ＭＳ Ｐゴシック"/>
              </a:rPr>
              <a:t>当該加算は入院時に重篤な状態の患者に対して算定するものであり、入院後に悪化の可能性が存在する患者については対象とならない。</a:t>
            </a:r>
            <a:endParaRPr lang="en-US" altLang="ja-JP" sz="1200" u="sng" dirty="0">
              <a:solidFill>
                <a:prstClr val="black"/>
              </a:solidFill>
              <a:latin typeface="ＭＳ Ｐゴシック"/>
            </a:endParaRPr>
          </a:p>
          <a:p>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　</a:t>
            </a:r>
            <a:r>
              <a:rPr lang="ja-JP" altLang="ja-JP" sz="1200" u="sng" dirty="0" smtClean="0">
                <a:solidFill>
                  <a:prstClr val="black"/>
                </a:solidFill>
                <a:latin typeface="ＭＳ Ｐゴシック"/>
              </a:rPr>
              <a:t>年</a:t>
            </a:r>
            <a:r>
              <a:rPr lang="ja-JP" altLang="ja-JP" sz="1200" u="sng" dirty="0">
                <a:solidFill>
                  <a:prstClr val="black"/>
                </a:solidFill>
                <a:latin typeface="ＭＳ Ｐゴシック"/>
              </a:rPr>
              <a:t>に１度、「コ」に該当する患者の概要について報告を行うこと</a:t>
            </a:r>
            <a:r>
              <a:rPr lang="ja-JP" altLang="ja-JP" sz="1200" u="sng" dirty="0" smtClean="0">
                <a:solidFill>
                  <a:prstClr val="black"/>
                </a:solidFill>
                <a:latin typeface="ＭＳ Ｐゴシック"/>
              </a:rPr>
              <a:t>。</a:t>
            </a:r>
            <a:r>
              <a:rPr lang="ja-JP" altLang="en-US" sz="1200" dirty="0" smtClean="0">
                <a:solidFill>
                  <a:srgbClr val="FF0000"/>
                </a:solidFill>
                <a:latin typeface="ＭＳ Ｐゴシック"/>
              </a:rPr>
              <a:t>→中身を検証</a:t>
            </a:r>
            <a:endParaRPr lang="ja-JP" altLang="en-US" sz="1200" dirty="0">
              <a:solidFill>
                <a:srgbClr val="FF0000"/>
              </a:solidFill>
              <a:latin typeface="ＭＳ Ｐゴシック"/>
            </a:endParaRPr>
          </a:p>
        </p:txBody>
      </p:sp>
      <p:sp>
        <p:nvSpPr>
          <p:cNvPr id="9" name="Rectangle 36"/>
          <p:cNvSpPr>
            <a:spLocks noChangeArrowheads="1"/>
          </p:cNvSpPr>
          <p:nvPr/>
        </p:nvSpPr>
        <p:spPr bwMode="auto">
          <a:xfrm>
            <a:off x="116945" y="2225411"/>
            <a:ext cx="6162670" cy="34670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r>
              <a:rPr lang="ja-JP" altLang="ja-JP" sz="2000" dirty="0">
                <a:solidFill>
                  <a:prstClr val="black"/>
                </a:solidFill>
              </a:rPr>
              <a:t>救命救急センターに</a:t>
            </a:r>
            <a:r>
              <a:rPr lang="ja-JP" altLang="ja-JP" sz="2000" dirty="0" smtClean="0">
                <a:solidFill>
                  <a:prstClr val="black"/>
                </a:solidFill>
              </a:rPr>
              <a:t>おける急性</a:t>
            </a:r>
            <a:r>
              <a:rPr lang="ja-JP" altLang="ja-JP" sz="2000" dirty="0">
                <a:solidFill>
                  <a:prstClr val="black"/>
                </a:solidFill>
              </a:rPr>
              <a:t>薬毒物中毒治療の評価</a:t>
            </a:r>
          </a:p>
        </p:txBody>
      </p:sp>
      <p:sp>
        <p:nvSpPr>
          <p:cNvPr id="16" name="Rectangle 2"/>
          <p:cNvSpPr>
            <a:spLocks noChangeArrowheads="1"/>
          </p:cNvSpPr>
          <p:nvPr/>
        </p:nvSpPr>
        <p:spPr bwMode="auto">
          <a:xfrm>
            <a:off x="194393" y="44450"/>
            <a:ext cx="9517327" cy="464403"/>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sz="2800" kern="0" dirty="0">
                <a:solidFill>
                  <a:prstClr val="black"/>
                </a:solidFill>
                <a:latin typeface="ＭＳ Ｐゴシック"/>
                <a:ea typeface="ＭＳ Ｐゴシック"/>
              </a:rPr>
              <a:t>２１</a:t>
            </a:r>
            <a:r>
              <a:rPr kumimoji="1" lang="ja-JP" altLang="en-US" sz="2800" b="0" i="0" u="none" strike="noStrike" kern="0" cap="none" spc="0" normalizeH="0" baseline="0" noProof="0" dirty="0" err="1" smtClean="0">
                <a:ln>
                  <a:noFill/>
                </a:ln>
                <a:solidFill>
                  <a:prstClr val="black"/>
                </a:solidFill>
                <a:effectLst/>
                <a:uLnTx/>
                <a:uFillTx/>
                <a:latin typeface="ＭＳ Ｐゴシック"/>
                <a:ea typeface="ＭＳ Ｐゴシック"/>
              </a:rPr>
              <a:t>．</a:t>
            </a:r>
            <a:r>
              <a:rPr kumimoji="1" lang="ja-JP" altLang="en-US" sz="2800" b="0" i="0" u="none" strike="noStrike" kern="0" cap="none" spc="0" normalizeH="0" baseline="0" noProof="0" dirty="0" smtClean="0">
                <a:ln>
                  <a:noFill/>
                </a:ln>
                <a:solidFill>
                  <a:prstClr val="black"/>
                </a:solidFill>
                <a:effectLst/>
                <a:uLnTx/>
                <a:uFillTx/>
                <a:latin typeface="ＭＳ Ｐゴシック"/>
                <a:ea typeface="ＭＳ Ｐゴシック"/>
              </a:rPr>
              <a:t>救急医療の推進</a:t>
            </a:r>
            <a:endParaRPr kumimoji="1" lang="ja-JP" altLang="en-US" sz="28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14"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200</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grpSp>
        <p:nvGrpSpPr>
          <p:cNvPr id="15" name="グループ化 22"/>
          <p:cNvGrpSpPr/>
          <p:nvPr/>
        </p:nvGrpSpPr>
        <p:grpSpPr>
          <a:xfrm flipH="1">
            <a:off x="8699268" y="3192403"/>
            <a:ext cx="866940" cy="624443"/>
            <a:chOff x="5940152" y="5661248"/>
            <a:chExt cx="1290319" cy="964176"/>
          </a:xfrm>
        </p:grpSpPr>
        <p:pic>
          <p:nvPicPr>
            <p:cNvPr id="17" name="Picture 2" descr="C:\Users\msuch\AppData\Local\Microsoft\Windows\Temporary Internet Files\Content.IE5\RCH2MV1M\MCj0416010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152" y="5877272"/>
              <a:ext cx="1224136" cy="748152"/>
            </a:xfrm>
            <a:prstGeom prst="rect">
              <a:avLst/>
            </a:prstGeom>
            <a:noFill/>
            <a:ln w="9525">
              <a:noFill/>
              <a:miter lim="800000"/>
              <a:headEnd/>
              <a:tailEnd/>
            </a:ln>
          </p:spPr>
        </p:pic>
        <p:pic>
          <p:nvPicPr>
            <p:cNvPr id="21" name="Picture 4" descr="C:\Users\msuch\AppData\Local\Microsoft\Windows\Temporary Internet Files\Content.IE5\B81UFZC0\MCj04339370000[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6587" y="5661248"/>
              <a:ext cx="521677" cy="565150"/>
            </a:xfrm>
            <a:prstGeom prst="rect">
              <a:avLst/>
            </a:prstGeom>
            <a:noFill/>
            <a:ln w="9525">
              <a:noFill/>
              <a:miter lim="800000"/>
              <a:headEnd/>
              <a:tailEnd/>
            </a:ln>
          </p:spPr>
        </p:pic>
        <p:pic>
          <p:nvPicPr>
            <p:cNvPr id="22" name="Picture 5" descr="C:\Users\msuch\AppData\Local\Microsoft\Windows\Temporary Internet Files\Content.IE5\I3UXWVWS\MCj04339360000[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32240" y="5697562"/>
              <a:ext cx="498231" cy="539750"/>
            </a:xfrm>
            <a:prstGeom prst="rect">
              <a:avLst/>
            </a:prstGeom>
            <a:noFill/>
            <a:ln w="9525">
              <a:noFill/>
              <a:miter lim="800000"/>
              <a:headEnd/>
              <a:tailEnd/>
            </a:ln>
          </p:spPr>
        </p:pic>
      </p:grpSp>
    </p:spTree>
    <p:extLst>
      <p:ext uri="{BB962C8B-B14F-4D97-AF65-F5344CB8AC3E}">
        <p14:creationId xmlns:p14="http://schemas.microsoft.com/office/powerpoint/2010/main" val="1597204863"/>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p:cNvSpPr>
            <a:spLocks noChangeArrowheads="1"/>
          </p:cNvSpPr>
          <p:nvPr/>
        </p:nvSpPr>
        <p:spPr bwMode="auto">
          <a:xfrm>
            <a:off x="194402" y="1121088"/>
            <a:ext cx="9511189" cy="1299800"/>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200" dirty="0">
              <a:solidFill>
                <a:prstClr val="black"/>
              </a:solidFill>
              <a:latin typeface="ＭＳ Ｐゴシック"/>
            </a:endParaRPr>
          </a:p>
          <a:p>
            <a:pPr marL="93663" indent="-93663">
              <a:buFont typeface="Wingdings" pitchFamily="2" charset="2"/>
              <a:buChar char="Ø"/>
              <a:defRPr/>
            </a:pPr>
            <a:r>
              <a:rPr lang="ja-JP" altLang="en-US" sz="2000" dirty="0">
                <a:solidFill>
                  <a:prstClr val="black"/>
                </a:solidFill>
                <a:latin typeface="ＭＳ Ｐゴシック"/>
              </a:rPr>
              <a:t>　</a:t>
            </a:r>
            <a:r>
              <a:rPr lang="ja-JP" altLang="en-US" sz="2000" dirty="0" smtClean="0">
                <a:solidFill>
                  <a:prstClr val="black"/>
                </a:solidFill>
                <a:latin typeface="ＭＳ Ｐゴシック"/>
              </a:rPr>
              <a:t>レセプト</a:t>
            </a:r>
            <a:r>
              <a:rPr lang="ja-JP" altLang="en-US" sz="2000" dirty="0">
                <a:solidFill>
                  <a:prstClr val="black"/>
                </a:solidFill>
                <a:latin typeface="ＭＳ Ｐゴシック"/>
              </a:rPr>
              <a:t>の電子請求を行っている </a:t>
            </a:r>
            <a:r>
              <a:rPr lang="en-US" altLang="ja-JP" sz="2000" dirty="0">
                <a:solidFill>
                  <a:prstClr val="black"/>
                </a:solidFill>
                <a:latin typeface="ＭＳ Ｐゴシック"/>
              </a:rPr>
              <a:t>400</a:t>
            </a:r>
            <a:r>
              <a:rPr lang="ja-JP" altLang="en-US" sz="2000" dirty="0">
                <a:solidFill>
                  <a:prstClr val="black"/>
                </a:solidFill>
                <a:latin typeface="ＭＳ Ｐゴシック"/>
              </a:rPr>
              <a:t>床未満の病院については、平成</a:t>
            </a:r>
            <a:r>
              <a:rPr lang="en-US" altLang="ja-JP" sz="2000" dirty="0">
                <a:solidFill>
                  <a:prstClr val="black"/>
                </a:solidFill>
                <a:latin typeface="ＭＳ Ｐゴシック"/>
              </a:rPr>
              <a:t>27</a:t>
            </a:r>
            <a:r>
              <a:rPr lang="ja-JP" altLang="en-US" sz="2000" dirty="0">
                <a:solidFill>
                  <a:prstClr val="black"/>
                </a:solidFill>
                <a:latin typeface="ＭＳ Ｐゴシック"/>
              </a:rPr>
              <a:t>年度末まで２年間の猶予期間を設けた上で、「正当な理由」による例外（レセプトコンピュータあるいは自動入金機の改修が必要な場合）を認めないこととする</a:t>
            </a:r>
            <a:r>
              <a:rPr lang="ja-JP" altLang="en-US" sz="2000" dirty="0" smtClean="0">
                <a:solidFill>
                  <a:prstClr val="black"/>
                </a:solidFill>
                <a:latin typeface="ＭＳ Ｐゴシック"/>
              </a:rPr>
              <a:t>。</a:t>
            </a:r>
            <a:endParaRPr lang="en-US" altLang="ja-JP" dirty="0" smtClean="0">
              <a:solidFill>
                <a:prstClr val="black"/>
              </a:solidFill>
              <a:latin typeface="ＭＳ Ｐゴシック"/>
            </a:endParaRPr>
          </a:p>
        </p:txBody>
      </p:sp>
      <p:sp>
        <p:nvSpPr>
          <p:cNvPr id="6" name="Rectangle 36"/>
          <p:cNvSpPr>
            <a:spLocks noChangeArrowheads="1"/>
          </p:cNvSpPr>
          <p:nvPr/>
        </p:nvSpPr>
        <p:spPr bwMode="auto">
          <a:xfrm>
            <a:off x="194341" y="847777"/>
            <a:ext cx="3596824"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smtClean="0">
                <a:solidFill>
                  <a:prstClr val="black"/>
                </a:solidFill>
              </a:rPr>
              <a:t>明細書無料発行の促進</a:t>
            </a:r>
            <a:endParaRPr lang="ja-JP" altLang="en-US" sz="2000" dirty="0">
              <a:solidFill>
                <a:prstClr val="black"/>
              </a:solidFill>
            </a:endParaRPr>
          </a:p>
        </p:txBody>
      </p:sp>
      <p:sp>
        <p:nvSpPr>
          <p:cNvPr id="7" name="Rectangle 37"/>
          <p:cNvSpPr>
            <a:spLocks noChangeArrowheads="1"/>
          </p:cNvSpPr>
          <p:nvPr/>
        </p:nvSpPr>
        <p:spPr bwMode="auto">
          <a:xfrm>
            <a:off x="194402" y="2785696"/>
            <a:ext cx="9511189" cy="1003344"/>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200" dirty="0">
              <a:solidFill>
                <a:prstClr val="black"/>
              </a:solidFill>
              <a:latin typeface="ＭＳ Ｐゴシック"/>
            </a:endParaRPr>
          </a:p>
          <a:p>
            <a:pPr marL="93663" indent="-93663">
              <a:buFont typeface="Wingdings" pitchFamily="2" charset="2"/>
              <a:buChar char="Ø"/>
              <a:defRPr/>
            </a:pPr>
            <a:r>
              <a:rPr lang="ja-JP" altLang="en-US" sz="2000" dirty="0">
                <a:solidFill>
                  <a:prstClr val="black"/>
                </a:solidFill>
                <a:latin typeface="ＭＳ Ｐゴシック"/>
              </a:rPr>
              <a:t>　感染防止対策加算</a:t>
            </a:r>
            <a:r>
              <a:rPr lang="en-US" altLang="ja-JP" sz="2000" dirty="0">
                <a:solidFill>
                  <a:prstClr val="black"/>
                </a:solidFill>
                <a:latin typeface="ＭＳ Ｐゴシック"/>
              </a:rPr>
              <a:t>1</a:t>
            </a:r>
            <a:r>
              <a:rPr lang="ja-JP" altLang="en-US" sz="2000" dirty="0">
                <a:solidFill>
                  <a:prstClr val="black"/>
                </a:solidFill>
                <a:latin typeface="ＭＳ Ｐゴシック"/>
              </a:rPr>
              <a:t>について</a:t>
            </a:r>
            <a:r>
              <a:rPr lang="ja-JP" altLang="en-US" sz="2000" dirty="0" smtClean="0">
                <a:solidFill>
                  <a:prstClr val="black"/>
                </a:solidFill>
                <a:latin typeface="ＭＳ Ｐゴシック"/>
              </a:rPr>
              <a:t>、</a:t>
            </a:r>
            <a:r>
              <a:rPr lang="ja-JP" altLang="ja-JP" sz="2000" dirty="0">
                <a:solidFill>
                  <a:prstClr val="black"/>
                </a:solidFill>
              </a:rPr>
              <a:t>院内感染対策サーベイランス（</a:t>
            </a:r>
            <a:r>
              <a:rPr lang="en-US" altLang="ja-JP" sz="2000" dirty="0">
                <a:solidFill>
                  <a:prstClr val="black"/>
                </a:solidFill>
              </a:rPr>
              <a:t>JANIS</a:t>
            </a:r>
            <a:r>
              <a:rPr lang="ja-JP" altLang="ja-JP" sz="2000" dirty="0">
                <a:solidFill>
                  <a:prstClr val="black"/>
                </a:solidFill>
              </a:rPr>
              <a:t>）事業</a:t>
            </a:r>
            <a:r>
              <a:rPr lang="ja-JP" altLang="en-US" sz="2000" dirty="0" smtClean="0">
                <a:solidFill>
                  <a:prstClr val="black"/>
                </a:solidFill>
                <a:latin typeface="ＭＳ Ｐゴシック"/>
              </a:rPr>
              <a:t>等</a:t>
            </a:r>
            <a:r>
              <a:rPr lang="ja-JP" altLang="en-US" sz="2000" dirty="0">
                <a:solidFill>
                  <a:prstClr val="black"/>
                </a:solidFill>
                <a:latin typeface="ＭＳ Ｐゴシック"/>
              </a:rPr>
              <a:t>の地域や全国のサーベイランスに参加している</a:t>
            </a:r>
            <a:r>
              <a:rPr lang="ja-JP" altLang="en-US" sz="2000" dirty="0" smtClean="0">
                <a:solidFill>
                  <a:prstClr val="black"/>
                </a:solidFill>
                <a:latin typeface="ＭＳ Ｐゴシック"/>
              </a:rPr>
              <a:t>ことを</a:t>
            </a:r>
            <a:r>
              <a:rPr lang="ja-JP" altLang="en-US" sz="2000" dirty="0">
                <a:solidFill>
                  <a:prstClr val="black"/>
                </a:solidFill>
                <a:latin typeface="ＭＳ Ｐゴシック"/>
              </a:rPr>
              <a:t>必須にする。</a:t>
            </a:r>
            <a:endParaRPr lang="en-US" altLang="ja-JP" dirty="0" smtClean="0">
              <a:solidFill>
                <a:prstClr val="black"/>
              </a:solidFill>
              <a:latin typeface="ＭＳ Ｐゴシック"/>
            </a:endParaRPr>
          </a:p>
        </p:txBody>
      </p:sp>
      <p:sp>
        <p:nvSpPr>
          <p:cNvPr id="8" name="Rectangle 36"/>
          <p:cNvSpPr>
            <a:spLocks noChangeArrowheads="1"/>
          </p:cNvSpPr>
          <p:nvPr/>
        </p:nvSpPr>
        <p:spPr bwMode="auto">
          <a:xfrm>
            <a:off x="194340" y="2512385"/>
            <a:ext cx="3596825"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smtClean="0">
                <a:solidFill>
                  <a:prstClr val="black"/>
                </a:solidFill>
              </a:rPr>
              <a:t>感染防止対策加算の見直し</a:t>
            </a:r>
            <a:endParaRPr lang="ja-JP" altLang="en-US" sz="2000" dirty="0">
              <a:solidFill>
                <a:prstClr val="black"/>
              </a:solidFill>
            </a:endParaRPr>
          </a:p>
        </p:txBody>
      </p:sp>
      <p:sp>
        <p:nvSpPr>
          <p:cNvPr id="9" name="Rectangle 37"/>
          <p:cNvSpPr>
            <a:spLocks noChangeArrowheads="1"/>
          </p:cNvSpPr>
          <p:nvPr/>
        </p:nvSpPr>
        <p:spPr bwMode="auto">
          <a:xfrm>
            <a:off x="194402" y="4134358"/>
            <a:ext cx="9511189" cy="1526890"/>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200" dirty="0">
              <a:solidFill>
                <a:prstClr val="black"/>
              </a:solidFill>
              <a:latin typeface="ＭＳ Ｐゴシック"/>
            </a:endParaRPr>
          </a:p>
          <a:p>
            <a:pPr marL="93663" indent="-93663">
              <a:buFont typeface="Wingdings" pitchFamily="2" charset="2"/>
              <a:buChar char="Ø"/>
              <a:defRPr/>
            </a:pPr>
            <a:r>
              <a:rPr lang="ja-JP" altLang="en-US" sz="2000" dirty="0">
                <a:solidFill>
                  <a:prstClr val="black"/>
                </a:solidFill>
                <a:latin typeface="ＭＳ Ｐゴシック"/>
              </a:rPr>
              <a:t>　データ提出加算に</a:t>
            </a:r>
            <a:r>
              <a:rPr lang="ja-JP" altLang="en-US" sz="2000" dirty="0" smtClean="0">
                <a:solidFill>
                  <a:prstClr val="black"/>
                </a:solidFill>
                <a:latin typeface="ＭＳ Ｐゴシック"/>
              </a:rPr>
              <a:t>ついて、現在</a:t>
            </a:r>
            <a:r>
              <a:rPr lang="ja-JP" altLang="en-US" sz="2000" dirty="0">
                <a:solidFill>
                  <a:prstClr val="black"/>
                </a:solidFill>
                <a:latin typeface="ＭＳ Ｐゴシック"/>
              </a:rPr>
              <a:t>データ提出の対象となっていない病棟についてもデータを提出することとし、すべての医療機関でデータ提出加算の届出を可能とする</a:t>
            </a:r>
            <a:r>
              <a:rPr lang="ja-JP" altLang="en-US" sz="2000" dirty="0" smtClean="0">
                <a:solidFill>
                  <a:prstClr val="black"/>
                </a:solidFill>
                <a:latin typeface="ＭＳ Ｐゴシック"/>
              </a:rPr>
              <a:t>。</a:t>
            </a:r>
            <a:endParaRPr lang="en-US" altLang="ja-JP" sz="2000" dirty="0" smtClean="0">
              <a:solidFill>
                <a:prstClr val="black"/>
              </a:solidFill>
              <a:latin typeface="ＭＳ Ｐゴシック"/>
            </a:endParaRPr>
          </a:p>
          <a:p>
            <a:pPr marL="93663" indent="-93663">
              <a:buFont typeface="Wingdings" pitchFamily="2" charset="2"/>
              <a:buChar char="Ø"/>
              <a:defRPr/>
            </a:pPr>
            <a:r>
              <a:rPr lang="ja-JP" altLang="en-US" sz="2000" dirty="0">
                <a:solidFill>
                  <a:prstClr val="black"/>
                </a:solidFill>
                <a:latin typeface="ＭＳ Ｐゴシック"/>
              </a:rPr>
              <a:t>診療録管理体制加算について</a:t>
            </a:r>
            <a:r>
              <a:rPr lang="ja-JP" altLang="en-US" sz="2000" dirty="0" smtClean="0">
                <a:solidFill>
                  <a:prstClr val="black"/>
                </a:solidFill>
                <a:latin typeface="ＭＳ Ｐゴシック"/>
              </a:rPr>
              <a:t>、充実した体制</a:t>
            </a:r>
            <a:r>
              <a:rPr lang="ja-JP" altLang="en-US" sz="2000" dirty="0">
                <a:solidFill>
                  <a:prstClr val="black"/>
                </a:solidFill>
                <a:latin typeface="ＭＳ Ｐゴシック"/>
              </a:rPr>
              <a:t>を有している場合の評価を新設する</a:t>
            </a:r>
            <a:r>
              <a:rPr lang="ja-JP" altLang="en-US" sz="2000" dirty="0" smtClean="0">
                <a:solidFill>
                  <a:prstClr val="black"/>
                </a:solidFill>
                <a:latin typeface="ＭＳ Ｐゴシック"/>
              </a:rPr>
              <a:t>。</a:t>
            </a:r>
            <a:endParaRPr lang="en-US" altLang="ja-JP" sz="2000" dirty="0" smtClean="0">
              <a:solidFill>
                <a:prstClr val="black"/>
              </a:solidFill>
              <a:latin typeface="ＭＳ Ｐゴシック"/>
            </a:endParaRPr>
          </a:p>
          <a:p>
            <a:pPr>
              <a:defRPr/>
            </a:pPr>
            <a:r>
              <a:rPr lang="ja-JP" altLang="en-US" sz="2000" dirty="0" smtClean="0">
                <a:solidFill>
                  <a:prstClr val="black"/>
                </a:solidFill>
                <a:latin typeface="ＭＳ Ｐゴシック"/>
              </a:rPr>
              <a:t>　　　</a:t>
            </a:r>
            <a:r>
              <a:rPr lang="en-US" altLang="ja-JP" sz="2000" b="1" u="sng" dirty="0" smtClean="0">
                <a:solidFill>
                  <a:srgbClr val="0070C0"/>
                </a:solidFill>
                <a:latin typeface="ＭＳ Ｐゴシック"/>
              </a:rPr>
              <a:t>(</a:t>
            </a:r>
            <a:r>
              <a:rPr lang="ja-JP" altLang="en-US" sz="2000" b="1" u="sng" dirty="0" smtClean="0">
                <a:solidFill>
                  <a:srgbClr val="0070C0"/>
                </a:solidFill>
                <a:latin typeface="ＭＳ Ｐゴシック"/>
              </a:rPr>
              <a:t>新</a:t>
            </a:r>
            <a:r>
              <a:rPr lang="en-US" altLang="ja-JP" sz="2000" b="1" u="sng" dirty="0" smtClean="0">
                <a:solidFill>
                  <a:srgbClr val="0070C0"/>
                </a:solidFill>
                <a:latin typeface="ＭＳ Ｐゴシック"/>
              </a:rPr>
              <a:t>)</a:t>
            </a:r>
            <a:r>
              <a:rPr lang="ja-JP" altLang="en-US" sz="2000" b="1" u="sng" dirty="0" smtClean="0">
                <a:solidFill>
                  <a:srgbClr val="0070C0"/>
                </a:solidFill>
                <a:latin typeface="ＭＳ Ｐゴシック"/>
              </a:rPr>
              <a:t>　　</a:t>
            </a:r>
            <a:r>
              <a:rPr lang="zh-TW" altLang="en-US" sz="2000" b="1" u="sng" dirty="0" smtClean="0">
                <a:solidFill>
                  <a:srgbClr val="0070C0"/>
                </a:solidFill>
                <a:latin typeface="ＭＳ Ｐゴシック" panose="020B0600070205080204" pitchFamily="50" charset="-128"/>
                <a:ea typeface="ＭＳ Ｐゴシック" panose="020B0600070205080204" pitchFamily="50" charset="-128"/>
              </a:rPr>
              <a:t>診療録</a:t>
            </a:r>
            <a:r>
              <a:rPr lang="zh-TW" altLang="en-US" sz="2000" b="1" u="sng" dirty="0">
                <a:solidFill>
                  <a:srgbClr val="0070C0"/>
                </a:solidFill>
                <a:latin typeface="ＭＳ Ｐゴシック" panose="020B0600070205080204" pitchFamily="50" charset="-128"/>
                <a:ea typeface="ＭＳ Ｐゴシック" panose="020B0600070205080204" pitchFamily="50" charset="-128"/>
              </a:rPr>
              <a:t>管理体制加算１（入院初日）</a:t>
            </a:r>
            <a:r>
              <a:rPr lang="zh-TW" altLang="en-US" sz="2000" b="1" u="sng" dirty="0">
                <a:solidFill>
                  <a:srgbClr val="0070C0"/>
                </a:solidFill>
                <a:latin typeface="新細明體"/>
              </a:rPr>
              <a:t>　　</a:t>
            </a:r>
            <a:r>
              <a:rPr lang="ja-JP" altLang="en-US" sz="2000" b="1" u="sng" dirty="0" smtClean="0">
                <a:solidFill>
                  <a:srgbClr val="0070C0"/>
                </a:solidFill>
                <a:latin typeface="ＭＳ Ｐゴシック"/>
              </a:rPr>
              <a:t>　　　</a:t>
            </a:r>
            <a:r>
              <a:rPr lang="en-US" altLang="ja-JP" sz="2000" b="1" u="sng" dirty="0" smtClean="0">
                <a:solidFill>
                  <a:srgbClr val="0070C0"/>
                </a:solidFill>
                <a:latin typeface="ＭＳ Ｐゴシック"/>
              </a:rPr>
              <a:t>100</a:t>
            </a:r>
            <a:r>
              <a:rPr lang="ja-JP" altLang="en-US" sz="2000" b="1" u="sng" dirty="0" smtClean="0">
                <a:solidFill>
                  <a:srgbClr val="0070C0"/>
                </a:solidFill>
                <a:latin typeface="ＭＳ Ｐゴシック"/>
              </a:rPr>
              <a:t>点</a:t>
            </a:r>
            <a:endParaRPr lang="en-US" altLang="ja-JP" sz="2000" b="1" u="sng" dirty="0" smtClean="0">
              <a:solidFill>
                <a:srgbClr val="0070C0"/>
              </a:solidFill>
              <a:latin typeface="ＭＳ Ｐゴシック"/>
            </a:endParaRPr>
          </a:p>
        </p:txBody>
      </p:sp>
      <p:sp>
        <p:nvSpPr>
          <p:cNvPr id="10" name="Rectangle 36"/>
          <p:cNvSpPr>
            <a:spLocks noChangeArrowheads="1"/>
          </p:cNvSpPr>
          <p:nvPr/>
        </p:nvSpPr>
        <p:spPr bwMode="auto">
          <a:xfrm>
            <a:off x="194341" y="3861048"/>
            <a:ext cx="3966694" cy="43048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a:solidFill>
                  <a:prstClr val="black"/>
                </a:solidFill>
              </a:rPr>
              <a:t>ＤＰＣ</a:t>
            </a:r>
            <a:r>
              <a:rPr lang="ja-JP" altLang="en-US" sz="2000" dirty="0" smtClean="0">
                <a:solidFill>
                  <a:prstClr val="black"/>
                </a:solidFill>
              </a:rPr>
              <a:t>データの提出等に係る評価</a:t>
            </a:r>
            <a:endParaRPr lang="ja-JP" altLang="en-US" sz="2000" dirty="0">
              <a:solidFill>
                <a:prstClr val="black"/>
              </a:solidFill>
            </a:endParaRPr>
          </a:p>
        </p:txBody>
      </p:sp>
      <p:sp>
        <p:nvSpPr>
          <p:cNvPr id="12"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sz="2800" kern="0" dirty="0">
                <a:solidFill>
                  <a:prstClr val="black"/>
                </a:solidFill>
                <a:latin typeface="ＭＳ Ｐゴシック"/>
                <a:ea typeface="ＭＳ Ｐゴシック"/>
              </a:rPr>
              <a:t>２２</a:t>
            </a:r>
            <a:r>
              <a:rPr kumimoji="1" lang="ja-JP" altLang="en-US" sz="2800" b="0" i="0" u="none" strike="noStrike" kern="0" cap="none" spc="0" normalizeH="0" baseline="0" noProof="0" dirty="0" err="1" smtClean="0">
                <a:ln>
                  <a:noFill/>
                </a:ln>
                <a:solidFill>
                  <a:prstClr val="black"/>
                </a:solidFill>
                <a:effectLst/>
                <a:uLnTx/>
                <a:uFillTx/>
                <a:latin typeface="ＭＳ Ｐゴシック"/>
                <a:ea typeface="ＭＳ Ｐゴシック"/>
              </a:rPr>
              <a:t>．</a:t>
            </a:r>
            <a:r>
              <a:rPr kumimoji="1" lang="ja-JP" altLang="en-US" sz="2800" b="0" i="0" u="none" strike="noStrike" kern="0" cap="none" spc="0" normalizeH="0" baseline="0" noProof="0" dirty="0">
                <a:ln>
                  <a:noFill/>
                </a:ln>
                <a:solidFill>
                  <a:prstClr val="black"/>
                </a:solidFill>
                <a:effectLst/>
                <a:uLnTx/>
                <a:uFillTx/>
                <a:latin typeface="Calibri" panose="020F0502020204030204"/>
                <a:ea typeface="ＭＳ Ｐゴシック"/>
              </a:rPr>
              <a:t>患者等からみて分かりやすく、質の高い医療の実現</a:t>
            </a:r>
            <a:endParaRPr kumimoji="1" lang="ja-JP" altLang="en-US" sz="28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201</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266056655"/>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p:cNvSpPr>
            <a:spLocks noChangeArrowheads="1"/>
          </p:cNvSpPr>
          <p:nvPr/>
        </p:nvSpPr>
        <p:spPr bwMode="auto">
          <a:xfrm>
            <a:off x="194402" y="1095816"/>
            <a:ext cx="9511189" cy="4842647"/>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700" dirty="0" smtClean="0">
              <a:solidFill>
                <a:prstClr val="black"/>
              </a:solidFill>
              <a:latin typeface="ＭＳ Ｐゴシック"/>
            </a:endParaRPr>
          </a:p>
          <a:p>
            <a:pPr>
              <a:defRPr/>
            </a:pPr>
            <a:endParaRPr lang="en-US" altLang="ja-JP" sz="700" dirty="0">
              <a:solidFill>
                <a:prstClr val="black"/>
              </a:solidFill>
              <a:latin typeface="ＭＳ Ｐゴシック"/>
            </a:endParaRPr>
          </a:p>
          <a:p>
            <a:pPr marL="93663" indent="-93663">
              <a:buFont typeface="Wingdings" pitchFamily="2" charset="2"/>
              <a:buChar char="Ø"/>
              <a:defRPr/>
            </a:pPr>
            <a:r>
              <a:rPr lang="ja-JP" altLang="en-US" sz="2000" dirty="0" smtClean="0">
                <a:solidFill>
                  <a:prstClr val="black"/>
                </a:solidFill>
                <a:latin typeface="ＭＳ Ｐゴシック"/>
              </a:rPr>
              <a:t>　代替</a:t>
            </a:r>
            <a:r>
              <a:rPr lang="ja-JP" altLang="en-US" sz="2000" dirty="0">
                <a:solidFill>
                  <a:prstClr val="black"/>
                </a:solidFill>
                <a:latin typeface="ＭＳ Ｐゴシック"/>
              </a:rPr>
              <a:t>の医療技術に</a:t>
            </a:r>
            <a:r>
              <a:rPr lang="ja-JP" altLang="en-US" sz="2000" dirty="0" smtClean="0">
                <a:solidFill>
                  <a:prstClr val="black"/>
                </a:solidFill>
                <a:latin typeface="ＭＳ Ｐゴシック"/>
              </a:rPr>
              <a:t>置き換わり、</a:t>
            </a:r>
            <a:r>
              <a:rPr lang="ja-JP" altLang="en-US" sz="2000" u="sng" dirty="0" smtClean="0">
                <a:solidFill>
                  <a:prstClr val="black"/>
                </a:solidFill>
                <a:latin typeface="ＭＳ Ｐゴシック"/>
              </a:rPr>
              <a:t>臨床上</a:t>
            </a:r>
            <a:r>
              <a:rPr lang="ja-JP" altLang="en-US" sz="2000" u="sng" dirty="0">
                <a:solidFill>
                  <a:prstClr val="black"/>
                </a:solidFill>
                <a:latin typeface="ＭＳ Ｐゴシック"/>
              </a:rPr>
              <a:t>行われていない行為</a:t>
            </a:r>
            <a:r>
              <a:rPr lang="ja-JP" altLang="en-US" sz="2000" dirty="0">
                <a:solidFill>
                  <a:prstClr val="black"/>
                </a:solidFill>
                <a:latin typeface="ＭＳ Ｐゴシック"/>
              </a:rPr>
              <a:t>等に</a:t>
            </a:r>
            <a:r>
              <a:rPr lang="ja-JP" altLang="en-US" sz="2000" dirty="0" smtClean="0">
                <a:solidFill>
                  <a:prstClr val="black"/>
                </a:solidFill>
                <a:latin typeface="ＭＳ Ｐゴシック"/>
              </a:rPr>
              <a:t>ついては、</a:t>
            </a:r>
            <a:endParaRPr lang="en-US" altLang="ja-JP" sz="2000" dirty="0" smtClean="0">
              <a:solidFill>
                <a:prstClr val="black"/>
              </a:solidFill>
              <a:latin typeface="ＭＳ Ｐゴシック"/>
            </a:endParaRPr>
          </a:p>
          <a:p>
            <a:pPr>
              <a:defRPr/>
            </a:pPr>
            <a:r>
              <a:rPr lang="en-US" altLang="ja-JP" sz="2000" dirty="0">
                <a:solidFill>
                  <a:prstClr val="black"/>
                </a:solidFill>
                <a:latin typeface="ＭＳ Ｐゴシック"/>
              </a:rPr>
              <a:t> </a:t>
            </a:r>
            <a:r>
              <a:rPr lang="en-US" altLang="ja-JP" sz="2000" dirty="0" smtClean="0">
                <a:solidFill>
                  <a:prstClr val="black"/>
                </a:solidFill>
                <a:latin typeface="ＭＳ Ｐゴシック"/>
              </a:rPr>
              <a:t> </a:t>
            </a:r>
            <a:r>
              <a:rPr lang="ja-JP" altLang="en-US" sz="2000" dirty="0">
                <a:solidFill>
                  <a:prstClr val="black"/>
                </a:solidFill>
                <a:latin typeface="ＭＳ Ｐゴシック"/>
              </a:rPr>
              <a:t> </a:t>
            </a:r>
            <a:r>
              <a:rPr lang="ja-JP" altLang="en-US" sz="2000" dirty="0" smtClean="0">
                <a:solidFill>
                  <a:prstClr val="black"/>
                </a:solidFill>
                <a:latin typeface="ＭＳ Ｐゴシック"/>
              </a:rPr>
              <a:t>医療技術評価分科会における議論等を踏まえて、診療</a:t>
            </a:r>
            <a:r>
              <a:rPr lang="ja-JP" altLang="en-US" sz="2000" dirty="0">
                <a:solidFill>
                  <a:prstClr val="black"/>
                </a:solidFill>
                <a:latin typeface="ＭＳ Ｐゴシック"/>
              </a:rPr>
              <a:t>報酬点数表等の簡素化を図る</a:t>
            </a:r>
            <a:r>
              <a:rPr lang="ja-JP" altLang="en-US" sz="2000" dirty="0" smtClean="0">
                <a:solidFill>
                  <a:prstClr val="black"/>
                </a:solidFill>
                <a:latin typeface="ＭＳ Ｐゴシック"/>
              </a:rPr>
              <a:t>。</a:t>
            </a:r>
            <a:endParaRPr lang="en-US" altLang="ja-JP" sz="1100" dirty="0" smtClean="0">
              <a:solidFill>
                <a:prstClr val="black"/>
              </a:solidFill>
              <a:latin typeface="ＭＳ Ｐゴシック"/>
            </a:endParaRPr>
          </a:p>
          <a:p>
            <a:pPr marL="93663" indent="-93663">
              <a:buFont typeface="Wingdings" pitchFamily="2" charset="2"/>
              <a:buChar char="Ø"/>
              <a:defRPr/>
            </a:pPr>
            <a:endParaRPr lang="en-US" altLang="ja-JP" sz="600" dirty="0">
              <a:solidFill>
                <a:prstClr val="black"/>
              </a:solidFill>
              <a:latin typeface="ＭＳ Ｐゴシック"/>
            </a:endParaRPr>
          </a:p>
          <a:p>
            <a:pPr>
              <a:defRPr/>
            </a:pPr>
            <a:r>
              <a:rPr lang="ja-JP" altLang="en-US" dirty="0" smtClean="0">
                <a:solidFill>
                  <a:prstClr val="black"/>
                </a:solidFill>
                <a:latin typeface="ＭＳ Ｐゴシック"/>
              </a:rPr>
              <a:t>　</a:t>
            </a:r>
            <a:endParaRPr lang="en-US" altLang="ja-JP" dirty="0">
              <a:solidFill>
                <a:prstClr val="black"/>
              </a:solidFill>
              <a:latin typeface="ＭＳ Ｐゴシック"/>
            </a:endParaRPr>
          </a:p>
        </p:txBody>
      </p:sp>
      <p:sp>
        <p:nvSpPr>
          <p:cNvPr id="6" name="Rectangle 36"/>
          <p:cNvSpPr>
            <a:spLocks noChangeArrowheads="1"/>
          </p:cNvSpPr>
          <p:nvPr/>
        </p:nvSpPr>
        <p:spPr bwMode="auto">
          <a:xfrm>
            <a:off x="194374" y="822505"/>
            <a:ext cx="3032955"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a:solidFill>
                  <a:prstClr val="black"/>
                </a:solidFill>
              </a:rPr>
              <a:t>診療報酬点数表の簡素化</a:t>
            </a:r>
            <a:endParaRPr lang="ja-JP" altLang="en-US" sz="2000" dirty="0">
              <a:solidFill>
                <a:prstClr val="black"/>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249617676"/>
              </p:ext>
            </p:extLst>
          </p:nvPr>
        </p:nvGraphicFramePr>
        <p:xfrm>
          <a:off x="673384" y="2556434"/>
          <a:ext cx="8584916" cy="2888613"/>
        </p:xfrm>
        <a:graphic>
          <a:graphicData uri="http://schemas.openxmlformats.org/drawingml/2006/table">
            <a:tbl>
              <a:tblPr firstRow="1" bandRow="1">
                <a:tableStyleId>{7DF18680-E054-41AD-8BC1-D1AEF772440D}</a:tableStyleId>
              </a:tblPr>
              <a:tblGrid>
                <a:gridCol w="3270868"/>
                <a:gridCol w="5314048"/>
              </a:tblGrid>
              <a:tr h="455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t>項目</a:t>
                      </a:r>
                      <a:endParaRPr kumimoji="1" lang="ja-JP" altLang="en-US" sz="1800" b="0" kern="1200" dirty="0" smtClean="0">
                        <a:solidFill>
                          <a:schemeClr val="bg1"/>
                        </a:solidFill>
                        <a:latin typeface="+mn-ea"/>
                        <a:ea typeface="+mn-ea"/>
                        <a:cs typeface="+mn-cs"/>
                      </a:endParaRPr>
                    </a:p>
                  </a:txBody>
                  <a:tcPr marL="99060" marR="99060" anchor="ctr"/>
                </a:tc>
                <a:tc>
                  <a:txBody>
                    <a:bodyPr/>
                    <a:lstStyle/>
                    <a:p>
                      <a:pPr algn="l"/>
                      <a:r>
                        <a:rPr kumimoji="1" lang="ja-JP" altLang="en-US" sz="1800" kern="1200" dirty="0" smtClean="0"/>
                        <a:t>廃止の理由</a:t>
                      </a:r>
                      <a:endParaRPr kumimoji="1" lang="ja-JP" altLang="en-US" sz="1800" b="0" kern="1200" dirty="0">
                        <a:solidFill>
                          <a:schemeClr val="bg1"/>
                        </a:solidFill>
                        <a:latin typeface="+mn-ea"/>
                        <a:ea typeface="+mn-ea"/>
                        <a:cs typeface="+mn-cs"/>
                      </a:endParaRPr>
                    </a:p>
                  </a:txBody>
                  <a:tcPr anchor="ctr"/>
                </a:tc>
              </a:tr>
              <a:tr h="724308">
                <a:tc>
                  <a:txBody>
                    <a:bodyPr/>
                    <a:lstStyle/>
                    <a:p>
                      <a:r>
                        <a:rPr lang="ja-JP" altLang="en-US" sz="1600" dirty="0" smtClean="0">
                          <a:solidFill>
                            <a:schemeClr val="dk1"/>
                          </a:solidFill>
                          <a:latin typeface="+mn-ea"/>
                        </a:rPr>
                        <a:t>前立腺酸ホスファターゼ</a:t>
                      </a:r>
                      <a:endParaRPr lang="en-US" altLang="ja-JP" sz="1600" dirty="0" smtClean="0">
                        <a:solidFill>
                          <a:schemeClr val="dk1"/>
                        </a:solidFill>
                        <a:latin typeface="+mn-ea"/>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smtClean="0">
                          <a:solidFill>
                            <a:schemeClr val="dk1"/>
                          </a:solidFill>
                          <a:latin typeface="+mn-ea"/>
                          <a:ea typeface="+mn-ea"/>
                          <a:cs typeface="+mn-cs"/>
                        </a:rPr>
                        <a:t>前立腺特異抗原（</a:t>
                      </a:r>
                      <a:r>
                        <a:rPr kumimoji="1" lang="en-US" altLang="ja-JP" sz="1600" b="0" kern="1200" dirty="0" smtClean="0">
                          <a:solidFill>
                            <a:schemeClr val="dk1"/>
                          </a:solidFill>
                          <a:latin typeface="+mn-ea"/>
                          <a:ea typeface="+mn-ea"/>
                          <a:cs typeface="+mn-cs"/>
                        </a:rPr>
                        <a:t>PSA</a:t>
                      </a:r>
                      <a:r>
                        <a:rPr kumimoji="1" lang="ja-JP" altLang="en-US" sz="1600" b="0" kern="1200" dirty="0" smtClean="0">
                          <a:solidFill>
                            <a:schemeClr val="dk1"/>
                          </a:solidFill>
                          <a:latin typeface="+mn-ea"/>
                          <a:ea typeface="+mn-ea"/>
                          <a:cs typeface="+mn-cs"/>
                        </a:rPr>
                        <a:t>）が一般化されたため、現在ほとんど利用されていない。</a:t>
                      </a:r>
                    </a:p>
                  </a:txBody>
                  <a:tcPr anchor="ctr"/>
                </a:tc>
              </a:tr>
              <a:tr h="493985">
                <a:tc>
                  <a:txBody>
                    <a:bodyPr/>
                    <a:lstStyle/>
                    <a:p>
                      <a:pPr algn="l"/>
                      <a:r>
                        <a:rPr kumimoji="1" lang="ja-JP" altLang="en-US" sz="1600" kern="1200" dirty="0" smtClean="0"/>
                        <a:t>遊離脂肪酸</a:t>
                      </a:r>
                      <a:endParaRPr kumimoji="1" lang="ja-JP" altLang="en-US" sz="1600" b="0" kern="1200" dirty="0">
                        <a:solidFill>
                          <a:schemeClr val="dk1"/>
                        </a:solidFill>
                        <a:latin typeface="+mn-ea"/>
                        <a:ea typeface="+mn-ea"/>
                        <a:cs typeface="+mn-cs"/>
                      </a:endParaRPr>
                    </a:p>
                  </a:txBody>
                  <a:tcPr anchor="ctr"/>
                </a:tc>
                <a:tc>
                  <a:txBody>
                    <a:bodyPr/>
                    <a:lstStyle/>
                    <a:p>
                      <a:pPr algn="l"/>
                      <a:r>
                        <a:rPr kumimoji="1" lang="ja-JP" altLang="en-US" sz="1600" kern="1200" dirty="0" smtClean="0"/>
                        <a:t>測定データが不安定で臨床的有用性が低い。</a:t>
                      </a:r>
                      <a:endParaRPr kumimoji="1" lang="ja-JP" altLang="en-US" sz="1600" b="0" kern="1200" dirty="0">
                        <a:solidFill>
                          <a:schemeClr val="dk1"/>
                        </a:solidFill>
                        <a:latin typeface="+mn-ea"/>
                        <a:ea typeface="+mn-ea"/>
                        <a:cs typeface="+mn-cs"/>
                      </a:endParaRPr>
                    </a:p>
                  </a:txBody>
                  <a:tcPr anchor="ctr"/>
                </a:tc>
              </a:tr>
              <a:tr h="720725">
                <a:tc>
                  <a:txBody>
                    <a:bodyPr/>
                    <a:lstStyle/>
                    <a:p>
                      <a:pPr algn="l"/>
                      <a:r>
                        <a:rPr kumimoji="1" lang="ja-JP" altLang="en-US" sz="1600" b="0" kern="1200" dirty="0" smtClean="0">
                          <a:solidFill>
                            <a:schemeClr val="dk1"/>
                          </a:solidFill>
                          <a:latin typeface="+mn-ea"/>
                          <a:ea typeface="+mn-ea"/>
                          <a:cs typeface="+mn-cs"/>
                        </a:rPr>
                        <a:t>縦隔切開術（肋骨切断によるもの、傍胸骨又は傍脊柱によるもの） </a:t>
                      </a:r>
                      <a:endParaRPr kumimoji="1" lang="ja-JP" altLang="en-US" sz="1600" b="0" kern="1200" dirty="0">
                        <a:solidFill>
                          <a:schemeClr val="dk1"/>
                        </a:solidFill>
                        <a:latin typeface="+mn-ea"/>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smtClean="0">
                          <a:solidFill>
                            <a:schemeClr val="dk1"/>
                          </a:solidFill>
                          <a:latin typeface="+mn-ea"/>
                          <a:ea typeface="+mn-ea"/>
                          <a:cs typeface="+mn-cs"/>
                        </a:rPr>
                        <a:t>現在施行されていない術式である</a:t>
                      </a:r>
                      <a:r>
                        <a:rPr kumimoji="1" lang="ja-JP" altLang="en-US" sz="1600" kern="1200" dirty="0" smtClean="0"/>
                        <a:t>。</a:t>
                      </a:r>
                      <a:endParaRPr kumimoji="1" lang="ja-JP" altLang="en-US" sz="1600" b="0" kern="1200" dirty="0" smtClean="0">
                        <a:solidFill>
                          <a:schemeClr val="dk1"/>
                        </a:solidFill>
                        <a:latin typeface="+mn-ea"/>
                        <a:ea typeface="+mn-ea"/>
                        <a:cs typeface="+mn-cs"/>
                      </a:endParaRPr>
                    </a:p>
                  </a:txBody>
                  <a:tcPr anchor="ctr"/>
                </a:tc>
              </a:tr>
              <a:tr h="493985">
                <a:tc>
                  <a:txBody>
                    <a:bodyPr/>
                    <a:lstStyle/>
                    <a:p>
                      <a:pPr algn="l"/>
                      <a:r>
                        <a:rPr kumimoji="1" lang="ja-JP" altLang="en-US" sz="1600" kern="1200" dirty="0" smtClean="0"/>
                        <a:t>静脈形成術、吻合術（指の静脈）</a:t>
                      </a:r>
                      <a:endParaRPr kumimoji="1" lang="ja-JP" altLang="en-US" sz="1600" b="0" kern="1200" dirty="0">
                        <a:solidFill>
                          <a:schemeClr val="dk1"/>
                        </a:solidFill>
                        <a:latin typeface="+mn-ea"/>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smtClean="0">
                          <a:solidFill>
                            <a:schemeClr val="dk1"/>
                          </a:solidFill>
                          <a:latin typeface="+mn-ea"/>
                          <a:ea typeface="+mn-ea"/>
                          <a:cs typeface="+mn-cs"/>
                        </a:rPr>
                        <a:t>現在施行されていない術式である</a:t>
                      </a:r>
                      <a:r>
                        <a:rPr kumimoji="1" lang="ja-JP" altLang="en-US" sz="1600" kern="1200" dirty="0" smtClean="0"/>
                        <a:t>。</a:t>
                      </a:r>
                      <a:endParaRPr kumimoji="1" lang="ja-JP" altLang="en-US" sz="1600" b="0" kern="1200" dirty="0" smtClean="0">
                        <a:solidFill>
                          <a:schemeClr val="dk1"/>
                        </a:solidFill>
                        <a:latin typeface="+mn-ea"/>
                        <a:ea typeface="+mn-ea"/>
                        <a:cs typeface="+mn-cs"/>
                      </a:endParaRPr>
                    </a:p>
                  </a:txBody>
                  <a:tcPr anchor="ctr"/>
                </a:tc>
              </a:tr>
            </a:tbl>
          </a:graphicData>
        </a:graphic>
      </p:graphicFrame>
      <p:sp>
        <p:nvSpPr>
          <p:cNvPr id="2" name="テキスト ボックス 1"/>
          <p:cNvSpPr txBox="1"/>
          <p:nvPr/>
        </p:nvSpPr>
        <p:spPr>
          <a:xfrm>
            <a:off x="335310" y="2128115"/>
            <a:ext cx="2751083" cy="369332"/>
          </a:xfrm>
          <a:prstGeom prst="rect">
            <a:avLst/>
          </a:prstGeom>
        </p:spPr>
        <p:txBody>
          <a:bodyPr wrap="square" rtlCol="0">
            <a:spAutoFit/>
          </a:bodyPr>
          <a:lstStyle/>
          <a:p>
            <a:r>
              <a:rPr lang="ja-JP" altLang="en-US" b="1" dirty="0">
                <a:solidFill>
                  <a:srgbClr val="5B9BD5">
                    <a:lumMod val="75000"/>
                  </a:srgbClr>
                </a:solidFill>
                <a:latin typeface="ＭＳ Ｐゴシック"/>
              </a:rPr>
              <a:t>　</a:t>
            </a:r>
            <a:r>
              <a:rPr lang="en-US" altLang="ja-JP" b="1" dirty="0">
                <a:solidFill>
                  <a:srgbClr val="5B9BD5">
                    <a:lumMod val="75000"/>
                  </a:srgbClr>
                </a:solidFill>
                <a:latin typeface="ＭＳ Ｐゴシック"/>
              </a:rPr>
              <a:t>【</a:t>
            </a:r>
            <a:r>
              <a:rPr lang="ja-JP" altLang="en-US" b="1" dirty="0">
                <a:solidFill>
                  <a:srgbClr val="5B9BD5">
                    <a:lumMod val="75000"/>
                  </a:srgbClr>
                </a:solidFill>
                <a:latin typeface="ＭＳ Ｐゴシック"/>
              </a:rPr>
              <a:t>廃止を行う技術の例</a:t>
            </a:r>
            <a:r>
              <a:rPr lang="en-US" altLang="ja-JP" b="1" dirty="0" smtClean="0">
                <a:solidFill>
                  <a:srgbClr val="5B9BD5">
                    <a:lumMod val="75000"/>
                  </a:srgbClr>
                </a:solidFill>
                <a:latin typeface="ＭＳ Ｐゴシック"/>
              </a:rPr>
              <a:t>】</a:t>
            </a:r>
            <a:endParaRPr lang="en-US" altLang="ja-JP" b="1" dirty="0">
              <a:solidFill>
                <a:srgbClr val="5B9BD5">
                  <a:lumMod val="75000"/>
                </a:srgbClr>
              </a:solidFill>
              <a:latin typeface="ＭＳ Ｐゴシック"/>
            </a:endParaRPr>
          </a:p>
        </p:txBody>
      </p:sp>
      <p:sp>
        <p:nvSpPr>
          <p:cNvPr id="9"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sz="2800" kern="0" dirty="0">
                <a:solidFill>
                  <a:prstClr val="black"/>
                </a:solidFill>
                <a:latin typeface="ＭＳ Ｐゴシック"/>
                <a:ea typeface="ＭＳ Ｐゴシック"/>
              </a:rPr>
              <a:t>２２</a:t>
            </a:r>
            <a:r>
              <a:rPr kumimoji="1" lang="ja-JP" altLang="en-US" sz="2800" b="0" i="0" u="none" strike="noStrike" kern="0" cap="none" spc="0" normalizeH="0" baseline="0" noProof="0" dirty="0" err="1" smtClean="0">
                <a:ln>
                  <a:noFill/>
                </a:ln>
                <a:solidFill>
                  <a:prstClr val="black"/>
                </a:solidFill>
                <a:effectLst/>
                <a:uLnTx/>
                <a:uFillTx/>
                <a:latin typeface="ＭＳ Ｐゴシック"/>
                <a:ea typeface="ＭＳ Ｐゴシック"/>
              </a:rPr>
              <a:t>．</a:t>
            </a:r>
            <a:r>
              <a:rPr kumimoji="1" lang="ja-JP" altLang="en-US" sz="2800" b="0" i="0" u="none" strike="noStrike" kern="0" cap="none" spc="0" normalizeH="0" baseline="0" noProof="0" dirty="0">
                <a:ln>
                  <a:noFill/>
                </a:ln>
                <a:solidFill>
                  <a:prstClr val="black"/>
                </a:solidFill>
                <a:effectLst/>
                <a:uLnTx/>
                <a:uFillTx/>
                <a:latin typeface="Calibri" panose="020F0502020204030204"/>
                <a:ea typeface="ＭＳ Ｐゴシック"/>
              </a:rPr>
              <a:t>患者等からみて分かりやすく、質の高い医療の実現</a:t>
            </a:r>
            <a:endParaRPr kumimoji="1" lang="ja-JP" altLang="en-US" sz="28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202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268444595"/>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7"/>
          <p:cNvSpPr>
            <a:spLocks noChangeArrowheads="1"/>
          </p:cNvSpPr>
          <p:nvPr/>
        </p:nvSpPr>
        <p:spPr bwMode="auto">
          <a:xfrm>
            <a:off x="99899" y="937632"/>
            <a:ext cx="9689564" cy="5780668"/>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a:solidFill>
                <a:prstClr val="black"/>
              </a:solidFill>
            </a:endParaRPr>
          </a:p>
        </p:txBody>
      </p:sp>
      <p:sp>
        <p:nvSpPr>
          <p:cNvPr id="7" name="Rectangle 36"/>
          <p:cNvSpPr>
            <a:spLocks noChangeArrowheads="1"/>
          </p:cNvSpPr>
          <p:nvPr/>
        </p:nvSpPr>
        <p:spPr bwMode="auto">
          <a:xfrm>
            <a:off x="117002" y="713313"/>
            <a:ext cx="3926905" cy="44864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調整係数の置き換えの実施</a:t>
            </a:r>
            <a:endParaRPr lang="ja-JP" altLang="en-US" sz="2400" dirty="0">
              <a:solidFill>
                <a:prstClr val="black"/>
              </a:solidFill>
            </a:endParaRPr>
          </a:p>
        </p:txBody>
      </p:sp>
      <p:sp>
        <p:nvSpPr>
          <p:cNvPr id="3" name="テキスト ボックス 2"/>
          <p:cNvSpPr txBox="1"/>
          <p:nvPr/>
        </p:nvSpPr>
        <p:spPr>
          <a:xfrm>
            <a:off x="198105" y="1640881"/>
            <a:ext cx="2296791" cy="2585323"/>
          </a:xfrm>
          <a:prstGeom prst="rect">
            <a:avLst/>
          </a:prstGeom>
          <a:solidFill>
            <a:schemeClr val="bg1"/>
          </a:solidFill>
          <a:ln>
            <a:solidFill>
              <a:schemeClr val="tx1"/>
            </a:solidFill>
          </a:ln>
        </p:spPr>
        <p:txBody>
          <a:bodyPr wrap="square" rtlCol="0">
            <a:spAutoFit/>
          </a:bodyPr>
          <a:lstStyle/>
          <a:p>
            <a:r>
              <a:rPr lang="ja-JP" altLang="en-US" dirty="0">
                <a:solidFill>
                  <a:prstClr val="black"/>
                </a:solidFill>
              </a:rPr>
              <a:t>ＤＰＣ</a:t>
            </a:r>
            <a:r>
              <a:rPr lang="ja-JP" altLang="en-US" dirty="0" smtClean="0">
                <a:solidFill>
                  <a:prstClr val="black"/>
                </a:solidFill>
              </a:rPr>
              <a:t>制度の円滑導入のために設定された「調整係数」については、段階的な廃止に向けて、今回の改定においては調整部分の機能評価係数</a:t>
            </a:r>
            <a:r>
              <a:rPr lang="en-US" altLang="ja-JP" dirty="0" smtClean="0">
                <a:solidFill>
                  <a:prstClr val="black"/>
                </a:solidFill>
              </a:rPr>
              <a:t>Ⅱ</a:t>
            </a:r>
            <a:r>
              <a:rPr lang="ja-JP" altLang="en-US" dirty="0" smtClean="0">
                <a:solidFill>
                  <a:prstClr val="black"/>
                </a:solidFill>
              </a:rPr>
              <a:t>へ</a:t>
            </a:r>
            <a:endParaRPr lang="en-US" altLang="ja-JP" dirty="0" smtClean="0">
              <a:solidFill>
                <a:prstClr val="black"/>
              </a:solidFill>
            </a:endParaRPr>
          </a:p>
          <a:p>
            <a:r>
              <a:rPr lang="ja-JP" altLang="en-US" b="1" u="sng" dirty="0" smtClean="0">
                <a:solidFill>
                  <a:srgbClr val="FF0000"/>
                </a:solidFill>
              </a:rPr>
              <a:t>置き換え率を</a:t>
            </a:r>
            <a:r>
              <a:rPr lang="en-US" altLang="ja-JP" b="1" u="sng" dirty="0" smtClean="0">
                <a:solidFill>
                  <a:srgbClr val="FF0000"/>
                </a:solidFill>
              </a:rPr>
              <a:t>50</a:t>
            </a:r>
            <a:r>
              <a:rPr lang="ja-JP" altLang="en-US" b="1" u="sng" dirty="0" smtClean="0">
                <a:solidFill>
                  <a:srgbClr val="FF0000"/>
                </a:solidFill>
              </a:rPr>
              <a:t>％</a:t>
            </a:r>
            <a:r>
              <a:rPr lang="ja-JP" altLang="en-US" dirty="0" smtClean="0">
                <a:solidFill>
                  <a:prstClr val="black"/>
                </a:solidFill>
              </a:rPr>
              <a:t>とする。</a:t>
            </a:r>
            <a:endParaRPr lang="ja-JP" altLang="en-US" dirty="0">
              <a:solidFill>
                <a:prstClr val="black"/>
              </a:solidFill>
            </a:endParaRPr>
          </a:p>
        </p:txBody>
      </p:sp>
      <p:sp>
        <p:nvSpPr>
          <p:cNvPr id="133" name="角丸四角形 132"/>
          <p:cNvSpPr/>
          <p:nvPr/>
        </p:nvSpPr>
        <p:spPr>
          <a:xfrm>
            <a:off x="8013890" y="2775392"/>
            <a:ext cx="99597" cy="170561"/>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83" name="テキスト ボックス 71"/>
          <p:cNvSpPr txBox="1">
            <a:spLocks noChangeArrowheads="1"/>
          </p:cNvSpPr>
          <p:nvPr/>
        </p:nvSpPr>
        <p:spPr bwMode="auto">
          <a:xfrm>
            <a:off x="4457684" y="2318873"/>
            <a:ext cx="229392" cy="338554"/>
          </a:xfrm>
          <a:prstGeom prst="rect">
            <a:avLst/>
          </a:prstGeom>
          <a:noFill/>
          <a:ln w="9525">
            <a:noFill/>
            <a:miter lim="800000"/>
            <a:headEnd/>
            <a:tailEnd/>
          </a:ln>
        </p:spPr>
        <p:txBody>
          <a:bodyPr>
            <a:spAutoFit/>
          </a:bodyPr>
          <a:lstStyle/>
          <a:p>
            <a:r>
              <a:rPr lang="en-US" altLang="ja-JP" sz="1600" dirty="0">
                <a:solidFill>
                  <a:prstClr val="black"/>
                </a:solidFill>
              </a:rPr>
              <a:t>A</a:t>
            </a:r>
            <a:endParaRPr lang="ja-JP" altLang="en-US" sz="1600" dirty="0">
              <a:solidFill>
                <a:prstClr val="black"/>
              </a:solidFill>
            </a:endParaRPr>
          </a:p>
        </p:txBody>
      </p:sp>
      <p:sp>
        <p:nvSpPr>
          <p:cNvPr id="84" name="テキスト ボックス 73"/>
          <p:cNvSpPr txBox="1">
            <a:spLocks noChangeArrowheads="1"/>
          </p:cNvSpPr>
          <p:nvPr/>
        </p:nvSpPr>
        <p:spPr bwMode="auto">
          <a:xfrm>
            <a:off x="4824110" y="2599349"/>
            <a:ext cx="264464" cy="338554"/>
          </a:xfrm>
          <a:prstGeom prst="rect">
            <a:avLst/>
          </a:prstGeom>
          <a:noFill/>
          <a:ln w="9525">
            <a:noFill/>
            <a:miter lim="800000"/>
            <a:headEnd/>
            <a:tailEnd/>
          </a:ln>
        </p:spPr>
        <p:txBody>
          <a:bodyPr wrap="square">
            <a:spAutoFit/>
          </a:bodyPr>
          <a:lstStyle/>
          <a:p>
            <a:r>
              <a:rPr lang="en-US" altLang="ja-JP" sz="1600" dirty="0">
                <a:solidFill>
                  <a:prstClr val="black"/>
                </a:solidFill>
              </a:rPr>
              <a:t>B</a:t>
            </a:r>
            <a:endParaRPr lang="ja-JP" altLang="en-US" sz="1600" dirty="0">
              <a:solidFill>
                <a:prstClr val="black"/>
              </a:solidFill>
            </a:endParaRPr>
          </a:p>
        </p:txBody>
      </p:sp>
      <p:sp>
        <p:nvSpPr>
          <p:cNvPr id="87" name="テキスト ボックス 71"/>
          <p:cNvSpPr txBox="1">
            <a:spLocks noChangeArrowheads="1"/>
          </p:cNvSpPr>
          <p:nvPr/>
        </p:nvSpPr>
        <p:spPr bwMode="auto">
          <a:xfrm>
            <a:off x="6417855" y="2326924"/>
            <a:ext cx="229392" cy="338554"/>
          </a:xfrm>
          <a:prstGeom prst="rect">
            <a:avLst/>
          </a:prstGeom>
          <a:noFill/>
          <a:ln w="9525">
            <a:noFill/>
            <a:miter lim="800000"/>
            <a:headEnd/>
            <a:tailEnd/>
          </a:ln>
        </p:spPr>
        <p:txBody>
          <a:bodyPr>
            <a:spAutoFit/>
          </a:bodyPr>
          <a:lstStyle/>
          <a:p>
            <a:r>
              <a:rPr lang="en-US" altLang="ja-JP" sz="1600" dirty="0">
                <a:solidFill>
                  <a:prstClr val="black"/>
                </a:solidFill>
              </a:rPr>
              <a:t>A</a:t>
            </a:r>
            <a:endParaRPr lang="ja-JP" altLang="en-US" sz="1600" dirty="0">
              <a:solidFill>
                <a:prstClr val="black"/>
              </a:solidFill>
            </a:endParaRPr>
          </a:p>
        </p:txBody>
      </p:sp>
      <p:sp>
        <p:nvSpPr>
          <p:cNvPr id="93" name="テキスト ボックス 73"/>
          <p:cNvSpPr txBox="1">
            <a:spLocks noChangeArrowheads="1"/>
          </p:cNvSpPr>
          <p:nvPr/>
        </p:nvSpPr>
        <p:spPr bwMode="auto">
          <a:xfrm>
            <a:off x="6783292" y="2476122"/>
            <a:ext cx="264464" cy="338554"/>
          </a:xfrm>
          <a:prstGeom prst="rect">
            <a:avLst/>
          </a:prstGeom>
          <a:noFill/>
          <a:ln w="9525">
            <a:noFill/>
            <a:miter lim="800000"/>
            <a:headEnd/>
            <a:tailEnd/>
          </a:ln>
        </p:spPr>
        <p:txBody>
          <a:bodyPr wrap="square">
            <a:spAutoFit/>
          </a:bodyPr>
          <a:lstStyle/>
          <a:p>
            <a:r>
              <a:rPr lang="en-US" altLang="ja-JP" sz="1600" dirty="0">
                <a:solidFill>
                  <a:prstClr val="black"/>
                </a:solidFill>
              </a:rPr>
              <a:t>B</a:t>
            </a:r>
            <a:endParaRPr lang="ja-JP" altLang="en-US" sz="1600" dirty="0">
              <a:solidFill>
                <a:prstClr val="black"/>
              </a:solidFill>
            </a:endParaRPr>
          </a:p>
        </p:txBody>
      </p:sp>
      <p:sp>
        <p:nvSpPr>
          <p:cNvPr id="94" name="テキスト ボックス 75"/>
          <p:cNvSpPr txBox="1">
            <a:spLocks noChangeArrowheads="1"/>
          </p:cNvSpPr>
          <p:nvPr/>
        </p:nvSpPr>
        <p:spPr bwMode="auto">
          <a:xfrm>
            <a:off x="7170306" y="2656808"/>
            <a:ext cx="229392" cy="338554"/>
          </a:xfrm>
          <a:prstGeom prst="rect">
            <a:avLst/>
          </a:prstGeom>
          <a:noFill/>
          <a:ln w="9525">
            <a:noFill/>
            <a:miter lim="800000"/>
            <a:headEnd/>
            <a:tailEnd/>
          </a:ln>
        </p:spPr>
        <p:txBody>
          <a:bodyPr>
            <a:spAutoFit/>
          </a:bodyPr>
          <a:lstStyle/>
          <a:p>
            <a:r>
              <a:rPr lang="en-US" altLang="ja-JP" sz="1600" dirty="0">
                <a:solidFill>
                  <a:prstClr val="black"/>
                </a:solidFill>
              </a:rPr>
              <a:t>C</a:t>
            </a:r>
            <a:endParaRPr lang="ja-JP" altLang="en-US" sz="1600" dirty="0">
              <a:solidFill>
                <a:prstClr val="black"/>
              </a:solidFill>
            </a:endParaRPr>
          </a:p>
        </p:txBody>
      </p:sp>
      <p:grpSp>
        <p:nvGrpSpPr>
          <p:cNvPr id="24" name="グループ化 23"/>
          <p:cNvGrpSpPr/>
          <p:nvPr/>
        </p:nvGrpSpPr>
        <p:grpSpPr>
          <a:xfrm>
            <a:off x="2084440" y="937639"/>
            <a:ext cx="7598202" cy="5009433"/>
            <a:chOff x="2084435" y="937631"/>
            <a:chExt cx="7598202" cy="5009433"/>
          </a:xfrm>
        </p:grpSpPr>
        <p:grpSp>
          <p:nvGrpSpPr>
            <p:cNvPr id="23" name="グループ化 22"/>
            <p:cNvGrpSpPr/>
            <p:nvPr/>
          </p:nvGrpSpPr>
          <p:grpSpPr>
            <a:xfrm>
              <a:off x="3423876" y="2105520"/>
              <a:ext cx="2664873" cy="414653"/>
              <a:chOff x="3423876" y="2105520"/>
              <a:chExt cx="2664873" cy="414653"/>
            </a:xfrm>
          </p:grpSpPr>
          <p:sp>
            <p:nvSpPr>
              <p:cNvPr id="203" name="角丸四角形 202"/>
              <p:cNvSpPr/>
              <p:nvPr/>
            </p:nvSpPr>
            <p:spPr>
              <a:xfrm>
                <a:off x="4923973" y="2105520"/>
                <a:ext cx="1164776" cy="180181"/>
              </a:xfrm>
              <a:prstGeom prst="round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prstClr val="black"/>
                    </a:solidFill>
                  </a:rPr>
                  <a:t>機能評価</a:t>
                </a:r>
                <a:r>
                  <a:rPr lang="ja-JP" altLang="en-US" sz="1000" dirty="0" smtClean="0">
                    <a:solidFill>
                      <a:prstClr val="black"/>
                    </a:solidFill>
                  </a:rPr>
                  <a:t>係数</a:t>
                </a:r>
                <a:r>
                  <a:rPr lang="en-US" altLang="ja-JP" sz="1000" dirty="0">
                    <a:solidFill>
                      <a:prstClr val="black"/>
                    </a:solidFill>
                  </a:rPr>
                  <a:t>Ⅱ</a:t>
                </a:r>
                <a:endParaRPr lang="ja-JP" altLang="en-US" sz="1000" dirty="0">
                  <a:solidFill>
                    <a:prstClr val="black"/>
                  </a:solidFill>
                </a:endParaRPr>
              </a:p>
            </p:txBody>
          </p:sp>
          <p:sp>
            <p:nvSpPr>
              <p:cNvPr id="202" name="角丸四角形 201"/>
              <p:cNvSpPr/>
              <p:nvPr/>
            </p:nvSpPr>
            <p:spPr>
              <a:xfrm>
                <a:off x="3423876" y="2331880"/>
                <a:ext cx="963309" cy="188293"/>
              </a:xfrm>
              <a:prstGeom prst="round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dirty="0" smtClean="0">
                    <a:solidFill>
                      <a:prstClr val="black"/>
                    </a:solidFill>
                  </a:rPr>
                  <a:t>暫定調整係数</a:t>
                </a:r>
                <a:endParaRPr lang="ja-JP" altLang="en-US" sz="1000" dirty="0">
                  <a:solidFill>
                    <a:prstClr val="black"/>
                  </a:solidFill>
                </a:endParaRPr>
              </a:p>
            </p:txBody>
          </p:sp>
        </p:grpSp>
        <p:grpSp>
          <p:nvGrpSpPr>
            <p:cNvPr id="22" name="グループ化 21"/>
            <p:cNvGrpSpPr/>
            <p:nvPr/>
          </p:nvGrpSpPr>
          <p:grpSpPr>
            <a:xfrm>
              <a:off x="2084435" y="937631"/>
              <a:ext cx="7598202" cy="5009433"/>
              <a:chOff x="2084435" y="937631"/>
              <a:chExt cx="7598202" cy="5009433"/>
            </a:xfrm>
          </p:grpSpPr>
          <p:cxnSp>
            <p:nvCxnSpPr>
              <p:cNvPr id="86" name="直線矢印コネクタ 85"/>
              <p:cNvCxnSpPr/>
              <p:nvPr/>
            </p:nvCxnSpPr>
            <p:spPr bwMode="auto">
              <a:xfrm flipH="1">
                <a:off x="8405762" y="3050991"/>
                <a:ext cx="3524" cy="230498"/>
              </a:xfrm>
              <a:prstGeom prst="straightConnector1">
                <a:avLst/>
              </a:prstGeom>
              <a:ln w="38100" cmpd="sng">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グループ化 19"/>
              <p:cNvGrpSpPr/>
              <p:nvPr/>
            </p:nvGrpSpPr>
            <p:grpSpPr>
              <a:xfrm>
                <a:off x="2084435" y="937631"/>
                <a:ext cx="7598202" cy="5009433"/>
                <a:chOff x="2084435" y="937631"/>
                <a:chExt cx="7598202" cy="3742257"/>
              </a:xfrm>
            </p:grpSpPr>
            <p:cxnSp>
              <p:nvCxnSpPr>
                <p:cNvPr id="81" name="直線矢印コネクタ 80"/>
                <p:cNvCxnSpPr/>
                <p:nvPr/>
              </p:nvCxnSpPr>
              <p:spPr bwMode="auto">
                <a:xfrm>
                  <a:off x="5197621" y="2306564"/>
                  <a:ext cx="0" cy="329023"/>
                </a:xfrm>
                <a:prstGeom prst="straightConnector1">
                  <a:avLst/>
                </a:prstGeom>
                <a:ln w="38100" cmpd="sng">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2084435" y="937631"/>
                  <a:ext cx="7598202" cy="3742257"/>
                  <a:chOff x="2084435" y="937631"/>
                  <a:chExt cx="7598202" cy="3742257"/>
                </a:xfrm>
              </p:grpSpPr>
              <p:sp>
                <p:nvSpPr>
                  <p:cNvPr id="85" name="テキスト ボックス 75"/>
                  <p:cNvSpPr txBox="1">
                    <a:spLocks noChangeArrowheads="1"/>
                  </p:cNvSpPr>
                  <p:nvPr/>
                </p:nvSpPr>
                <p:spPr bwMode="auto">
                  <a:xfrm>
                    <a:off x="5164132" y="2394611"/>
                    <a:ext cx="229391" cy="252914"/>
                  </a:xfrm>
                  <a:prstGeom prst="rect">
                    <a:avLst/>
                  </a:prstGeom>
                  <a:noFill/>
                  <a:ln w="9525">
                    <a:noFill/>
                    <a:miter lim="800000"/>
                    <a:headEnd/>
                    <a:tailEnd/>
                  </a:ln>
                </p:spPr>
                <p:txBody>
                  <a:bodyPr>
                    <a:spAutoFit/>
                  </a:bodyPr>
                  <a:lstStyle/>
                  <a:p>
                    <a:r>
                      <a:rPr lang="en-US" altLang="ja-JP" sz="1600" dirty="0">
                        <a:solidFill>
                          <a:prstClr val="black"/>
                        </a:solidFill>
                      </a:rPr>
                      <a:t>C</a:t>
                    </a:r>
                    <a:endParaRPr lang="ja-JP" altLang="en-US" sz="1600" dirty="0">
                      <a:solidFill>
                        <a:prstClr val="black"/>
                      </a:solidFill>
                    </a:endParaRPr>
                  </a:p>
                </p:txBody>
              </p:sp>
              <p:grpSp>
                <p:nvGrpSpPr>
                  <p:cNvPr id="18" name="グループ化 17"/>
                  <p:cNvGrpSpPr/>
                  <p:nvPr/>
                </p:nvGrpSpPr>
                <p:grpSpPr>
                  <a:xfrm>
                    <a:off x="2084435" y="937631"/>
                    <a:ext cx="7598202" cy="3742257"/>
                    <a:chOff x="2084435" y="937631"/>
                    <a:chExt cx="7598202" cy="3742257"/>
                  </a:xfrm>
                </p:grpSpPr>
                <p:grpSp>
                  <p:nvGrpSpPr>
                    <p:cNvPr id="16" name="グループ化 15"/>
                    <p:cNvGrpSpPr/>
                    <p:nvPr/>
                  </p:nvGrpSpPr>
                  <p:grpSpPr>
                    <a:xfrm>
                      <a:off x="7690640" y="1939722"/>
                      <a:ext cx="275088" cy="396224"/>
                      <a:chOff x="7690640" y="1939722"/>
                      <a:chExt cx="275088" cy="396224"/>
                    </a:xfrm>
                  </p:grpSpPr>
                  <p:sp>
                    <p:nvSpPr>
                      <p:cNvPr id="125" name="角丸四角形 124"/>
                      <p:cNvSpPr/>
                      <p:nvPr/>
                    </p:nvSpPr>
                    <p:spPr>
                      <a:xfrm>
                        <a:off x="7692151" y="2193604"/>
                        <a:ext cx="86708" cy="127521"/>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131" name="角丸四角形 130"/>
                      <p:cNvSpPr/>
                      <p:nvPr/>
                    </p:nvSpPr>
                    <p:spPr>
                      <a:xfrm>
                        <a:off x="7690641" y="2066083"/>
                        <a:ext cx="86707" cy="12752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grpSp>
                    <p:nvGrpSpPr>
                      <p:cNvPr id="13" name="グループ化 12"/>
                      <p:cNvGrpSpPr/>
                      <p:nvPr/>
                    </p:nvGrpSpPr>
                    <p:grpSpPr>
                      <a:xfrm>
                        <a:off x="7690640" y="1939722"/>
                        <a:ext cx="275088" cy="396224"/>
                        <a:chOff x="7690640" y="1939722"/>
                        <a:chExt cx="275088" cy="396224"/>
                      </a:xfrm>
                    </p:grpSpPr>
                    <p:sp>
                      <p:nvSpPr>
                        <p:cNvPr id="132" name="角丸四角形 131"/>
                        <p:cNvSpPr/>
                        <p:nvPr/>
                      </p:nvSpPr>
                      <p:spPr>
                        <a:xfrm>
                          <a:off x="7690640" y="1939722"/>
                          <a:ext cx="86708" cy="127521"/>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95" name="テキスト ボックス 71"/>
                        <p:cNvSpPr txBox="1">
                          <a:spLocks noChangeArrowheads="1"/>
                        </p:cNvSpPr>
                        <p:nvPr/>
                      </p:nvSpPr>
                      <p:spPr bwMode="auto">
                        <a:xfrm>
                          <a:off x="7736337" y="2083032"/>
                          <a:ext cx="229391" cy="252914"/>
                        </a:xfrm>
                        <a:prstGeom prst="rect">
                          <a:avLst/>
                        </a:prstGeom>
                        <a:noFill/>
                        <a:ln w="9525">
                          <a:noFill/>
                          <a:miter lim="800000"/>
                          <a:headEnd/>
                          <a:tailEnd/>
                        </a:ln>
                      </p:spPr>
                      <p:txBody>
                        <a:bodyPr>
                          <a:spAutoFit/>
                        </a:bodyPr>
                        <a:lstStyle/>
                        <a:p>
                          <a:r>
                            <a:rPr lang="en-US" altLang="ja-JP" sz="1600" dirty="0">
                              <a:solidFill>
                                <a:prstClr val="black"/>
                              </a:solidFill>
                            </a:rPr>
                            <a:t>A</a:t>
                          </a:r>
                          <a:endParaRPr lang="ja-JP" altLang="en-US" sz="1600" dirty="0">
                            <a:solidFill>
                              <a:prstClr val="black"/>
                            </a:solidFill>
                          </a:endParaRPr>
                        </a:p>
                      </p:txBody>
                    </p:sp>
                  </p:grpSp>
                </p:grpSp>
                <p:grpSp>
                  <p:nvGrpSpPr>
                    <p:cNvPr id="17" name="グループ化 16"/>
                    <p:cNvGrpSpPr/>
                    <p:nvPr/>
                  </p:nvGrpSpPr>
                  <p:grpSpPr>
                    <a:xfrm>
                      <a:off x="2084435" y="937631"/>
                      <a:ext cx="7598202" cy="3742257"/>
                      <a:chOff x="2084435" y="937631"/>
                      <a:chExt cx="7598202" cy="3742257"/>
                    </a:xfrm>
                  </p:grpSpPr>
                  <p:sp>
                    <p:nvSpPr>
                      <p:cNvPr id="134" name="角丸四角形 133"/>
                      <p:cNvSpPr/>
                      <p:nvPr/>
                    </p:nvSpPr>
                    <p:spPr>
                      <a:xfrm>
                        <a:off x="8017943" y="2035400"/>
                        <a:ext cx="90733" cy="144853"/>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endParaRPr>
                      </a:p>
                    </p:txBody>
                  </p:sp>
                  <p:sp>
                    <p:nvSpPr>
                      <p:cNvPr id="160" name="角丸四角形 159"/>
                      <p:cNvSpPr/>
                      <p:nvPr/>
                    </p:nvSpPr>
                    <p:spPr>
                      <a:xfrm>
                        <a:off x="8012723" y="2179004"/>
                        <a:ext cx="96002" cy="131364"/>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endParaRPr>
                      </a:p>
                    </p:txBody>
                  </p:sp>
                  <p:sp>
                    <p:nvSpPr>
                      <p:cNvPr id="96" name="テキスト ボックス 73"/>
                      <p:cNvSpPr txBox="1">
                        <a:spLocks noChangeArrowheads="1"/>
                      </p:cNvSpPr>
                      <p:nvPr/>
                    </p:nvSpPr>
                    <p:spPr bwMode="auto">
                      <a:xfrm>
                        <a:off x="8072389" y="2213118"/>
                        <a:ext cx="264464" cy="252914"/>
                      </a:xfrm>
                      <a:prstGeom prst="rect">
                        <a:avLst/>
                      </a:prstGeom>
                      <a:noFill/>
                      <a:ln w="9525">
                        <a:noFill/>
                        <a:miter lim="800000"/>
                        <a:headEnd/>
                        <a:tailEnd/>
                      </a:ln>
                    </p:spPr>
                    <p:txBody>
                      <a:bodyPr wrap="square">
                        <a:spAutoFit/>
                      </a:bodyPr>
                      <a:lstStyle/>
                      <a:p>
                        <a:r>
                          <a:rPr lang="en-US" altLang="ja-JP" sz="1600" dirty="0">
                            <a:solidFill>
                              <a:prstClr val="black"/>
                            </a:solidFill>
                          </a:rPr>
                          <a:t>B</a:t>
                        </a:r>
                        <a:endParaRPr lang="ja-JP" altLang="en-US" sz="1600" dirty="0">
                          <a:solidFill>
                            <a:prstClr val="black"/>
                          </a:solidFill>
                        </a:endParaRPr>
                      </a:p>
                    </p:txBody>
                  </p:sp>
                  <p:grpSp>
                    <p:nvGrpSpPr>
                      <p:cNvPr id="12" name="グループ化 11"/>
                      <p:cNvGrpSpPr/>
                      <p:nvPr/>
                    </p:nvGrpSpPr>
                    <p:grpSpPr>
                      <a:xfrm>
                        <a:off x="2084435" y="937631"/>
                        <a:ext cx="7598202" cy="3742257"/>
                        <a:chOff x="2084435" y="937631"/>
                        <a:chExt cx="7598202" cy="3742257"/>
                      </a:xfrm>
                    </p:grpSpPr>
                    <p:sp>
                      <p:nvSpPr>
                        <p:cNvPr id="104" name="テキスト ボックス 75"/>
                        <p:cNvSpPr txBox="1">
                          <a:spLocks noChangeArrowheads="1"/>
                        </p:cNvSpPr>
                        <p:nvPr/>
                      </p:nvSpPr>
                      <p:spPr bwMode="auto">
                        <a:xfrm>
                          <a:off x="8409286" y="2363122"/>
                          <a:ext cx="229391" cy="252914"/>
                        </a:xfrm>
                        <a:prstGeom prst="rect">
                          <a:avLst/>
                        </a:prstGeom>
                        <a:noFill/>
                        <a:ln w="9525">
                          <a:noFill/>
                          <a:miter lim="800000"/>
                          <a:headEnd/>
                          <a:tailEnd/>
                        </a:ln>
                      </p:spPr>
                      <p:txBody>
                        <a:bodyPr>
                          <a:spAutoFit/>
                        </a:bodyPr>
                        <a:lstStyle/>
                        <a:p>
                          <a:r>
                            <a:rPr lang="en-US" altLang="ja-JP" sz="1600" dirty="0">
                              <a:solidFill>
                                <a:prstClr val="black"/>
                              </a:solidFill>
                            </a:rPr>
                            <a:t>C</a:t>
                          </a:r>
                          <a:endParaRPr lang="ja-JP" altLang="en-US" sz="1600" dirty="0">
                            <a:solidFill>
                              <a:prstClr val="black"/>
                            </a:solidFill>
                          </a:endParaRPr>
                        </a:p>
                      </p:txBody>
                    </p:sp>
                    <p:grpSp>
                      <p:nvGrpSpPr>
                        <p:cNvPr id="11" name="グループ化 10"/>
                        <p:cNvGrpSpPr/>
                        <p:nvPr/>
                      </p:nvGrpSpPr>
                      <p:grpSpPr>
                        <a:xfrm>
                          <a:off x="2084435" y="937631"/>
                          <a:ext cx="7598202" cy="3742257"/>
                          <a:chOff x="2084435" y="937631"/>
                          <a:chExt cx="7598202" cy="3742257"/>
                        </a:xfrm>
                      </p:grpSpPr>
                      <p:cxnSp>
                        <p:nvCxnSpPr>
                          <p:cNvPr id="169" name="直線コネクタ 168"/>
                          <p:cNvCxnSpPr/>
                          <p:nvPr/>
                        </p:nvCxnSpPr>
                        <p:spPr>
                          <a:xfrm>
                            <a:off x="4312830" y="2661501"/>
                            <a:ext cx="102572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3" name="直線コネクタ 182"/>
                          <p:cNvCxnSpPr/>
                          <p:nvPr/>
                        </p:nvCxnSpPr>
                        <p:spPr>
                          <a:xfrm>
                            <a:off x="6270430" y="2672074"/>
                            <a:ext cx="102572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4" name="直線コネクタ 183"/>
                          <p:cNvCxnSpPr/>
                          <p:nvPr/>
                        </p:nvCxnSpPr>
                        <p:spPr>
                          <a:xfrm>
                            <a:off x="7610597" y="2677148"/>
                            <a:ext cx="1025723"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10" name="グループ化 9"/>
                          <p:cNvGrpSpPr/>
                          <p:nvPr/>
                        </p:nvGrpSpPr>
                        <p:grpSpPr>
                          <a:xfrm>
                            <a:off x="2084435" y="937631"/>
                            <a:ext cx="7598202" cy="3742257"/>
                            <a:chOff x="2084435" y="937631"/>
                            <a:chExt cx="7598202" cy="3742257"/>
                          </a:xfrm>
                        </p:grpSpPr>
                        <p:cxnSp>
                          <p:nvCxnSpPr>
                            <p:cNvPr id="193" name="直線コネクタ 192"/>
                            <p:cNvCxnSpPr/>
                            <p:nvPr/>
                          </p:nvCxnSpPr>
                          <p:spPr>
                            <a:xfrm>
                              <a:off x="2494861" y="4575934"/>
                              <a:ext cx="7187776"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9" name="グループ化 8"/>
                            <p:cNvGrpSpPr/>
                            <p:nvPr/>
                          </p:nvGrpSpPr>
                          <p:grpSpPr>
                            <a:xfrm>
                              <a:off x="2084435" y="937631"/>
                              <a:ext cx="7517097" cy="3742257"/>
                              <a:chOff x="2084435" y="937631"/>
                              <a:chExt cx="7517097" cy="3742257"/>
                            </a:xfrm>
                          </p:grpSpPr>
                          <p:grpSp>
                            <p:nvGrpSpPr>
                              <p:cNvPr id="4" name="グループ化 3"/>
                              <p:cNvGrpSpPr/>
                              <p:nvPr/>
                            </p:nvGrpSpPr>
                            <p:grpSpPr>
                              <a:xfrm>
                                <a:off x="2084435" y="1173173"/>
                                <a:ext cx="7517097" cy="3402761"/>
                                <a:chOff x="2084435" y="1173173"/>
                                <a:chExt cx="7517097" cy="3402761"/>
                              </a:xfrm>
                            </p:grpSpPr>
                            <p:grpSp>
                              <p:nvGrpSpPr>
                                <p:cNvPr id="90" name="グループ化 89"/>
                                <p:cNvGrpSpPr/>
                                <p:nvPr/>
                              </p:nvGrpSpPr>
                              <p:grpSpPr>
                                <a:xfrm>
                                  <a:off x="2084435" y="1173173"/>
                                  <a:ext cx="7517097" cy="3402761"/>
                                  <a:chOff x="-368868" y="413896"/>
                                  <a:chExt cx="10144333" cy="7613076"/>
                                </a:xfrm>
                              </p:grpSpPr>
                              <p:sp>
                                <p:nvSpPr>
                                  <p:cNvPr id="91" name="テキスト ボックス 131"/>
                                  <p:cNvSpPr txBox="1">
                                    <a:spLocks noChangeArrowheads="1"/>
                                  </p:cNvSpPr>
                                  <p:nvPr/>
                                </p:nvSpPr>
                                <p:spPr bwMode="auto">
                                  <a:xfrm>
                                    <a:off x="382730" y="627063"/>
                                    <a:ext cx="1425225" cy="46296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ja-JP" altLang="en-US" sz="1200" dirty="0" smtClean="0">
                                        <a:solidFill>
                                          <a:prstClr val="black"/>
                                        </a:solidFill>
                                      </a:rPr>
                                      <a:t>調整係数</a:t>
                                    </a:r>
                                    <a:endParaRPr lang="ja-JP" altLang="en-US" sz="1200" dirty="0">
                                      <a:solidFill>
                                        <a:prstClr val="black"/>
                                      </a:solidFill>
                                    </a:endParaRPr>
                                  </a:p>
                                </p:txBody>
                              </p:sp>
                              <p:sp>
                                <p:nvSpPr>
                                  <p:cNvPr id="92" name="ストライプ矢印 91"/>
                                  <p:cNvSpPr/>
                                  <p:nvPr/>
                                </p:nvSpPr>
                                <p:spPr>
                                  <a:xfrm>
                                    <a:off x="3901273" y="3767420"/>
                                    <a:ext cx="1152133" cy="1989599"/>
                                  </a:xfrm>
                                  <a:prstGeom prst="stripedRightArrow">
                                    <a:avLst>
                                      <a:gd name="adj1" fmla="val 65657"/>
                                      <a:gd name="adj2" fmla="val 22447"/>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prstClr val="black"/>
                                        </a:solidFill>
                                      </a:rPr>
                                      <a:t>平成</a:t>
                                    </a:r>
                                    <a:endParaRPr lang="en-US" altLang="ja-JP" sz="1200" dirty="0" smtClean="0">
                                      <a:solidFill>
                                        <a:prstClr val="black"/>
                                      </a:solidFill>
                                    </a:endParaRPr>
                                  </a:p>
                                  <a:p>
                                    <a:pPr algn="ctr"/>
                                    <a:r>
                                      <a:rPr lang="ja-JP" altLang="en-US" sz="1200" dirty="0" smtClean="0">
                                        <a:solidFill>
                                          <a:prstClr val="black"/>
                                        </a:solidFill>
                                      </a:rPr>
                                      <a:t>２６年</a:t>
                                    </a:r>
                                    <a:endParaRPr lang="en-US" altLang="ja-JP" sz="1200" dirty="0" smtClean="0">
                                      <a:solidFill>
                                        <a:prstClr val="black"/>
                                      </a:solidFill>
                                    </a:endParaRPr>
                                  </a:p>
                                  <a:p>
                                    <a:pPr algn="ctr"/>
                                    <a:r>
                                      <a:rPr lang="ja-JP" altLang="en-US" sz="1200" dirty="0" smtClean="0">
                                        <a:solidFill>
                                          <a:prstClr val="black"/>
                                        </a:solidFill>
                                      </a:rPr>
                                      <a:t>改定</a:t>
                                    </a:r>
                                    <a:endParaRPr lang="ja-JP" altLang="en-US" sz="1200" dirty="0">
                                      <a:solidFill>
                                        <a:prstClr val="black"/>
                                      </a:solidFill>
                                    </a:endParaRPr>
                                  </a:p>
                                </p:txBody>
                              </p:sp>
                              <p:sp>
                                <p:nvSpPr>
                                  <p:cNvPr id="97" name="角丸四角形 96"/>
                                  <p:cNvSpPr/>
                                  <p:nvPr/>
                                </p:nvSpPr>
                                <p:spPr>
                                  <a:xfrm>
                                    <a:off x="3269814" y="2117528"/>
                                    <a:ext cx="117013" cy="285306"/>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8" name="角丸四角形 97"/>
                                  <p:cNvSpPr/>
                                  <p:nvPr/>
                                </p:nvSpPr>
                                <p:spPr>
                                  <a:xfrm>
                                    <a:off x="3773874" y="2693740"/>
                                    <a:ext cx="117013" cy="285306"/>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9" name="グループ化 310"/>
                                  <p:cNvGrpSpPr/>
                                  <p:nvPr/>
                                </p:nvGrpSpPr>
                                <p:grpSpPr>
                                  <a:xfrm>
                                    <a:off x="6410304" y="2612006"/>
                                    <a:ext cx="117013" cy="570612"/>
                                    <a:chOff x="4299788" y="750515"/>
                                    <a:chExt cx="108012" cy="570612"/>
                                  </a:xfrm>
                                </p:grpSpPr>
                                <p:sp>
                                  <p:nvSpPr>
                                    <p:cNvPr id="152" name="角丸四角形 151"/>
                                    <p:cNvSpPr/>
                                    <p:nvPr/>
                                  </p:nvSpPr>
                                  <p:spPr>
                                    <a:xfrm>
                                      <a:off x="4299788" y="750515"/>
                                      <a:ext cx="108012" cy="285306"/>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3" name="角丸四角形 152"/>
                                    <p:cNvSpPr/>
                                    <p:nvPr/>
                                  </p:nvSpPr>
                                  <p:spPr>
                                    <a:xfrm>
                                      <a:off x="4299788" y="1035821"/>
                                      <a:ext cx="108012" cy="285306"/>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00" name="グループ化 313"/>
                                  <p:cNvGrpSpPr/>
                                  <p:nvPr/>
                                </p:nvGrpSpPr>
                                <p:grpSpPr>
                                  <a:xfrm>
                                    <a:off x="5903210" y="2284903"/>
                                    <a:ext cx="117013" cy="543481"/>
                                    <a:chOff x="4272103" y="891302"/>
                                    <a:chExt cx="108013" cy="543481"/>
                                  </a:xfrm>
                                </p:grpSpPr>
                                <p:sp>
                                  <p:nvSpPr>
                                    <p:cNvPr id="150" name="角丸四角形 149"/>
                                    <p:cNvSpPr/>
                                    <p:nvPr/>
                                  </p:nvSpPr>
                                  <p:spPr>
                                    <a:xfrm>
                                      <a:off x="4274576" y="891302"/>
                                      <a:ext cx="105540" cy="26318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1" name="角丸四角形 150"/>
                                    <p:cNvSpPr/>
                                    <p:nvPr/>
                                  </p:nvSpPr>
                                  <p:spPr>
                                    <a:xfrm>
                                      <a:off x="4272103" y="1149478"/>
                                      <a:ext cx="108012" cy="285305"/>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01" name="グループ化 316"/>
                                  <p:cNvGrpSpPr/>
                                  <p:nvPr/>
                                </p:nvGrpSpPr>
                                <p:grpSpPr>
                                  <a:xfrm>
                                    <a:off x="5412056" y="1960215"/>
                                    <a:ext cx="117013" cy="573058"/>
                                    <a:chOff x="4283968" y="961228"/>
                                    <a:chExt cx="108012" cy="573058"/>
                                  </a:xfrm>
                                </p:grpSpPr>
                                <p:sp>
                                  <p:nvSpPr>
                                    <p:cNvPr id="148" name="角丸四角形 147"/>
                                    <p:cNvSpPr/>
                                    <p:nvPr/>
                                  </p:nvSpPr>
                                  <p:spPr>
                                    <a:xfrm>
                                      <a:off x="4283968" y="1248979"/>
                                      <a:ext cx="108012" cy="285307"/>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9" name="角丸四角形 148"/>
                                    <p:cNvSpPr/>
                                    <p:nvPr/>
                                  </p:nvSpPr>
                                  <p:spPr>
                                    <a:xfrm>
                                      <a:off x="4283968" y="961228"/>
                                      <a:ext cx="108012" cy="285307"/>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02" name="テキスト ボックス 132"/>
                                  <p:cNvSpPr txBox="1">
                                    <a:spLocks noChangeArrowheads="1"/>
                                  </p:cNvSpPr>
                                  <p:nvPr/>
                                </p:nvSpPr>
                                <p:spPr bwMode="auto">
                                  <a:xfrm>
                                    <a:off x="2638355" y="467177"/>
                                    <a:ext cx="1262917" cy="462969"/>
                                  </a:xfrm>
                                  <a:prstGeom prst="rect">
                                    <a:avLst/>
                                  </a:prstGeom>
                                  <a:solidFill>
                                    <a:schemeClr val="bg1"/>
                                  </a:solidFill>
                                  <a:ln w="9525">
                                    <a:solidFill>
                                      <a:schemeClr val="tx1"/>
                                    </a:solidFill>
                                    <a:prstDash val="solid"/>
                                    <a:miter lim="800000"/>
                                    <a:headEnd/>
                                    <a:tailEnd/>
                                  </a:ln>
                                </p:spPr>
                                <p:txBody>
                                  <a:bodyPr wrap="square" anchor="ctr">
                                    <a:spAutoFit/>
                                  </a:bodyPr>
                                  <a:lstStyle/>
                                  <a:p>
                                    <a:pPr algn="ctr"/>
                                    <a:r>
                                      <a:rPr lang="en-US" altLang="ja-JP" sz="1200" dirty="0" smtClean="0">
                                        <a:solidFill>
                                          <a:prstClr val="black"/>
                                        </a:solidFill>
                                      </a:rPr>
                                      <a:t>H24</a:t>
                                    </a:r>
                                    <a:r>
                                      <a:rPr lang="ja-JP" altLang="en-US" sz="1200" dirty="0" smtClean="0">
                                        <a:solidFill>
                                          <a:prstClr val="black"/>
                                        </a:solidFill>
                                      </a:rPr>
                                      <a:t>改定</a:t>
                                    </a:r>
                                    <a:endParaRPr lang="ja-JP" altLang="en-US" sz="1200" dirty="0">
                                      <a:solidFill>
                                        <a:prstClr val="black"/>
                                      </a:solidFill>
                                    </a:endParaRPr>
                                  </a:p>
                                </p:txBody>
                              </p:sp>
                              <p:sp>
                                <p:nvSpPr>
                                  <p:cNvPr id="103" name="テキスト ボックス 132"/>
                                  <p:cNvSpPr txBox="1">
                                    <a:spLocks noChangeArrowheads="1"/>
                                  </p:cNvSpPr>
                                  <p:nvPr/>
                                </p:nvSpPr>
                                <p:spPr bwMode="auto">
                                  <a:xfrm>
                                    <a:off x="6962481" y="466708"/>
                                    <a:ext cx="1287949" cy="462969"/>
                                  </a:xfrm>
                                  <a:prstGeom prst="rect">
                                    <a:avLst/>
                                  </a:prstGeom>
                                  <a:noFill/>
                                  <a:ln w="9525">
                                    <a:solidFill>
                                      <a:schemeClr val="tx1"/>
                                    </a:solidFill>
                                    <a:prstDash val="dash"/>
                                    <a:miter lim="800000"/>
                                    <a:headEnd/>
                                    <a:tailEnd/>
                                  </a:ln>
                                </p:spPr>
                                <p:txBody>
                                  <a:bodyPr wrap="square" anchor="ctr">
                                    <a:spAutoFit/>
                                  </a:bodyPr>
                                  <a:lstStyle/>
                                  <a:p>
                                    <a:pPr algn="ctr"/>
                                    <a:r>
                                      <a:rPr lang="en-US" altLang="ja-JP" sz="1200" dirty="0" smtClean="0">
                                        <a:solidFill>
                                          <a:prstClr val="black"/>
                                        </a:solidFill>
                                      </a:rPr>
                                      <a:t>H28</a:t>
                                    </a:r>
                                    <a:r>
                                      <a:rPr lang="ja-JP" altLang="en-US" sz="1200" dirty="0" smtClean="0">
                                        <a:solidFill>
                                          <a:prstClr val="black"/>
                                        </a:solidFill>
                                      </a:rPr>
                                      <a:t>（想定）</a:t>
                                    </a:r>
                                    <a:endParaRPr lang="ja-JP" altLang="en-US" sz="1200" dirty="0">
                                      <a:solidFill>
                                        <a:prstClr val="black"/>
                                      </a:solidFill>
                                    </a:endParaRPr>
                                  </a:p>
                                </p:txBody>
                              </p:sp>
                              <p:sp>
                                <p:nvSpPr>
                                  <p:cNvPr id="107" name="テキスト ボックス 106"/>
                                  <p:cNvSpPr txBox="1"/>
                                  <p:nvPr/>
                                </p:nvSpPr>
                                <p:spPr>
                                  <a:xfrm>
                                    <a:off x="2807466" y="1082557"/>
                                    <a:ext cx="1012984" cy="437248"/>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spAutoFit/>
                                  </a:bodyPr>
                                  <a:lstStyle/>
                                  <a:p>
                                    <a:r>
                                      <a:rPr lang="en-US" altLang="ja-JP" sz="1100" dirty="0" smtClean="0">
                                        <a:solidFill>
                                          <a:prstClr val="black"/>
                                        </a:solidFill>
                                      </a:rPr>
                                      <a:t>25%</a:t>
                                    </a:r>
                                    <a:r>
                                      <a:rPr lang="ja-JP" altLang="en-US" sz="1100" dirty="0" smtClean="0">
                                        <a:solidFill>
                                          <a:prstClr val="black"/>
                                        </a:solidFill>
                                      </a:rPr>
                                      <a:t>置換</a:t>
                                    </a:r>
                                    <a:endParaRPr lang="ja-JP" altLang="en-US" sz="1100" dirty="0">
                                      <a:solidFill>
                                        <a:prstClr val="black"/>
                                      </a:solidFill>
                                    </a:endParaRPr>
                                  </a:p>
                                </p:txBody>
                              </p:sp>
                              <p:grpSp>
                                <p:nvGrpSpPr>
                                  <p:cNvPr id="108" name="グループ化 76"/>
                                  <p:cNvGrpSpPr>
                                    <a:grpSpLocks/>
                                  </p:cNvGrpSpPr>
                                  <p:nvPr/>
                                </p:nvGrpSpPr>
                                <p:grpSpPr bwMode="auto">
                                  <a:xfrm>
                                    <a:off x="541656" y="1199252"/>
                                    <a:ext cx="309563" cy="6827720"/>
                                    <a:chOff x="708513" y="2012442"/>
                                    <a:chExt cx="285752" cy="6051814"/>
                                  </a:xfrm>
                                </p:grpSpPr>
                                <p:cxnSp>
                                  <p:nvCxnSpPr>
                                    <p:cNvPr id="146" name="直線矢印コネクタ 145"/>
                                    <p:cNvCxnSpPr/>
                                    <p:nvPr/>
                                  </p:nvCxnSpPr>
                                  <p:spPr>
                                    <a:xfrm>
                                      <a:off x="772290" y="2012442"/>
                                      <a:ext cx="0" cy="6051814"/>
                                    </a:xfrm>
                                    <a:prstGeom prst="straightConnector1">
                                      <a:avLst/>
                                    </a:prstGeom>
                                    <a:ln w="38100" cmpd="sng">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47" name="テキスト ボックス 71"/>
                                    <p:cNvSpPr txBox="1">
                                      <a:spLocks noChangeArrowheads="1"/>
                                    </p:cNvSpPr>
                                    <p:nvPr/>
                                  </p:nvSpPr>
                                  <p:spPr bwMode="auto">
                                    <a:xfrm>
                                      <a:off x="708513" y="3146006"/>
                                      <a:ext cx="285752" cy="501547"/>
                                    </a:xfrm>
                                    <a:prstGeom prst="rect">
                                      <a:avLst/>
                                    </a:prstGeom>
                                    <a:noFill/>
                                    <a:ln w="9525">
                                      <a:noFill/>
                                      <a:miter lim="800000"/>
                                      <a:headEnd/>
                                      <a:tailEnd/>
                                    </a:ln>
                                  </p:spPr>
                                  <p:txBody>
                                    <a:bodyPr>
                                      <a:spAutoFit/>
                                    </a:bodyPr>
                                    <a:lstStyle/>
                                    <a:p>
                                      <a:r>
                                        <a:rPr lang="en-US" altLang="ja-JP" sz="1600" dirty="0">
                                          <a:solidFill>
                                            <a:prstClr val="black"/>
                                          </a:solidFill>
                                        </a:rPr>
                                        <a:t>A</a:t>
                                      </a:r>
                                      <a:endParaRPr lang="ja-JP" altLang="en-US" sz="1600" dirty="0">
                                        <a:solidFill>
                                          <a:prstClr val="black"/>
                                        </a:solidFill>
                                      </a:endParaRPr>
                                    </a:p>
                                  </p:txBody>
                                </p:sp>
                              </p:grpSp>
                              <p:grpSp>
                                <p:nvGrpSpPr>
                                  <p:cNvPr id="109" name="グループ化 78"/>
                                  <p:cNvGrpSpPr>
                                    <a:grpSpLocks/>
                                  </p:cNvGrpSpPr>
                                  <p:nvPr/>
                                </p:nvGrpSpPr>
                                <p:grpSpPr bwMode="auto">
                                  <a:xfrm>
                                    <a:off x="917345" y="1905236"/>
                                    <a:ext cx="355996" cy="6121736"/>
                                    <a:chOff x="1267872" y="2500312"/>
                                    <a:chExt cx="285752" cy="5631133"/>
                                  </a:xfrm>
                                </p:grpSpPr>
                                <p:cxnSp>
                                  <p:nvCxnSpPr>
                                    <p:cNvPr id="144" name="直線矢印コネクタ 143"/>
                                    <p:cNvCxnSpPr/>
                                    <p:nvPr/>
                                  </p:nvCxnSpPr>
                                  <p:spPr>
                                    <a:xfrm>
                                      <a:off x="1342756" y="2500312"/>
                                      <a:ext cx="0" cy="5631133"/>
                                    </a:xfrm>
                                    <a:prstGeom prst="straightConnector1">
                                      <a:avLst/>
                                    </a:prstGeom>
                                    <a:ln w="38100" cmpd="sng">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45" name="テキスト ボックス 73"/>
                                    <p:cNvSpPr txBox="1">
                                      <a:spLocks noChangeArrowheads="1"/>
                                    </p:cNvSpPr>
                                    <p:nvPr/>
                                  </p:nvSpPr>
                                  <p:spPr bwMode="auto">
                                    <a:xfrm>
                                      <a:off x="1267872" y="3662303"/>
                                      <a:ext cx="285752" cy="520503"/>
                                    </a:xfrm>
                                    <a:prstGeom prst="rect">
                                      <a:avLst/>
                                    </a:prstGeom>
                                    <a:noFill/>
                                    <a:ln w="9525">
                                      <a:noFill/>
                                      <a:miter lim="800000"/>
                                      <a:headEnd/>
                                      <a:tailEnd/>
                                    </a:ln>
                                  </p:spPr>
                                  <p:txBody>
                                    <a:bodyPr>
                                      <a:spAutoFit/>
                                    </a:bodyPr>
                                    <a:lstStyle/>
                                    <a:p>
                                      <a:r>
                                        <a:rPr lang="en-US" altLang="ja-JP" sz="1600" dirty="0">
                                          <a:solidFill>
                                            <a:prstClr val="black"/>
                                          </a:solidFill>
                                        </a:rPr>
                                        <a:t>B</a:t>
                                      </a:r>
                                      <a:endParaRPr lang="ja-JP" altLang="en-US" sz="1600" dirty="0">
                                        <a:solidFill>
                                          <a:prstClr val="black"/>
                                        </a:solidFill>
                                      </a:endParaRPr>
                                    </a:p>
                                  </p:txBody>
                                </p:sp>
                              </p:grpSp>
                              <p:grpSp>
                                <p:nvGrpSpPr>
                                  <p:cNvPr id="110" name="グループ化 80"/>
                                  <p:cNvGrpSpPr>
                                    <a:grpSpLocks/>
                                  </p:cNvGrpSpPr>
                                  <p:nvPr/>
                                </p:nvGrpSpPr>
                                <p:grpSpPr bwMode="auto">
                                  <a:xfrm>
                                    <a:off x="1345344" y="2601070"/>
                                    <a:ext cx="309563" cy="5425902"/>
                                    <a:chOff x="1850731" y="2848469"/>
                                    <a:chExt cx="285752" cy="5454078"/>
                                  </a:xfrm>
                                </p:grpSpPr>
                                <p:cxnSp>
                                  <p:nvCxnSpPr>
                                    <p:cNvPr id="142" name="直線矢印コネクタ 141"/>
                                    <p:cNvCxnSpPr/>
                                    <p:nvPr/>
                                  </p:nvCxnSpPr>
                                  <p:spPr>
                                    <a:xfrm flipH="1">
                                      <a:off x="1913715" y="2848469"/>
                                      <a:ext cx="1587" cy="5454078"/>
                                    </a:xfrm>
                                    <a:prstGeom prst="straightConnector1">
                                      <a:avLst/>
                                    </a:prstGeom>
                                    <a:ln w="38100" cmpd="sng">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43" name="テキスト ボックス 75"/>
                                    <p:cNvSpPr txBox="1">
                                      <a:spLocks noChangeArrowheads="1"/>
                                    </p:cNvSpPr>
                                    <p:nvPr/>
                                  </p:nvSpPr>
                                  <p:spPr bwMode="auto">
                                    <a:xfrm>
                                      <a:off x="1850731" y="3993368"/>
                                      <a:ext cx="285752" cy="568789"/>
                                    </a:xfrm>
                                    <a:prstGeom prst="rect">
                                      <a:avLst/>
                                    </a:prstGeom>
                                    <a:noFill/>
                                    <a:ln w="9525">
                                      <a:noFill/>
                                      <a:miter lim="800000"/>
                                      <a:headEnd/>
                                      <a:tailEnd/>
                                    </a:ln>
                                  </p:spPr>
                                  <p:txBody>
                                    <a:bodyPr>
                                      <a:spAutoFit/>
                                    </a:bodyPr>
                                    <a:lstStyle/>
                                    <a:p>
                                      <a:r>
                                        <a:rPr lang="en-US" altLang="ja-JP" sz="1600" dirty="0">
                                          <a:solidFill>
                                            <a:prstClr val="black"/>
                                          </a:solidFill>
                                        </a:rPr>
                                        <a:t>C</a:t>
                                      </a:r>
                                      <a:endParaRPr lang="ja-JP" altLang="en-US" sz="1600" dirty="0">
                                        <a:solidFill>
                                          <a:prstClr val="black"/>
                                        </a:solidFill>
                                      </a:endParaRPr>
                                    </a:p>
                                  </p:txBody>
                                </p:sp>
                              </p:grpSp>
                              <p:cxnSp>
                                <p:nvCxnSpPr>
                                  <p:cNvPr id="112" name="直線矢印コネクタ 111"/>
                                  <p:cNvCxnSpPr/>
                                  <p:nvPr/>
                                </p:nvCxnSpPr>
                                <p:spPr bwMode="auto">
                                  <a:xfrm>
                                    <a:off x="2810763" y="1905235"/>
                                    <a:ext cx="0" cy="1846076"/>
                                  </a:xfrm>
                                  <a:prstGeom prst="straightConnector1">
                                    <a:avLst/>
                                  </a:prstGeom>
                                  <a:ln w="38100" cmpd="sng">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上下矢印 112"/>
                                  <p:cNvSpPr/>
                                  <p:nvPr/>
                                </p:nvSpPr>
                                <p:spPr>
                                  <a:xfrm>
                                    <a:off x="2787887" y="3821934"/>
                                    <a:ext cx="1084994" cy="4148205"/>
                                  </a:xfrm>
                                  <a:prstGeom prst="upDownArrow">
                                    <a:avLst>
                                      <a:gd name="adj1" fmla="val 50000"/>
                                      <a:gd name="adj2" fmla="val 1931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2000" dirty="0" smtClean="0">
                                      <a:solidFill>
                                        <a:prstClr val="black"/>
                                      </a:solidFill>
                                    </a:endParaRPr>
                                  </a:p>
                                  <a:p>
                                    <a:pPr algn="ctr"/>
                                    <a:endParaRPr lang="en-US" altLang="ja-JP" sz="2400" dirty="0">
                                      <a:solidFill>
                                        <a:prstClr val="black"/>
                                      </a:solidFill>
                                    </a:endParaRPr>
                                  </a:p>
                                  <a:p>
                                    <a:pPr algn="ctr"/>
                                    <a:r>
                                      <a:rPr lang="ja-JP" altLang="en-US" dirty="0" smtClean="0">
                                        <a:solidFill>
                                          <a:prstClr val="black"/>
                                        </a:solidFill>
                                      </a:rPr>
                                      <a:t>基</a:t>
                                    </a:r>
                                    <a:endParaRPr lang="en-US" altLang="ja-JP" dirty="0" smtClean="0">
                                      <a:solidFill>
                                        <a:prstClr val="black"/>
                                      </a:solidFill>
                                    </a:endParaRPr>
                                  </a:p>
                                  <a:p>
                                    <a:pPr algn="ctr"/>
                                    <a:r>
                                      <a:rPr lang="ja-JP" altLang="en-US" dirty="0" smtClean="0">
                                        <a:solidFill>
                                          <a:prstClr val="black"/>
                                        </a:solidFill>
                                      </a:rPr>
                                      <a:t>礎</a:t>
                                    </a:r>
                                    <a:endParaRPr lang="en-US" altLang="ja-JP" dirty="0" smtClean="0">
                                      <a:solidFill>
                                        <a:prstClr val="black"/>
                                      </a:solidFill>
                                    </a:endParaRPr>
                                  </a:p>
                                  <a:p>
                                    <a:pPr algn="ctr"/>
                                    <a:r>
                                      <a:rPr lang="ja-JP" altLang="en-US" dirty="0" smtClean="0">
                                        <a:solidFill>
                                          <a:prstClr val="black"/>
                                        </a:solidFill>
                                      </a:rPr>
                                      <a:t>係</a:t>
                                    </a:r>
                                    <a:endParaRPr lang="en-US" altLang="ja-JP" dirty="0" smtClean="0">
                                      <a:solidFill>
                                        <a:prstClr val="black"/>
                                      </a:solidFill>
                                    </a:endParaRPr>
                                  </a:p>
                                  <a:p>
                                    <a:pPr algn="ctr"/>
                                    <a:r>
                                      <a:rPr lang="ja-JP" altLang="en-US" dirty="0" smtClean="0">
                                        <a:solidFill>
                                          <a:prstClr val="black"/>
                                        </a:solidFill>
                                      </a:rPr>
                                      <a:t>数</a:t>
                                    </a:r>
                                    <a:endParaRPr lang="en-US" altLang="ja-JP" dirty="0" smtClean="0">
                                      <a:solidFill>
                                        <a:prstClr val="black"/>
                                      </a:solidFill>
                                    </a:endParaRPr>
                                  </a:p>
                                  <a:p>
                                    <a:pPr algn="ctr"/>
                                    <a:endParaRPr lang="en-US" altLang="ja-JP" sz="2400" dirty="0">
                                      <a:solidFill>
                                        <a:prstClr val="black"/>
                                      </a:solidFill>
                                    </a:endParaRPr>
                                  </a:p>
                                  <a:p>
                                    <a:pPr algn="ctr"/>
                                    <a:endParaRPr lang="en-US" altLang="ja-JP" sz="2400" dirty="0" smtClean="0">
                                      <a:solidFill>
                                        <a:prstClr val="black"/>
                                      </a:solidFill>
                                    </a:endParaRPr>
                                  </a:p>
                                </p:txBody>
                              </p:sp>
                              <p:cxnSp>
                                <p:nvCxnSpPr>
                                  <p:cNvPr id="114" name="直線矢印コネクタ 113"/>
                                  <p:cNvCxnSpPr>
                                    <a:stCxn id="97" idx="2"/>
                                  </p:cNvCxnSpPr>
                                  <p:nvPr/>
                                </p:nvCxnSpPr>
                                <p:spPr bwMode="auto">
                                  <a:xfrm>
                                    <a:off x="3328322" y="2402834"/>
                                    <a:ext cx="2063" cy="1333858"/>
                                  </a:xfrm>
                                  <a:prstGeom prst="straightConnector1">
                                    <a:avLst/>
                                  </a:prstGeom>
                                  <a:ln w="38100" cmpd="sng">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bwMode="auto">
                                  <a:xfrm>
                                    <a:off x="5470694" y="2562029"/>
                                    <a:ext cx="0" cy="1195746"/>
                                  </a:xfrm>
                                  <a:prstGeom prst="straightConnector1">
                                    <a:avLst/>
                                  </a:prstGeom>
                                  <a:ln w="38100" cmpd="sng">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bwMode="auto">
                                  <a:xfrm>
                                    <a:off x="5972246" y="2809126"/>
                                    <a:ext cx="0" cy="921835"/>
                                  </a:xfrm>
                                  <a:prstGeom prst="straightConnector1">
                                    <a:avLst/>
                                  </a:prstGeom>
                                  <a:ln w="38100" cmpd="sng">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bwMode="auto">
                                  <a:xfrm>
                                    <a:off x="6465168" y="3192343"/>
                                    <a:ext cx="0" cy="536280"/>
                                  </a:xfrm>
                                  <a:prstGeom prst="straightConnector1">
                                    <a:avLst/>
                                  </a:prstGeom>
                                  <a:ln w="38100" cmpd="sng">
                                    <a:prstDash val="solid"/>
                                    <a:headEnd type="arrow" w="med" len="sm"/>
                                    <a:tailEnd type="none" w="med" len="med"/>
                                  </a:ln>
                                </p:spPr>
                                <p:style>
                                  <a:lnRef idx="1">
                                    <a:schemeClr val="accent1"/>
                                  </a:lnRef>
                                  <a:fillRef idx="0">
                                    <a:schemeClr val="accent1"/>
                                  </a:fillRef>
                                  <a:effectRef idx="0">
                                    <a:schemeClr val="accent1"/>
                                  </a:effectRef>
                                  <a:fontRef idx="minor">
                                    <a:schemeClr val="tx1"/>
                                  </a:fontRef>
                                </p:style>
                              </p:cxnSp>
                              <p:sp>
                                <p:nvSpPr>
                                  <p:cNvPr id="118" name="上下矢印 117"/>
                                  <p:cNvSpPr/>
                                  <p:nvPr/>
                                </p:nvSpPr>
                                <p:spPr>
                                  <a:xfrm>
                                    <a:off x="5425185" y="3815038"/>
                                    <a:ext cx="1084994" cy="4148203"/>
                                  </a:xfrm>
                                  <a:prstGeom prst="upDownArrow">
                                    <a:avLst>
                                      <a:gd name="adj1" fmla="val 50000"/>
                                      <a:gd name="adj2" fmla="val 1931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smtClean="0">
                                      <a:solidFill>
                                        <a:prstClr val="black"/>
                                      </a:solidFill>
                                    </a:endParaRPr>
                                  </a:p>
                                  <a:p>
                                    <a:pPr algn="ctr"/>
                                    <a:endParaRPr lang="en-US" altLang="ja-JP" dirty="0">
                                      <a:solidFill>
                                        <a:prstClr val="black"/>
                                      </a:solidFill>
                                    </a:endParaRPr>
                                  </a:p>
                                  <a:p>
                                    <a:pPr algn="ctr"/>
                                    <a:r>
                                      <a:rPr lang="ja-JP" altLang="en-US" dirty="0" smtClean="0">
                                        <a:solidFill>
                                          <a:prstClr val="black"/>
                                        </a:solidFill>
                                      </a:rPr>
                                      <a:t>基</a:t>
                                    </a:r>
                                    <a:endParaRPr lang="en-US" altLang="ja-JP" dirty="0" smtClean="0">
                                      <a:solidFill>
                                        <a:prstClr val="black"/>
                                      </a:solidFill>
                                    </a:endParaRPr>
                                  </a:p>
                                  <a:p>
                                    <a:pPr algn="ctr"/>
                                    <a:r>
                                      <a:rPr lang="ja-JP" altLang="en-US" dirty="0" smtClean="0">
                                        <a:solidFill>
                                          <a:prstClr val="black"/>
                                        </a:solidFill>
                                      </a:rPr>
                                      <a:t>礎</a:t>
                                    </a:r>
                                    <a:endParaRPr lang="en-US" altLang="ja-JP" dirty="0" smtClean="0">
                                      <a:solidFill>
                                        <a:prstClr val="black"/>
                                      </a:solidFill>
                                    </a:endParaRPr>
                                  </a:p>
                                  <a:p>
                                    <a:pPr algn="ctr"/>
                                    <a:r>
                                      <a:rPr lang="ja-JP" altLang="en-US" dirty="0" smtClean="0">
                                        <a:solidFill>
                                          <a:prstClr val="black"/>
                                        </a:solidFill>
                                      </a:rPr>
                                      <a:t>係</a:t>
                                    </a:r>
                                    <a:endParaRPr lang="en-US" altLang="ja-JP" dirty="0" smtClean="0">
                                      <a:solidFill>
                                        <a:prstClr val="black"/>
                                      </a:solidFill>
                                    </a:endParaRPr>
                                  </a:p>
                                  <a:p>
                                    <a:pPr algn="ctr"/>
                                    <a:r>
                                      <a:rPr lang="ja-JP" altLang="en-US" dirty="0" smtClean="0">
                                        <a:solidFill>
                                          <a:prstClr val="black"/>
                                        </a:solidFill>
                                      </a:rPr>
                                      <a:t>数</a:t>
                                    </a:r>
                                    <a:endParaRPr lang="en-US" altLang="ja-JP" dirty="0" smtClean="0">
                                      <a:solidFill>
                                        <a:prstClr val="black"/>
                                      </a:solidFill>
                                    </a:endParaRPr>
                                  </a:p>
                                  <a:p>
                                    <a:pPr algn="ctr"/>
                                    <a:endParaRPr lang="en-US" altLang="ja-JP" dirty="0">
                                      <a:solidFill>
                                        <a:prstClr val="black"/>
                                      </a:solidFill>
                                    </a:endParaRPr>
                                  </a:p>
                                  <a:p>
                                    <a:pPr algn="ctr"/>
                                    <a:endParaRPr lang="en-US" altLang="ja-JP" dirty="0" smtClean="0">
                                      <a:solidFill>
                                        <a:prstClr val="black"/>
                                      </a:solidFill>
                                    </a:endParaRPr>
                                  </a:p>
                                </p:txBody>
                              </p:sp>
                              <p:cxnSp>
                                <p:nvCxnSpPr>
                                  <p:cNvPr id="119" name="直線矢印コネクタ 118"/>
                                  <p:cNvCxnSpPr/>
                                  <p:nvPr/>
                                </p:nvCxnSpPr>
                                <p:spPr bwMode="auto">
                                  <a:xfrm>
                                    <a:off x="7257259" y="2992859"/>
                                    <a:ext cx="0" cy="758453"/>
                                  </a:xfrm>
                                  <a:prstGeom prst="straightConnector1">
                                    <a:avLst/>
                                  </a:prstGeom>
                                  <a:ln w="38100" cmpd="sng">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bwMode="auto">
                                  <a:xfrm>
                                    <a:off x="7711884" y="3235899"/>
                                    <a:ext cx="0" cy="536282"/>
                                  </a:xfrm>
                                  <a:prstGeom prst="straightConnector1">
                                    <a:avLst/>
                                  </a:prstGeom>
                                  <a:ln w="38100" cmpd="sng">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1" name="上下矢印 120"/>
                                  <p:cNvSpPr/>
                                  <p:nvPr/>
                                </p:nvSpPr>
                                <p:spPr>
                                  <a:xfrm>
                                    <a:off x="7126372" y="3878763"/>
                                    <a:ext cx="1084994" cy="4148201"/>
                                  </a:xfrm>
                                  <a:prstGeom prst="upDownArrow">
                                    <a:avLst>
                                      <a:gd name="adj1" fmla="val 50000"/>
                                      <a:gd name="adj2" fmla="val 1931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smtClean="0">
                                      <a:solidFill>
                                        <a:prstClr val="black"/>
                                      </a:solidFill>
                                    </a:endParaRPr>
                                  </a:p>
                                  <a:p>
                                    <a:pPr algn="ctr"/>
                                    <a:endParaRPr lang="en-US" altLang="ja-JP" dirty="0">
                                      <a:solidFill>
                                        <a:prstClr val="black"/>
                                      </a:solidFill>
                                    </a:endParaRPr>
                                  </a:p>
                                  <a:p>
                                    <a:pPr algn="ctr"/>
                                    <a:r>
                                      <a:rPr lang="ja-JP" altLang="en-US" dirty="0" smtClean="0">
                                        <a:solidFill>
                                          <a:prstClr val="black"/>
                                        </a:solidFill>
                                      </a:rPr>
                                      <a:t>基</a:t>
                                    </a:r>
                                    <a:endParaRPr lang="en-US" altLang="ja-JP" dirty="0" smtClean="0">
                                      <a:solidFill>
                                        <a:prstClr val="black"/>
                                      </a:solidFill>
                                    </a:endParaRPr>
                                  </a:p>
                                  <a:p>
                                    <a:pPr algn="ctr"/>
                                    <a:r>
                                      <a:rPr lang="ja-JP" altLang="en-US" dirty="0" smtClean="0">
                                        <a:solidFill>
                                          <a:prstClr val="black"/>
                                        </a:solidFill>
                                      </a:rPr>
                                      <a:t>礎</a:t>
                                    </a:r>
                                    <a:endParaRPr lang="en-US" altLang="ja-JP" dirty="0" smtClean="0">
                                      <a:solidFill>
                                        <a:prstClr val="black"/>
                                      </a:solidFill>
                                    </a:endParaRPr>
                                  </a:p>
                                  <a:p>
                                    <a:pPr algn="ctr"/>
                                    <a:r>
                                      <a:rPr lang="ja-JP" altLang="en-US" dirty="0" smtClean="0">
                                        <a:solidFill>
                                          <a:prstClr val="black"/>
                                        </a:solidFill>
                                      </a:rPr>
                                      <a:t>係</a:t>
                                    </a:r>
                                    <a:endParaRPr lang="en-US" altLang="ja-JP" dirty="0" smtClean="0">
                                      <a:solidFill>
                                        <a:prstClr val="black"/>
                                      </a:solidFill>
                                    </a:endParaRPr>
                                  </a:p>
                                  <a:p>
                                    <a:pPr algn="ctr"/>
                                    <a:r>
                                      <a:rPr lang="ja-JP" altLang="en-US" dirty="0" smtClean="0">
                                        <a:solidFill>
                                          <a:prstClr val="black"/>
                                        </a:solidFill>
                                      </a:rPr>
                                      <a:t>数</a:t>
                                    </a:r>
                                    <a:endParaRPr lang="en-US" altLang="ja-JP" dirty="0" smtClean="0">
                                      <a:solidFill>
                                        <a:prstClr val="black"/>
                                      </a:solidFill>
                                    </a:endParaRPr>
                                  </a:p>
                                  <a:p>
                                    <a:pPr algn="ctr"/>
                                    <a:endParaRPr lang="en-US" altLang="ja-JP" dirty="0">
                                      <a:solidFill>
                                        <a:prstClr val="black"/>
                                      </a:solidFill>
                                    </a:endParaRPr>
                                  </a:p>
                                  <a:p>
                                    <a:pPr algn="ctr"/>
                                    <a:endParaRPr lang="en-US" altLang="ja-JP" dirty="0" smtClean="0">
                                      <a:solidFill>
                                        <a:prstClr val="black"/>
                                      </a:solidFill>
                                    </a:endParaRPr>
                                  </a:p>
                                </p:txBody>
                              </p:sp>
                              <p:grpSp>
                                <p:nvGrpSpPr>
                                  <p:cNvPr id="122" name="グループ化 258"/>
                                  <p:cNvGrpSpPr/>
                                  <p:nvPr/>
                                </p:nvGrpSpPr>
                                <p:grpSpPr>
                                  <a:xfrm>
                                    <a:off x="8102111" y="2582322"/>
                                    <a:ext cx="118166" cy="833172"/>
                                    <a:chOff x="7724311" y="2185089"/>
                                    <a:chExt cx="118166" cy="833172"/>
                                  </a:xfrm>
                                </p:grpSpPr>
                                <p:sp>
                                  <p:nvSpPr>
                                    <p:cNvPr id="139" name="角丸四角形 138"/>
                                    <p:cNvSpPr/>
                                    <p:nvPr/>
                                  </p:nvSpPr>
                                  <p:spPr>
                                    <a:xfrm>
                                      <a:off x="7725465" y="2185089"/>
                                      <a:ext cx="117012" cy="285306"/>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140" name="角丸四角形 139"/>
                                    <p:cNvSpPr/>
                                    <p:nvPr/>
                                  </p:nvSpPr>
                                  <p:spPr>
                                    <a:xfrm>
                                      <a:off x="7724311" y="2470394"/>
                                      <a:ext cx="117013" cy="285305"/>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141" name="角丸四角形 140"/>
                                    <p:cNvSpPr/>
                                    <p:nvPr/>
                                  </p:nvSpPr>
                                  <p:spPr>
                                    <a:xfrm>
                                      <a:off x="7724311" y="2732956"/>
                                      <a:ext cx="117014" cy="285305"/>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endParaRPr>
                                    </a:p>
                                  </p:txBody>
                                </p:sp>
                              </p:grpSp>
                              <p:sp>
                                <p:nvSpPr>
                                  <p:cNvPr id="123" name="上下矢印 122"/>
                                  <p:cNvSpPr/>
                                  <p:nvPr/>
                                </p:nvSpPr>
                                <p:spPr>
                                  <a:xfrm>
                                    <a:off x="8665483" y="3844828"/>
                                    <a:ext cx="1084994" cy="4182136"/>
                                  </a:xfrm>
                                  <a:prstGeom prst="upDownArrow">
                                    <a:avLst>
                                      <a:gd name="adj1" fmla="val 50000"/>
                                      <a:gd name="adj2" fmla="val 1931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smtClean="0">
                                      <a:solidFill>
                                        <a:prstClr val="black"/>
                                      </a:solidFill>
                                    </a:endParaRPr>
                                  </a:p>
                                  <a:p>
                                    <a:pPr algn="ctr"/>
                                    <a:endParaRPr lang="en-US" altLang="ja-JP" dirty="0">
                                      <a:solidFill>
                                        <a:prstClr val="black"/>
                                      </a:solidFill>
                                    </a:endParaRPr>
                                  </a:p>
                                  <a:p>
                                    <a:pPr algn="ctr"/>
                                    <a:endParaRPr lang="en-US" altLang="ja-JP" sz="1600" dirty="0" smtClean="0">
                                      <a:solidFill>
                                        <a:prstClr val="black"/>
                                      </a:solidFill>
                                    </a:endParaRPr>
                                  </a:p>
                                  <a:p>
                                    <a:pPr algn="ctr"/>
                                    <a:r>
                                      <a:rPr lang="ja-JP" altLang="en-US" dirty="0" smtClean="0">
                                        <a:solidFill>
                                          <a:prstClr val="black"/>
                                        </a:solidFill>
                                      </a:rPr>
                                      <a:t>基</a:t>
                                    </a:r>
                                    <a:endParaRPr lang="en-US" altLang="ja-JP" dirty="0" smtClean="0">
                                      <a:solidFill>
                                        <a:prstClr val="black"/>
                                      </a:solidFill>
                                    </a:endParaRPr>
                                  </a:p>
                                  <a:p>
                                    <a:pPr algn="ctr"/>
                                    <a:r>
                                      <a:rPr lang="ja-JP" altLang="en-US" dirty="0" smtClean="0">
                                        <a:solidFill>
                                          <a:prstClr val="black"/>
                                        </a:solidFill>
                                      </a:rPr>
                                      <a:t>礎</a:t>
                                    </a:r>
                                    <a:endParaRPr lang="en-US" altLang="ja-JP" dirty="0" smtClean="0">
                                      <a:solidFill>
                                        <a:prstClr val="black"/>
                                      </a:solidFill>
                                    </a:endParaRPr>
                                  </a:p>
                                  <a:p>
                                    <a:pPr algn="ctr"/>
                                    <a:r>
                                      <a:rPr lang="ja-JP" altLang="en-US" dirty="0" smtClean="0">
                                        <a:solidFill>
                                          <a:prstClr val="black"/>
                                        </a:solidFill>
                                      </a:rPr>
                                      <a:t>係</a:t>
                                    </a:r>
                                    <a:endParaRPr lang="en-US" altLang="ja-JP" dirty="0" smtClean="0">
                                      <a:solidFill>
                                        <a:prstClr val="black"/>
                                      </a:solidFill>
                                    </a:endParaRPr>
                                  </a:p>
                                  <a:p>
                                    <a:pPr algn="ctr"/>
                                    <a:r>
                                      <a:rPr lang="ja-JP" altLang="en-US" dirty="0" smtClean="0">
                                        <a:solidFill>
                                          <a:prstClr val="black"/>
                                        </a:solidFill>
                                      </a:rPr>
                                      <a:t>数</a:t>
                                    </a:r>
                                    <a:endParaRPr lang="en-US" altLang="ja-JP" dirty="0" smtClean="0">
                                      <a:solidFill>
                                        <a:prstClr val="black"/>
                                      </a:solidFill>
                                    </a:endParaRPr>
                                  </a:p>
                                  <a:p>
                                    <a:pPr algn="ctr"/>
                                    <a:endParaRPr lang="en-US" altLang="ja-JP" sz="2400" dirty="0">
                                      <a:solidFill>
                                        <a:prstClr val="black"/>
                                      </a:solidFill>
                                    </a:endParaRPr>
                                  </a:p>
                                  <a:p>
                                    <a:pPr algn="ctr"/>
                                    <a:endParaRPr lang="en-US" altLang="ja-JP" sz="2400" dirty="0" smtClean="0">
                                      <a:solidFill>
                                        <a:prstClr val="black"/>
                                      </a:solidFill>
                                    </a:endParaRPr>
                                  </a:p>
                                </p:txBody>
                              </p:sp>
                              <p:sp>
                                <p:nvSpPr>
                                  <p:cNvPr id="124" name="テキスト ボックス 118"/>
                                  <p:cNvSpPr txBox="1">
                                    <a:spLocks noChangeArrowheads="1"/>
                                  </p:cNvSpPr>
                                  <p:nvPr/>
                                </p:nvSpPr>
                                <p:spPr bwMode="auto">
                                  <a:xfrm>
                                    <a:off x="8914520" y="2374577"/>
                                    <a:ext cx="592123" cy="1376733"/>
                                  </a:xfrm>
                                  <a:prstGeom prst="rect">
                                    <a:avLst/>
                                  </a:prstGeom>
                                  <a:solidFill>
                                    <a:srgbClr val="FFC000">
                                      <a:alpha val="70979"/>
                                    </a:srgbClr>
                                  </a:solidFill>
                                  <a:ln w="9525">
                                    <a:solidFill>
                                      <a:schemeClr val="tx1"/>
                                    </a:solidFill>
                                    <a:miter lim="800000"/>
                                    <a:headEnd/>
                                    <a:tailEnd/>
                                  </a:ln>
                                </p:spPr>
                                <p:txBody>
                                  <a:bodyPr wrap="square">
                                    <a:noAutofit/>
                                  </a:bodyPr>
                                  <a:lstStyle/>
                                  <a:p>
                                    <a:pPr algn="ctr"/>
                                    <a:r>
                                      <a:rPr lang="ja-JP" altLang="en-US" sz="1000" dirty="0" smtClean="0">
                                        <a:solidFill>
                                          <a:prstClr val="black"/>
                                        </a:solidFill>
                                      </a:rPr>
                                      <a:t>機能</a:t>
                                    </a:r>
                                    <a:endParaRPr lang="en-US" altLang="ja-JP" sz="1000" dirty="0" smtClean="0">
                                      <a:solidFill>
                                        <a:prstClr val="black"/>
                                      </a:solidFill>
                                    </a:endParaRPr>
                                  </a:p>
                                  <a:p>
                                    <a:pPr algn="ctr"/>
                                    <a:r>
                                      <a:rPr lang="ja-JP" altLang="en-US" sz="1000" dirty="0" smtClean="0">
                                        <a:solidFill>
                                          <a:prstClr val="black"/>
                                        </a:solidFill>
                                      </a:rPr>
                                      <a:t>評価</a:t>
                                    </a:r>
                                    <a:endParaRPr lang="en-US" altLang="ja-JP" sz="1000" dirty="0" smtClean="0">
                                      <a:solidFill>
                                        <a:prstClr val="black"/>
                                      </a:solidFill>
                                    </a:endParaRPr>
                                  </a:p>
                                  <a:p>
                                    <a:pPr algn="ctr"/>
                                    <a:r>
                                      <a:rPr lang="ja-JP" altLang="en-US" sz="1000" dirty="0" smtClean="0">
                                        <a:solidFill>
                                          <a:prstClr val="black"/>
                                        </a:solidFill>
                                      </a:rPr>
                                      <a:t>係数</a:t>
                                    </a:r>
                                    <a:endParaRPr lang="en-US" altLang="ja-JP" sz="1000" dirty="0" smtClean="0">
                                      <a:solidFill>
                                        <a:prstClr val="black"/>
                                      </a:solidFill>
                                    </a:endParaRPr>
                                  </a:p>
                                  <a:p>
                                    <a:pPr algn="ctr"/>
                                    <a:r>
                                      <a:rPr lang="en-US" altLang="ja-JP" sz="1000" dirty="0" smtClean="0">
                                        <a:solidFill>
                                          <a:prstClr val="black"/>
                                        </a:solidFill>
                                      </a:rPr>
                                      <a:t>Ⅱ</a:t>
                                    </a:r>
                                    <a:endParaRPr lang="en-US" altLang="ja-JP" sz="400" dirty="0" smtClean="0">
                                      <a:solidFill>
                                        <a:prstClr val="black"/>
                                      </a:solidFill>
                                    </a:endParaRPr>
                                  </a:p>
                                </p:txBody>
                              </p:sp>
                              <p:sp>
                                <p:nvSpPr>
                                  <p:cNvPr id="126" name="テキスト ボックス 125"/>
                                  <p:cNvSpPr txBox="1"/>
                                  <p:nvPr/>
                                </p:nvSpPr>
                                <p:spPr>
                                  <a:xfrm>
                                    <a:off x="5360638" y="1065661"/>
                                    <a:ext cx="1142586" cy="462969"/>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altLang="ja-JP" sz="1200" b="1" u="sng" dirty="0" smtClean="0">
                                        <a:solidFill>
                                          <a:srgbClr val="FF0000"/>
                                        </a:solidFill>
                                      </a:rPr>
                                      <a:t>50%</a:t>
                                    </a:r>
                                    <a:r>
                                      <a:rPr lang="ja-JP" altLang="en-US" sz="1200" b="1" u="sng" dirty="0" smtClean="0">
                                        <a:solidFill>
                                          <a:srgbClr val="FF0000"/>
                                        </a:solidFill>
                                      </a:rPr>
                                      <a:t>置換</a:t>
                                    </a:r>
                                    <a:endParaRPr lang="ja-JP" altLang="en-US" sz="1200" b="1" u="sng" dirty="0">
                                      <a:solidFill>
                                        <a:srgbClr val="FF0000"/>
                                      </a:solidFill>
                                    </a:endParaRPr>
                                  </a:p>
                                </p:txBody>
                              </p:sp>
                              <p:sp>
                                <p:nvSpPr>
                                  <p:cNvPr id="127" name="テキスト ボックス 126"/>
                                  <p:cNvSpPr txBox="1"/>
                                  <p:nvPr/>
                                </p:nvSpPr>
                                <p:spPr>
                                  <a:xfrm>
                                    <a:off x="7106672" y="1106750"/>
                                    <a:ext cx="1014681" cy="437248"/>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wrap="square" rtlCol="0" anchor="ctr">
                                    <a:spAutoFit/>
                                  </a:bodyPr>
                                  <a:lstStyle/>
                                  <a:p>
                                    <a:r>
                                      <a:rPr lang="en-US" altLang="ja-JP" sz="1100" dirty="0" smtClean="0">
                                        <a:solidFill>
                                          <a:prstClr val="black"/>
                                        </a:solidFill>
                                      </a:rPr>
                                      <a:t>75%</a:t>
                                    </a:r>
                                    <a:r>
                                      <a:rPr lang="ja-JP" altLang="en-US" sz="1100" dirty="0" smtClean="0">
                                        <a:solidFill>
                                          <a:prstClr val="black"/>
                                        </a:solidFill>
                                      </a:rPr>
                                      <a:t>置換</a:t>
                                    </a:r>
                                    <a:endParaRPr lang="ja-JP" altLang="en-US" sz="1100" dirty="0">
                                      <a:solidFill>
                                        <a:prstClr val="black"/>
                                      </a:solidFill>
                                    </a:endParaRPr>
                                  </a:p>
                                </p:txBody>
                              </p:sp>
                              <p:sp>
                                <p:nvSpPr>
                                  <p:cNvPr id="128" name="テキスト ボックス 127"/>
                                  <p:cNvSpPr txBox="1"/>
                                  <p:nvPr/>
                                </p:nvSpPr>
                                <p:spPr>
                                  <a:xfrm>
                                    <a:off x="8704659" y="1106468"/>
                                    <a:ext cx="968043" cy="424389"/>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ja-JP" altLang="en-US" sz="1050" dirty="0" smtClean="0">
                                        <a:solidFill>
                                          <a:prstClr val="black"/>
                                        </a:solidFill>
                                      </a:rPr>
                                      <a:t>移行完了</a:t>
                                    </a:r>
                                    <a:endParaRPr lang="ja-JP" altLang="en-US" sz="1050" dirty="0">
                                      <a:solidFill>
                                        <a:prstClr val="black"/>
                                      </a:solidFill>
                                    </a:endParaRPr>
                                  </a:p>
                                </p:txBody>
                              </p:sp>
                              <p:sp>
                                <p:nvSpPr>
                                  <p:cNvPr id="129" name="テキスト ボックス 132"/>
                                  <p:cNvSpPr txBox="1">
                                    <a:spLocks noChangeArrowheads="1"/>
                                  </p:cNvSpPr>
                                  <p:nvPr/>
                                </p:nvSpPr>
                                <p:spPr bwMode="auto">
                                  <a:xfrm>
                                    <a:off x="5264253" y="413896"/>
                                    <a:ext cx="1296127" cy="462969"/>
                                  </a:xfrm>
                                  <a:prstGeom prst="rect">
                                    <a:avLst/>
                                  </a:prstGeom>
                                  <a:solidFill>
                                    <a:srgbClr val="FFFF00"/>
                                  </a:solidFill>
                                  <a:ln w="9525">
                                    <a:solidFill>
                                      <a:schemeClr val="tx1"/>
                                    </a:solidFill>
                                    <a:prstDash val="solid"/>
                                    <a:miter lim="800000"/>
                                    <a:headEnd/>
                                    <a:tailEnd/>
                                  </a:ln>
                                </p:spPr>
                                <p:txBody>
                                  <a:bodyPr wrap="square" anchor="ctr">
                                    <a:spAutoFit/>
                                  </a:bodyPr>
                                  <a:lstStyle/>
                                  <a:p>
                                    <a:pPr algn="ctr"/>
                                    <a:r>
                                      <a:rPr lang="en-US" altLang="ja-JP" sz="1200" dirty="0" smtClean="0">
                                        <a:solidFill>
                                          <a:prstClr val="black"/>
                                        </a:solidFill>
                                      </a:rPr>
                                      <a:t>H26</a:t>
                                    </a:r>
                                    <a:r>
                                      <a:rPr lang="ja-JP" altLang="en-US" sz="1200" dirty="0" smtClean="0">
                                        <a:solidFill>
                                          <a:prstClr val="black"/>
                                        </a:solidFill>
                                      </a:rPr>
                                      <a:t>改定</a:t>
                                    </a:r>
                                    <a:endParaRPr lang="ja-JP" altLang="en-US" sz="1200" dirty="0">
                                      <a:solidFill>
                                        <a:prstClr val="black"/>
                                      </a:solidFill>
                                    </a:endParaRPr>
                                  </a:p>
                                </p:txBody>
                              </p:sp>
                              <p:sp>
                                <p:nvSpPr>
                                  <p:cNvPr id="130" name="テキスト ボックス 132"/>
                                  <p:cNvSpPr txBox="1">
                                    <a:spLocks noChangeArrowheads="1"/>
                                  </p:cNvSpPr>
                                  <p:nvPr/>
                                </p:nvSpPr>
                                <p:spPr bwMode="auto">
                                  <a:xfrm>
                                    <a:off x="8527483" y="466238"/>
                                    <a:ext cx="1247982" cy="462969"/>
                                  </a:xfrm>
                                  <a:prstGeom prst="rect">
                                    <a:avLst/>
                                  </a:prstGeom>
                                  <a:noFill/>
                                  <a:ln w="9525">
                                    <a:solidFill>
                                      <a:schemeClr val="tx1"/>
                                    </a:solidFill>
                                    <a:prstDash val="dash"/>
                                    <a:miter lim="800000"/>
                                    <a:headEnd/>
                                    <a:tailEnd/>
                                  </a:ln>
                                </p:spPr>
                                <p:txBody>
                                  <a:bodyPr wrap="square" anchor="ctr">
                                    <a:spAutoFit/>
                                  </a:bodyPr>
                                  <a:lstStyle/>
                                  <a:p>
                                    <a:pPr algn="ctr"/>
                                    <a:r>
                                      <a:rPr lang="en-US" altLang="ja-JP" sz="1200" dirty="0" smtClean="0">
                                        <a:solidFill>
                                          <a:prstClr val="black"/>
                                        </a:solidFill>
                                      </a:rPr>
                                      <a:t>H30</a:t>
                                    </a:r>
                                    <a:r>
                                      <a:rPr lang="ja-JP" altLang="en-US" sz="1200" dirty="0" smtClean="0">
                                        <a:solidFill>
                                          <a:prstClr val="black"/>
                                        </a:solidFill>
                                      </a:rPr>
                                      <a:t>（想定）</a:t>
                                    </a:r>
                                    <a:endParaRPr lang="ja-JP" altLang="en-US" sz="1200" dirty="0">
                                      <a:solidFill>
                                        <a:prstClr val="black"/>
                                      </a:solidFill>
                                    </a:endParaRPr>
                                  </a:p>
                                </p:txBody>
                              </p:sp>
                              <p:sp>
                                <p:nvSpPr>
                                  <p:cNvPr id="135" name="右矢印 134"/>
                                  <p:cNvSpPr/>
                                  <p:nvPr/>
                                </p:nvSpPr>
                                <p:spPr>
                                  <a:xfrm>
                                    <a:off x="6537176" y="4533643"/>
                                    <a:ext cx="504056" cy="432047"/>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sp>
                                <p:nvSpPr>
                                  <p:cNvPr id="136" name="右矢印 135"/>
                                  <p:cNvSpPr/>
                                  <p:nvPr/>
                                </p:nvSpPr>
                                <p:spPr>
                                  <a:xfrm>
                                    <a:off x="8265368" y="4533643"/>
                                    <a:ext cx="504056" cy="432047"/>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sp>
                                <p:nvSpPr>
                                  <p:cNvPr id="137" name="右矢印 136"/>
                                  <p:cNvSpPr/>
                                  <p:nvPr/>
                                </p:nvSpPr>
                                <p:spPr>
                                  <a:xfrm>
                                    <a:off x="1654908" y="3925919"/>
                                    <a:ext cx="1148248" cy="1831101"/>
                                  </a:xfrm>
                                  <a:prstGeom prst="rightArrow">
                                    <a:avLst>
                                      <a:gd name="adj1" fmla="val 50000"/>
                                      <a:gd name="adj2" fmla="val 30234"/>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prstClr val="black"/>
                                        </a:solidFill>
                                        <a:latin typeface="ＭＳ Ｐゴシック" pitchFamily="50" charset="-128"/>
                                      </a:rPr>
                                      <a:t>平成</a:t>
                                    </a:r>
                                    <a:r>
                                      <a:rPr lang="en-US" altLang="ja-JP" sz="1200" dirty="0" smtClean="0">
                                        <a:solidFill>
                                          <a:prstClr val="black"/>
                                        </a:solidFill>
                                        <a:latin typeface="ＭＳ Ｐゴシック" pitchFamily="50" charset="-128"/>
                                      </a:rPr>
                                      <a:t>24</a:t>
                                    </a:r>
                                    <a:r>
                                      <a:rPr lang="ja-JP" altLang="en-US" sz="1200" dirty="0" smtClean="0">
                                        <a:solidFill>
                                          <a:prstClr val="black"/>
                                        </a:solidFill>
                                        <a:latin typeface="ＭＳ Ｐゴシック" pitchFamily="50" charset="-128"/>
                                      </a:rPr>
                                      <a:t>年改定</a:t>
                                    </a:r>
                                    <a:endParaRPr lang="ja-JP" altLang="en-US" sz="1200" dirty="0">
                                      <a:solidFill>
                                        <a:prstClr val="black"/>
                                      </a:solidFill>
                                      <a:latin typeface="ＭＳ Ｐゴシック" pitchFamily="50" charset="-128"/>
                                    </a:endParaRPr>
                                  </a:p>
                                </p:txBody>
                              </p:sp>
                              <p:sp>
                                <p:nvSpPr>
                                  <p:cNvPr id="106" name="テキスト ボックス 132"/>
                                  <p:cNvSpPr txBox="1">
                                    <a:spLocks noChangeArrowheads="1"/>
                                  </p:cNvSpPr>
                                  <p:nvPr/>
                                </p:nvSpPr>
                                <p:spPr bwMode="auto">
                                  <a:xfrm>
                                    <a:off x="-368868" y="6277364"/>
                                    <a:ext cx="2618012" cy="1080261"/>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en-US" altLang="ja-JP" sz="1200" dirty="0" smtClean="0">
                                        <a:solidFill>
                                          <a:prstClr val="black"/>
                                        </a:solidFill>
                                      </a:rPr>
                                      <a:t>※</a:t>
                                    </a:r>
                                    <a:r>
                                      <a:rPr lang="ja-JP" altLang="en-US" sz="1200" dirty="0" smtClean="0">
                                        <a:solidFill>
                                          <a:prstClr val="black"/>
                                        </a:solidFill>
                                      </a:rPr>
                                      <a:t>　同程度の機能評価係数</a:t>
                                    </a:r>
                                    <a:r>
                                      <a:rPr lang="en-US" altLang="ja-JP" sz="1200" dirty="0" smtClean="0">
                                        <a:solidFill>
                                          <a:prstClr val="black"/>
                                        </a:solidFill>
                                      </a:rPr>
                                      <a:t>Ⅱ</a:t>
                                    </a:r>
                                    <a:r>
                                      <a:rPr lang="ja-JP" altLang="en-US" sz="1200" dirty="0" smtClean="0">
                                        <a:solidFill>
                                          <a:prstClr val="black"/>
                                        </a:solidFill>
                                      </a:rPr>
                                      <a:t>の評価となる</a:t>
                                    </a:r>
                                    <a:r>
                                      <a:rPr lang="ja-JP" altLang="en-US" sz="1200" dirty="0">
                                        <a:solidFill>
                                          <a:prstClr val="black"/>
                                        </a:solidFill>
                                      </a:rPr>
                                      <a:t>Ａ病院～Ｃ</a:t>
                                    </a:r>
                                    <a:r>
                                      <a:rPr lang="ja-JP" altLang="en-US" sz="1200" dirty="0" smtClean="0">
                                        <a:solidFill>
                                          <a:prstClr val="black"/>
                                        </a:solidFill>
                                      </a:rPr>
                                      <a:t>病院を想定したイメージ</a:t>
                                    </a:r>
                                    <a:endParaRPr lang="ja-JP" altLang="en-US" sz="1200" dirty="0">
                                      <a:solidFill>
                                        <a:prstClr val="black"/>
                                      </a:solidFill>
                                    </a:endParaRPr>
                                  </a:p>
                                </p:txBody>
                              </p:sp>
                            </p:grpSp>
                            <p:sp>
                              <p:nvSpPr>
                                <p:cNvPr id="111" name="角丸四角形 110"/>
                                <p:cNvSpPr/>
                                <p:nvPr/>
                              </p:nvSpPr>
                              <p:spPr>
                                <a:xfrm>
                                  <a:off x="4399216" y="1716265"/>
                                  <a:ext cx="86708" cy="127521"/>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8" name="角丸四角形 7"/>
                              <p:cNvSpPr/>
                              <p:nvPr/>
                            </p:nvSpPr>
                            <p:spPr>
                              <a:xfrm>
                                <a:off x="6166900" y="937631"/>
                                <a:ext cx="1209568" cy="3742257"/>
                              </a:xfrm>
                              <a:prstGeom prst="roundRect">
                                <a:avLst/>
                              </a:prstGeom>
                              <a:noFill/>
                              <a:ln w="3810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grpSp>
                      </p:grpSp>
                    </p:grpSp>
                  </p:grpSp>
                </p:grpSp>
              </p:grpSp>
            </p:grpSp>
          </p:grpSp>
        </p:grpSp>
      </p:grpSp>
      <p:sp>
        <p:nvSpPr>
          <p:cNvPr id="2" name="テキスト ボックス 1"/>
          <p:cNvSpPr txBox="1"/>
          <p:nvPr/>
        </p:nvSpPr>
        <p:spPr>
          <a:xfrm>
            <a:off x="733426" y="6048664"/>
            <a:ext cx="8794786" cy="52322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smtClean="0">
                <a:solidFill>
                  <a:prstClr val="black"/>
                </a:solidFill>
              </a:rPr>
              <a:t>また、調整係数の置き換え等に伴う</a:t>
            </a:r>
            <a:r>
              <a:rPr lang="ja-JP" altLang="ja-JP" sz="1400" dirty="0" smtClean="0">
                <a:solidFill>
                  <a:prstClr val="black"/>
                </a:solidFill>
              </a:rPr>
              <a:t>激変</a:t>
            </a:r>
            <a:r>
              <a:rPr lang="ja-JP" altLang="ja-JP" sz="1400" dirty="0">
                <a:solidFill>
                  <a:prstClr val="black"/>
                </a:solidFill>
              </a:rPr>
              <a:t>緩和の観点</a:t>
            </a:r>
            <a:r>
              <a:rPr lang="ja-JP" altLang="ja-JP" sz="1400" dirty="0" smtClean="0">
                <a:solidFill>
                  <a:prstClr val="black"/>
                </a:solidFill>
              </a:rPr>
              <a:t>から</a:t>
            </a:r>
            <a:r>
              <a:rPr lang="ja-JP" altLang="en-US" sz="1400" dirty="0" smtClean="0">
                <a:solidFill>
                  <a:prstClr val="black"/>
                </a:solidFill>
              </a:rPr>
              <a:t>、</a:t>
            </a:r>
            <a:r>
              <a:rPr lang="ja-JP" altLang="ja-JP" sz="1400" dirty="0" smtClean="0">
                <a:solidFill>
                  <a:prstClr val="black"/>
                </a:solidFill>
              </a:rPr>
              <a:t>推計</a:t>
            </a:r>
            <a:r>
              <a:rPr lang="ja-JP" altLang="ja-JP" sz="1400" dirty="0">
                <a:solidFill>
                  <a:prstClr val="black"/>
                </a:solidFill>
              </a:rPr>
              <a:t>診療報酬変動率（出来高部分も含む</a:t>
            </a:r>
            <a:r>
              <a:rPr lang="ja-JP" altLang="ja-JP" sz="1400" dirty="0" smtClean="0">
                <a:solidFill>
                  <a:prstClr val="black"/>
                </a:solidFill>
              </a:rPr>
              <a:t>）</a:t>
            </a:r>
            <a:r>
              <a:rPr lang="ja-JP" altLang="en-US" sz="1400" dirty="0">
                <a:solidFill>
                  <a:prstClr val="black"/>
                </a:solidFill>
              </a:rPr>
              <a:t>が</a:t>
            </a:r>
            <a:r>
              <a:rPr lang="ja-JP" altLang="en-US" sz="1400" u="sng" dirty="0" smtClean="0">
                <a:solidFill>
                  <a:srgbClr val="FF0000"/>
                </a:solidFill>
              </a:rPr>
              <a:t>２</a:t>
            </a:r>
            <a:r>
              <a:rPr lang="ja-JP" altLang="ja-JP" sz="1400" u="sng" dirty="0" smtClean="0">
                <a:solidFill>
                  <a:srgbClr val="FF0000"/>
                </a:solidFill>
              </a:rPr>
              <a:t>％</a:t>
            </a:r>
            <a:r>
              <a:rPr lang="ja-JP" altLang="ja-JP" sz="1400" dirty="0">
                <a:solidFill>
                  <a:prstClr val="black"/>
                </a:solidFill>
              </a:rPr>
              <a:t>を超えて変動しない</a:t>
            </a:r>
            <a:r>
              <a:rPr lang="ja-JP" altLang="ja-JP" sz="1400" dirty="0" smtClean="0">
                <a:solidFill>
                  <a:prstClr val="black"/>
                </a:solidFill>
              </a:rPr>
              <a:t>範囲と</a:t>
            </a:r>
            <a:r>
              <a:rPr lang="ja-JP" altLang="ja-JP" sz="1400" dirty="0">
                <a:solidFill>
                  <a:prstClr val="black"/>
                </a:solidFill>
              </a:rPr>
              <a:t>なるよう暫定調整係数を調整する措置も併せて講ずる。</a:t>
            </a:r>
            <a:endParaRPr lang="ja-JP" altLang="en-US" sz="1400" dirty="0">
              <a:solidFill>
                <a:prstClr val="black"/>
              </a:solidFill>
            </a:endParaRPr>
          </a:p>
        </p:txBody>
      </p:sp>
      <p:sp>
        <p:nvSpPr>
          <p:cNvPr id="105"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sz="2800" kern="0" dirty="0">
                <a:solidFill>
                  <a:prstClr val="black"/>
                </a:solidFill>
                <a:latin typeface="ＭＳ Ｐゴシック"/>
                <a:ea typeface="ＭＳ Ｐゴシック"/>
              </a:rPr>
              <a:t>２３</a:t>
            </a:r>
            <a:r>
              <a:rPr kumimoji="1" lang="ja-JP" altLang="en-US" sz="2800" b="0" i="0" u="none" strike="noStrike" kern="0" cap="none" spc="0" normalizeH="0" baseline="0" noProof="0" dirty="0" err="1" smtClean="0">
                <a:ln>
                  <a:noFill/>
                </a:ln>
                <a:solidFill>
                  <a:prstClr val="black"/>
                </a:solidFill>
                <a:effectLst/>
                <a:uLnTx/>
                <a:uFillTx/>
                <a:latin typeface="ＭＳ Ｐゴシック"/>
                <a:ea typeface="ＭＳ Ｐゴシック"/>
              </a:rPr>
              <a:t>．</a:t>
            </a:r>
            <a:r>
              <a:rPr kumimoji="1" lang="ja-JP" altLang="en-US" sz="2800" b="0" i="0" u="none" strike="noStrike" kern="0" cap="none" spc="0" normalizeH="0" baseline="0" noProof="0" dirty="0" smtClean="0">
                <a:ln>
                  <a:noFill/>
                </a:ln>
                <a:solidFill>
                  <a:prstClr val="black"/>
                </a:solidFill>
                <a:effectLst/>
                <a:uLnTx/>
                <a:uFillTx/>
                <a:latin typeface="ＭＳ Ｐゴシック"/>
                <a:ea typeface="ＭＳ Ｐゴシック"/>
              </a:rPr>
              <a:t>ＤＰＣ制度</a:t>
            </a:r>
            <a:r>
              <a:rPr kumimoji="1" lang="ja-JP" altLang="en-US" sz="2800" b="0" i="0" u="none" strike="noStrike" kern="0" cap="none" spc="0" normalizeH="0" baseline="0" noProof="0" dirty="0" smtClean="0">
                <a:ln>
                  <a:noFill/>
                </a:ln>
                <a:solidFill>
                  <a:prstClr val="black"/>
                </a:solidFill>
                <a:effectLst/>
                <a:uLnTx/>
                <a:uFillTx/>
                <a:latin typeface="Calibri" panose="020F0502020204030204"/>
                <a:ea typeface="ＭＳ Ｐゴシック"/>
              </a:rPr>
              <a:t>の見直し</a:t>
            </a:r>
            <a:endParaRPr kumimoji="1" lang="ja-JP" altLang="en-US" sz="28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13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203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306041933"/>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7"/>
          <p:cNvSpPr>
            <a:spLocks noChangeArrowheads="1"/>
          </p:cNvSpPr>
          <p:nvPr/>
        </p:nvSpPr>
        <p:spPr bwMode="auto">
          <a:xfrm>
            <a:off x="132441" y="757556"/>
            <a:ext cx="9615932" cy="3612745"/>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a:solidFill>
                <a:prstClr val="black"/>
              </a:solidFill>
            </a:endParaRPr>
          </a:p>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a:solidFill>
                <a:prstClr val="black"/>
              </a:solidFill>
            </a:endParaRPr>
          </a:p>
        </p:txBody>
      </p:sp>
      <p:sp>
        <p:nvSpPr>
          <p:cNvPr id="7" name="Rectangle 36"/>
          <p:cNvSpPr>
            <a:spLocks noChangeArrowheads="1"/>
          </p:cNvSpPr>
          <p:nvPr/>
        </p:nvSpPr>
        <p:spPr bwMode="auto">
          <a:xfrm>
            <a:off x="116946" y="713313"/>
            <a:ext cx="3868200" cy="44864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機能評価係数</a:t>
            </a:r>
            <a:r>
              <a:rPr lang="en-US" altLang="ja-JP" sz="2400" dirty="0" smtClean="0">
                <a:solidFill>
                  <a:prstClr val="black"/>
                </a:solidFill>
              </a:rPr>
              <a:t>Ⅱ</a:t>
            </a:r>
            <a:r>
              <a:rPr lang="ja-JP" altLang="en-US" sz="2400" dirty="0" smtClean="0">
                <a:solidFill>
                  <a:prstClr val="black"/>
                </a:solidFill>
              </a:rPr>
              <a:t>の見直し</a:t>
            </a:r>
            <a:endParaRPr lang="ja-JP" altLang="en-US" sz="2400" dirty="0">
              <a:solidFill>
                <a:prstClr val="black"/>
              </a:solidFill>
            </a:endParaRPr>
          </a:p>
        </p:txBody>
      </p:sp>
      <p:graphicFrame>
        <p:nvGraphicFramePr>
          <p:cNvPr id="2" name="表 1"/>
          <p:cNvGraphicFramePr>
            <a:graphicFrameLocks noGrp="1"/>
          </p:cNvGraphicFramePr>
          <p:nvPr>
            <p:extLst/>
          </p:nvPr>
        </p:nvGraphicFramePr>
        <p:xfrm>
          <a:off x="304805" y="1313427"/>
          <a:ext cx="1638300" cy="2255285"/>
        </p:xfrm>
        <a:graphic>
          <a:graphicData uri="http://schemas.openxmlformats.org/drawingml/2006/table">
            <a:tbl>
              <a:tblPr firstRow="1" firstCol="1" bandRow="1">
                <a:tableStyleId>{5940675A-B579-460E-94D1-54222C63F5DA}</a:tableStyleId>
              </a:tblPr>
              <a:tblGrid>
                <a:gridCol w="1638300"/>
              </a:tblGrid>
              <a:tr h="428585">
                <a:tc>
                  <a:txBody>
                    <a:bodyPr/>
                    <a:lstStyle/>
                    <a:p>
                      <a:pPr marL="161925" lvl="0" indent="-179705" algn="ctr">
                        <a:spcAft>
                          <a:spcPts val="0"/>
                        </a:spcAft>
                      </a:pPr>
                      <a:r>
                        <a:rPr lang="ja-JP" altLang="en-US" sz="1800" kern="100" dirty="0" smtClean="0">
                          <a:effectLst/>
                          <a:latin typeface="+mn-ea"/>
                          <a:ea typeface="+mn-ea"/>
                          <a:cs typeface="Times New Roman"/>
                        </a:rPr>
                        <a:t>改定前</a:t>
                      </a:r>
                      <a:endParaRPr lang="ja-JP" sz="1800" kern="100" dirty="0">
                        <a:effectLst/>
                        <a:latin typeface="+mn-ea"/>
                        <a:ea typeface="+mn-ea"/>
                        <a:cs typeface="Times New Roman"/>
                      </a:endParaRPr>
                    </a:p>
                  </a:txBody>
                  <a:tcPr marL="68580" marR="68580" marT="0" marB="0" anchor="ctr">
                    <a:solidFill>
                      <a:schemeClr val="bg1">
                        <a:lumMod val="85000"/>
                      </a:schemeClr>
                    </a:solidFill>
                  </a:tcPr>
                </a:tc>
              </a:tr>
              <a:tr h="304450">
                <a:tc>
                  <a:txBody>
                    <a:bodyPr/>
                    <a:lstStyle/>
                    <a:p>
                      <a:pPr marL="161925" indent="-179705" algn="l">
                        <a:spcAft>
                          <a:spcPts val="0"/>
                        </a:spcAft>
                      </a:pPr>
                      <a:r>
                        <a:rPr lang="ja-JP" sz="1400" kern="0" dirty="0">
                          <a:effectLst/>
                        </a:rPr>
                        <a:t>①　データ提出指数</a:t>
                      </a:r>
                      <a:endParaRPr lang="ja-JP" sz="1400" kern="100" dirty="0">
                        <a:effectLst/>
                        <a:latin typeface="ＭＳ ゴシック"/>
                        <a:ea typeface="ＭＳ 明朝"/>
                        <a:cs typeface="Times New Roman"/>
                      </a:endParaRPr>
                    </a:p>
                  </a:txBody>
                  <a:tcPr marL="68580" marR="68580" marT="0" marB="0" anchor="ctr">
                    <a:solidFill>
                      <a:schemeClr val="bg1"/>
                    </a:solidFill>
                  </a:tcPr>
                </a:tc>
              </a:tr>
              <a:tr h="304450">
                <a:tc>
                  <a:txBody>
                    <a:bodyPr/>
                    <a:lstStyle/>
                    <a:p>
                      <a:pPr marL="161925" indent="-179705" algn="l">
                        <a:spcAft>
                          <a:spcPts val="0"/>
                        </a:spcAft>
                      </a:pPr>
                      <a:r>
                        <a:rPr lang="ja-JP" sz="1400" kern="0" dirty="0">
                          <a:effectLst/>
                        </a:rPr>
                        <a:t>②　効率性指数</a:t>
                      </a:r>
                      <a:endParaRPr lang="ja-JP" sz="1400" kern="100" dirty="0">
                        <a:effectLst/>
                        <a:latin typeface="ＭＳ ゴシック"/>
                        <a:ea typeface="ＭＳ 明朝"/>
                        <a:cs typeface="Times New Roman"/>
                      </a:endParaRPr>
                    </a:p>
                  </a:txBody>
                  <a:tcPr marL="68580" marR="68580" marT="0" marB="0" anchor="ctr">
                    <a:solidFill>
                      <a:schemeClr val="bg1"/>
                    </a:solidFill>
                  </a:tcPr>
                </a:tc>
              </a:tr>
              <a:tr h="304450">
                <a:tc>
                  <a:txBody>
                    <a:bodyPr/>
                    <a:lstStyle/>
                    <a:p>
                      <a:pPr marL="161925" indent="-179705" algn="l">
                        <a:spcAft>
                          <a:spcPts val="0"/>
                        </a:spcAft>
                      </a:pPr>
                      <a:r>
                        <a:rPr lang="ja-JP" sz="1400" kern="0" dirty="0">
                          <a:effectLst/>
                        </a:rPr>
                        <a:t>③　複雑性指数</a:t>
                      </a:r>
                      <a:endParaRPr lang="ja-JP" sz="1400" kern="100" dirty="0">
                        <a:effectLst/>
                        <a:latin typeface="ＭＳ ゴシック"/>
                        <a:ea typeface="ＭＳ 明朝"/>
                        <a:cs typeface="Times New Roman"/>
                      </a:endParaRPr>
                    </a:p>
                  </a:txBody>
                  <a:tcPr marL="68580" marR="68580" marT="0" marB="0" anchor="ctr">
                    <a:solidFill>
                      <a:schemeClr val="bg1"/>
                    </a:solidFill>
                  </a:tcPr>
                </a:tc>
              </a:tr>
              <a:tr h="304450">
                <a:tc>
                  <a:txBody>
                    <a:bodyPr/>
                    <a:lstStyle/>
                    <a:p>
                      <a:pPr marL="161925" indent="-179705" algn="l">
                        <a:spcAft>
                          <a:spcPts val="0"/>
                        </a:spcAft>
                      </a:pPr>
                      <a:r>
                        <a:rPr lang="ja-JP" sz="1400" kern="0" dirty="0">
                          <a:effectLst/>
                        </a:rPr>
                        <a:t>④　カバー率指数</a:t>
                      </a:r>
                      <a:endParaRPr lang="ja-JP" sz="1400" kern="100" dirty="0">
                        <a:effectLst/>
                        <a:latin typeface="ＭＳ ゴシック"/>
                        <a:ea typeface="ＭＳ 明朝"/>
                        <a:cs typeface="Times New Roman"/>
                      </a:endParaRPr>
                    </a:p>
                  </a:txBody>
                  <a:tcPr marL="68580" marR="68580" marT="0" marB="0" anchor="ctr">
                    <a:solidFill>
                      <a:schemeClr val="bg1"/>
                    </a:solidFill>
                  </a:tcPr>
                </a:tc>
              </a:tr>
              <a:tr h="304450">
                <a:tc>
                  <a:txBody>
                    <a:bodyPr/>
                    <a:lstStyle/>
                    <a:p>
                      <a:pPr marL="161925" indent="-179705" algn="l">
                        <a:spcAft>
                          <a:spcPts val="0"/>
                        </a:spcAft>
                      </a:pPr>
                      <a:r>
                        <a:rPr lang="ja-JP" sz="1400" kern="0" dirty="0">
                          <a:effectLst/>
                        </a:rPr>
                        <a:t>⑤　救急医療指数</a:t>
                      </a:r>
                      <a:endParaRPr lang="ja-JP" sz="1400" kern="100" dirty="0">
                        <a:effectLst/>
                        <a:latin typeface="ＭＳ ゴシック"/>
                        <a:ea typeface="ＭＳ 明朝"/>
                        <a:cs typeface="Times New Roman"/>
                      </a:endParaRPr>
                    </a:p>
                  </a:txBody>
                  <a:tcPr marL="68580" marR="68580" marT="0" marB="0" anchor="ctr">
                    <a:solidFill>
                      <a:schemeClr val="bg1"/>
                    </a:solidFill>
                  </a:tcPr>
                </a:tc>
              </a:tr>
              <a:tr h="304450">
                <a:tc>
                  <a:txBody>
                    <a:bodyPr/>
                    <a:lstStyle/>
                    <a:p>
                      <a:pPr marL="161925" indent="-179705" algn="l">
                        <a:spcAft>
                          <a:spcPts val="0"/>
                        </a:spcAft>
                      </a:pPr>
                      <a:r>
                        <a:rPr lang="ja-JP" sz="1400" kern="0" dirty="0">
                          <a:effectLst/>
                        </a:rPr>
                        <a:t>⑥　地域医療指数</a:t>
                      </a:r>
                      <a:endParaRPr lang="ja-JP" sz="1400" kern="100" dirty="0">
                        <a:effectLst/>
                        <a:latin typeface="ＭＳ ゴシック"/>
                        <a:ea typeface="ＭＳ 明朝"/>
                        <a:cs typeface="Times New Roman"/>
                      </a:endParaRPr>
                    </a:p>
                  </a:txBody>
                  <a:tcPr marL="68580" marR="68580" marT="0" marB="0" anchor="ctr">
                    <a:solidFill>
                      <a:schemeClr val="bg1"/>
                    </a:solidFill>
                  </a:tcPr>
                </a:tc>
              </a:tr>
            </a:tbl>
          </a:graphicData>
        </a:graphic>
      </p:graphicFrame>
      <p:graphicFrame>
        <p:nvGraphicFramePr>
          <p:cNvPr id="4" name="表 3"/>
          <p:cNvGraphicFramePr>
            <a:graphicFrameLocks noGrp="1"/>
          </p:cNvGraphicFramePr>
          <p:nvPr>
            <p:extLst/>
          </p:nvPr>
        </p:nvGraphicFramePr>
        <p:xfrm>
          <a:off x="2406651" y="1311197"/>
          <a:ext cx="2190749" cy="2562317"/>
        </p:xfrm>
        <a:graphic>
          <a:graphicData uri="http://schemas.openxmlformats.org/drawingml/2006/table">
            <a:tbl>
              <a:tblPr firstRow="1" firstCol="1" bandRow="1">
                <a:tableStyleId>{5940675A-B579-460E-94D1-54222C63F5DA}</a:tableStyleId>
              </a:tblPr>
              <a:tblGrid>
                <a:gridCol w="2190749"/>
              </a:tblGrid>
              <a:tr h="429018">
                <a:tc>
                  <a:txBody>
                    <a:bodyPr/>
                    <a:lstStyle/>
                    <a:p>
                      <a:pPr marL="161925" indent="-179705" algn="ctr">
                        <a:spcAft>
                          <a:spcPts val="0"/>
                        </a:spcAft>
                      </a:pPr>
                      <a:r>
                        <a:rPr lang="ja-JP" sz="1800" kern="0" dirty="0">
                          <a:effectLst/>
                        </a:rPr>
                        <a:t>平成</a:t>
                      </a:r>
                      <a:r>
                        <a:rPr lang="en-US" sz="1800" kern="0" dirty="0">
                          <a:effectLst/>
                        </a:rPr>
                        <a:t>26</a:t>
                      </a:r>
                      <a:r>
                        <a:rPr lang="ja-JP" sz="1800" kern="0" dirty="0">
                          <a:effectLst/>
                        </a:rPr>
                        <a:t>年</a:t>
                      </a:r>
                      <a:r>
                        <a:rPr lang="ja-JP" sz="1800" kern="0" dirty="0" smtClean="0">
                          <a:effectLst/>
                        </a:rPr>
                        <a:t>改定</a:t>
                      </a:r>
                      <a:r>
                        <a:rPr lang="ja-JP" altLang="en-US" sz="1800" kern="0" dirty="0" smtClean="0">
                          <a:effectLst/>
                        </a:rPr>
                        <a:t>後</a:t>
                      </a:r>
                      <a:endParaRPr lang="ja-JP" sz="1800" kern="100" dirty="0">
                        <a:effectLst/>
                        <a:latin typeface="ＭＳ ゴシック"/>
                        <a:ea typeface="ＭＳ 明朝"/>
                        <a:cs typeface="Times New Roman"/>
                      </a:endParaRPr>
                    </a:p>
                  </a:txBody>
                  <a:tcPr marL="68580" marR="68580" marT="0" marB="0" anchor="ctr">
                    <a:solidFill>
                      <a:schemeClr val="bg1">
                        <a:lumMod val="85000"/>
                      </a:schemeClr>
                    </a:solidFill>
                  </a:tcPr>
                </a:tc>
              </a:tr>
              <a:tr h="304757">
                <a:tc>
                  <a:txBody>
                    <a:bodyPr/>
                    <a:lstStyle/>
                    <a:p>
                      <a:pPr marL="163195" indent="-180975" algn="just">
                        <a:spcAft>
                          <a:spcPts val="0"/>
                        </a:spcAft>
                      </a:pPr>
                      <a:r>
                        <a:rPr lang="ja-JP" sz="1400" b="0" u="sng" kern="0" dirty="0">
                          <a:solidFill>
                            <a:srgbClr val="FF0000"/>
                          </a:solidFill>
                          <a:effectLst/>
                        </a:rPr>
                        <a:t>①　保険診療</a:t>
                      </a:r>
                      <a:r>
                        <a:rPr lang="ja-JP" sz="1400" b="0" u="sng" kern="0" dirty="0" smtClean="0">
                          <a:solidFill>
                            <a:srgbClr val="FF0000"/>
                          </a:solidFill>
                          <a:effectLst/>
                        </a:rPr>
                        <a:t>指数</a:t>
                      </a:r>
                      <a:r>
                        <a:rPr lang="ja-JP" altLang="en-US" sz="1400" b="0" u="sng" kern="0" dirty="0" smtClean="0">
                          <a:solidFill>
                            <a:srgbClr val="FF0000"/>
                          </a:solidFill>
                          <a:effectLst/>
                        </a:rPr>
                        <a:t>　（改）</a:t>
                      </a:r>
                      <a:endParaRPr lang="ja-JP" sz="1400" b="0" kern="100" dirty="0">
                        <a:solidFill>
                          <a:srgbClr val="FF0000"/>
                        </a:solidFill>
                        <a:effectLst/>
                        <a:latin typeface="ＭＳ ゴシック"/>
                        <a:ea typeface="ＭＳ 明朝"/>
                        <a:cs typeface="Times New Roman"/>
                      </a:endParaRPr>
                    </a:p>
                  </a:txBody>
                  <a:tcPr marL="68580" marR="68580" marT="0" marB="0" anchor="ctr">
                    <a:solidFill>
                      <a:schemeClr val="accent4">
                        <a:lumMod val="40000"/>
                        <a:lumOff val="60000"/>
                      </a:schemeClr>
                    </a:solidFill>
                  </a:tcPr>
                </a:tc>
              </a:tr>
              <a:tr h="304757">
                <a:tc>
                  <a:txBody>
                    <a:bodyPr/>
                    <a:lstStyle/>
                    <a:p>
                      <a:pPr marL="161925" indent="-179705" algn="just">
                        <a:spcAft>
                          <a:spcPts val="0"/>
                        </a:spcAft>
                      </a:pPr>
                      <a:r>
                        <a:rPr lang="ja-JP" sz="1400" b="0" kern="0" dirty="0">
                          <a:effectLst/>
                        </a:rPr>
                        <a:t>②　効率性指数</a:t>
                      </a:r>
                      <a:endParaRPr lang="ja-JP" sz="1400" b="0" kern="100" dirty="0">
                        <a:effectLst/>
                        <a:latin typeface="ＭＳ ゴシック"/>
                        <a:ea typeface="ＭＳ 明朝"/>
                        <a:cs typeface="Times New Roman"/>
                      </a:endParaRPr>
                    </a:p>
                  </a:txBody>
                  <a:tcPr marL="68580" marR="68580" marT="0" marB="0" anchor="ctr">
                    <a:solidFill>
                      <a:schemeClr val="bg1"/>
                    </a:solidFill>
                  </a:tcPr>
                </a:tc>
              </a:tr>
              <a:tr h="304757">
                <a:tc>
                  <a:txBody>
                    <a:bodyPr/>
                    <a:lstStyle/>
                    <a:p>
                      <a:pPr marL="161925" indent="-179705" algn="just">
                        <a:spcAft>
                          <a:spcPts val="0"/>
                        </a:spcAft>
                      </a:pPr>
                      <a:r>
                        <a:rPr lang="ja-JP" sz="1400" b="0" kern="0" dirty="0">
                          <a:effectLst/>
                        </a:rPr>
                        <a:t>③　複雑性指数</a:t>
                      </a:r>
                      <a:endParaRPr lang="ja-JP" sz="1400" b="0" kern="100" dirty="0">
                        <a:effectLst/>
                        <a:latin typeface="ＭＳ ゴシック"/>
                        <a:ea typeface="ＭＳ 明朝"/>
                        <a:cs typeface="Times New Roman"/>
                      </a:endParaRPr>
                    </a:p>
                  </a:txBody>
                  <a:tcPr marL="68580" marR="68580" marT="0" marB="0" anchor="ctr">
                    <a:solidFill>
                      <a:schemeClr val="bg1"/>
                    </a:solidFill>
                  </a:tcPr>
                </a:tc>
              </a:tr>
              <a:tr h="304757">
                <a:tc>
                  <a:txBody>
                    <a:bodyPr/>
                    <a:lstStyle/>
                    <a:p>
                      <a:pPr marL="161925" indent="-179705" algn="just">
                        <a:spcAft>
                          <a:spcPts val="0"/>
                        </a:spcAft>
                      </a:pPr>
                      <a:r>
                        <a:rPr lang="ja-JP" sz="1400" b="0" kern="0" dirty="0">
                          <a:effectLst/>
                        </a:rPr>
                        <a:t>④　カバー率指数</a:t>
                      </a:r>
                      <a:endParaRPr lang="ja-JP" sz="1400" b="0" kern="100" dirty="0">
                        <a:effectLst/>
                        <a:latin typeface="ＭＳ ゴシック"/>
                        <a:ea typeface="ＭＳ 明朝"/>
                        <a:cs typeface="Times New Roman"/>
                      </a:endParaRPr>
                    </a:p>
                  </a:txBody>
                  <a:tcPr marL="68580" marR="68580" marT="0" marB="0" anchor="ctr">
                    <a:solidFill>
                      <a:schemeClr val="bg1"/>
                    </a:solidFill>
                  </a:tcPr>
                </a:tc>
              </a:tr>
              <a:tr h="304757">
                <a:tc>
                  <a:txBody>
                    <a:bodyPr/>
                    <a:lstStyle/>
                    <a:p>
                      <a:pPr marL="161925" indent="-179705" algn="just">
                        <a:spcAft>
                          <a:spcPts val="0"/>
                        </a:spcAft>
                      </a:pPr>
                      <a:r>
                        <a:rPr lang="ja-JP" sz="1400" b="0" kern="0" dirty="0">
                          <a:solidFill>
                            <a:srgbClr val="FF0000"/>
                          </a:solidFill>
                          <a:effectLst/>
                        </a:rPr>
                        <a:t>⑤　救急医療指数</a:t>
                      </a:r>
                      <a:endParaRPr lang="ja-JP" sz="1400" b="0" kern="100" dirty="0">
                        <a:solidFill>
                          <a:srgbClr val="FF0000"/>
                        </a:solidFill>
                        <a:effectLst/>
                        <a:latin typeface="ＭＳ ゴシック"/>
                        <a:ea typeface="ＭＳ 明朝"/>
                        <a:cs typeface="Times New Roman"/>
                      </a:endParaRPr>
                    </a:p>
                  </a:txBody>
                  <a:tcPr marL="68580" marR="68580" marT="0" marB="0" anchor="ctr">
                    <a:solidFill>
                      <a:schemeClr val="accent4">
                        <a:lumMod val="40000"/>
                        <a:lumOff val="60000"/>
                      </a:schemeClr>
                    </a:solidFill>
                  </a:tcPr>
                </a:tc>
              </a:tr>
              <a:tr h="304757">
                <a:tc>
                  <a:txBody>
                    <a:bodyPr/>
                    <a:lstStyle/>
                    <a:p>
                      <a:pPr marL="161925" indent="-179705" algn="just">
                        <a:spcAft>
                          <a:spcPts val="0"/>
                        </a:spcAft>
                      </a:pPr>
                      <a:r>
                        <a:rPr lang="ja-JP" sz="1400" b="0" kern="0" dirty="0">
                          <a:solidFill>
                            <a:srgbClr val="FF0000"/>
                          </a:solidFill>
                          <a:effectLst/>
                        </a:rPr>
                        <a:t>⑥　地域医療指数</a:t>
                      </a:r>
                      <a:endParaRPr lang="ja-JP" sz="1400" b="0" kern="100" dirty="0">
                        <a:solidFill>
                          <a:srgbClr val="FF0000"/>
                        </a:solidFill>
                        <a:effectLst/>
                        <a:latin typeface="ＭＳ ゴシック"/>
                        <a:ea typeface="ＭＳ 明朝"/>
                        <a:cs typeface="Times New Roman"/>
                      </a:endParaRPr>
                    </a:p>
                  </a:txBody>
                  <a:tcPr marL="68580" marR="68580" marT="0" marB="0" anchor="ctr">
                    <a:solidFill>
                      <a:schemeClr val="accent4">
                        <a:lumMod val="40000"/>
                        <a:lumOff val="60000"/>
                      </a:schemeClr>
                    </a:solidFill>
                  </a:tcPr>
                </a:tc>
              </a:tr>
              <a:tr h="304757">
                <a:tc>
                  <a:txBody>
                    <a:bodyPr/>
                    <a:lstStyle/>
                    <a:p>
                      <a:pPr marL="163195" indent="-180975" algn="just">
                        <a:spcAft>
                          <a:spcPts val="0"/>
                        </a:spcAft>
                      </a:pPr>
                      <a:r>
                        <a:rPr lang="ja-JP" sz="1400" b="0" u="sng" kern="0" dirty="0">
                          <a:solidFill>
                            <a:srgbClr val="FF0000"/>
                          </a:solidFill>
                          <a:effectLst/>
                        </a:rPr>
                        <a:t>⑦　後発医薬品</a:t>
                      </a:r>
                      <a:r>
                        <a:rPr lang="ja-JP" sz="1400" b="0" u="sng" kern="0" dirty="0" smtClean="0">
                          <a:solidFill>
                            <a:srgbClr val="FF0000"/>
                          </a:solidFill>
                          <a:effectLst/>
                        </a:rPr>
                        <a:t>指数</a:t>
                      </a:r>
                      <a:r>
                        <a:rPr lang="ja-JP" altLang="en-US" sz="1400" b="0" u="sng" kern="0" dirty="0" smtClean="0">
                          <a:solidFill>
                            <a:srgbClr val="FF0000"/>
                          </a:solidFill>
                          <a:effectLst/>
                        </a:rPr>
                        <a:t>　（新）</a:t>
                      </a:r>
                      <a:endParaRPr lang="ja-JP" sz="1400" b="0" kern="100" dirty="0">
                        <a:solidFill>
                          <a:srgbClr val="FF0000"/>
                        </a:solidFill>
                        <a:effectLst/>
                        <a:latin typeface="ＭＳ ゴシック"/>
                        <a:ea typeface="ＭＳ 明朝"/>
                        <a:cs typeface="Times New Roman"/>
                      </a:endParaRPr>
                    </a:p>
                  </a:txBody>
                  <a:tcPr marL="68580" marR="68580" marT="0" marB="0" anchor="ctr">
                    <a:solidFill>
                      <a:schemeClr val="accent4">
                        <a:lumMod val="40000"/>
                        <a:lumOff val="60000"/>
                      </a:schemeClr>
                    </a:solidFill>
                  </a:tcPr>
                </a:tc>
              </a:tr>
            </a:tbl>
          </a:graphicData>
        </a:graphic>
      </p:graphicFrame>
      <p:sp>
        <p:nvSpPr>
          <p:cNvPr id="8" name="右矢印 7"/>
          <p:cNvSpPr/>
          <p:nvPr/>
        </p:nvSpPr>
        <p:spPr>
          <a:xfrm>
            <a:off x="2038350" y="2355849"/>
            <a:ext cx="273050" cy="495300"/>
          </a:xfrm>
          <a:prstGeom prst="rightArrow">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0" name="テキスト ボックス 9"/>
          <p:cNvSpPr txBox="1"/>
          <p:nvPr/>
        </p:nvSpPr>
        <p:spPr>
          <a:xfrm>
            <a:off x="4898571" y="896300"/>
            <a:ext cx="4784063" cy="104644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u="sng" dirty="0" smtClean="0">
                <a:solidFill>
                  <a:srgbClr val="FF0000"/>
                </a:solidFill>
              </a:rPr>
              <a:t>①　保険診療指数　（「データ提出指数」から改変）</a:t>
            </a:r>
            <a:endParaRPr lang="en-US" altLang="ja-JP" sz="1400" u="sng" dirty="0" smtClean="0">
              <a:solidFill>
                <a:srgbClr val="FF0000"/>
              </a:solidFill>
            </a:endParaRPr>
          </a:p>
          <a:p>
            <a:pPr marL="88900" indent="-88900"/>
            <a:r>
              <a:rPr lang="ja-JP" altLang="en-US" sz="1200" dirty="0">
                <a:solidFill>
                  <a:prstClr val="black"/>
                </a:solidFill>
              </a:rPr>
              <a:t>・</a:t>
            </a:r>
            <a:r>
              <a:rPr lang="ja-JP" altLang="en-US" sz="1200" dirty="0" smtClean="0">
                <a:solidFill>
                  <a:prstClr val="black"/>
                </a:solidFill>
              </a:rPr>
              <a:t>これまでデータ提出指数として評価されて</a:t>
            </a:r>
            <a:r>
              <a:rPr lang="ja-JP" altLang="en-US" sz="1200" dirty="0">
                <a:solidFill>
                  <a:prstClr val="black"/>
                </a:solidFill>
              </a:rPr>
              <a:t>い</a:t>
            </a:r>
            <a:r>
              <a:rPr lang="ja-JP" altLang="en-US" sz="1200" dirty="0" smtClean="0">
                <a:solidFill>
                  <a:prstClr val="black"/>
                </a:solidFill>
              </a:rPr>
              <a:t>た「部位不明・詳細不明コードの使用率」に加え、「様式間の記載矛盾」、「未コード化傷病名の使用率」、「保険診療の教育の普及に向けた指導医療官の出向（</a:t>
            </a:r>
            <a:r>
              <a:rPr lang="en-US" altLang="ja-JP" sz="1200" dirty="0" smtClean="0">
                <a:solidFill>
                  <a:prstClr val="black"/>
                </a:solidFill>
              </a:rPr>
              <a:t>Ⅰ</a:t>
            </a:r>
            <a:r>
              <a:rPr lang="ja-JP" altLang="en-US" sz="1200" dirty="0" smtClean="0">
                <a:solidFill>
                  <a:prstClr val="black"/>
                </a:solidFill>
              </a:rPr>
              <a:t>群のみ）」等、新たに評価項目を追加する。</a:t>
            </a:r>
            <a:endParaRPr lang="ja-JP" altLang="en-US" sz="1200" dirty="0">
              <a:solidFill>
                <a:prstClr val="black"/>
              </a:solidFill>
            </a:endParaRPr>
          </a:p>
        </p:txBody>
      </p:sp>
      <p:sp>
        <p:nvSpPr>
          <p:cNvPr id="13" name="テキスト ボックス 12"/>
          <p:cNvSpPr txBox="1"/>
          <p:nvPr/>
        </p:nvSpPr>
        <p:spPr>
          <a:xfrm>
            <a:off x="4898577" y="2001102"/>
            <a:ext cx="4784062"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smtClean="0">
                <a:solidFill>
                  <a:srgbClr val="FF0000"/>
                </a:solidFill>
              </a:rPr>
              <a:t>⑤　救急医療指数</a:t>
            </a:r>
            <a:endParaRPr lang="en-US" altLang="ja-JP" sz="1400" dirty="0" smtClean="0">
              <a:solidFill>
                <a:srgbClr val="FF0000"/>
              </a:solidFill>
            </a:endParaRPr>
          </a:p>
          <a:p>
            <a:pPr marL="88900" indent="-88900"/>
            <a:r>
              <a:rPr lang="ja-JP" altLang="en-US" sz="1200" dirty="0" smtClean="0">
                <a:solidFill>
                  <a:prstClr val="black"/>
                </a:solidFill>
              </a:rPr>
              <a:t>・</a:t>
            </a:r>
            <a:r>
              <a:rPr lang="ja-JP" altLang="ja-JP" sz="1200" dirty="0" smtClean="0">
                <a:solidFill>
                  <a:prstClr val="black"/>
                </a:solidFill>
              </a:rPr>
              <a:t>当該</a:t>
            </a:r>
            <a:r>
              <a:rPr lang="ja-JP" altLang="ja-JP" sz="1200" dirty="0">
                <a:solidFill>
                  <a:prstClr val="black"/>
                </a:solidFill>
              </a:rPr>
              <a:t>指数の評価対象となる患者をより公平に選定するため、重症な患者が算定する入院料等を算定している患者を評価対象と</a:t>
            </a:r>
            <a:r>
              <a:rPr lang="ja-JP" altLang="ja-JP" sz="1200" dirty="0" smtClean="0">
                <a:solidFill>
                  <a:prstClr val="black"/>
                </a:solidFill>
              </a:rPr>
              <a:t>する</a:t>
            </a:r>
            <a:r>
              <a:rPr lang="ja-JP" altLang="en-US" sz="1200" dirty="0" smtClean="0">
                <a:solidFill>
                  <a:prstClr val="black"/>
                </a:solidFill>
              </a:rPr>
              <a:t>等の見直しを行う</a:t>
            </a:r>
            <a:r>
              <a:rPr lang="ja-JP" altLang="ja-JP" sz="1200" dirty="0" smtClean="0">
                <a:solidFill>
                  <a:prstClr val="black"/>
                </a:solidFill>
              </a:rPr>
              <a:t>。</a:t>
            </a:r>
            <a:endParaRPr lang="en-US" altLang="ja-JP" sz="1200" dirty="0" smtClean="0">
              <a:solidFill>
                <a:prstClr val="black"/>
              </a:solidFill>
            </a:endParaRPr>
          </a:p>
        </p:txBody>
      </p:sp>
      <p:sp>
        <p:nvSpPr>
          <p:cNvPr id="16" name="テキスト ボックス 15"/>
          <p:cNvSpPr txBox="1"/>
          <p:nvPr/>
        </p:nvSpPr>
        <p:spPr>
          <a:xfrm>
            <a:off x="4915007" y="3657362"/>
            <a:ext cx="4767629"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u="sng" dirty="0" smtClean="0">
                <a:solidFill>
                  <a:srgbClr val="FF0000"/>
                </a:solidFill>
              </a:rPr>
              <a:t>⑦　後発医薬品指数　（新設）</a:t>
            </a:r>
            <a:endParaRPr lang="en-US" altLang="ja-JP" sz="1400" u="sng" dirty="0" smtClean="0">
              <a:solidFill>
                <a:srgbClr val="FF0000"/>
              </a:solidFill>
            </a:endParaRPr>
          </a:p>
          <a:p>
            <a:pPr marL="88900" indent="-88900"/>
            <a:r>
              <a:rPr lang="ja-JP" altLang="en-US" sz="1200" dirty="0" smtClean="0">
                <a:solidFill>
                  <a:prstClr val="black"/>
                </a:solidFill>
              </a:rPr>
              <a:t>・「後発医薬品のさらなる使用促進のためのロードマップ」に基づき</a:t>
            </a:r>
            <a:r>
              <a:rPr lang="ja-JP" altLang="en-US" sz="1200" dirty="0">
                <a:solidFill>
                  <a:prstClr val="black"/>
                </a:solidFill>
              </a:rPr>
              <a:t>、後発医薬品の使用について数量</a:t>
            </a:r>
            <a:r>
              <a:rPr lang="ja-JP" altLang="en-US" sz="1200" dirty="0" smtClean="0">
                <a:solidFill>
                  <a:prstClr val="black"/>
                </a:solidFill>
              </a:rPr>
              <a:t>ベース（新指標）によって評価を行う。</a:t>
            </a:r>
            <a:endParaRPr lang="ja-JP" altLang="en-US" sz="1200" dirty="0">
              <a:solidFill>
                <a:prstClr val="black"/>
              </a:solidFill>
            </a:endParaRPr>
          </a:p>
        </p:txBody>
      </p:sp>
      <p:sp>
        <p:nvSpPr>
          <p:cNvPr id="17" name="Rectangle 37"/>
          <p:cNvSpPr>
            <a:spLocks noChangeArrowheads="1"/>
          </p:cNvSpPr>
          <p:nvPr/>
        </p:nvSpPr>
        <p:spPr bwMode="auto">
          <a:xfrm>
            <a:off x="142376" y="4502138"/>
            <a:ext cx="9593323" cy="2296309"/>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a:solidFill>
                <a:prstClr val="black"/>
              </a:solidFill>
            </a:endParaRPr>
          </a:p>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a:solidFill>
                <a:prstClr val="black"/>
              </a:solidFill>
            </a:endParaRPr>
          </a:p>
        </p:txBody>
      </p:sp>
      <p:sp>
        <p:nvSpPr>
          <p:cNvPr id="18" name="Rectangle 36"/>
          <p:cNvSpPr>
            <a:spLocks noChangeArrowheads="1"/>
          </p:cNvSpPr>
          <p:nvPr/>
        </p:nvSpPr>
        <p:spPr bwMode="auto">
          <a:xfrm>
            <a:off x="132441" y="4133288"/>
            <a:ext cx="3868200" cy="44864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算定ルール等の見直し</a:t>
            </a:r>
            <a:endParaRPr lang="ja-JP" altLang="en-US" sz="2400" dirty="0">
              <a:solidFill>
                <a:prstClr val="black"/>
              </a:solidFill>
            </a:endParaRPr>
          </a:p>
        </p:txBody>
      </p:sp>
      <p:sp>
        <p:nvSpPr>
          <p:cNvPr id="12" name="テキスト ボックス 11"/>
          <p:cNvSpPr txBox="1"/>
          <p:nvPr/>
        </p:nvSpPr>
        <p:spPr>
          <a:xfrm>
            <a:off x="216111" y="4665106"/>
            <a:ext cx="4733263" cy="1261884"/>
          </a:xfrm>
          <a:prstGeom prst="rect">
            <a:avLst/>
          </a:prstGeom>
          <a:solidFill>
            <a:schemeClr val="bg1"/>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marL="177800" lvl="1" indent="-177800"/>
            <a:r>
              <a:rPr lang="ja-JP" altLang="en-US" sz="1400" b="1" u="sng" dirty="0" smtClean="0">
                <a:solidFill>
                  <a:prstClr val="black"/>
                </a:solidFill>
              </a:rPr>
              <a:t>①　同一病名で再入院した際に「一連」とみなす算定ルール（いわゆる「３日以内再入院ルール」）の見直し</a:t>
            </a:r>
            <a:endParaRPr lang="en-US" altLang="ja-JP" sz="1400" b="1" u="sng" dirty="0">
              <a:solidFill>
                <a:prstClr val="black"/>
              </a:solidFill>
            </a:endParaRPr>
          </a:p>
          <a:p>
            <a:pPr marL="266700" lvl="1" indent="-177800"/>
            <a:r>
              <a:rPr lang="ja-JP" altLang="en-US" sz="1200" dirty="0" smtClean="0">
                <a:solidFill>
                  <a:prstClr val="black"/>
                </a:solidFill>
              </a:rPr>
              <a:t>・　診療内容からは一連として取り扱うことが妥当であるにも関わらず意図的に３日間退院させ４日目以降に再入院させていることが疑われる事例があること等を踏まえ、当該ルールの適用対象となる再入院期間を</a:t>
            </a:r>
            <a:r>
              <a:rPr lang="ja-JP" altLang="en-US" sz="1200" u="sng" dirty="0" smtClean="0">
                <a:solidFill>
                  <a:srgbClr val="FF0000"/>
                </a:solidFill>
              </a:rPr>
              <a:t>「３日」から「７日」に延長</a:t>
            </a:r>
            <a:r>
              <a:rPr lang="ja-JP" altLang="en-US" sz="1200" dirty="0" smtClean="0">
                <a:solidFill>
                  <a:prstClr val="black"/>
                </a:solidFill>
              </a:rPr>
              <a:t>する等、必要な見直しを行う。</a:t>
            </a:r>
            <a:endParaRPr lang="en-US" altLang="ja-JP" sz="1200" dirty="0" smtClean="0">
              <a:solidFill>
                <a:prstClr val="black"/>
              </a:solidFill>
            </a:endParaRPr>
          </a:p>
        </p:txBody>
      </p:sp>
      <p:sp>
        <p:nvSpPr>
          <p:cNvPr id="19" name="テキスト ボックス 18"/>
          <p:cNvSpPr txBox="1"/>
          <p:nvPr/>
        </p:nvSpPr>
        <p:spPr>
          <a:xfrm>
            <a:off x="4911272" y="2918995"/>
            <a:ext cx="4784063"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smtClean="0">
                <a:solidFill>
                  <a:srgbClr val="FF0000"/>
                </a:solidFill>
              </a:rPr>
              <a:t>⑥　地域医療指数</a:t>
            </a:r>
            <a:endParaRPr lang="en-US" altLang="ja-JP" sz="1400" dirty="0" smtClean="0">
              <a:solidFill>
                <a:srgbClr val="FF0000"/>
              </a:solidFill>
            </a:endParaRPr>
          </a:p>
          <a:p>
            <a:pPr marL="88900" indent="-88900"/>
            <a:r>
              <a:rPr lang="ja-JP" altLang="en-US" sz="1200" dirty="0" smtClean="0">
                <a:solidFill>
                  <a:prstClr val="black"/>
                </a:solidFill>
              </a:rPr>
              <a:t>・「急性心筋梗塞の</a:t>
            </a:r>
            <a:r>
              <a:rPr lang="en-US" altLang="ja-JP" sz="1200" dirty="0">
                <a:solidFill>
                  <a:prstClr val="black"/>
                </a:solidFill>
              </a:rPr>
              <a:t>24</a:t>
            </a:r>
            <a:r>
              <a:rPr lang="ja-JP" altLang="en-US" sz="1200" dirty="0">
                <a:solidFill>
                  <a:prstClr val="black"/>
                </a:solidFill>
              </a:rPr>
              <a:t>時間診療</a:t>
            </a:r>
            <a:r>
              <a:rPr lang="ja-JP" altLang="en-US" sz="1200" dirty="0" smtClean="0">
                <a:solidFill>
                  <a:prstClr val="black"/>
                </a:solidFill>
              </a:rPr>
              <a:t>体制」、「精神科</a:t>
            </a:r>
            <a:r>
              <a:rPr lang="ja-JP" altLang="en-US" sz="1200" dirty="0">
                <a:solidFill>
                  <a:prstClr val="black"/>
                </a:solidFill>
              </a:rPr>
              <a:t>身体合併症の受入</a:t>
            </a:r>
            <a:r>
              <a:rPr lang="ja-JP" altLang="en-US" sz="1200" dirty="0" smtClean="0">
                <a:solidFill>
                  <a:prstClr val="black"/>
                </a:solidFill>
              </a:rPr>
              <a:t>体制」に係る評価を追加する等の見直しを行う。</a:t>
            </a:r>
            <a:endParaRPr lang="ja-JP" altLang="en-US" sz="1200" dirty="0">
              <a:solidFill>
                <a:prstClr val="black"/>
              </a:solidFill>
            </a:endParaRPr>
          </a:p>
        </p:txBody>
      </p:sp>
      <p:sp>
        <p:nvSpPr>
          <p:cNvPr id="9" name="テキスト ボックス 8"/>
          <p:cNvSpPr txBox="1"/>
          <p:nvPr/>
        </p:nvSpPr>
        <p:spPr>
          <a:xfrm>
            <a:off x="223959" y="6016684"/>
            <a:ext cx="4725414" cy="677108"/>
          </a:xfrm>
          <a:prstGeom prst="rect">
            <a:avLst/>
          </a:prstGeom>
          <a:solidFill>
            <a:schemeClr val="bg1"/>
          </a:solidFill>
          <a:ln w="3175">
            <a:solidFill>
              <a:schemeClr val="tx1"/>
            </a:solidFill>
            <a:prstDash val="solid"/>
          </a:ln>
        </p:spPr>
        <p:txBody>
          <a:bodyPr wrap="square" rtlCol="0">
            <a:spAutoFit/>
          </a:bodyPr>
          <a:lstStyle/>
          <a:p>
            <a:pPr marL="0" lvl="1"/>
            <a:r>
              <a:rPr lang="ja-JP" altLang="en-US" sz="1400" b="1" u="sng" dirty="0" smtClean="0">
                <a:solidFill>
                  <a:prstClr val="black"/>
                </a:solidFill>
              </a:rPr>
              <a:t>②</a:t>
            </a:r>
            <a:r>
              <a:rPr lang="ja-JP" altLang="en-US" sz="1400" b="1" u="sng" dirty="0">
                <a:solidFill>
                  <a:prstClr val="black"/>
                </a:solidFill>
              </a:rPr>
              <a:t>　適切な傷病名コーディングの推進</a:t>
            </a:r>
            <a:endParaRPr lang="en-US" altLang="ja-JP" sz="1400" b="1" u="sng" dirty="0">
              <a:solidFill>
                <a:prstClr val="black"/>
              </a:solidFill>
            </a:endParaRPr>
          </a:p>
          <a:p>
            <a:pPr marL="266700" lvl="2" indent="-177800"/>
            <a:r>
              <a:rPr lang="ja-JP" altLang="en-US" sz="1200" dirty="0" smtClean="0">
                <a:solidFill>
                  <a:prstClr val="black"/>
                </a:solidFill>
              </a:rPr>
              <a:t>・　適切</a:t>
            </a:r>
            <a:r>
              <a:rPr lang="ja-JP" altLang="en-US" sz="1200" dirty="0">
                <a:solidFill>
                  <a:prstClr val="black"/>
                </a:solidFill>
              </a:rPr>
              <a:t>な傷病名コーディングの推進に向けて、</a:t>
            </a:r>
            <a:r>
              <a:rPr lang="ja-JP" altLang="en-US" sz="1200" u="sng" dirty="0">
                <a:solidFill>
                  <a:srgbClr val="FF0000"/>
                </a:solidFill>
              </a:rPr>
              <a:t>「</a:t>
            </a:r>
            <a:r>
              <a:rPr lang="en-US" altLang="ja-JP" sz="1200" u="sng" dirty="0">
                <a:solidFill>
                  <a:srgbClr val="FF0000"/>
                </a:solidFill>
              </a:rPr>
              <a:t>DPC</a:t>
            </a:r>
            <a:r>
              <a:rPr lang="ja-JP" altLang="en-US" sz="1200" u="sng" dirty="0">
                <a:solidFill>
                  <a:srgbClr val="FF0000"/>
                </a:solidFill>
              </a:rPr>
              <a:t>傷病名コーディングテキスト」の作成と公開</a:t>
            </a:r>
            <a:r>
              <a:rPr lang="ja-JP" altLang="en-US" sz="1200" dirty="0">
                <a:solidFill>
                  <a:prstClr val="black"/>
                </a:solidFill>
              </a:rPr>
              <a:t>等の対応を行う</a:t>
            </a:r>
            <a:r>
              <a:rPr lang="ja-JP" altLang="en-US" sz="1200" dirty="0" smtClean="0">
                <a:solidFill>
                  <a:prstClr val="black"/>
                </a:solidFill>
              </a:rPr>
              <a:t>。</a:t>
            </a:r>
            <a:endParaRPr lang="ja-JP" altLang="en-US" dirty="0">
              <a:solidFill>
                <a:prstClr val="black"/>
              </a:solidFill>
            </a:endParaRPr>
          </a:p>
        </p:txBody>
      </p:sp>
      <p:sp>
        <p:nvSpPr>
          <p:cNvPr id="20" name="テキスト ボックス 19"/>
          <p:cNvSpPr txBox="1"/>
          <p:nvPr/>
        </p:nvSpPr>
        <p:spPr>
          <a:xfrm>
            <a:off x="5042006" y="4648566"/>
            <a:ext cx="4640737" cy="861774"/>
          </a:xfrm>
          <a:prstGeom prst="rect">
            <a:avLst/>
          </a:prstGeom>
          <a:solidFill>
            <a:schemeClr val="bg1"/>
          </a:solidFill>
          <a:ln w="3175">
            <a:solidFill>
              <a:schemeClr val="tx1"/>
            </a:solidFill>
          </a:ln>
        </p:spPr>
        <p:txBody>
          <a:bodyPr wrap="square" rtlCol="0">
            <a:spAutoFit/>
          </a:bodyPr>
          <a:lstStyle/>
          <a:p>
            <a:pPr marL="177800" lvl="1" indent="-177800"/>
            <a:r>
              <a:rPr lang="ja-JP" altLang="en-US" sz="1400" b="1" u="sng" dirty="0" smtClean="0">
                <a:solidFill>
                  <a:prstClr val="black"/>
                </a:solidFill>
              </a:rPr>
              <a:t>③</a:t>
            </a:r>
            <a:r>
              <a:rPr lang="ja-JP" altLang="en-US" sz="1400" b="1" u="sng" dirty="0">
                <a:solidFill>
                  <a:prstClr val="black"/>
                </a:solidFill>
              </a:rPr>
              <a:t>　入院時持参薬の</a:t>
            </a:r>
            <a:r>
              <a:rPr lang="ja-JP" altLang="en-US" sz="1400" b="1" u="sng" dirty="0" smtClean="0">
                <a:solidFill>
                  <a:prstClr val="black"/>
                </a:solidFill>
              </a:rPr>
              <a:t>取り扱い</a:t>
            </a:r>
            <a:endParaRPr lang="en-US" altLang="ja-JP" sz="1400" b="1" u="sng" dirty="0" smtClean="0">
              <a:solidFill>
                <a:prstClr val="black"/>
              </a:solidFill>
            </a:endParaRPr>
          </a:p>
          <a:p>
            <a:pPr marL="266700" lvl="2" indent="-177800"/>
            <a:r>
              <a:rPr lang="ja-JP" altLang="en-US" sz="1200" dirty="0" smtClean="0">
                <a:solidFill>
                  <a:prstClr val="black"/>
                </a:solidFill>
              </a:rPr>
              <a:t>・　入院前に外来で処方して患者に持参させる事例等に対応するため、予定入院の際に入院の契機となった傷病に対して用いる持参薬については、入院中の使用を</a:t>
            </a:r>
            <a:r>
              <a:rPr lang="ja-JP" altLang="en-US" sz="1200" u="sng" dirty="0" smtClean="0">
                <a:solidFill>
                  <a:srgbClr val="FF0000"/>
                </a:solidFill>
              </a:rPr>
              <a:t>原則として禁止</a:t>
            </a:r>
            <a:r>
              <a:rPr lang="ja-JP" altLang="en-US" sz="1200" dirty="0" smtClean="0">
                <a:solidFill>
                  <a:prstClr val="black"/>
                </a:solidFill>
              </a:rPr>
              <a:t>する。</a:t>
            </a:r>
            <a:endParaRPr lang="ja-JP" altLang="en-US" dirty="0">
              <a:solidFill>
                <a:prstClr val="black"/>
              </a:solidFill>
            </a:endParaRPr>
          </a:p>
        </p:txBody>
      </p:sp>
      <p:sp>
        <p:nvSpPr>
          <p:cNvPr id="21" name="テキスト ボックス 20"/>
          <p:cNvSpPr txBox="1"/>
          <p:nvPr/>
        </p:nvSpPr>
        <p:spPr>
          <a:xfrm>
            <a:off x="5042006" y="5612368"/>
            <a:ext cx="4640737" cy="1077218"/>
          </a:xfrm>
          <a:prstGeom prst="rect">
            <a:avLst/>
          </a:prstGeom>
          <a:solidFill>
            <a:schemeClr val="bg1"/>
          </a:solidFill>
          <a:ln w="3175">
            <a:solidFill>
              <a:schemeClr val="tx1"/>
            </a:solidFill>
          </a:ln>
        </p:spPr>
        <p:txBody>
          <a:bodyPr wrap="square" rtlCol="0">
            <a:spAutoFit/>
          </a:bodyPr>
          <a:lstStyle/>
          <a:p>
            <a:pPr marL="177800" lvl="1" indent="-177800"/>
            <a:r>
              <a:rPr lang="ja-JP" altLang="en-US" sz="1400" b="1" u="sng" dirty="0">
                <a:solidFill>
                  <a:prstClr val="black"/>
                </a:solidFill>
              </a:rPr>
              <a:t>④　「入院初日に薬剤等の費用を一括して支払う点数設定</a:t>
            </a:r>
            <a:r>
              <a:rPr lang="ja-JP" altLang="en-US" sz="1400" b="1" u="sng" dirty="0" smtClean="0">
                <a:solidFill>
                  <a:prstClr val="black"/>
                </a:solidFill>
              </a:rPr>
              <a:t>方式の</a:t>
            </a:r>
            <a:r>
              <a:rPr lang="ja-JP" altLang="en-US" sz="1400" b="1" u="sng" dirty="0">
                <a:solidFill>
                  <a:prstClr val="black"/>
                </a:solidFill>
              </a:rPr>
              <a:t>見直し</a:t>
            </a:r>
            <a:endParaRPr lang="en-US" altLang="ja-JP" sz="1400" b="1" u="sng" dirty="0">
              <a:solidFill>
                <a:prstClr val="black"/>
              </a:solidFill>
            </a:endParaRPr>
          </a:p>
          <a:p>
            <a:pPr marL="266700" lvl="2" indent="-177800"/>
            <a:r>
              <a:rPr lang="ja-JP" altLang="en-US" sz="1200" dirty="0" smtClean="0">
                <a:solidFill>
                  <a:prstClr val="black"/>
                </a:solidFill>
              </a:rPr>
              <a:t>・　平成</a:t>
            </a:r>
            <a:r>
              <a:rPr lang="en-US" altLang="ja-JP" sz="1200" dirty="0">
                <a:solidFill>
                  <a:prstClr val="black"/>
                </a:solidFill>
              </a:rPr>
              <a:t>24</a:t>
            </a:r>
            <a:r>
              <a:rPr lang="ja-JP" altLang="en-US" sz="1200" dirty="0">
                <a:solidFill>
                  <a:prstClr val="black"/>
                </a:solidFill>
              </a:rPr>
              <a:t>年改定で試行的に導入</a:t>
            </a:r>
            <a:r>
              <a:rPr lang="ja-JP" altLang="en-US" sz="1200" dirty="0" smtClean="0">
                <a:solidFill>
                  <a:prstClr val="black"/>
                </a:solidFill>
              </a:rPr>
              <a:t>された点数</a:t>
            </a:r>
            <a:r>
              <a:rPr lang="ja-JP" altLang="en-US" sz="1200" dirty="0">
                <a:solidFill>
                  <a:prstClr val="black"/>
                </a:solidFill>
              </a:rPr>
              <a:t>設定</a:t>
            </a:r>
            <a:r>
              <a:rPr lang="ja-JP" altLang="en-US" sz="1200" dirty="0" smtClean="0">
                <a:solidFill>
                  <a:prstClr val="black"/>
                </a:solidFill>
              </a:rPr>
              <a:t>方式</a:t>
            </a:r>
            <a:r>
              <a:rPr lang="en-US" altLang="ja-JP" sz="1200" dirty="0" smtClean="0">
                <a:solidFill>
                  <a:prstClr val="black"/>
                </a:solidFill>
              </a:rPr>
              <a:t>D</a:t>
            </a:r>
            <a:r>
              <a:rPr lang="ja-JP" altLang="en-US" sz="1200" dirty="0">
                <a:solidFill>
                  <a:prstClr val="black"/>
                </a:solidFill>
              </a:rPr>
              <a:t>について</a:t>
            </a:r>
            <a:r>
              <a:rPr lang="ja-JP" altLang="en-US" sz="1200" dirty="0" smtClean="0">
                <a:solidFill>
                  <a:prstClr val="black"/>
                </a:solidFill>
              </a:rPr>
              <a:t>は、心臓</a:t>
            </a:r>
            <a:r>
              <a:rPr lang="ja-JP" altLang="en-US" sz="1200" dirty="0">
                <a:solidFill>
                  <a:prstClr val="black"/>
                </a:solidFill>
              </a:rPr>
              <a:t>カテーテル検査を行う診断群分類へ</a:t>
            </a:r>
            <a:r>
              <a:rPr lang="ja-JP" altLang="en-US" sz="1200" u="sng" dirty="0" smtClean="0">
                <a:solidFill>
                  <a:srgbClr val="FF0000"/>
                </a:solidFill>
              </a:rPr>
              <a:t>適用を</a:t>
            </a:r>
            <a:r>
              <a:rPr lang="ja-JP" altLang="en-US" sz="1200" u="sng" dirty="0">
                <a:solidFill>
                  <a:srgbClr val="FF0000"/>
                </a:solidFill>
              </a:rPr>
              <a:t>拡大</a:t>
            </a:r>
            <a:r>
              <a:rPr lang="ja-JP" altLang="en-US" sz="1200" dirty="0">
                <a:solidFill>
                  <a:prstClr val="black"/>
                </a:solidFill>
              </a:rPr>
              <a:t>する等の見直しを</a:t>
            </a:r>
            <a:r>
              <a:rPr lang="ja-JP" altLang="en-US" sz="1200" dirty="0" smtClean="0">
                <a:solidFill>
                  <a:prstClr val="black"/>
                </a:solidFill>
              </a:rPr>
              <a:t>行った上で、引き続き継続する。</a:t>
            </a:r>
            <a:endParaRPr lang="ja-JP" altLang="en-US" dirty="0">
              <a:solidFill>
                <a:prstClr val="black"/>
              </a:solidFill>
            </a:endParaRPr>
          </a:p>
        </p:txBody>
      </p:sp>
      <p:cxnSp>
        <p:nvCxnSpPr>
          <p:cNvPr id="22" name="直線矢印コネクタ 21"/>
          <p:cNvCxnSpPr>
            <a:endCxn id="10" idx="1"/>
          </p:cNvCxnSpPr>
          <p:nvPr/>
        </p:nvCxnSpPr>
        <p:spPr>
          <a:xfrm flipV="1">
            <a:off x="4434115" y="1419520"/>
            <a:ext cx="464458" cy="55618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直線矢印コネクタ 22"/>
          <p:cNvCxnSpPr/>
          <p:nvPr/>
        </p:nvCxnSpPr>
        <p:spPr>
          <a:xfrm flipV="1">
            <a:off x="4434116" y="2397322"/>
            <a:ext cx="515259" cy="79483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直線矢印コネクタ 25"/>
          <p:cNvCxnSpPr>
            <a:endCxn id="19" idx="1"/>
          </p:cNvCxnSpPr>
          <p:nvPr/>
        </p:nvCxnSpPr>
        <p:spPr>
          <a:xfrm flipV="1">
            <a:off x="4408714" y="3257549"/>
            <a:ext cx="502558" cy="196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直線矢印コネクタ 27"/>
          <p:cNvCxnSpPr>
            <a:endCxn id="16" idx="1"/>
          </p:cNvCxnSpPr>
          <p:nvPr/>
        </p:nvCxnSpPr>
        <p:spPr>
          <a:xfrm>
            <a:off x="4470401" y="3755391"/>
            <a:ext cx="444606" cy="2405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sz="2800" kern="0" dirty="0">
                <a:solidFill>
                  <a:prstClr val="black"/>
                </a:solidFill>
                <a:latin typeface="ＭＳ Ｐゴシック"/>
                <a:ea typeface="ＭＳ Ｐゴシック"/>
              </a:rPr>
              <a:t>２３</a:t>
            </a:r>
            <a:r>
              <a:rPr kumimoji="1" lang="ja-JP" altLang="en-US" sz="2800" b="0" i="0" u="none" strike="noStrike" kern="0" cap="none" spc="0" normalizeH="0" baseline="0" noProof="0" dirty="0" err="1" smtClean="0">
                <a:ln>
                  <a:noFill/>
                </a:ln>
                <a:solidFill>
                  <a:prstClr val="black"/>
                </a:solidFill>
                <a:effectLst/>
                <a:uLnTx/>
                <a:uFillTx/>
                <a:latin typeface="ＭＳ Ｐゴシック"/>
                <a:ea typeface="ＭＳ Ｐゴシック"/>
              </a:rPr>
              <a:t>．</a:t>
            </a:r>
            <a:r>
              <a:rPr kumimoji="1" lang="ja-JP" altLang="en-US" sz="2800" b="0" i="0" u="none" strike="noStrike" kern="0" cap="none" spc="0" normalizeH="0" baseline="0" noProof="0" dirty="0" smtClean="0">
                <a:ln>
                  <a:noFill/>
                </a:ln>
                <a:solidFill>
                  <a:prstClr val="black"/>
                </a:solidFill>
                <a:effectLst/>
                <a:uLnTx/>
                <a:uFillTx/>
                <a:latin typeface="ＭＳ Ｐゴシック"/>
                <a:ea typeface="ＭＳ Ｐゴシック"/>
              </a:rPr>
              <a:t>ＤＰＣ制度</a:t>
            </a:r>
            <a:r>
              <a:rPr kumimoji="1" lang="ja-JP" altLang="en-US" sz="2800" b="0" i="0" u="none" strike="noStrike" kern="0" cap="none" spc="0" normalizeH="0" baseline="0" noProof="0" dirty="0" smtClean="0">
                <a:ln>
                  <a:noFill/>
                </a:ln>
                <a:solidFill>
                  <a:prstClr val="black"/>
                </a:solidFill>
                <a:effectLst/>
                <a:uLnTx/>
                <a:uFillTx/>
                <a:latin typeface="Calibri" panose="020F0502020204030204"/>
                <a:ea typeface="ＭＳ Ｐゴシック"/>
              </a:rPr>
              <a:t>の見直し</a:t>
            </a:r>
            <a:endParaRPr kumimoji="1" lang="ja-JP" altLang="en-US" sz="28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2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204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98701601"/>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410966" y="1128221"/>
            <a:ext cx="9246741" cy="458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2438" indent="-452438"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fontAlgn="ctr">
              <a:spcBef>
                <a:spcPct val="0"/>
              </a:spcBef>
              <a:spcAft>
                <a:spcPct val="0"/>
              </a:spcAft>
              <a:buFontTx/>
              <a:buNone/>
              <a:defRPr/>
            </a:pPr>
            <a:r>
              <a:rPr lang="ja-JP" altLang="en-US" sz="2800" dirty="0" smtClean="0">
                <a:solidFill>
                  <a:srgbClr val="000000"/>
                </a:solidFill>
                <a:latin typeface="ＭＳ Ｐゴシック" charset="-128"/>
              </a:rPr>
              <a:t>１）消費税率８％への引上げに伴う診療報酬上の対応</a:t>
            </a:r>
            <a:r>
              <a:rPr lang="ja-JP" altLang="en-US" sz="2400" dirty="0" smtClean="0">
                <a:solidFill>
                  <a:srgbClr val="000000"/>
                </a:solidFill>
                <a:latin typeface="ＭＳ Ｐゴシック" charset="-128"/>
              </a:rPr>
              <a:t>（省略）</a:t>
            </a:r>
            <a:endParaRPr lang="en-US" altLang="ja-JP" sz="2400" dirty="0" smtClean="0">
              <a:solidFill>
                <a:srgbClr val="000000"/>
              </a:solidFill>
              <a:latin typeface="ＭＳ Ｐゴシック" charset="-128"/>
            </a:endParaRPr>
          </a:p>
          <a:p>
            <a:pPr marL="266700" indent="-266700" algn="just" fontAlgn="ctr">
              <a:spcBef>
                <a:spcPct val="0"/>
              </a:spcBef>
              <a:spcAft>
                <a:spcPct val="0"/>
              </a:spcAft>
              <a:buFontTx/>
              <a:buNone/>
              <a:defRPr/>
            </a:pPr>
            <a:r>
              <a:rPr lang="ja-JP" altLang="en-US" sz="2800" dirty="0" smtClean="0">
                <a:solidFill>
                  <a:srgbClr val="000000"/>
                </a:solidFill>
                <a:latin typeface="ＭＳ Ｐゴシック" charset="-128"/>
              </a:rPr>
              <a:t>２）新生児医療の評価の見直し</a:t>
            </a:r>
            <a:endParaRPr lang="en-US" altLang="ja-JP" sz="2800" dirty="0" smtClean="0">
              <a:solidFill>
                <a:srgbClr val="000000"/>
              </a:solidFill>
              <a:latin typeface="ＭＳ Ｐゴシック" charset="-128"/>
            </a:endParaRPr>
          </a:p>
          <a:p>
            <a:pPr marL="266700" indent="-266700" algn="just" fontAlgn="ctr">
              <a:spcBef>
                <a:spcPct val="0"/>
              </a:spcBef>
              <a:spcAft>
                <a:spcPct val="0"/>
              </a:spcAft>
              <a:buFontTx/>
              <a:buNone/>
              <a:defRPr/>
            </a:pPr>
            <a:r>
              <a:rPr lang="ja-JP" altLang="en-US" sz="2800" dirty="0">
                <a:solidFill>
                  <a:srgbClr val="000000"/>
                </a:solidFill>
                <a:latin typeface="ＭＳ Ｐゴシック" charset="-128"/>
              </a:rPr>
              <a:t>　</a:t>
            </a:r>
            <a:r>
              <a:rPr lang="ja-JP" altLang="en-US" sz="2800" dirty="0" smtClean="0">
                <a:solidFill>
                  <a:srgbClr val="000000"/>
                </a:solidFill>
                <a:latin typeface="ＭＳ Ｐゴシック" charset="-128"/>
              </a:rPr>
              <a:t>　小児特定集中治療室管理料の見直し</a:t>
            </a:r>
            <a:endParaRPr lang="en-US" altLang="ja-JP" sz="2800" dirty="0" smtClean="0">
              <a:solidFill>
                <a:srgbClr val="000000"/>
              </a:solidFill>
              <a:latin typeface="ＭＳ Ｐゴシック" charset="-128"/>
            </a:endParaRPr>
          </a:p>
          <a:p>
            <a:pPr algn="just" fontAlgn="ctr">
              <a:spcBef>
                <a:spcPct val="0"/>
              </a:spcBef>
              <a:spcAft>
                <a:spcPct val="0"/>
              </a:spcAft>
              <a:buFontTx/>
              <a:buNone/>
              <a:defRPr/>
            </a:pPr>
            <a:r>
              <a:rPr lang="ja-JP" altLang="en-US" sz="2800" dirty="0" smtClean="0">
                <a:solidFill>
                  <a:srgbClr val="000000"/>
                </a:solidFill>
                <a:latin typeface="ＭＳ Ｐゴシック" charset="-128"/>
              </a:rPr>
              <a:t>３）</a:t>
            </a:r>
            <a:r>
              <a:rPr lang="ja-JP" altLang="en-US" sz="2800" dirty="0" smtClean="0">
                <a:solidFill>
                  <a:srgbClr val="000000"/>
                </a:solidFill>
                <a:latin typeface="ＭＳ Ｐゴシック"/>
                <a:ea typeface="ＭＳ Ｐゴシック"/>
              </a:rPr>
              <a:t>小児</a:t>
            </a:r>
            <a:r>
              <a:rPr lang="ja-JP" altLang="en-US" sz="2800" dirty="0">
                <a:solidFill>
                  <a:srgbClr val="000000"/>
                </a:solidFill>
                <a:latin typeface="ＭＳ Ｐゴシック"/>
                <a:ea typeface="ＭＳ Ｐゴシック"/>
              </a:rPr>
              <a:t>患者等に対する在宅療養の</a:t>
            </a:r>
            <a:r>
              <a:rPr lang="ja-JP" altLang="en-US" sz="2800" dirty="0" smtClean="0">
                <a:solidFill>
                  <a:srgbClr val="000000"/>
                </a:solidFill>
                <a:latin typeface="ＭＳ Ｐゴシック"/>
                <a:ea typeface="ＭＳ Ｐゴシック"/>
              </a:rPr>
              <a:t>推進</a:t>
            </a:r>
            <a:endParaRPr lang="en-US" altLang="ja-JP" sz="2800" dirty="0" smtClean="0">
              <a:solidFill>
                <a:srgbClr val="000000"/>
              </a:solidFill>
              <a:latin typeface="ＭＳ Ｐゴシック"/>
              <a:ea typeface="ＭＳ Ｐゴシック"/>
            </a:endParaRPr>
          </a:p>
          <a:p>
            <a:pPr algn="just" fontAlgn="ctr">
              <a:spcBef>
                <a:spcPct val="0"/>
              </a:spcBef>
              <a:spcAft>
                <a:spcPct val="0"/>
              </a:spcAft>
              <a:buFontTx/>
              <a:buNone/>
              <a:defRPr/>
            </a:pPr>
            <a:r>
              <a:rPr lang="ja-JP" altLang="en-US" sz="2800" dirty="0" smtClean="0">
                <a:solidFill>
                  <a:srgbClr val="000000"/>
                </a:solidFill>
                <a:latin typeface="ＭＳ Ｐゴシック"/>
                <a:ea typeface="ＭＳ Ｐゴシック"/>
              </a:rPr>
              <a:t>  ◇ </a:t>
            </a:r>
            <a:r>
              <a:rPr lang="ja-JP" altLang="en-US" sz="2800" dirty="0" smtClean="0">
                <a:solidFill>
                  <a:srgbClr val="000000"/>
                </a:solidFill>
                <a:latin typeface="ＭＳ Ｐゴシック" charset="-128"/>
              </a:rPr>
              <a:t>小児在宅医療における在宅療養指導管理料の見直し</a:t>
            </a:r>
            <a:endParaRPr lang="en-US" altLang="ja-JP" sz="2800" dirty="0" smtClean="0">
              <a:solidFill>
                <a:srgbClr val="000000"/>
              </a:solidFill>
              <a:latin typeface="ＭＳ Ｐゴシック" charset="-128"/>
            </a:endParaRPr>
          </a:p>
          <a:p>
            <a:pPr algn="just" fontAlgn="ctr">
              <a:spcBef>
                <a:spcPct val="0"/>
              </a:spcBef>
              <a:spcAft>
                <a:spcPct val="0"/>
              </a:spcAft>
              <a:buFontTx/>
              <a:buNone/>
              <a:defRPr/>
            </a:pPr>
            <a:r>
              <a:rPr lang="ja-JP" altLang="en-US" sz="2800" dirty="0" smtClean="0">
                <a:solidFill>
                  <a:srgbClr val="000000"/>
                </a:solidFill>
                <a:latin typeface="ＭＳ Ｐゴシック" charset="-128"/>
              </a:rPr>
              <a:t>４）精神疾患に対する医療の推進</a:t>
            </a:r>
            <a:endParaRPr lang="en-US" altLang="ja-JP" sz="2800" dirty="0" smtClean="0">
              <a:solidFill>
                <a:srgbClr val="000000"/>
              </a:solidFill>
              <a:latin typeface="ＭＳ Ｐゴシック" charset="-128"/>
            </a:endParaRPr>
          </a:p>
          <a:p>
            <a:pPr algn="just" fontAlgn="ctr">
              <a:spcBef>
                <a:spcPct val="0"/>
              </a:spcBef>
              <a:spcAft>
                <a:spcPct val="0"/>
              </a:spcAft>
              <a:buFontTx/>
              <a:buNone/>
              <a:defRPr/>
            </a:pPr>
            <a:r>
              <a:rPr lang="ja-JP" altLang="en-US" sz="2800" dirty="0" smtClean="0">
                <a:solidFill>
                  <a:srgbClr val="000000"/>
                </a:solidFill>
                <a:latin typeface="ＭＳ Ｐゴシック" charset="-128"/>
              </a:rPr>
              <a:t>  ◇ 児童・思春期の精神科医療の推進</a:t>
            </a:r>
            <a:endParaRPr lang="en-US" altLang="ja-JP" sz="2800" dirty="0" smtClean="0">
              <a:solidFill>
                <a:srgbClr val="000000"/>
              </a:solidFill>
              <a:latin typeface="ＭＳ Ｐゴシック" charset="-128"/>
            </a:endParaRPr>
          </a:p>
          <a:p>
            <a:pPr marL="0" indent="0" eaLnBrk="1" fontAlgn="ctr" hangingPunct="1">
              <a:spcBef>
                <a:spcPct val="0"/>
              </a:spcBef>
              <a:spcAft>
                <a:spcPct val="0"/>
              </a:spcAft>
              <a:buFont typeface="Arial" charset="0"/>
              <a:buNone/>
              <a:defRPr/>
            </a:pPr>
            <a:r>
              <a:rPr lang="ja-JP" altLang="en-US" sz="2800" dirty="0" smtClean="0">
                <a:solidFill>
                  <a:srgbClr val="000000"/>
                </a:solidFill>
                <a:latin typeface="ＭＳ Ｐゴシック" charset="-128"/>
              </a:rPr>
              <a:t>５）</a:t>
            </a:r>
            <a:r>
              <a:rPr lang="ja-JP" altLang="en-US" sz="2800" kern="0" dirty="0" smtClean="0">
                <a:solidFill>
                  <a:srgbClr val="000000"/>
                </a:solidFill>
                <a:latin typeface="Calibri" panose="020F0502020204030204"/>
                <a:ea typeface="ＭＳ Ｐゴシック"/>
              </a:rPr>
              <a:t>小児</a:t>
            </a:r>
            <a:r>
              <a:rPr lang="ja-JP" altLang="en-US" sz="2800" kern="0" dirty="0">
                <a:solidFill>
                  <a:srgbClr val="000000"/>
                </a:solidFill>
                <a:latin typeface="Calibri" panose="020F0502020204030204"/>
                <a:ea typeface="ＭＳ Ｐゴシック"/>
              </a:rPr>
              <a:t>医療に係る評価の見直し</a:t>
            </a:r>
            <a:endParaRPr lang="en-US" altLang="ja-JP" sz="2800" dirty="0">
              <a:solidFill>
                <a:srgbClr val="000000"/>
              </a:solidFill>
              <a:latin typeface="ＭＳ Ｐゴシック"/>
              <a:ea typeface="ＭＳ Ｐゴシック"/>
            </a:endParaRPr>
          </a:p>
          <a:p>
            <a:pPr algn="just" fontAlgn="ctr">
              <a:spcBef>
                <a:spcPct val="0"/>
              </a:spcBef>
              <a:spcAft>
                <a:spcPct val="0"/>
              </a:spcAft>
              <a:buFontTx/>
              <a:buNone/>
              <a:defRPr/>
            </a:pPr>
            <a:r>
              <a:rPr lang="ja-JP" altLang="en-US" sz="2800" dirty="0" smtClean="0">
                <a:solidFill>
                  <a:srgbClr val="000000"/>
                </a:solidFill>
                <a:latin typeface="ＭＳ Ｐゴシック" charset="-128"/>
              </a:rPr>
              <a:t>  ◇ 小児科外来診療料</a:t>
            </a:r>
            <a:endParaRPr lang="en-US" altLang="ja-JP" sz="2800" dirty="0" smtClean="0">
              <a:solidFill>
                <a:srgbClr val="000000"/>
              </a:solidFill>
              <a:latin typeface="ＭＳ Ｐゴシック" charset="-128"/>
            </a:endParaRPr>
          </a:p>
          <a:p>
            <a:pPr algn="just" fontAlgn="ctr">
              <a:spcBef>
                <a:spcPct val="0"/>
              </a:spcBef>
              <a:spcAft>
                <a:spcPct val="0"/>
              </a:spcAft>
              <a:buFontTx/>
              <a:buNone/>
              <a:defRPr/>
            </a:pPr>
            <a:r>
              <a:rPr lang="ja-JP" altLang="en-US" sz="2800" kern="0" dirty="0" smtClean="0">
                <a:solidFill>
                  <a:srgbClr val="000000"/>
                </a:solidFill>
                <a:latin typeface="Calibri" panose="020F0502020204030204"/>
                <a:ea typeface="ＭＳ Ｐゴシック"/>
              </a:rPr>
              <a:t>６</a:t>
            </a:r>
            <a:r>
              <a:rPr lang="ja-JP" altLang="en-US" sz="2800" kern="0" dirty="0">
                <a:solidFill>
                  <a:srgbClr val="000000"/>
                </a:solidFill>
                <a:latin typeface="Calibri" panose="020F0502020204030204"/>
                <a:ea typeface="ＭＳ Ｐゴシック"/>
              </a:rPr>
              <a:t>）</a:t>
            </a:r>
            <a:r>
              <a:rPr lang="ja-JP" altLang="en-US" sz="2800" dirty="0" smtClean="0">
                <a:solidFill>
                  <a:prstClr val="black"/>
                </a:solidFill>
                <a:latin typeface="Calibri" panose="020F0502020204030204"/>
                <a:ea typeface="ＭＳ Ｐゴシック"/>
              </a:rPr>
              <a:t>小児科</a:t>
            </a:r>
            <a:r>
              <a:rPr lang="ja-JP" altLang="en-US" sz="2800" dirty="0">
                <a:solidFill>
                  <a:prstClr val="black"/>
                </a:solidFill>
                <a:latin typeface="Calibri" panose="020F0502020204030204"/>
                <a:ea typeface="ＭＳ Ｐゴシック"/>
              </a:rPr>
              <a:t>分野で評価された技術の主なもの</a:t>
            </a:r>
            <a:endParaRPr lang="en-US" altLang="ja-JP" sz="2800" dirty="0" smtClean="0">
              <a:solidFill>
                <a:srgbClr val="000000"/>
              </a:solidFill>
              <a:latin typeface="ＭＳ Ｐゴシック" charset="-128"/>
            </a:endParaRPr>
          </a:p>
        </p:txBody>
      </p:sp>
      <p:sp>
        <p:nvSpPr>
          <p:cNvPr id="4" name="タイトル 1"/>
          <p:cNvSpPr txBox="1">
            <a:spLocks/>
          </p:cNvSpPr>
          <p:nvPr/>
        </p:nvSpPr>
        <p:spPr bwMode="auto">
          <a:xfrm>
            <a:off x="215757" y="327036"/>
            <a:ext cx="9524144" cy="659283"/>
          </a:xfrm>
          <a:prstGeom prst="rect">
            <a:avLst/>
          </a:prstGeom>
          <a:solidFill>
            <a:srgbClr val="92D050"/>
          </a:solidFill>
          <a:ln w="38100" cmpd="dbl">
            <a:solidFill>
              <a:schemeClr val="tx1"/>
            </a:solid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3200" dirty="0" smtClean="0">
                <a:solidFill>
                  <a:prstClr val="black"/>
                </a:solidFill>
                <a:latin typeface="ＭＳ Ｐゴシック"/>
              </a:rPr>
              <a:t>２４．小児科関係</a:t>
            </a:r>
            <a:endParaRPr lang="ja-JP" altLang="en-US" sz="36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205</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21405268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337" y="1103313"/>
            <a:ext cx="9510448" cy="5488954"/>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050" dirty="0">
              <a:solidFill>
                <a:prstClr val="black"/>
              </a:solidFill>
              <a:latin typeface="ＭＳ Ｐゴシック"/>
            </a:endParaRPr>
          </a:p>
          <a:p>
            <a:pPr>
              <a:buFont typeface="Wingdings" pitchFamily="2" charset="2"/>
              <a:buChar char="Ø"/>
              <a:defRPr/>
            </a:pPr>
            <a:r>
              <a:rPr lang="ja-JP" altLang="en-US" sz="2000" dirty="0">
                <a:solidFill>
                  <a:prstClr val="black"/>
                </a:solidFill>
                <a:latin typeface="ＭＳ Ｐゴシック"/>
              </a:rPr>
              <a:t>出生体重が</a:t>
            </a:r>
            <a:r>
              <a:rPr lang="en-US" altLang="ja-JP" sz="2000" dirty="0">
                <a:solidFill>
                  <a:prstClr val="black"/>
                </a:solidFill>
                <a:latin typeface="ＭＳ Ｐゴシック"/>
              </a:rPr>
              <a:t>1,500g</a:t>
            </a:r>
            <a:r>
              <a:rPr lang="ja-JP" altLang="en-US" sz="2000" dirty="0">
                <a:solidFill>
                  <a:prstClr val="black"/>
                </a:solidFill>
                <a:latin typeface="ＭＳ Ｐゴシック"/>
              </a:rPr>
              <a:t>以上の一部の先天奇形等を有する新生児について、新生児特定集中治療室管理料等の算定日数上限を延長する。</a:t>
            </a:r>
            <a:endParaRPr lang="en-US" altLang="ja-JP" sz="2400" dirty="0">
              <a:solidFill>
                <a:prstClr val="black"/>
              </a:solidFill>
              <a:latin typeface="ＭＳ Ｐゴシック"/>
            </a:endParaRPr>
          </a:p>
        </p:txBody>
      </p:sp>
      <p:sp>
        <p:nvSpPr>
          <p:cNvPr id="2052" name="Rectangle 36"/>
          <p:cNvSpPr>
            <a:spLocks noChangeArrowheads="1"/>
          </p:cNvSpPr>
          <p:nvPr/>
        </p:nvSpPr>
        <p:spPr bwMode="auto">
          <a:xfrm>
            <a:off x="194337" y="830263"/>
            <a:ext cx="5812896" cy="406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defRPr/>
            </a:pPr>
            <a:r>
              <a:rPr lang="ja-JP" altLang="en-US" sz="2400" dirty="0">
                <a:solidFill>
                  <a:prstClr val="black"/>
                </a:solidFill>
              </a:rPr>
              <a:t>（１）新生児医療の評価の見直し①</a:t>
            </a:r>
          </a:p>
        </p:txBody>
      </p:sp>
      <p:graphicFrame>
        <p:nvGraphicFramePr>
          <p:cNvPr id="8" name="表 7"/>
          <p:cNvGraphicFramePr>
            <a:graphicFrameLocks noGrp="1"/>
          </p:cNvGraphicFramePr>
          <p:nvPr/>
        </p:nvGraphicFramePr>
        <p:xfrm>
          <a:off x="392113" y="2127250"/>
          <a:ext cx="4192852" cy="3270252"/>
        </p:xfrm>
        <a:graphic>
          <a:graphicData uri="http://schemas.openxmlformats.org/drawingml/2006/table">
            <a:tbl>
              <a:tblPr firstRow="1" bandRow="1">
                <a:tableStyleId>{FABFCF23-3B69-468F-B69F-88F6DE6A72F2}</a:tableStyleId>
              </a:tblPr>
              <a:tblGrid>
                <a:gridCol w="2135866"/>
                <a:gridCol w="2056986"/>
              </a:tblGrid>
              <a:tr h="365765">
                <a:tc gridSpan="2">
                  <a:txBody>
                    <a:bodyPr/>
                    <a:lstStyle/>
                    <a:p>
                      <a:pPr algn="ctr"/>
                      <a:r>
                        <a:rPr kumimoji="1" lang="ja-JP" altLang="en-US" sz="1800" dirty="0" smtClean="0"/>
                        <a:t>現行</a:t>
                      </a:r>
                      <a:endParaRPr kumimoji="1" lang="ja-JP" altLang="en-US" sz="1800" dirty="0"/>
                    </a:p>
                  </a:txBody>
                  <a:tcPr marL="99041" marR="99041" marT="45721" marB="45721" anchor="ctr"/>
                </a:tc>
                <a:tc hMerge="1">
                  <a:txBody>
                    <a:bodyPr/>
                    <a:lstStyle/>
                    <a:p>
                      <a:endParaRPr kumimoji="1" lang="ja-JP" altLang="en-US" dirty="0"/>
                    </a:p>
                  </a:txBody>
                  <a:tcPr/>
                </a:tc>
              </a:tr>
              <a:tr h="579128">
                <a:tc>
                  <a:txBody>
                    <a:bodyPr/>
                    <a:lstStyle/>
                    <a:p>
                      <a:pPr algn="ctr"/>
                      <a:r>
                        <a:rPr kumimoji="1" lang="ja-JP" altLang="en-US" sz="1600" dirty="0" smtClean="0"/>
                        <a:t>出生体重</a:t>
                      </a:r>
                      <a:endParaRPr kumimoji="1" lang="ja-JP" altLang="en-US" sz="1600" dirty="0"/>
                    </a:p>
                  </a:txBody>
                  <a:tcPr marL="99041" marR="99041" marT="45721" marB="45721"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ja-JP" altLang="en-US" sz="1600" dirty="0" smtClean="0"/>
                        <a:t>算定日数</a:t>
                      </a:r>
                      <a:endParaRPr kumimoji="1" lang="en-US" altLang="ja-JP" sz="1600" dirty="0" smtClean="0"/>
                    </a:p>
                    <a:p>
                      <a:pPr algn="ctr"/>
                      <a:r>
                        <a:rPr kumimoji="1" lang="ja-JP" altLang="en-US" sz="1600" spc="-100" dirty="0" smtClean="0"/>
                        <a:t>（</a:t>
                      </a:r>
                      <a:r>
                        <a:rPr kumimoji="1" lang="en-US" altLang="ja-JP" sz="1600" spc="-100" dirty="0" smtClean="0"/>
                        <a:t>NICU</a:t>
                      </a:r>
                      <a:r>
                        <a:rPr kumimoji="1" lang="ja-JP" altLang="en-US" sz="1600" spc="-100" baseline="30000" dirty="0" smtClean="0"/>
                        <a:t>*</a:t>
                      </a:r>
                      <a:r>
                        <a:rPr kumimoji="1" lang="en-US" altLang="ja-JP" sz="1600" spc="-100" baseline="30000" dirty="0" smtClean="0"/>
                        <a:t>1</a:t>
                      </a:r>
                      <a:r>
                        <a:rPr kumimoji="1" lang="ja-JP" altLang="en-US" sz="1600" spc="-100" dirty="0" err="1" smtClean="0"/>
                        <a:t>、</a:t>
                      </a:r>
                      <a:r>
                        <a:rPr kumimoji="1" lang="en-US" altLang="ja-JP" sz="1600" spc="-100" dirty="0" smtClean="0"/>
                        <a:t>GCU</a:t>
                      </a:r>
                      <a:r>
                        <a:rPr kumimoji="1" lang="ja-JP" altLang="en-US" sz="1600" spc="-100" baseline="30000" dirty="0" smtClean="0"/>
                        <a:t>*</a:t>
                      </a:r>
                      <a:r>
                        <a:rPr kumimoji="1" lang="en-US" altLang="ja-JP" sz="1600" spc="-100" baseline="30000" dirty="0" smtClean="0"/>
                        <a:t>2</a:t>
                      </a:r>
                      <a:r>
                        <a:rPr kumimoji="1" lang="ja-JP" altLang="en-US" sz="1600" spc="-100" dirty="0" smtClean="0"/>
                        <a:t>合算）</a:t>
                      </a:r>
                      <a:endParaRPr kumimoji="1" lang="ja-JP" altLang="en-US" sz="1600" spc="-100" dirty="0"/>
                    </a:p>
                  </a:txBody>
                  <a:tcPr marL="99041" marR="99041" marT="45721" marB="45721" anchor="ctr">
                    <a:lnL w="12700" cap="flat" cmpd="sng" algn="ctr">
                      <a:solidFill>
                        <a:schemeClr val="accent5">
                          <a:lumMod val="60000"/>
                          <a:lumOff val="40000"/>
                        </a:schemeClr>
                      </a:solidFill>
                      <a:prstDash val="solid"/>
                      <a:round/>
                      <a:headEnd type="none" w="med" len="med"/>
                      <a:tailEnd type="none" w="med" len="med"/>
                    </a:lnL>
                  </a:tcPr>
                </a:tc>
              </a:tr>
              <a:tr h="588047">
                <a:tc>
                  <a:txBody>
                    <a:bodyPr/>
                    <a:lstStyle/>
                    <a:p>
                      <a:pPr algn="ctr"/>
                      <a:r>
                        <a:rPr kumimoji="1" lang="en-US" altLang="ja-JP" sz="1600" dirty="0" smtClean="0"/>
                        <a:t>1,500g</a:t>
                      </a:r>
                      <a:r>
                        <a:rPr kumimoji="1" lang="ja-JP" altLang="en-US" sz="1600" dirty="0" smtClean="0"/>
                        <a:t>以上</a:t>
                      </a:r>
                      <a:endParaRPr kumimoji="1" lang="en-US" altLang="ja-JP" sz="1600" dirty="0" smtClean="0"/>
                    </a:p>
                  </a:txBody>
                  <a:tcPr marL="99041" marR="99041" marT="45721" marB="45721"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en-US" altLang="ja-JP" sz="1600" dirty="0" smtClean="0"/>
                        <a:t>NICU 21</a:t>
                      </a:r>
                      <a:r>
                        <a:rPr kumimoji="1" lang="ja-JP" altLang="en-US" sz="1600" dirty="0" smtClean="0"/>
                        <a:t>日</a:t>
                      </a:r>
                      <a:endParaRPr kumimoji="1" lang="en-US" altLang="ja-JP" sz="1600" dirty="0" smtClean="0"/>
                    </a:p>
                    <a:p>
                      <a:pPr algn="ctr"/>
                      <a:r>
                        <a:rPr kumimoji="1" lang="en-US" altLang="ja-JP" sz="1600" dirty="0" smtClean="0"/>
                        <a:t>GCU</a:t>
                      </a:r>
                      <a:r>
                        <a:rPr kumimoji="1" lang="ja-JP" altLang="en-US" sz="1600" dirty="0" smtClean="0"/>
                        <a:t>　</a:t>
                      </a:r>
                      <a:r>
                        <a:rPr kumimoji="1" lang="en-US" altLang="ja-JP" sz="1600" dirty="0" smtClean="0"/>
                        <a:t>30</a:t>
                      </a:r>
                      <a:r>
                        <a:rPr kumimoji="1" lang="ja-JP" altLang="en-US" sz="1600" dirty="0" smtClean="0"/>
                        <a:t>日</a:t>
                      </a:r>
                      <a:endParaRPr kumimoji="1" lang="ja-JP" altLang="en-US" sz="1600" dirty="0"/>
                    </a:p>
                  </a:txBody>
                  <a:tcPr marL="99041" marR="99041" marT="45721" marB="45721" anchor="ctr">
                    <a:lnL w="12700" cap="flat" cmpd="sng" algn="ctr">
                      <a:solidFill>
                        <a:schemeClr val="accent5">
                          <a:lumMod val="60000"/>
                          <a:lumOff val="40000"/>
                        </a:schemeClr>
                      </a:solidFill>
                      <a:prstDash val="solid"/>
                      <a:round/>
                      <a:headEnd type="none" w="med" len="med"/>
                      <a:tailEnd type="none" w="med" len="med"/>
                    </a:lnL>
                  </a:tcPr>
                </a:tc>
              </a:tr>
              <a:tr h="579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a:t>
                      </a:r>
                      <a:endParaRPr kumimoji="1" lang="en-US" altLang="ja-JP" sz="1600" dirty="0" smtClean="0"/>
                    </a:p>
                  </a:txBody>
                  <a:tcPr marL="99041" marR="99041" marT="45721" marB="45721"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ja-JP" altLang="en-US" sz="1600" dirty="0" smtClean="0"/>
                        <a:t>－</a:t>
                      </a:r>
                      <a:endParaRPr kumimoji="1" lang="ja-JP" altLang="en-US" sz="1600" dirty="0"/>
                    </a:p>
                  </a:txBody>
                  <a:tcPr marL="99041" marR="99041" marT="45721" marB="45721" anchor="ctr">
                    <a:lnL w="12700" cap="flat" cmpd="sng" algn="ctr">
                      <a:solidFill>
                        <a:schemeClr val="accent5">
                          <a:lumMod val="60000"/>
                          <a:lumOff val="40000"/>
                        </a:schemeClr>
                      </a:solidFill>
                      <a:prstDash val="solid"/>
                      <a:round/>
                      <a:headEnd type="none" w="med" len="med"/>
                      <a:tailEnd type="none" w="med" len="med"/>
                    </a:lnL>
                  </a:tcPr>
                </a:tc>
              </a:tr>
              <a:tr h="579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spc="-100" baseline="0" dirty="0" smtClean="0"/>
                        <a:t>1,000g</a:t>
                      </a:r>
                      <a:r>
                        <a:rPr kumimoji="1" lang="ja-JP" altLang="en-US" sz="1600" spc="-100" baseline="0" dirty="0" smtClean="0"/>
                        <a:t>以上</a:t>
                      </a:r>
                      <a:r>
                        <a:rPr kumimoji="1" lang="en-US" altLang="ja-JP" sz="1600" spc="-100" baseline="0" dirty="0" smtClean="0"/>
                        <a:t>1,500g</a:t>
                      </a:r>
                      <a:r>
                        <a:rPr kumimoji="1" lang="ja-JP" altLang="en-US" sz="1600" spc="-100" baseline="0" dirty="0" smtClean="0"/>
                        <a:t>未満</a:t>
                      </a:r>
                    </a:p>
                  </a:txBody>
                  <a:tcPr marL="99041" marR="99041" marT="45721" marB="45721"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en-US" altLang="ja-JP" sz="1600" dirty="0" smtClean="0"/>
                        <a:t>NICU 60</a:t>
                      </a:r>
                      <a:r>
                        <a:rPr kumimoji="1" lang="ja-JP" altLang="en-US" sz="1600" dirty="0" smtClean="0"/>
                        <a:t>日</a:t>
                      </a:r>
                      <a:endParaRPr kumimoji="1" lang="en-US" altLang="ja-JP" sz="1600" dirty="0" smtClean="0"/>
                    </a:p>
                    <a:p>
                      <a:pPr algn="ctr"/>
                      <a:r>
                        <a:rPr kumimoji="1" lang="en-US" altLang="ja-JP" sz="1600" dirty="0" smtClean="0"/>
                        <a:t>GCU 90</a:t>
                      </a:r>
                      <a:r>
                        <a:rPr kumimoji="1" lang="ja-JP" altLang="en-US" sz="1600" dirty="0" smtClean="0"/>
                        <a:t>日</a:t>
                      </a:r>
                      <a:endParaRPr kumimoji="1" lang="ja-JP" altLang="en-US" sz="1600" dirty="0"/>
                    </a:p>
                  </a:txBody>
                  <a:tcPr marL="99041" marR="99041" marT="45721" marB="45721" anchor="ctr">
                    <a:lnL w="12700" cap="flat" cmpd="sng" algn="ctr">
                      <a:solidFill>
                        <a:schemeClr val="accent5">
                          <a:lumMod val="60000"/>
                          <a:lumOff val="40000"/>
                        </a:schemeClr>
                      </a:solidFill>
                      <a:prstDash val="solid"/>
                      <a:round/>
                      <a:headEnd type="none" w="med" len="med"/>
                      <a:tailEnd type="none" w="med" len="med"/>
                    </a:lnL>
                  </a:tcPr>
                </a:tc>
              </a:tr>
              <a:tr h="579128">
                <a:tc>
                  <a:txBody>
                    <a:bodyPr/>
                    <a:lstStyle/>
                    <a:p>
                      <a:pPr algn="ctr"/>
                      <a:r>
                        <a:rPr kumimoji="1" lang="en-US" altLang="ja-JP" sz="1600" dirty="0" smtClean="0"/>
                        <a:t>1,000g</a:t>
                      </a:r>
                      <a:r>
                        <a:rPr kumimoji="1" lang="ja-JP" altLang="en-US" sz="1600" dirty="0" smtClean="0"/>
                        <a:t>未満</a:t>
                      </a:r>
                      <a:endParaRPr kumimoji="1" lang="ja-JP" altLang="en-US" sz="1600" dirty="0"/>
                    </a:p>
                  </a:txBody>
                  <a:tcPr marL="99041" marR="99041" marT="45721" marB="45721"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en-US" altLang="ja-JP" sz="1600" dirty="0" smtClean="0"/>
                        <a:t>NICU 90</a:t>
                      </a:r>
                      <a:r>
                        <a:rPr kumimoji="1" lang="ja-JP" altLang="en-US" sz="1600" dirty="0" smtClean="0"/>
                        <a:t>日</a:t>
                      </a:r>
                      <a:endParaRPr kumimoji="1" lang="en-US" altLang="ja-JP" sz="1600" dirty="0" smtClean="0"/>
                    </a:p>
                    <a:p>
                      <a:pPr algn="ctr"/>
                      <a:r>
                        <a:rPr kumimoji="1" lang="en-US" altLang="ja-JP" sz="1600" dirty="0" smtClean="0"/>
                        <a:t>GCU 120</a:t>
                      </a:r>
                      <a:r>
                        <a:rPr kumimoji="1" lang="ja-JP" altLang="en-US" sz="1600" dirty="0" smtClean="0"/>
                        <a:t>日</a:t>
                      </a:r>
                      <a:endParaRPr kumimoji="1" lang="ja-JP" altLang="en-US" sz="1600" dirty="0"/>
                    </a:p>
                  </a:txBody>
                  <a:tcPr marL="99041" marR="99041" marT="45721" marB="45721" anchor="ctr">
                    <a:lnL w="12700" cap="flat" cmpd="sng" algn="ctr">
                      <a:solidFill>
                        <a:schemeClr val="accent5">
                          <a:lumMod val="60000"/>
                          <a:lumOff val="40000"/>
                        </a:schemeClr>
                      </a:solidFill>
                      <a:prstDash val="solid"/>
                      <a:round/>
                      <a:headEnd type="none" w="med" len="med"/>
                      <a:tailEnd type="none" w="med" len="med"/>
                    </a:lnL>
                  </a:tcPr>
                </a:tc>
              </a:tr>
            </a:tbl>
          </a:graphicData>
        </a:graphic>
      </p:graphicFrame>
      <p:graphicFrame>
        <p:nvGraphicFramePr>
          <p:cNvPr id="11" name="表 10"/>
          <p:cNvGraphicFramePr>
            <a:graphicFrameLocks noGrp="1"/>
          </p:cNvGraphicFramePr>
          <p:nvPr/>
        </p:nvGraphicFramePr>
        <p:xfrm>
          <a:off x="5257410" y="2120904"/>
          <a:ext cx="4155017" cy="3262312"/>
        </p:xfrm>
        <a:graphic>
          <a:graphicData uri="http://schemas.openxmlformats.org/drawingml/2006/table">
            <a:tbl>
              <a:tblPr firstRow="1" bandRow="1">
                <a:tableStyleId>{21E4AEA4-8DFA-4A89-87EB-49C32662AFE0}</a:tableStyleId>
              </a:tblPr>
              <a:tblGrid>
                <a:gridCol w="2353846"/>
                <a:gridCol w="1801171"/>
              </a:tblGrid>
              <a:tr h="365867">
                <a:tc gridSpan="2">
                  <a:txBody>
                    <a:bodyPr/>
                    <a:lstStyle/>
                    <a:p>
                      <a:pPr algn="ctr"/>
                      <a:r>
                        <a:rPr kumimoji="1" lang="ja-JP" altLang="en-US" sz="1800" dirty="0" smtClean="0"/>
                        <a:t>改定後</a:t>
                      </a:r>
                      <a:endParaRPr kumimoji="1" lang="ja-JP" altLang="en-US" sz="1800" dirty="0"/>
                    </a:p>
                  </a:txBody>
                  <a:tcPr marL="99057" marR="99057" marT="45733" marB="45733" anchor="ctr"/>
                </a:tc>
                <a:tc hMerge="1">
                  <a:txBody>
                    <a:bodyPr/>
                    <a:lstStyle/>
                    <a:p>
                      <a:endParaRPr kumimoji="1" lang="ja-JP" altLang="en-US" dirty="0"/>
                    </a:p>
                  </a:txBody>
                  <a:tcPr/>
                </a:tc>
              </a:tr>
              <a:tr h="579289">
                <a:tc>
                  <a:txBody>
                    <a:bodyPr/>
                    <a:lstStyle/>
                    <a:p>
                      <a:pPr algn="ctr"/>
                      <a:r>
                        <a:rPr kumimoji="1" lang="ja-JP" altLang="en-US" sz="1600" dirty="0" smtClean="0"/>
                        <a:t>出生体重</a:t>
                      </a:r>
                      <a:endParaRPr kumimoji="1" lang="ja-JP" altLang="en-US" sz="1600" dirty="0"/>
                    </a:p>
                  </a:txBody>
                  <a:tcPr marL="99057" marR="99057" marT="45733" marB="45733" anchor="ctr"/>
                </a:tc>
                <a:tc>
                  <a:txBody>
                    <a:bodyPr/>
                    <a:lstStyle/>
                    <a:p>
                      <a:pPr algn="ctr"/>
                      <a:r>
                        <a:rPr kumimoji="1" lang="ja-JP" altLang="en-US" sz="1600" dirty="0" smtClean="0"/>
                        <a:t>算定日数</a:t>
                      </a:r>
                      <a:endParaRPr kumimoji="1" lang="en-US" altLang="ja-JP" sz="1600" dirty="0" smtClean="0"/>
                    </a:p>
                    <a:p>
                      <a:pPr algn="ctr"/>
                      <a:r>
                        <a:rPr kumimoji="1" lang="ja-JP" altLang="en-US" sz="1600" spc="-100" baseline="0" dirty="0" smtClean="0"/>
                        <a:t>（</a:t>
                      </a:r>
                      <a:r>
                        <a:rPr kumimoji="1" lang="en-US" altLang="ja-JP" sz="1600" spc="-100" baseline="0" dirty="0" smtClean="0"/>
                        <a:t>NICU</a:t>
                      </a:r>
                      <a:r>
                        <a:rPr kumimoji="1" lang="ja-JP" altLang="en-US" sz="1600" spc="-100" baseline="0" dirty="0" err="1" smtClean="0"/>
                        <a:t>、</a:t>
                      </a:r>
                      <a:r>
                        <a:rPr kumimoji="1" lang="en-US" altLang="ja-JP" sz="1600" spc="-100" baseline="0" dirty="0" smtClean="0"/>
                        <a:t>GCU</a:t>
                      </a:r>
                      <a:r>
                        <a:rPr kumimoji="1" lang="ja-JP" altLang="en-US" sz="1600" spc="-100" baseline="0" dirty="0" smtClean="0"/>
                        <a:t>合算）</a:t>
                      </a:r>
                      <a:endParaRPr kumimoji="1" lang="ja-JP" altLang="en-US" sz="1600" spc="-100" baseline="0" dirty="0"/>
                    </a:p>
                  </a:txBody>
                  <a:tcPr marL="99057" marR="99057" marT="45733" marB="45733" anchor="ctr"/>
                </a:tc>
              </a:tr>
              <a:tr h="579289">
                <a:tc>
                  <a:txBody>
                    <a:bodyPr/>
                    <a:lstStyle/>
                    <a:p>
                      <a:pPr algn="ctr"/>
                      <a:r>
                        <a:rPr kumimoji="1" lang="en-US" altLang="ja-JP" sz="1600" dirty="0" smtClean="0"/>
                        <a:t>1,500g</a:t>
                      </a:r>
                      <a:r>
                        <a:rPr kumimoji="1" lang="ja-JP" altLang="en-US" sz="1600" dirty="0" smtClean="0"/>
                        <a:t>以上</a:t>
                      </a:r>
                      <a:endParaRPr kumimoji="1" lang="en-US" altLang="ja-JP" sz="1600" dirty="0" smtClean="0"/>
                    </a:p>
                  </a:txBody>
                  <a:tcPr marL="99057" marR="99057" marT="45733" marB="45733" anchor="ctr"/>
                </a:tc>
                <a:tc>
                  <a:txBody>
                    <a:bodyPr/>
                    <a:lstStyle/>
                    <a:p>
                      <a:pPr algn="ctr"/>
                      <a:r>
                        <a:rPr kumimoji="1" lang="en-US" altLang="ja-JP" sz="1600" dirty="0" smtClean="0"/>
                        <a:t>NICU 21</a:t>
                      </a:r>
                      <a:r>
                        <a:rPr kumimoji="1" lang="ja-JP" altLang="en-US" sz="1600" dirty="0" smtClean="0"/>
                        <a:t>日</a:t>
                      </a:r>
                      <a:endParaRPr kumimoji="1" lang="en-US" altLang="ja-JP" sz="1600" dirty="0" smtClean="0"/>
                    </a:p>
                    <a:p>
                      <a:pPr algn="ctr"/>
                      <a:r>
                        <a:rPr kumimoji="1" lang="en-US" altLang="ja-JP" sz="1600" dirty="0" smtClean="0"/>
                        <a:t>GCU</a:t>
                      </a:r>
                      <a:r>
                        <a:rPr kumimoji="1" lang="ja-JP" altLang="en-US" sz="1600" dirty="0" smtClean="0"/>
                        <a:t>　</a:t>
                      </a:r>
                      <a:r>
                        <a:rPr kumimoji="1" lang="en-US" altLang="ja-JP" sz="1600" dirty="0" smtClean="0"/>
                        <a:t>30</a:t>
                      </a:r>
                      <a:r>
                        <a:rPr kumimoji="1" lang="ja-JP" altLang="en-US" sz="1600" dirty="0" smtClean="0"/>
                        <a:t>日</a:t>
                      </a:r>
                      <a:endParaRPr kumimoji="1" lang="ja-JP" altLang="en-US" sz="1600" dirty="0"/>
                    </a:p>
                  </a:txBody>
                  <a:tcPr marL="99057" marR="99057" marT="45733" marB="45733" anchor="ctr"/>
                </a:tc>
              </a:tr>
              <a:tr h="5792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spc="-100" dirty="0" smtClean="0"/>
                        <a:t>1,500g</a:t>
                      </a:r>
                      <a:r>
                        <a:rPr kumimoji="1" lang="ja-JP" altLang="en-US" sz="1600" spc="-100" dirty="0" smtClean="0"/>
                        <a:t>以上で、一部の先天奇形等</a:t>
                      </a:r>
                      <a:r>
                        <a:rPr kumimoji="1" lang="ja-JP" altLang="en-US" sz="1600" spc="-100" baseline="30000" dirty="0" smtClean="0"/>
                        <a:t>*</a:t>
                      </a:r>
                      <a:r>
                        <a:rPr kumimoji="1" lang="en-US" altLang="ja-JP" sz="1600" spc="-100" baseline="30000" dirty="0" smtClean="0"/>
                        <a:t>3</a:t>
                      </a:r>
                      <a:r>
                        <a:rPr kumimoji="1" lang="ja-JP" altLang="en-US" sz="1600" spc="-100" dirty="0" smtClean="0"/>
                        <a:t>を有する場合</a:t>
                      </a:r>
                    </a:p>
                  </a:txBody>
                  <a:tcPr marL="99057" marR="99057"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u="sng" dirty="0" smtClean="0"/>
                        <a:t>NICU 35</a:t>
                      </a:r>
                      <a:r>
                        <a:rPr kumimoji="1" lang="ja-JP" altLang="en-US" sz="1600" u="sng" dirty="0" smtClean="0"/>
                        <a:t>日</a:t>
                      </a:r>
                      <a:endParaRPr kumimoji="1" lang="en-US" altLang="ja-JP" sz="1600" u="sng"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u="sng" dirty="0" smtClean="0"/>
                        <a:t>GCU</a:t>
                      </a:r>
                      <a:r>
                        <a:rPr kumimoji="1" lang="ja-JP" altLang="en-US" sz="1600" u="sng" dirty="0" smtClean="0"/>
                        <a:t>　</a:t>
                      </a:r>
                      <a:r>
                        <a:rPr kumimoji="1" lang="en-US" altLang="ja-JP" sz="1600" u="sng" dirty="0" smtClean="0"/>
                        <a:t>50</a:t>
                      </a:r>
                      <a:r>
                        <a:rPr kumimoji="1" lang="ja-JP" altLang="en-US" sz="1600" u="sng" dirty="0" smtClean="0"/>
                        <a:t>日</a:t>
                      </a:r>
                    </a:p>
                  </a:txBody>
                  <a:tcPr marL="99057" marR="99057" marT="45733" marB="45733" anchor="ctr"/>
                </a:tc>
              </a:tr>
              <a:tr h="5792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1,000g</a:t>
                      </a:r>
                      <a:r>
                        <a:rPr kumimoji="1" lang="ja-JP" altLang="en-US" sz="1600" dirty="0" smtClean="0"/>
                        <a:t>以上</a:t>
                      </a:r>
                      <a:r>
                        <a:rPr kumimoji="1" lang="en-US" altLang="ja-JP" sz="1600" dirty="0" smtClean="0"/>
                        <a:t>1,500g</a:t>
                      </a:r>
                      <a:r>
                        <a:rPr kumimoji="1" lang="ja-JP" altLang="en-US" sz="1600" dirty="0" smtClean="0"/>
                        <a:t>未満</a:t>
                      </a:r>
                    </a:p>
                  </a:txBody>
                  <a:tcPr marL="99057" marR="99057" marT="45733" marB="45733" anchor="ctr"/>
                </a:tc>
                <a:tc>
                  <a:txBody>
                    <a:bodyPr/>
                    <a:lstStyle/>
                    <a:p>
                      <a:pPr algn="ctr"/>
                      <a:r>
                        <a:rPr kumimoji="1" lang="en-US" altLang="ja-JP" sz="1600" dirty="0" smtClean="0"/>
                        <a:t>NICU 60</a:t>
                      </a:r>
                      <a:r>
                        <a:rPr kumimoji="1" lang="ja-JP" altLang="en-US" sz="1600" dirty="0" smtClean="0"/>
                        <a:t>日</a:t>
                      </a:r>
                      <a:endParaRPr kumimoji="1" lang="en-US" altLang="ja-JP" sz="1600" dirty="0" smtClean="0"/>
                    </a:p>
                    <a:p>
                      <a:pPr algn="ctr"/>
                      <a:r>
                        <a:rPr kumimoji="1" lang="en-US" altLang="ja-JP" sz="1600" dirty="0" smtClean="0"/>
                        <a:t>GCU 90</a:t>
                      </a:r>
                      <a:r>
                        <a:rPr kumimoji="1" lang="ja-JP" altLang="en-US" sz="1600" dirty="0" smtClean="0"/>
                        <a:t>日</a:t>
                      </a:r>
                      <a:endParaRPr kumimoji="1" lang="ja-JP" altLang="en-US" sz="1600" dirty="0"/>
                    </a:p>
                  </a:txBody>
                  <a:tcPr marL="99057" marR="99057" marT="45733" marB="45733" anchor="ctr"/>
                </a:tc>
              </a:tr>
              <a:tr h="579289">
                <a:tc>
                  <a:txBody>
                    <a:bodyPr/>
                    <a:lstStyle/>
                    <a:p>
                      <a:pPr algn="ctr"/>
                      <a:r>
                        <a:rPr kumimoji="1" lang="en-US" altLang="ja-JP" sz="1600" dirty="0" smtClean="0"/>
                        <a:t>1,000g</a:t>
                      </a:r>
                      <a:r>
                        <a:rPr kumimoji="1" lang="ja-JP" altLang="en-US" sz="1600" dirty="0" smtClean="0"/>
                        <a:t>未満</a:t>
                      </a:r>
                      <a:endParaRPr kumimoji="1" lang="ja-JP" altLang="en-US" sz="1600" dirty="0"/>
                    </a:p>
                  </a:txBody>
                  <a:tcPr marL="99057" marR="99057" marT="45733" marB="45733" anchor="ctr"/>
                </a:tc>
                <a:tc>
                  <a:txBody>
                    <a:bodyPr/>
                    <a:lstStyle/>
                    <a:p>
                      <a:pPr algn="ctr"/>
                      <a:r>
                        <a:rPr kumimoji="1" lang="en-US" altLang="ja-JP" sz="1600" dirty="0" smtClean="0"/>
                        <a:t>NICU 90</a:t>
                      </a:r>
                      <a:r>
                        <a:rPr kumimoji="1" lang="ja-JP" altLang="en-US" sz="1600" dirty="0" smtClean="0"/>
                        <a:t>日</a:t>
                      </a:r>
                      <a:endParaRPr kumimoji="1" lang="en-US" altLang="ja-JP" sz="1600" dirty="0" smtClean="0"/>
                    </a:p>
                    <a:p>
                      <a:pPr algn="ctr"/>
                      <a:r>
                        <a:rPr kumimoji="1" lang="en-US" altLang="ja-JP" sz="1600" dirty="0" smtClean="0"/>
                        <a:t>GCU 120</a:t>
                      </a:r>
                      <a:r>
                        <a:rPr kumimoji="1" lang="ja-JP" altLang="en-US" sz="1600" dirty="0" smtClean="0"/>
                        <a:t>日</a:t>
                      </a:r>
                      <a:endParaRPr kumimoji="1" lang="ja-JP" altLang="en-US" sz="1600" dirty="0"/>
                    </a:p>
                  </a:txBody>
                  <a:tcPr marL="99057" marR="99057" marT="45733" marB="45733" anchor="ctr"/>
                </a:tc>
              </a:tr>
            </a:tbl>
          </a:graphicData>
        </a:graphic>
      </p:graphicFrame>
      <p:sp>
        <p:nvSpPr>
          <p:cNvPr id="118834" name="テキスト ボックス 2"/>
          <p:cNvSpPr txBox="1">
            <a:spLocks noChangeArrowheads="1"/>
          </p:cNvSpPr>
          <p:nvPr/>
        </p:nvSpPr>
        <p:spPr bwMode="auto">
          <a:xfrm>
            <a:off x="4641718" y="5388057"/>
            <a:ext cx="50630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fontAlgn="base" hangingPunct="1">
              <a:lnSpc>
                <a:spcPct val="100000"/>
              </a:lnSpc>
              <a:spcBef>
                <a:spcPct val="0"/>
              </a:spcBef>
              <a:spcAft>
                <a:spcPct val="0"/>
              </a:spcAft>
              <a:buFontTx/>
              <a:buNone/>
            </a:pPr>
            <a:r>
              <a:rPr lang="ja-JP" altLang="en-US" sz="1200" smtClean="0">
                <a:solidFill>
                  <a:srgbClr val="000000"/>
                </a:solidFill>
              </a:rPr>
              <a:t>*</a:t>
            </a:r>
            <a:r>
              <a:rPr lang="en-US" altLang="ja-JP" sz="1200" smtClean="0">
                <a:solidFill>
                  <a:srgbClr val="000000"/>
                </a:solidFill>
              </a:rPr>
              <a:t>3</a:t>
            </a:r>
            <a:r>
              <a:rPr lang="ja-JP" altLang="en-US" sz="1200" smtClean="0">
                <a:solidFill>
                  <a:srgbClr val="000000"/>
                </a:solidFill>
              </a:rPr>
              <a:t>　対象疾患は先天性水頭症、全前脳胞症、二分脊椎</a:t>
            </a:r>
            <a:r>
              <a:rPr lang="en-US" altLang="ja-JP" sz="1200" smtClean="0">
                <a:solidFill>
                  <a:srgbClr val="000000"/>
                </a:solidFill>
              </a:rPr>
              <a:t>(</a:t>
            </a:r>
            <a:r>
              <a:rPr lang="ja-JP" altLang="en-US" sz="1200" smtClean="0">
                <a:solidFill>
                  <a:srgbClr val="000000"/>
                </a:solidFill>
              </a:rPr>
              <a:t>脊椎破裂</a:t>
            </a:r>
            <a:r>
              <a:rPr lang="en-US" altLang="ja-JP" sz="1200" smtClean="0">
                <a:solidFill>
                  <a:srgbClr val="000000"/>
                </a:solidFill>
              </a:rPr>
              <a:t>)</a:t>
            </a:r>
            <a:r>
              <a:rPr lang="ja-JP" altLang="en-US" sz="1200" smtClean="0">
                <a:solidFill>
                  <a:srgbClr val="000000"/>
                </a:solidFill>
              </a:rPr>
              <a:t>、アーノルド・キアリ奇形、後鼻孔閉鎖、先天性喉頭軟化症、先天性気管支軟化症、先天性のう胞肺、肺低形成、食道閉鎖、十二指腸閉鎖、小腸閉鎖、鎖肛、ヒルシュスプルング病、総排泄腔遺残、頭蓋骨早期癒合症、骨</a:t>
            </a:r>
            <a:r>
              <a:rPr lang="en-US" altLang="ja-JP" sz="1200" smtClean="0">
                <a:solidFill>
                  <a:srgbClr val="000000"/>
                </a:solidFill>
              </a:rPr>
              <a:t>(</a:t>
            </a:r>
            <a:r>
              <a:rPr lang="ja-JP" altLang="en-US" sz="1200" smtClean="0">
                <a:solidFill>
                  <a:srgbClr val="000000"/>
                </a:solidFill>
              </a:rPr>
              <a:t>軟骨を含む</a:t>
            </a:r>
            <a:r>
              <a:rPr lang="en-US" altLang="ja-JP" sz="1200" smtClean="0">
                <a:solidFill>
                  <a:srgbClr val="000000"/>
                </a:solidFill>
              </a:rPr>
              <a:t>)</a:t>
            </a:r>
            <a:r>
              <a:rPr lang="ja-JP" altLang="en-US" sz="1200" smtClean="0">
                <a:solidFill>
                  <a:srgbClr val="000000"/>
                </a:solidFill>
              </a:rPr>
              <a:t>無形成・低形成・異形成、腹壁破裂、臍帯ヘルニア、ダウン症候群、</a:t>
            </a:r>
            <a:r>
              <a:rPr lang="en-US" altLang="ja-JP" sz="1200" smtClean="0">
                <a:solidFill>
                  <a:srgbClr val="000000"/>
                </a:solidFill>
              </a:rPr>
              <a:t>18</a:t>
            </a:r>
            <a:r>
              <a:rPr lang="ja-JP" altLang="en-US" sz="1200" smtClean="0">
                <a:solidFill>
                  <a:srgbClr val="000000"/>
                </a:solidFill>
              </a:rPr>
              <a:t>トリソミー、</a:t>
            </a:r>
            <a:r>
              <a:rPr lang="en-US" altLang="ja-JP" sz="1200" smtClean="0">
                <a:solidFill>
                  <a:srgbClr val="000000"/>
                </a:solidFill>
              </a:rPr>
              <a:t>13</a:t>
            </a:r>
            <a:r>
              <a:rPr lang="ja-JP" altLang="en-US" sz="1200" smtClean="0">
                <a:solidFill>
                  <a:srgbClr val="000000"/>
                </a:solidFill>
              </a:rPr>
              <a:t>トリソミー、多発奇形症候群</a:t>
            </a:r>
          </a:p>
        </p:txBody>
      </p:sp>
      <p:sp>
        <p:nvSpPr>
          <p:cNvPr id="118835" name="テキスト ボックス 12"/>
          <p:cNvSpPr txBox="1">
            <a:spLocks noChangeArrowheads="1"/>
          </p:cNvSpPr>
          <p:nvPr/>
        </p:nvSpPr>
        <p:spPr bwMode="auto">
          <a:xfrm>
            <a:off x="588169" y="5387975"/>
            <a:ext cx="4053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fontAlgn="base" hangingPunct="1">
              <a:lnSpc>
                <a:spcPct val="100000"/>
              </a:lnSpc>
              <a:spcBef>
                <a:spcPct val="0"/>
              </a:spcBef>
              <a:spcAft>
                <a:spcPct val="0"/>
              </a:spcAft>
              <a:buFontTx/>
              <a:buNone/>
            </a:pPr>
            <a:r>
              <a:rPr lang="ja-JP" altLang="en-US" sz="1200" smtClean="0">
                <a:solidFill>
                  <a:srgbClr val="000000"/>
                </a:solidFill>
              </a:rPr>
              <a:t>*</a:t>
            </a:r>
            <a:r>
              <a:rPr lang="en-US" altLang="ja-JP" sz="1200" smtClean="0">
                <a:solidFill>
                  <a:srgbClr val="000000"/>
                </a:solidFill>
              </a:rPr>
              <a:t>1</a:t>
            </a:r>
            <a:r>
              <a:rPr lang="ja-JP" altLang="en-US" sz="1200" smtClean="0">
                <a:solidFill>
                  <a:srgbClr val="000000"/>
                </a:solidFill>
              </a:rPr>
              <a:t>　</a:t>
            </a:r>
            <a:r>
              <a:rPr lang="en-US" altLang="ja-JP" sz="1200" smtClean="0">
                <a:solidFill>
                  <a:srgbClr val="000000"/>
                </a:solidFill>
              </a:rPr>
              <a:t>NICU</a:t>
            </a:r>
            <a:r>
              <a:rPr lang="ja-JP" altLang="en-US" sz="1200" smtClean="0">
                <a:solidFill>
                  <a:srgbClr val="000000"/>
                </a:solidFill>
              </a:rPr>
              <a:t>とは新生児特定集中治療室管理料１、２及び総合周産期特定集中治療室管理料</a:t>
            </a:r>
            <a:r>
              <a:rPr lang="en-US" altLang="ja-JP" sz="1200" smtClean="0">
                <a:solidFill>
                  <a:srgbClr val="000000"/>
                </a:solidFill>
              </a:rPr>
              <a:t>(</a:t>
            </a:r>
            <a:r>
              <a:rPr lang="ja-JP" altLang="en-US" sz="1200" smtClean="0">
                <a:solidFill>
                  <a:srgbClr val="000000"/>
                </a:solidFill>
              </a:rPr>
              <a:t>新生児</a:t>
            </a:r>
            <a:r>
              <a:rPr lang="en-US" altLang="ja-JP" sz="1200" smtClean="0">
                <a:solidFill>
                  <a:srgbClr val="000000"/>
                </a:solidFill>
              </a:rPr>
              <a:t>)</a:t>
            </a:r>
            <a:r>
              <a:rPr lang="ja-JP" altLang="en-US" sz="1200" smtClean="0">
                <a:solidFill>
                  <a:srgbClr val="000000"/>
                </a:solidFill>
              </a:rPr>
              <a:t>をさす。</a:t>
            </a:r>
            <a:endParaRPr lang="en-US" altLang="ja-JP" sz="1200" smtClean="0">
              <a:solidFill>
                <a:srgbClr val="000000"/>
              </a:solidFill>
            </a:endParaRPr>
          </a:p>
          <a:p>
            <a:pPr eaLnBrk="1" fontAlgn="base" hangingPunct="1">
              <a:lnSpc>
                <a:spcPct val="100000"/>
              </a:lnSpc>
              <a:spcBef>
                <a:spcPct val="0"/>
              </a:spcBef>
              <a:spcAft>
                <a:spcPct val="0"/>
              </a:spcAft>
              <a:buFontTx/>
              <a:buNone/>
            </a:pPr>
            <a:r>
              <a:rPr lang="ja-JP" altLang="en-US" sz="1200" smtClean="0">
                <a:solidFill>
                  <a:srgbClr val="000000"/>
                </a:solidFill>
              </a:rPr>
              <a:t>*</a:t>
            </a:r>
            <a:r>
              <a:rPr lang="en-US" altLang="ja-JP" sz="1200" smtClean="0">
                <a:solidFill>
                  <a:srgbClr val="000000"/>
                </a:solidFill>
              </a:rPr>
              <a:t>2</a:t>
            </a:r>
            <a:r>
              <a:rPr lang="ja-JP" altLang="en-US" sz="1200" smtClean="0">
                <a:solidFill>
                  <a:srgbClr val="000000"/>
                </a:solidFill>
              </a:rPr>
              <a:t>　</a:t>
            </a:r>
            <a:r>
              <a:rPr lang="en-US" altLang="ja-JP" sz="1200" smtClean="0">
                <a:solidFill>
                  <a:srgbClr val="000000"/>
                </a:solidFill>
              </a:rPr>
              <a:t>GCU</a:t>
            </a:r>
            <a:r>
              <a:rPr lang="ja-JP" altLang="en-US" sz="1200" smtClean="0">
                <a:solidFill>
                  <a:srgbClr val="000000"/>
                </a:solidFill>
              </a:rPr>
              <a:t>とは新生児治療回復室入院医療管理料をさす。</a:t>
            </a:r>
          </a:p>
        </p:txBody>
      </p:sp>
      <p:sp>
        <p:nvSpPr>
          <p:cNvPr id="14" name="Rectangle 2"/>
          <p:cNvSpPr>
            <a:spLocks noChangeArrowheads="1"/>
          </p:cNvSpPr>
          <p:nvPr/>
        </p:nvSpPr>
        <p:spPr bwMode="auto">
          <a:xfrm>
            <a:off x="187459" y="115891"/>
            <a:ext cx="9517327" cy="649287"/>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600" kern="0" dirty="0" smtClean="0">
                <a:solidFill>
                  <a:srgbClr val="000000"/>
                </a:solidFill>
              </a:rPr>
              <a:t>２）</a:t>
            </a:r>
            <a:r>
              <a:rPr lang="ja-JP" altLang="en-US" sz="2600" dirty="0" smtClean="0">
                <a:solidFill>
                  <a:prstClr val="black"/>
                </a:solidFill>
                <a:latin typeface="Calibri" panose="020F0502020204030204"/>
                <a:ea typeface="ＭＳ Ｐゴシック"/>
              </a:rPr>
              <a:t>新生児</a:t>
            </a:r>
            <a:r>
              <a:rPr lang="ja-JP" altLang="en-US" sz="2600" dirty="0">
                <a:solidFill>
                  <a:prstClr val="black"/>
                </a:solidFill>
                <a:latin typeface="Calibri" panose="020F0502020204030204"/>
                <a:ea typeface="ＭＳ Ｐゴシック"/>
              </a:rPr>
              <a:t>医療</a:t>
            </a:r>
            <a:r>
              <a:rPr lang="ja-JP" altLang="en-US" sz="2600" dirty="0" smtClean="0">
                <a:solidFill>
                  <a:prstClr val="black"/>
                </a:solidFill>
                <a:latin typeface="Calibri" panose="020F0502020204030204"/>
                <a:ea typeface="ＭＳ Ｐゴシック"/>
              </a:rPr>
              <a:t>の見直し／小児特定集中治療室管理料の見直し</a:t>
            </a:r>
            <a:endParaRPr lang="ja-JP" altLang="en-US" sz="2600" kern="0" dirty="0" smtClean="0">
              <a:solidFill>
                <a:srgbClr val="000000"/>
              </a:solidFill>
            </a:endParaRPr>
          </a:p>
        </p:txBody>
      </p:sp>
      <p:sp>
        <p:nvSpPr>
          <p:cNvPr id="1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
        <p:nvSpPr>
          <p:cNvPr id="15" name="右矢印 14"/>
          <p:cNvSpPr/>
          <p:nvPr/>
        </p:nvSpPr>
        <p:spPr>
          <a:xfrm>
            <a:off x="4771264" y="3178315"/>
            <a:ext cx="356594" cy="1051560"/>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spTree>
    <p:extLst>
      <p:ext uri="{BB962C8B-B14F-4D97-AF65-F5344CB8AC3E}">
        <p14:creationId xmlns:p14="http://schemas.microsoft.com/office/powerpoint/2010/main" val="59941865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337" y="1049338"/>
            <a:ext cx="9510448" cy="3827462"/>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050" dirty="0">
              <a:solidFill>
                <a:prstClr val="black"/>
              </a:solidFill>
              <a:latin typeface="ＭＳ Ｐゴシック"/>
            </a:endParaRPr>
          </a:p>
          <a:p>
            <a:pPr marL="93663" indent="-93663">
              <a:buFont typeface="Wingdings" pitchFamily="2" charset="2"/>
              <a:buChar char="Ø"/>
              <a:defRPr/>
            </a:pPr>
            <a:r>
              <a:rPr lang="ja-JP" altLang="en-US" sz="1600" dirty="0">
                <a:solidFill>
                  <a:prstClr val="black"/>
                </a:solidFill>
                <a:latin typeface="ＭＳ Ｐゴシック"/>
              </a:rPr>
              <a:t>　新生児特定集中治療室管理料１、２及び総合周産期特定集中治療室管理料</a:t>
            </a:r>
            <a:r>
              <a:rPr lang="en-US" altLang="ja-JP" sz="1600" dirty="0">
                <a:solidFill>
                  <a:prstClr val="black"/>
                </a:solidFill>
                <a:latin typeface="ＭＳ Ｐゴシック"/>
              </a:rPr>
              <a:t>(</a:t>
            </a:r>
            <a:r>
              <a:rPr lang="ja-JP" altLang="en-US" sz="1600" dirty="0">
                <a:solidFill>
                  <a:prstClr val="black"/>
                </a:solidFill>
                <a:latin typeface="ＭＳ Ｐゴシック"/>
              </a:rPr>
              <a:t>新生児</a:t>
            </a:r>
            <a:r>
              <a:rPr lang="en-US" altLang="ja-JP" sz="1600" dirty="0">
                <a:solidFill>
                  <a:prstClr val="black"/>
                </a:solidFill>
                <a:latin typeface="ＭＳ Ｐゴシック"/>
              </a:rPr>
              <a:t>)</a:t>
            </a:r>
            <a:r>
              <a:rPr lang="ja-JP" altLang="en-US" sz="1600" dirty="0">
                <a:solidFill>
                  <a:prstClr val="black"/>
                </a:solidFill>
                <a:latin typeface="ＭＳ Ｐゴシック"/>
              </a:rPr>
              <a:t>について、新生児の受入実績等に関する基準を新設するとともに評価の見直しを行う。</a:t>
            </a:r>
            <a:endParaRPr lang="en-US" altLang="ja-JP" sz="1600" dirty="0">
              <a:solidFill>
                <a:prstClr val="black"/>
              </a:solidFill>
              <a:latin typeface="ＭＳ Ｐゴシック"/>
            </a:endParaRPr>
          </a:p>
          <a:p>
            <a:pPr>
              <a:buFont typeface="Wingdings" pitchFamily="2" charset="2"/>
              <a:buChar char="Ø"/>
              <a:defRPr/>
            </a:pPr>
            <a:endParaRPr lang="en-US" altLang="ja-JP" sz="1600" dirty="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a:solidFill>
                <a:prstClr val="black"/>
              </a:solidFill>
              <a:latin typeface="ＭＳ Ｐゴシック"/>
            </a:endParaRPr>
          </a:p>
          <a:p>
            <a:pPr>
              <a:defRPr/>
            </a:pPr>
            <a:r>
              <a:rPr lang="en-US" altLang="ja-JP" sz="1400" dirty="0">
                <a:solidFill>
                  <a:prstClr val="black"/>
                </a:solidFill>
                <a:latin typeface="ＭＳ Ｐゴシック"/>
              </a:rPr>
              <a:t>[</a:t>
            </a:r>
            <a:r>
              <a:rPr lang="ja-JP" altLang="en-US" sz="1400" dirty="0">
                <a:solidFill>
                  <a:prstClr val="black"/>
                </a:solidFill>
                <a:latin typeface="ＭＳ Ｐゴシック"/>
              </a:rPr>
              <a:t>施設基準</a:t>
            </a:r>
            <a:r>
              <a:rPr lang="en-US" altLang="ja-JP" sz="1400" dirty="0">
                <a:solidFill>
                  <a:prstClr val="black"/>
                </a:solidFill>
                <a:latin typeface="ＭＳ Ｐゴシック"/>
              </a:rPr>
              <a:t>]</a:t>
            </a:r>
          </a:p>
          <a:p>
            <a:pPr>
              <a:defRPr/>
            </a:pPr>
            <a:r>
              <a:rPr lang="ja-JP" altLang="en-US" sz="1400" dirty="0">
                <a:solidFill>
                  <a:prstClr val="black"/>
                </a:solidFill>
                <a:latin typeface="ＭＳ Ｐゴシック"/>
              </a:rPr>
              <a:t>新生児特定集中治療室管理料１・総合周産期特定集中治療室管理料</a:t>
            </a:r>
            <a:r>
              <a:rPr lang="en-US" altLang="ja-JP" sz="1400" dirty="0">
                <a:solidFill>
                  <a:prstClr val="black"/>
                </a:solidFill>
                <a:latin typeface="ＭＳ Ｐゴシック"/>
              </a:rPr>
              <a:t>(</a:t>
            </a:r>
            <a:r>
              <a:rPr lang="ja-JP" altLang="en-US" sz="1400" dirty="0">
                <a:solidFill>
                  <a:prstClr val="black"/>
                </a:solidFill>
                <a:latin typeface="ＭＳ Ｐゴシック"/>
              </a:rPr>
              <a:t>新生児</a:t>
            </a:r>
            <a:r>
              <a:rPr lang="en-US" altLang="ja-JP" sz="1400" dirty="0">
                <a:solidFill>
                  <a:prstClr val="black"/>
                </a:solidFill>
                <a:latin typeface="ＭＳ Ｐゴシック"/>
              </a:rPr>
              <a:t>)</a:t>
            </a:r>
          </a:p>
          <a:p>
            <a:pPr>
              <a:defRPr/>
            </a:pPr>
            <a:r>
              <a:rPr lang="ja-JP" altLang="en-US" sz="1400" dirty="0">
                <a:solidFill>
                  <a:prstClr val="black"/>
                </a:solidFill>
                <a:latin typeface="ＭＳ Ｐゴシック"/>
              </a:rPr>
              <a:t>・　以下のいずれかを満たすこと。</a:t>
            </a:r>
            <a:endParaRPr lang="en-US" altLang="ja-JP" sz="1400" dirty="0">
              <a:solidFill>
                <a:prstClr val="black"/>
              </a:solidFill>
              <a:latin typeface="ＭＳ Ｐゴシック"/>
            </a:endParaRPr>
          </a:p>
          <a:p>
            <a:pPr>
              <a:defRPr/>
            </a:pPr>
            <a:r>
              <a:rPr lang="ja-JP" altLang="en-US" sz="1400" dirty="0">
                <a:solidFill>
                  <a:prstClr val="black"/>
                </a:solidFill>
                <a:latin typeface="ＭＳ Ｐゴシック"/>
              </a:rPr>
              <a:t>　イ　出生体重</a:t>
            </a:r>
            <a:r>
              <a:rPr lang="en-US" altLang="ja-JP" sz="1400" dirty="0">
                <a:solidFill>
                  <a:prstClr val="black"/>
                </a:solidFill>
                <a:latin typeface="ＭＳ Ｐゴシック"/>
              </a:rPr>
              <a:t>1,000g</a:t>
            </a:r>
            <a:r>
              <a:rPr lang="ja-JP" altLang="en-US" sz="1400" dirty="0">
                <a:solidFill>
                  <a:prstClr val="black"/>
                </a:solidFill>
                <a:latin typeface="ＭＳ Ｐゴシック"/>
              </a:rPr>
              <a:t>未満の新規入院患者が１年間に４名以上であること。</a:t>
            </a:r>
          </a:p>
          <a:p>
            <a:pPr>
              <a:defRPr/>
            </a:pPr>
            <a:r>
              <a:rPr lang="ja-JP" altLang="en-US" sz="1400" dirty="0">
                <a:solidFill>
                  <a:prstClr val="black"/>
                </a:solidFill>
                <a:latin typeface="ＭＳ Ｐゴシック"/>
              </a:rPr>
              <a:t>　ロ　当該治療室に入院中の患者の開頭、開胸又は開腹手術が１年間に６件以上であること。</a:t>
            </a:r>
            <a:endParaRPr lang="en-US" altLang="ja-JP" sz="1400" dirty="0">
              <a:solidFill>
                <a:prstClr val="black"/>
              </a:solidFill>
              <a:latin typeface="ＭＳ Ｐゴシック"/>
            </a:endParaRPr>
          </a:p>
          <a:p>
            <a:pPr>
              <a:defRPr/>
            </a:pPr>
            <a:r>
              <a:rPr lang="ja-JP" altLang="en-US" sz="1400" dirty="0">
                <a:solidFill>
                  <a:prstClr val="black"/>
                </a:solidFill>
                <a:latin typeface="ＭＳ Ｐゴシック"/>
              </a:rPr>
              <a:t>新生児特定集中治療室管理料２</a:t>
            </a:r>
            <a:endParaRPr lang="en-US" altLang="ja-JP" sz="1400" dirty="0">
              <a:solidFill>
                <a:prstClr val="black"/>
              </a:solidFill>
              <a:latin typeface="ＭＳ Ｐゴシック"/>
            </a:endParaRPr>
          </a:p>
          <a:p>
            <a:pPr>
              <a:defRPr/>
            </a:pPr>
            <a:r>
              <a:rPr lang="ja-JP" altLang="en-US" sz="1400" dirty="0">
                <a:solidFill>
                  <a:prstClr val="black"/>
                </a:solidFill>
                <a:latin typeface="ＭＳ Ｐゴシック"/>
              </a:rPr>
              <a:t>・　出生体重</a:t>
            </a:r>
            <a:r>
              <a:rPr lang="en-US" altLang="ja-JP" sz="1400" dirty="0">
                <a:solidFill>
                  <a:prstClr val="black"/>
                </a:solidFill>
                <a:latin typeface="ＭＳ Ｐゴシック"/>
              </a:rPr>
              <a:t>2,500g</a:t>
            </a:r>
            <a:r>
              <a:rPr lang="ja-JP" altLang="en-US" sz="1400" dirty="0">
                <a:solidFill>
                  <a:prstClr val="black"/>
                </a:solidFill>
                <a:latin typeface="ＭＳ Ｐゴシック"/>
              </a:rPr>
              <a:t>未満の新規入院患者が１年間に</a:t>
            </a:r>
            <a:r>
              <a:rPr lang="en-US" altLang="ja-JP" sz="1400" dirty="0">
                <a:solidFill>
                  <a:prstClr val="black"/>
                </a:solidFill>
                <a:latin typeface="ＭＳ Ｐゴシック"/>
              </a:rPr>
              <a:t>30</a:t>
            </a:r>
            <a:r>
              <a:rPr lang="ja-JP" altLang="en-US" sz="1400" dirty="0">
                <a:solidFill>
                  <a:prstClr val="black"/>
                </a:solidFill>
                <a:latin typeface="ＭＳ Ｐゴシック"/>
              </a:rPr>
              <a:t>名以上であること。</a:t>
            </a:r>
            <a:endParaRPr lang="en-US" altLang="ja-JP" sz="1400" dirty="0">
              <a:solidFill>
                <a:prstClr val="black"/>
              </a:solidFill>
              <a:latin typeface="ＭＳ Ｐゴシック"/>
            </a:endParaRPr>
          </a:p>
          <a:p>
            <a:pPr>
              <a:defRPr/>
            </a:pPr>
            <a:r>
              <a:rPr lang="en-US" altLang="ja-JP" sz="1400" dirty="0">
                <a:solidFill>
                  <a:prstClr val="black"/>
                </a:solidFill>
                <a:latin typeface="ＭＳ Ｐゴシック"/>
              </a:rPr>
              <a:t>※</a:t>
            </a:r>
            <a:r>
              <a:rPr lang="ja-JP" altLang="en-US" sz="1400" dirty="0">
                <a:solidFill>
                  <a:prstClr val="black"/>
                </a:solidFill>
                <a:latin typeface="ＭＳ Ｐゴシック"/>
              </a:rPr>
              <a:t>　平成</a:t>
            </a:r>
            <a:r>
              <a:rPr lang="en-US" altLang="ja-JP" sz="1400" dirty="0">
                <a:solidFill>
                  <a:prstClr val="black"/>
                </a:solidFill>
                <a:latin typeface="ＭＳ Ｐゴシック"/>
              </a:rPr>
              <a:t>26</a:t>
            </a:r>
            <a:r>
              <a:rPr lang="ja-JP" altLang="en-US" sz="1400" dirty="0">
                <a:solidFill>
                  <a:prstClr val="black"/>
                </a:solidFill>
                <a:latin typeface="ＭＳ Ｐゴシック"/>
              </a:rPr>
              <a:t>年３月</a:t>
            </a:r>
            <a:r>
              <a:rPr lang="en-US" altLang="ja-JP" sz="1400" dirty="0">
                <a:solidFill>
                  <a:prstClr val="black"/>
                </a:solidFill>
                <a:latin typeface="ＭＳ Ｐゴシック"/>
              </a:rPr>
              <a:t>31</a:t>
            </a:r>
            <a:r>
              <a:rPr lang="ja-JP" altLang="en-US" sz="1400" dirty="0">
                <a:solidFill>
                  <a:prstClr val="black"/>
                </a:solidFill>
                <a:latin typeface="ＭＳ Ｐゴシック"/>
              </a:rPr>
              <a:t>日に届け出ている医療機関は平成</a:t>
            </a:r>
            <a:r>
              <a:rPr lang="en-US" altLang="ja-JP" sz="1400" dirty="0">
                <a:solidFill>
                  <a:prstClr val="black"/>
                </a:solidFill>
                <a:latin typeface="ＭＳ Ｐゴシック"/>
              </a:rPr>
              <a:t>26</a:t>
            </a:r>
            <a:r>
              <a:rPr lang="ja-JP" altLang="en-US" sz="1400" dirty="0">
                <a:solidFill>
                  <a:prstClr val="black"/>
                </a:solidFill>
                <a:latin typeface="ＭＳ Ｐゴシック"/>
              </a:rPr>
              <a:t>年９月</a:t>
            </a:r>
            <a:r>
              <a:rPr lang="en-US" altLang="ja-JP" sz="1400" dirty="0">
                <a:solidFill>
                  <a:prstClr val="black"/>
                </a:solidFill>
                <a:latin typeface="ＭＳ Ｐゴシック"/>
              </a:rPr>
              <a:t>30</a:t>
            </a:r>
            <a:r>
              <a:rPr lang="ja-JP" altLang="en-US" sz="1400" dirty="0">
                <a:solidFill>
                  <a:prstClr val="black"/>
                </a:solidFill>
                <a:latin typeface="ＭＳ Ｐゴシック"/>
              </a:rPr>
              <a:t>日までは基準を満たしているものとする。</a:t>
            </a:r>
          </a:p>
        </p:txBody>
      </p:sp>
      <p:sp>
        <p:nvSpPr>
          <p:cNvPr id="2052" name="Rectangle 36"/>
          <p:cNvSpPr>
            <a:spLocks noChangeArrowheads="1"/>
          </p:cNvSpPr>
          <p:nvPr/>
        </p:nvSpPr>
        <p:spPr bwMode="auto">
          <a:xfrm>
            <a:off x="194337" y="776288"/>
            <a:ext cx="5812896" cy="406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defRPr/>
            </a:pPr>
            <a:r>
              <a:rPr lang="ja-JP" altLang="en-US" sz="2400" dirty="0">
                <a:solidFill>
                  <a:prstClr val="black"/>
                </a:solidFill>
              </a:rPr>
              <a:t>（１）新生児医療の評価の見直し②</a:t>
            </a:r>
          </a:p>
        </p:txBody>
      </p:sp>
      <p:graphicFrame>
        <p:nvGraphicFramePr>
          <p:cNvPr id="13" name="表 12"/>
          <p:cNvGraphicFramePr>
            <a:graphicFrameLocks noGrp="1"/>
          </p:cNvGraphicFramePr>
          <p:nvPr/>
        </p:nvGraphicFramePr>
        <p:xfrm>
          <a:off x="309563" y="1844675"/>
          <a:ext cx="4423304" cy="1168420"/>
        </p:xfrm>
        <a:graphic>
          <a:graphicData uri="http://schemas.openxmlformats.org/drawingml/2006/table">
            <a:tbl>
              <a:tblPr firstRow="1" bandRow="1">
                <a:tableStyleId>{FABFCF23-3B69-468F-B69F-88F6DE6A72F2}</a:tableStyleId>
              </a:tblPr>
              <a:tblGrid>
                <a:gridCol w="3549399"/>
                <a:gridCol w="873905"/>
              </a:tblGrid>
              <a:tr h="345476">
                <a:tc gridSpan="2">
                  <a:txBody>
                    <a:bodyPr/>
                    <a:lstStyle/>
                    <a:p>
                      <a:pPr algn="ctr"/>
                      <a:r>
                        <a:rPr kumimoji="1" lang="ja-JP" altLang="en-US" sz="1600" dirty="0" smtClean="0"/>
                        <a:t>現行</a:t>
                      </a:r>
                      <a:endParaRPr kumimoji="1" lang="ja-JP" altLang="en-US" sz="1600" dirty="0"/>
                    </a:p>
                  </a:txBody>
                  <a:tcPr marL="99043" marR="99043" marT="45716" marB="45716" anchor="ctr"/>
                </a:tc>
                <a:tc hMerge="1">
                  <a:txBody>
                    <a:bodyPr/>
                    <a:lstStyle/>
                    <a:p>
                      <a:endParaRPr kumimoji="1" lang="ja-JP" altLang="en-US" dirty="0"/>
                    </a:p>
                  </a:txBody>
                  <a:tcPr/>
                </a:tc>
              </a:tr>
              <a:tr h="518139">
                <a:tc>
                  <a:txBody>
                    <a:bodyPr/>
                    <a:lstStyle/>
                    <a:p>
                      <a:pPr algn="ctr"/>
                      <a:r>
                        <a:rPr kumimoji="1" lang="ja-JP" altLang="en-US" sz="1400" dirty="0" smtClean="0"/>
                        <a:t>新生児特定集中治療室管理料１</a:t>
                      </a:r>
                      <a:endParaRPr kumimoji="1" lang="en-US" altLang="ja-JP" sz="1400" dirty="0" smtClean="0"/>
                    </a:p>
                    <a:p>
                      <a:pPr algn="ctr"/>
                      <a:r>
                        <a:rPr kumimoji="1" lang="ja-JP" altLang="en-US" sz="1400" spc="-100" baseline="0" dirty="0" smtClean="0"/>
                        <a:t>総合周産期特定集中治療室管理料</a:t>
                      </a:r>
                      <a:r>
                        <a:rPr kumimoji="1" lang="en-US" altLang="ja-JP" sz="1400" spc="-100" baseline="0" dirty="0" smtClean="0"/>
                        <a:t>(</a:t>
                      </a:r>
                      <a:r>
                        <a:rPr kumimoji="1" lang="ja-JP" altLang="en-US" sz="1400" spc="-100" baseline="0" dirty="0" smtClean="0"/>
                        <a:t>新生児</a:t>
                      </a:r>
                      <a:r>
                        <a:rPr kumimoji="1" lang="en-US" altLang="ja-JP" sz="1400" spc="-100" baseline="0" dirty="0" smtClean="0"/>
                        <a:t>)</a:t>
                      </a:r>
                      <a:endParaRPr kumimoji="1" lang="ja-JP" altLang="en-US" sz="1400" spc="-100" baseline="0" dirty="0"/>
                    </a:p>
                  </a:txBody>
                  <a:tcPr marL="99043" marR="99043" marT="45716" marB="45716"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en-US" altLang="ja-JP" sz="1400" dirty="0" smtClean="0"/>
                        <a:t>10,011</a:t>
                      </a:r>
                      <a:r>
                        <a:rPr kumimoji="1" lang="ja-JP" altLang="en-US" sz="1400" dirty="0" smtClean="0"/>
                        <a:t>点</a:t>
                      </a:r>
                      <a:endParaRPr kumimoji="1" lang="ja-JP" altLang="en-US" sz="1400" dirty="0"/>
                    </a:p>
                  </a:txBody>
                  <a:tcPr marL="99043" marR="99043" marT="45716" marB="45716" anchor="ctr">
                    <a:lnL w="12700" cap="flat" cmpd="sng" algn="ctr">
                      <a:solidFill>
                        <a:schemeClr val="accent5">
                          <a:lumMod val="60000"/>
                          <a:lumOff val="40000"/>
                        </a:schemeClr>
                      </a:solidFill>
                      <a:prstDash val="solid"/>
                      <a:round/>
                      <a:headEnd type="none" w="med" len="med"/>
                      <a:tailEnd type="none" w="med" len="med"/>
                    </a:lnL>
                  </a:tcPr>
                </a:tc>
              </a:tr>
              <a:tr h="304785">
                <a:tc>
                  <a:txBody>
                    <a:bodyPr/>
                    <a:lstStyle/>
                    <a:p>
                      <a:pPr algn="ctr"/>
                      <a:r>
                        <a:rPr kumimoji="1" lang="ja-JP" altLang="en-US" sz="1400" dirty="0" smtClean="0"/>
                        <a:t>新生児特定集中治療室管理料２</a:t>
                      </a:r>
                      <a:endParaRPr kumimoji="1" lang="en-US" altLang="ja-JP" sz="1400" dirty="0" smtClean="0"/>
                    </a:p>
                  </a:txBody>
                  <a:tcPr marL="99043" marR="99043" marT="45716" marB="45716"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a:r>
                        <a:rPr kumimoji="1" lang="en-US" altLang="ja-JP" sz="1400" dirty="0" smtClean="0"/>
                        <a:t>6,011</a:t>
                      </a:r>
                      <a:r>
                        <a:rPr kumimoji="1" lang="ja-JP" altLang="en-US" sz="1400" dirty="0" smtClean="0"/>
                        <a:t>点</a:t>
                      </a:r>
                      <a:endParaRPr kumimoji="1" lang="ja-JP" altLang="en-US" sz="1400" dirty="0"/>
                    </a:p>
                  </a:txBody>
                  <a:tcPr marL="99043" marR="99043" marT="45716" marB="45716" anchor="ctr">
                    <a:lnL w="12700" cap="flat" cmpd="sng" algn="ctr">
                      <a:solidFill>
                        <a:schemeClr val="accent5">
                          <a:lumMod val="60000"/>
                          <a:lumOff val="40000"/>
                        </a:schemeClr>
                      </a:solidFill>
                      <a:prstDash val="solid"/>
                      <a:round/>
                      <a:headEnd type="none" w="med" len="med"/>
                      <a:tailEnd type="none" w="med" len="med"/>
                    </a:lnL>
                  </a:tcPr>
                </a:tc>
              </a:tr>
            </a:tbl>
          </a:graphicData>
        </a:graphic>
      </p:graphicFrame>
      <p:graphicFrame>
        <p:nvGraphicFramePr>
          <p:cNvPr id="14" name="表 13"/>
          <p:cNvGraphicFramePr>
            <a:graphicFrameLocks noGrp="1"/>
          </p:cNvGraphicFramePr>
          <p:nvPr/>
        </p:nvGraphicFramePr>
        <p:xfrm>
          <a:off x="5004603" y="1849438"/>
          <a:ext cx="4612482" cy="1382712"/>
        </p:xfrm>
        <a:graphic>
          <a:graphicData uri="http://schemas.openxmlformats.org/drawingml/2006/table">
            <a:tbl>
              <a:tblPr firstRow="1" bandRow="1">
                <a:tableStyleId>{21E4AEA4-8DFA-4A89-87EB-49C32662AFE0}</a:tableStyleId>
              </a:tblPr>
              <a:tblGrid>
                <a:gridCol w="3530015"/>
                <a:gridCol w="1082467"/>
              </a:tblGrid>
              <a:tr h="345728">
                <a:tc gridSpan="2">
                  <a:txBody>
                    <a:bodyPr/>
                    <a:lstStyle/>
                    <a:p>
                      <a:pPr algn="ctr"/>
                      <a:r>
                        <a:rPr kumimoji="1" lang="ja-JP" altLang="en-US" sz="1600" dirty="0" smtClean="0"/>
                        <a:t>改定後</a:t>
                      </a:r>
                      <a:endParaRPr kumimoji="1" lang="ja-JP" altLang="en-US" sz="1600" dirty="0"/>
                    </a:p>
                  </a:txBody>
                  <a:tcPr marL="99044" marR="99044" marT="45749" marB="45749" anchor="ctr"/>
                </a:tc>
                <a:tc hMerge="1">
                  <a:txBody>
                    <a:bodyPr/>
                    <a:lstStyle/>
                    <a:p>
                      <a:endParaRPr kumimoji="1" lang="ja-JP" altLang="en-US" dirty="0"/>
                    </a:p>
                  </a:txBody>
                  <a:tcPr/>
                </a:tc>
              </a:tr>
              <a:tr h="518492">
                <a:tc>
                  <a:txBody>
                    <a:bodyPr/>
                    <a:lstStyle/>
                    <a:p>
                      <a:pPr algn="ctr"/>
                      <a:r>
                        <a:rPr kumimoji="1" lang="ja-JP" altLang="en-US" sz="1400" dirty="0" smtClean="0"/>
                        <a:t>新生児特定集中治療室管理料１</a:t>
                      </a:r>
                      <a:endParaRPr kumimoji="1" lang="en-US" altLang="ja-JP" sz="1400" dirty="0" smtClean="0"/>
                    </a:p>
                    <a:p>
                      <a:pPr algn="ctr"/>
                      <a:r>
                        <a:rPr kumimoji="1" lang="ja-JP" altLang="en-US" sz="1400" spc="-100" baseline="0" dirty="0" smtClean="0"/>
                        <a:t>総合周産期特定集中治療室管理料</a:t>
                      </a:r>
                      <a:r>
                        <a:rPr kumimoji="1" lang="en-US" altLang="ja-JP" sz="1400" spc="-100" baseline="0" dirty="0" smtClean="0"/>
                        <a:t>(</a:t>
                      </a:r>
                      <a:r>
                        <a:rPr kumimoji="1" lang="ja-JP" altLang="en-US" sz="1400" spc="-100" baseline="0" dirty="0" smtClean="0"/>
                        <a:t>新生児</a:t>
                      </a:r>
                      <a:r>
                        <a:rPr kumimoji="1" lang="en-US" altLang="ja-JP" sz="1400" spc="-100" baseline="0" dirty="0" smtClean="0"/>
                        <a:t>)</a:t>
                      </a:r>
                      <a:endParaRPr kumimoji="1" lang="ja-JP" altLang="en-US" sz="1400" spc="-100" baseline="0" dirty="0"/>
                    </a:p>
                  </a:txBody>
                  <a:tcPr marL="99044" marR="99044" marT="45749" marB="45749" anchor="ctr"/>
                </a:tc>
                <a:tc>
                  <a:txBody>
                    <a:bodyPr/>
                    <a:lstStyle/>
                    <a:p>
                      <a:pPr algn="ctr"/>
                      <a:r>
                        <a:rPr kumimoji="1" lang="en-US" altLang="ja-JP" sz="1400" dirty="0" smtClean="0"/>
                        <a:t>10,174</a:t>
                      </a:r>
                      <a:r>
                        <a:rPr kumimoji="1" lang="ja-JP" altLang="en-US" sz="1400" dirty="0" smtClean="0"/>
                        <a:t>点</a:t>
                      </a:r>
                      <a:endParaRPr kumimoji="1" lang="ja-JP" altLang="en-US" sz="1400" dirty="0"/>
                    </a:p>
                  </a:txBody>
                  <a:tcPr marL="99044" marR="99044" marT="45749" marB="45749" anchor="ctr"/>
                </a:tc>
              </a:tr>
              <a:tr h="518492">
                <a:tc>
                  <a:txBody>
                    <a:bodyPr/>
                    <a:lstStyle/>
                    <a:p>
                      <a:pPr algn="ctr"/>
                      <a:r>
                        <a:rPr kumimoji="1" lang="ja-JP" altLang="en-US" sz="1400" b="1" u="sng" dirty="0" smtClean="0">
                          <a:solidFill>
                            <a:srgbClr val="0070C0"/>
                          </a:solidFill>
                        </a:rPr>
                        <a:t>新生児特定集中治療室管理料２</a:t>
                      </a:r>
                      <a:endParaRPr kumimoji="1" lang="en-US" altLang="ja-JP" sz="1400" b="1" u="sng" dirty="0" smtClean="0">
                        <a:solidFill>
                          <a:srgbClr val="0070C0"/>
                        </a:solidFill>
                      </a:endParaRPr>
                    </a:p>
                  </a:txBody>
                  <a:tcPr marL="99044" marR="99044" marT="45749" marB="45749" anchor="ctr"/>
                </a:tc>
                <a:tc>
                  <a:txBody>
                    <a:bodyPr/>
                    <a:lstStyle/>
                    <a:p>
                      <a:pPr algn="ctr"/>
                      <a:r>
                        <a:rPr kumimoji="1" lang="en-US" altLang="ja-JP" sz="1400" b="1" u="sng" dirty="0" smtClean="0">
                          <a:solidFill>
                            <a:srgbClr val="0070C0"/>
                          </a:solidFill>
                        </a:rPr>
                        <a:t>8,109</a:t>
                      </a:r>
                      <a:r>
                        <a:rPr kumimoji="1" lang="ja-JP" altLang="en-US" sz="1400" b="1" u="sng" dirty="0" smtClean="0">
                          <a:solidFill>
                            <a:srgbClr val="0070C0"/>
                          </a:solidFill>
                        </a:rPr>
                        <a:t>点</a:t>
                      </a:r>
                      <a:r>
                        <a:rPr kumimoji="1" lang="en-US" altLang="ja-JP" sz="1400" u="none" dirty="0" smtClean="0"/>
                        <a:t>(</a:t>
                      </a:r>
                      <a:r>
                        <a:rPr kumimoji="1" lang="ja-JP" altLang="en-US" sz="1400" u="none" dirty="0" smtClean="0"/>
                        <a:t>改</a:t>
                      </a:r>
                      <a:r>
                        <a:rPr kumimoji="1" lang="en-US" altLang="ja-JP" sz="1400" u="none" dirty="0" smtClean="0"/>
                        <a:t>)</a:t>
                      </a:r>
                      <a:endParaRPr kumimoji="1" lang="ja-JP" altLang="en-US" sz="1400" u="none" dirty="0"/>
                    </a:p>
                  </a:txBody>
                  <a:tcPr marL="99044" marR="99044" marT="45749" marB="45749" anchor="ctr"/>
                </a:tc>
              </a:tr>
            </a:tbl>
          </a:graphicData>
        </a:graphic>
      </p:graphicFrame>
      <p:sp>
        <p:nvSpPr>
          <p:cNvPr id="15" name="右矢印 14"/>
          <p:cNvSpPr/>
          <p:nvPr/>
        </p:nvSpPr>
        <p:spPr>
          <a:xfrm>
            <a:off x="4784460" y="2119313"/>
            <a:ext cx="180579" cy="652462"/>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16" name="Rectangle 37"/>
          <p:cNvSpPr>
            <a:spLocks noChangeArrowheads="1"/>
          </p:cNvSpPr>
          <p:nvPr/>
        </p:nvSpPr>
        <p:spPr bwMode="auto">
          <a:xfrm>
            <a:off x="194337" y="5134058"/>
            <a:ext cx="9510448" cy="1681163"/>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050" dirty="0">
              <a:solidFill>
                <a:prstClr val="black"/>
              </a:solidFill>
              <a:latin typeface="ＭＳ Ｐゴシック"/>
            </a:endParaRPr>
          </a:p>
          <a:p>
            <a:pPr>
              <a:buFont typeface="Wingdings" pitchFamily="2" charset="2"/>
              <a:buChar char="Ø"/>
              <a:defRPr/>
            </a:pPr>
            <a:r>
              <a:rPr lang="ja-JP" altLang="en-US" sz="1600" dirty="0">
                <a:solidFill>
                  <a:prstClr val="black"/>
                </a:solidFill>
                <a:latin typeface="ＭＳ Ｐゴシック"/>
              </a:rPr>
              <a:t>小児特定集中治療室管理料（いわゆる</a:t>
            </a:r>
            <a:r>
              <a:rPr lang="en-US" altLang="ja-JP" sz="1600" dirty="0">
                <a:solidFill>
                  <a:prstClr val="black"/>
                </a:solidFill>
                <a:latin typeface="ＭＳ Ｐゴシック"/>
              </a:rPr>
              <a:t>PICU)</a:t>
            </a:r>
            <a:r>
              <a:rPr lang="ja-JP" altLang="en-US" sz="1600" dirty="0">
                <a:solidFill>
                  <a:prstClr val="black"/>
                </a:solidFill>
                <a:latin typeface="ＭＳ Ｐゴシック"/>
              </a:rPr>
              <a:t>の施設基準について、見直しを行う。</a:t>
            </a:r>
            <a:endParaRPr lang="en-US" altLang="ja-JP" sz="1600" dirty="0">
              <a:solidFill>
                <a:prstClr val="black"/>
              </a:solidFill>
              <a:latin typeface="ＭＳ Ｐゴシック"/>
            </a:endParaRPr>
          </a:p>
          <a:p>
            <a:pPr>
              <a:defRPr/>
            </a:pPr>
            <a:r>
              <a:rPr lang="en-US" altLang="ja-JP" sz="1600" dirty="0">
                <a:solidFill>
                  <a:prstClr val="black"/>
                </a:solidFill>
                <a:latin typeface="ＭＳ Ｐゴシック"/>
              </a:rPr>
              <a:t>[</a:t>
            </a:r>
            <a:r>
              <a:rPr lang="ja-JP" altLang="en-US" sz="1600" dirty="0">
                <a:solidFill>
                  <a:prstClr val="black"/>
                </a:solidFill>
                <a:latin typeface="ＭＳ Ｐゴシック"/>
              </a:rPr>
              <a:t>施設基準</a:t>
            </a:r>
            <a:r>
              <a:rPr lang="en-US" altLang="ja-JP" sz="1600" dirty="0">
                <a:solidFill>
                  <a:prstClr val="black"/>
                </a:solidFill>
                <a:latin typeface="ＭＳ Ｐゴシック"/>
              </a:rPr>
              <a:t>]</a:t>
            </a:r>
            <a:r>
              <a:rPr lang="ja-JP" altLang="en-US" sz="1600" dirty="0">
                <a:solidFill>
                  <a:prstClr val="black"/>
                </a:solidFill>
                <a:latin typeface="ＭＳ Ｐゴシック"/>
              </a:rPr>
              <a:t>　以下のいずれかを満たすこと（</a:t>
            </a:r>
            <a:r>
              <a:rPr lang="ja-JP" altLang="en-US" sz="1600" u="sng" dirty="0">
                <a:solidFill>
                  <a:prstClr val="black"/>
                </a:solidFill>
                <a:latin typeface="ＭＳ Ｐゴシック"/>
              </a:rPr>
              <a:t>「ロ」を新たに設定</a:t>
            </a:r>
            <a:r>
              <a:rPr lang="ja-JP" altLang="en-US" sz="1600" dirty="0">
                <a:solidFill>
                  <a:prstClr val="black"/>
                </a:solidFill>
                <a:latin typeface="ＭＳ Ｐゴシック"/>
              </a:rPr>
              <a:t>）。</a:t>
            </a:r>
            <a:endParaRPr lang="en-US" altLang="ja-JP" sz="1600" dirty="0">
              <a:solidFill>
                <a:prstClr val="black"/>
              </a:solidFill>
              <a:latin typeface="ＭＳ Ｐゴシック"/>
            </a:endParaRPr>
          </a:p>
          <a:p>
            <a:pPr marL="268288" indent="-268288">
              <a:defRPr/>
            </a:pPr>
            <a:r>
              <a:rPr lang="ja-JP" altLang="en-US" sz="1600" dirty="0">
                <a:solidFill>
                  <a:prstClr val="black"/>
                </a:solidFill>
                <a:latin typeface="ＭＳ Ｐゴシック"/>
              </a:rPr>
              <a:t>　イ　当該治療室に入院する患者のうち、転院日に他の医療機関において救命救急入院料、特定集中治療室管理料を算定していた患者を年間</a:t>
            </a:r>
            <a:r>
              <a:rPr lang="en-US" altLang="ja-JP" sz="1600" dirty="0">
                <a:solidFill>
                  <a:prstClr val="black"/>
                </a:solidFill>
                <a:latin typeface="ＭＳ Ｐゴシック"/>
              </a:rPr>
              <a:t>20</a:t>
            </a:r>
            <a:r>
              <a:rPr lang="ja-JP" altLang="en-US" sz="1600" dirty="0">
                <a:solidFill>
                  <a:prstClr val="black"/>
                </a:solidFill>
                <a:latin typeface="ＭＳ Ｐゴシック"/>
              </a:rPr>
              <a:t>名以上受け入れていること。</a:t>
            </a:r>
            <a:endParaRPr lang="en-US" altLang="ja-JP" sz="1600" dirty="0">
              <a:solidFill>
                <a:prstClr val="black"/>
              </a:solidFill>
              <a:latin typeface="ＭＳ Ｐゴシック"/>
            </a:endParaRPr>
          </a:p>
          <a:p>
            <a:pPr marL="268288" indent="-268288">
              <a:defRPr/>
            </a:pPr>
            <a:r>
              <a:rPr lang="ja-JP" altLang="en-US" sz="1600" dirty="0">
                <a:solidFill>
                  <a:prstClr val="black"/>
                </a:solidFill>
                <a:latin typeface="ＭＳ Ｐゴシック"/>
              </a:rPr>
              <a:t>　</a:t>
            </a:r>
            <a:r>
              <a:rPr lang="ja-JP" altLang="en-US" sz="1600" u="sng" dirty="0">
                <a:solidFill>
                  <a:prstClr val="black"/>
                </a:solidFill>
                <a:latin typeface="ＭＳ Ｐゴシック"/>
              </a:rPr>
              <a:t>ロ　当該治療室に入院する患者のうち、転院日に救急搬送診療料を算定した患者を年間</a:t>
            </a:r>
            <a:r>
              <a:rPr lang="en-US" altLang="ja-JP" sz="1600" u="sng" dirty="0">
                <a:solidFill>
                  <a:prstClr val="black"/>
                </a:solidFill>
                <a:latin typeface="ＭＳ Ｐゴシック"/>
              </a:rPr>
              <a:t>50</a:t>
            </a:r>
            <a:r>
              <a:rPr lang="ja-JP" altLang="en-US" sz="1600" u="sng" dirty="0">
                <a:solidFill>
                  <a:prstClr val="black"/>
                </a:solidFill>
                <a:latin typeface="ＭＳ Ｐゴシック"/>
              </a:rPr>
              <a:t>名以上</a:t>
            </a:r>
            <a:r>
              <a:rPr lang="en-US" altLang="ja-JP" sz="1600" u="sng" dirty="0">
                <a:solidFill>
                  <a:prstClr val="black"/>
                </a:solidFill>
                <a:latin typeface="ＭＳ Ｐゴシック"/>
              </a:rPr>
              <a:t>(</a:t>
            </a:r>
            <a:r>
              <a:rPr lang="ja-JP" altLang="en-US" sz="1600" u="sng" dirty="0">
                <a:solidFill>
                  <a:prstClr val="black"/>
                </a:solidFill>
                <a:latin typeface="ＭＳ Ｐゴシック"/>
              </a:rPr>
              <a:t>うち、入室</a:t>
            </a:r>
            <a:r>
              <a:rPr lang="en-US" altLang="ja-JP" sz="1600" u="sng" dirty="0">
                <a:solidFill>
                  <a:prstClr val="black"/>
                </a:solidFill>
                <a:latin typeface="ＭＳ Ｐゴシック"/>
              </a:rPr>
              <a:t>24</a:t>
            </a:r>
            <a:r>
              <a:rPr lang="ja-JP" altLang="en-US" sz="1600" u="sng" dirty="0">
                <a:solidFill>
                  <a:prstClr val="black"/>
                </a:solidFill>
                <a:latin typeface="ＭＳ Ｐゴシック"/>
              </a:rPr>
              <a:t>時間以内に人工呼吸を実施した患者が</a:t>
            </a:r>
            <a:r>
              <a:rPr lang="en-US" altLang="ja-JP" sz="1600" u="sng" dirty="0">
                <a:solidFill>
                  <a:prstClr val="black"/>
                </a:solidFill>
                <a:latin typeface="ＭＳ Ｐゴシック"/>
              </a:rPr>
              <a:t>30</a:t>
            </a:r>
            <a:r>
              <a:rPr lang="ja-JP" altLang="en-US" sz="1600" u="sng" dirty="0">
                <a:solidFill>
                  <a:prstClr val="black"/>
                </a:solidFill>
                <a:latin typeface="ＭＳ Ｐゴシック"/>
              </a:rPr>
              <a:t>名以上</a:t>
            </a:r>
            <a:r>
              <a:rPr lang="en-US" altLang="ja-JP" sz="1600" u="sng" dirty="0">
                <a:solidFill>
                  <a:prstClr val="black"/>
                </a:solidFill>
                <a:latin typeface="ＭＳ Ｐゴシック"/>
              </a:rPr>
              <a:t>)</a:t>
            </a:r>
            <a:r>
              <a:rPr lang="ja-JP" altLang="en-US" sz="1600" u="sng" dirty="0">
                <a:solidFill>
                  <a:prstClr val="black"/>
                </a:solidFill>
                <a:latin typeface="ＭＳ Ｐゴシック"/>
              </a:rPr>
              <a:t>受け入れていること。</a:t>
            </a:r>
            <a:endParaRPr lang="en-US" altLang="ja-JP" u="sng" dirty="0">
              <a:solidFill>
                <a:prstClr val="black"/>
              </a:solidFill>
              <a:latin typeface="ＭＳ Ｐゴシック"/>
            </a:endParaRPr>
          </a:p>
        </p:txBody>
      </p:sp>
      <p:sp>
        <p:nvSpPr>
          <p:cNvPr id="17" name="Rectangle 36"/>
          <p:cNvSpPr>
            <a:spLocks noChangeArrowheads="1"/>
          </p:cNvSpPr>
          <p:nvPr/>
        </p:nvSpPr>
        <p:spPr bwMode="auto">
          <a:xfrm>
            <a:off x="194337" y="4914900"/>
            <a:ext cx="6162013" cy="406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just" fontAlgn="ctr">
              <a:spcBef>
                <a:spcPct val="0"/>
              </a:spcBef>
              <a:spcAft>
                <a:spcPct val="0"/>
              </a:spcAft>
              <a:defRPr/>
            </a:pPr>
            <a:r>
              <a:rPr lang="ja-JP" altLang="en-US" sz="2400" dirty="0">
                <a:solidFill>
                  <a:srgbClr val="000000"/>
                </a:solidFill>
                <a:latin typeface="ＭＳ Ｐゴシック"/>
              </a:rPr>
              <a:t>（２）小児特定集中治療室管理料の見直し</a:t>
            </a:r>
            <a:endParaRPr lang="en-US" altLang="ja-JP" sz="2400" dirty="0">
              <a:solidFill>
                <a:srgbClr val="000000"/>
              </a:solidFill>
              <a:latin typeface="ＭＳ Ｐゴシック"/>
            </a:endParaRPr>
          </a:p>
          <a:p>
            <a:pPr>
              <a:spcBef>
                <a:spcPct val="20000"/>
              </a:spcBef>
              <a:defRPr/>
            </a:pPr>
            <a:endParaRPr lang="ja-JP" altLang="en-US" sz="2400" dirty="0">
              <a:solidFill>
                <a:prstClr val="black"/>
              </a:solidFill>
            </a:endParaRPr>
          </a:p>
        </p:txBody>
      </p:sp>
      <p:sp>
        <p:nvSpPr>
          <p:cNvPr id="18" name="Rectangle 2"/>
          <p:cNvSpPr>
            <a:spLocks noChangeArrowheads="1"/>
          </p:cNvSpPr>
          <p:nvPr/>
        </p:nvSpPr>
        <p:spPr bwMode="auto">
          <a:xfrm>
            <a:off x="187459" y="115891"/>
            <a:ext cx="9517327" cy="649287"/>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 typeface="Arial" charset="0"/>
              <a:buNone/>
              <a:defRPr/>
            </a:pPr>
            <a:r>
              <a:rPr lang="ja-JP" altLang="en-US" sz="2600" kern="0" dirty="0" smtClean="0">
                <a:solidFill>
                  <a:srgbClr val="000000"/>
                </a:solidFill>
                <a:latin typeface="Calibri" panose="020F0502020204030204"/>
                <a:ea typeface="ＭＳ Ｐゴシック"/>
              </a:rPr>
              <a:t>２）</a:t>
            </a:r>
            <a:r>
              <a:rPr lang="ja-JP" altLang="en-US" sz="2600" dirty="0" smtClean="0">
                <a:solidFill>
                  <a:prstClr val="black"/>
                </a:solidFill>
                <a:latin typeface="Calibri" panose="020F0502020204030204"/>
                <a:ea typeface="ＭＳ Ｐゴシック"/>
              </a:rPr>
              <a:t>新生児</a:t>
            </a:r>
            <a:r>
              <a:rPr lang="ja-JP" altLang="en-US" sz="2600" dirty="0">
                <a:solidFill>
                  <a:prstClr val="black"/>
                </a:solidFill>
                <a:latin typeface="Calibri" panose="020F0502020204030204"/>
                <a:ea typeface="ＭＳ Ｐゴシック"/>
              </a:rPr>
              <a:t>医療の見直し／小児特定集中治療室管理料の見直し</a:t>
            </a:r>
            <a:endParaRPr lang="ja-JP" altLang="en-US" sz="2600" kern="0" dirty="0">
              <a:solidFill>
                <a:srgbClr val="000000"/>
              </a:solidFill>
              <a:latin typeface="Calibri" panose="020F0502020204030204"/>
              <a:ea typeface="ＭＳ Ｐゴシック"/>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pic>
        <p:nvPicPr>
          <p:cNvPr id="12" name="Picture 4" descr="http://msp.c.yimg.jp/image?q=tbn:ANd9GcQxeLf8yZc09rEvjbAonsCrqhU-aYKHLw2ZNHW-QILk14QhU8JAK3NPsVM:http://www.fumira.jp/cut/baby/img/fumira_baby01_soft.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46386" y="3471129"/>
            <a:ext cx="1176262" cy="117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6592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直線コネクタ 91"/>
          <p:cNvCxnSpPr/>
          <p:nvPr/>
        </p:nvCxnSpPr>
        <p:spPr>
          <a:xfrm>
            <a:off x="521102" y="4778375"/>
            <a:ext cx="8683228"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3076709" y="2792496"/>
            <a:ext cx="2577967" cy="72072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ＭＳ Ｐゴシック" panose="020B0600070205080204" pitchFamily="50" charset="-128"/>
              </a:rPr>
              <a:t>出生体重</a:t>
            </a:r>
            <a:r>
              <a:rPr lang="en-US" altLang="ja-JP" sz="1200" b="1" dirty="0">
                <a:solidFill>
                  <a:prstClr val="black"/>
                </a:solidFill>
                <a:latin typeface="ＭＳ Ｐゴシック" panose="020B0600070205080204" pitchFamily="50" charset="-128"/>
              </a:rPr>
              <a:t>2,500g</a:t>
            </a:r>
            <a:r>
              <a:rPr lang="ja-JP" altLang="en-US" sz="1200" b="1" dirty="0">
                <a:solidFill>
                  <a:prstClr val="black"/>
                </a:solidFill>
                <a:latin typeface="ＭＳ Ｐゴシック" panose="020B0600070205080204" pitchFamily="50" charset="-128"/>
              </a:rPr>
              <a:t>未満の</a:t>
            </a:r>
            <a:endParaRPr lang="en-US" altLang="ja-JP" sz="1200" b="1" dirty="0">
              <a:solidFill>
                <a:prstClr val="black"/>
              </a:solidFill>
              <a:latin typeface="ＭＳ Ｐゴシック" panose="020B0600070205080204" pitchFamily="50" charset="-128"/>
            </a:endParaRPr>
          </a:p>
          <a:p>
            <a:pPr algn="ctr">
              <a:defRPr/>
            </a:pPr>
            <a:r>
              <a:rPr lang="ja-JP" altLang="en-US" sz="1200" b="1" dirty="0">
                <a:solidFill>
                  <a:prstClr val="black"/>
                </a:solidFill>
                <a:latin typeface="ＭＳ Ｐゴシック" panose="020B0600070205080204" pitchFamily="50" charset="-128"/>
              </a:rPr>
              <a:t>入院</a:t>
            </a:r>
            <a:r>
              <a:rPr lang="en-US" altLang="ja-JP" sz="1200" b="1" dirty="0">
                <a:solidFill>
                  <a:prstClr val="black"/>
                </a:solidFill>
                <a:latin typeface="ＭＳ Ｐゴシック" panose="020B0600070205080204" pitchFamily="50" charset="-128"/>
              </a:rPr>
              <a:t>30</a:t>
            </a:r>
            <a:r>
              <a:rPr lang="ja-JP" altLang="en-US" sz="1200" b="1" dirty="0">
                <a:solidFill>
                  <a:prstClr val="black"/>
                </a:solidFill>
                <a:latin typeface="ＭＳ Ｐゴシック" panose="020B0600070205080204" pitchFamily="50" charset="-128"/>
              </a:rPr>
              <a:t>件</a:t>
            </a:r>
            <a:r>
              <a:rPr lang="en-US" altLang="ja-JP" sz="1200" b="1" dirty="0">
                <a:solidFill>
                  <a:prstClr val="black"/>
                </a:solidFill>
                <a:latin typeface="ＭＳ Ｐゴシック" panose="020B0600070205080204" pitchFamily="50" charset="-128"/>
              </a:rPr>
              <a:t>/</a:t>
            </a:r>
            <a:r>
              <a:rPr lang="ja-JP" altLang="en-US" sz="1200" b="1" dirty="0">
                <a:solidFill>
                  <a:prstClr val="black"/>
                </a:solidFill>
                <a:latin typeface="ＭＳ Ｐゴシック" panose="020B0600070205080204" pitchFamily="50" charset="-128"/>
              </a:rPr>
              <a:t>年以上</a:t>
            </a:r>
          </a:p>
        </p:txBody>
      </p:sp>
      <p:cxnSp>
        <p:nvCxnSpPr>
          <p:cNvPr id="81" name="直線コネクタ 80"/>
          <p:cNvCxnSpPr/>
          <p:nvPr/>
        </p:nvCxnSpPr>
        <p:spPr>
          <a:xfrm>
            <a:off x="591609" y="1427163"/>
            <a:ext cx="8999670"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498743" y="5792788"/>
            <a:ext cx="8810493"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708554" y="3705225"/>
            <a:ext cx="8999670" cy="0"/>
          </a:xfrm>
          <a:prstGeom prst="line">
            <a:avLst/>
          </a:prstGeom>
          <a:ln w="28575" cmpd="dbl">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5" name="下矢印 94"/>
          <p:cNvSpPr/>
          <p:nvPr/>
        </p:nvSpPr>
        <p:spPr>
          <a:xfrm>
            <a:off x="1069710" y="3557588"/>
            <a:ext cx="923529" cy="1147762"/>
          </a:xfrm>
          <a:prstGeom prst="downArrow">
            <a:avLst>
              <a:gd name="adj1" fmla="val 50000"/>
              <a:gd name="adj2" fmla="val 321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 name="下矢印 11"/>
          <p:cNvSpPr/>
          <p:nvPr/>
        </p:nvSpPr>
        <p:spPr>
          <a:xfrm>
            <a:off x="1582208" y="2255838"/>
            <a:ext cx="1019837" cy="4953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0841" name="テキスト ボックス 32"/>
          <p:cNvSpPr txBox="1">
            <a:spLocks noChangeArrowheads="1"/>
          </p:cNvSpPr>
          <p:nvPr/>
        </p:nvSpPr>
        <p:spPr bwMode="auto">
          <a:xfrm>
            <a:off x="108771" y="4319588"/>
            <a:ext cx="369332" cy="2432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dist" eaLnBrk="1" fontAlgn="base" hangingPunct="1">
              <a:lnSpc>
                <a:spcPct val="100000"/>
              </a:lnSpc>
              <a:spcBef>
                <a:spcPct val="0"/>
              </a:spcBef>
              <a:spcAft>
                <a:spcPct val="0"/>
              </a:spcAft>
              <a:buFontTx/>
              <a:buNone/>
            </a:pPr>
            <a:r>
              <a:rPr lang="ja-JP" altLang="en-US" sz="1200" b="1" smtClean="0">
                <a:solidFill>
                  <a:srgbClr val="FF0000"/>
                </a:solidFill>
              </a:rPr>
              <a:t>改定後</a:t>
            </a:r>
          </a:p>
        </p:txBody>
      </p:sp>
      <p:sp>
        <p:nvSpPr>
          <p:cNvPr id="120842" name="テキスト ボックス 31"/>
          <p:cNvSpPr txBox="1">
            <a:spLocks noChangeArrowheads="1"/>
          </p:cNvSpPr>
          <p:nvPr/>
        </p:nvSpPr>
        <p:spPr bwMode="auto">
          <a:xfrm>
            <a:off x="108771" y="323850"/>
            <a:ext cx="369332" cy="2533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dist" eaLnBrk="1" fontAlgn="base" hangingPunct="1">
              <a:lnSpc>
                <a:spcPct val="100000"/>
              </a:lnSpc>
              <a:spcBef>
                <a:spcPct val="0"/>
              </a:spcBef>
              <a:spcAft>
                <a:spcPct val="0"/>
              </a:spcAft>
              <a:buFontTx/>
              <a:buNone/>
            </a:pPr>
            <a:r>
              <a:rPr lang="ja-JP" altLang="en-US" sz="1200" b="1" smtClean="0">
                <a:solidFill>
                  <a:srgbClr val="000000"/>
                </a:solidFill>
              </a:rPr>
              <a:t>改定前</a:t>
            </a:r>
          </a:p>
        </p:txBody>
      </p:sp>
      <p:sp>
        <p:nvSpPr>
          <p:cNvPr id="120843" name="正方形/長方形 7"/>
          <p:cNvSpPr>
            <a:spLocks noChangeArrowheads="1"/>
          </p:cNvSpPr>
          <p:nvPr/>
        </p:nvSpPr>
        <p:spPr bwMode="auto">
          <a:xfrm>
            <a:off x="1011238" y="80963"/>
            <a:ext cx="7904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fontAlgn="base" hangingPunct="1">
              <a:lnSpc>
                <a:spcPct val="100000"/>
              </a:lnSpc>
              <a:spcBef>
                <a:spcPct val="0"/>
              </a:spcBef>
              <a:spcAft>
                <a:spcPct val="0"/>
              </a:spcAft>
              <a:buFontTx/>
              <a:buNone/>
            </a:pPr>
            <a:r>
              <a:rPr lang="ja-JP" altLang="en-US" b="1" u="sng" smtClean="0">
                <a:solidFill>
                  <a:srgbClr val="000000"/>
                </a:solidFill>
              </a:rPr>
              <a:t>新生児特定集中治療室管理料等の評価のイメージ</a:t>
            </a:r>
            <a:endParaRPr lang="en-US" altLang="ja-JP" b="1" u="sng" smtClean="0">
              <a:solidFill>
                <a:srgbClr val="000000"/>
              </a:solidFill>
            </a:endParaRPr>
          </a:p>
        </p:txBody>
      </p:sp>
      <p:sp>
        <p:nvSpPr>
          <p:cNvPr id="73" name="正方形/長方形 72"/>
          <p:cNvSpPr/>
          <p:nvPr/>
        </p:nvSpPr>
        <p:spPr>
          <a:xfrm>
            <a:off x="1062831" y="593725"/>
            <a:ext cx="2051712" cy="1620838"/>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rPr>
              <a:t>新生児特定集中治療室管理料１・総合周産期特定集中治療室管理料</a:t>
            </a:r>
            <a:r>
              <a:rPr lang="en-US" altLang="ja-JP" sz="1600" dirty="0">
                <a:solidFill>
                  <a:prstClr val="black"/>
                </a:solidFill>
              </a:rPr>
              <a:t>(</a:t>
            </a:r>
            <a:r>
              <a:rPr lang="ja-JP" altLang="en-US" sz="1600" dirty="0">
                <a:solidFill>
                  <a:prstClr val="black"/>
                </a:solidFill>
              </a:rPr>
              <a:t>新生児</a:t>
            </a:r>
            <a:r>
              <a:rPr lang="en-US" altLang="ja-JP" sz="1600" dirty="0">
                <a:solidFill>
                  <a:prstClr val="black"/>
                </a:solidFill>
              </a:rPr>
              <a:t>)</a:t>
            </a:r>
          </a:p>
        </p:txBody>
      </p:sp>
      <p:sp>
        <p:nvSpPr>
          <p:cNvPr id="74" name="正方形/長方形 73"/>
          <p:cNvSpPr/>
          <p:nvPr/>
        </p:nvSpPr>
        <p:spPr>
          <a:xfrm>
            <a:off x="3559972" y="1198646"/>
            <a:ext cx="1762787" cy="979487"/>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rPr>
              <a:t>新生児特定集中治療室管理料</a:t>
            </a:r>
            <a:r>
              <a:rPr lang="en-US" altLang="ja-JP" sz="1600" dirty="0">
                <a:solidFill>
                  <a:prstClr val="black"/>
                </a:solidFill>
              </a:rPr>
              <a:t>2</a:t>
            </a:r>
            <a:endParaRPr lang="ja-JP" altLang="en-US" sz="1600" dirty="0">
              <a:solidFill>
                <a:prstClr val="black"/>
              </a:solidFill>
            </a:endParaRPr>
          </a:p>
        </p:txBody>
      </p:sp>
      <p:sp>
        <p:nvSpPr>
          <p:cNvPr id="82" name="正方形/長方形 81"/>
          <p:cNvSpPr/>
          <p:nvPr/>
        </p:nvSpPr>
        <p:spPr>
          <a:xfrm>
            <a:off x="6535215" y="1355725"/>
            <a:ext cx="2283883" cy="858838"/>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rPr>
              <a:t>新生児治療回復室入院医療管理料</a:t>
            </a:r>
          </a:p>
        </p:txBody>
      </p:sp>
      <p:sp>
        <p:nvSpPr>
          <p:cNvPr id="120848" name="テキスト ボックス 92"/>
          <p:cNvSpPr txBox="1">
            <a:spLocks noChangeArrowheads="1"/>
          </p:cNvSpPr>
          <p:nvPr/>
        </p:nvSpPr>
        <p:spPr bwMode="auto">
          <a:xfrm>
            <a:off x="1295049" y="2006600"/>
            <a:ext cx="87537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eaLnBrk="1" fontAlgn="base" hangingPunct="1">
              <a:lnSpc>
                <a:spcPct val="100000"/>
              </a:lnSpc>
              <a:spcBef>
                <a:spcPct val="0"/>
              </a:spcBef>
              <a:spcAft>
                <a:spcPct val="0"/>
              </a:spcAft>
              <a:buFontTx/>
              <a:buNone/>
            </a:pPr>
            <a:r>
              <a:rPr lang="ja-JP" altLang="en-US" sz="1000" smtClean="0">
                <a:solidFill>
                  <a:srgbClr val="000000"/>
                </a:solidFill>
              </a:rPr>
              <a:t>（</a:t>
            </a:r>
            <a:r>
              <a:rPr lang="en-US" altLang="ja-JP" sz="1000" smtClean="0">
                <a:solidFill>
                  <a:srgbClr val="000000"/>
                </a:solidFill>
              </a:rPr>
              <a:t>10,011</a:t>
            </a:r>
            <a:r>
              <a:rPr lang="ja-JP" altLang="en-US" sz="1000" smtClean="0">
                <a:solidFill>
                  <a:srgbClr val="000000"/>
                </a:solidFill>
              </a:rPr>
              <a:t>点）</a:t>
            </a:r>
          </a:p>
        </p:txBody>
      </p:sp>
      <p:sp>
        <p:nvSpPr>
          <p:cNvPr id="120849" name="テキスト ボックス 106"/>
          <p:cNvSpPr txBox="1">
            <a:spLocks noChangeArrowheads="1"/>
          </p:cNvSpPr>
          <p:nvPr/>
        </p:nvSpPr>
        <p:spPr bwMode="auto">
          <a:xfrm>
            <a:off x="3401752" y="1976438"/>
            <a:ext cx="875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eaLnBrk="1" fontAlgn="base" hangingPunct="1">
              <a:lnSpc>
                <a:spcPct val="100000"/>
              </a:lnSpc>
              <a:spcBef>
                <a:spcPct val="0"/>
              </a:spcBef>
              <a:spcAft>
                <a:spcPct val="0"/>
              </a:spcAft>
              <a:buFontTx/>
              <a:buNone/>
            </a:pPr>
            <a:r>
              <a:rPr lang="ja-JP" altLang="en-US" sz="1000" smtClean="0">
                <a:solidFill>
                  <a:srgbClr val="000000"/>
                </a:solidFill>
              </a:rPr>
              <a:t>（</a:t>
            </a:r>
            <a:r>
              <a:rPr lang="en-US" altLang="ja-JP" sz="1000" smtClean="0">
                <a:solidFill>
                  <a:srgbClr val="000000"/>
                </a:solidFill>
              </a:rPr>
              <a:t>6,011</a:t>
            </a:r>
            <a:r>
              <a:rPr lang="ja-JP" altLang="en-US" sz="1000" smtClean="0">
                <a:solidFill>
                  <a:srgbClr val="000000"/>
                </a:solidFill>
              </a:rPr>
              <a:t>点）</a:t>
            </a:r>
          </a:p>
        </p:txBody>
      </p:sp>
      <p:sp>
        <p:nvSpPr>
          <p:cNvPr id="120850" name="テキスト ボックス 107"/>
          <p:cNvSpPr txBox="1">
            <a:spLocks noChangeArrowheads="1"/>
          </p:cNvSpPr>
          <p:nvPr/>
        </p:nvSpPr>
        <p:spPr bwMode="auto">
          <a:xfrm>
            <a:off x="6339154" y="2012952"/>
            <a:ext cx="875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eaLnBrk="1" fontAlgn="base" hangingPunct="1">
              <a:lnSpc>
                <a:spcPct val="100000"/>
              </a:lnSpc>
              <a:spcBef>
                <a:spcPct val="0"/>
              </a:spcBef>
              <a:spcAft>
                <a:spcPct val="0"/>
              </a:spcAft>
              <a:buFontTx/>
              <a:buNone/>
            </a:pPr>
            <a:r>
              <a:rPr lang="ja-JP" altLang="en-US" sz="1000" smtClean="0">
                <a:solidFill>
                  <a:srgbClr val="000000"/>
                </a:solidFill>
              </a:rPr>
              <a:t>（</a:t>
            </a:r>
            <a:r>
              <a:rPr lang="en-US" altLang="ja-JP" sz="1000" smtClean="0">
                <a:solidFill>
                  <a:srgbClr val="000000"/>
                </a:solidFill>
              </a:rPr>
              <a:t>5,411</a:t>
            </a:r>
            <a:r>
              <a:rPr lang="ja-JP" altLang="en-US" sz="1000" smtClean="0">
                <a:solidFill>
                  <a:srgbClr val="000000"/>
                </a:solidFill>
              </a:rPr>
              <a:t>点）</a:t>
            </a:r>
          </a:p>
        </p:txBody>
      </p:sp>
      <p:sp>
        <p:nvSpPr>
          <p:cNvPr id="23" name="正方形/長方形 22"/>
          <p:cNvSpPr/>
          <p:nvPr/>
        </p:nvSpPr>
        <p:spPr>
          <a:xfrm>
            <a:off x="4024313" y="5030871"/>
            <a:ext cx="2660518" cy="1743075"/>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rPr>
              <a:t>新生児特定集中</a:t>
            </a:r>
            <a:endParaRPr lang="en-US" altLang="ja-JP" sz="1600" dirty="0">
              <a:solidFill>
                <a:prstClr val="black"/>
              </a:solidFill>
            </a:endParaRPr>
          </a:p>
          <a:p>
            <a:pPr algn="ctr">
              <a:defRPr/>
            </a:pPr>
            <a:r>
              <a:rPr lang="ja-JP" altLang="en-US" sz="1600" dirty="0">
                <a:solidFill>
                  <a:prstClr val="black"/>
                </a:solidFill>
              </a:rPr>
              <a:t>治療室管理料</a:t>
            </a:r>
            <a:r>
              <a:rPr lang="en-US" altLang="ja-JP" sz="1600" dirty="0">
                <a:solidFill>
                  <a:prstClr val="black"/>
                </a:solidFill>
              </a:rPr>
              <a:t>2</a:t>
            </a:r>
            <a:endParaRPr lang="ja-JP" altLang="en-US" sz="1600" dirty="0">
              <a:solidFill>
                <a:prstClr val="black"/>
              </a:solidFill>
            </a:endParaRPr>
          </a:p>
        </p:txBody>
      </p:sp>
      <p:sp>
        <p:nvSpPr>
          <p:cNvPr id="25" name="正方形/長方形 24"/>
          <p:cNvSpPr/>
          <p:nvPr/>
        </p:nvSpPr>
        <p:spPr>
          <a:xfrm>
            <a:off x="6848211" y="5681746"/>
            <a:ext cx="2142860" cy="1055687"/>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prstClr val="black"/>
                </a:solidFill>
              </a:rPr>
              <a:t>新生児治療回復室入院医療管理料</a:t>
            </a:r>
          </a:p>
        </p:txBody>
      </p:sp>
      <p:sp>
        <p:nvSpPr>
          <p:cNvPr id="40" name="正方形/長方形 39"/>
          <p:cNvSpPr/>
          <p:nvPr/>
        </p:nvSpPr>
        <p:spPr>
          <a:xfrm>
            <a:off x="507350" y="4749800"/>
            <a:ext cx="3160977" cy="1987550"/>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rPr>
              <a:t>新生児特定集中治療室管理料１</a:t>
            </a:r>
            <a:endParaRPr lang="en-US" altLang="ja-JP" sz="1600" dirty="0">
              <a:solidFill>
                <a:prstClr val="black"/>
              </a:solidFill>
            </a:endParaRPr>
          </a:p>
          <a:p>
            <a:pPr algn="ctr">
              <a:defRPr/>
            </a:pPr>
            <a:r>
              <a:rPr lang="ja-JP" altLang="en-US" sz="1600" dirty="0">
                <a:solidFill>
                  <a:prstClr val="black"/>
                </a:solidFill>
              </a:rPr>
              <a:t>総合周産期特定集中治療室管理料</a:t>
            </a:r>
            <a:r>
              <a:rPr lang="en-US" altLang="ja-JP" sz="1600" dirty="0">
                <a:solidFill>
                  <a:prstClr val="black"/>
                </a:solidFill>
              </a:rPr>
              <a:t>(</a:t>
            </a:r>
            <a:r>
              <a:rPr lang="ja-JP" altLang="en-US" sz="1600" dirty="0">
                <a:solidFill>
                  <a:prstClr val="black"/>
                </a:solidFill>
              </a:rPr>
              <a:t>新生児</a:t>
            </a:r>
            <a:r>
              <a:rPr lang="en-US" altLang="ja-JP" sz="1600" dirty="0">
                <a:solidFill>
                  <a:prstClr val="black"/>
                </a:solidFill>
              </a:rPr>
              <a:t>)</a:t>
            </a:r>
          </a:p>
        </p:txBody>
      </p:sp>
      <p:sp>
        <p:nvSpPr>
          <p:cNvPr id="120854" name="テキスト ボックス 49"/>
          <p:cNvSpPr txBox="1">
            <a:spLocks noChangeArrowheads="1"/>
          </p:cNvSpPr>
          <p:nvPr/>
        </p:nvSpPr>
        <p:spPr bwMode="auto">
          <a:xfrm>
            <a:off x="3860933" y="6551613"/>
            <a:ext cx="873654"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eaLnBrk="1" fontAlgn="base" hangingPunct="1">
              <a:lnSpc>
                <a:spcPct val="100000"/>
              </a:lnSpc>
              <a:spcBef>
                <a:spcPct val="0"/>
              </a:spcBef>
              <a:spcAft>
                <a:spcPct val="0"/>
              </a:spcAft>
              <a:buFontTx/>
              <a:buNone/>
            </a:pPr>
            <a:r>
              <a:rPr lang="ja-JP" altLang="en-US" sz="1000" smtClean="0">
                <a:solidFill>
                  <a:srgbClr val="000000"/>
                </a:solidFill>
              </a:rPr>
              <a:t>（</a:t>
            </a:r>
            <a:r>
              <a:rPr lang="en-US" altLang="ja-JP" sz="1000" smtClean="0">
                <a:solidFill>
                  <a:srgbClr val="000000"/>
                </a:solidFill>
              </a:rPr>
              <a:t>8,109</a:t>
            </a:r>
            <a:r>
              <a:rPr lang="ja-JP" altLang="en-US" sz="1000" smtClean="0">
                <a:solidFill>
                  <a:srgbClr val="000000"/>
                </a:solidFill>
              </a:rPr>
              <a:t>点）</a:t>
            </a:r>
          </a:p>
        </p:txBody>
      </p:sp>
      <p:sp>
        <p:nvSpPr>
          <p:cNvPr id="60" name="テキスト ボックス 59"/>
          <p:cNvSpPr txBox="1"/>
          <p:nvPr/>
        </p:nvSpPr>
        <p:spPr>
          <a:xfrm>
            <a:off x="478102" y="3802065"/>
            <a:ext cx="2209933" cy="415498"/>
          </a:xfrm>
          <a:prstGeom prst="rect">
            <a:avLst/>
          </a:prstGeom>
          <a:solidFill>
            <a:schemeClr val="bg1"/>
          </a:solidFill>
          <a:ln>
            <a:solidFill>
              <a:schemeClr val="tx1"/>
            </a:solidFill>
            <a:prstDash val="dash"/>
          </a:ln>
        </p:spPr>
        <p:txBody>
          <a:bodyPr>
            <a:spAutoFit/>
          </a:bodyPr>
          <a:lstStyle/>
          <a:p>
            <a:pPr>
              <a:defRPr/>
            </a:pPr>
            <a:r>
              <a:rPr lang="ja-JP" altLang="en-US" sz="1050" dirty="0">
                <a:solidFill>
                  <a:prstClr val="black"/>
                </a:solidFill>
              </a:rPr>
              <a:t>新たな新生児特定集中治療室管理料</a:t>
            </a:r>
            <a:r>
              <a:rPr lang="en-US" altLang="ja-JP" sz="1050" dirty="0">
                <a:solidFill>
                  <a:prstClr val="black"/>
                </a:solidFill>
              </a:rPr>
              <a:t>1</a:t>
            </a:r>
            <a:r>
              <a:rPr lang="ja-JP" altLang="en-US" sz="1050" dirty="0">
                <a:solidFill>
                  <a:prstClr val="black"/>
                </a:solidFill>
              </a:rPr>
              <a:t>等の基準を満たす医療機関</a:t>
            </a:r>
          </a:p>
        </p:txBody>
      </p:sp>
      <p:sp>
        <p:nvSpPr>
          <p:cNvPr id="63" name="下矢印 62"/>
          <p:cNvSpPr/>
          <p:nvPr/>
        </p:nvSpPr>
        <p:spPr>
          <a:xfrm rot="18834634">
            <a:off x="3406644" y="3179633"/>
            <a:ext cx="385762" cy="208782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0857" name="テキスト ボックス 79"/>
          <p:cNvSpPr txBox="1">
            <a:spLocks noChangeArrowheads="1"/>
          </p:cNvSpPr>
          <p:nvPr/>
        </p:nvSpPr>
        <p:spPr bwMode="auto">
          <a:xfrm>
            <a:off x="6684844" y="6515183"/>
            <a:ext cx="87537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eaLnBrk="1" fontAlgn="base" hangingPunct="1">
              <a:lnSpc>
                <a:spcPct val="100000"/>
              </a:lnSpc>
              <a:spcBef>
                <a:spcPct val="0"/>
              </a:spcBef>
              <a:spcAft>
                <a:spcPct val="0"/>
              </a:spcAft>
              <a:buFontTx/>
              <a:buNone/>
            </a:pPr>
            <a:r>
              <a:rPr lang="ja-JP" altLang="en-US" sz="1000" smtClean="0">
                <a:solidFill>
                  <a:srgbClr val="000000"/>
                </a:solidFill>
              </a:rPr>
              <a:t>（</a:t>
            </a:r>
            <a:r>
              <a:rPr lang="en-US" altLang="ja-JP" sz="1000" smtClean="0">
                <a:solidFill>
                  <a:srgbClr val="000000"/>
                </a:solidFill>
              </a:rPr>
              <a:t>5,499</a:t>
            </a:r>
            <a:r>
              <a:rPr lang="ja-JP" altLang="en-US" sz="1000" smtClean="0">
                <a:solidFill>
                  <a:srgbClr val="000000"/>
                </a:solidFill>
              </a:rPr>
              <a:t>点）</a:t>
            </a:r>
          </a:p>
        </p:txBody>
      </p:sp>
      <p:sp>
        <p:nvSpPr>
          <p:cNvPr id="120858" name="テキスト ボックス 6"/>
          <p:cNvSpPr txBox="1">
            <a:spLocks noChangeArrowheads="1"/>
          </p:cNvSpPr>
          <p:nvPr/>
        </p:nvSpPr>
        <p:spPr bwMode="auto">
          <a:xfrm>
            <a:off x="9204328" y="5616617"/>
            <a:ext cx="792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fontAlgn="base" hangingPunct="1">
              <a:lnSpc>
                <a:spcPct val="100000"/>
              </a:lnSpc>
              <a:spcBef>
                <a:spcPct val="0"/>
              </a:spcBef>
              <a:spcAft>
                <a:spcPct val="0"/>
              </a:spcAft>
              <a:buFontTx/>
              <a:buNone/>
            </a:pPr>
            <a:r>
              <a:rPr lang="en-US" altLang="ja-JP" sz="1400" smtClean="0">
                <a:solidFill>
                  <a:srgbClr val="000000"/>
                </a:solidFill>
              </a:rPr>
              <a:t>5,000</a:t>
            </a:r>
            <a:r>
              <a:rPr lang="ja-JP" altLang="en-US" sz="1400" smtClean="0">
                <a:solidFill>
                  <a:srgbClr val="000000"/>
                </a:solidFill>
              </a:rPr>
              <a:t>点</a:t>
            </a:r>
            <a:endParaRPr lang="en-US" altLang="ja-JP" sz="1400" smtClean="0">
              <a:solidFill>
                <a:srgbClr val="000000"/>
              </a:solidFill>
            </a:endParaRPr>
          </a:p>
        </p:txBody>
      </p:sp>
      <p:sp>
        <p:nvSpPr>
          <p:cNvPr id="120859" name="テキスト ボックス 88"/>
          <p:cNvSpPr txBox="1">
            <a:spLocks noChangeArrowheads="1"/>
          </p:cNvSpPr>
          <p:nvPr/>
        </p:nvSpPr>
        <p:spPr bwMode="auto">
          <a:xfrm>
            <a:off x="9061628" y="1257342"/>
            <a:ext cx="792823"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fontAlgn="base" hangingPunct="1">
              <a:lnSpc>
                <a:spcPct val="100000"/>
              </a:lnSpc>
              <a:spcBef>
                <a:spcPct val="0"/>
              </a:spcBef>
              <a:spcAft>
                <a:spcPct val="0"/>
              </a:spcAft>
              <a:buFontTx/>
              <a:buNone/>
            </a:pPr>
            <a:r>
              <a:rPr lang="en-US" altLang="ja-JP" sz="1400" smtClean="0">
                <a:solidFill>
                  <a:srgbClr val="000000"/>
                </a:solidFill>
              </a:rPr>
              <a:t>5,000</a:t>
            </a:r>
            <a:r>
              <a:rPr lang="ja-JP" altLang="en-US" sz="1400" smtClean="0">
                <a:solidFill>
                  <a:srgbClr val="000000"/>
                </a:solidFill>
              </a:rPr>
              <a:t>点</a:t>
            </a:r>
            <a:endParaRPr lang="en-US" altLang="ja-JP" sz="1400" smtClean="0">
              <a:solidFill>
                <a:srgbClr val="000000"/>
              </a:solidFill>
            </a:endParaRPr>
          </a:p>
        </p:txBody>
      </p:sp>
      <p:sp>
        <p:nvSpPr>
          <p:cNvPr id="120860" name="テキスト ボックス 89"/>
          <p:cNvSpPr txBox="1">
            <a:spLocks noChangeArrowheads="1"/>
          </p:cNvSpPr>
          <p:nvPr/>
        </p:nvSpPr>
        <p:spPr bwMode="auto">
          <a:xfrm>
            <a:off x="362879" y="6534233"/>
            <a:ext cx="87537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eaLnBrk="1" fontAlgn="base" hangingPunct="1">
              <a:lnSpc>
                <a:spcPct val="100000"/>
              </a:lnSpc>
              <a:spcBef>
                <a:spcPct val="0"/>
              </a:spcBef>
              <a:spcAft>
                <a:spcPct val="0"/>
              </a:spcAft>
              <a:buFontTx/>
              <a:buNone/>
            </a:pPr>
            <a:r>
              <a:rPr lang="ja-JP" altLang="en-US" sz="1000" smtClean="0">
                <a:solidFill>
                  <a:srgbClr val="000000"/>
                </a:solidFill>
              </a:rPr>
              <a:t>（</a:t>
            </a:r>
            <a:r>
              <a:rPr lang="en-US" altLang="ja-JP" sz="1000" smtClean="0">
                <a:solidFill>
                  <a:srgbClr val="000000"/>
                </a:solidFill>
              </a:rPr>
              <a:t>10,174</a:t>
            </a:r>
            <a:r>
              <a:rPr lang="ja-JP" altLang="en-US" sz="1000" smtClean="0">
                <a:solidFill>
                  <a:srgbClr val="000000"/>
                </a:solidFill>
              </a:rPr>
              <a:t>点）</a:t>
            </a:r>
          </a:p>
        </p:txBody>
      </p:sp>
      <p:sp>
        <p:nvSpPr>
          <p:cNvPr id="120861" name="テキスト ボックス 93"/>
          <p:cNvSpPr txBox="1">
            <a:spLocks noChangeArrowheads="1"/>
          </p:cNvSpPr>
          <p:nvPr/>
        </p:nvSpPr>
        <p:spPr bwMode="auto">
          <a:xfrm>
            <a:off x="9080500" y="4608596"/>
            <a:ext cx="100435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fontAlgn="base" hangingPunct="1">
              <a:lnSpc>
                <a:spcPct val="100000"/>
              </a:lnSpc>
              <a:spcBef>
                <a:spcPct val="0"/>
              </a:spcBef>
              <a:spcAft>
                <a:spcPct val="0"/>
              </a:spcAft>
              <a:buFontTx/>
              <a:buNone/>
            </a:pPr>
            <a:r>
              <a:rPr lang="en-US" altLang="ja-JP" sz="1400" smtClean="0">
                <a:solidFill>
                  <a:srgbClr val="000000"/>
                </a:solidFill>
              </a:rPr>
              <a:t>10,000</a:t>
            </a:r>
            <a:r>
              <a:rPr lang="ja-JP" altLang="en-US" sz="1400" smtClean="0">
                <a:solidFill>
                  <a:srgbClr val="000000"/>
                </a:solidFill>
              </a:rPr>
              <a:t>点</a:t>
            </a:r>
            <a:endParaRPr lang="en-US" altLang="ja-JP" sz="1400" smtClean="0">
              <a:solidFill>
                <a:srgbClr val="000000"/>
              </a:solidFill>
            </a:endParaRPr>
          </a:p>
        </p:txBody>
      </p:sp>
      <p:sp>
        <p:nvSpPr>
          <p:cNvPr id="52" name="下矢印 51"/>
          <p:cNvSpPr/>
          <p:nvPr/>
        </p:nvSpPr>
        <p:spPr>
          <a:xfrm>
            <a:off x="4719112" y="3571883"/>
            <a:ext cx="925248" cy="1344613"/>
          </a:xfrm>
          <a:prstGeom prst="downArrow">
            <a:avLst>
              <a:gd name="adj1" fmla="val 50000"/>
              <a:gd name="adj2" fmla="val 321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1" name="テキスト ボックス 60"/>
          <p:cNvSpPr txBox="1"/>
          <p:nvPr/>
        </p:nvSpPr>
        <p:spPr>
          <a:xfrm>
            <a:off x="3241808" y="3908430"/>
            <a:ext cx="2192734" cy="415498"/>
          </a:xfrm>
          <a:prstGeom prst="rect">
            <a:avLst/>
          </a:prstGeom>
          <a:solidFill>
            <a:schemeClr val="bg1"/>
          </a:solidFill>
          <a:ln>
            <a:solidFill>
              <a:schemeClr val="tx1"/>
            </a:solidFill>
            <a:prstDash val="dash"/>
          </a:ln>
        </p:spPr>
        <p:txBody>
          <a:bodyPr>
            <a:spAutoFit/>
          </a:bodyPr>
          <a:lstStyle/>
          <a:p>
            <a:pPr algn="ctr">
              <a:defRPr/>
            </a:pPr>
            <a:r>
              <a:rPr lang="ja-JP" altLang="en-US" sz="1050" dirty="0">
                <a:solidFill>
                  <a:prstClr val="black"/>
                </a:solidFill>
              </a:rPr>
              <a:t>新たな新生児特定集中治療室管理料</a:t>
            </a:r>
            <a:r>
              <a:rPr lang="en-US" altLang="ja-JP" sz="1050" dirty="0">
                <a:solidFill>
                  <a:prstClr val="black"/>
                </a:solidFill>
              </a:rPr>
              <a:t>2</a:t>
            </a:r>
            <a:r>
              <a:rPr lang="ja-JP" altLang="en-US" sz="1050" dirty="0">
                <a:solidFill>
                  <a:prstClr val="black"/>
                </a:solidFill>
              </a:rPr>
              <a:t>の基準を満たす医療機関</a:t>
            </a:r>
          </a:p>
        </p:txBody>
      </p:sp>
      <p:sp>
        <p:nvSpPr>
          <p:cNvPr id="53" name="下矢印 52"/>
          <p:cNvSpPr/>
          <p:nvPr/>
        </p:nvSpPr>
        <p:spPr>
          <a:xfrm>
            <a:off x="3984758" y="2263858"/>
            <a:ext cx="1019836" cy="49371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5" name="下矢印 54"/>
          <p:cNvSpPr/>
          <p:nvPr/>
        </p:nvSpPr>
        <p:spPr>
          <a:xfrm>
            <a:off x="7128545" y="2252670"/>
            <a:ext cx="1019836" cy="318293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6" name="下矢印 55"/>
          <p:cNvSpPr/>
          <p:nvPr/>
        </p:nvSpPr>
        <p:spPr>
          <a:xfrm rot="19297973">
            <a:off x="6196410" y="3338513"/>
            <a:ext cx="385233" cy="212725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7" name="テキスト ボックス 56"/>
          <p:cNvSpPr txBox="1"/>
          <p:nvPr/>
        </p:nvSpPr>
        <p:spPr>
          <a:xfrm>
            <a:off x="5931564" y="3854450"/>
            <a:ext cx="1282965" cy="738664"/>
          </a:xfrm>
          <a:prstGeom prst="rect">
            <a:avLst/>
          </a:prstGeom>
          <a:solidFill>
            <a:schemeClr val="bg1"/>
          </a:solidFill>
          <a:ln>
            <a:solidFill>
              <a:schemeClr val="tx1"/>
            </a:solidFill>
            <a:prstDash val="dash"/>
          </a:ln>
        </p:spPr>
        <p:txBody>
          <a:bodyPr>
            <a:spAutoFit/>
          </a:bodyPr>
          <a:lstStyle/>
          <a:p>
            <a:pPr algn="ctr">
              <a:defRPr/>
            </a:pPr>
            <a:r>
              <a:rPr lang="ja-JP" altLang="en-US" sz="1050" dirty="0">
                <a:solidFill>
                  <a:prstClr val="black"/>
                </a:solidFill>
              </a:rPr>
              <a:t>新たな新生児特定集中治療室管理料</a:t>
            </a:r>
            <a:r>
              <a:rPr lang="en-US" altLang="ja-JP" sz="1050" dirty="0">
                <a:solidFill>
                  <a:prstClr val="black"/>
                </a:solidFill>
              </a:rPr>
              <a:t>2</a:t>
            </a:r>
            <a:r>
              <a:rPr lang="ja-JP" altLang="en-US" sz="1050" dirty="0">
                <a:solidFill>
                  <a:prstClr val="black"/>
                </a:solidFill>
              </a:rPr>
              <a:t>の基準を満たさない医療機関</a:t>
            </a:r>
          </a:p>
        </p:txBody>
      </p:sp>
      <p:sp>
        <p:nvSpPr>
          <p:cNvPr id="10" name="テキスト ボックス 9"/>
          <p:cNvSpPr txBox="1"/>
          <p:nvPr/>
        </p:nvSpPr>
        <p:spPr>
          <a:xfrm>
            <a:off x="3045753" y="2652796"/>
            <a:ext cx="1197764"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defRPr/>
            </a:pPr>
            <a:r>
              <a:rPr lang="ja-JP" altLang="en-US" sz="1200" dirty="0">
                <a:solidFill>
                  <a:prstClr val="white"/>
                </a:solidFill>
              </a:rPr>
              <a:t>新</a:t>
            </a:r>
            <a:r>
              <a:rPr lang="en-US" altLang="ja-JP" sz="1200" dirty="0">
                <a:solidFill>
                  <a:prstClr val="white"/>
                </a:solidFill>
              </a:rPr>
              <a:t>NICU2</a:t>
            </a:r>
            <a:r>
              <a:rPr lang="ja-JP" altLang="en-US" sz="1200" dirty="0">
                <a:solidFill>
                  <a:prstClr val="white"/>
                </a:solidFill>
              </a:rPr>
              <a:t>の基準</a:t>
            </a:r>
          </a:p>
        </p:txBody>
      </p:sp>
      <p:sp>
        <p:nvSpPr>
          <p:cNvPr id="44" name="正方形/長方形 43"/>
          <p:cNvSpPr/>
          <p:nvPr/>
        </p:nvSpPr>
        <p:spPr>
          <a:xfrm>
            <a:off x="610532" y="2808371"/>
            <a:ext cx="2364713" cy="720725"/>
          </a:xfrm>
          <a:prstGeom prst="rect">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prstClr val="black"/>
                </a:solidFill>
                <a:latin typeface="ＭＳ Ｐゴシック" panose="020B0600070205080204" pitchFamily="50" charset="-128"/>
              </a:rPr>
              <a:t>出生体重</a:t>
            </a:r>
            <a:r>
              <a:rPr lang="en-US" altLang="ja-JP" sz="1000" b="1" dirty="0">
                <a:solidFill>
                  <a:prstClr val="black"/>
                </a:solidFill>
                <a:latin typeface="ＭＳ Ｐゴシック" panose="020B0600070205080204" pitchFamily="50" charset="-128"/>
              </a:rPr>
              <a:t>1,000g</a:t>
            </a:r>
            <a:r>
              <a:rPr lang="ja-JP" altLang="en-US" sz="1000" b="1" dirty="0">
                <a:solidFill>
                  <a:prstClr val="black"/>
                </a:solidFill>
                <a:latin typeface="ＭＳ Ｐゴシック" panose="020B0600070205080204" pitchFamily="50" charset="-128"/>
              </a:rPr>
              <a:t>未満の入院</a:t>
            </a:r>
            <a:r>
              <a:rPr lang="en-US" altLang="ja-JP" sz="1000" b="1" dirty="0">
                <a:solidFill>
                  <a:prstClr val="black"/>
                </a:solidFill>
                <a:latin typeface="ＭＳ Ｐゴシック" panose="020B0600070205080204" pitchFamily="50" charset="-128"/>
              </a:rPr>
              <a:t>4</a:t>
            </a:r>
            <a:r>
              <a:rPr lang="ja-JP" altLang="en-US" sz="1000" b="1" dirty="0">
                <a:solidFill>
                  <a:prstClr val="black"/>
                </a:solidFill>
                <a:latin typeface="ＭＳ Ｐゴシック" panose="020B0600070205080204" pitchFamily="50" charset="-128"/>
              </a:rPr>
              <a:t>件</a:t>
            </a:r>
            <a:r>
              <a:rPr lang="en-US" altLang="ja-JP" sz="1000" b="1" dirty="0">
                <a:solidFill>
                  <a:prstClr val="black"/>
                </a:solidFill>
                <a:latin typeface="ＭＳ Ｐゴシック" panose="020B0600070205080204" pitchFamily="50" charset="-128"/>
              </a:rPr>
              <a:t>/</a:t>
            </a:r>
            <a:r>
              <a:rPr lang="ja-JP" altLang="en-US" sz="1000" b="1" dirty="0">
                <a:solidFill>
                  <a:prstClr val="black"/>
                </a:solidFill>
                <a:latin typeface="ＭＳ Ｐゴシック" panose="020B0600070205080204" pitchFamily="50" charset="-128"/>
              </a:rPr>
              <a:t>年以上</a:t>
            </a:r>
            <a:endParaRPr lang="en-US" altLang="ja-JP" sz="1000" b="1" dirty="0">
              <a:solidFill>
                <a:prstClr val="black"/>
              </a:solidFill>
              <a:latin typeface="ＭＳ Ｐゴシック" panose="020B0600070205080204" pitchFamily="50" charset="-128"/>
            </a:endParaRPr>
          </a:p>
          <a:p>
            <a:pPr algn="ctr">
              <a:defRPr/>
            </a:pPr>
            <a:r>
              <a:rPr lang="ja-JP" altLang="en-US" sz="1000" b="1" dirty="0">
                <a:solidFill>
                  <a:prstClr val="black"/>
                </a:solidFill>
                <a:latin typeface="ＭＳ Ｐゴシック" panose="020B0600070205080204" pitchFamily="50" charset="-128"/>
              </a:rPr>
              <a:t>又は</a:t>
            </a:r>
            <a:endParaRPr lang="en-US" altLang="ja-JP" sz="1000" b="1" dirty="0">
              <a:solidFill>
                <a:prstClr val="black"/>
              </a:solidFill>
              <a:latin typeface="ＭＳ Ｐゴシック" panose="020B0600070205080204" pitchFamily="50" charset="-128"/>
            </a:endParaRPr>
          </a:p>
          <a:p>
            <a:pPr algn="ctr">
              <a:defRPr/>
            </a:pPr>
            <a:r>
              <a:rPr lang="ja-JP" altLang="en-US" sz="1000" b="1" dirty="0">
                <a:solidFill>
                  <a:prstClr val="black"/>
                </a:solidFill>
                <a:latin typeface="ＭＳ Ｐゴシック" panose="020B0600070205080204" pitchFamily="50" charset="-128"/>
              </a:rPr>
              <a:t>開頭、開胸又は開腹手術が６件</a:t>
            </a:r>
            <a:r>
              <a:rPr lang="en-US" altLang="ja-JP" sz="1000" b="1" dirty="0">
                <a:solidFill>
                  <a:prstClr val="black"/>
                </a:solidFill>
                <a:latin typeface="ＭＳ Ｐゴシック" panose="020B0600070205080204" pitchFamily="50" charset="-128"/>
              </a:rPr>
              <a:t>/</a:t>
            </a:r>
            <a:r>
              <a:rPr lang="ja-JP" altLang="en-US" sz="1000" b="1" dirty="0">
                <a:solidFill>
                  <a:prstClr val="black"/>
                </a:solidFill>
                <a:latin typeface="ＭＳ Ｐゴシック" panose="020B0600070205080204" pitchFamily="50" charset="-128"/>
              </a:rPr>
              <a:t>年以上</a:t>
            </a:r>
          </a:p>
        </p:txBody>
      </p:sp>
      <p:sp>
        <p:nvSpPr>
          <p:cNvPr id="59" name="テキスト ボックス 58"/>
          <p:cNvSpPr txBox="1"/>
          <p:nvPr/>
        </p:nvSpPr>
        <p:spPr>
          <a:xfrm>
            <a:off x="545175" y="2627396"/>
            <a:ext cx="1197764"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defRPr/>
            </a:pPr>
            <a:r>
              <a:rPr lang="ja-JP" altLang="en-US" sz="1200" dirty="0">
                <a:solidFill>
                  <a:prstClr val="white"/>
                </a:solidFill>
              </a:rPr>
              <a:t>新</a:t>
            </a:r>
            <a:r>
              <a:rPr lang="en-US" altLang="ja-JP" sz="1200" dirty="0">
                <a:solidFill>
                  <a:prstClr val="white"/>
                </a:solidFill>
              </a:rPr>
              <a:t>NICU1</a:t>
            </a:r>
            <a:r>
              <a:rPr lang="ja-JP" altLang="en-US" sz="1200" dirty="0">
                <a:solidFill>
                  <a:prstClr val="white"/>
                </a:solidFill>
              </a:rPr>
              <a:t>の基準</a:t>
            </a:r>
          </a:p>
        </p:txBody>
      </p:sp>
      <p:sp>
        <p:nvSpPr>
          <p:cNvPr id="120871" name="正方形/長方形 40"/>
          <p:cNvSpPr>
            <a:spLocks noChangeArrowheads="1"/>
          </p:cNvSpPr>
          <p:nvPr/>
        </p:nvSpPr>
        <p:spPr bwMode="auto">
          <a:xfrm>
            <a:off x="3375540" y="4348245"/>
            <a:ext cx="914033" cy="24622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ctr" eaLnBrk="1" fontAlgn="base" hangingPunct="1">
              <a:lnSpc>
                <a:spcPct val="100000"/>
              </a:lnSpc>
              <a:spcBef>
                <a:spcPct val="0"/>
              </a:spcBef>
              <a:spcAft>
                <a:spcPct val="0"/>
              </a:spcAft>
              <a:buFontTx/>
              <a:buNone/>
            </a:pPr>
            <a:r>
              <a:rPr lang="ja-JP" altLang="en-US" sz="1000" smtClean="0">
                <a:solidFill>
                  <a:srgbClr val="FF0000"/>
                </a:solidFill>
              </a:rPr>
              <a:t>経過措置６月</a:t>
            </a:r>
            <a:endParaRPr lang="en-US" altLang="ja-JP" sz="1000" smtClean="0">
              <a:solidFill>
                <a:srgbClr val="FF0000"/>
              </a:solidFill>
            </a:endParaRPr>
          </a:p>
        </p:txBody>
      </p:sp>
      <p:sp>
        <p:nvSpPr>
          <p:cNvPr id="120872" name="正方形/長方形 41"/>
          <p:cNvSpPr>
            <a:spLocks noChangeArrowheads="1"/>
          </p:cNvSpPr>
          <p:nvPr/>
        </p:nvSpPr>
        <p:spPr bwMode="auto">
          <a:xfrm>
            <a:off x="6284566" y="4618120"/>
            <a:ext cx="914033" cy="24622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ctr" eaLnBrk="1" fontAlgn="base" hangingPunct="1">
              <a:lnSpc>
                <a:spcPct val="100000"/>
              </a:lnSpc>
              <a:spcBef>
                <a:spcPct val="0"/>
              </a:spcBef>
              <a:spcAft>
                <a:spcPct val="0"/>
              </a:spcAft>
              <a:buFontTx/>
              <a:buNone/>
            </a:pPr>
            <a:r>
              <a:rPr lang="ja-JP" altLang="en-US" sz="1000" smtClean="0">
                <a:solidFill>
                  <a:srgbClr val="FF0000"/>
                </a:solidFill>
              </a:rPr>
              <a:t>経過措置６月</a:t>
            </a:r>
            <a:endParaRPr lang="en-US" altLang="ja-JP" sz="1000" smtClean="0">
              <a:solidFill>
                <a:srgbClr val="FF0000"/>
              </a:solidFill>
            </a:endParaRPr>
          </a:p>
        </p:txBody>
      </p:sp>
      <p:sp>
        <p:nvSpPr>
          <p:cNvPr id="4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208</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855356897"/>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87459" y="1049338"/>
            <a:ext cx="9517327" cy="5475287"/>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050" dirty="0">
              <a:solidFill>
                <a:prstClr val="black"/>
              </a:solidFill>
              <a:latin typeface="ＭＳ Ｐゴシック"/>
            </a:endParaRPr>
          </a:p>
          <a:p>
            <a:pPr marL="93663" indent="-93663">
              <a:buFont typeface="Wingdings" pitchFamily="2" charset="2"/>
              <a:buChar char="Ø"/>
              <a:defRPr/>
            </a:pPr>
            <a:r>
              <a:rPr lang="ja-JP" altLang="en-US" sz="1600" dirty="0">
                <a:solidFill>
                  <a:prstClr val="black"/>
                </a:solidFill>
                <a:latin typeface="ＭＳ Ｐゴシック"/>
              </a:rPr>
              <a:t>　新生児特定集中治療室退院調整加算について、入院早期から退院調整を開始すること等を算定の要件とするよう評価の見直しを行う。</a:t>
            </a:r>
            <a:endParaRPr lang="en-US" altLang="ja-JP" sz="1600" dirty="0">
              <a:solidFill>
                <a:prstClr val="black"/>
              </a:solidFill>
              <a:latin typeface="ＭＳ Ｐゴシック"/>
            </a:endParaRPr>
          </a:p>
          <a:p>
            <a:pPr>
              <a:buFont typeface="Wingdings" pitchFamily="2" charset="2"/>
              <a:buChar char="Ø"/>
              <a:defRPr/>
            </a:pPr>
            <a:endParaRPr lang="en-US" altLang="ja-JP" sz="1600" dirty="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a:solidFill>
                <a:prstClr val="black"/>
              </a:solidFill>
              <a:latin typeface="ＭＳ Ｐゴシック"/>
            </a:endParaRPr>
          </a:p>
        </p:txBody>
      </p:sp>
      <p:sp>
        <p:nvSpPr>
          <p:cNvPr id="2052" name="Rectangle 36"/>
          <p:cNvSpPr>
            <a:spLocks noChangeArrowheads="1"/>
          </p:cNvSpPr>
          <p:nvPr/>
        </p:nvSpPr>
        <p:spPr bwMode="auto">
          <a:xfrm>
            <a:off x="194337" y="776288"/>
            <a:ext cx="5812896" cy="406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defRPr/>
            </a:pPr>
            <a:r>
              <a:rPr lang="ja-JP" altLang="en-US" sz="2400" dirty="0">
                <a:solidFill>
                  <a:prstClr val="black"/>
                </a:solidFill>
              </a:rPr>
              <a:t>（１）新生児医療の評価の見直し③</a:t>
            </a:r>
          </a:p>
        </p:txBody>
      </p:sp>
      <p:sp>
        <p:nvSpPr>
          <p:cNvPr id="18" name="Rectangle 2"/>
          <p:cNvSpPr>
            <a:spLocks noChangeArrowheads="1"/>
          </p:cNvSpPr>
          <p:nvPr/>
        </p:nvSpPr>
        <p:spPr bwMode="auto">
          <a:xfrm>
            <a:off x="187459" y="115891"/>
            <a:ext cx="9517327" cy="649287"/>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 typeface="Arial" charset="0"/>
              <a:buNone/>
              <a:defRPr/>
            </a:pPr>
            <a:r>
              <a:rPr lang="ja-JP" altLang="en-US" sz="2600" kern="0" dirty="0" smtClean="0">
                <a:solidFill>
                  <a:srgbClr val="000000"/>
                </a:solidFill>
                <a:latin typeface="Calibri" panose="020F0502020204030204"/>
                <a:ea typeface="ＭＳ Ｐゴシック"/>
              </a:rPr>
              <a:t>２）</a:t>
            </a:r>
            <a:r>
              <a:rPr lang="ja-JP" altLang="en-US" sz="2600" dirty="0" smtClean="0">
                <a:solidFill>
                  <a:prstClr val="black"/>
                </a:solidFill>
                <a:latin typeface="Calibri" panose="020F0502020204030204"/>
                <a:ea typeface="ＭＳ Ｐゴシック"/>
              </a:rPr>
              <a:t>新生児</a:t>
            </a:r>
            <a:r>
              <a:rPr lang="ja-JP" altLang="en-US" sz="2600" dirty="0">
                <a:solidFill>
                  <a:prstClr val="black"/>
                </a:solidFill>
                <a:latin typeface="Calibri" panose="020F0502020204030204"/>
                <a:ea typeface="ＭＳ Ｐゴシック"/>
              </a:rPr>
              <a:t>医療の見直し／小児特定集中治療室管理料の見直し</a:t>
            </a:r>
            <a:endParaRPr lang="ja-JP" altLang="en-US" sz="2600" kern="0" dirty="0">
              <a:solidFill>
                <a:srgbClr val="000000"/>
              </a:solidFill>
              <a:latin typeface="Calibri" panose="020F0502020204030204"/>
              <a:ea typeface="ＭＳ Ｐゴシック"/>
            </a:endParaRPr>
          </a:p>
        </p:txBody>
      </p:sp>
      <p:graphicFrame>
        <p:nvGraphicFramePr>
          <p:cNvPr id="2" name="表 1"/>
          <p:cNvGraphicFramePr>
            <a:graphicFrameLocks noGrp="1"/>
          </p:cNvGraphicFramePr>
          <p:nvPr/>
        </p:nvGraphicFramePr>
        <p:xfrm>
          <a:off x="507342" y="1844675"/>
          <a:ext cx="8970434" cy="4643438"/>
        </p:xfrm>
        <a:graphic>
          <a:graphicData uri="http://schemas.openxmlformats.org/drawingml/2006/table">
            <a:tbl>
              <a:tblPr firstRow="1" bandRow="1">
                <a:tableStyleId>{5C22544A-7EE6-4342-B048-85BDC9FD1C3A}</a:tableStyleId>
              </a:tblPr>
              <a:tblGrid>
                <a:gridCol w="4485217"/>
                <a:gridCol w="4485217"/>
              </a:tblGrid>
              <a:tr h="370865">
                <a:tc>
                  <a:txBody>
                    <a:bodyPr/>
                    <a:lstStyle/>
                    <a:p>
                      <a:pPr algn="ctr"/>
                      <a:r>
                        <a:rPr kumimoji="1" lang="ja-JP" altLang="en-US" sz="1600" dirty="0" smtClean="0"/>
                        <a:t>現行</a:t>
                      </a:r>
                      <a:endParaRPr kumimoji="1" lang="ja-JP" altLang="en-US" sz="1600" dirty="0"/>
                    </a:p>
                  </a:txBody>
                  <a:tcPr marL="99054" marR="99054" marT="45723" marB="45723"/>
                </a:tc>
                <a:tc>
                  <a:txBody>
                    <a:bodyPr/>
                    <a:lstStyle/>
                    <a:p>
                      <a:pPr algn="ctr"/>
                      <a:r>
                        <a:rPr kumimoji="1" lang="ja-JP" altLang="en-US" sz="1600" dirty="0" smtClean="0"/>
                        <a:t>改正</a:t>
                      </a:r>
                      <a:endParaRPr kumimoji="1" lang="ja-JP" altLang="en-US" sz="1600" dirty="0"/>
                    </a:p>
                  </a:txBody>
                  <a:tcPr marL="99054" marR="99054" marT="45723" marB="45723"/>
                </a:tc>
              </a:tr>
              <a:tr h="447071">
                <a:tc>
                  <a:txBody>
                    <a:bodyPr/>
                    <a:lstStyle/>
                    <a:p>
                      <a:pPr>
                        <a:lnSpc>
                          <a:spcPts val="1400"/>
                        </a:lnSpc>
                      </a:pPr>
                      <a:r>
                        <a:rPr kumimoji="1" lang="ja-JP" altLang="en-US" sz="1400" dirty="0" smtClean="0"/>
                        <a:t>１　新生児特定集中治療室退院調整加算１（退院時１回）：６００点</a:t>
                      </a:r>
                      <a:endParaRPr kumimoji="1" lang="ja-JP" altLang="en-US" sz="1400" dirty="0"/>
                    </a:p>
                  </a:txBody>
                  <a:tcPr marL="99054" marR="99054" marT="45723" marB="45723"/>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lt"/>
                          <a:ea typeface="+mn-ea"/>
                        </a:rPr>
                        <a:t>１　新生児特定集中治療室退院調整加算１（退院時１回）：６００点</a:t>
                      </a:r>
                    </a:p>
                  </a:txBody>
                  <a:tcPr marL="99054" marR="99054" marT="45723" marB="45723"/>
                </a:tc>
              </a:tr>
              <a:tr h="3825502">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lt"/>
                          <a:ea typeface="+mn-ea"/>
                        </a:rPr>
                        <a:t>２　新生児特定集中治療室退院調整加算２</a:t>
                      </a:r>
                      <a:endParaRPr kumimoji="1" lang="en-US" altLang="ja-JP" sz="1400" b="0" i="0" u="none" strike="noStrike" kern="1200" cap="none" spc="0" normalizeH="0" baseline="0" noProof="0" dirty="0" smtClean="0">
                        <a:ln>
                          <a:noFill/>
                        </a:ln>
                        <a:solidFill>
                          <a:prstClr val="black"/>
                        </a:solidFill>
                        <a:effectLst/>
                        <a:uLnTx/>
                        <a:uFillTx/>
                        <a:latin typeface="+mn-lt"/>
                        <a:ea typeface="+mn-ea"/>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lt"/>
                          <a:ea typeface="+mn-ea"/>
                        </a:rPr>
                        <a:t>　イ　退院支援計画作成加算（入院中１回）</a:t>
                      </a:r>
                      <a:endParaRPr kumimoji="1" lang="en-US" altLang="ja-JP" sz="1400" b="0" i="0" u="none" strike="noStrike" kern="1200" cap="none" spc="0" normalizeH="0" baseline="0" noProof="0" dirty="0" smtClean="0">
                        <a:ln>
                          <a:noFill/>
                        </a:ln>
                        <a:solidFill>
                          <a:prstClr val="black"/>
                        </a:solidFill>
                        <a:effectLst/>
                        <a:uLnTx/>
                        <a:uFillTx/>
                        <a:latin typeface="+mn-lt"/>
                        <a:ea typeface="+mn-ea"/>
                      </a:endParaRPr>
                    </a:p>
                    <a:p>
                      <a:pPr marL="0" marR="0" lvl="0" indent="0" algn="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lt"/>
                          <a:ea typeface="+mn-ea"/>
                        </a:rPr>
                        <a:t>：６００点</a:t>
                      </a:r>
                    </a:p>
                    <a:p>
                      <a:pPr>
                        <a:lnSpc>
                          <a:spcPts val="1400"/>
                        </a:lnSpc>
                      </a:pPr>
                      <a:r>
                        <a:rPr kumimoji="1" lang="en-US" altLang="ja-JP" sz="1400" dirty="0" smtClean="0"/>
                        <a:t>〔</a:t>
                      </a:r>
                      <a:r>
                        <a:rPr kumimoji="1" lang="ja-JP" altLang="en-US" sz="1400" dirty="0" smtClean="0"/>
                        <a:t>算定要件</a:t>
                      </a:r>
                      <a:r>
                        <a:rPr kumimoji="1" lang="en-US" altLang="ja-JP" sz="1400" dirty="0" smtClean="0"/>
                        <a:t>〕</a:t>
                      </a:r>
                    </a:p>
                    <a:p>
                      <a:pPr>
                        <a:lnSpc>
                          <a:spcPts val="1400"/>
                        </a:lnSpc>
                      </a:pPr>
                      <a:r>
                        <a:rPr kumimoji="1" lang="ja-JP" altLang="en-US" sz="1400" dirty="0" smtClean="0"/>
                        <a:t>　新生児特定集中治療室管理料または新生児集中治療室管理料を算定したことがある患者に対して、退院時に１回（退院支援計画作成加算については入院中に１回）に限り算定する</a:t>
                      </a:r>
                      <a:endParaRPr kumimoji="1" lang="ja-JP" altLang="en-US" sz="1400" dirty="0"/>
                    </a:p>
                  </a:txBody>
                  <a:tcPr marL="99054" marR="99054" marT="45723" marB="45723"/>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lt"/>
                          <a:ea typeface="+mn-ea"/>
                        </a:rPr>
                        <a:t>２　新生児特定集中治療室退院調整加算２</a:t>
                      </a:r>
                      <a:endParaRPr kumimoji="1" lang="en-US" altLang="ja-JP" sz="1400" b="0" i="0" u="none" strike="noStrike" kern="1200" cap="none" spc="0" normalizeH="0" baseline="0" noProof="0" dirty="0" smtClean="0">
                        <a:ln>
                          <a:noFill/>
                        </a:ln>
                        <a:solidFill>
                          <a:prstClr val="black"/>
                        </a:solidFill>
                        <a:effectLst/>
                        <a:uLnTx/>
                        <a:uFillTx/>
                        <a:latin typeface="+mn-lt"/>
                        <a:ea typeface="+mn-ea"/>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lt"/>
                          <a:ea typeface="+mn-ea"/>
                        </a:rPr>
                        <a:t>　イ　退院支援計画作成加算（入院中１回）</a:t>
                      </a:r>
                      <a:endParaRPr kumimoji="1" lang="en-US" altLang="ja-JP" sz="1400" b="0" i="0" u="none" strike="noStrike" kern="1200" cap="none" spc="0" normalizeH="0" baseline="0" noProof="0" dirty="0" smtClean="0">
                        <a:ln>
                          <a:noFill/>
                        </a:ln>
                        <a:solidFill>
                          <a:prstClr val="black"/>
                        </a:solidFill>
                        <a:effectLst/>
                        <a:uLnTx/>
                        <a:uFillTx/>
                        <a:latin typeface="+mn-lt"/>
                        <a:ea typeface="+mn-ea"/>
                      </a:endParaRPr>
                    </a:p>
                    <a:p>
                      <a:pPr marL="0" marR="0" lvl="0" indent="0" algn="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lt"/>
                          <a:ea typeface="+mn-ea"/>
                        </a:rPr>
                        <a:t>：６００点</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n-lt"/>
                          <a:ea typeface="+mn-ea"/>
                        </a:rPr>
                        <a:t>〔</a:t>
                      </a:r>
                      <a:r>
                        <a:rPr kumimoji="1" lang="ja-JP" altLang="en-US" sz="1400" b="0" i="0" u="none" strike="noStrike" kern="1200" cap="none" spc="0" normalizeH="0" baseline="0" noProof="0" dirty="0" smtClean="0">
                          <a:ln>
                            <a:noFill/>
                          </a:ln>
                          <a:solidFill>
                            <a:prstClr val="black"/>
                          </a:solidFill>
                          <a:effectLst/>
                          <a:uLnTx/>
                          <a:uFillTx/>
                          <a:latin typeface="+mn-lt"/>
                          <a:ea typeface="+mn-ea"/>
                        </a:rPr>
                        <a:t>算定要件</a:t>
                      </a:r>
                      <a:r>
                        <a:rPr kumimoji="1" lang="en-US" altLang="ja-JP" sz="1400" b="0" i="0" u="none" strike="noStrike" kern="1200" cap="none" spc="0" normalizeH="0" baseline="0" noProof="0" dirty="0" smtClean="0">
                          <a:ln>
                            <a:noFill/>
                          </a:ln>
                          <a:solidFill>
                            <a:prstClr val="black"/>
                          </a:solidFill>
                          <a:effectLst/>
                          <a:uLnTx/>
                          <a:uFillTx/>
                          <a:latin typeface="+mn-lt"/>
                          <a:ea typeface="+mn-ea"/>
                        </a:rPr>
                        <a:t>〕</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lt"/>
                          <a:ea typeface="+mn-ea"/>
                        </a:rPr>
                        <a:t>　</a:t>
                      </a:r>
                      <a:r>
                        <a:rPr kumimoji="1" lang="ja-JP" altLang="en-US" sz="1400" b="1" i="0" u="sng" strike="noStrike" kern="1200" cap="none" spc="0" normalizeH="0" baseline="0" noProof="0" dirty="0" smtClean="0">
                          <a:ln>
                            <a:noFill/>
                          </a:ln>
                          <a:solidFill>
                            <a:srgbClr val="FF0000"/>
                          </a:solidFill>
                          <a:effectLst/>
                          <a:uLnTx/>
                          <a:uFillTx/>
                          <a:latin typeface="+mn-lt"/>
                          <a:ea typeface="+mn-ea"/>
                        </a:rPr>
                        <a:t>新生児特定集中治療室管理料または新生児集中治療室管理料に入院した日から起算して７日以内に以下に該当する患者を抽出し、退院調整が必要となる可能性がある者について、入院７日以内に家族と現在の病状および今後予想される状態について、病状に応じて退院後の生活も含めて話し合いを開始した上で、入院１月以内に、退院調整が必要かどうかを医師、看護師および社会福祉士を含む関係職種が合同で家族と退院後の生活について話し合い、退院支援計画の作成を開始した場合、</a:t>
                      </a:r>
                      <a:r>
                        <a:rPr kumimoji="1" lang="ja-JP" altLang="en-US" sz="1400" b="0" i="0" u="none" strike="noStrike" kern="1200" cap="none" spc="0" normalizeH="0" baseline="0" noProof="0" dirty="0" smtClean="0">
                          <a:ln>
                            <a:noFill/>
                          </a:ln>
                          <a:solidFill>
                            <a:prstClr val="black"/>
                          </a:solidFill>
                          <a:effectLst/>
                          <a:uLnTx/>
                          <a:uFillTx/>
                          <a:latin typeface="+mn-lt"/>
                          <a:ea typeface="+mn-ea"/>
                        </a:rPr>
                        <a:t>退院時に１回（退院支援計画作成加算については入院中に１回）に限り算定する。</a:t>
                      </a:r>
                      <a:endParaRPr kumimoji="1" lang="en-US" altLang="ja-JP" sz="1400" b="0" i="0" u="none" strike="noStrike" kern="1200" cap="none" spc="0" normalizeH="0" baseline="0" noProof="0" dirty="0" smtClean="0">
                        <a:ln>
                          <a:noFill/>
                        </a:ln>
                        <a:solidFill>
                          <a:prstClr val="black"/>
                        </a:solidFill>
                        <a:effectLst/>
                        <a:uLnTx/>
                        <a:uFillTx/>
                        <a:latin typeface="+mn-lt"/>
                        <a:ea typeface="+mn-ea"/>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lt"/>
                          <a:ea typeface="+mn-ea"/>
                        </a:rPr>
                        <a:t>　</a:t>
                      </a:r>
                      <a:r>
                        <a:rPr kumimoji="1" lang="ja-JP" altLang="en-US" sz="1400" b="0" i="0" u="sng" strike="noStrike" kern="1200" cap="none" spc="0" normalizeH="0" baseline="0" noProof="0" dirty="0" smtClean="0">
                          <a:ln>
                            <a:noFill/>
                          </a:ln>
                          <a:solidFill>
                            <a:srgbClr val="FF0000"/>
                          </a:solidFill>
                          <a:effectLst/>
                          <a:uLnTx/>
                          <a:uFillTx/>
                          <a:latin typeface="+mn-lt"/>
                          <a:ea typeface="+mn-ea"/>
                        </a:rPr>
                        <a:t>ア　先天奇形の患者</a:t>
                      </a:r>
                      <a:endParaRPr kumimoji="1" lang="en-US" altLang="ja-JP" sz="1400" b="0" i="0" u="sng" strike="noStrike" kern="1200" cap="none" spc="0" normalizeH="0" baseline="0" noProof="0" dirty="0" smtClean="0">
                        <a:ln>
                          <a:noFill/>
                        </a:ln>
                        <a:solidFill>
                          <a:srgbClr val="FF0000"/>
                        </a:solidFill>
                        <a:effectLst/>
                        <a:uLnTx/>
                        <a:uFillTx/>
                        <a:latin typeface="+mn-lt"/>
                        <a:ea typeface="+mn-ea"/>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lt"/>
                          <a:ea typeface="+mn-ea"/>
                        </a:rPr>
                        <a:t>　</a:t>
                      </a:r>
                      <a:r>
                        <a:rPr kumimoji="1" lang="ja-JP" altLang="en-US" sz="1400" b="0" i="0" u="sng" strike="noStrike" kern="1200" cap="none" spc="0" normalizeH="0" baseline="0" noProof="0" dirty="0" smtClean="0">
                          <a:ln>
                            <a:noFill/>
                          </a:ln>
                          <a:solidFill>
                            <a:srgbClr val="FF0000"/>
                          </a:solidFill>
                          <a:effectLst/>
                          <a:uLnTx/>
                          <a:uFillTx/>
                          <a:latin typeface="+mn-lt"/>
                          <a:ea typeface="+mn-ea"/>
                        </a:rPr>
                        <a:t>イ　染色体異常の患者</a:t>
                      </a:r>
                      <a:endParaRPr kumimoji="1" lang="en-US" altLang="ja-JP" sz="1400" b="0" i="0" u="sng" strike="noStrike" kern="1200" cap="none" spc="0" normalizeH="0" baseline="0" noProof="0" dirty="0" smtClean="0">
                        <a:ln>
                          <a:noFill/>
                        </a:ln>
                        <a:solidFill>
                          <a:srgbClr val="FF0000"/>
                        </a:solidFill>
                        <a:effectLst/>
                        <a:uLnTx/>
                        <a:uFillTx/>
                        <a:latin typeface="+mn-lt"/>
                        <a:ea typeface="+mn-ea"/>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lt"/>
                          <a:ea typeface="+mn-ea"/>
                        </a:rPr>
                        <a:t>　</a:t>
                      </a:r>
                      <a:r>
                        <a:rPr kumimoji="1" lang="ja-JP" altLang="en-US" sz="1400" b="0" i="0" u="sng" strike="noStrike" kern="1200" cap="none" spc="0" normalizeH="0" baseline="0" noProof="0" dirty="0" smtClean="0">
                          <a:ln>
                            <a:noFill/>
                          </a:ln>
                          <a:solidFill>
                            <a:srgbClr val="FF0000"/>
                          </a:solidFill>
                          <a:effectLst/>
                          <a:uLnTx/>
                          <a:uFillTx/>
                          <a:latin typeface="+mn-lt"/>
                          <a:ea typeface="+mn-ea"/>
                        </a:rPr>
                        <a:t>ウ　出生体重１</a:t>
                      </a:r>
                      <a:r>
                        <a:rPr kumimoji="1" lang="en-US" altLang="ja-JP" sz="1400" b="0" i="0" u="sng" strike="noStrike" kern="1200" cap="none" spc="0" normalizeH="0" baseline="0" noProof="0" dirty="0" smtClean="0">
                          <a:ln>
                            <a:noFill/>
                          </a:ln>
                          <a:solidFill>
                            <a:srgbClr val="FF0000"/>
                          </a:solidFill>
                          <a:effectLst/>
                          <a:uLnTx/>
                          <a:uFillTx/>
                          <a:latin typeface="+mn-lt"/>
                          <a:ea typeface="+mn-ea"/>
                        </a:rPr>
                        <a:t>,</a:t>
                      </a:r>
                      <a:r>
                        <a:rPr kumimoji="1" lang="ja-JP" altLang="en-US" sz="1400" b="0" i="0" u="sng" strike="noStrike" kern="1200" cap="none" spc="0" normalizeH="0" baseline="0" noProof="0" dirty="0" smtClean="0">
                          <a:ln>
                            <a:noFill/>
                          </a:ln>
                          <a:solidFill>
                            <a:srgbClr val="FF0000"/>
                          </a:solidFill>
                          <a:effectLst/>
                          <a:uLnTx/>
                          <a:uFillTx/>
                          <a:latin typeface="+mn-lt"/>
                          <a:ea typeface="+mn-ea"/>
                        </a:rPr>
                        <a:t>５００ｇ未満の患者</a:t>
                      </a:r>
                      <a:endParaRPr kumimoji="1" lang="en-US" altLang="ja-JP" sz="1400" b="0" i="0" u="sng" strike="noStrike" kern="1200" cap="none" spc="0" normalizeH="0" baseline="0" noProof="0" dirty="0" smtClean="0">
                        <a:ln>
                          <a:noFill/>
                        </a:ln>
                        <a:solidFill>
                          <a:srgbClr val="FF0000"/>
                        </a:solidFill>
                        <a:effectLst/>
                        <a:uLnTx/>
                        <a:uFillTx/>
                        <a:latin typeface="+mn-lt"/>
                        <a:ea typeface="+mn-ea"/>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lt"/>
                          <a:ea typeface="+mn-ea"/>
                        </a:rPr>
                        <a:t>　</a:t>
                      </a:r>
                      <a:r>
                        <a:rPr kumimoji="1" lang="ja-JP" altLang="en-US" sz="1400" b="0" i="0" u="sng" strike="noStrike" kern="1200" cap="none" spc="0" normalizeH="0" baseline="0" noProof="0" dirty="0" smtClean="0">
                          <a:ln>
                            <a:noFill/>
                          </a:ln>
                          <a:solidFill>
                            <a:srgbClr val="FF0000"/>
                          </a:solidFill>
                          <a:effectLst/>
                          <a:uLnTx/>
                          <a:uFillTx/>
                          <a:latin typeface="+mn-lt"/>
                          <a:ea typeface="+mn-ea"/>
                        </a:rPr>
                        <a:t>エ　新生児仮死（</a:t>
                      </a:r>
                      <a:r>
                        <a:rPr kumimoji="1" lang="en-US" altLang="ja-JP" sz="1400" b="0" i="0" u="sng" strike="noStrike" kern="1200" cap="none" spc="0" normalizeH="0" baseline="0" noProof="0" dirty="0" smtClean="0">
                          <a:ln>
                            <a:noFill/>
                          </a:ln>
                          <a:solidFill>
                            <a:srgbClr val="FF0000"/>
                          </a:solidFill>
                          <a:effectLst/>
                          <a:uLnTx/>
                          <a:uFillTx/>
                          <a:latin typeface="+mn-lt"/>
                          <a:ea typeface="+mn-ea"/>
                        </a:rPr>
                        <a:t>Ⅱ</a:t>
                      </a:r>
                      <a:r>
                        <a:rPr kumimoji="1" lang="ja-JP" altLang="en-US" sz="1400" b="0" i="0" u="sng" strike="noStrike" kern="1200" cap="none" spc="0" normalizeH="0" baseline="0" noProof="0" dirty="0" smtClean="0">
                          <a:ln>
                            <a:noFill/>
                          </a:ln>
                          <a:solidFill>
                            <a:srgbClr val="FF0000"/>
                          </a:solidFill>
                          <a:effectLst/>
                          <a:uLnTx/>
                          <a:uFillTx/>
                          <a:latin typeface="+mn-lt"/>
                          <a:ea typeface="+mn-ea"/>
                        </a:rPr>
                        <a:t>度以上のものに限る）</a:t>
                      </a:r>
                      <a:endParaRPr kumimoji="1" lang="en-US" altLang="ja-JP" sz="1400" b="0" i="0" u="sng" strike="noStrike" kern="1200" cap="none" spc="0" normalizeH="0" baseline="0" noProof="0" dirty="0" smtClean="0">
                        <a:ln>
                          <a:noFill/>
                        </a:ln>
                        <a:solidFill>
                          <a:srgbClr val="FF0000"/>
                        </a:solidFill>
                        <a:effectLst/>
                        <a:uLnTx/>
                        <a:uFillTx/>
                        <a:latin typeface="+mn-lt"/>
                        <a:ea typeface="+mn-ea"/>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lt"/>
                          <a:ea typeface="+mn-ea"/>
                        </a:rPr>
                        <a:t>　</a:t>
                      </a:r>
                      <a:r>
                        <a:rPr kumimoji="1" lang="ja-JP" altLang="en-US" sz="1400" b="0" i="0" u="sng" strike="noStrike" kern="1200" cap="none" spc="0" normalizeH="0" baseline="0" noProof="0" dirty="0" smtClean="0">
                          <a:ln>
                            <a:noFill/>
                          </a:ln>
                          <a:solidFill>
                            <a:srgbClr val="FF0000"/>
                          </a:solidFill>
                          <a:effectLst/>
                          <a:uLnTx/>
                          <a:uFillTx/>
                          <a:latin typeface="+mn-lt"/>
                          <a:ea typeface="+mn-ea"/>
                        </a:rPr>
                        <a:t>オ　その他、生命に関わる重篤な状態のもの</a:t>
                      </a:r>
                    </a:p>
                  </a:txBody>
                  <a:tcPr marL="99054" marR="99054" marT="45723" marB="45723"/>
                </a:tc>
              </a:tr>
            </a:tbl>
          </a:graphicData>
        </a:graphic>
      </p:graphicFrame>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209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606522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507339" y="2565597"/>
            <a:ext cx="9126934" cy="709613"/>
          </a:xfrm>
          <a:prstGeom prst="rect">
            <a:avLst/>
          </a:prstGeom>
          <a:solidFill>
            <a:srgbClr val="92D050"/>
          </a:solidFill>
          <a:ln w="12700">
            <a:solidFill>
              <a:schemeClr val="tx1"/>
            </a:solidFill>
            <a:miter lim="800000"/>
            <a:headEnd/>
            <a:tailEnd/>
          </a:ln>
        </p:spPr>
        <p:txBody>
          <a:bodyPr lIns="89987" tIns="46794" rIns="89987" bIns="46794">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4000" dirty="0" smtClean="0">
                <a:solidFill>
                  <a:srgbClr val="000000"/>
                </a:solidFill>
                <a:latin typeface="ＭＳ Ｐゴシック" pitchFamily="50" charset="-128"/>
              </a:rPr>
              <a:t>改定率決定までの主な流れ</a:t>
            </a:r>
            <a:endParaRPr lang="en-US" altLang="ja-JP" sz="4000" dirty="0" smtClean="0">
              <a:solidFill>
                <a:srgbClr val="000000"/>
              </a:solidFill>
              <a:latin typeface="ＭＳ Ｐゴシック" pitchFamily="50" charset="-128"/>
            </a:endParaRPr>
          </a:p>
        </p:txBody>
      </p:sp>
      <p:sp>
        <p:nvSpPr>
          <p:cNvPr id="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a:endParaRPr>
          </a:p>
        </p:txBody>
      </p:sp>
    </p:spTree>
    <p:extLst>
      <p:ext uri="{BB962C8B-B14F-4D97-AF65-F5344CB8AC3E}">
        <p14:creationId xmlns:p14="http://schemas.microsoft.com/office/powerpoint/2010/main" val="3887960407"/>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87459" y="1049339"/>
            <a:ext cx="9517327" cy="4184814"/>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050" dirty="0">
              <a:solidFill>
                <a:prstClr val="black"/>
              </a:solidFill>
              <a:latin typeface="ＭＳ Ｐゴシック"/>
            </a:endParaRPr>
          </a:p>
          <a:p>
            <a:pPr marL="93663" indent="-93663">
              <a:buFont typeface="Wingdings" pitchFamily="2" charset="2"/>
              <a:buChar char="Ø"/>
              <a:defRPr/>
            </a:pPr>
            <a:r>
              <a:rPr lang="ja-JP" altLang="en-US" sz="1600" dirty="0">
                <a:solidFill>
                  <a:prstClr val="black"/>
                </a:solidFill>
                <a:latin typeface="ＭＳ Ｐゴシック"/>
              </a:rPr>
              <a:t>　急性期病院</a:t>
            </a:r>
            <a:r>
              <a:rPr lang="ja-JP" altLang="en-US" sz="1600" dirty="0" smtClean="0">
                <a:solidFill>
                  <a:prstClr val="black"/>
                </a:solidFill>
                <a:latin typeface="ＭＳ Ｐゴシック"/>
              </a:rPr>
              <a:t>において、周産期医療センターから退院患者を受け入れ、在宅に退院させた場合の退院調整について評価を</a:t>
            </a:r>
            <a:r>
              <a:rPr lang="ja-JP" altLang="en-US" sz="1600" dirty="0">
                <a:solidFill>
                  <a:prstClr val="black"/>
                </a:solidFill>
                <a:latin typeface="ＭＳ Ｐゴシック"/>
              </a:rPr>
              <a:t>行う</a:t>
            </a:r>
            <a:r>
              <a:rPr lang="ja-JP" altLang="en-US" sz="1600" dirty="0" smtClean="0">
                <a:solidFill>
                  <a:prstClr val="black"/>
                </a:solidFill>
                <a:latin typeface="ＭＳ Ｐゴシック"/>
              </a:rPr>
              <a:t>。</a:t>
            </a:r>
            <a:endParaRPr lang="en-US" altLang="ja-JP" sz="1600" dirty="0" smtClean="0">
              <a:solidFill>
                <a:prstClr val="black"/>
              </a:solidFill>
              <a:latin typeface="ＭＳ Ｐゴシック"/>
            </a:endParaRPr>
          </a:p>
          <a:p>
            <a:pPr>
              <a:defRPr/>
            </a:pPr>
            <a:endParaRPr lang="en-US" altLang="ja-JP" sz="1600" dirty="0">
              <a:solidFill>
                <a:prstClr val="black"/>
              </a:solidFill>
              <a:latin typeface="ＭＳ Ｐゴシック"/>
            </a:endParaRPr>
          </a:p>
          <a:p>
            <a:pPr>
              <a:defRPr/>
            </a:pPr>
            <a:r>
              <a:rPr lang="ja-JP" altLang="en-US" sz="1600" dirty="0" smtClean="0">
                <a:solidFill>
                  <a:prstClr val="black"/>
                </a:solidFill>
                <a:latin typeface="ＭＳ Ｐゴシック"/>
              </a:rPr>
              <a:t>　</a:t>
            </a:r>
            <a:r>
              <a:rPr lang="ja-JP" altLang="en-US" sz="1600" b="1" dirty="0" smtClean="0">
                <a:solidFill>
                  <a:prstClr val="black"/>
                </a:solidFill>
                <a:latin typeface="ＭＳ Ｐゴシック"/>
              </a:rPr>
              <a:t>　</a:t>
            </a:r>
            <a:r>
              <a:rPr lang="ja-JP" altLang="en-US" sz="1600" b="1" dirty="0" smtClean="0">
                <a:solidFill>
                  <a:srgbClr val="FF0000"/>
                </a:solidFill>
                <a:latin typeface="ＭＳ Ｐゴシック"/>
              </a:rPr>
              <a:t>（新設）　</a:t>
            </a:r>
            <a:r>
              <a:rPr lang="ja-JP" altLang="en-US" sz="1600" b="1" dirty="0" smtClean="0">
                <a:solidFill>
                  <a:prstClr val="black"/>
                </a:solidFill>
                <a:latin typeface="ＭＳ Ｐゴシック"/>
              </a:rPr>
              <a:t>新生児特定集中治療室退院調整加算３</a:t>
            </a:r>
            <a:endParaRPr lang="en-US" altLang="ja-JP" sz="1600" b="1" dirty="0">
              <a:solidFill>
                <a:prstClr val="black"/>
              </a:solidFill>
              <a:latin typeface="ＭＳ Ｐゴシック"/>
            </a:endParaRPr>
          </a:p>
          <a:p>
            <a:pPr>
              <a:defRPr/>
            </a:pPr>
            <a:r>
              <a:rPr lang="ja-JP" altLang="en-US" sz="1600" b="1" dirty="0" smtClean="0">
                <a:solidFill>
                  <a:prstClr val="black"/>
                </a:solidFill>
                <a:latin typeface="ＭＳ Ｐゴシック"/>
              </a:rPr>
              <a:t>　　　　　　　　　　イ　退院支援計画策定加算　６００点</a:t>
            </a:r>
            <a:endParaRPr lang="en-US" altLang="ja-JP" sz="1600" b="1" dirty="0" smtClean="0">
              <a:solidFill>
                <a:prstClr val="black"/>
              </a:solidFill>
              <a:latin typeface="ＭＳ Ｐゴシック"/>
            </a:endParaRPr>
          </a:p>
          <a:p>
            <a:pPr>
              <a:defRPr/>
            </a:pPr>
            <a:r>
              <a:rPr lang="ja-JP" altLang="en-US" sz="1600" b="1" dirty="0">
                <a:solidFill>
                  <a:prstClr val="black"/>
                </a:solidFill>
                <a:latin typeface="ＭＳ Ｐゴシック"/>
              </a:rPr>
              <a:t>　</a:t>
            </a:r>
            <a:r>
              <a:rPr lang="ja-JP" altLang="en-US" sz="1600" b="1" dirty="0" smtClean="0">
                <a:solidFill>
                  <a:prstClr val="black"/>
                </a:solidFill>
                <a:latin typeface="ＭＳ Ｐゴシック"/>
              </a:rPr>
              <a:t>　　　　　　　　　ロ　退院加算　　　　　　　　　　６００点</a:t>
            </a:r>
            <a:endParaRPr lang="en-US" altLang="ja-JP" sz="1600" b="1" dirty="0" smtClean="0">
              <a:solidFill>
                <a:prstClr val="black"/>
              </a:solidFill>
              <a:latin typeface="ＭＳ Ｐゴシック"/>
            </a:endParaRPr>
          </a:p>
          <a:p>
            <a:pPr>
              <a:defRPr/>
            </a:pPr>
            <a:endParaRPr lang="en-US" altLang="ja-JP" sz="1600" b="1" dirty="0">
              <a:solidFill>
                <a:prstClr val="black"/>
              </a:solidFill>
              <a:latin typeface="ＭＳ Ｐゴシック"/>
            </a:endParaRPr>
          </a:p>
          <a:p>
            <a:pPr>
              <a:defRPr/>
            </a:pPr>
            <a:r>
              <a:rPr lang="ja-JP" altLang="en-US" sz="1600" b="1" dirty="0" smtClean="0">
                <a:solidFill>
                  <a:prstClr val="black"/>
                </a:solidFill>
                <a:latin typeface="ＭＳ Ｐゴシック"/>
              </a:rPr>
              <a:t>　　</a:t>
            </a:r>
            <a:r>
              <a:rPr lang="en-US" altLang="ja-JP" sz="1600" b="1" dirty="0" smtClean="0">
                <a:solidFill>
                  <a:prstClr val="black"/>
                </a:solidFill>
                <a:latin typeface="ＭＳ Ｐゴシック"/>
              </a:rPr>
              <a:t>〔</a:t>
            </a:r>
            <a:r>
              <a:rPr lang="ja-JP" altLang="en-US" sz="1600" b="1" dirty="0" smtClean="0">
                <a:solidFill>
                  <a:prstClr val="black"/>
                </a:solidFill>
                <a:latin typeface="ＭＳ Ｐゴシック"/>
              </a:rPr>
              <a:t>施設基準</a:t>
            </a:r>
            <a:r>
              <a:rPr lang="en-US" altLang="ja-JP" sz="1600" b="1" dirty="0" smtClean="0">
                <a:solidFill>
                  <a:prstClr val="black"/>
                </a:solidFill>
                <a:latin typeface="ＭＳ Ｐゴシック"/>
              </a:rPr>
              <a:t>〕</a:t>
            </a:r>
          </a:p>
          <a:p>
            <a:pPr>
              <a:defRPr/>
            </a:pPr>
            <a:r>
              <a:rPr lang="ja-JP" altLang="en-US" sz="1600" b="1" dirty="0">
                <a:solidFill>
                  <a:prstClr val="black"/>
                </a:solidFill>
                <a:latin typeface="ＭＳ Ｐゴシック"/>
              </a:rPr>
              <a:t>　</a:t>
            </a:r>
            <a:r>
              <a:rPr lang="ja-JP" altLang="en-US" sz="1600" b="1" dirty="0" smtClean="0">
                <a:solidFill>
                  <a:prstClr val="black"/>
                </a:solidFill>
                <a:latin typeface="ＭＳ Ｐゴシック"/>
              </a:rPr>
              <a:t>　　　　　 小児入院医療管理料３を届け出ている医療機関または周産期母子医療センターであること。</a:t>
            </a:r>
            <a:endParaRPr lang="en-US" altLang="ja-JP" sz="1600" b="1" dirty="0" smtClean="0">
              <a:solidFill>
                <a:prstClr val="black"/>
              </a:solidFill>
              <a:latin typeface="ＭＳ Ｐゴシック"/>
            </a:endParaRPr>
          </a:p>
          <a:p>
            <a:pPr>
              <a:defRPr/>
            </a:pPr>
            <a:r>
              <a:rPr lang="ja-JP" altLang="en-US" sz="1600" b="1" dirty="0">
                <a:solidFill>
                  <a:prstClr val="black"/>
                </a:solidFill>
                <a:latin typeface="ＭＳ Ｐゴシック"/>
              </a:rPr>
              <a:t>　</a:t>
            </a:r>
            <a:r>
              <a:rPr lang="ja-JP" altLang="en-US" sz="1600" b="1" dirty="0" smtClean="0">
                <a:solidFill>
                  <a:prstClr val="black"/>
                </a:solidFill>
                <a:latin typeface="ＭＳ Ｐゴシック"/>
              </a:rPr>
              <a:t>　</a:t>
            </a:r>
            <a:r>
              <a:rPr lang="en-US" altLang="ja-JP" sz="1600" b="1" dirty="0" smtClean="0">
                <a:solidFill>
                  <a:prstClr val="black"/>
                </a:solidFill>
                <a:latin typeface="ＭＳ Ｐゴシック"/>
              </a:rPr>
              <a:t>〔</a:t>
            </a:r>
            <a:r>
              <a:rPr lang="ja-JP" altLang="en-US" sz="1600" b="1" dirty="0" smtClean="0">
                <a:solidFill>
                  <a:prstClr val="black"/>
                </a:solidFill>
                <a:latin typeface="ＭＳ Ｐゴシック"/>
              </a:rPr>
              <a:t>算定要件</a:t>
            </a:r>
            <a:r>
              <a:rPr lang="en-US" altLang="ja-JP" sz="1600" b="1" dirty="0" smtClean="0">
                <a:solidFill>
                  <a:prstClr val="black"/>
                </a:solidFill>
                <a:latin typeface="ＭＳ Ｐゴシック"/>
              </a:rPr>
              <a:t>〕</a:t>
            </a:r>
          </a:p>
          <a:p>
            <a:pPr>
              <a:defRPr/>
            </a:pPr>
            <a:r>
              <a:rPr lang="ja-JP" altLang="en-US" sz="1600" b="1" dirty="0">
                <a:solidFill>
                  <a:prstClr val="black"/>
                </a:solidFill>
                <a:latin typeface="ＭＳ Ｐゴシック"/>
              </a:rPr>
              <a:t>　</a:t>
            </a:r>
            <a:r>
              <a:rPr lang="ja-JP" altLang="en-US" sz="1600" b="1" dirty="0" smtClean="0">
                <a:solidFill>
                  <a:prstClr val="black"/>
                </a:solidFill>
                <a:latin typeface="ＭＳ Ｐゴシック"/>
              </a:rPr>
              <a:t>　　　①　前医で新生児特定集中治療室退院調整加算２を算定している患者について、転院後、</a:t>
            </a:r>
            <a:endParaRPr lang="en-US" altLang="ja-JP" sz="1600" b="1" dirty="0" smtClean="0">
              <a:solidFill>
                <a:prstClr val="black"/>
              </a:solidFill>
              <a:latin typeface="ＭＳ Ｐゴシック"/>
            </a:endParaRPr>
          </a:p>
          <a:p>
            <a:pPr>
              <a:defRPr/>
            </a:pPr>
            <a:r>
              <a:rPr lang="ja-JP" altLang="en-US" sz="1600" b="1" dirty="0">
                <a:solidFill>
                  <a:prstClr val="black"/>
                </a:solidFill>
                <a:latin typeface="ＭＳ Ｐゴシック"/>
              </a:rPr>
              <a:t>　</a:t>
            </a:r>
            <a:r>
              <a:rPr lang="ja-JP" altLang="en-US" sz="1600" b="1" dirty="0" smtClean="0">
                <a:solidFill>
                  <a:prstClr val="black"/>
                </a:solidFill>
                <a:latin typeface="ＭＳ Ｐゴシック"/>
              </a:rPr>
              <a:t>　　　　 ７日以内に退院支援計画を策定した場合、入院中１回に限りイを算定する。</a:t>
            </a:r>
            <a:endParaRPr lang="en-US" altLang="ja-JP" sz="1600" b="1" dirty="0" smtClean="0">
              <a:solidFill>
                <a:prstClr val="black"/>
              </a:solidFill>
              <a:latin typeface="ＭＳ Ｐゴシック"/>
            </a:endParaRPr>
          </a:p>
          <a:p>
            <a:pPr>
              <a:defRPr/>
            </a:pPr>
            <a:r>
              <a:rPr lang="ja-JP" altLang="en-US" sz="1600" b="1" dirty="0">
                <a:solidFill>
                  <a:prstClr val="black"/>
                </a:solidFill>
                <a:latin typeface="ＭＳ Ｐゴシック"/>
              </a:rPr>
              <a:t>　</a:t>
            </a:r>
            <a:r>
              <a:rPr lang="ja-JP" altLang="en-US" sz="1600" b="1" dirty="0" smtClean="0">
                <a:solidFill>
                  <a:prstClr val="black"/>
                </a:solidFill>
                <a:latin typeface="ＭＳ Ｐゴシック"/>
              </a:rPr>
              <a:t>　　　　　 自宅へ退院した場合、退院時１回に限りロを算定する。</a:t>
            </a:r>
            <a:endParaRPr lang="en-US" altLang="ja-JP" sz="1600" b="1" dirty="0" smtClean="0">
              <a:solidFill>
                <a:prstClr val="black"/>
              </a:solidFill>
              <a:latin typeface="ＭＳ Ｐゴシック"/>
            </a:endParaRPr>
          </a:p>
          <a:p>
            <a:pPr>
              <a:defRPr/>
            </a:pPr>
            <a:r>
              <a:rPr lang="ja-JP" altLang="en-US" sz="1600" b="1" dirty="0">
                <a:solidFill>
                  <a:prstClr val="black"/>
                </a:solidFill>
                <a:latin typeface="ＭＳ Ｐゴシック"/>
              </a:rPr>
              <a:t>　</a:t>
            </a:r>
            <a:r>
              <a:rPr lang="ja-JP" altLang="en-US" sz="1600" b="1" dirty="0" smtClean="0">
                <a:solidFill>
                  <a:prstClr val="black"/>
                </a:solidFill>
                <a:latin typeface="ＭＳ Ｐゴシック"/>
              </a:rPr>
              <a:t>　　　②　本点数を算定した患者に対し、退院時に緊急時の連絡先等を文書で提供し、</a:t>
            </a:r>
            <a:endParaRPr lang="en-US" altLang="ja-JP" sz="1600" b="1" dirty="0" smtClean="0">
              <a:solidFill>
                <a:prstClr val="black"/>
              </a:solidFill>
              <a:latin typeface="ＭＳ Ｐゴシック"/>
            </a:endParaRPr>
          </a:p>
          <a:p>
            <a:pPr>
              <a:defRPr/>
            </a:pPr>
            <a:r>
              <a:rPr lang="ja-JP" altLang="en-US" sz="1600" b="1" dirty="0">
                <a:solidFill>
                  <a:prstClr val="black"/>
                </a:solidFill>
                <a:latin typeface="ＭＳ Ｐゴシック"/>
              </a:rPr>
              <a:t>　</a:t>
            </a:r>
            <a:r>
              <a:rPr lang="ja-JP" altLang="en-US" sz="1600" b="1" dirty="0" smtClean="0">
                <a:solidFill>
                  <a:prstClr val="black"/>
                </a:solidFill>
                <a:latin typeface="ＭＳ Ｐゴシック"/>
              </a:rPr>
              <a:t>　　　　 ２４時間連絡がとれる体制を取っていること。</a:t>
            </a:r>
            <a:endParaRPr lang="en-US" altLang="ja-JP" sz="1600" b="1" dirty="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a:solidFill>
                <a:prstClr val="black"/>
              </a:solidFill>
              <a:latin typeface="ＭＳ Ｐゴシック"/>
            </a:endParaRPr>
          </a:p>
        </p:txBody>
      </p:sp>
      <p:sp>
        <p:nvSpPr>
          <p:cNvPr id="2052" name="Rectangle 36"/>
          <p:cNvSpPr>
            <a:spLocks noChangeArrowheads="1"/>
          </p:cNvSpPr>
          <p:nvPr/>
        </p:nvSpPr>
        <p:spPr bwMode="auto">
          <a:xfrm>
            <a:off x="194337" y="776288"/>
            <a:ext cx="5812896" cy="406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defRPr/>
            </a:pPr>
            <a:r>
              <a:rPr lang="ja-JP" altLang="en-US" sz="2400" dirty="0">
                <a:solidFill>
                  <a:prstClr val="black"/>
                </a:solidFill>
              </a:rPr>
              <a:t>（１）新生児医療の評価の</a:t>
            </a:r>
            <a:r>
              <a:rPr lang="ja-JP" altLang="en-US" sz="2400" dirty="0" smtClean="0">
                <a:solidFill>
                  <a:prstClr val="black"/>
                </a:solidFill>
              </a:rPr>
              <a:t>見直し④</a:t>
            </a:r>
            <a:endParaRPr lang="ja-JP" altLang="en-US" sz="2400" dirty="0">
              <a:solidFill>
                <a:prstClr val="black"/>
              </a:solidFill>
            </a:endParaRPr>
          </a:p>
        </p:txBody>
      </p:sp>
      <p:sp>
        <p:nvSpPr>
          <p:cNvPr id="18" name="Rectangle 2"/>
          <p:cNvSpPr>
            <a:spLocks noChangeArrowheads="1"/>
          </p:cNvSpPr>
          <p:nvPr/>
        </p:nvSpPr>
        <p:spPr bwMode="auto">
          <a:xfrm>
            <a:off x="187459" y="115891"/>
            <a:ext cx="9517327" cy="649287"/>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 typeface="Arial" charset="0"/>
              <a:buNone/>
              <a:defRPr/>
            </a:pPr>
            <a:r>
              <a:rPr lang="ja-JP" altLang="en-US" sz="2600" kern="0" dirty="0" smtClean="0">
                <a:solidFill>
                  <a:srgbClr val="000000"/>
                </a:solidFill>
                <a:latin typeface="Calibri" panose="020F0502020204030204"/>
                <a:ea typeface="ＭＳ Ｐゴシック"/>
              </a:rPr>
              <a:t>２）</a:t>
            </a:r>
            <a:r>
              <a:rPr lang="ja-JP" altLang="en-US" sz="2600" dirty="0" smtClean="0">
                <a:solidFill>
                  <a:prstClr val="black"/>
                </a:solidFill>
                <a:latin typeface="Calibri" panose="020F0502020204030204"/>
                <a:ea typeface="ＭＳ Ｐゴシック"/>
              </a:rPr>
              <a:t>新生児</a:t>
            </a:r>
            <a:r>
              <a:rPr lang="ja-JP" altLang="en-US" sz="2600" dirty="0">
                <a:solidFill>
                  <a:prstClr val="black"/>
                </a:solidFill>
                <a:latin typeface="Calibri" panose="020F0502020204030204"/>
                <a:ea typeface="ＭＳ Ｐゴシック"/>
              </a:rPr>
              <a:t>医療の見直し／小児特定集中治療室管理料の見直し</a:t>
            </a:r>
            <a:endParaRPr lang="ja-JP" altLang="en-US" sz="2600" kern="0" dirty="0">
              <a:solidFill>
                <a:srgbClr val="000000"/>
              </a:solidFill>
              <a:latin typeface="Calibri" panose="020F0502020204030204"/>
              <a:ea typeface="ＭＳ Ｐゴシック"/>
            </a:endParaRP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210</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pic>
        <p:nvPicPr>
          <p:cNvPr id="7" name="Picture 4" descr="http://msp.c.yimg.jp/image?q=tbn:ANd9GcQxeLf8yZc09rEvjbAonsCrqhU-aYKHLw2ZNHW-QILk14QhU8JAK3NPsVM:http://www.fumira.jp/cut/baby/img/fumira_baby01_soft.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12485" y="1555896"/>
            <a:ext cx="882082" cy="85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036868"/>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337" y="1103314"/>
            <a:ext cx="9510448" cy="5434121"/>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050" dirty="0">
              <a:solidFill>
                <a:prstClr val="black"/>
              </a:solidFill>
              <a:latin typeface="ＭＳ Ｐゴシック"/>
            </a:endParaRPr>
          </a:p>
          <a:p>
            <a:pPr>
              <a:buFont typeface="Wingdings" pitchFamily="2" charset="2"/>
              <a:buChar char="Ø"/>
              <a:defRPr/>
            </a:pPr>
            <a:r>
              <a:rPr lang="ja-JP" altLang="en-US" sz="2000" dirty="0" smtClean="0">
                <a:solidFill>
                  <a:prstClr val="black"/>
                </a:solidFill>
                <a:latin typeface="ＭＳ Ｐゴシック"/>
              </a:rPr>
              <a:t> 人工</a:t>
            </a:r>
            <a:r>
              <a:rPr lang="ja-JP" altLang="en-US" sz="2000" dirty="0">
                <a:solidFill>
                  <a:prstClr val="black"/>
                </a:solidFill>
                <a:latin typeface="ＭＳ Ｐゴシック"/>
              </a:rPr>
              <a:t>呼吸器を装着している小児</a:t>
            </a:r>
            <a:r>
              <a:rPr lang="ja-JP" altLang="en-US" sz="2000" dirty="0" smtClean="0">
                <a:solidFill>
                  <a:prstClr val="black"/>
                </a:solidFill>
                <a:latin typeface="ＭＳ Ｐゴシック"/>
              </a:rPr>
              <a:t>等に対して、在宅</a:t>
            </a:r>
            <a:r>
              <a:rPr lang="ja-JP" altLang="en-US" sz="2000" dirty="0">
                <a:solidFill>
                  <a:prstClr val="black"/>
                </a:solidFill>
                <a:latin typeface="ＭＳ Ｐゴシック"/>
              </a:rPr>
              <a:t>療養で算定する在宅療養指導</a:t>
            </a:r>
            <a:r>
              <a:rPr lang="ja-JP" altLang="en-US" sz="2000" dirty="0" smtClean="0">
                <a:solidFill>
                  <a:prstClr val="black"/>
                </a:solidFill>
                <a:latin typeface="ＭＳ Ｐゴシック"/>
              </a:rPr>
              <a:t>管理</a:t>
            </a:r>
            <a:endParaRPr lang="en-US" altLang="ja-JP" sz="2000" dirty="0" smtClean="0">
              <a:solidFill>
                <a:prstClr val="black"/>
              </a:solidFill>
              <a:latin typeface="ＭＳ Ｐゴシック"/>
            </a:endParaRPr>
          </a:p>
          <a:p>
            <a:pPr>
              <a:defRPr/>
            </a:pPr>
            <a:r>
              <a:rPr lang="ja-JP" altLang="en-US" sz="2000" dirty="0" smtClean="0">
                <a:solidFill>
                  <a:prstClr val="black"/>
                </a:solidFill>
                <a:latin typeface="ＭＳ Ｐゴシック"/>
              </a:rPr>
              <a:t>料</a:t>
            </a:r>
            <a:r>
              <a:rPr lang="ja-JP" altLang="en-US" sz="2000" dirty="0">
                <a:solidFill>
                  <a:prstClr val="black"/>
                </a:solidFill>
                <a:latin typeface="ＭＳ Ｐゴシック"/>
              </a:rPr>
              <a:t>について、在宅療養を担う医療機関と後方支援等を担う医療機関で異なる管理</a:t>
            </a:r>
            <a:r>
              <a:rPr lang="ja-JP" altLang="en-US" sz="2000" dirty="0" smtClean="0">
                <a:solidFill>
                  <a:prstClr val="black"/>
                </a:solidFill>
                <a:latin typeface="ＭＳ Ｐゴシック"/>
              </a:rPr>
              <a:t>を</a:t>
            </a:r>
            <a:endParaRPr lang="en-US" altLang="ja-JP" sz="2000" dirty="0" smtClean="0">
              <a:solidFill>
                <a:prstClr val="black"/>
              </a:solidFill>
              <a:latin typeface="ＭＳ Ｐゴシック"/>
            </a:endParaRPr>
          </a:p>
          <a:p>
            <a:pPr>
              <a:defRPr/>
            </a:pPr>
            <a:r>
              <a:rPr lang="ja-JP" altLang="en-US" sz="2000" dirty="0" smtClean="0">
                <a:solidFill>
                  <a:prstClr val="black"/>
                </a:solidFill>
                <a:latin typeface="ＭＳ Ｐゴシック"/>
              </a:rPr>
              <a:t>行う</a:t>
            </a:r>
            <a:r>
              <a:rPr lang="ja-JP" altLang="en-US" sz="2000" dirty="0">
                <a:solidFill>
                  <a:prstClr val="black"/>
                </a:solidFill>
                <a:latin typeface="ＭＳ Ｐゴシック"/>
              </a:rPr>
              <a:t>場合、それぞれで算定できるよう見直しを行う。</a:t>
            </a:r>
            <a:endParaRPr lang="en-US" altLang="ja-JP" sz="2400" dirty="0">
              <a:solidFill>
                <a:prstClr val="black"/>
              </a:solidFill>
              <a:latin typeface="ＭＳ Ｐゴシック"/>
            </a:endParaRPr>
          </a:p>
        </p:txBody>
      </p:sp>
      <p:sp>
        <p:nvSpPr>
          <p:cNvPr id="2052" name="Rectangle 36"/>
          <p:cNvSpPr>
            <a:spLocks noChangeArrowheads="1"/>
          </p:cNvSpPr>
          <p:nvPr/>
        </p:nvSpPr>
        <p:spPr bwMode="auto">
          <a:xfrm>
            <a:off x="194338" y="830263"/>
            <a:ext cx="8425259" cy="406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defRPr/>
            </a:pPr>
            <a:r>
              <a:rPr lang="ja-JP" altLang="en-US" sz="2400" dirty="0" smtClean="0">
                <a:solidFill>
                  <a:prstClr val="black"/>
                </a:solidFill>
              </a:rPr>
              <a:t>◇ </a:t>
            </a:r>
            <a:r>
              <a:rPr lang="ja-JP" altLang="en-US" sz="2400" dirty="0" smtClean="0">
                <a:solidFill>
                  <a:srgbClr val="000000"/>
                </a:solidFill>
                <a:latin typeface="ＭＳ Ｐゴシック"/>
              </a:rPr>
              <a:t>小児</a:t>
            </a:r>
            <a:r>
              <a:rPr lang="ja-JP" altLang="en-US" sz="2400" dirty="0">
                <a:solidFill>
                  <a:srgbClr val="000000"/>
                </a:solidFill>
                <a:latin typeface="ＭＳ Ｐゴシック"/>
              </a:rPr>
              <a:t>在宅医療における在宅療養指導管理料の見直し</a:t>
            </a:r>
            <a:endParaRPr lang="ja-JP" altLang="en-US" sz="2400" dirty="0">
              <a:solidFill>
                <a:prstClr val="black"/>
              </a:solidFill>
            </a:endParaRPr>
          </a:p>
        </p:txBody>
      </p:sp>
      <p:sp>
        <p:nvSpPr>
          <p:cNvPr id="13" name="テキスト ボックス 12"/>
          <p:cNvSpPr txBox="1"/>
          <p:nvPr/>
        </p:nvSpPr>
        <p:spPr>
          <a:xfrm>
            <a:off x="199503" y="2349500"/>
            <a:ext cx="4442222" cy="369332"/>
          </a:xfrm>
          <a:prstGeom prst="rect">
            <a:avLst/>
          </a:prstGeom>
          <a:noFill/>
        </p:spPr>
        <p:txBody>
          <a:bodyPr>
            <a:spAutoFit/>
          </a:bodyPr>
          <a:lstStyle/>
          <a:p>
            <a:pPr marL="174625" indent="-174625">
              <a:defRPr/>
            </a:pPr>
            <a:r>
              <a:rPr lang="en-US" altLang="ja-JP" b="1" dirty="0">
                <a:solidFill>
                  <a:prstClr val="black"/>
                </a:solidFill>
                <a:latin typeface="ＭＳ Ｐゴシック"/>
              </a:rPr>
              <a:t>〔</a:t>
            </a:r>
            <a:r>
              <a:rPr lang="ja-JP" altLang="en-US" b="1" dirty="0">
                <a:solidFill>
                  <a:prstClr val="black"/>
                </a:solidFill>
                <a:latin typeface="ＭＳ Ｐゴシック"/>
              </a:rPr>
              <a:t>在宅療養指導管理料の算定要件の改定</a:t>
            </a:r>
            <a:r>
              <a:rPr lang="en-US" altLang="ja-JP" b="1" dirty="0">
                <a:solidFill>
                  <a:prstClr val="black"/>
                </a:solidFill>
                <a:latin typeface="ＭＳ Ｐゴシック"/>
              </a:rPr>
              <a:t>〕</a:t>
            </a:r>
            <a:endParaRPr lang="ja-JP" altLang="en-US" b="1" dirty="0">
              <a:solidFill>
                <a:prstClr val="black"/>
              </a:solidFill>
              <a:latin typeface="ＭＳ Ｐゴシック"/>
            </a:endParaRPr>
          </a:p>
        </p:txBody>
      </p:sp>
      <p:sp>
        <p:nvSpPr>
          <p:cNvPr id="14" name="Rectangle 2"/>
          <p:cNvSpPr>
            <a:spLocks noChangeArrowheads="1"/>
          </p:cNvSpPr>
          <p:nvPr/>
        </p:nvSpPr>
        <p:spPr bwMode="auto">
          <a:xfrm>
            <a:off x="187459" y="115891"/>
            <a:ext cx="9517327" cy="649287"/>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ctr" hangingPunct="1">
              <a:spcBef>
                <a:spcPct val="0"/>
              </a:spcBef>
              <a:spcAft>
                <a:spcPct val="0"/>
              </a:spcAft>
              <a:buFont typeface="Arial" charset="0"/>
              <a:buNone/>
              <a:defRPr/>
            </a:pPr>
            <a:r>
              <a:rPr lang="ja-JP" altLang="en-US" sz="2800" kern="0" dirty="0" smtClean="0">
                <a:solidFill>
                  <a:srgbClr val="000000"/>
                </a:solidFill>
              </a:rPr>
              <a:t>３）</a:t>
            </a:r>
            <a:r>
              <a:rPr lang="ja-JP" altLang="en-US" sz="2800" dirty="0" smtClean="0">
                <a:solidFill>
                  <a:srgbClr val="000000"/>
                </a:solidFill>
                <a:latin typeface="ＭＳ Ｐゴシック"/>
                <a:ea typeface="ＭＳ Ｐゴシック"/>
              </a:rPr>
              <a:t>小児患者等に対する在宅療養の推進</a:t>
            </a:r>
            <a:endParaRPr lang="en-US" altLang="ja-JP" sz="2800" dirty="0">
              <a:solidFill>
                <a:srgbClr val="000000"/>
              </a:solidFill>
              <a:latin typeface="ＭＳ Ｐゴシック"/>
              <a:ea typeface="ＭＳ Ｐゴシック"/>
            </a:endParaRPr>
          </a:p>
        </p:txBody>
      </p:sp>
      <p:graphicFrame>
        <p:nvGraphicFramePr>
          <p:cNvPr id="2" name="表 1"/>
          <p:cNvGraphicFramePr>
            <a:graphicFrameLocks noGrp="1"/>
          </p:cNvGraphicFramePr>
          <p:nvPr>
            <p:extLst>
              <p:ext uri="{D42A27DB-BD31-4B8C-83A1-F6EECF244321}">
                <p14:modId xmlns:p14="http://schemas.microsoft.com/office/powerpoint/2010/main" val="3700103038"/>
              </p:ext>
            </p:extLst>
          </p:nvPr>
        </p:nvGraphicFramePr>
        <p:xfrm>
          <a:off x="584729" y="2745835"/>
          <a:ext cx="8893044" cy="3389313"/>
        </p:xfrm>
        <a:graphic>
          <a:graphicData uri="http://schemas.openxmlformats.org/drawingml/2006/table">
            <a:tbl>
              <a:tblPr firstRow="1" bandRow="1">
                <a:tableStyleId>{5C22544A-7EE6-4342-B048-85BDC9FD1C3A}</a:tableStyleId>
              </a:tblPr>
              <a:tblGrid>
                <a:gridCol w="4446522"/>
                <a:gridCol w="4446522"/>
              </a:tblGrid>
              <a:tr h="370944">
                <a:tc>
                  <a:txBody>
                    <a:bodyPr/>
                    <a:lstStyle/>
                    <a:p>
                      <a:pPr algn="ctr"/>
                      <a:r>
                        <a:rPr kumimoji="1" lang="ja-JP" altLang="en-US" sz="1600" dirty="0" smtClean="0"/>
                        <a:t>現行</a:t>
                      </a:r>
                      <a:endParaRPr kumimoji="1" lang="ja-JP" altLang="en-US" sz="1600" dirty="0"/>
                    </a:p>
                  </a:txBody>
                  <a:tcPr marL="99061" marR="99061" marT="45733" marB="45733"/>
                </a:tc>
                <a:tc>
                  <a:txBody>
                    <a:bodyPr/>
                    <a:lstStyle/>
                    <a:p>
                      <a:pPr algn="ctr"/>
                      <a:r>
                        <a:rPr kumimoji="1" lang="ja-JP" altLang="en-US" sz="1600" dirty="0" smtClean="0"/>
                        <a:t>改定</a:t>
                      </a:r>
                      <a:endParaRPr kumimoji="1" lang="ja-JP" altLang="en-US" sz="1600" dirty="0"/>
                    </a:p>
                  </a:txBody>
                  <a:tcPr marL="99061" marR="99061" marT="45733" marB="45733"/>
                </a:tc>
              </a:tr>
              <a:tr h="3018369">
                <a:tc>
                  <a:txBody>
                    <a:bodyPr/>
                    <a:lstStyle/>
                    <a:p>
                      <a:r>
                        <a:rPr kumimoji="1" lang="ja-JP" altLang="en-US" sz="1600" dirty="0" smtClean="0"/>
                        <a:t>　在支診または在支病から患者の紹介を受けた医療機関が在支診または在支病が行う在宅療養指導管理を行った場合には、紹介月に限りそれぞれの医療機関において在宅療養指導管理料を算定できる。</a:t>
                      </a:r>
                      <a:endParaRPr kumimoji="1" lang="ja-JP" altLang="en-US" sz="1600" dirty="0"/>
                    </a:p>
                  </a:txBody>
                  <a:tcPr marL="99061" marR="99061" marT="45733" marB="4573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　在支診または在支病から患者の紹介を受けた医療機関が在支診または在支病が行う在宅療養指導管理を行った場合</a:t>
                      </a:r>
                      <a:r>
                        <a:rPr kumimoji="1" lang="ja-JP" altLang="en-US" sz="1600" b="1" i="0" u="sng" strike="noStrike" kern="1200" cap="none" spc="0" normalizeH="0" baseline="0" noProof="0" dirty="0" smtClean="0">
                          <a:ln>
                            <a:noFill/>
                          </a:ln>
                          <a:solidFill>
                            <a:srgbClr val="FF0000"/>
                          </a:solidFill>
                          <a:effectLst/>
                          <a:uLnTx/>
                          <a:uFillTx/>
                          <a:latin typeface="+mn-lt"/>
                          <a:ea typeface="+mn-ea"/>
                        </a:rPr>
                        <a:t>および１５歳未満の人工呼吸器を装着している患者または</a:t>
                      </a:r>
                      <a:endParaRPr kumimoji="1" lang="en-US" altLang="ja-JP" sz="1600" b="1" i="0" u="sng" strike="noStrike" kern="1200" cap="none" spc="0" normalizeH="0" baseline="0" noProof="0" dirty="0" smtClean="0">
                        <a:ln>
                          <a:noFill/>
                        </a:ln>
                        <a:solidFill>
                          <a:srgbClr val="FF0000"/>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srgbClr val="FF0000"/>
                          </a:solidFill>
                          <a:effectLst/>
                          <a:uLnTx/>
                          <a:uFillTx/>
                          <a:latin typeface="+mn-lt"/>
                          <a:ea typeface="+mn-ea"/>
                        </a:rPr>
                        <a:t>１５歳未満から引き続き人工呼吸器を装着しており体重が２０ｋｇ未満の患者に対して、</a:t>
                      </a:r>
                      <a:endParaRPr kumimoji="1" lang="en-US" altLang="ja-JP" sz="1600" b="1" i="0" u="sng" strike="noStrike" kern="1200" cap="none" spc="0" normalizeH="0" baseline="0" noProof="0" dirty="0" smtClean="0">
                        <a:ln>
                          <a:noFill/>
                        </a:ln>
                        <a:solidFill>
                          <a:srgbClr val="FF0000"/>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srgbClr val="FF0000"/>
                          </a:solidFill>
                          <a:effectLst/>
                          <a:uLnTx/>
                          <a:uFillTx/>
                          <a:latin typeface="+mn-lt"/>
                          <a:ea typeface="+mn-ea"/>
                        </a:rPr>
                        <a:t>在宅療養後方支援病院と連携している医療機関が、それぞれ異なる在宅療養指導管理を行った場合</a:t>
                      </a:r>
                      <a:r>
                        <a:rPr kumimoji="1" lang="ja-JP" altLang="en-US" sz="1600" b="0" i="0" u="none" strike="noStrike" kern="1200" cap="none" spc="0" normalizeH="0" baseline="0" noProof="0" dirty="0" smtClean="0">
                          <a:ln>
                            <a:noFill/>
                          </a:ln>
                          <a:solidFill>
                            <a:prstClr val="black"/>
                          </a:solidFill>
                          <a:effectLst/>
                          <a:uLnTx/>
                          <a:uFillTx/>
                          <a:latin typeface="+mn-lt"/>
                          <a:ea typeface="+mn-ea"/>
                        </a:rPr>
                        <a:t>には、紹介月に限りそれぞれの医療機関において在宅療養指導管理料を算定できる（在支診または在支病と患者の紹介を受けた医療機関については紹介月に限る）。</a:t>
                      </a:r>
                    </a:p>
                  </a:txBody>
                  <a:tcPr marL="99061" marR="99061" marT="45733" marB="45733"/>
                </a:tc>
              </a:tr>
            </a:tbl>
          </a:graphicData>
        </a:graphic>
      </p:graphicFrame>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211</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4008254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337" y="1103313"/>
            <a:ext cx="9510448" cy="5402590"/>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050" dirty="0">
              <a:solidFill>
                <a:prstClr val="black"/>
              </a:solidFill>
              <a:latin typeface="ＭＳ Ｐゴシック"/>
            </a:endParaRPr>
          </a:p>
          <a:p>
            <a:pPr>
              <a:buFont typeface="Wingdings" pitchFamily="2" charset="2"/>
              <a:buChar char="Ø"/>
              <a:defRPr/>
            </a:pPr>
            <a:r>
              <a:rPr lang="ja-JP" altLang="en-US" sz="2000" dirty="0" smtClean="0">
                <a:solidFill>
                  <a:prstClr val="black"/>
                </a:solidFill>
                <a:latin typeface="ＭＳ Ｐゴシック"/>
              </a:rPr>
              <a:t> 必要</a:t>
            </a:r>
            <a:r>
              <a:rPr lang="ja-JP" altLang="en-US" sz="2000" dirty="0">
                <a:solidFill>
                  <a:prstClr val="black"/>
                </a:solidFill>
                <a:latin typeface="ＭＳ Ｐゴシック"/>
              </a:rPr>
              <a:t>に応じて児童相談所等との連携や保護者等に対する指導を行うことを要件として明示した上で、通院・在宅精神療法の２０歳未満加算、心身医学療法の２０歳未満加算の評価を充実させる</a:t>
            </a:r>
            <a:endParaRPr lang="en-US" altLang="ja-JP" sz="2400" dirty="0">
              <a:solidFill>
                <a:prstClr val="black"/>
              </a:solidFill>
              <a:latin typeface="ＭＳ Ｐゴシック"/>
            </a:endParaRPr>
          </a:p>
        </p:txBody>
      </p:sp>
      <p:sp>
        <p:nvSpPr>
          <p:cNvPr id="2052" name="Rectangle 36"/>
          <p:cNvSpPr>
            <a:spLocks noChangeArrowheads="1"/>
          </p:cNvSpPr>
          <p:nvPr/>
        </p:nvSpPr>
        <p:spPr bwMode="auto">
          <a:xfrm>
            <a:off x="194338" y="830263"/>
            <a:ext cx="8425259" cy="406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defRPr/>
            </a:pPr>
            <a:r>
              <a:rPr lang="ja-JP" altLang="en-US" sz="2400" dirty="0" smtClean="0">
                <a:solidFill>
                  <a:prstClr val="black"/>
                </a:solidFill>
              </a:rPr>
              <a:t>◇ 児童</a:t>
            </a:r>
            <a:r>
              <a:rPr lang="ja-JP" altLang="en-US" sz="2400" dirty="0">
                <a:solidFill>
                  <a:prstClr val="black"/>
                </a:solidFill>
              </a:rPr>
              <a:t>・思春期の精神科医療の推進</a:t>
            </a:r>
          </a:p>
        </p:txBody>
      </p:sp>
      <p:sp>
        <p:nvSpPr>
          <p:cNvPr id="14" name="Rectangle 2"/>
          <p:cNvSpPr>
            <a:spLocks noChangeArrowheads="1"/>
          </p:cNvSpPr>
          <p:nvPr/>
        </p:nvSpPr>
        <p:spPr bwMode="auto">
          <a:xfrm>
            <a:off x="187459" y="115891"/>
            <a:ext cx="9517327" cy="649287"/>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ctr" hangingPunct="1">
              <a:spcBef>
                <a:spcPct val="0"/>
              </a:spcBef>
              <a:spcAft>
                <a:spcPct val="0"/>
              </a:spcAft>
              <a:buFont typeface="Arial" charset="0"/>
              <a:buNone/>
              <a:defRPr/>
            </a:pPr>
            <a:r>
              <a:rPr lang="ja-JP" altLang="en-US" sz="2800" kern="0" dirty="0" smtClean="0">
                <a:solidFill>
                  <a:srgbClr val="000000"/>
                </a:solidFill>
              </a:rPr>
              <a:t>４）</a:t>
            </a:r>
            <a:r>
              <a:rPr lang="ja-JP" altLang="en-US" sz="2800" dirty="0" smtClean="0">
                <a:solidFill>
                  <a:srgbClr val="000000"/>
                </a:solidFill>
                <a:latin typeface="ＭＳ Ｐゴシック"/>
                <a:ea typeface="ＭＳ Ｐゴシック"/>
              </a:rPr>
              <a:t>精神</a:t>
            </a:r>
            <a:r>
              <a:rPr lang="ja-JP" altLang="en-US" sz="2800" dirty="0">
                <a:solidFill>
                  <a:srgbClr val="000000"/>
                </a:solidFill>
                <a:latin typeface="ＭＳ Ｐゴシック"/>
                <a:ea typeface="ＭＳ Ｐゴシック"/>
              </a:rPr>
              <a:t>疾患に対する医療の</a:t>
            </a:r>
            <a:r>
              <a:rPr lang="ja-JP" altLang="en-US" sz="2800" dirty="0" smtClean="0">
                <a:solidFill>
                  <a:srgbClr val="000000"/>
                </a:solidFill>
                <a:latin typeface="ＭＳ Ｐゴシック"/>
                <a:ea typeface="ＭＳ Ｐゴシック"/>
              </a:rPr>
              <a:t>推進</a:t>
            </a:r>
            <a:endParaRPr lang="en-US" altLang="ja-JP" sz="2800" dirty="0">
              <a:solidFill>
                <a:srgbClr val="000000"/>
              </a:solidFill>
              <a:latin typeface="ＭＳ Ｐゴシック"/>
              <a:ea typeface="ＭＳ Ｐゴシック"/>
            </a:endParaRPr>
          </a:p>
        </p:txBody>
      </p:sp>
      <p:graphicFrame>
        <p:nvGraphicFramePr>
          <p:cNvPr id="2" name="表 1"/>
          <p:cNvGraphicFramePr>
            <a:graphicFrameLocks noGrp="1"/>
          </p:cNvGraphicFramePr>
          <p:nvPr/>
        </p:nvGraphicFramePr>
        <p:xfrm>
          <a:off x="584729" y="2276475"/>
          <a:ext cx="8893044" cy="3724275"/>
        </p:xfrm>
        <a:graphic>
          <a:graphicData uri="http://schemas.openxmlformats.org/drawingml/2006/table">
            <a:tbl>
              <a:tblPr firstRow="1" bandRow="1">
                <a:tableStyleId>{5C22544A-7EE6-4342-B048-85BDC9FD1C3A}</a:tableStyleId>
              </a:tblPr>
              <a:tblGrid>
                <a:gridCol w="4446522"/>
                <a:gridCol w="4446522"/>
              </a:tblGrid>
              <a:tr h="370903">
                <a:tc>
                  <a:txBody>
                    <a:bodyPr/>
                    <a:lstStyle/>
                    <a:p>
                      <a:pPr algn="ctr"/>
                      <a:r>
                        <a:rPr kumimoji="1" lang="ja-JP" altLang="en-US" sz="1600" dirty="0" smtClean="0"/>
                        <a:t>現行</a:t>
                      </a:r>
                      <a:endParaRPr kumimoji="1" lang="ja-JP" altLang="en-US" sz="1600" dirty="0"/>
                    </a:p>
                  </a:txBody>
                  <a:tcPr marL="99061" marR="99061" marT="45728" marB="45728"/>
                </a:tc>
                <a:tc>
                  <a:txBody>
                    <a:bodyPr/>
                    <a:lstStyle/>
                    <a:p>
                      <a:pPr algn="ctr"/>
                      <a:r>
                        <a:rPr kumimoji="1" lang="ja-JP" altLang="en-US" sz="1600" dirty="0" smtClean="0"/>
                        <a:t>改定</a:t>
                      </a:r>
                      <a:endParaRPr kumimoji="1" lang="ja-JP" altLang="en-US" sz="1600" dirty="0"/>
                    </a:p>
                  </a:txBody>
                  <a:tcPr marL="99061" marR="99061" marT="45728" marB="45728"/>
                </a:tc>
              </a:tr>
              <a:tr h="1554745">
                <a:tc>
                  <a:txBody>
                    <a:bodyPr/>
                    <a:lstStyle/>
                    <a:p>
                      <a:r>
                        <a:rPr kumimoji="1" lang="en-US" altLang="ja-JP" sz="1600" dirty="0" smtClean="0"/>
                        <a:t>【</a:t>
                      </a:r>
                      <a:r>
                        <a:rPr kumimoji="1" lang="ja-JP" altLang="en-US" sz="1600" dirty="0" smtClean="0"/>
                        <a:t>通院・在宅精神療法</a:t>
                      </a:r>
                      <a:r>
                        <a:rPr kumimoji="1" lang="en-US" altLang="ja-JP" sz="1600" dirty="0" smtClean="0"/>
                        <a:t>】</a:t>
                      </a:r>
                      <a:r>
                        <a:rPr kumimoji="1" lang="ja-JP" altLang="en-US" sz="1600" dirty="0" smtClean="0"/>
                        <a:t>注３加算：２００点</a:t>
                      </a:r>
                      <a:endParaRPr kumimoji="1" lang="en-US" altLang="ja-JP" sz="1600" dirty="0" smtClean="0"/>
                    </a:p>
                    <a:p>
                      <a:r>
                        <a:rPr kumimoji="1" lang="en-US" altLang="ja-JP" sz="1600" dirty="0" smtClean="0"/>
                        <a:t>〔</a:t>
                      </a:r>
                      <a:r>
                        <a:rPr kumimoji="1" lang="ja-JP" altLang="en-US" sz="1600" dirty="0" smtClean="0"/>
                        <a:t>算定要件</a:t>
                      </a:r>
                      <a:r>
                        <a:rPr kumimoji="1" lang="en-US" altLang="ja-JP" sz="1600" dirty="0" smtClean="0"/>
                        <a:t>〕</a:t>
                      </a:r>
                    </a:p>
                    <a:p>
                      <a:r>
                        <a:rPr kumimoji="1" lang="ja-JP" altLang="en-US" sz="1600" dirty="0" smtClean="0"/>
                        <a:t>　２０歳未満の患者に対して通院・在宅精神療法を行った場合に算定する。</a:t>
                      </a:r>
                      <a:endParaRPr kumimoji="1" lang="en-US" altLang="ja-JP" sz="1600" dirty="0" smtClean="0"/>
                    </a:p>
                  </a:txBody>
                  <a:tcPr marL="99061" marR="99061"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mn-lt"/>
                          <a:ea typeface="+mn-ea"/>
                        </a:rPr>
                        <a:t>【</a:t>
                      </a:r>
                      <a:r>
                        <a:rPr kumimoji="1" lang="ja-JP" altLang="en-US" sz="1600" b="0" i="0" u="none" strike="noStrike" kern="1200" cap="none" spc="0" normalizeH="0" baseline="0" noProof="0" dirty="0" smtClean="0">
                          <a:ln>
                            <a:noFill/>
                          </a:ln>
                          <a:solidFill>
                            <a:prstClr val="black"/>
                          </a:solidFill>
                          <a:effectLst/>
                          <a:uLnTx/>
                          <a:uFillTx/>
                          <a:latin typeface="+mn-lt"/>
                          <a:ea typeface="+mn-ea"/>
                        </a:rPr>
                        <a:t>通院・在宅精神療法</a:t>
                      </a:r>
                      <a:r>
                        <a:rPr kumimoji="1" lang="en-US" altLang="ja-JP" sz="1600" b="0" i="0" u="none" strike="noStrike" kern="1200" cap="none" spc="0" normalizeH="0" baseline="0" noProof="0" dirty="0" smtClean="0">
                          <a:ln>
                            <a:noFill/>
                          </a:ln>
                          <a:solidFill>
                            <a:prstClr val="black"/>
                          </a:solidFill>
                          <a:effectLst/>
                          <a:uLnTx/>
                          <a:uFillTx/>
                          <a:latin typeface="+mn-lt"/>
                          <a:ea typeface="+mn-ea"/>
                        </a:rPr>
                        <a:t>】</a:t>
                      </a:r>
                      <a:r>
                        <a:rPr kumimoji="1" lang="ja-JP" altLang="en-US" sz="1600" b="0" i="0" u="none" strike="noStrike" kern="1200" cap="none" spc="0" normalizeH="0" baseline="0" noProof="0" dirty="0" smtClean="0">
                          <a:ln>
                            <a:noFill/>
                          </a:ln>
                          <a:solidFill>
                            <a:prstClr val="black"/>
                          </a:solidFill>
                          <a:effectLst/>
                          <a:uLnTx/>
                          <a:uFillTx/>
                          <a:latin typeface="+mn-lt"/>
                          <a:ea typeface="+mn-ea"/>
                        </a:rPr>
                        <a:t>注３加算：</a:t>
                      </a:r>
                      <a:r>
                        <a:rPr kumimoji="1" lang="ja-JP" altLang="en-US" sz="1600" b="1" i="0" u="sng" strike="noStrike" kern="1200" cap="none" spc="0" normalizeH="0" baseline="0" noProof="0" dirty="0" smtClean="0">
                          <a:ln>
                            <a:noFill/>
                          </a:ln>
                          <a:solidFill>
                            <a:srgbClr val="FF0000"/>
                          </a:solidFill>
                          <a:effectLst/>
                          <a:uLnTx/>
                          <a:uFillTx/>
                          <a:latin typeface="+mn-lt"/>
                          <a:ea typeface="+mn-ea"/>
                        </a:rPr>
                        <a:t>３５０点</a:t>
                      </a:r>
                      <a:endParaRPr kumimoji="1" lang="en-US" altLang="ja-JP" sz="1600" b="1" i="0" u="sng" strike="noStrike" kern="1200" cap="none" spc="0" normalizeH="0" baseline="0" noProof="0" dirty="0" smtClean="0">
                        <a:ln>
                          <a:noFill/>
                        </a:ln>
                        <a:solidFill>
                          <a:srgbClr val="FF0000"/>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mn-lt"/>
                          <a:ea typeface="+mn-ea"/>
                        </a:rPr>
                        <a:t>〔</a:t>
                      </a:r>
                      <a:r>
                        <a:rPr kumimoji="1" lang="ja-JP" altLang="en-US" sz="1600" b="0" i="0" u="none" strike="noStrike" kern="1200" cap="none" spc="0" normalizeH="0" baseline="0" noProof="0" dirty="0" smtClean="0">
                          <a:ln>
                            <a:noFill/>
                          </a:ln>
                          <a:solidFill>
                            <a:prstClr val="black"/>
                          </a:solidFill>
                          <a:effectLst/>
                          <a:uLnTx/>
                          <a:uFillTx/>
                          <a:latin typeface="+mn-lt"/>
                          <a:ea typeface="+mn-ea"/>
                        </a:rPr>
                        <a:t>算定要件</a:t>
                      </a:r>
                      <a:r>
                        <a:rPr kumimoji="1" lang="en-US" altLang="ja-JP" sz="1600" b="0" i="0" u="none" strike="noStrike" kern="1200" cap="none" spc="0" normalizeH="0" baseline="0" noProof="0" dirty="0" smtClean="0">
                          <a:ln>
                            <a:noFill/>
                          </a:ln>
                          <a:solidFill>
                            <a:prstClr val="black"/>
                          </a:solidFill>
                          <a:effectLst/>
                          <a:uLnTx/>
                          <a:uFillTx/>
                          <a:latin typeface="+mn-lt"/>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　２０歳未満の患者に対して</a:t>
                      </a:r>
                      <a:r>
                        <a:rPr kumimoji="1" lang="ja-JP" altLang="en-US" sz="1600" b="1" i="0" u="sng" strike="noStrike" kern="1200" cap="none" spc="0" normalizeH="0" baseline="0" noProof="0" dirty="0" smtClean="0">
                          <a:ln>
                            <a:noFill/>
                          </a:ln>
                          <a:solidFill>
                            <a:srgbClr val="FF0000"/>
                          </a:solidFill>
                          <a:effectLst/>
                          <a:uLnTx/>
                          <a:uFillTx/>
                          <a:latin typeface="+mn-lt"/>
                          <a:ea typeface="+mn-ea"/>
                        </a:rPr>
                        <a:t>、必要に応じて児童相談所等との連携や保護者等への指導を行った上で、</a:t>
                      </a:r>
                      <a:r>
                        <a:rPr kumimoji="1" lang="ja-JP" altLang="en-US" sz="1600" b="0" i="0" u="none" strike="noStrike" kern="1200" cap="none" spc="0" normalizeH="0" baseline="0" noProof="0" dirty="0" smtClean="0">
                          <a:ln>
                            <a:noFill/>
                          </a:ln>
                          <a:solidFill>
                            <a:prstClr val="black"/>
                          </a:solidFill>
                          <a:effectLst/>
                          <a:uLnTx/>
                          <a:uFillTx/>
                          <a:latin typeface="+mn-lt"/>
                          <a:ea typeface="+mn-ea"/>
                        </a:rPr>
                        <a:t>通院・在宅精神療法を行った場合に算定する。</a:t>
                      </a:r>
                      <a:endParaRPr kumimoji="1" lang="en-US" altLang="ja-JP" sz="1600" b="0" i="0" u="none" strike="noStrike" kern="1200" cap="none" spc="0" normalizeH="0" baseline="0" noProof="0" dirty="0" smtClean="0">
                        <a:ln>
                          <a:noFill/>
                        </a:ln>
                        <a:solidFill>
                          <a:prstClr val="black"/>
                        </a:solidFill>
                        <a:effectLst/>
                        <a:uLnTx/>
                        <a:uFillTx/>
                        <a:latin typeface="+mn-lt"/>
                        <a:ea typeface="+mn-ea"/>
                      </a:endParaRPr>
                    </a:p>
                  </a:txBody>
                  <a:tcPr marL="99061" marR="99061" marT="45728" marB="45728"/>
                </a:tc>
              </a:tr>
              <a:tr h="1798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mn-lt"/>
                          <a:ea typeface="+mn-ea"/>
                        </a:rPr>
                        <a:t>【</a:t>
                      </a:r>
                      <a:r>
                        <a:rPr kumimoji="1" lang="ja-JP" altLang="en-US" sz="1600" b="0" i="0" u="none" strike="noStrike" kern="1200" cap="none" spc="0" normalizeH="0" baseline="0" noProof="0" dirty="0" smtClean="0">
                          <a:ln>
                            <a:noFill/>
                          </a:ln>
                          <a:solidFill>
                            <a:prstClr val="black"/>
                          </a:solidFill>
                          <a:effectLst/>
                          <a:uLnTx/>
                          <a:uFillTx/>
                          <a:latin typeface="+mn-lt"/>
                          <a:ea typeface="+mn-ea"/>
                        </a:rPr>
                        <a:t>心身医学療法</a:t>
                      </a:r>
                      <a:r>
                        <a:rPr kumimoji="1" lang="en-US" altLang="ja-JP" sz="1600" b="0" i="0" u="none" strike="noStrike" kern="1200" cap="none" spc="0" normalizeH="0" baseline="0" noProof="0" dirty="0" smtClean="0">
                          <a:ln>
                            <a:noFill/>
                          </a:ln>
                          <a:solidFill>
                            <a:prstClr val="black"/>
                          </a:solidFill>
                          <a:effectLst/>
                          <a:uLnTx/>
                          <a:uFillTx/>
                          <a:latin typeface="+mn-lt"/>
                          <a:ea typeface="+mn-ea"/>
                        </a:rPr>
                        <a:t>】</a:t>
                      </a:r>
                      <a:r>
                        <a:rPr kumimoji="1" lang="ja-JP" altLang="en-US" sz="1600" b="0" i="0" u="none" strike="noStrike" kern="1200" cap="none" spc="0" normalizeH="0" baseline="0" noProof="0" dirty="0" smtClean="0">
                          <a:ln>
                            <a:noFill/>
                          </a:ln>
                          <a:solidFill>
                            <a:prstClr val="black"/>
                          </a:solidFill>
                          <a:effectLst/>
                          <a:uLnTx/>
                          <a:uFillTx/>
                          <a:latin typeface="+mn-lt"/>
                          <a:ea typeface="+mn-ea"/>
                        </a:rPr>
                        <a:t>注５加算：</a:t>
                      </a:r>
                      <a:endParaRPr kumimoji="1" lang="en-US" altLang="ja-JP" sz="1600" b="0" i="0" u="none" strike="noStrike" kern="1200" cap="none" spc="0" normalizeH="0" baseline="0" noProof="0" dirty="0" smtClean="0">
                        <a:ln>
                          <a:noFill/>
                        </a:ln>
                        <a:solidFill>
                          <a:prstClr val="black"/>
                        </a:solidFill>
                        <a:effectLst/>
                        <a:uLnTx/>
                        <a:uFillTx/>
                        <a:latin typeface="+mn-lt"/>
                        <a:ea typeface="+mn-ea"/>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１００分の１００に相当する点数</a:t>
                      </a:r>
                      <a:endParaRPr kumimoji="1" lang="en-US" altLang="ja-JP" sz="1600" b="0" i="0" u="none" strike="noStrike" kern="1200" cap="none" spc="0" normalizeH="0" baseline="0" noProof="0" dirty="0" smtClean="0">
                        <a:ln>
                          <a:noFill/>
                        </a:ln>
                        <a:solidFill>
                          <a:prstClr val="black"/>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mn-lt"/>
                          <a:ea typeface="+mn-ea"/>
                        </a:rPr>
                        <a:t>〔</a:t>
                      </a:r>
                      <a:r>
                        <a:rPr kumimoji="1" lang="ja-JP" altLang="en-US" sz="1600" b="0" i="0" u="none" strike="noStrike" kern="1200" cap="none" spc="0" normalizeH="0" baseline="0" noProof="0" dirty="0" smtClean="0">
                          <a:ln>
                            <a:noFill/>
                          </a:ln>
                          <a:solidFill>
                            <a:prstClr val="black"/>
                          </a:solidFill>
                          <a:effectLst/>
                          <a:uLnTx/>
                          <a:uFillTx/>
                          <a:latin typeface="+mn-lt"/>
                          <a:ea typeface="+mn-ea"/>
                        </a:rPr>
                        <a:t>算定要件</a:t>
                      </a:r>
                      <a:r>
                        <a:rPr kumimoji="1" lang="en-US" altLang="ja-JP" sz="1600" b="0" i="0" u="none" strike="noStrike" kern="1200" cap="none" spc="0" normalizeH="0" baseline="0" noProof="0" dirty="0" smtClean="0">
                          <a:ln>
                            <a:noFill/>
                          </a:ln>
                          <a:solidFill>
                            <a:prstClr val="black"/>
                          </a:solidFill>
                          <a:effectLst/>
                          <a:uLnTx/>
                          <a:uFillTx/>
                          <a:latin typeface="+mn-lt"/>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　２０歳未満の患者に対して通院・在宅精神療法を行った場合に算定する。</a:t>
                      </a:r>
                      <a:endParaRPr kumimoji="1" lang="en-US" altLang="ja-JP" sz="1600" b="0" i="0" u="none" strike="noStrike" kern="1200" cap="none" spc="0" normalizeH="0" baseline="0" noProof="0" dirty="0" smtClean="0">
                        <a:ln>
                          <a:noFill/>
                        </a:ln>
                        <a:solidFill>
                          <a:prstClr val="black"/>
                        </a:solidFill>
                        <a:effectLst/>
                        <a:uLnTx/>
                        <a:uFillTx/>
                        <a:latin typeface="+mn-lt"/>
                        <a:ea typeface="+mn-ea"/>
                      </a:endParaRPr>
                    </a:p>
                    <a:p>
                      <a:endParaRPr kumimoji="1" lang="en-US" altLang="ja-JP" sz="1600" dirty="0" smtClean="0"/>
                    </a:p>
                  </a:txBody>
                  <a:tcPr marL="99061" marR="99061"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mn-lt"/>
                          <a:ea typeface="+mn-ea"/>
                        </a:rPr>
                        <a:t>【</a:t>
                      </a:r>
                      <a:r>
                        <a:rPr kumimoji="1" lang="ja-JP" altLang="en-US" sz="1600" b="0" i="0" u="none" strike="noStrike" kern="1200" cap="none" spc="0" normalizeH="0" baseline="0" noProof="0" dirty="0" smtClean="0">
                          <a:ln>
                            <a:noFill/>
                          </a:ln>
                          <a:solidFill>
                            <a:prstClr val="black"/>
                          </a:solidFill>
                          <a:effectLst/>
                          <a:uLnTx/>
                          <a:uFillTx/>
                          <a:latin typeface="+mn-lt"/>
                          <a:ea typeface="+mn-ea"/>
                        </a:rPr>
                        <a:t>心身医学療法</a:t>
                      </a:r>
                      <a:r>
                        <a:rPr kumimoji="1" lang="en-US" altLang="ja-JP" sz="1600" b="0" i="0" u="none" strike="noStrike" kern="1200" cap="none" spc="0" normalizeH="0" baseline="0" noProof="0" dirty="0" smtClean="0">
                          <a:ln>
                            <a:noFill/>
                          </a:ln>
                          <a:solidFill>
                            <a:prstClr val="black"/>
                          </a:solidFill>
                          <a:effectLst/>
                          <a:uLnTx/>
                          <a:uFillTx/>
                          <a:latin typeface="+mn-lt"/>
                          <a:ea typeface="+mn-ea"/>
                        </a:rPr>
                        <a:t>】</a:t>
                      </a:r>
                      <a:r>
                        <a:rPr kumimoji="1" lang="ja-JP" altLang="en-US" sz="1600" b="0" i="0" u="none" strike="noStrike" kern="1200" cap="none" spc="0" normalizeH="0" baseline="0" noProof="0" dirty="0" smtClean="0">
                          <a:ln>
                            <a:noFill/>
                          </a:ln>
                          <a:solidFill>
                            <a:prstClr val="black"/>
                          </a:solidFill>
                          <a:effectLst/>
                          <a:uLnTx/>
                          <a:uFillTx/>
                          <a:latin typeface="+mn-lt"/>
                          <a:ea typeface="+mn-ea"/>
                        </a:rPr>
                        <a:t>注５加算：</a:t>
                      </a:r>
                      <a:endParaRPr kumimoji="1" lang="en-US" altLang="ja-JP" sz="1600" b="0" i="0" u="none" strike="noStrike" kern="1200" cap="none" spc="0" normalizeH="0" baseline="0" noProof="0" dirty="0" smtClean="0">
                        <a:ln>
                          <a:noFill/>
                        </a:ln>
                        <a:solidFill>
                          <a:prstClr val="black"/>
                        </a:solidFill>
                        <a:effectLst/>
                        <a:uLnTx/>
                        <a:uFillTx/>
                        <a:latin typeface="+mn-lt"/>
                        <a:ea typeface="+mn-ea"/>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srgbClr val="FF0000"/>
                          </a:solidFill>
                          <a:effectLst/>
                          <a:uLnTx/>
                          <a:uFillTx/>
                          <a:latin typeface="+mn-ea"/>
                          <a:ea typeface="+mn-ea"/>
                        </a:rPr>
                        <a:t>１００分の２００に相当する点数</a:t>
                      </a:r>
                      <a:endParaRPr kumimoji="1" lang="en-US" altLang="ja-JP" sz="1600" b="1" i="0" u="sng" strike="noStrike" kern="1200" cap="none" spc="0" normalizeH="0" baseline="0" noProof="0" dirty="0" smtClean="0">
                        <a:ln>
                          <a:noFill/>
                        </a:ln>
                        <a:solidFill>
                          <a:srgbClr val="FF0000"/>
                        </a:solidFill>
                        <a:effectLst/>
                        <a:uLnTx/>
                        <a:uFillTx/>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mn-lt"/>
                          <a:ea typeface="+mn-ea"/>
                        </a:rPr>
                        <a:t>〔</a:t>
                      </a:r>
                      <a:r>
                        <a:rPr kumimoji="1" lang="ja-JP" altLang="en-US" sz="1600" b="0" i="0" u="none" strike="noStrike" kern="1200" cap="none" spc="0" normalizeH="0" baseline="0" noProof="0" dirty="0" smtClean="0">
                          <a:ln>
                            <a:noFill/>
                          </a:ln>
                          <a:solidFill>
                            <a:prstClr val="black"/>
                          </a:solidFill>
                          <a:effectLst/>
                          <a:uLnTx/>
                          <a:uFillTx/>
                          <a:latin typeface="+mn-lt"/>
                          <a:ea typeface="+mn-ea"/>
                        </a:rPr>
                        <a:t>算定要件</a:t>
                      </a:r>
                      <a:r>
                        <a:rPr kumimoji="1" lang="en-US" altLang="ja-JP" sz="1600" b="0" i="0" u="none" strike="noStrike" kern="1200" cap="none" spc="0" normalizeH="0" baseline="0" noProof="0" dirty="0" smtClean="0">
                          <a:ln>
                            <a:noFill/>
                          </a:ln>
                          <a:solidFill>
                            <a:prstClr val="black"/>
                          </a:solidFill>
                          <a:effectLst/>
                          <a:uLnTx/>
                          <a:uFillTx/>
                          <a:latin typeface="+mn-lt"/>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　２０歳未満の患者に対して</a:t>
                      </a:r>
                      <a:r>
                        <a:rPr kumimoji="1" lang="ja-JP" altLang="en-US" sz="1600" b="1" i="0" u="sng" strike="noStrike" kern="1200" cap="none" spc="0" normalizeH="0" baseline="0" noProof="0" dirty="0" smtClean="0">
                          <a:ln>
                            <a:noFill/>
                          </a:ln>
                          <a:solidFill>
                            <a:srgbClr val="FF0000"/>
                          </a:solidFill>
                          <a:effectLst/>
                          <a:uLnTx/>
                          <a:uFillTx/>
                          <a:latin typeface="+mn-lt"/>
                          <a:ea typeface="+mn-ea"/>
                        </a:rPr>
                        <a:t>、必要に応じて児童相談所等との連携や保護者等への指導を行った上で、</a:t>
                      </a:r>
                      <a:r>
                        <a:rPr kumimoji="1" lang="ja-JP" altLang="en-US" sz="1600" b="0" i="0" u="none" strike="noStrike" kern="1200" cap="none" spc="0" normalizeH="0" baseline="0" noProof="0" dirty="0" smtClean="0">
                          <a:ln>
                            <a:noFill/>
                          </a:ln>
                          <a:solidFill>
                            <a:prstClr val="black"/>
                          </a:solidFill>
                          <a:effectLst/>
                          <a:uLnTx/>
                          <a:uFillTx/>
                          <a:latin typeface="+mn-lt"/>
                          <a:ea typeface="+mn-ea"/>
                        </a:rPr>
                        <a:t>通院・在宅精神療法を行った場合に算定する。</a:t>
                      </a:r>
                      <a:endParaRPr kumimoji="1" lang="en-US" altLang="ja-JP" sz="1600" b="0" i="0" u="none" strike="noStrike" kern="1200" cap="none" spc="0" normalizeH="0" baseline="0" noProof="0" dirty="0" smtClean="0">
                        <a:ln>
                          <a:noFill/>
                        </a:ln>
                        <a:solidFill>
                          <a:prstClr val="black"/>
                        </a:solidFill>
                        <a:effectLst/>
                        <a:uLnTx/>
                        <a:uFillTx/>
                        <a:latin typeface="+mn-lt"/>
                        <a:ea typeface="+mn-ea"/>
                      </a:endParaRPr>
                    </a:p>
                  </a:txBody>
                  <a:tcPr marL="99061" marR="99061" marT="45728" marB="45728"/>
                </a:tc>
              </a:tr>
            </a:tbl>
          </a:graphicData>
        </a:graphic>
      </p:graphicFrame>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212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007801963"/>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337" y="1103313"/>
            <a:ext cx="9510448" cy="4235942"/>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050" dirty="0">
              <a:solidFill>
                <a:prstClr val="black"/>
              </a:solidFill>
              <a:latin typeface="ＭＳ Ｐゴシック"/>
            </a:endParaRPr>
          </a:p>
          <a:p>
            <a:pPr>
              <a:buFont typeface="Wingdings" pitchFamily="2" charset="2"/>
              <a:buChar char="Ø"/>
              <a:defRPr/>
            </a:pPr>
            <a:r>
              <a:rPr lang="ja-JP" altLang="en-US" sz="2000" dirty="0" smtClean="0">
                <a:solidFill>
                  <a:prstClr val="black"/>
                </a:solidFill>
                <a:latin typeface="ＭＳ Ｐゴシック"/>
              </a:rPr>
              <a:t> 小児科</a:t>
            </a:r>
            <a:r>
              <a:rPr lang="ja-JP" altLang="en-US" sz="2000" dirty="0">
                <a:solidFill>
                  <a:prstClr val="black"/>
                </a:solidFill>
                <a:latin typeface="ＭＳ Ｐゴシック"/>
              </a:rPr>
              <a:t>外来診療料について高額な薬剤を用いた場合の評価のあり方について見直しを行う</a:t>
            </a:r>
            <a:endParaRPr lang="en-US" altLang="ja-JP" sz="2400" dirty="0">
              <a:solidFill>
                <a:prstClr val="black"/>
              </a:solidFill>
              <a:latin typeface="ＭＳ Ｐゴシック"/>
            </a:endParaRPr>
          </a:p>
        </p:txBody>
      </p:sp>
      <p:sp>
        <p:nvSpPr>
          <p:cNvPr id="2052" name="Rectangle 36"/>
          <p:cNvSpPr>
            <a:spLocks noChangeArrowheads="1"/>
          </p:cNvSpPr>
          <p:nvPr/>
        </p:nvSpPr>
        <p:spPr bwMode="auto">
          <a:xfrm>
            <a:off x="194339" y="830263"/>
            <a:ext cx="4556338" cy="406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defRPr/>
            </a:pPr>
            <a:r>
              <a:rPr lang="ja-JP" altLang="en-US" sz="2400" dirty="0" smtClean="0">
                <a:solidFill>
                  <a:prstClr val="black"/>
                </a:solidFill>
              </a:rPr>
              <a:t>◇ 小児科外来診療料</a:t>
            </a:r>
            <a:endParaRPr lang="ja-JP" altLang="en-US" sz="2400" dirty="0">
              <a:solidFill>
                <a:prstClr val="black"/>
              </a:solidFill>
            </a:endParaRPr>
          </a:p>
        </p:txBody>
      </p:sp>
      <p:sp>
        <p:nvSpPr>
          <p:cNvPr id="14" name="Rectangle 2"/>
          <p:cNvSpPr>
            <a:spLocks noChangeArrowheads="1"/>
          </p:cNvSpPr>
          <p:nvPr/>
        </p:nvSpPr>
        <p:spPr bwMode="auto">
          <a:xfrm>
            <a:off x="187459" y="115891"/>
            <a:ext cx="9517327" cy="649287"/>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ctr" hangingPunct="1">
              <a:spcBef>
                <a:spcPct val="0"/>
              </a:spcBef>
              <a:spcAft>
                <a:spcPct val="0"/>
              </a:spcAft>
              <a:buFont typeface="Arial" charset="0"/>
              <a:buNone/>
              <a:defRPr/>
            </a:pPr>
            <a:r>
              <a:rPr lang="ja-JP" altLang="en-US" sz="2800" kern="0" dirty="0" smtClean="0">
                <a:solidFill>
                  <a:srgbClr val="000000"/>
                </a:solidFill>
              </a:rPr>
              <a:t>５）小児医療に係る評価の見直し</a:t>
            </a:r>
            <a:endParaRPr lang="en-US" altLang="ja-JP" sz="2800" dirty="0">
              <a:solidFill>
                <a:srgbClr val="000000"/>
              </a:solidFill>
              <a:latin typeface="ＭＳ Ｐゴシック"/>
              <a:ea typeface="ＭＳ Ｐゴシック"/>
            </a:endParaRPr>
          </a:p>
        </p:txBody>
      </p:sp>
      <p:graphicFrame>
        <p:nvGraphicFramePr>
          <p:cNvPr id="2" name="表 1"/>
          <p:cNvGraphicFramePr>
            <a:graphicFrameLocks noGrp="1"/>
          </p:cNvGraphicFramePr>
          <p:nvPr>
            <p:extLst>
              <p:ext uri="{D42A27DB-BD31-4B8C-83A1-F6EECF244321}">
                <p14:modId xmlns:p14="http://schemas.microsoft.com/office/powerpoint/2010/main" val="4294793458"/>
              </p:ext>
            </p:extLst>
          </p:nvPr>
        </p:nvGraphicFramePr>
        <p:xfrm>
          <a:off x="584729" y="2276481"/>
          <a:ext cx="8893044" cy="2626439"/>
        </p:xfrm>
        <a:graphic>
          <a:graphicData uri="http://schemas.openxmlformats.org/drawingml/2006/table">
            <a:tbl>
              <a:tblPr firstRow="1" bandRow="1">
                <a:tableStyleId>{5C22544A-7EE6-4342-B048-85BDC9FD1C3A}</a:tableStyleId>
              </a:tblPr>
              <a:tblGrid>
                <a:gridCol w="4446522"/>
                <a:gridCol w="4446522"/>
              </a:tblGrid>
              <a:tr h="370903">
                <a:tc>
                  <a:txBody>
                    <a:bodyPr/>
                    <a:lstStyle/>
                    <a:p>
                      <a:pPr algn="ctr"/>
                      <a:r>
                        <a:rPr kumimoji="1" lang="ja-JP" altLang="en-US" sz="1600" dirty="0" smtClean="0"/>
                        <a:t>現行</a:t>
                      </a:r>
                      <a:endParaRPr kumimoji="1" lang="ja-JP" altLang="en-US" sz="1600" dirty="0"/>
                    </a:p>
                  </a:txBody>
                  <a:tcPr marL="99061" marR="99061" marT="45728" marB="45728"/>
                </a:tc>
                <a:tc>
                  <a:txBody>
                    <a:bodyPr/>
                    <a:lstStyle/>
                    <a:p>
                      <a:pPr algn="ctr"/>
                      <a:r>
                        <a:rPr kumimoji="1" lang="ja-JP" altLang="en-US" sz="1600" dirty="0" smtClean="0"/>
                        <a:t>改定</a:t>
                      </a:r>
                      <a:endParaRPr kumimoji="1" lang="ja-JP" altLang="en-US" sz="1600" dirty="0"/>
                    </a:p>
                  </a:txBody>
                  <a:tcPr marL="99061" marR="99061" marT="45728" marB="45728"/>
                </a:tc>
              </a:tr>
              <a:tr h="1554745">
                <a:tc>
                  <a:txBody>
                    <a:bodyPr/>
                    <a:lstStyle/>
                    <a:p>
                      <a:r>
                        <a:rPr kumimoji="1" lang="en-US" altLang="ja-JP" sz="1800" b="1" dirty="0" smtClean="0"/>
                        <a:t>【</a:t>
                      </a:r>
                      <a:r>
                        <a:rPr kumimoji="1" lang="ja-JP" altLang="en-US" sz="1800" b="1" dirty="0" smtClean="0"/>
                        <a:t>小児科外来診療料</a:t>
                      </a:r>
                      <a:r>
                        <a:rPr kumimoji="1" lang="en-US" altLang="ja-JP" sz="1800" b="1" dirty="0" smtClean="0"/>
                        <a:t>】</a:t>
                      </a:r>
                    </a:p>
                    <a:p>
                      <a:r>
                        <a:rPr kumimoji="1" lang="en-US" altLang="ja-JP" sz="1800" dirty="0" smtClean="0"/>
                        <a:t>〔</a:t>
                      </a:r>
                      <a:r>
                        <a:rPr kumimoji="1" lang="ja-JP" altLang="en-US" sz="1800" dirty="0" smtClean="0"/>
                        <a:t>算定要件</a:t>
                      </a:r>
                      <a:r>
                        <a:rPr kumimoji="1" lang="en-US" altLang="ja-JP" sz="1800" dirty="0" smtClean="0"/>
                        <a:t>〕</a:t>
                      </a:r>
                    </a:p>
                    <a:p>
                      <a:r>
                        <a:rPr kumimoji="1" lang="ja-JP" altLang="en-US" sz="1800" dirty="0" smtClean="0"/>
                        <a:t>　３歳未満のすべての患者を対象とする。ただし、在宅療養指導管理料を算定している患者については、小児科外来診療料の算定対象とはならない。</a:t>
                      </a:r>
                      <a:endParaRPr kumimoji="1" lang="en-US" altLang="ja-JP" sz="1800" dirty="0" smtClean="0"/>
                    </a:p>
                  </a:txBody>
                  <a:tcPr marL="99061" marR="99061"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小児科外来診療料</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mn-lt"/>
                          <a:ea typeface="+mn-ea"/>
                        </a:rPr>
                        <a:t>〔</a:t>
                      </a:r>
                      <a:r>
                        <a:rPr kumimoji="1" lang="ja-JP" altLang="en-US" sz="1800" b="0" i="0" u="none" strike="noStrike" kern="1200" cap="none" spc="0" normalizeH="0" baseline="0" noProof="0" dirty="0" smtClean="0">
                          <a:ln>
                            <a:noFill/>
                          </a:ln>
                          <a:solidFill>
                            <a:prstClr val="black"/>
                          </a:solidFill>
                          <a:effectLst/>
                          <a:uLnTx/>
                          <a:uFillTx/>
                          <a:latin typeface="+mn-lt"/>
                          <a:ea typeface="+mn-ea"/>
                        </a:rPr>
                        <a:t>算定要件</a:t>
                      </a:r>
                      <a:r>
                        <a:rPr kumimoji="1" lang="en-US" altLang="ja-JP" sz="1800" b="0" i="0" u="none" strike="noStrike" kern="1200" cap="none" spc="0" normalizeH="0" baseline="0" noProof="0" dirty="0" smtClean="0">
                          <a:ln>
                            <a:noFill/>
                          </a:ln>
                          <a:solidFill>
                            <a:prstClr val="black"/>
                          </a:solidFill>
                          <a:effectLst/>
                          <a:uLnTx/>
                          <a:uFillTx/>
                          <a:latin typeface="+mn-lt"/>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n-lt"/>
                          <a:ea typeface="+mn-ea"/>
                        </a:rPr>
                        <a:t>　３歳未満のすべての患者を対象とする。ただし、在宅療養指導管理料を算定している患者</a:t>
                      </a:r>
                      <a:r>
                        <a:rPr kumimoji="1" lang="ja-JP" altLang="en-US" sz="1800" b="1" i="0" u="sng" strike="noStrike" kern="1200" cap="none" spc="0" normalizeH="0" baseline="0" noProof="0" dirty="0" smtClean="0">
                          <a:ln>
                            <a:noFill/>
                          </a:ln>
                          <a:solidFill>
                            <a:srgbClr val="FF0000"/>
                          </a:solidFill>
                          <a:effectLst/>
                          <a:uLnTx/>
                          <a:uFillTx/>
                          <a:latin typeface="+mn-lt"/>
                          <a:ea typeface="+mn-ea"/>
                        </a:rPr>
                        <a:t>及びパリビズマブを投与している患者（投与当日に限る）</a:t>
                      </a:r>
                      <a:r>
                        <a:rPr kumimoji="1" lang="ja-JP" altLang="en-US" sz="1800" b="0" i="0" u="none" strike="noStrike" kern="1200" cap="none" spc="0" normalizeH="0" baseline="0" noProof="0" dirty="0" smtClean="0">
                          <a:ln>
                            <a:noFill/>
                          </a:ln>
                          <a:solidFill>
                            <a:prstClr val="black"/>
                          </a:solidFill>
                          <a:effectLst/>
                          <a:uLnTx/>
                          <a:uFillTx/>
                          <a:latin typeface="+mn-lt"/>
                          <a:ea typeface="+mn-ea"/>
                        </a:rPr>
                        <a:t>については、小児科外来診療料の算定対象とはならない。</a:t>
                      </a:r>
                      <a:endParaRPr kumimoji="1" lang="en-US" altLang="ja-JP" sz="1800" b="0" i="0" u="none" strike="noStrike" kern="1200" cap="none" spc="0" normalizeH="0" baseline="0" noProof="0" dirty="0" smtClean="0">
                        <a:ln>
                          <a:noFill/>
                        </a:ln>
                        <a:solidFill>
                          <a:prstClr val="black"/>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mn-lt"/>
                        <a:ea typeface="+mn-ea"/>
                      </a:endParaRPr>
                    </a:p>
                  </a:txBody>
                  <a:tcPr marL="99061" marR="99061" marT="45728" marB="45728"/>
                </a:tc>
              </a:tr>
            </a:tbl>
          </a:graphicData>
        </a:graphic>
      </p:graphicFrame>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969630072"/>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7"/>
          <p:cNvSpPr>
            <a:spLocks noChangeArrowheads="1"/>
          </p:cNvSpPr>
          <p:nvPr/>
        </p:nvSpPr>
        <p:spPr bwMode="auto">
          <a:xfrm>
            <a:off x="183409" y="947935"/>
            <a:ext cx="9469438" cy="5589499"/>
          </a:xfrm>
          <a:prstGeom prst="rect">
            <a:avLst/>
          </a:prstGeom>
          <a:solidFill>
            <a:srgbClr val="FFFFAF">
              <a:alpha val="49804"/>
            </a:srgbClr>
          </a:solidFill>
          <a:ln w="6350">
            <a:solidFill>
              <a:sysClr val="windowText" lastClr="000000"/>
            </a:solidFill>
            <a:miter lim="800000"/>
            <a:headEnd/>
            <a:tailEnd/>
          </a:ln>
        </p:spPr>
        <p:txBody>
          <a:bodyPr tIns="180000"/>
          <a:lstStyle/>
          <a:p>
            <a:pPr>
              <a:lnSpc>
                <a:spcPts val="2200"/>
              </a:lnSpc>
            </a:pPr>
            <a:r>
              <a:rPr lang="en-US" altLang="ja-JP" sz="2000" b="1" kern="0" dirty="0" smtClean="0">
                <a:solidFill>
                  <a:srgbClr val="000000"/>
                </a:solidFill>
                <a:latin typeface="ＭＳ Ｐゴシック"/>
                <a:cs typeface="ＭＳ Ｐゴシック"/>
              </a:rPr>
              <a:t>〔</a:t>
            </a:r>
            <a:r>
              <a:rPr lang="ja-JP" altLang="ja-JP" sz="2000" b="1" kern="0" dirty="0" smtClean="0">
                <a:solidFill>
                  <a:srgbClr val="000000"/>
                </a:solidFill>
                <a:latin typeface="ＭＳ Ｐゴシック"/>
                <a:cs typeface="ＭＳ Ｐゴシック"/>
              </a:rPr>
              <a:t>新設技術</a:t>
            </a:r>
            <a:r>
              <a:rPr lang="en-US" altLang="ja-JP" sz="2000" b="1" kern="0" dirty="0" smtClean="0">
                <a:solidFill>
                  <a:srgbClr val="000000"/>
                </a:solidFill>
                <a:latin typeface="ＭＳ Ｐゴシック"/>
                <a:cs typeface="ＭＳ Ｐゴシック"/>
              </a:rPr>
              <a:t>〕</a:t>
            </a:r>
            <a:endParaRPr lang="ja-JP" altLang="ja-JP" sz="2000" b="1" kern="100" dirty="0">
              <a:solidFill>
                <a:prstClr val="black"/>
              </a:solidFill>
              <a:latin typeface="ＭＳ Ｐゴシック"/>
              <a:cs typeface="Times New Roman"/>
            </a:endParaRPr>
          </a:p>
          <a:p>
            <a:pPr>
              <a:lnSpc>
                <a:spcPts val="2200"/>
              </a:lnSpc>
            </a:pPr>
            <a:r>
              <a:rPr lang="en-US" altLang="ja-JP" sz="2000" kern="0" dirty="0" smtClean="0">
                <a:solidFill>
                  <a:srgbClr val="000000"/>
                </a:solidFill>
                <a:latin typeface="ＭＳ Ｐゴシック"/>
                <a:cs typeface="ＭＳ Ｐゴシック"/>
              </a:rPr>
              <a:t> (1) </a:t>
            </a:r>
            <a:r>
              <a:rPr lang="ja-JP" altLang="ja-JP" sz="2000" kern="0" dirty="0" smtClean="0">
                <a:solidFill>
                  <a:srgbClr val="000000"/>
                </a:solidFill>
                <a:latin typeface="ＭＳ Ｐゴシック"/>
                <a:cs typeface="ＭＳ Ｐゴシック"/>
              </a:rPr>
              <a:t>Ｂ００１－８</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臍</a:t>
            </a:r>
            <a:r>
              <a:rPr lang="ja-JP" altLang="ja-JP" sz="2000" kern="0" dirty="0">
                <a:solidFill>
                  <a:srgbClr val="000000"/>
                </a:solidFill>
                <a:latin typeface="ＭＳ Ｐゴシック"/>
                <a:cs typeface="ＭＳ Ｐゴシック"/>
              </a:rPr>
              <a:t>ヘルニア圧迫指導管理料：１００点</a:t>
            </a:r>
            <a:endParaRPr lang="ja-JP" altLang="ja-JP" sz="2000" kern="100" dirty="0">
              <a:solidFill>
                <a:prstClr val="black"/>
              </a:solidFill>
              <a:latin typeface="ＭＳ Ｐゴシック"/>
              <a:cs typeface="Times New Roman"/>
            </a:endParaRPr>
          </a:p>
          <a:p>
            <a:pPr indent="127000">
              <a:lnSpc>
                <a:spcPts val="2200"/>
              </a:lnSpc>
            </a:pPr>
            <a:r>
              <a:rPr lang="ja-JP" altLang="ja-JP" sz="2000" kern="0" dirty="0">
                <a:solidFill>
                  <a:srgbClr val="000000"/>
                </a:solidFill>
                <a:latin typeface="ＭＳ Ｐゴシック"/>
                <a:cs typeface="ＭＳ Ｐゴシック"/>
              </a:rPr>
              <a:t>　　</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１歳</a:t>
            </a:r>
            <a:r>
              <a:rPr lang="ja-JP" altLang="ja-JP" sz="2000" kern="0" dirty="0">
                <a:solidFill>
                  <a:srgbClr val="000000"/>
                </a:solidFill>
                <a:latin typeface="ＭＳ Ｐゴシック"/>
                <a:cs typeface="ＭＳ Ｐゴシック"/>
              </a:rPr>
              <a:t>未満の乳児に対する臍ヘルニアについて療養上の必要な指導を行った場合</a:t>
            </a:r>
            <a:endParaRPr lang="ja-JP" altLang="ja-JP" sz="2000" kern="100" dirty="0">
              <a:solidFill>
                <a:prstClr val="black"/>
              </a:solidFill>
              <a:latin typeface="ＭＳ Ｐゴシック"/>
              <a:cs typeface="Times New Roman"/>
            </a:endParaRPr>
          </a:p>
          <a:p>
            <a:r>
              <a:rPr lang="en-US" altLang="ja-JP" sz="2000" kern="0" dirty="0" smtClean="0">
                <a:solidFill>
                  <a:srgbClr val="000000"/>
                </a:solidFill>
                <a:latin typeface="ＭＳ Ｐゴシック"/>
                <a:cs typeface="ＭＳ Ｐゴシック"/>
              </a:rPr>
              <a:t> (2) </a:t>
            </a:r>
            <a:r>
              <a:rPr lang="ja-JP" altLang="ja-JP" sz="2000" kern="0" dirty="0" smtClean="0">
                <a:solidFill>
                  <a:srgbClr val="000000"/>
                </a:solidFill>
                <a:latin typeface="ＭＳ Ｐゴシック"/>
                <a:cs typeface="ＭＳ Ｐゴシック"/>
              </a:rPr>
              <a:t>Ｄ０１２</a:t>
            </a:r>
            <a:r>
              <a:rPr lang="ja-JP" altLang="ja-JP" sz="2000" kern="0" dirty="0">
                <a:solidFill>
                  <a:srgbClr val="000000"/>
                </a:solidFill>
                <a:latin typeface="ＭＳ Ｐゴシック"/>
                <a:cs typeface="ＭＳ Ｐゴシック"/>
              </a:rPr>
              <a:t>「</a:t>
            </a:r>
            <a:r>
              <a:rPr lang="ja-JP" altLang="ja-JP" sz="2000" kern="0" dirty="0" smtClean="0">
                <a:solidFill>
                  <a:srgbClr val="000000"/>
                </a:solidFill>
                <a:latin typeface="ＭＳ Ｐゴシック"/>
                <a:cs typeface="ＭＳ Ｐゴシック"/>
              </a:rPr>
              <a:t>２</a:t>
            </a:r>
            <a:r>
              <a:rPr lang="ja-JP" altLang="en-US" sz="2000" kern="0" dirty="0" smtClean="0">
                <a:solidFill>
                  <a:srgbClr val="000000"/>
                </a:solidFill>
                <a:latin typeface="ＭＳ Ｐゴシック"/>
                <a:cs typeface="ＭＳ Ｐゴシック"/>
              </a:rPr>
              <a:t>７</a:t>
            </a:r>
            <a:r>
              <a:rPr lang="ja-JP" altLang="ja-JP" sz="2000" kern="0" dirty="0" smtClean="0">
                <a:solidFill>
                  <a:srgbClr val="000000"/>
                </a:solidFill>
                <a:latin typeface="ＭＳ Ｐゴシック"/>
                <a:cs typeface="ＭＳ Ｐゴシック"/>
              </a:rPr>
              <a:t>」</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ヒトメタニューモウイルス</a:t>
            </a:r>
            <a:r>
              <a:rPr lang="ja-JP" altLang="ja-JP" sz="2000" kern="0" dirty="0">
                <a:solidFill>
                  <a:srgbClr val="000000"/>
                </a:solidFill>
                <a:latin typeface="ＭＳ Ｐゴシック"/>
                <a:cs typeface="ＭＳ Ｐゴシック"/>
              </a:rPr>
              <a:t>抗原定性：</a:t>
            </a:r>
            <a:r>
              <a:rPr lang="ja-JP" altLang="ja-JP" sz="2000" kern="0" dirty="0" smtClean="0">
                <a:solidFill>
                  <a:srgbClr val="000000"/>
                </a:solidFill>
                <a:latin typeface="ＭＳ Ｐゴシック"/>
                <a:cs typeface="ＭＳ Ｐゴシック"/>
              </a:rPr>
              <a:t>１５０点</a:t>
            </a:r>
            <a:endParaRPr lang="en-US" altLang="ja-JP" sz="2000" kern="0" dirty="0" smtClean="0">
              <a:solidFill>
                <a:srgbClr val="000000"/>
              </a:solidFill>
              <a:latin typeface="ＭＳ Ｐゴシック"/>
              <a:cs typeface="ＭＳ Ｐゴシック"/>
            </a:endParaRPr>
          </a:p>
          <a:p>
            <a:r>
              <a:rPr lang="en-US" altLang="ja-JP" sz="2000" kern="0" dirty="0" smtClean="0">
                <a:solidFill>
                  <a:srgbClr val="000000"/>
                </a:solidFill>
                <a:latin typeface="ＭＳ Ｐゴシック"/>
                <a:cs typeface="ＭＳ Ｐゴシック"/>
              </a:rPr>
              <a:t> (3)</a:t>
            </a:r>
            <a:r>
              <a:rPr lang="en-US" altLang="ja-JP" sz="2000" kern="0" dirty="0">
                <a:solidFill>
                  <a:srgbClr val="000000"/>
                </a:solidFill>
                <a:latin typeface="Century"/>
                <a:cs typeface="ＭＳ Ｐゴシック"/>
              </a:rPr>
              <a:t> </a:t>
            </a:r>
            <a:r>
              <a:rPr lang="ja-JP" altLang="ja-JP" sz="2000" kern="0" dirty="0" smtClean="0">
                <a:solidFill>
                  <a:srgbClr val="000000"/>
                </a:solidFill>
                <a:latin typeface="Century"/>
                <a:cs typeface="ＭＳ Ｐゴシック"/>
              </a:rPr>
              <a:t>Ｄ２８５</a:t>
            </a:r>
            <a:r>
              <a:rPr lang="en-US" altLang="ja-JP" sz="2000" kern="0" dirty="0">
                <a:solidFill>
                  <a:srgbClr val="000000"/>
                </a:solidFill>
                <a:latin typeface="Century"/>
                <a:cs typeface="ＭＳ Ｐゴシック"/>
              </a:rPr>
              <a:t> </a:t>
            </a:r>
            <a:r>
              <a:rPr lang="ja-JP" altLang="ja-JP" sz="2000" kern="0" dirty="0" smtClean="0">
                <a:solidFill>
                  <a:srgbClr val="000000"/>
                </a:solidFill>
                <a:latin typeface="Century"/>
                <a:cs typeface="ＭＳ Ｐゴシック"/>
              </a:rPr>
              <a:t>認知</a:t>
            </a:r>
            <a:r>
              <a:rPr lang="ja-JP" altLang="ja-JP" sz="2000" kern="0" dirty="0">
                <a:solidFill>
                  <a:srgbClr val="000000"/>
                </a:solidFill>
                <a:latin typeface="Century"/>
                <a:cs typeface="ＭＳ Ｐゴシック"/>
              </a:rPr>
              <a:t>機能検査その他の心理</a:t>
            </a:r>
            <a:r>
              <a:rPr lang="ja-JP" altLang="ja-JP" sz="2000" kern="0" dirty="0" smtClean="0">
                <a:solidFill>
                  <a:srgbClr val="000000"/>
                </a:solidFill>
                <a:latin typeface="Century"/>
                <a:cs typeface="ＭＳ Ｐゴシック"/>
              </a:rPr>
              <a:t>検査</a:t>
            </a:r>
            <a:r>
              <a:rPr lang="en-US" altLang="ja-JP" sz="2000" kern="0" dirty="0" smtClean="0">
                <a:solidFill>
                  <a:srgbClr val="000000"/>
                </a:solidFill>
                <a:latin typeface="Century"/>
                <a:cs typeface="ＭＳ Ｐゴシック"/>
              </a:rPr>
              <a:t> </a:t>
            </a:r>
            <a:r>
              <a:rPr lang="ja-JP" altLang="ja-JP" sz="2000" kern="0" spc="-100" dirty="0" smtClean="0">
                <a:solidFill>
                  <a:srgbClr val="000000"/>
                </a:solidFill>
                <a:latin typeface="Century"/>
                <a:cs typeface="ＭＳ Ｐゴシック"/>
              </a:rPr>
              <a:t>「</a:t>
            </a:r>
            <a:r>
              <a:rPr lang="ja-JP" altLang="ja-JP" sz="2000" kern="0" spc="-100" dirty="0">
                <a:solidFill>
                  <a:srgbClr val="000000"/>
                </a:solidFill>
                <a:latin typeface="Century"/>
                <a:cs typeface="ＭＳ Ｐゴシック"/>
              </a:rPr>
              <a:t>３」操作と処理が極めて複雑な</a:t>
            </a:r>
            <a:r>
              <a:rPr lang="ja-JP" altLang="ja-JP" sz="2000" kern="0" spc="-100" dirty="0" smtClean="0">
                <a:solidFill>
                  <a:srgbClr val="000000"/>
                </a:solidFill>
                <a:latin typeface="Century"/>
                <a:cs typeface="ＭＳ Ｐゴシック"/>
              </a:rPr>
              <a:t>もの</a:t>
            </a:r>
            <a:r>
              <a:rPr lang="ja-JP" altLang="en-US" sz="2000" kern="0" spc="-100" dirty="0" smtClean="0">
                <a:solidFill>
                  <a:srgbClr val="000000"/>
                </a:solidFill>
                <a:latin typeface="Century"/>
                <a:cs typeface="ＭＳ Ｐゴシック"/>
              </a:rPr>
              <a:t>：４５０点</a:t>
            </a:r>
            <a:endParaRPr lang="en-US" altLang="ja-JP" sz="2000" kern="0" spc="-100" dirty="0" smtClean="0">
              <a:solidFill>
                <a:srgbClr val="000000"/>
              </a:solidFill>
              <a:latin typeface="Century"/>
              <a:cs typeface="ＭＳ Ｐゴシック"/>
            </a:endParaRPr>
          </a:p>
          <a:p>
            <a:r>
              <a:rPr lang="en-US" altLang="ja-JP" sz="2000" kern="0" dirty="0">
                <a:solidFill>
                  <a:srgbClr val="000000"/>
                </a:solidFill>
                <a:latin typeface="Century"/>
                <a:cs typeface="ＭＳ Ｐゴシック"/>
              </a:rPr>
              <a:t> </a:t>
            </a:r>
            <a:r>
              <a:rPr lang="en-US" altLang="ja-JP" sz="2000" kern="0" dirty="0" smtClean="0">
                <a:solidFill>
                  <a:srgbClr val="000000"/>
                </a:solidFill>
                <a:latin typeface="Century"/>
                <a:cs typeface="ＭＳ Ｐゴシック"/>
              </a:rPr>
              <a:t>   </a:t>
            </a:r>
            <a:r>
              <a:rPr lang="ja-JP" altLang="en-US" sz="2000" kern="0" dirty="0" smtClean="0">
                <a:solidFill>
                  <a:srgbClr val="000000"/>
                </a:solidFill>
                <a:latin typeface="Century"/>
                <a:cs typeface="ＭＳ Ｐゴシック"/>
              </a:rPr>
              <a:t>に</a:t>
            </a:r>
            <a:r>
              <a:rPr lang="ja-JP" altLang="ja-JP" sz="2000" kern="0" dirty="0" smtClean="0">
                <a:solidFill>
                  <a:srgbClr val="000000"/>
                </a:solidFill>
                <a:latin typeface="Century"/>
                <a:cs typeface="ＭＳ Ｐゴシック"/>
              </a:rPr>
              <a:t>追加</a:t>
            </a:r>
            <a:endParaRPr lang="ja-JP" altLang="ja-JP" sz="1600" kern="100" dirty="0">
              <a:solidFill>
                <a:prstClr val="black"/>
              </a:solidFill>
              <a:latin typeface="Century"/>
              <a:ea typeface="ＭＳ 明朝"/>
              <a:cs typeface="Times New Roman"/>
            </a:endParaRPr>
          </a:p>
          <a:p>
            <a:pPr indent="152400"/>
            <a:r>
              <a:rPr lang="ja-JP" altLang="ja-JP" sz="2000" kern="0" dirty="0">
                <a:solidFill>
                  <a:srgbClr val="000000"/>
                </a:solidFill>
                <a:latin typeface="Century"/>
                <a:cs typeface="ＭＳ Ｐゴシック"/>
              </a:rPr>
              <a:t>　</a:t>
            </a:r>
            <a:r>
              <a:rPr lang="en-US" altLang="ja-JP" sz="2000" kern="0" dirty="0" smtClean="0">
                <a:solidFill>
                  <a:srgbClr val="000000"/>
                </a:solidFill>
                <a:latin typeface="Century"/>
                <a:cs typeface="ＭＳ Ｐゴシック"/>
              </a:rPr>
              <a:t>  </a:t>
            </a:r>
            <a:r>
              <a:rPr lang="en-US" altLang="ja-JP" kern="0" dirty="0" smtClean="0">
                <a:solidFill>
                  <a:srgbClr val="000000"/>
                </a:solidFill>
                <a:latin typeface="Century"/>
                <a:cs typeface="ＭＳ Ｐゴシック"/>
              </a:rPr>
              <a:t>K-ABC</a:t>
            </a:r>
            <a:r>
              <a:rPr lang="ja-JP" altLang="ja-JP" kern="0" dirty="0">
                <a:solidFill>
                  <a:srgbClr val="000000"/>
                </a:solidFill>
                <a:latin typeface="Century"/>
                <a:cs typeface="ＭＳ Ｐゴシック"/>
              </a:rPr>
              <a:t>Ⅱ（</a:t>
            </a:r>
            <a:r>
              <a:rPr lang="en-US" altLang="ja-JP" kern="0" dirty="0">
                <a:solidFill>
                  <a:srgbClr val="000000"/>
                </a:solidFill>
                <a:latin typeface="Century"/>
                <a:cs typeface="ＭＳ Ｐゴシック"/>
              </a:rPr>
              <a:t>Kaufman Assessment Battery for Children</a:t>
            </a:r>
            <a:r>
              <a:rPr lang="ja-JP" altLang="ja-JP" kern="0" dirty="0">
                <a:solidFill>
                  <a:srgbClr val="000000"/>
                </a:solidFill>
                <a:latin typeface="Century"/>
                <a:cs typeface="ＭＳ Ｐゴシック"/>
              </a:rPr>
              <a:t>：個別式知能検査Ⅱ改訂）</a:t>
            </a:r>
            <a:r>
              <a:rPr lang="ja-JP" altLang="ja-JP" kern="0" dirty="0" smtClean="0">
                <a:solidFill>
                  <a:srgbClr val="000000"/>
                </a:solidFill>
                <a:latin typeface="Century"/>
                <a:cs typeface="ＭＳ Ｐゴシック"/>
              </a:rPr>
              <a:t>）</a:t>
            </a:r>
            <a:endParaRPr lang="ja-JP" altLang="ja-JP" kern="100" dirty="0">
              <a:solidFill>
                <a:prstClr val="black"/>
              </a:solidFill>
              <a:latin typeface="Century"/>
              <a:ea typeface="ＭＳ 明朝"/>
              <a:cs typeface="Times New Roman"/>
            </a:endParaRPr>
          </a:p>
          <a:p>
            <a:pPr>
              <a:lnSpc>
                <a:spcPts val="2200"/>
              </a:lnSpc>
            </a:pPr>
            <a:r>
              <a:rPr lang="en-US" altLang="ja-JP" sz="2000" kern="0" dirty="0" smtClean="0">
                <a:solidFill>
                  <a:srgbClr val="000000"/>
                </a:solidFill>
                <a:latin typeface="ＭＳ Ｐゴシック"/>
                <a:cs typeface="ＭＳ Ｐゴシック"/>
              </a:rPr>
              <a:t> (4) </a:t>
            </a:r>
            <a:r>
              <a:rPr lang="ja-JP" altLang="ja-JP" sz="2000" kern="0" dirty="0" smtClean="0">
                <a:solidFill>
                  <a:srgbClr val="000000"/>
                </a:solidFill>
                <a:latin typeface="ＭＳ Ｐゴシック"/>
                <a:cs typeface="ＭＳ Ｐゴシック"/>
              </a:rPr>
              <a:t>Ｊ０３４－２</a:t>
            </a:r>
            <a:r>
              <a:rPr lang="en-US" altLang="ja-JP" sz="2000" kern="0" dirty="0" smtClean="0">
                <a:solidFill>
                  <a:srgbClr val="000000"/>
                </a:solidFill>
                <a:latin typeface="ＭＳ Ｐゴシック"/>
                <a:cs typeface="ＭＳ Ｐゴシック"/>
              </a:rPr>
              <a:t> ED</a:t>
            </a:r>
            <a:r>
              <a:rPr lang="ja-JP" altLang="ja-JP" sz="2000" kern="0" dirty="0">
                <a:solidFill>
                  <a:srgbClr val="000000"/>
                </a:solidFill>
                <a:latin typeface="ＭＳ Ｐゴシック"/>
                <a:cs typeface="ＭＳ Ｐゴシック"/>
              </a:rPr>
              <a:t>チューブ</a:t>
            </a:r>
            <a:r>
              <a:rPr lang="ja-JP" altLang="ja-JP" sz="2000" kern="0" dirty="0" smtClean="0">
                <a:solidFill>
                  <a:srgbClr val="000000"/>
                </a:solidFill>
                <a:latin typeface="ＭＳ Ｐゴシック"/>
                <a:cs typeface="ＭＳ Ｐゴシック"/>
              </a:rPr>
              <a:t>挿入</a:t>
            </a:r>
            <a:r>
              <a:rPr lang="ja-JP" altLang="en-US" sz="2000" kern="0" dirty="0" smtClean="0">
                <a:solidFill>
                  <a:srgbClr val="000000"/>
                </a:solidFill>
                <a:latin typeface="ＭＳ Ｐゴシック"/>
                <a:cs typeface="ＭＳ Ｐゴシック"/>
              </a:rPr>
              <a:t>術</a:t>
            </a:r>
            <a:r>
              <a:rPr lang="ja-JP" altLang="ja-JP" sz="2000" kern="0" dirty="0" smtClean="0">
                <a:solidFill>
                  <a:srgbClr val="000000"/>
                </a:solidFill>
                <a:latin typeface="ＭＳ Ｐゴシック"/>
                <a:cs typeface="ＭＳ Ｐゴシック"/>
              </a:rPr>
              <a:t>：</a:t>
            </a:r>
            <a:r>
              <a:rPr lang="ja-JP" altLang="ja-JP" sz="2000" kern="0" dirty="0">
                <a:solidFill>
                  <a:srgbClr val="000000"/>
                </a:solidFill>
                <a:latin typeface="ＭＳ Ｐゴシック"/>
                <a:cs typeface="ＭＳ Ｐゴシック"/>
              </a:rPr>
              <a:t>１８０点</a:t>
            </a:r>
            <a:endParaRPr lang="ja-JP" altLang="ja-JP" sz="2000" kern="100" dirty="0">
              <a:solidFill>
                <a:prstClr val="black"/>
              </a:solidFill>
              <a:latin typeface="ＭＳ Ｐゴシック"/>
              <a:cs typeface="Times New Roman"/>
            </a:endParaRPr>
          </a:p>
          <a:p>
            <a:pPr>
              <a:lnSpc>
                <a:spcPts val="2200"/>
              </a:lnSpc>
              <a:spcBef>
                <a:spcPts val="600"/>
              </a:spcBef>
            </a:pPr>
            <a:r>
              <a:rPr lang="en-US" altLang="ja-JP" kern="0" dirty="0">
                <a:solidFill>
                  <a:srgbClr val="000000"/>
                </a:solidFill>
                <a:latin typeface="ＭＳ Ｐゴシック"/>
                <a:cs typeface="ＭＳ Ｐゴシック"/>
              </a:rPr>
              <a:t> </a:t>
            </a:r>
            <a:r>
              <a:rPr lang="en-US" altLang="ja-JP" sz="2000" b="1" kern="0" dirty="0" smtClean="0">
                <a:solidFill>
                  <a:srgbClr val="000000"/>
                </a:solidFill>
                <a:latin typeface="ＭＳ Ｐゴシック"/>
                <a:cs typeface="ＭＳ Ｐゴシック"/>
              </a:rPr>
              <a:t>〔</a:t>
            </a:r>
            <a:r>
              <a:rPr lang="ja-JP" altLang="ja-JP" sz="2000" b="1" kern="0" dirty="0" smtClean="0">
                <a:solidFill>
                  <a:srgbClr val="000000"/>
                </a:solidFill>
                <a:latin typeface="ＭＳ Ｐゴシック"/>
                <a:cs typeface="ＭＳ Ｐゴシック"/>
              </a:rPr>
              <a:t>処置</a:t>
            </a:r>
            <a:r>
              <a:rPr lang="ja-JP" altLang="ja-JP" sz="2000" b="1" kern="0" dirty="0">
                <a:solidFill>
                  <a:srgbClr val="000000"/>
                </a:solidFill>
                <a:latin typeface="ＭＳ Ｐゴシック"/>
                <a:cs typeface="ＭＳ Ｐゴシック"/>
              </a:rPr>
              <a:t>における小児加算の対象</a:t>
            </a:r>
            <a:r>
              <a:rPr lang="ja-JP" altLang="ja-JP" sz="2000" b="1" kern="0" dirty="0" smtClean="0">
                <a:solidFill>
                  <a:srgbClr val="000000"/>
                </a:solidFill>
                <a:latin typeface="ＭＳ Ｐゴシック"/>
                <a:cs typeface="ＭＳ Ｐゴシック"/>
              </a:rPr>
              <a:t>拡大</a:t>
            </a:r>
            <a:r>
              <a:rPr lang="en-US" altLang="ja-JP" sz="2000" b="1" kern="0" dirty="0" smtClean="0">
                <a:solidFill>
                  <a:srgbClr val="000000"/>
                </a:solidFill>
                <a:latin typeface="ＭＳ Ｐゴシック"/>
                <a:cs typeface="ＭＳ Ｐゴシック"/>
              </a:rPr>
              <a:t>〕</a:t>
            </a:r>
            <a:endParaRPr lang="ja-JP" altLang="ja-JP" sz="2000" kern="100" dirty="0">
              <a:solidFill>
                <a:prstClr val="black"/>
              </a:solidFill>
              <a:latin typeface="ＭＳ Ｐゴシック"/>
              <a:cs typeface="Times New Roman"/>
            </a:endParaRPr>
          </a:p>
          <a:p>
            <a:pPr>
              <a:lnSpc>
                <a:spcPts val="2200"/>
              </a:lnSpc>
            </a:pPr>
            <a:r>
              <a:rPr lang="en-US" altLang="ja-JP" sz="2000" kern="0" dirty="0" smtClean="0">
                <a:solidFill>
                  <a:srgbClr val="000000"/>
                </a:solidFill>
                <a:latin typeface="ＭＳ Ｐゴシック"/>
                <a:cs typeface="ＭＳ Ｐゴシック"/>
              </a:rPr>
              <a:t> (1) </a:t>
            </a:r>
            <a:r>
              <a:rPr lang="ja-JP" altLang="ja-JP" sz="2000" kern="0" dirty="0" smtClean="0">
                <a:solidFill>
                  <a:srgbClr val="000000"/>
                </a:solidFill>
                <a:latin typeface="ＭＳ Ｐゴシック"/>
                <a:cs typeface="ＭＳ Ｐゴシック"/>
              </a:rPr>
              <a:t>６歳</a:t>
            </a:r>
            <a:r>
              <a:rPr lang="ja-JP" altLang="ja-JP" sz="2000" kern="0" dirty="0">
                <a:solidFill>
                  <a:srgbClr val="000000"/>
                </a:solidFill>
                <a:latin typeface="ＭＳ Ｐゴシック"/>
                <a:cs typeface="ＭＳ Ｐゴシック"/>
              </a:rPr>
              <a:t>未満の乳幼児の場合：５０点加算</a:t>
            </a:r>
            <a:endParaRPr lang="ja-JP" altLang="ja-JP" sz="2000" kern="100" dirty="0">
              <a:solidFill>
                <a:prstClr val="black"/>
              </a:solidFill>
              <a:latin typeface="ＭＳ Ｐゴシック"/>
              <a:cs typeface="Times New Roman"/>
            </a:endParaRPr>
          </a:p>
          <a:p>
            <a:pPr indent="381000">
              <a:lnSpc>
                <a:spcPts val="2200"/>
              </a:lnSpc>
            </a:pP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Ｊ０００</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創傷処置</a:t>
            </a:r>
            <a:r>
              <a:rPr lang="ja-JP" altLang="en-US" sz="2000" kern="100" dirty="0" smtClean="0">
                <a:solidFill>
                  <a:prstClr val="black"/>
                </a:solidFill>
                <a:latin typeface="ＭＳ Ｐゴシック"/>
                <a:cs typeface="Times New Roman"/>
              </a:rPr>
              <a:t>、</a:t>
            </a:r>
            <a:r>
              <a:rPr lang="ja-JP" altLang="ja-JP" sz="2000" kern="0" dirty="0" smtClean="0">
                <a:solidFill>
                  <a:srgbClr val="000000"/>
                </a:solidFill>
                <a:latin typeface="ＭＳ Ｐゴシック"/>
                <a:cs typeface="ＭＳ Ｐゴシック"/>
              </a:rPr>
              <a:t>Ｊ００１</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熱傷処置</a:t>
            </a:r>
            <a:r>
              <a:rPr lang="ja-JP" altLang="en-US" sz="2000" kern="0" dirty="0" smtClean="0">
                <a:solidFill>
                  <a:srgbClr val="000000"/>
                </a:solidFill>
                <a:latin typeface="ＭＳ Ｐゴシック"/>
                <a:cs typeface="ＭＳ Ｐゴシック"/>
              </a:rPr>
              <a:t>、</a:t>
            </a:r>
            <a:r>
              <a:rPr lang="ja-JP" altLang="ja-JP" sz="2000" kern="0" dirty="0" smtClean="0">
                <a:solidFill>
                  <a:srgbClr val="000000"/>
                </a:solidFill>
                <a:latin typeface="ＭＳ Ｐゴシック"/>
                <a:cs typeface="ＭＳ Ｐゴシック"/>
              </a:rPr>
              <a:t>Ｊ</a:t>
            </a:r>
            <a:r>
              <a:rPr lang="ja-JP" altLang="ja-JP" sz="2000" kern="0" dirty="0">
                <a:solidFill>
                  <a:srgbClr val="000000"/>
                </a:solidFill>
                <a:latin typeface="ＭＳ Ｐゴシック"/>
                <a:cs typeface="ＭＳ Ｐゴシック"/>
              </a:rPr>
              <a:t>０１７</a:t>
            </a:r>
            <a:r>
              <a:rPr lang="ja-JP" altLang="ja-JP" sz="2000" kern="0" dirty="0" smtClean="0">
                <a:solidFill>
                  <a:srgbClr val="000000"/>
                </a:solidFill>
                <a:latin typeface="ＭＳ Ｐゴシック"/>
                <a:cs typeface="ＭＳ Ｐゴシック"/>
              </a:rPr>
              <a:t>－２</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リンパ管</a:t>
            </a:r>
            <a:r>
              <a:rPr lang="ja-JP" altLang="en-US" sz="2000" kern="0" dirty="0" smtClean="0">
                <a:solidFill>
                  <a:srgbClr val="000000"/>
                </a:solidFill>
                <a:latin typeface="ＭＳ Ｐゴシック"/>
                <a:cs typeface="ＭＳ Ｐゴシック"/>
              </a:rPr>
              <a:t>腫</a:t>
            </a:r>
            <a:r>
              <a:rPr lang="ja-JP" altLang="ja-JP" sz="2000" kern="0" dirty="0" smtClean="0">
                <a:solidFill>
                  <a:srgbClr val="000000"/>
                </a:solidFill>
                <a:latin typeface="ＭＳ Ｐゴシック"/>
                <a:cs typeface="ＭＳ Ｐゴシック"/>
              </a:rPr>
              <a:t>局所</a:t>
            </a:r>
            <a:r>
              <a:rPr lang="ja-JP" altLang="ja-JP" sz="2000" kern="0" dirty="0">
                <a:solidFill>
                  <a:srgbClr val="000000"/>
                </a:solidFill>
                <a:latin typeface="ＭＳ Ｐゴシック"/>
                <a:cs typeface="ＭＳ Ｐゴシック"/>
              </a:rPr>
              <a:t>注入</a:t>
            </a:r>
            <a:endParaRPr lang="ja-JP" altLang="ja-JP" sz="2000" kern="100" dirty="0">
              <a:solidFill>
                <a:prstClr val="black"/>
              </a:solidFill>
              <a:latin typeface="ＭＳ Ｐゴシック"/>
              <a:cs typeface="Times New Roman"/>
            </a:endParaRPr>
          </a:p>
          <a:p>
            <a:pPr>
              <a:lnSpc>
                <a:spcPts val="2200"/>
              </a:lnSpc>
            </a:pPr>
            <a:r>
              <a:rPr lang="ja-JP" altLang="ja-JP" sz="2000" kern="0" dirty="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Ｊ０４４</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救命</a:t>
            </a:r>
            <a:r>
              <a:rPr lang="ja-JP" altLang="ja-JP" sz="2000" kern="0" dirty="0">
                <a:solidFill>
                  <a:srgbClr val="000000"/>
                </a:solidFill>
                <a:latin typeface="ＭＳ Ｐゴシック"/>
                <a:cs typeface="ＭＳ Ｐゴシック"/>
              </a:rPr>
              <a:t>のための</a:t>
            </a:r>
            <a:r>
              <a:rPr lang="ja-JP" altLang="ja-JP" sz="2000" kern="0" dirty="0" smtClean="0">
                <a:solidFill>
                  <a:srgbClr val="000000"/>
                </a:solidFill>
                <a:latin typeface="ＭＳ Ｐゴシック"/>
                <a:cs typeface="ＭＳ Ｐゴシック"/>
              </a:rPr>
              <a:t>気管内挿管</a:t>
            </a:r>
            <a:r>
              <a:rPr lang="ja-JP" altLang="en-US" sz="2000" kern="100" dirty="0" smtClean="0">
                <a:solidFill>
                  <a:prstClr val="black"/>
                </a:solidFill>
                <a:latin typeface="ＭＳ Ｐゴシック"/>
                <a:cs typeface="Times New Roman"/>
              </a:rPr>
              <a:t>、</a:t>
            </a:r>
            <a:r>
              <a:rPr lang="ja-JP" altLang="ja-JP" sz="2000" kern="0" dirty="0" smtClean="0">
                <a:solidFill>
                  <a:srgbClr val="000000"/>
                </a:solidFill>
                <a:latin typeface="ＭＳ Ｐゴシック"/>
                <a:cs typeface="ＭＳ Ｐゴシック"/>
              </a:rPr>
              <a:t>Ｊ</a:t>
            </a:r>
            <a:r>
              <a:rPr lang="ja-JP" altLang="ja-JP" sz="2000" kern="0" dirty="0">
                <a:solidFill>
                  <a:srgbClr val="000000"/>
                </a:solidFill>
                <a:latin typeface="ＭＳ Ｐゴシック"/>
                <a:cs typeface="ＭＳ Ｐゴシック"/>
              </a:rPr>
              <a:t>０４３</a:t>
            </a:r>
            <a:r>
              <a:rPr lang="ja-JP" altLang="ja-JP" sz="2000" kern="0" dirty="0" smtClean="0">
                <a:solidFill>
                  <a:srgbClr val="000000"/>
                </a:solidFill>
                <a:latin typeface="ＭＳ Ｐゴシック"/>
                <a:cs typeface="ＭＳ Ｐゴシック"/>
              </a:rPr>
              <a:t>－３</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ストーマ処置</a:t>
            </a:r>
            <a:endParaRPr lang="ja-JP" altLang="ja-JP" sz="2000" kern="100" dirty="0">
              <a:solidFill>
                <a:prstClr val="black"/>
              </a:solidFill>
              <a:latin typeface="ＭＳ Ｐゴシック"/>
              <a:cs typeface="Times New Roman"/>
            </a:endParaRPr>
          </a:p>
          <a:p>
            <a:pPr>
              <a:lnSpc>
                <a:spcPts val="2200"/>
              </a:lnSpc>
            </a:pPr>
            <a:r>
              <a:rPr lang="en-US" altLang="ja-JP" sz="2000" kern="0" dirty="0" smtClean="0">
                <a:solidFill>
                  <a:srgbClr val="000000"/>
                </a:solidFill>
                <a:latin typeface="ＭＳ Ｐゴシック"/>
                <a:cs typeface="ＭＳ Ｐゴシック"/>
              </a:rPr>
              <a:t> (2) </a:t>
            </a:r>
            <a:r>
              <a:rPr lang="ja-JP" altLang="ja-JP" sz="2000" kern="0" dirty="0" smtClean="0">
                <a:solidFill>
                  <a:srgbClr val="000000"/>
                </a:solidFill>
                <a:latin typeface="ＭＳ Ｐゴシック"/>
                <a:cs typeface="ＭＳ Ｐゴシック"/>
              </a:rPr>
              <a:t>６歳</a:t>
            </a:r>
            <a:r>
              <a:rPr lang="ja-JP" altLang="ja-JP" sz="2000" kern="0" dirty="0">
                <a:solidFill>
                  <a:srgbClr val="000000"/>
                </a:solidFill>
                <a:latin typeface="ＭＳ Ｐゴシック"/>
                <a:cs typeface="ＭＳ Ｐゴシック"/>
              </a:rPr>
              <a:t>未満の乳幼児の場合</a:t>
            </a:r>
            <a:endParaRPr lang="ja-JP" altLang="ja-JP" sz="2000" kern="100" dirty="0">
              <a:solidFill>
                <a:prstClr val="black"/>
              </a:solidFill>
              <a:latin typeface="ＭＳ Ｐゴシック"/>
              <a:cs typeface="Times New Roman"/>
            </a:endParaRPr>
          </a:p>
          <a:p>
            <a:pPr indent="381000">
              <a:lnSpc>
                <a:spcPts val="2200"/>
              </a:lnSpc>
            </a:pP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Ｊ０４２</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腹膜灌流</a:t>
            </a:r>
            <a:endParaRPr lang="ja-JP" altLang="ja-JP" sz="2000" kern="100" dirty="0">
              <a:solidFill>
                <a:prstClr val="black"/>
              </a:solidFill>
              <a:latin typeface="ＭＳ Ｐゴシック"/>
              <a:cs typeface="Times New Roman"/>
            </a:endParaRPr>
          </a:p>
          <a:p>
            <a:pPr indent="533400">
              <a:lnSpc>
                <a:spcPts val="2200"/>
              </a:lnSpc>
            </a:pP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導入期</a:t>
            </a:r>
            <a:r>
              <a:rPr lang="ja-JP" altLang="ja-JP" sz="2000" kern="0" dirty="0">
                <a:solidFill>
                  <a:srgbClr val="000000"/>
                </a:solidFill>
                <a:latin typeface="ＭＳ Ｐゴシック"/>
                <a:cs typeface="ＭＳ Ｐゴシック"/>
              </a:rPr>
              <a:t>の１４日の間：１</a:t>
            </a:r>
            <a:r>
              <a:rPr lang="en-US" altLang="ja-JP" sz="2000" kern="0" dirty="0">
                <a:solidFill>
                  <a:srgbClr val="000000"/>
                </a:solidFill>
                <a:latin typeface="ＭＳ Ｐゴシック"/>
                <a:cs typeface="ＭＳ Ｐゴシック"/>
              </a:rPr>
              <a:t>,</a:t>
            </a:r>
            <a:r>
              <a:rPr lang="ja-JP" altLang="ja-JP" sz="2000" kern="0" dirty="0">
                <a:solidFill>
                  <a:srgbClr val="000000"/>
                </a:solidFill>
                <a:latin typeface="ＭＳ Ｐゴシック"/>
                <a:cs typeface="ＭＳ Ｐゴシック"/>
              </a:rPr>
              <a:t>０００点／日</a:t>
            </a:r>
            <a:endParaRPr lang="ja-JP" altLang="ja-JP" sz="2000" kern="100" dirty="0">
              <a:solidFill>
                <a:prstClr val="black"/>
              </a:solidFill>
              <a:latin typeface="ＭＳ Ｐゴシック"/>
              <a:cs typeface="Times New Roman"/>
            </a:endParaRPr>
          </a:p>
          <a:p>
            <a:pPr indent="533400">
              <a:lnSpc>
                <a:spcPts val="2200"/>
              </a:lnSpc>
            </a:pP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１５日目</a:t>
            </a:r>
            <a:r>
              <a:rPr lang="ja-JP" altLang="ja-JP" sz="2000" kern="0" dirty="0">
                <a:solidFill>
                  <a:srgbClr val="000000"/>
                </a:solidFill>
                <a:latin typeface="ＭＳ Ｐゴシック"/>
                <a:cs typeface="ＭＳ Ｐゴシック"/>
              </a:rPr>
              <a:t>以降３０日目まで：５００点／</a:t>
            </a:r>
            <a:r>
              <a:rPr lang="ja-JP" altLang="ja-JP" sz="2000" kern="0" dirty="0" smtClean="0">
                <a:solidFill>
                  <a:srgbClr val="000000"/>
                </a:solidFill>
                <a:latin typeface="ＭＳ Ｐゴシック"/>
                <a:cs typeface="ＭＳ Ｐゴシック"/>
              </a:rPr>
              <a:t>日</a:t>
            </a:r>
            <a:endParaRPr lang="en-US" altLang="ja-JP" sz="2000" kern="100" dirty="0" smtClean="0">
              <a:solidFill>
                <a:prstClr val="black"/>
              </a:solidFill>
              <a:latin typeface="ＭＳ Ｐゴシック"/>
              <a:cs typeface="Times New Roman"/>
            </a:endParaRPr>
          </a:p>
          <a:p>
            <a:pPr>
              <a:lnSpc>
                <a:spcPts val="2200"/>
              </a:lnSpc>
            </a:pPr>
            <a:r>
              <a:rPr lang="en-US" altLang="ja-JP" sz="2000" kern="100" dirty="0" smtClean="0">
                <a:solidFill>
                  <a:srgbClr val="000000"/>
                </a:solidFill>
                <a:latin typeface="ＭＳ Ｐゴシック"/>
                <a:cs typeface="Times New Roman"/>
              </a:rPr>
              <a:t> (</a:t>
            </a:r>
            <a:r>
              <a:rPr lang="en-US" altLang="ja-JP" sz="2000" kern="100" dirty="0">
                <a:solidFill>
                  <a:srgbClr val="000000"/>
                </a:solidFill>
                <a:latin typeface="ＭＳ Ｐゴシック"/>
                <a:cs typeface="Times New Roman"/>
              </a:rPr>
              <a:t>3</a:t>
            </a:r>
            <a:r>
              <a:rPr lang="en-US" altLang="ja-JP" sz="2000" kern="100" dirty="0" smtClean="0">
                <a:solidFill>
                  <a:srgbClr val="000000"/>
                </a:solidFill>
                <a:latin typeface="ＭＳ Ｐゴシック"/>
                <a:cs typeface="Times New Roman"/>
              </a:rPr>
              <a:t>) </a:t>
            </a:r>
            <a:r>
              <a:rPr lang="ja-JP" altLang="en-US" sz="2000" kern="100" dirty="0" smtClean="0">
                <a:solidFill>
                  <a:srgbClr val="000000"/>
                </a:solidFill>
                <a:latin typeface="ＭＳ Ｐゴシック"/>
                <a:cs typeface="Times New Roman"/>
              </a:rPr>
              <a:t>３歳以上６歳未満の幼児の場合</a:t>
            </a:r>
            <a:endParaRPr lang="en-US" altLang="ja-JP" sz="2000" kern="100" dirty="0" smtClean="0">
              <a:solidFill>
                <a:srgbClr val="000000"/>
              </a:solidFill>
              <a:latin typeface="ＭＳ Ｐゴシック"/>
              <a:cs typeface="Times New Roman"/>
            </a:endParaRPr>
          </a:p>
          <a:p>
            <a:pPr>
              <a:lnSpc>
                <a:spcPts val="2200"/>
              </a:lnSpc>
            </a:pPr>
            <a:r>
              <a:rPr lang="ja-JP" altLang="en-US" sz="2000" kern="100" dirty="0">
                <a:solidFill>
                  <a:srgbClr val="000000"/>
                </a:solidFill>
                <a:latin typeface="ＭＳ Ｐゴシック"/>
                <a:cs typeface="Times New Roman"/>
              </a:rPr>
              <a:t>　</a:t>
            </a:r>
            <a:r>
              <a:rPr lang="ja-JP" altLang="en-US" sz="2000" kern="100" dirty="0" smtClean="0">
                <a:solidFill>
                  <a:srgbClr val="000000"/>
                </a:solidFill>
                <a:latin typeface="ＭＳ Ｐゴシック"/>
                <a:cs typeface="Times New Roman"/>
              </a:rPr>
              <a:t>　　　Ｌ００１－２ 静脈麻酔：所定点数の１０／１００</a:t>
            </a:r>
            <a:endParaRPr lang="en-US" altLang="ja-JP" sz="2000" kern="0" dirty="0" smtClean="0">
              <a:solidFill>
                <a:srgbClr val="000000"/>
              </a:solidFill>
              <a:latin typeface="ＭＳ Ｐゴシック"/>
              <a:cs typeface="ＭＳ Ｐゴシック"/>
            </a:endParaRPr>
          </a:p>
        </p:txBody>
      </p:sp>
      <p:sp>
        <p:nvSpPr>
          <p:cNvPr id="30" name="Rectangle 2"/>
          <p:cNvSpPr>
            <a:spLocks noChangeArrowheads="1"/>
          </p:cNvSpPr>
          <p:nvPr/>
        </p:nvSpPr>
        <p:spPr bwMode="auto">
          <a:xfrm>
            <a:off x="183416" y="170170"/>
            <a:ext cx="9517327" cy="649287"/>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ctr" hangingPunct="1">
              <a:spcBef>
                <a:spcPct val="0"/>
              </a:spcBef>
              <a:spcAft>
                <a:spcPct val="0"/>
              </a:spcAft>
              <a:buFont typeface="Arial" charset="0"/>
              <a:buNone/>
              <a:defRPr/>
            </a:pPr>
            <a:r>
              <a:rPr lang="ja-JP" altLang="en-US" sz="2800" kern="0" dirty="0" smtClean="0">
                <a:solidFill>
                  <a:srgbClr val="000000"/>
                </a:solidFill>
              </a:rPr>
              <a:t>６</a:t>
            </a:r>
            <a:r>
              <a:rPr lang="ja-JP" altLang="en-US" sz="2800" kern="0" dirty="0">
                <a:solidFill>
                  <a:srgbClr val="000000"/>
                </a:solidFill>
              </a:rPr>
              <a:t>）</a:t>
            </a:r>
            <a:r>
              <a:rPr lang="ja-JP" altLang="en-US" sz="2800" dirty="0" smtClean="0">
                <a:solidFill>
                  <a:prstClr val="black"/>
                </a:solidFill>
                <a:latin typeface="Calibri" panose="020F0502020204030204"/>
                <a:ea typeface="ＭＳ Ｐゴシック"/>
              </a:rPr>
              <a:t>小児科</a:t>
            </a:r>
            <a:r>
              <a:rPr lang="ja-JP" altLang="en-US" sz="2800" dirty="0">
                <a:solidFill>
                  <a:prstClr val="black"/>
                </a:solidFill>
                <a:latin typeface="Calibri" panose="020F0502020204030204"/>
                <a:ea typeface="ＭＳ Ｐゴシック"/>
              </a:rPr>
              <a:t>分野で評価された技術の主なもの</a:t>
            </a:r>
            <a:r>
              <a:rPr lang="ja-JP" altLang="en-US" sz="2800" dirty="0" smtClean="0">
                <a:solidFill>
                  <a:prstClr val="black"/>
                </a:solidFill>
                <a:latin typeface="Calibri" panose="020F0502020204030204"/>
                <a:ea typeface="ＭＳ Ｐゴシック"/>
              </a:rPr>
              <a:t>①</a:t>
            </a:r>
            <a:endParaRPr lang="en-US" altLang="ja-JP" sz="2800" dirty="0">
              <a:solidFill>
                <a:srgbClr val="000000"/>
              </a:solidFill>
              <a:latin typeface="ＭＳ Ｐゴシック"/>
              <a:ea typeface="ＭＳ Ｐゴシック"/>
            </a:endParaRPr>
          </a:p>
        </p:txBody>
      </p:sp>
      <p:sp>
        <p:nvSpPr>
          <p:cNvPr id="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214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5622594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7"/>
          <p:cNvSpPr>
            <a:spLocks noChangeArrowheads="1"/>
          </p:cNvSpPr>
          <p:nvPr/>
        </p:nvSpPr>
        <p:spPr bwMode="auto">
          <a:xfrm>
            <a:off x="183409" y="947936"/>
            <a:ext cx="9469438" cy="4980254"/>
          </a:xfrm>
          <a:prstGeom prst="rect">
            <a:avLst/>
          </a:prstGeom>
          <a:solidFill>
            <a:srgbClr val="FFFFAF">
              <a:alpha val="49804"/>
            </a:srgbClr>
          </a:solidFill>
          <a:ln w="6350">
            <a:solidFill>
              <a:sysClr val="windowText" lastClr="000000"/>
            </a:solidFill>
            <a:miter lim="800000"/>
            <a:headEnd/>
            <a:tailEnd/>
          </a:ln>
        </p:spPr>
        <p:txBody>
          <a:bodyPr tIns="180000"/>
          <a:lstStyle/>
          <a:p>
            <a:r>
              <a:rPr lang="en-US" altLang="ja-JP" sz="2000" b="1" kern="0" dirty="0" smtClean="0">
                <a:solidFill>
                  <a:srgbClr val="000000"/>
                </a:solidFill>
                <a:latin typeface="ＭＳ Ｐゴシック"/>
                <a:cs typeface="ＭＳ Ｐゴシック"/>
              </a:rPr>
              <a:t>〔</a:t>
            </a:r>
            <a:r>
              <a:rPr lang="ja-JP" altLang="ja-JP" sz="2000" b="1" kern="0" dirty="0" smtClean="0">
                <a:solidFill>
                  <a:srgbClr val="000000"/>
                </a:solidFill>
                <a:latin typeface="ＭＳ Ｐゴシック"/>
                <a:cs typeface="ＭＳ Ｐゴシック"/>
              </a:rPr>
              <a:t>手術関係</a:t>
            </a:r>
            <a:r>
              <a:rPr lang="en-US" altLang="ja-JP" sz="2000" b="1" kern="0" dirty="0" smtClean="0">
                <a:solidFill>
                  <a:srgbClr val="000000"/>
                </a:solidFill>
                <a:latin typeface="ＭＳ Ｐゴシック"/>
                <a:cs typeface="ＭＳ Ｐゴシック"/>
              </a:rPr>
              <a:t>〕</a:t>
            </a:r>
            <a:endParaRPr lang="ja-JP" altLang="ja-JP" sz="2000" kern="100" dirty="0">
              <a:solidFill>
                <a:prstClr val="black"/>
              </a:solidFill>
              <a:latin typeface="ＭＳ Ｐゴシック"/>
              <a:cs typeface="Times New Roman"/>
            </a:endParaRPr>
          </a:p>
          <a:p>
            <a:pPr>
              <a:lnSpc>
                <a:spcPts val="2600"/>
              </a:lnSpc>
            </a:pPr>
            <a:r>
              <a:rPr lang="en-US" altLang="ja-JP" sz="2000" kern="0" dirty="0" smtClean="0">
                <a:solidFill>
                  <a:srgbClr val="000000"/>
                </a:solidFill>
                <a:latin typeface="ＭＳ Ｐゴシック"/>
                <a:cs typeface="ＭＳ Ｐゴシック"/>
              </a:rPr>
              <a:t> (1) </a:t>
            </a:r>
            <a:r>
              <a:rPr lang="ja-JP" altLang="en-US" sz="2000" kern="0" dirty="0" smtClean="0">
                <a:solidFill>
                  <a:srgbClr val="000000"/>
                </a:solidFill>
                <a:latin typeface="ＭＳ Ｐゴシック"/>
                <a:cs typeface="ＭＳ Ｐゴシック"/>
              </a:rPr>
              <a:t>小</a:t>
            </a:r>
            <a:r>
              <a:rPr lang="ja-JP" altLang="ja-JP" sz="2000" kern="0" dirty="0" smtClean="0">
                <a:solidFill>
                  <a:srgbClr val="000000"/>
                </a:solidFill>
                <a:latin typeface="ＭＳ Ｐゴシック"/>
                <a:cs typeface="ＭＳ Ｐゴシック"/>
              </a:rPr>
              <a:t>児</a:t>
            </a:r>
            <a:r>
              <a:rPr lang="ja-JP" altLang="ja-JP" sz="2000" kern="0" dirty="0">
                <a:solidFill>
                  <a:srgbClr val="000000"/>
                </a:solidFill>
                <a:latin typeface="ＭＳ Ｐゴシック"/>
                <a:cs typeface="ＭＳ Ｐゴシック"/>
              </a:rPr>
              <a:t>・先天性心臓手術における</a:t>
            </a:r>
            <a:r>
              <a:rPr lang="ja-JP" altLang="ja-JP" sz="2000" kern="0" dirty="0">
                <a:solidFill>
                  <a:prstClr val="black"/>
                </a:solidFill>
                <a:latin typeface="ＭＳ Ｐゴシック"/>
                <a:cs typeface="ＭＳ Ｐゴシック"/>
              </a:rPr>
              <a:t>人工</a:t>
            </a:r>
            <a:r>
              <a:rPr lang="ja-JP" altLang="ja-JP" sz="2000" kern="0" dirty="0" smtClean="0">
                <a:solidFill>
                  <a:prstClr val="black"/>
                </a:solidFill>
                <a:latin typeface="ＭＳ Ｐゴシック"/>
                <a:cs typeface="ＭＳ Ｐゴシック"/>
              </a:rPr>
              <a:t>血管等再</a:t>
            </a:r>
            <a:r>
              <a:rPr lang="ja-JP" altLang="en-US" sz="2000" kern="0" dirty="0" smtClean="0">
                <a:solidFill>
                  <a:prstClr val="black"/>
                </a:solidFill>
                <a:latin typeface="ＭＳ Ｐゴシック"/>
                <a:cs typeface="ＭＳ Ｐゴシック"/>
              </a:rPr>
              <a:t>置換</a:t>
            </a:r>
            <a:r>
              <a:rPr lang="ja-JP" altLang="ja-JP" sz="2000" kern="0" dirty="0" smtClean="0">
                <a:solidFill>
                  <a:prstClr val="black"/>
                </a:solidFill>
                <a:latin typeface="ＭＳ Ｐゴシック"/>
                <a:cs typeface="ＭＳ Ｐゴシック"/>
              </a:rPr>
              <a:t>術</a:t>
            </a:r>
            <a:r>
              <a:rPr lang="ja-JP" altLang="ja-JP" sz="2000" kern="0" dirty="0">
                <a:solidFill>
                  <a:prstClr val="black"/>
                </a:solidFill>
                <a:latin typeface="ＭＳ Ｐゴシック"/>
                <a:cs typeface="ＭＳ Ｐゴシック"/>
              </a:rPr>
              <a:t>加算</a:t>
            </a:r>
            <a:r>
              <a:rPr lang="ja-JP" altLang="ja-JP" sz="2000" kern="0" dirty="0" smtClean="0">
                <a:solidFill>
                  <a:prstClr val="black"/>
                </a:solidFill>
                <a:latin typeface="ＭＳ Ｐゴシック"/>
                <a:cs typeface="ＭＳ Ｐゴシック"/>
              </a:rPr>
              <a:t>：</a:t>
            </a:r>
            <a:r>
              <a:rPr lang="ja-JP" altLang="en-US" sz="2000" kern="0" dirty="0" smtClean="0">
                <a:solidFill>
                  <a:prstClr val="black"/>
                </a:solidFill>
                <a:latin typeface="ＭＳ Ｐゴシック"/>
                <a:cs typeface="ＭＳ Ｐゴシック"/>
              </a:rPr>
              <a:t>所定点数の</a:t>
            </a:r>
            <a:r>
              <a:rPr lang="ja-JP" altLang="ja-JP" sz="2000" kern="0" dirty="0" smtClean="0">
                <a:solidFill>
                  <a:prstClr val="black"/>
                </a:solidFill>
                <a:latin typeface="ＭＳ Ｐゴシック"/>
                <a:cs typeface="ＭＳ Ｐゴシック"/>
              </a:rPr>
              <a:t>５０</a:t>
            </a:r>
            <a:r>
              <a:rPr lang="ja-JP" altLang="ja-JP" sz="2000" kern="0" dirty="0">
                <a:solidFill>
                  <a:prstClr val="black"/>
                </a:solidFill>
                <a:latin typeface="ＭＳ Ｐゴシック"/>
                <a:cs typeface="ＭＳ Ｐゴシック"/>
              </a:rPr>
              <a:t>／１００</a:t>
            </a:r>
            <a:endParaRPr lang="ja-JP" altLang="ja-JP" sz="2000" kern="100" dirty="0">
              <a:solidFill>
                <a:prstClr val="black"/>
              </a:solidFill>
              <a:latin typeface="ＭＳ Ｐゴシック"/>
              <a:cs typeface="Times New Roman"/>
            </a:endParaRPr>
          </a:p>
          <a:p>
            <a:pPr>
              <a:lnSpc>
                <a:spcPts val="2600"/>
              </a:lnSpc>
            </a:pPr>
            <a:r>
              <a:rPr lang="ja-JP" altLang="en-US" sz="2000" kern="0" dirty="0" smtClean="0">
                <a:solidFill>
                  <a:prstClr val="black"/>
                </a:solidFill>
                <a:latin typeface="ＭＳ Ｐゴシック"/>
                <a:cs typeface="ＭＳ Ｐゴシック"/>
              </a:rPr>
              <a:t>　　　　</a:t>
            </a:r>
            <a:r>
              <a:rPr lang="ja-JP" altLang="ja-JP" sz="2000" kern="0" dirty="0" smtClean="0">
                <a:solidFill>
                  <a:prstClr val="black"/>
                </a:solidFill>
                <a:latin typeface="ＭＳ Ｐゴシック"/>
                <a:cs typeface="ＭＳ Ｐゴシック"/>
              </a:rPr>
              <a:t>Ｋ５８１</a:t>
            </a:r>
            <a:r>
              <a:rPr lang="en-US" altLang="ja-JP" sz="2000" kern="0" dirty="0" smtClean="0">
                <a:solidFill>
                  <a:prstClr val="black"/>
                </a:solidFill>
                <a:latin typeface="ＭＳ Ｐゴシック"/>
                <a:cs typeface="ＭＳ Ｐゴシック"/>
              </a:rPr>
              <a:t> </a:t>
            </a:r>
            <a:r>
              <a:rPr lang="ja-JP" altLang="ja-JP" sz="2000" kern="0" dirty="0" smtClean="0">
                <a:solidFill>
                  <a:prstClr val="black"/>
                </a:solidFill>
                <a:latin typeface="ＭＳ Ｐゴシック"/>
                <a:cs typeface="ＭＳ Ｐゴシック"/>
              </a:rPr>
              <a:t>肺</a:t>
            </a:r>
            <a:r>
              <a:rPr lang="ja-JP" altLang="ja-JP" sz="2000" kern="0" dirty="0">
                <a:solidFill>
                  <a:prstClr val="black"/>
                </a:solidFill>
                <a:latin typeface="ＭＳ Ｐゴシック"/>
                <a:cs typeface="ＭＳ Ｐゴシック"/>
              </a:rPr>
              <a:t>動脈</a:t>
            </a:r>
            <a:r>
              <a:rPr lang="ja-JP" altLang="ja-JP" sz="2000" kern="0" dirty="0" smtClean="0">
                <a:solidFill>
                  <a:prstClr val="black"/>
                </a:solidFill>
                <a:latin typeface="ＭＳ Ｐゴシック"/>
                <a:cs typeface="ＭＳ Ｐゴシック"/>
              </a:rPr>
              <a:t>閉鎖症手術</a:t>
            </a:r>
            <a:endParaRPr lang="ja-JP" altLang="ja-JP" sz="2000" kern="100" dirty="0" smtClean="0">
              <a:solidFill>
                <a:prstClr val="black"/>
              </a:solidFill>
              <a:latin typeface="ＭＳ Ｐゴシック"/>
              <a:cs typeface="Times New Roman"/>
            </a:endParaRPr>
          </a:p>
          <a:p>
            <a:pPr indent="381000">
              <a:lnSpc>
                <a:spcPts val="2600"/>
              </a:lnSpc>
            </a:pPr>
            <a:r>
              <a:rPr lang="en-US" altLang="ja-JP" sz="2000" kern="0" dirty="0" smtClean="0">
                <a:solidFill>
                  <a:prstClr val="black"/>
                </a:solidFill>
                <a:latin typeface="ＭＳ Ｐゴシック"/>
                <a:cs typeface="ＭＳ Ｐゴシック"/>
              </a:rPr>
              <a:t>    </a:t>
            </a:r>
            <a:r>
              <a:rPr lang="ja-JP" altLang="ja-JP" sz="2000" kern="0" dirty="0" smtClean="0">
                <a:solidFill>
                  <a:prstClr val="black"/>
                </a:solidFill>
                <a:latin typeface="ＭＳ Ｐゴシック"/>
                <a:cs typeface="ＭＳ Ｐゴシック"/>
              </a:rPr>
              <a:t>Ｋ５８３</a:t>
            </a:r>
            <a:r>
              <a:rPr lang="en-US" altLang="ja-JP" sz="2000" kern="0" dirty="0" smtClean="0">
                <a:solidFill>
                  <a:prstClr val="black"/>
                </a:solidFill>
                <a:latin typeface="ＭＳ Ｐゴシック"/>
                <a:cs typeface="ＭＳ Ｐゴシック"/>
              </a:rPr>
              <a:t> </a:t>
            </a:r>
            <a:r>
              <a:rPr lang="ja-JP" altLang="ja-JP" sz="2000" kern="0" dirty="0" smtClean="0">
                <a:solidFill>
                  <a:prstClr val="black"/>
                </a:solidFill>
                <a:latin typeface="ＭＳ Ｐゴシック"/>
                <a:cs typeface="ＭＳ Ｐゴシック"/>
              </a:rPr>
              <a:t>大血管転位症手術</a:t>
            </a:r>
            <a:endParaRPr lang="ja-JP" altLang="ja-JP" sz="2000" kern="100" dirty="0" smtClean="0">
              <a:solidFill>
                <a:prstClr val="black"/>
              </a:solidFill>
              <a:latin typeface="ＭＳ Ｐゴシック"/>
              <a:cs typeface="Times New Roman"/>
            </a:endParaRPr>
          </a:p>
          <a:p>
            <a:pPr indent="381000">
              <a:lnSpc>
                <a:spcPts val="2600"/>
              </a:lnSpc>
            </a:pPr>
            <a:r>
              <a:rPr lang="en-US" altLang="ja-JP" sz="2000" kern="0" dirty="0" smtClean="0">
                <a:solidFill>
                  <a:prstClr val="black"/>
                </a:solidFill>
                <a:latin typeface="ＭＳ Ｐゴシック"/>
                <a:cs typeface="ＭＳ Ｐゴシック"/>
              </a:rPr>
              <a:t>    </a:t>
            </a:r>
            <a:r>
              <a:rPr lang="ja-JP" altLang="ja-JP" sz="2000" kern="0" dirty="0" smtClean="0">
                <a:solidFill>
                  <a:prstClr val="black"/>
                </a:solidFill>
                <a:latin typeface="ＭＳ Ｐゴシック"/>
                <a:cs typeface="ＭＳ Ｐゴシック"/>
              </a:rPr>
              <a:t>Ｋ５８４</a:t>
            </a:r>
            <a:r>
              <a:rPr lang="en-US" altLang="ja-JP" sz="2000" kern="0" dirty="0" smtClean="0">
                <a:solidFill>
                  <a:prstClr val="black"/>
                </a:solidFill>
                <a:latin typeface="ＭＳ Ｐゴシック"/>
                <a:cs typeface="ＭＳ Ｐゴシック"/>
              </a:rPr>
              <a:t> </a:t>
            </a:r>
            <a:r>
              <a:rPr lang="ja-JP" altLang="ja-JP" sz="2000" kern="0" dirty="0" smtClean="0">
                <a:solidFill>
                  <a:prstClr val="black"/>
                </a:solidFill>
                <a:latin typeface="ＭＳ Ｐゴシック"/>
                <a:cs typeface="ＭＳ Ｐゴシック"/>
              </a:rPr>
              <a:t>修正</a:t>
            </a:r>
            <a:r>
              <a:rPr lang="ja-JP" altLang="ja-JP" sz="2000" kern="0" dirty="0">
                <a:solidFill>
                  <a:prstClr val="black"/>
                </a:solidFill>
                <a:latin typeface="ＭＳ Ｐゴシック"/>
                <a:cs typeface="ＭＳ Ｐゴシック"/>
              </a:rPr>
              <a:t>大血管転位症手術</a:t>
            </a:r>
            <a:endParaRPr lang="ja-JP" altLang="ja-JP" sz="2000" kern="100" dirty="0">
              <a:solidFill>
                <a:prstClr val="black"/>
              </a:solidFill>
              <a:latin typeface="ＭＳ Ｐゴシック"/>
              <a:cs typeface="Times New Roman"/>
            </a:endParaRPr>
          </a:p>
          <a:p>
            <a:pPr indent="381000">
              <a:lnSpc>
                <a:spcPts val="2600"/>
              </a:lnSpc>
            </a:pPr>
            <a:r>
              <a:rPr lang="en-US" altLang="ja-JP" sz="2000" kern="0" dirty="0" smtClean="0">
                <a:solidFill>
                  <a:prstClr val="black"/>
                </a:solidFill>
                <a:latin typeface="ＭＳ Ｐゴシック"/>
                <a:cs typeface="ＭＳ Ｐゴシック"/>
              </a:rPr>
              <a:t>    </a:t>
            </a:r>
            <a:r>
              <a:rPr lang="ja-JP" altLang="ja-JP" sz="2000" kern="0" dirty="0" smtClean="0">
                <a:solidFill>
                  <a:prstClr val="black"/>
                </a:solidFill>
                <a:latin typeface="ＭＳ Ｐゴシック"/>
                <a:cs typeface="ＭＳ Ｐゴシック"/>
              </a:rPr>
              <a:t>Ｋ５８６</a:t>
            </a:r>
            <a:r>
              <a:rPr lang="en-US" altLang="ja-JP" sz="2000" kern="0" dirty="0" smtClean="0">
                <a:solidFill>
                  <a:prstClr val="black"/>
                </a:solidFill>
                <a:latin typeface="ＭＳ Ｐゴシック"/>
                <a:cs typeface="ＭＳ Ｐゴシック"/>
              </a:rPr>
              <a:t> </a:t>
            </a:r>
            <a:r>
              <a:rPr lang="ja-JP" altLang="ja-JP" sz="2000" kern="0" dirty="0" smtClean="0">
                <a:solidFill>
                  <a:prstClr val="black"/>
                </a:solidFill>
                <a:latin typeface="ＭＳ Ｐゴシック"/>
                <a:cs typeface="ＭＳ Ｐゴシック"/>
              </a:rPr>
              <a:t>単心室</a:t>
            </a:r>
            <a:r>
              <a:rPr lang="ja-JP" altLang="en-US" sz="2000" kern="0" dirty="0" smtClean="0">
                <a:solidFill>
                  <a:prstClr val="black"/>
                </a:solidFill>
                <a:latin typeface="ＭＳ Ｐゴシック"/>
                <a:cs typeface="ＭＳ Ｐゴシック"/>
              </a:rPr>
              <a:t>症</a:t>
            </a:r>
            <a:r>
              <a:rPr lang="ja-JP" altLang="ja-JP" sz="2000" kern="0" dirty="0" smtClean="0">
                <a:solidFill>
                  <a:prstClr val="black"/>
                </a:solidFill>
                <a:latin typeface="ＭＳ Ｐゴシック"/>
                <a:cs typeface="ＭＳ Ｐゴシック"/>
              </a:rPr>
              <a:t>また</a:t>
            </a:r>
            <a:r>
              <a:rPr lang="ja-JP" altLang="ja-JP" sz="2000" kern="0" dirty="0">
                <a:solidFill>
                  <a:prstClr val="black"/>
                </a:solidFill>
                <a:latin typeface="ＭＳ Ｐゴシック"/>
                <a:cs typeface="ＭＳ Ｐゴシック"/>
              </a:rPr>
              <a:t>は三尖弁閉鎖症手術</a:t>
            </a:r>
            <a:endParaRPr lang="ja-JP" altLang="ja-JP" sz="2000" kern="100" dirty="0">
              <a:solidFill>
                <a:prstClr val="black"/>
              </a:solidFill>
              <a:latin typeface="ＭＳ Ｐゴシック"/>
              <a:cs typeface="Times New Roman"/>
            </a:endParaRPr>
          </a:p>
          <a:p>
            <a:pPr>
              <a:lnSpc>
                <a:spcPts val="2600"/>
              </a:lnSpc>
            </a:pPr>
            <a:r>
              <a:rPr lang="en-US" altLang="ja-JP" sz="2000" kern="0" dirty="0">
                <a:solidFill>
                  <a:srgbClr val="000000"/>
                </a:solidFill>
                <a:latin typeface="ＭＳ Ｐゴシック"/>
                <a:cs typeface="ＭＳ Ｐゴシック"/>
              </a:rPr>
              <a:t> </a:t>
            </a:r>
            <a:r>
              <a:rPr lang="en-US" altLang="ja-JP" sz="2000" kern="0" dirty="0" smtClean="0">
                <a:solidFill>
                  <a:srgbClr val="000000"/>
                </a:solidFill>
                <a:latin typeface="ＭＳ Ｐゴシック"/>
                <a:cs typeface="ＭＳ Ｐゴシック"/>
              </a:rPr>
              <a:t>(2) K</a:t>
            </a:r>
            <a:r>
              <a:rPr lang="ja-JP" altLang="ja-JP" sz="2000" kern="0" dirty="0" smtClean="0">
                <a:solidFill>
                  <a:srgbClr val="000000"/>
                </a:solidFill>
                <a:latin typeface="ＭＳ Ｐゴシック"/>
                <a:cs typeface="ＭＳ Ｐゴシック"/>
              </a:rPr>
              <a:t>８８５－２</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経</a:t>
            </a:r>
            <a:r>
              <a:rPr lang="ja-JP" altLang="ja-JP" sz="2000" kern="0" dirty="0">
                <a:solidFill>
                  <a:srgbClr val="000000"/>
                </a:solidFill>
                <a:latin typeface="ＭＳ Ｐゴシック"/>
                <a:cs typeface="ＭＳ Ｐゴシック"/>
              </a:rPr>
              <a:t>皮的卵巣嚢腫内容排除術：</a:t>
            </a:r>
            <a:r>
              <a:rPr lang="ja-JP" altLang="ja-JP" sz="2000" kern="0" dirty="0" smtClean="0">
                <a:solidFill>
                  <a:srgbClr val="000000"/>
                </a:solidFill>
                <a:latin typeface="ＭＳ Ｐゴシック"/>
                <a:cs typeface="ＭＳ Ｐゴシック"/>
              </a:rPr>
              <a:t>１，４９０点</a:t>
            </a:r>
            <a:endParaRPr lang="ja-JP" altLang="ja-JP" sz="2000" kern="100" dirty="0">
              <a:solidFill>
                <a:prstClr val="black"/>
              </a:solidFill>
              <a:latin typeface="ＭＳ Ｐゴシック"/>
              <a:cs typeface="Times New Roman"/>
            </a:endParaRPr>
          </a:p>
          <a:p>
            <a:pPr>
              <a:lnSpc>
                <a:spcPts val="2600"/>
              </a:lnSpc>
            </a:pPr>
            <a:r>
              <a:rPr lang="en-US" altLang="ja-JP" sz="2000" kern="0" dirty="0" smtClean="0">
                <a:solidFill>
                  <a:srgbClr val="000000"/>
                </a:solidFill>
                <a:latin typeface="ＭＳ Ｐゴシック"/>
                <a:cs typeface="ＭＳ Ｐゴシック"/>
              </a:rPr>
              <a:t> (3</a:t>
            </a:r>
            <a:r>
              <a:rPr lang="en-US" altLang="ja-JP" sz="2000" kern="0" dirty="0" smtClean="0">
                <a:solidFill>
                  <a:prstClr val="black"/>
                </a:solidFill>
                <a:latin typeface="ＭＳ Ｐゴシック"/>
                <a:cs typeface="ＭＳ Ｐゴシック"/>
              </a:rPr>
              <a:t>) </a:t>
            </a:r>
            <a:r>
              <a:rPr lang="ja-JP" altLang="ja-JP" sz="2000" kern="0" dirty="0" smtClean="0">
                <a:solidFill>
                  <a:prstClr val="black"/>
                </a:solidFill>
                <a:latin typeface="ＭＳ Ｐゴシック"/>
                <a:cs typeface="ＭＳ Ｐゴシック"/>
              </a:rPr>
              <a:t>通則</a:t>
            </a:r>
            <a:r>
              <a:rPr lang="ja-JP" altLang="ja-JP" sz="2000" kern="0" dirty="0">
                <a:solidFill>
                  <a:prstClr val="black"/>
                </a:solidFill>
                <a:latin typeface="ＭＳ Ｐゴシック"/>
                <a:cs typeface="ＭＳ Ｐゴシック"/>
              </a:rPr>
              <a:t>１４．</a:t>
            </a:r>
            <a:r>
              <a:rPr lang="ja-JP" altLang="ja-JP" sz="2000" kern="0" dirty="0" smtClean="0">
                <a:solidFill>
                  <a:prstClr val="black"/>
                </a:solidFill>
                <a:latin typeface="ＭＳ Ｐゴシック"/>
                <a:cs typeface="ＭＳ Ｐゴシック"/>
              </a:rPr>
              <a:t>複数手術</a:t>
            </a:r>
            <a:r>
              <a:rPr lang="ja-JP" altLang="en-US" sz="2000" kern="0" dirty="0">
                <a:solidFill>
                  <a:prstClr val="black"/>
                </a:solidFill>
                <a:latin typeface="ＭＳ Ｐゴシック"/>
                <a:cs typeface="ＭＳ Ｐゴシック"/>
              </a:rPr>
              <a:t>の</a:t>
            </a:r>
            <a:r>
              <a:rPr lang="ja-JP" altLang="ja-JP" sz="2000" kern="0" dirty="0" smtClean="0">
                <a:solidFill>
                  <a:prstClr val="black"/>
                </a:solidFill>
                <a:latin typeface="ＭＳ Ｐゴシック"/>
                <a:cs typeface="ＭＳ Ｐゴシック"/>
              </a:rPr>
              <a:t>対象</a:t>
            </a:r>
            <a:r>
              <a:rPr lang="ja-JP" altLang="ja-JP" sz="2000" kern="0" dirty="0">
                <a:solidFill>
                  <a:prstClr val="black"/>
                </a:solidFill>
                <a:latin typeface="ＭＳ Ｐゴシック"/>
                <a:cs typeface="ＭＳ Ｐゴシック"/>
              </a:rPr>
              <a:t>手術の拡大</a:t>
            </a:r>
            <a:endParaRPr lang="ja-JP" altLang="ja-JP" sz="2000" kern="100" dirty="0">
              <a:solidFill>
                <a:prstClr val="black"/>
              </a:solidFill>
              <a:latin typeface="ＭＳ Ｐゴシック"/>
              <a:cs typeface="Times New Roman"/>
            </a:endParaRPr>
          </a:p>
          <a:p>
            <a:pPr indent="381000">
              <a:lnSpc>
                <a:spcPts val="2600"/>
              </a:lnSpc>
            </a:pP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Ｋ８１９</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尿道下裂</a:t>
            </a:r>
            <a:r>
              <a:rPr lang="ja-JP" altLang="ja-JP" sz="2000" kern="0" dirty="0">
                <a:solidFill>
                  <a:srgbClr val="000000"/>
                </a:solidFill>
                <a:latin typeface="ＭＳ Ｐゴシック"/>
                <a:cs typeface="ＭＳ Ｐゴシック"/>
              </a:rPr>
              <a:t>形成術と</a:t>
            </a:r>
            <a:r>
              <a:rPr lang="ja-JP" altLang="ja-JP" sz="2000" kern="0" dirty="0" smtClean="0">
                <a:solidFill>
                  <a:srgbClr val="000000"/>
                </a:solidFill>
                <a:latin typeface="ＭＳ Ｐゴシック"/>
                <a:cs typeface="ＭＳ Ｐゴシック"/>
              </a:rPr>
              <a:t>Ｋ８３６</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停留</a:t>
            </a:r>
            <a:r>
              <a:rPr lang="ja-JP" altLang="ja-JP" sz="2000" kern="0" dirty="0">
                <a:solidFill>
                  <a:srgbClr val="000000"/>
                </a:solidFill>
                <a:latin typeface="ＭＳ Ｐゴシック"/>
                <a:cs typeface="ＭＳ Ｐゴシック"/>
              </a:rPr>
              <a:t>精巣固定術</a:t>
            </a:r>
            <a:endParaRPr lang="ja-JP" altLang="ja-JP" sz="2000" kern="100" dirty="0">
              <a:solidFill>
                <a:prstClr val="black"/>
              </a:solidFill>
              <a:latin typeface="ＭＳ Ｐゴシック"/>
              <a:cs typeface="Times New Roman"/>
            </a:endParaRPr>
          </a:p>
          <a:p>
            <a:pPr indent="381000">
              <a:lnSpc>
                <a:spcPts val="2600"/>
              </a:lnSpc>
            </a:pP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Ｋ６３３</a:t>
            </a:r>
            <a:r>
              <a:rPr lang="ja-JP" altLang="ja-JP" sz="2000" kern="0" dirty="0">
                <a:solidFill>
                  <a:srgbClr val="000000"/>
                </a:solidFill>
                <a:latin typeface="ＭＳ Ｐゴシック"/>
                <a:cs typeface="ＭＳ Ｐゴシック"/>
              </a:rPr>
              <a:t>「４」臍帯ヘルニアと</a:t>
            </a:r>
            <a:r>
              <a:rPr lang="ja-JP" altLang="ja-JP" sz="2000" kern="0" dirty="0" smtClean="0">
                <a:solidFill>
                  <a:srgbClr val="000000"/>
                </a:solidFill>
                <a:latin typeface="ＭＳ Ｐゴシック"/>
                <a:cs typeface="ＭＳ Ｐゴシック"/>
              </a:rPr>
              <a:t>Ｋ７２９</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腸</a:t>
            </a:r>
            <a:r>
              <a:rPr lang="ja-JP" altLang="ja-JP" sz="2000" kern="0" dirty="0">
                <a:solidFill>
                  <a:srgbClr val="000000"/>
                </a:solidFill>
                <a:latin typeface="ＭＳ Ｐゴシック"/>
                <a:cs typeface="ＭＳ Ｐゴシック"/>
              </a:rPr>
              <a:t>閉鎖症手術</a:t>
            </a:r>
            <a:endParaRPr lang="ja-JP" altLang="ja-JP" sz="2000" kern="100" dirty="0">
              <a:solidFill>
                <a:prstClr val="black"/>
              </a:solidFill>
              <a:latin typeface="ＭＳ Ｐゴシック"/>
              <a:cs typeface="Times New Roman"/>
            </a:endParaRPr>
          </a:p>
          <a:p>
            <a:pPr indent="381000">
              <a:lnSpc>
                <a:spcPts val="2600"/>
              </a:lnSpc>
            </a:pP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Ｋ６３３</a:t>
            </a:r>
            <a:r>
              <a:rPr lang="ja-JP" altLang="ja-JP" sz="2000" kern="0" dirty="0">
                <a:solidFill>
                  <a:srgbClr val="000000"/>
                </a:solidFill>
                <a:latin typeface="ＭＳ Ｐゴシック"/>
                <a:cs typeface="ＭＳ Ｐゴシック"/>
              </a:rPr>
              <a:t>「４」臍帯ヘルニアと</a:t>
            </a:r>
            <a:r>
              <a:rPr lang="ja-JP" altLang="ja-JP" sz="2000" kern="0" dirty="0" smtClean="0">
                <a:solidFill>
                  <a:srgbClr val="000000"/>
                </a:solidFill>
                <a:latin typeface="ＭＳ Ｐゴシック"/>
                <a:cs typeface="ＭＳ Ｐゴシック"/>
              </a:rPr>
              <a:t>Ｋ６４４</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臍腸管瘻</a:t>
            </a:r>
            <a:r>
              <a:rPr lang="ja-JP" altLang="ja-JP" sz="2000" kern="0" dirty="0">
                <a:solidFill>
                  <a:srgbClr val="000000"/>
                </a:solidFill>
                <a:latin typeface="ＭＳ Ｐゴシック"/>
                <a:cs typeface="ＭＳ Ｐゴシック"/>
              </a:rPr>
              <a:t>手術</a:t>
            </a:r>
            <a:endParaRPr lang="ja-JP" altLang="ja-JP" sz="2000" kern="100" dirty="0">
              <a:solidFill>
                <a:prstClr val="black"/>
              </a:solidFill>
              <a:latin typeface="ＭＳ Ｐゴシック"/>
              <a:cs typeface="Times New Roman"/>
            </a:endParaRPr>
          </a:p>
          <a:p>
            <a:pPr indent="381000">
              <a:lnSpc>
                <a:spcPts val="2600"/>
              </a:lnSpc>
            </a:pP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Ｋ６３３</a:t>
            </a:r>
            <a:r>
              <a:rPr lang="ja-JP" altLang="ja-JP" sz="2000" kern="0" dirty="0">
                <a:solidFill>
                  <a:srgbClr val="000000"/>
                </a:solidFill>
                <a:latin typeface="ＭＳ Ｐゴシック"/>
                <a:cs typeface="ＭＳ Ｐゴシック"/>
              </a:rPr>
              <a:t>「４」臍帯ヘルニアと</a:t>
            </a:r>
            <a:r>
              <a:rPr lang="ja-JP" altLang="ja-JP" sz="2000" kern="0" dirty="0" smtClean="0">
                <a:solidFill>
                  <a:srgbClr val="000000"/>
                </a:solidFill>
                <a:latin typeface="ＭＳ Ｐゴシック"/>
                <a:cs typeface="ＭＳ Ｐゴシック"/>
              </a:rPr>
              <a:t>Ｋ８０４</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尿</a:t>
            </a:r>
            <a:r>
              <a:rPr lang="ja-JP" altLang="ja-JP" sz="2000" kern="0" dirty="0">
                <a:solidFill>
                  <a:srgbClr val="000000"/>
                </a:solidFill>
                <a:latin typeface="ＭＳ Ｐゴシック"/>
                <a:cs typeface="ＭＳ Ｐゴシック"/>
              </a:rPr>
              <a:t>膜管摘出術</a:t>
            </a:r>
            <a:endParaRPr lang="ja-JP" altLang="ja-JP" sz="2000" kern="100" dirty="0">
              <a:solidFill>
                <a:prstClr val="black"/>
              </a:solidFill>
              <a:latin typeface="ＭＳ Ｐゴシック"/>
              <a:cs typeface="Times New Roman"/>
            </a:endParaRPr>
          </a:p>
          <a:p>
            <a:pPr indent="381000">
              <a:lnSpc>
                <a:spcPts val="2600"/>
              </a:lnSpc>
            </a:pP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Ｋ６３３</a:t>
            </a:r>
            <a:r>
              <a:rPr lang="ja-JP" altLang="ja-JP" sz="2000" kern="0" dirty="0">
                <a:solidFill>
                  <a:srgbClr val="000000"/>
                </a:solidFill>
                <a:latin typeface="ＭＳ Ｐゴシック"/>
                <a:cs typeface="ＭＳ Ｐゴシック"/>
              </a:rPr>
              <a:t>「４」臍帯ヘルニアと</a:t>
            </a:r>
            <a:r>
              <a:rPr lang="ja-JP" altLang="ja-JP" sz="2000" kern="0" dirty="0" smtClean="0">
                <a:solidFill>
                  <a:srgbClr val="000000"/>
                </a:solidFill>
                <a:latin typeface="ＭＳ Ｐゴシック"/>
                <a:cs typeface="ＭＳ Ｐゴシック"/>
              </a:rPr>
              <a:t>Ｋ７１７</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小腸</a:t>
            </a:r>
            <a:r>
              <a:rPr lang="ja-JP" altLang="ja-JP" sz="2000" kern="0" dirty="0">
                <a:solidFill>
                  <a:srgbClr val="000000"/>
                </a:solidFill>
                <a:latin typeface="ＭＳ Ｐゴシック"/>
                <a:cs typeface="ＭＳ Ｐゴシック"/>
              </a:rPr>
              <a:t>腫瘍、小腸憩室摘出術</a:t>
            </a:r>
            <a:r>
              <a:rPr lang="ja-JP" altLang="ja-JP" sz="1900" kern="0" spc="-100" dirty="0">
                <a:solidFill>
                  <a:srgbClr val="000000"/>
                </a:solidFill>
                <a:latin typeface="ＭＳ Ｐゴシック"/>
                <a:cs typeface="ＭＳ Ｐゴシック"/>
              </a:rPr>
              <a:t>（メッケル憩室含む。）</a:t>
            </a:r>
            <a:endParaRPr lang="ja-JP" altLang="ja-JP" sz="1900" kern="100" spc="-100" dirty="0">
              <a:solidFill>
                <a:prstClr val="black"/>
              </a:solidFill>
              <a:latin typeface="ＭＳ Ｐゴシック"/>
              <a:cs typeface="Times New Roman"/>
            </a:endParaRPr>
          </a:p>
          <a:p>
            <a:endParaRPr lang="ja-JP" altLang="ja-JP" kern="100" dirty="0">
              <a:solidFill>
                <a:prstClr val="black"/>
              </a:solidFill>
              <a:latin typeface="ＭＳ Ｐゴシック"/>
              <a:cs typeface="Times New Roman"/>
            </a:endParaRPr>
          </a:p>
        </p:txBody>
      </p:sp>
      <p:sp>
        <p:nvSpPr>
          <p:cNvPr id="7" name="Rectangle 2"/>
          <p:cNvSpPr>
            <a:spLocks noChangeArrowheads="1"/>
          </p:cNvSpPr>
          <p:nvPr/>
        </p:nvSpPr>
        <p:spPr bwMode="auto">
          <a:xfrm>
            <a:off x="183416" y="170170"/>
            <a:ext cx="9517327" cy="649287"/>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ctr" hangingPunct="1">
              <a:spcBef>
                <a:spcPct val="0"/>
              </a:spcBef>
              <a:spcAft>
                <a:spcPct val="0"/>
              </a:spcAft>
              <a:buFont typeface="Arial" charset="0"/>
              <a:buNone/>
              <a:defRPr/>
            </a:pPr>
            <a:r>
              <a:rPr lang="ja-JP" altLang="en-US" sz="2800" kern="0" dirty="0" smtClean="0">
                <a:solidFill>
                  <a:srgbClr val="000000"/>
                </a:solidFill>
              </a:rPr>
              <a:t>６</a:t>
            </a:r>
            <a:r>
              <a:rPr lang="ja-JP" altLang="en-US" sz="2800" kern="0" dirty="0">
                <a:solidFill>
                  <a:srgbClr val="000000"/>
                </a:solidFill>
              </a:rPr>
              <a:t>）</a:t>
            </a:r>
            <a:r>
              <a:rPr lang="ja-JP" altLang="en-US" sz="2800" dirty="0" smtClean="0">
                <a:solidFill>
                  <a:prstClr val="black"/>
                </a:solidFill>
                <a:latin typeface="Calibri" panose="020F0502020204030204"/>
                <a:ea typeface="ＭＳ Ｐゴシック"/>
              </a:rPr>
              <a:t>小児科</a:t>
            </a:r>
            <a:r>
              <a:rPr lang="ja-JP" altLang="en-US" sz="2800" dirty="0">
                <a:solidFill>
                  <a:prstClr val="black"/>
                </a:solidFill>
                <a:latin typeface="Calibri" panose="020F0502020204030204"/>
                <a:ea typeface="ＭＳ Ｐゴシック"/>
              </a:rPr>
              <a:t>分野で評価された技術の主な</a:t>
            </a:r>
            <a:r>
              <a:rPr lang="ja-JP" altLang="en-US" sz="2800" dirty="0" smtClean="0">
                <a:solidFill>
                  <a:prstClr val="black"/>
                </a:solidFill>
                <a:latin typeface="Calibri" panose="020F0502020204030204"/>
                <a:ea typeface="ＭＳ Ｐゴシック"/>
              </a:rPr>
              <a:t>もの</a:t>
            </a:r>
            <a:r>
              <a:rPr lang="ja-JP" altLang="en-US" sz="2800" dirty="0">
                <a:solidFill>
                  <a:prstClr val="black"/>
                </a:solidFill>
                <a:latin typeface="Calibri" panose="020F0502020204030204"/>
                <a:ea typeface="ＭＳ Ｐゴシック"/>
              </a:rPr>
              <a:t>②</a:t>
            </a:r>
            <a:endParaRPr lang="en-US" altLang="ja-JP" sz="2800" dirty="0">
              <a:solidFill>
                <a:srgbClr val="000000"/>
              </a:solidFill>
              <a:latin typeface="ＭＳ Ｐゴシック"/>
              <a:ea typeface="ＭＳ Ｐゴシック"/>
            </a:endParaRPr>
          </a:p>
        </p:txBody>
      </p:sp>
      <p:sp>
        <p:nvSpPr>
          <p:cNvPr id="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215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72637892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7"/>
          <p:cNvSpPr>
            <a:spLocks noChangeArrowheads="1"/>
          </p:cNvSpPr>
          <p:nvPr/>
        </p:nvSpPr>
        <p:spPr bwMode="auto">
          <a:xfrm>
            <a:off x="183409" y="947936"/>
            <a:ext cx="9469438" cy="2804258"/>
          </a:xfrm>
          <a:prstGeom prst="rect">
            <a:avLst/>
          </a:prstGeom>
          <a:solidFill>
            <a:srgbClr val="FFFFAF">
              <a:alpha val="49804"/>
            </a:srgbClr>
          </a:solidFill>
          <a:ln w="6350">
            <a:solidFill>
              <a:sysClr val="windowText" lastClr="000000"/>
            </a:solidFill>
            <a:miter lim="800000"/>
            <a:headEnd/>
            <a:tailEnd/>
          </a:ln>
        </p:spPr>
        <p:txBody>
          <a:bodyPr tIns="180000"/>
          <a:lstStyle/>
          <a:p>
            <a:r>
              <a:rPr lang="en-US" altLang="ja-JP" sz="2000" b="1" kern="0" dirty="0" smtClean="0">
                <a:solidFill>
                  <a:srgbClr val="000000"/>
                </a:solidFill>
                <a:latin typeface="ＭＳ Ｐゴシック"/>
                <a:cs typeface="ＭＳ Ｐゴシック"/>
              </a:rPr>
              <a:t>〔</a:t>
            </a:r>
            <a:r>
              <a:rPr lang="ja-JP" altLang="ja-JP" sz="2000" b="1" kern="0" dirty="0" smtClean="0">
                <a:solidFill>
                  <a:srgbClr val="000000"/>
                </a:solidFill>
                <a:latin typeface="ＭＳ Ｐゴシック"/>
                <a:cs typeface="ＭＳ Ｐゴシック"/>
              </a:rPr>
              <a:t>施設</a:t>
            </a:r>
            <a:r>
              <a:rPr lang="ja-JP" altLang="ja-JP" sz="2000" b="1" kern="0" dirty="0">
                <a:solidFill>
                  <a:srgbClr val="000000"/>
                </a:solidFill>
                <a:latin typeface="ＭＳ Ｐゴシック"/>
                <a:cs typeface="ＭＳ Ｐゴシック"/>
              </a:rPr>
              <a:t>基準の</a:t>
            </a:r>
            <a:r>
              <a:rPr lang="ja-JP" altLang="ja-JP" sz="2000" b="1" kern="0" dirty="0" smtClean="0">
                <a:solidFill>
                  <a:srgbClr val="000000"/>
                </a:solidFill>
                <a:latin typeface="ＭＳ Ｐゴシック"/>
                <a:cs typeface="ＭＳ Ｐゴシック"/>
              </a:rPr>
              <a:t>変更</a:t>
            </a:r>
            <a:r>
              <a:rPr lang="en-US" altLang="ja-JP" sz="2000" b="1" kern="0" dirty="0" smtClean="0">
                <a:solidFill>
                  <a:srgbClr val="000000"/>
                </a:solidFill>
                <a:latin typeface="ＭＳ Ｐゴシック"/>
                <a:cs typeface="ＭＳ Ｐゴシック"/>
              </a:rPr>
              <a:t>〕</a:t>
            </a:r>
            <a:endParaRPr lang="ja-JP" altLang="ja-JP" sz="2000" kern="100" dirty="0">
              <a:solidFill>
                <a:prstClr val="black"/>
              </a:solidFill>
              <a:latin typeface="ＭＳ Ｐゴシック"/>
              <a:cs typeface="Times New Roman"/>
            </a:endParaRPr>
          </a:p>
          <a:p>
            <a:r>
              <a:rPr lang="en-US" altLang="ja-JP" sz="2000" kern="0" dirty="0" smtClean="0">
                <a:solidFill>
                  <a:srgbClr val="000000"/>
                </a:solidFill>
                <a:latin typeface="ＭＳ Ｐゴシック"/>
                <a:cs typeface="ＭＳ Ｐゴシック"/>
              </a:rPr>
              <a:t> (1) </a:t>
            </a:r>
            <a:r>
              <a:rPr lang="ja-JP" altLang="ja-JP" sz="2000" kern="0" dirty="0" smtClean="0">
                <a:solidFill>
                  <a:srgbClr val="000000"/>
                </a:solidFill>
                <a:latin typeface="ＭＳ Ｐゴシック"/>
                <a:cs typeface="ＭＳ Ｐゴシック"/>
              </a:rPr>
              <a:t>Ｄ</a:t>
            </a:r>
            <a:r>
              <a:rPr lang="ja-JP" altLang="ja-JP" sz="2000" kern="0" dirty="0">
                <a:solidFill>
                  <a:srgbClr val="000000"/>
                </a:solidFill>
                <a:latin typeface="ＭＳ Ｐゴシック"/>
                <a:cs typeface="ＭＳ Ｐゴシック"/>
              </a:rPr>
              <a:t>２２５</a:t>
            </a:r>
            <a:r>
              <a:rPr lang="ja-JP" altLang="ja-JP" sz="2000" kern="0" dirty="0" smtClean="0">
                <a:solidFill>
                  <a:srgbClr val="000000"/>
                </a:solidFill>
                <a:latin typeface="ＭＳ Ｐゴシック"/>
                <a:cs typeface="ＭＳ Ｐゴシック"/>
              </a:rPr>
              <a:t>－４</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ヘッドアップティルト試験</a:t>
            </a:r>
            <a:endParaRPr lang="en-US" altLang="ja-JP" kern="0" dirty="0" smtClean="0">
              <a:solidFill>
                <a:srgbClr val="000000"/>
              </a:solidFill>
              <a:latin typeface="+mn-ea"/>
              <a:cs typeface="ＭＳ Ｐゴシック"/>
            </a:endParaRPr>
          </a:p>
          <a:p>
            <a:r>
              <a:rPr lang="ja-JP" altLang="en-US" kern="0" dirty="0">
                <a:solidFill>
                  <a:srgbClr val="000000"/>
                </a:solidFill>
                <a:latin typeface="+mn-ea"/>
                <a:cs typeface="ＭＳ ゴシック"/>
              </a:rPr>
              <a:t>　</a:t>
            </a:r>
            <a:r>
              <a:rPr lang="ja-JP" altLang="en-US" kern="0" dirty="0" smtClean="0">
                <a:solidFill>
                  <a:srgbClr val="000000"/>
                </a:solidFill>
                <a:latin typeface="+mn-ea"/>
                <a:cs typeface="ＭＳ ゴシック"/>
              </a:rPr>
              <a:t>　　「</a:t>
            </a:r>
            <a:r>
              <a:rPr lang="ja-JP" altLang="ja-JP" kern="0" dirty="0" smtClean="0">
                <a:solidFill>
                  <a:srgbClr val="000000"/>
                </a:solidFill>
                <a:latin typeface="+mn-ea"/>
                <a:cs typeface="ＭＳ ゴシック"/>
              </a:rPr>
              <a:t>専ら</a:t>
            </a:r>
            <a:r>
              <a:rPr lang="ja-JP" altLang="ja-JP" kern="0" dirty="0">
                <a:solidFill>
                  <a:srgbClr val="000000"/>
                </a:solidFill>
                <a:latin typeface="+mn-ea"/>
                <a:cs typeface="ＭＳ ゴシック"/>
              </a:rPr>
              <a:t>神経</a:t>
            </a:r>
            <a:r>
              <a:rPr lang="ja-JP" altLang="ja-JP" kern="0" dirty="0" smtClean="0">
                <a:solidFill>
                  <a:srgbClr val="000000"/>
                </a:solidFill>
                <a:latin typeface="+mn-ea"/>
                <a:cs typeface="ＭＳ ゴシック"/>
              </a:rPr>
              <a:t>疾患</a:t>
            </a:r>
            <a:r>
              <a:rPr lang="ja-JP" altLang="en-US" kern="0" dirty="0" smtClean="0">
                <a:solidFill>
                  <a:srgbClr val="000000"/>
                </a:solidFill>
                <a:latin typeface="+mn-ea"/>
                <a:cs typeface="ＭＳ ゴシック"/>
              </a:rPr>
              <a:t>また</a:t>
            </a:r>
            <a:r>
              <a:rPr lang="ja-JP" altLang="ja-JP" kern="0" dirty="0" smtClean="0">
                <a:solidFill>
                  <a:srgbClr val="000000"/>
                </a:solidFill>
                <a:latin typeface="+mn-ea"/>
                <a:cs typeface="ＭＳ ゴシック"/>
              </a:rPr>
              <a:t>は</a:t>
            </a:r>
            <a:r>
              <a:rPr lang="ja-JP" altLang="ja-JP" kern="0" dirty="0">
                <a:solidFill>
                  <a:srgbClr val="000000"/>
                </a:solidFill>
                <a:latin typeface="+mn-ea"/>
                <a:cs typeface="ＭＳ ゴシック"/>
              </a:rPr>
              <a:t>循環器疾患に係る診療を行う</a:t>
            </a:r>
            <a:r>
              <a:rPr lang="ja-JP" altLang="ja-JP" kern="0" dirty="0" smtClean="0">
                <a:solidFill>
                  <a:srgbClr val="000000"/>
                </a:solidFill>
                <a:latin typeface="+mn-ea"/>
                <a:cs typeface="ＭＳ ゴシック"/>
              </a:rPr>
              <a:t>小児科</a:t>
            </a:r>
            <a:r>
              <a:rPr lang="ja-JP" altLang="en-US" kern="0" dirty="0" smtClean="0">
                <a:solidFill>
                  <a:srgbClr val="000000"/>
                </a:solidFill>
                <a:latin typeface="+mn-ea"/>
                <a:cs typeface="ＭＳ ゴシック"/>
              </a:rPr>
              <a:t>」にも対象拡大</a:t>
            </a:r>
            <a:endParaRPr lang="ja-JP" altLang="ja-JP" kern="100" dirty="0">
              <a:solidFill>
                <a:prstClr val="black"/>
              </a:solidFill>
              <a:latin typeface="+mn-ea"/>
              <a:cs typeface="Times New Roman"/>
            </a:endParaRPr>
          </a:p>
          <a:p>
            <a:r>
              <a:rPr lang="en-US" altLang="ja-JP" sz="2000" kern="0" dirty="0" smtClean="0">
                <a:solidFill>
                  <a:srgbClr val="000000"/>
                </a:solidFill>
                <a:latin typeface="ＭＳ Ｐゴシック"/>
                <a:cs typeface="ＭＳ Ｐゴシック"/>
              </a:rPr>
              <a:t> </a:t>
            </a:r>
          </a:p>
          <a:p>
            <a:r>
              <a:rPr lang="en-US" altLang="ja-JP" sz="2000" b="1" kern="0" dirty="0" smtClean="0">
                <a:solidFill>
                  <a:srgbClr val="000000"/>
                </a:solidFill>
                <a:latin typeface="ＭＳ Ｐゴシック"/>
                <a:cs typeface="ＭＳ Ｐゴシック"/>
              </a:rPr>
              <a:t>〔</a:t>
            </a:r>
            <a:r>
              <a:rPr lang="ja-JP" altLang="ja-JP" sz="2000" b="1" kern="0" dirty="0" smtClean="0">
                <a:solidFill>
                  <a:srgbClr val="000000"/>
                </a:solidFill>
                <a:latin typeface="ＭＳ Ｐゴシック"/>
                <a:cs typeface="ＭＳ Ｐゴシック"/>
              </a:rPr>
              <a:t>その他</a:t>
            </a:r>
            <a:r>
              <a:rPr lang="en-US" altLang="ja-JP" sz="2000" b="1" kern="0" dirty="0" smtClean="0">
                <a:solidFill>
                  <a:srgbClr val="000000"/>
                </a:solidFill>
                <a:latin typeface="ＭＳ Ｐゴシック"/>
                <a:cs typeface="ＭＳ Ｐゴシック"/>
              </a:rPr>
              <a:t>〕</a:t>
            </a:r>
            <a:endParaRPr lang="ja-JP" altLang="ja-JP" sz="2000" b="1" kern="100" dirty="0" smtClean="0">
              <a:solidFill>
                <a:prstClr val="black"/>
              </a:solidFill>
              <a:latin typeface="ＭＳ Ｐゴシック"/>
              <a:cs typeface="Times New Roman"/>
            </a:endParaRPr>
          </a:p>
          <a:p>
            <a:r>
              <a:rPr lang="en-US" altLang="ja-JP" sz="2000" kern="0" dirty="0" smtClean="0">
                <a:solidFill>
                  <a:srgbClr val="000000"/>
                </a:solidFill>
                <a:latin typeface="ＭＳ Ｐゴシック"/>
                <a:cs typeface="ＭＳ Ｐゴシック"/>
              </a:rPr>
              <a:t> (1) </a:t>
            </a:r>
            <a:r>
              <a:rPr lang="ja-JP" altLang="ja-JP" sz="2000" kern="0" dirty="0" smtClean="0">
                <a:solidFill>
                  <a:srgbClr val="000000"/>
                </a:solidFill>
                <a:latin typeface="ＭＳ Ｐゴシック"/>
                <a:cs typeface="ＭＳ Ｐゴシック"/>
              </a:rPr>
              <a:t>Ｄ４００「１」血液採取（静脈）：１６点</a:t>
            </a:r>
            <a:r>
              <a:rPr lang="ja-JP" altLang="ja-JP" sz="2000" kern="0" dirty="0" smtClean="0">
                <a:solidFill>
                  <a:srgbClr val="00B0F0"/>
                </a:solidFill>
                <a:latin typeface="ＭＳ Ｐゴシック"/>
                <a:cs typeface="ＭＳ Ｐゴシック"/>
              </a:rPr>
              <a:t>→</a:t>
            </a:r>
            <a:r>
              <a:rPr lang="ja-JP" altLang="ja-JP" sz="2000" kern="0" dirty="0" smtClean="0">
                <a:solidFill>
                  <a:srgbClr val="000000"/>
                </a:solidFill>
                <a:latin typeface="ＭＳ Ｐゴシック"/>
                <a:cs typeface="ＭＳ Ｐゴシック"/>
              </a:rPr>
              <a:t>２０点</a:t>
            </a:r>
            <a:endParaRPr lang="ja-JP" altLang="ja-JP" sz="2000" kern="100" dirty="0" smtClean="0">
              <a:solidFill>
                <a:prstClr val="black"/>
              </a:solidFill>
              <a:latin typeface="ＭＳ Ｐゴシック"/>
              <a:cs typeface="Times New Roman"/>
            </a:endParaRPr>
          </a:p>
          <a:p>
            <a:r>
              <a:rPr lang="en-US" altLang="ja-JP" sz="2000" kern="0" dirty="0" smtClean="0">
                <a:solidFill>
                  <a:srgbClr val="000000"/>
                </a:solidFill>
                <a:latin typeface="ＭＳ Ｐゴシック"/>
                <a:cs typeface="ＭＳ Ｐゴシック"/>
              </a:rPr>
              <a:t> (2) </a:t>
            </a:r>
            <a:r>
              <a:rPr lang="ja-JP" altLang="ja-JP" sz="2000" kern="0" dirty="0" smtClean="0">
                <a:solidFill>
                  <a:srgbClr val="000000"/>
                </a:solidFill>
                <a:latin typeface="ＭＳ Ｐゴシック"/>
                <a:cs typeface="ＭＳ Ｐゴシック"/>
              </a:rPr>
              <a:t>Ｄ０１８</a:t>
            </a:r>
            <a:r>
              <a:rPr lang="en-US" altLang="ja-JP" sz="2000" kern="0" dirty="0" smtClean="0">
                <a:solidFill>
                  <a:srgbClr val="000000"/>
                </a:solidFill>
                <a:latin typeface="ＭＳ Ｐゴシック"/>
                <a:cs typeface="ＭＳ Ｐゴシック"/>
              </a:rPr>
              <a:t> </a:t>
            </a:r>
            <a:r>
              <a:rPr lang="ja-JP" altLang="ja-JP" sz="2000" kern="0" dirty="0" smtClean="0">
                <a:solidFill>
                  <a:srgbClr val="000000"/>
                </a:solidFill>
                <a:latin typeface="ＭＳ Ｐゴシック"/>
                <a:cs typeface="ＭＳ Ｐゴシック"/>
              </a:rPr>
              <a:t>細菌</a:t>
            </a:r>
            <a:r>
              <a:rPr lang="ja-JP" altLang="ja-JP" sz="2000" kern="0" dirty="0">
                <a:solidFill>
                  <a:srgbClr val="000000"/>
                </a:solidFill>
                <a:latin typeface="ＭＳ Ｐゴシック"/>
                <a:cs typeface="ＭＳ Ｐゴシック"/>
              </a:rPr>
              <a:t>培養同定検査（血液）　２か所からの採取で２回算定可</a:t>
            </a:r>
            <a:endParaRPr lang="ja-JP" altLang="ja-JP" sz="2000" kern="100" dirty="0">
              <a:solidFill>
                <a:prstClr val="black"/>
              </a:solidFill>
              <a:latin typeface="ＭＳ Ｐゴシック"/>
              <a:cs typeface="Times New Roman"/>
            </a:endParaRPr>
          </a:p>
          <a:p>
            <a:pPr algn="just"/>
            <a:r>
              <a:rPr lang="en-US" altLang="ja-JP" sz="2000" kern="100" dirty="0">
                <a:solidFill>
                  <a:srgbClr val="000000"/>
                </a:solidFill>
                <a:latin typeface="ＭＳ Ｐゴシック"/>
                <a:cs typeface="Times New Roman"/>
              </a:rPr>
              <a:t> </a:t>
            </a:r>
            <a:r>
              <a:rPr lang="en-US" altLang="ja-JP" sz="2000" kern="100" dirty="0" smtClean="0">
                <a:solidFill>
                  <a:srgbClr val="000000"/>
                </a:solidFill>
                <a:latin typeface="ＭＳ Ｐゴシック"/>
                <a:cs typeface="Times New Roman"/>
              </a:rPr>
              <a:t>(3) </a:t>
            </a:r>
            <a:r>
              <a:rPr lang="ja-JP" altLang="ja-JP" sz="2000" kern="100" dirty="0" smtClean="0">
                <a:solidFill>
                  <a:srgbClr val="000000"/>
                </a:solidFill>
                <a:latin typeface="ＭＳ Ｐゴシック"/>
                <a:cs typeface="Times New Roman"/>
              </a:rPr>
              <a:t>Ｃ１５２</a:t>
            </a:r>
            <a:r>
              <a:rPr lang="en-US" altLang="ja-JP" sz="2000" kern="100" dirty="0" smtClean="0">
                <a:solidFill>
                  <a:srgbClr val="000000"/>
                </a:solidFill>
                <a:latin typeface="ＭＳ Ｐゴシック"/>
                <a:cs typeface="Times New Roman"/>
              </a:rPr>
              <a:t> </a:t>
            </a:r>
            <a:r>
              <a:rPr lang="ja-JP" altLang="ja-JP" sz="2000" kern="100" dirty="0" smtClean="0">
                <a:solidFill>
                  <a:srgbClr val="000000"/>
                </a:solidFill>
                <a:latin typeface="ＭＳ Ｐゴシック"/>
                <a:cs typeface="Times New Roman"/>
              </a:rPr>
              <a:t>間歇</a:t>
            </a:r>
            <a:r>
              <a:rPr lang="ja-JP" altLang="ja-JP" sz="2000" kern="100" dirty="0">
                <a:solidFill>
                  <a:srgbClr val="000000"/>
                </a:solidFill>
                <a:latin typeface="ＭＳ Ｐゴシック"/>
                <a:cs typeface="Times New Roman"/>
              </a:rPr>
              <a:t>注入シリンジポンプ　２月に２回の算定が可能に</a:t>
            </a:r>
            <a:endParaRPr lang="ja-JP" altLang="ja-JP" sz="2000" kern="100" dirty="0">
              <a:solidFill>
                <a:prstClr val="black"/>
              </a:solidFill>
              <a:latin typeface="ＭＳ Ｐゴシック"/>
              <a:cs typeface="Times New Roman"/>
            </a:endParaRPr>
          </a:p>
        </p:txBody>
      </p:sp>
      <p:sp>
        <p:nvSpPr>
          <p:cNvPr id="7" name="Rectangle 2"/>
          <p:cNvSpPr>
            <a:spLocks noChangeArrowheads="1"/>
          </p:cNvSpPr>
          <p:nvPr/>
        </p:nvSpPr>
        <p:spPr bwMode="auto">
          <a:xfrm>
            <a:off x="183416" y="170170"/>
            <a:ext cx="9517327" cy="649287"/>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ctr" hangingPunct="1">
              <a:spcBef>
                <a:spcPct val="0"/>
              </a:spcBef>
              <a:spcAft>
                <a:spcPct val="0"/>
              </a:spcAft>
              <a:buFont typeface="Arial" charset="0"/>
              <a:buNone/>
              <a:defRPr/>
            </a:pPr>
            <a:r>
              <a:rPr lang="ja-JP" altLang="en-US" sz="2800" kern="0" dirty="0" smtClean="0">
                <a:solidFill>
                  <a:srgbClr val="000000"/>
                </a:solidFill>
              </a:rPr>
              <a:t>６</a:t>
            </a:r>
            <a:r>
              <a:rPr lang="ja-JP" altLang="en-US" sz="2800" kern="0" dirty="0">
                <a:solidFill>
                  <a:srgbClr val="000000"/>
                </a:solidFill>
              </a:rPr>
              <a:t>）</a:t>
            </a:r>
            <a:r>
              <a:rPr lang="ja-JP" altLang="en-US" sz="2800" dirty="0" smtClean="0">
                <a:solidFill>
                  <a:prstClr val="black"/>
                </a:solidFill>
                <a:latin typeface="Calibri" panose="020F0502020204030204"/>
                <a:ea typeface="ＭＳ Ｐゴシック"/>
              </a:rPr>
              <a:t>小児科</a:t>
            </a:r>
            <a:r>
              <a:rPr lang="ja-JP" altLang="en-US" sz="2800" dirty="0">
                <a:solidFill>
                  <a:prstClr val="black"/>
                </a:solidFill>
                <a:latin typeface="Calibri" panose="020F0502020204030204"/>
                <a:ea typeface="ＭＳ Ｐゴシック"/>
              </a:rPr>
              <a:t>分野で評価された技術の主な</a:t>
            </a:r>
            <a:r>
              <a:rPr lang="ja-JP" altLang="en-US" sz="2800" dirty="0" smtClean="0">
                <a:solidFill>
                  <a:prstClr val="black"/>
                </a:solidFill>
                <a:latin typeface="Calibri" panose="020F0502020204030204"/>
                <a:ea typeface="ＭＳ Ｐゴシック"/>
              </a:rPr>
              <a:t>もの</a:t>
            </a:r>
            <a:r>
              <a:rPr lang="ja-JP" altLang="en-US" sz="2800" dirty="0">
                <a:solidFill>
                  <a:prstClr val="black"/>
                </a:solidFill>
                <a:latin typeface="Calibri" panose="020F0502020204030204"/>
                <a:ea typeface="ＭＳ Ｐゴシック"/>
              </a:rPr>
              <a:t>③</a:t>
            </a:r>
            <a:endParaRPr lang="en-US" altLang="ja-JP" sz="2800" dirty="0">
              <a:solidFill>
                <a:srgbClr val="000000"/>
              </a:solidFill>
              <a:latin typeface="ＭＳ Ｐゴシック"/>
              <a:ea typeface="ＭＳ Ｐゴシック"/>
            </a:endParaRPr>
          </a:p>
        </p:txBody>
      </p:sp>
      <p:sp>
        <p:nvSpPr>
          <p:cNvPr id="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216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090410120"/>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90418" y="2349671"/>
            <a:ext cx="9144000" cy="1228725"/>
          </a:xfrm>
          <a:prstGeom prst="rect">
            <a:avLst/>
          </a:prstGeom>
          <a:solidFill>
            <a:srgbClr val="92D050"/>
          </a:solidFill>
          <a:ln w="38100" cmpd="dbl">
            <a:solidFill>
              <a:schemeClr val="tx1"/>
            </a:solidFill>
            <a:prstDash val="solid"/>
          </a:ln>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pPr>
            <a:r>
              <a:rPr lang="ja-JP" altLang="en-US" sz="3600" dirty="0" smtClean="0">
                <a:solidFill>
                  <a:prstClr val="black"/>
                </a:solidFill>
                <a:latin typeface="+mj-ea"/>
              </a:rPr>
              <a:t>２５．経過措置一覧</a:t>
            </a:r>
            <a:endParaRPr lang="en-US" altLang="ja-JP" sz="3600" dirty="0" smtClean="0">
              <a:solidFill>
                <a:prstClr val="black"/>
              </a:solidFill>
              <a:latin typeface="+mj-ea"/>
            </a:endParaRPr>
          </a:p>
        </p:txBody>
      </p:sp>
      <p:sp>
        <p:nvSpPr>
          <p:cNvPr id="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latin typeface="Arial"/>
              </a:rPr>
              <a:pPr>
                <a:defRPr/>
              </a:pPr>
              <a:t>217</a:t>
            </a:fld>
            <a:endParaRPr lang="ja-JP" altLang="en-US" dirty="0">
              <a:solidFill>
                <a:prstClr val="black"/>
              </a:solidFill>
              <a:latin typeface="Arial"/>
            </a:endParaRPr>
          </a:p>
        </p:txBody>
      </p:sp>
    </p:spTree>
    <p:extLst>
      <p:ext uri="{BB962C8B-B14F-4D97-AF65-F5344CB8AC3E}">
        <p14:creationId xmlns:p14="http://schemas.microsoft.com/office/powerpoint/2010/main" val="150220696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19892268"/>
              </p:ext>
            </p:extLst>
          </p:nvPr>
        </p:nvGraphicFramePr>
        <p:xfrm>
          <a:off x="94005" y="593812"/>
          <a:ext cx="9644821" cy="6181017"/>
        </p:xfrm>
        <a:graphic>
          <a:graphicData uri="http://schemas.openxmlformats.org/drawingml/2006/table">
            <a:tbl>
              <a:tblPr firstRow="1" bandRow="1">
                <a:tableStyleId>{B301B821-A1FF-4177-AEE7-76D212191A09}</a:tableStyleId>
              </a:tblPr>
              <a:tblGrid>
                <a:gridCol w="340938"/>
                <a:gridCol w="2823883"/>
                <a:gridCol w="6480000"/>
              </a:tblGrid>
              <a:tr h="290396">
                <a:tc>
                  <a:txBody>
                    <a:bodyPr/>
                    <a:lstStyle/>
                    <a:p>
                      <a:pPr algn="ctr" fontAlgn="ctr"/>
                      <a:endParaRPr lang="ja-JP" altLang="en-US"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fontAlgn="ctr"/>
                      <a:r>
                        <a:rPr lang="ja-JP" altLang="en-US" sz="1800" u="none" strike="noStrike" baseline="0" dirty="0">
                          <a:effectLst/>
                          <a:latin typeface="ＭＳ Ｐゴシック" panose="020B0600070205080204" pitchFamily="50" charset="-128"/>
                          <a:ea typeface="ＭＳ Ｐゴシック" panose="020B0600070205080204" pitchFamily="50" charset="-128"/>
                        </a:rPr>
                        <a:t>項目　</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ctr" fontAlgn="ctr"/>
                      <a:r>
                        <a:rPr lang="ja-JP" altLang="en-US" sz="1800" u="none" strike="noStrike" baseline="0" dirty="0">
                          <a:effectLst/>
                          <a:latin typeface="ＭＳ Ｐゴシック" panose="020B0600070205080204" pitchFamily="50" charset="-128"/>
                          <a:ea typeface="ＭＳ Ｐゴシック" panose="020B0600070205080204" pitchFamily="50" charset="-128"/>
                        </a:rPr>
                        <a:t>経過措置</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3379">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特定除外の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見直し①</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9</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日までは、一般病棟入院基本料（</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対</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err="1" smtClean="0">
                          <a:effectLst/>
                          <a:latin typeface="ＭＳ Ｐゴシック" panose="020B0600070205080204" pitchFamily="50" charset="-128"/>
                          <a:ea typeface="ＭＳ Ｐゴシック" panose="020B0600070205080204" pitchFamily="50" charset="-128"/>
                        </a:rPr>
                        <a:t>、</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対</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）等において、特定</a:t>
                      </a:r>
                      <a:r>
                        <a:rPr lang="ja-JP" altLang="en-US" sz="1200" u="none" strike="noStrike" baseline="0" dirty="0">
                          <a:effectLst/>
                          <a:latin typeface="ＭＳ Ｐゴシック" panose="020B0600070205080204" pitchFamily="50" charset="-128"/>
                          <a:ea typeface="ＭＳ Ｐゴシック" panose="020B0600070205080204" pitchFamily="50" charset="-128"/>
                        </a:rPr>
                        <a:t>入院基本料を算定</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できる。</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521751">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特定除外の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見直し②</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90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日を超えて入院する患者を対象として、原則として療養病棟と同等の報酬体系とする取り扱いを選んだ場合、平成</a:t>
                      </a:r>
                      <a:r>
                        <a:rPr lang="en-US" altLang="ja-JP" sz="1200" u="none" strike="noStrike" baseline="0" dirty="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日までの間、療養病棟の算定を届け出た病棟の</a:t>
                      </a:r>
                      <a:r>
                        <a:rPr lang="en-US" altLang="ja-JP" sz="1200" u="none" strike="noStrike" baseline="0" dirty="0">
                          <a:effectLst/>
                          <a:latin typeface="ＭＳ Ｐゴシック" panose="020B0600070205080204" pitchFamily="50" charset="-128"/>
                          <a:ea typeface="ＭＳ Ｐゴシック" panose="020B0600070205080204" pitchFamily="50" charset="-128"/>
                        </a:rPr>
                        <a:t>2</a:t>
                      </a:r>
                      <a:r>
                        <a:rPr lang="ja-JP" altLang="en-US" sz="1200" u="none" strike="noStrike" baseline="0" dirty="0">
                          <a:effectLst/>
                          <a:latin typeface="ＭＳ Ｐゴシック" panose="020B0600070205080204" pitchFamily="50" charset="-128"/>
                          <a:ea typeface="ＭＳ Ｐゴシック" panose="020B0600070205080204" pitchFamily="50" charset="-128"/>
                        </a:rPr>
                        <a:t>室</a:t>
                      </a:r>
                      <a:r>
                        <a:rPr lang="en-US" altLang="ja-JP" sz="1200" u="none" strike="noStrike" baseline="0" dirty="0">
                          <a:effectLst/>
                          <a:latin typeface="ＭＳ Ｐゴシック" panose="020B0600070205080204" pitchFamily="50" charset="-128"/>
                          <a:ea typeface="ＭＳ Ｐゴシック" panose="020B0600070205080204" pitchFamily="50" charset="-128"/>
                        </a:rPr>
                        <a:t>4</a:t>
                      </a:r>
                      <a:r>
                        <a:rPr lang="ja-JP" altLang="en-US" sz="1200" u="none" strike="noStrike" baseline="0" dirty="0">
                          <a:effectLst/>
                          <a:latin typeface="ＭＳ Ｐゴシック" panose="020B0600070205080204" pitchFamily="50" charset="-128"/>
                          <a:ea typeface="ＭＳ Ｐゴシック" panose="020B0600070205080204" pitchFamily="50" charset="-128"/>
                        </a:rPr>
                        <a:t>床に限り、出来高算定を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認める。</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経過措置利用のために届出必要</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40267">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特定除外の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見直し③</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90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日を超えて入院する患者を対象として、原則として療養病棟と同等の報酬体系とする取り扱いを選んだ場合、平成</a:t>
                      </a:r>
                      <a:r>
                        <a:rPr lang="en-US" altLang="ja-JP" sz="1200" u="none" strike="noStrike" baseline="0" dirty="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日に入院している患者は、当分の間</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、医療</a:t>
                      </a:r>
                      <a:r>
                        <a:rPr lang="ja-JP" altLang="en-US" sz="1200" u="none" strike="noStrike" baseline="0" dirty="0">
                          <a:effectLst/>
                          <a:latin typeface="ＭＳ Ｐゴシック" panose="020B0600070205080204" pitchFamily="50" charset="-128"/>
                          <a:ea typeface="ＭＳ Ｐゴシック" panose="020B0600070205080204" pitchFamily="50" charset="-128"/>
                        </a:rPr>
                        <a:t>区分を</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とみ</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なす。</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70315">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4</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７対１入院基本料等</a:t>
                      </a:r>
                      <a:r>
                        <a:rPr lang="ja-JP" altLang="en-US" sz="1200" u="none" strike="noStrike" baseline="0" dirty="0">
                          <a:effectLst/>
                          <a:latin typeface="ＭＳ Ｐゴシック" panose="020B0600070205080204" pitchFamily="50" charset="-128"/>
                          <a:ea typeface="ＭＳ Ｐゴシック" panose="020B0600070205080204" pitchFamily="50" charset="-128"/>
                        </a:rPr>
                        <a:t>の看護必要度</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の見直しについて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に届出</a:t>
                      </a:r>
                      <a:r>
                        <a:rPr lang="ja-JP" altLang="en-US" sz="1200" u="none" strike="noStrike" baseline="0" dirty="0">
                          <a:effectLst/>
                          <a:latin typeface="ＭＳ Ｐゴシック" panose="020B0600070205080204" pitchFamily="50" charset="-128"/>
                          <a:ea typeface="ＭＳ Ｐゴシック" panose="020B0600070205080204" pitchFamily="50" charset="-128"/>
                        </a:rPr>
                        <a:t>を行って</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いる病棟</a:t>
                      </a:r>
                      <a:r>
                        <a:rPr lang="ja-JP" altLang="en-US" sz="1200" u="none" strike="noStrike" baseline="0" dirty="0">
                          <a:effectLst/>
                          <a:latin typeface="ＭＳ Ｐゴシック" panose="020B0600070205080204" pitchFamily="50" charset="-128"/>
                          <a:ea typeface="ＭＳ Ｐゴシック" panose="020B0600070205080204" pitchFamily="50" charset="-128"/>
                        </a:rPr>
                        <a:t>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は基準を満たすものと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87959">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5</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救命救急入院料の看護</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必要度、がん</a:t>
                      </a:r>
                      <a:r>
                        <a:rPr lang="ja-JP" altLang="en-US" sz="1200" u="none" strike="noStrike" baseline="0" dirty="0">
                          <a:effectLst/>
                          <a:latin typeface="ＭＳ Ｐゴシック" panose="020B0600070205080204" pitchFamily="50" charset="-128"/>
                          <a:ea typeface="ＭＳ Ｐゴシック" panose="020B0600070205080204" pitchFamily="50" charset="-128"/>
                        </a:rPr>
                        <a:t>専門病院の看護必要度の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見直しについて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日に届出を行って</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いる病棟</a:t>
                      </a:r>
                      <a:r>
                        <a:rPr lang="ja-JP" altLang="en-US" sz="1200" u="none" strike="noStrike" baseline="0" dirty="0">
                          <a:effectLst/>
                          <a:latin typeface="ＭＳ Ｐゴシック" panose="020B0600070205080204" pitchFamily="50" charset="-128"/>
                          <a:ea typeface="ＭＳ Ｐゴシック" panose="020B0600070205080204" pitchFamily="50" charset="-128"/>
                        </a:rPr>
                        <a:t>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日までは要件を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99533">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6</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zh-TW" altLang="en-US" sz="1200" u="none" strike="noStrike" baseline="0" dirty="0">
                          <a:effectLst/>
                          <a:latin typeface="ＭＳ Ｐゴシック" panose="020B0600070205080204" pitchFamily="50" charset="-128"/>
                          <a:ea typeface="ＭＳ Ｐゴシック" panose="020B0600070205080204" pitchFamily="50" charset="-128"/>
                        </a:rPr>
                        <a:t>看護補助加算</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１</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の見直しについて</a:t>
                      </a:r>
                      <a:endParaRPr lang="zh-TW"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日に届出を行って</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いる医療</a:t>
                      </a:r>
                      <a:r>
                        <a:rPr lang="ja-JP" altLang="en-US" sz="1200" u="none" strike="noStrike" baseline="0" dirty="0">
                          <a:effectLst/>
                          <a:latin typeface="ＭＳ Ｐゴシック" panose="020B0600070205080204" pitchFamily="50" charset="-128"/>
                          <a:ea typeface="ＭＳ Ｐゴシック" panose="020B0600070205080204" pitchFamily="50" charset="-128"/>
                        </a:rPr>
                        <a:t>機関は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日までは要件を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33308">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7</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７対１入院基本料等の</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自宅</a:t>
                      </a:r>
                      <a:r>
                        <a:rPr lang="zh-TW" altLang="en-US" sz="1200" u="none" strike="noStrike" baseline="0" dirty="0">
                          <a:effectLst/>
                          <a:latin typeface="ＭＳ Ｐゴシック" panose="020B0600070205080204" pitchFamily="50" charset="-128"/>
                          <a:ea typeface="ＭＳ Ｐゴシック" panose="020B0600070205080204" pitchFamily="50" charset="-128"/>
                        </a:rPr>
                        <a:t>等退院患者</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割合</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について</a:t>
                      </a:r>
                      <a:endParaRPr lang="zh-TW"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に届出</a:t>
                      </a:r>
                      <a:r>
                        <a:rPr lang="ja-JP" altLang="en-US" sz="1200" u="none" strike="noStrike" baseline="0" dirty="0">
                          <a:effectLst/>
                          <a:latin typeface="ＭＳ Ｐゴシック" panose="020B0600070205080204" pitchFamily="50" charset="-128"/>
                          <a:ea typeface="ＭＳ Ｐゴシック" panose="020B0600070205080204" pitchFamily="50" charset="-128"/>
                        </a:rPr>
                        <a:t>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行っている病棟は、平成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までは基準を満たすものと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67174">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8</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７対１入院基本料等のデータ</a:t>
                      </a:r>
                      <a:r>
                        <a:rPr lang="ja-JP" altLang="en-US" sz="1200" u="none" strike="noStrike" baseline="0" dirty="0">
                          <a:effectLst/>
                          <a:latin typeface="ＭＳ Ｐゴシック" panose="020B0600070205080204" pitchFamily="50" charset="-128"/>
                          <a:ea typeface="ＭＳ Ｐゴシック" panose="020B0600070205080204" pitchFamily="50" charset="-128"/>
                        </a:rPr>
                        <a:t>提出加算</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届出要件の追加について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に届出</a:t>
                      </a:r>
                      <a:r>
                        <a:rPr lang="ja-JP" altLang="en-US" sz="1200" u="none" strike="noStrike" baseline="0" dirty="0">
                          <a:effectLst/>
                          <a:latin typeface="ＭＳ Ｐゴシック" panose="020B0600070205080204" pitchFamily="50" charset="-128"/>
                          <a:ea typeface="ＭＳ Ｐゴシック" panose="020B0600070205080204" pitchFamily="50" charset="-128"/>
                        </a:rPr>
                        <a:t>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行っている病棟は、平成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までは基準を満たすものと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68811">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9</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en-US" altLang="ja-JP" sz="1200" u="none" strike="noStrike" baseline="0" dirty="0">
                          <a:effectLst/>
                          <a:latin typeface="ＭＳ Ｐゴシック" panose="020B0600070205080204" pitchFamily="50" charset="-128"/>
                          <a:ea typeface="ＭＳ Ｐゴシック" panose="020B0600070205080204" pitchFamily="50" charset="-128"/>
                        </a:rPr>
                        <a:t>ICU</a:t>
                      </a:r>
                      <a:r>
                        <a:rPr lang="ja-JP" altLang="en-US" sz="1200" u="none" strike="noStrike" baseline="0" dirty="0">
                          <a:effectLst/>
                          <a:latin typeface="ＭＳ Ｐゴシック" panose="020B0600070205080204" pitchFamily="50" charset="-128"/>
                          <a:ea typeface="ＭＳ Ｐゴシック" panose="020B0600070205080204" pitchFamily="50" charset="-128"/>
                        </a:rPr>
                        <a:t>の看護必要度の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見直しについて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日に届出を行って</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いる病棟</a:t>
                      </a:r>
                      <a:r>
                        <a:rPr lang="ja-JP" altLang="en-US" sz="1200" u="none" strike="noStrike" baseline="0" dirty="0">
                          <a:effectLst/>
                          <a:latin typeface="ＭＳ Ｐゴシック" panose="020B0600070205080204" pitchFamily="50" charset="-128"/>
                          <a:ea typeface="ＭＳ Ｐゴシック" panose="020B0600070205080204" pitchFamily="50" charset="-128"/>
                        </a:rPr>
                        <a:t>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は新</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ICU</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３又は新</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ICU4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の看護</a:t>
                      </a:r>
                      <a:r>
                        <a:rPr lang="ja-JP" altLang="en-US" sz="1200" u="none" strike="noStrike" baseline="0" dirty="0">
                          <a:effectLst/>
                          <a:latin typeface="ＭＳ Ｐゴシック" panose="020B0600070205080204" pitchFamily="50" charset="-128"/>
                          <a:ea typeface="ＭＳ Ｐゴシック" panose="020B0600070205080204" pitchFamily="50" charset="-128"/>
                        </a:rPr>
                        <a:t>必要度</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の基準を満たすものと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7855">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10</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en-US" altLang="ja-JP" sz="1200" u="none" strike="noStrike" baseline="0" dirty="0">
                          <a:effectLst/>
                          <a:latin typeface="ＭＳ Ｐゴシック" panose="020B0600070205080204" pitchFamily="50" charset="-128"/>
                          <a:ea typeface="ＭＳ Ｐゴシック" panose="020B0600070205080204" pitchFamily="50" charset="-128"/>
                        </a:rPr>
                        <a:t>HUC</a:t>
                      </a:r>
                      <a:r>
                        <a:rPr lang="ja-JP" altLang="en-US" sz="1200" u="none" strike="noStrike" baseline="0" dirty="0">
                          <a:effectLst/>
                          <a:latin typeface="ＭＳ Ｐゴシック" panose="020B0600070205080204" pitchFamily="50" charset="-128"/>
                          <a:ea typeface="ＭＳ Ｐゴシック" panose="020B0600070205080204" pitchFamily="50" charset="-128"/>
                        </a:rPr>
                        <a:t>の看護必要度の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見直しについて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日に届出を行って</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いる病棟</a:t>
                      </a:r>
                      <a:r>
                        <a:rPr lang="ja-JP" altLang="en-US" sz="1200" u="none" strike="noStrike" baseline="0" dirty="0">
                          <a:effectLst/>
                          <a:latin typeface="ＭＳ Ｐゴシック" panose="020B0600070205080204" pitchFamily="50" charset="-128"/>
                          <a:ea typeface="ＭＳ Ｐゴシック" panose="020B0600070205080204" pitchFamily="50" charset="-128"/>
                        </a:rPr>
                        <a:t>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は基準を満たすものとみなし、</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4,584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点を算定できる。</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HUC</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１又は</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HCU</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２の届出が必要。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7855">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11</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総合入院体制</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加算の見直しについて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・総合入院体制加算</a:t>
                      </a:r>
                      <a:r>
                        <a:rPr lang="ja-JP" altLang="en-US" sz="1200" u="none" strike="noStrike" baseline="0" dirty="0">
                          <a:effectLst/>
                          <a:latin typeface="ＭＳ Ｐゴシック" panose="020B0600070205080204" pitchFamily="50" charset="-128"/>
                          <a:ea typeface="ＭＳ Ｐゴシック" panose="020B0600070205080204" pitchFamily="50" charset="-128"/>
                        </a:rPr>
                        <a:t>２を新規に届け出る場合は、地域包括ケア病棟入院料等の届出を行っていない医療機関である</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こと。</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7855">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12</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A302</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及び</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A303</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（新生児の受け入れ要件）の見直しについて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日にまでに</a:t>
                      </a:r>
                      <a:r>
                        <a:rPr lang="ja-JP" altLang="en-US" sz="1200" u="none" strike="noStrike" baseline="0" dirty="0">
                          <a:effectLst/>
                          <a:latin typeface="ＭＳ Ｐゴシック" panose="020B0600070205080204" pitchFamily="50" charset="-128"/>
                          <a:ea typeface="ＭＳ Ｐゴシック" panose="020B0600070205080204" pitchFamily="50" charset="-128"/>
                        </a:rPr>
                        <a:t>届出を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行っている治療室は、平成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は基準を満たすものと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7855">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13</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en-US" sz="1200" u="none" strike="noStrike" baseline="0" dirty="0" smtClean="0">
                          <a:effectLst/>
                          <a:latin typeface="ＭＳ Ｐゴシック" panose="020B0600070205080204" pitchFamily="50" charset="-128"/>
                          <a:ea typeface="ＭＳ Ｐゴシック" panose="020B0600070205080204" pitchFamily="50" charset="-128"/>
                        </a:rPr>
                        <a:t>A212（</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超重症児等入院診療料加算）の見直しについて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日適用</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bl>
          </a:graphicData>
        </a:graphic>
      </p:graphicFrame>
      <p:sp>
        <p:nvSpPr>
          <p:cNvPr id="10" name="タイトル 1"/>
          <p:cNvSpPr>
            <a:spLocks noGrp="1"/>
          </p:cNvSpPr>
          <p:nvPr>
            <p:ph type="title"/>
          </p:nvPr>
        </p:nvSpPr>
        <p:spPr>
          <a:xfrm>
            <a:off x="650216" y="102741"/>
            <a:ext cx="8543925" cy="510988"/>
          </a:xfrm>
        </p:spPr>
        <p:txBody>
          <a:bodyPr>
            <a:noAutofit/>
          </a:bodyPr>
          <a:lstStyle/>
          <a:p>
            <a:pPr algn="ctr"/>
            <a:r>
              <a:rPr lang="ja-JP" altLang="en-US" sz="3200" dirty="0"/>
              <a:t>経過</a:t>
            </a:r>
            <a:r>
              <a:rPr lang="ja-JP" altLang="en-US" sz="3200" dirty="0" smtClean="0"/>
              <a:t>措置等について①</a:t>
            </a:r>
            <a:endParaRPr kumimoji="1" lang="ja-JP" altLang="en-US" sz="3200" dirty="0"/>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latin typeface="Arial"/>
              </a:rPr>
              <a:pPr>
                <a:defRPr/>
              </a:pPr>
              <a:t>218</a:t>
            </a:fld>
            <a:endParaRPr lang="ja-JP" altLang="en-US" dirty="0">
              <a:solidFill>
                <a:prstClr val="black"/>
              </a:solidFill>
              <a:latin typeface="Arial"/>
            </a:endParaRPr>
          </a:p>
        </p:txBody>
      </p:sp>
    </p:spTree>
    <p:extLst>
      <p:ext uri="{BB962C8B-B14F-4D97-AF65-F5344CB8AC3E}">
        <p14:creationId xmlns:p14="http://schemas.microsoft.com/office/powerpoint/2010/main" val="343139647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123289"/>
            <a:ext cx="8543925" cy="510988"/>
          </a:xfrm>
        </p:spPr>
        <p:txBody>
          <a:bodyPr>
            <a:noAutofit/>
          </a:bodyPr>
          <a:lstStyle/>
          <a:p>
            <a:pPr algn="ctr"/>
            <a:r>
              <a:rPr lang="ja-JP" altLang="en-US" sz="3200" dirty="0"/>
              <a:t>経過</a:t>
            </a:r>
            <a:r>
              <a:rPr lang="ja-JP" altLang="en-US" sz="3200" dirty="0" smtClean="0"/>
              <a:t>措置等について</a:t>
            </a:r>
            <a:r>
              <a:rPr lang="ja-JP" altLang="en-US" sz="3200" dirty="0"/>
              <a:t>②</a:t>
            </a:r>
            <a:endParaRPr kumimoji="1" lang="ja-JP" altLang="en-US" sz="3200" dirty="0"/>
          </a:p>
        </p:txBody>
      </p:sp>
      <p:graphicFrame>
        <p:nvGraphicFramePr>
          <p:cNvPr id="5" name="コンテンツ プレースホルダー 5"/>
          <p:cNvGraphicFramePr>
            <a:graphicFrameLocks/>
          </p:cNvGraphicFramePr>
          <p:nvPr>
            <p:extLst>
              <p:ext uri="{D42A27DB-BD31-4B8C-83A1-F6EECF244321}">
                <p14:modId xmlns:p14="http://schemas.microsoft.com/office/powerpoint/2010/main" val="1070127888"/>
              </p:ext>
            </p:extLst>
          </p:nvPr>
        </p:nvGraphicFramePr>
        <p:xfrm>
          <a:off x="109598" y="754669"/>
          <a:ext cx="9644821" cy="5601335"/>
        </p:xfrm>
        <a:graphic>
          <a:graphicData uri="http://schemas.openxmlformats.org/drawingml/2006/table">
            <a:tbl>
              <a:tblPr firstRow="1" bandRow="1">
                <a:tableStyleId>{B301B821-A1FF-4177-AEE7-76D212191A09}</a:tableStyleId>
              </a:tblPr>
              <a:tblGrid>
                <a:gridCol w="340938"/>
                <a:gridCol w="2823883"/>
                <a:gridCol w="6480000"/>
              </a:tblGrid>
              <a:tr h="370840">
                <a:tc>
                  <a:txBody>
                    <a:bodyPr/>
                    <a:lstStyle/>
                    <a:p>
                      <a:pPr algn="ctr" fontAlgn="ctr"/>
                      <a:endParaRPr lang="ja-JP" altLang="en-US"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fontAlgn="ctr"/>
                      <a:r>
                        <a:rPr lang="ja-JP" altLang="en-US" sz="1800" u="none" strike="noStrike" baseline="0" dirty="0">
                          <a:effectLst/>
                          <a:latin typeface="ＭＳ Ｐゴシック" panose="020B0600070205080204" pitchFamily="50" charset="-128"/>
                          <a:ea typeface="ＭＳ Ｐゴシック" panose="020B0600070205080204" pitchFamily="50" charset="-128"/>
                        </a:rPr>
                        <a:t>項目　</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ctr" fontAlgn="ctr"/>
                      <a:r>
                        <a:rPr lang="ja-JP" altLang="en-US" sz="1800" u="none" strike="noStrike" baseline="0" dirty="0">
                          <a:effectLst/>
                          <a:latin typeface="ＭＳ Ｐゴシック" panose="020B0600070205080204" pitchFamily="50" charset="-128"/>
                          <a:ea typeface="ＭＳ Ｐゴシック" panose="020B0600070205080204" pitchFamily="50" charset="-128"/>
                        </a:rPr>
                        <a:t>経過措置</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14</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療養病棟等の経過措置の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廃止について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・経過措置を削除</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15</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（地域包括ケア病棟）亜急性期入院管理料の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廃止について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日までに届出を行っている病室は、平成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9</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日までは算定</a:t>
                      </a:r>
                      <a:r>
                        <a:rPr lang="ja-JP" altLang="en-US" sz="1200" u="none" strike="noStrike" baseline="0" dirty="0">
                          <a:effectLst/>
                          <a:latin typeface="ＭＳ Ｐゴシック" panose="020B0600070205080204" pitchFamily="50" charset="-128"/>
                          <a:ea typeface="ＭＳ Ｐゴシック" panose="020B0600070205080204" pitchFamily="50" charset="-128"/>
                        </a:rPr>
                        <a:t>できる。</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16</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地域包括ケア病棟（内法の取り扱い</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日から適用</a:t>
                      </a: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なお、平成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までに届出たものについては</a:t>
                      </a:r>
                      <a:r>
                        <a:rPr lang="ja-JP" altLang="en-US" sz="1200" u="none" strike="noStrike" baseline="0" dirty="0">
                          <a:effectLst/>
                          <a:latin typeface="ＭＳ Ｐゴシック" panose="020B0600070205080204" pitchFamily="50" charset="-128"/>
                          <a:ea typeface="ＭＳ Ｐゴシック" panose="020B0600070205080204" pitchFamily="50" charset="-128"/>
                        </a:rPr>
                        <a:t>壁</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芯でよいこととする。</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17</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地域包括ケア病棟（データ提出</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加算の</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取り扱い）について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4</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日から適用（届出が必要）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18</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地域包括ケア病棟の看護師等配置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基準</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日までの間は必要人数の５割未満であれば看護師を看護補助者</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とみなすものとする。</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19</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地域包括ケア病棟の在宅復帰率の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実績</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年３月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日に７対１入院料</a:t>
                      </a:r>
                      <a:r>
                        <a:rPr lang="en-US" altLang="ja-JP" sz="1200" u="none" strike="noStrike" baseline="0" dirty="0">
                          <a:effectLst/>
                          <a:latin typeface="ＭＳ Ｐゴシック" panose="020B0600070205080204" pitchFamily="50" charset="-128"/>
                          <a:ea typeface="ＭＳ Ｐゴシック" panose="020B0600070205080204" pitchFamily="50" charset="-128"/>
                        </a:rPr>
                        <a:t>(</a:t>
                      </a:r>
                      <a:r>
                        <a:rPr lang="ja-JP" altLang="en-US" sz="1200" u="none" strike="noStrike" baseline="0" dirty="0">
                          <a:effectLst/>
                          <a:latin typeface="ＭＳ Ｐゴシック" panose="020B0600070205080204" pitchFamily="50" charset="-128"/>
                          <a:ea typeface="ＭＳ Ｐゴシック" panose="020B0600070205080204" pitchFamily="50" charset="-128"/>
                        </a:rPr>
                        <a:t>一般病棟、専門病院</a:t>
                      </a:r>
                      <a:r>
                        <a:rPr lang="en-US" altLang="ja-JP" sz="1200" u="none" strike="noStrike" baseline="0" dirty="0">
                          <a:effectLst/>
                          <a:latin typeface="ＭＳ Ｐゴシック" panose="020B0600070205080204" pitchFamily="50" charset="-128"/>
                          <a:ea typeface="ＭＳ Ｐゴシック" panose="020B0600070205080204" pitchFamily="50" charset="-128"/>
                        </a:rPr>
                        <a:t>)</a:t>
                      </a:r>
                      <a:r>
                        <a:rPr lang="ja-JP" altLang="en-US" sz="1200" u="none" strike="noStrike" baseline="0" dirty="0">
                          <a:effectLst/>
                          <a:latin typeface="ＭＳ Ｐゴシック" panose="020B0600070205080204" pitchFamily="50" charset="-128"/>
                          <a:ea typeface="ＭＳ Ｐゴシック" panose="020B0600070205080204" pitchFamily="50" charset="-128"/>
                        </a:rPr>
                        <a:t>の届出を行っている</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病棟が地域包括ケア病棟入院料の届出を行う場合、平成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年９月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a:effectLst/>
                          <a:latin typeface="ＭＳ Ｐゴシック" panose="020B0600070205080204" pitchFamily="50" charset="-128"/>
                          <a:ea typeface="ＭＳ Ｐゴシック" panose="020B0600070205080204" pitchFamily="50" charset="-128"/>
                        </a:rPr>
                        <a:t>までの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間は在宅</a:t>
                      </a:r>
                      <a:r>
                        <a:rPr lang="ja-JP" altLang="en-US" sz="1200" u="none" strike="noStrike" baseline="0" dirty="0">
                          <a:effectLst/>
                          <a:latin typeface="ＭＳ Ｐゴシック" panose="020B0600070205080204" pitchFamily="50" charset="-128"/>
                          <a:ea typeface="ＭＳ Ｐゴシック" panose="020B0600070205080204" pitchFamily="50" charset="-128"/>
                        </a:rPr>
                        <a:t>復帰率</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の基準を満たしているものとする。</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20</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休日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リハビリテーションの要件見直しに</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日に</a:t>
                      </a:r>
                      <a:r>
                        <a:rPr lang="ja-JP" altLang="en-US" sz="1200" u="none" strike="noStrike" baseline="0" dirty="0">
                          <a:effectLst/>
                          <a:latin typeface="ＭＳ Ｐゴシック" panose="020B0600070205080204" pitchFamily="50" charset="-128"/>
                          <a:ea typeface="ＭＳ Ｐゴシック" panose="020B0600070205080204" pitchFamily="50" charset="-128"/>
                        </a:rPr>
                        <a:t>回復期</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リハビリテーション</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a:effectLst/>
                          <a:latin typeface="ＭＳ Ｐゴシック" panose="020B0600070205080204" pitchFamily="50" charset="-128"/>
                          <a:ea typeface="ＭＳ Ｐゴシック" panose="020B0600070205080204" pitchFamily="50" charset="-128"/>
                        </a:rPr>
                        <a:t>の届出を行っているところで休日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リハビリテーション加算</a:t>
                      </a:r>
                      <a:r>
                        <a:rPr lang="ja-JP" altLang="en-US" sz="1200" u="none" strike="noStrike" baseline="0" dirty="0">
                          <a:effectLst/>
                          <a:latin typeface="ＭＳ Ｐゴシック" panose="020B0600070205080204" pitchFamily="50" charset="-128"/>
                          <a:ea typeface="ＭＳ Ｐゴシック" panose="020B0600070205080204" pitchFamily="50" charset="-128"/>
                        </a:rPr>
                        <a:t>の届出をしていないところは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までは基準</a:t>
                      </a:r>
                      <a:r>
                        <a:rPr lang="ja-JP" altLang="en-US" sz="1200" u="none" strike="noStrike" baseline="0" dirty="0">
                          <a:effectLst/>
                          <a:latin typeface="ＭＳ Ｐゴシック" panose="020B0600070205080204" pitchFamily="50" charset="-128"/>
                          <a:ea typeface="ＭＳ Ｐゴシック" panose="020B0600070205080204" pitchFamily="50" charset="-128"/>
                        </a:rPr>
                        <a:t>を満たすものとみなす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21</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回復期</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リハビリテーション入院</a:t>
                      </a:r>
                      <a:r>
                        <a:rPr lang="ja-JP" altLang="en-US" sz="1200" u="none" strike="noStrike" baseline="0" dirty="0">
                          <a:effectLst/>
                          <a:latin typeface="ＭＳ Ｐゴシック" panose="020B0600070205080204" pitchFamily="50" charset="-128"/>
                          <a:ea typeface="ＭＳ Ｐゴシック" panose="020B0600070205080204" pitchFamily="50" charset="-128"/>
                        </a:rPr>
                        <a:t>基本料</a:t>
                      </a:r>
                      <a:r>
                        <a:rPr lang="en-US" altLang="ja-JP" sz="1200" u="none" strike="noStrike" baseline="0" dirty="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看護</a:t>
                      </a:r>
                      <a:r>
                        <a:rPr lang="ja-JP" altLang="en-US" sz="1200" u="none" strike="noStrike" baseline="0" dirty="0">
                          <a:effectLst/>
                          <a:latin typeface="ＭＳ Ｐゴシック" panose="020B0600070205080204" pitchFamily="50" charset="-128"/>
                          <a:ea typeface="ＭＳ Ｐゴシック" panose="020B0600070205080204" pitchFamily="50" charset="-128"/>
                        </a:rPr>
                        <a:t>必要度の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見直しについて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日に</a:t>
                      </a:r>
                      <a:r>
                        <a:rPr lang="ja-JP" altLang="en-US" sz="1200" u="none" strike="noStrike" baseline="0" dirty="0">
                          <a:effectLst/>
                          <a:latin typeface="ＭＳ Ｐゴシック" panose="020B0600070205080204" pitchFamily="50" charset="-128"/>
                          <a:ea typeface="ＭＳ Ｐゴシック" panose="020B0600070205080204" pitchFamily="50" charset="-128"/>
                        </a:rPr>
                        <a:t>回復期</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リハビリテーション</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a:effectLst/>
                          <a:latin typeface="ＭＳ Ｐゴシック" panose="020B0600070205080204" pitchFamily="50" charset="-128"/>
                          <a:ea typeface="ＭＳ Ｐゴシック" panose="020B0600070205080204" pitchFamily="50" charset="-128"/>
                        </a:rPr>
                        <a:t>の届出を行っている病棟は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までは基準</a:t>
                      </a:r>
                      <a:r>
                        <a:rPr lang="ja-JP" altLang="en-US" sz="1200" u="none" strike="noStrike" baseline="0" dirty="0">
                          <a:effectLst/>
                          <a:latin typeface="ＭＳ Ｐゴシック" panose="020B0600070205080204" pitchFamily="50" charset="-128"/>
                          <a:ea typeface="ＭＳ Ｐゴシック" panose="020B0600070205080204" pitchFamily="50" charset="-128"/>
                        </a:rPr>
                        <a:t>を満たすものとみなす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22</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常勤の管理栄養士の配置に関する経過措置について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・常勤</a:t>
                      </a:r>
                      <a:r>
                        <a:rPr lang="ja-JP" altLang="en-US" sz="1200" u="none" strike="noStrike" baseline="0" dirty="0">
                          <a:effectLst/>
                          <a:latin typeface="ＭＳ Ｐゴシック" panose="020B0600070205080204" pitchFamily="50" charset="-128"/>
                          <a:ea typeface="ＭＳ Ｐゴシック" panose="020B0600070205080204" pitchFamily="50" charset="-128"/>
                        </a:rPr>
                        <a:t>管理栄養士</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確保に関する経過措置を平成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6</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日まで延長。</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23</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栄養管理実施体制を満たさない病院</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減算について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7</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日から適用（届出が必要）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24</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有床診療所４～６の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届出について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に有床診療所入院基本料１、２又は３を算定していた有床診療所であれば、新たな届出をせずとも、それぞれ新有床診療所入院基本料４、５又は６</a:t>
                      </a:r>
                      <a:r>
                        <a:rPr lang="ja-JP" altLang="en-US" sz="1200" u="none" strike="noStrike" baseline="0" dirty="0">
                          <a:effectLst/>
                          <a:latin typeface="ＭＳ Ｐゴシック" panose="020B0600070205080204" pitchFamily="50" charset="-128"/>
                          <a:ea typeface="ＭＳ Ｐゴシック" panose="020B0600070205080204" pitchFamily="50" charset="-128"/>
                        </a:rPr>
                        <a:t>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引き続き算定することができる。</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25</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主治医機能の評価（研修要件の取り扱い）について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4</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日から適用</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bl>
          </a:graphicData>
        </a:graphic>
      </p:graphicFrame>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latin typeface="Arial"/>
              </a:rPr>
              <a:pPr>
                <a:defRPr/>
              </a:pPr>
              <a:t>219</a:t>
            </a:fld>
            <a:endParaRPr lang="ja-JP" altLang="en-US" dirty="0">
              <a:solidFill>
                <a:prstClr val="black"/>
              </a:solidFill>
              <a:latin typeface="Arial"/>
            </a:endParaRPr>
          </a:p>
        </p:txBody>
      </p:sp>
    </p:spTree>
    <p:extLst>
      <p:ext uri="{BB962C8B-B14F-4D97-AF65-F5344CB8AC3E}">
        <p14:creationId xmlns:p14="http://schemas.microsoft.com/office/powerpoint/2010/main" val="379885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3"/>
          <p:cNvSpPr txBox="1">
            <a:spLocks noChangeArrowheads="1"/>
          </p:cNvSpPr>
          <p:nvPr/>
        </p:nvSpPr>
        <p:spPr bwMode="auto">
          <a:xfrm>
            <a:off x="252353" y="717600"/>
            <a:ext cx="9459176" cy="291361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ts val="0"/>
              </a:spcBef>
              <a:spcAft>
                <a:spcPct val="0"/>
              </a:spcAft>
              <a:buFontTx/>
              <a:buNone/>
              <a:defRPr/>
            </a:pPr>
            <a:r>
              <a:rPr lang="ja-JP" altLang="en-US" sz="1900" dirty="0" smtClean="0">
                <a:solidFill>
                  <a:srgbClr val="000000"/>
                </a:solidFill>
              </a:rPr>
              <a:t>１．次回診療報酬改定について</a:t>
            </a:r>
            <a:endParaRPr lang="en-US" altLang="ja-JP" sz="1900" dirty="0" smtClean="0">
              <a:solidFill>
                <a:srgbClr val="000000"/>
              </a:solidFill>
            </a:endParaRPr>
          </a:p>
          <a:p>
            <a:pPr eaLnBrk="1" fontAlgn="base" hangingPunct="1">
              <a:lnSpc>
                <a:spcPts val="2200"/>
              </a:lnSpc>
              <a:spcBef>
                <a:spcPts val="0"/>
              </a:spcBef>
              <a:spcAft>
                <a:spcPct val="0"/>
              </a:spcAft>
              <a:buFontTx/>
              <a:buNone/>
              <a:defRPr/>
            </a:pPr>
            <a:r>
              <a:rPr lang="ja-JP" altLang="en-US" sz="1900" dirty="0" smtClean="0">
                <a:solidFill>
                  <a:srgbClr val="000000"/>
                </a:solidFill>
              </a:rPr>
              <a:t>　　・厳しい財政の中、</a:t>
            </a:r>
            <a:r>
              <a:rPr lang="ja-JP" altLang="en-US" sz="1900" dirty="0">
                <a:solidFill>
                  <a:srgbClr val="000000"/>
                </a:solidFill>
              </a:rPr>
              <a:t>次回</a:t>
            </a:r>
            <a:r>
              <a:rPr lang="ja-JP" altLang="en-US" sz="1900" dirty="0" smtClean="0">
                <a:solidFill>
                  <a:srgbClr val="000000"/>
                </a:solidFill>
              </a:rPr>
              <a:t>の診療報酬改定については</a:t>
            </a:r>
            <a:r>
              <a:rPr lang="ja-JP" altLang="en-US" sz="1900" u="sng" dirty="0" smtClean="0">
                <a:solidFill>
                  <a:srgbClr val="0000FF"/>
                </a:solidFill>
              </a:rPr>
              <a:t>マイナス改定とすべき</a:t>
            </a:r>
            <a:endParaRPr lang="en-US" altLang="ja-JP" sz="1900" u="sng" dirty="0" smtClean="0">
              <a:solidFill>
                <a:srgbClr val="0000FF"/>
              </a:solidFill>
            </a:endParaRPr>
          </a:p>
          <a:p>
            <a:pPr eaLnBrk="1" fontAlgn="base" hangingPunct="1">
              <a:lnSpc>
                <a:spcPts val="2200"/>
              </a:lnSpc>
              <a:spcBef>
                <a:spcPts val="0"/>
              </a:spcBef>
              <a:spcAft>
                <a:spcPct val="0"/>
              </a:spcAft>
              <a:buFontTx/>
              <a:buNone/>
              <a:defRPr/>
            </a:pPr>
            <a:r>
              <a:rPr lang="ja-JP" altLang="en-US" sz="1900" dirty="0" smtClean="0">
                <a:solidFill>
                  <a:srgbClr val="000000"/>
                </a:solidFill>
              </a:rPr>
              <a:t>２．地域の実情に応じた医療提供体制の構築について</a:t>
            </a:r>
            <a:endParaRPr lang="en-US" altLang="ja-JP" sz="1900" dirty="0" smtClean="0">
              <a:solidFill>
                <a:srgbClr val="000000"/>
              </a:solidFill>
            </a:endParaRPr>
          </a:p>
          <a:p>
            <a:pPr eaLnBrk="1" fontAlgn="base" hangingPunct="1">
              <a:lnSpc>
                <a:spcPts val="2200"/>
              </a:lnSpc>
              <a:spcBef>
                <a:spcPts val="0"/>
              </a:spcBef>
              <a:spcAft>
                <a:spcPct val="0"/>
              </a:spcAft>
              <a:buFontTx/>
              <a:buNone/>
              <a:defRPr/>
            </a:pPr>
            <a:r>
              <a:rPr lang="ja-JP" altLang="en-US" sz="1900" dirty="0" smtClean="0">
                <a:solidFill>
                  <a:srgbClr val="000000"/>
                </a:solidFill>
              </a:rPr>
              <a:t>　　（１）実効的な規制改革手法による病床数のコントロールが不可欠</a:t>
            </a:r>
            <a:endParaRPr lang="en-US" altLang="ja-JP" sz="1900" dirty="0" smtClean="0">
              <a:solidFill>
                <a:srgbClr val="000000"/>
              </a:solidFill>
            </a:endParaRPr>
          </a:p>
          <a:p>
            <a:pPr eaLnBrk="1" fontAlgn="base" hangingPunct="1">
              <a:lnSpc>
                <a:spcPts val="2200"/>
              </a:lnSpc>
              <a:spcBef>
                <a:spcPts val="0"/>
              </a:spcBef>
              <a:spcAft>
                <a:spcPct val="0"/>
              </a:spcAft>
              <a:buFontTx/>
              <a:buNone/>
              <a:defRPr/>
            </a:pPr>
            <a:r>
              <a:rPr lang="ja-JP" altLang="en-US" sz="1900" dirty="0" smtClean="0">
                <a:solidFill>
                  <a:srgbClr val="000000"/>
                </a:solidFill>
              </a:rPr>
              <a:t>　　（２）財政支援</a:t>
            </a:r>
            <a:r>
              <a:rPr lang="ja-JP" altLang="en-US" sz="1900" dirty="0">
                <a:solidFill>
                  <a:srgbClr val="000000"/>
                </a:solidFill>
              </a:rPr>
              <a:t>は</a:t>
            </a:r>
            <a:r>
              <a:rPr lang="ja-JP" altLang="en-US" sz="1900" dirty="0" smtClean="0">
                <a:solidFill>
                  <a:srgbClr val="000000"/>
                </a:solidFill>
              </a:rPr>
              <a:t>地域医療ビジョンの策定が前提</a:t>
            </a:r>
            <a:endParaRPr lang="en-US" altLang="ja-JP" sz="1900" dirty="0" smtClean="0">
              <a:solidFill>
                <a:srgbClr val="000000"/>
              </a:solidFill>
            </a:endParaRPr>
          </a:p>
          <a:p>
            <a:pPr eaLnBrk="1" fontAlgn="base" hangingPunct="1">
              <a:lnSpc>
                <a:spcPts val="2200"/>
              </a:lnSpc>
              <a:spcBef>
                <a:spcPts val="0"/>
              </a:spcBef>
              <a:spcAft>
                <a:spcPct val="0"/>
              </a:spcAft>
              <a:buFontTx/>
              <a:buNone/>
              <a:defRPr/>
            </a:pPr>
            <a:r>
              <a:rPr lang="ja-JP" altLang="en-US" sz="1900" dirty="0" smtClean="0">
                <a:solidFill>
                  <a:srgbClr val="000000"/>
                </a:solidFill>
              </a:rPr>
              <a:t>　　（３）地域の実情はさまざまであることから、全国一律の診療報酬ではなく、</a:t>
            </a:r>
            <a:endParaRPr lang="en-US" altLang="ja-JP" sz="1900" dirty="0" smtClean="0">
              <a:solidFill>
                <a:srgbClr val="000000"/>
              </a:solidFill>
            </a:endParaRPr>
          </a:p>
          <a:p>
            <a:pPr eaLnBrk="1" fontAlgn="base" hangingPunct="1">
              <a:lnSpc>
                <a:spcPts val="2200"/>
              </a:lnSpc>
              <a:spcBef>
                <a:spcPts val="0"/>
              </a:spcBef>
              <a:spcAft>
                <a:spcPct val="0"/>
              </a:spcAft>
              <a:buFontTx/>
              <a:buNone/>
              <a:defRPr/>
            </a:pPr>
            <a:r>
              <a:rPr lang="ja-JP" altLang="en-US" sz="1900" dirty="0" smtClean="0">
                <a:solidFill>
                  <a:srgbClr val="000000"/>
                </a:solidFill>
              </a:rPr>
              <a:t>　　　　 診療報酬以外の手段で対応</a:t>
            </a:r>
            <a:endParaRPr lang="en-US" altLang="ja-JP" sz="1900" dirty="0" smtClean="0">
              <a:solidFill>
                <a:srgbClr val="000000"/>
              </a:solidFill>
            </a:endParaRPr>
          </a:p>
          <a:p>
            <a:pPr eaLnBrk="1" fontAlgn="base" hangingPunct="1">
              <a:lnSpc>
                <a:spcPts val="2200"/>
              </a:lnSpc>
              <a:spcBef>
                <a:spcPts val="0"/>
              </a:spcBef>
              <a:spcAft>
                <a:spcPct val="0"/>
              </a:spcAft>
              <a:buFontTx/>
              <a:buNone/>
              <a:defRPr/>
            </a:pPr>
            <a:r>
              <a:rPr lang="en-US" altLang="ja-JP" sz="1900" dirty="0" smtClean="0">
                <a:solidFill>
                  <a:srgbClr val="000000"/>
                </a:solidFill>
              </a:rPr>
              <a:t>   </a:t>
            </a:r>
            <a:r>
              <a:rPr lang="ja-JP" altLang="en-US" sz="1900" dirty="0" smtClean="0">
                <a:solidFill>
                  <a:srgbClr val="000000"/>
                </a:solidFill>
              </a:rPr>
              <a:t>　</a:t>
            </a:r>
            <a:r>
              <a:rPr lang="en-US" altLang="ja-JP" sz="1900" dirty="0" smtClean="0">
                <a:solidFill>
                  <a:srgbClr val="000000"/>
                </a:solidFill>
              </a:rPr>
              <a:t>※</a:t>
            </a:r>
            <a:r>
              <a:rPr lang="ja-JP" altLang="en-US" sz="1900" dirty="0" smtClean="0">
                <a:solidFill>
                  <a:srgbClr val="000000"/>
                </a:solidFill>
              </a:rPr>
              <a:t>上記方策等が講じられるまで、診療報酬で手当てしないことも示唆</a:t>
            </a:r>
            <a:endParaRPr lang="en-US" altLang="ja-JP" sz="1900" dirty="0" smtClean="0">
              <a:solidFill>
                <a:srgbClr val="000000"/>
              </a:solidFill>
            </a:endParaRPr>
          </a:p>
          <a:p>
            <a:pPr marL="357188" indent="-357188" eaLnBrk="1" fontAlgn="base" hangingPunct="1">
              <a:lnSpc>
                <a:spcPts val="2200"/>
              </a:lnSpc>
              <a:spcBef>
                <a:spcPts val="0"/>
              </a:spcBef>
              <a:spcAft>
                <a:spcPct val="0"/>
              </a:spcAft>
              <a:buFontTx/>
              <a:buNone/>
              <a:defRPr/>
            </a:pPr>
            <a:r>
              <a:rPr lang="ja-JP" altLang="en-US" sz="1900" dirty="0" smtClean="0">
                <a:solidFill>
                  <a:srgbClr val="000000"/>
                </a:solidFill>
              </a:rPr>
              <a:t>３．</a:t>
            </a:r>
            <a:r>
              <a:rPr lang="ja-JP" altLang="en-US" sz="1900" u="sng" dirty="0" smtClean="0">
                <a:solidFill>
                  <a:srgbClr val="0000FF"/>
                </a:solidFill>
              </a:rPr>
              <a:t>薬価改定で生じた財源を使って、診療報酬本体分の増額を行うことはあり得ない</a:t>
            </a:r>
            <a:r>
              <a:rPr lang="ja-JP" altLang="en-US" sz="1900" dirty="0" smtClean="0">
                <a:solidFill>
                  <a:srgbClr val="000000"/>
                </a:solidFill>
              </a:rPr>
              <a:t>。そもそも薬価改定により生じた財源を何らかの財源が捻出されたと考えることが不適切。</a:t>
            </a:r>
            <a:endParaRPr lang="en-US" altLang="ja-JP" sz="1900" dirty="0" smtClean="0">
              <a:solidFill>
                <a:srgbClr val="000000"/>
              </a:solidFill>
            </a:endParaRPr>
          </a:p>
        </p:txBody>
      </p:sp>
      <p:sp>
        <p:nvSpPr>
          <p:cNvPr id="7" name="Text Box 2"/>
          <p:cNvSpPr txBox="1">
            <a:spLocks noChangeArrowheads="1"/>
          </p:cNvSpPr>
          <p:nvPr/>
        </p:nvSpPr>
        <p:spPr bwMode="auto">
          <a:xfrm>
            <a:off x="252353" y="44624"/>
            <a:ext cx="9205776" cy="68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en-US" altLang="ja-JP" sz="2000" dirty="0">
                <a:solidFill>
                  <a:srgbClr val="000000"/>
                </a:solidFill>
                <a:latin typeface="Arial" charset="0"/>
                <a:ea typeface="ＭＳ Ｐゴシック" charset="-128"/>
              </a:rPr>
              <a:t>【</a:t>
            </a:r>
            <a:r>
              <a:rPr lang="ja-JP" altLang="en-US" sz="2000" dirty="0" smtClean="0">
                <a:solidFill>
                  <a:srgbClr val="000000"/>
                </a:solidFill>
                <a:latin typeface="Arial" charset="0"/>
                <a:ea typeface="ＭＳ Ｐゴシック" charset="-128"/>
              </a:rPr>
              <a:t>平成</a:t>
            </a:r>
            <a:r>
              <a:rPr lang="en-US" altLang="ja-JP" sz="2000" dirty="0" smtClean="0">
                <a:solidFill>
                  <a:srgbClr val="000000"/>
                </a:solidFill>
                <a:latin typeface="Arial" charset="0"/>
                <a:ea typeface="ＭＳ Ｐゴシック" charset="-128"/>
              </a:rPr>
              <a:t>25</a:t>
            </a:r>
            <a:r>
              <a:rPr lang="ja-JP" altLang="en-US" sz="2000" dirty="0" smtClean="0">
                <a:solidFill>
                  <a:srgbClr val="000000"/>
                </a:solidFill>
                <a:latin typeface="Arial" charset="0"/>
                <a:ea typeface="ＭＳ Ｐゴシック" charset="-128"/>
              </a:rPr>
              <a:t>年</a:t>
            </a:r>
            <a:r>
              <a:rPr lang="en-US" altLang="ja-JP" sz="2000" dirty="0" smtClean="0">
                <a:solidFill>
                  <a:srgbClr val="000000"/>
                </a:solidFill>
                <a:latin typeface="Arial" charset="0"/>
                <a:ea typeface="ＭＳ Ｐゴシック" charset="-128"/>
              </a:rPr>
              <a:t>10</a:t>
            </a:r>
            <a:r>
              <a:rPr lang="ja-JP" altLang="en-US" sz="2000" dirty="0" smtClean="0">
                <a:solidFill>
                  <a:srgbClr val="000000"/>
                </a:solidFill>
                <a:latin typeface="Arial" charset="0"/>
                <a:ea typeface="ＭＳ Ｐゴシック" charset="-128"/>
              </a:rPr>
              <a:t>月</a:t>
            </a:r>
            <a:r>
              <a:rPr lang="en-US" altLang="ja-JP" sz="2000" dirty="0" smtClean="0">
                <a:solidFill>
                  <a:srgbClr val="000000"/>
                </a:solidFill>
                <a:latin typeface="Arial" charset="0"/>
                <a:ea typeface="ＭＳ Ｐゴシック" charset="-128"/>
              </a:rPr>
              <a:t>21</a:t>
            </a:r>
            <a:r>
              <a:rPr lang="ja-JP" altLang="en-US" sz="2000" dirty="0" smtClean="0">
                <a:solidFill>
                  <a:srgbClr val="000000"/>
                </a:solidFill>
                <a:latin typeface="Arial" charset="0"/>
                <a:ea typeface="ＭＳ Ｐゴシック" charset="-128"/>
              </a:rPr>
              <a:t>日</a:t>
            </a:r>
            <a:r>
              <a:rPr lang="en-US" altLang="ja-JP" sz="2000" dirty="0">
                <a:solidFill>
                  <a:srgbClr val="000000"/>
                </a:solidFill>
                <a:latin typeface="Arial" charset="0"/>
                <a:ea typeface="ＭＳ Ｐゴシック" charset="-128"/>
              </a:rPr>
              <a:t>】</a:t>
            </a:r>
            <a:endParaRPr lang="ja-JP" altLang="en-US" sz="2000" dirty="0">
              <a:solidFill>
                <a:srgbClr val="000000"/>
              </a:solidFill>
              <a:latin typeface="Arial" charset="0"/>
              <a:ea typeface="ＭＳ Ｐゴシック" charset="-128"/>
            </a:endParaRPr>
          </a:p>
          <a:p>
            <a:pPr eaLnBrk="1" fontAlgn="base" hangingPunct="1">
              <a:lnSpc>
                <a:spcPts val="2200"/>
              </a:lnSpc>
              <a:spcBef>
                <a:spcPts val="0"/>
              </a:spcBef>
              <a:spcAft>
                <a:spcPct val="0"/>
              </a:spcAft>
              <a:buFontTx/>
              <a:buNone/>
              <a:defRPr/>
            </a:pPr>
            <a:r>
              <a:rPr lang="ja-JP" altLang="en-US" sz="2000" dirty="0" smtClean="0">
                <a:solidFill>
                  <a:srgbClr val="000000"/>
                </a:solidFill>
                <a:latin typeface="Arial" charset="0"/>
                <a:ea typeface="ＭＳ Ｐゴシック" charset="-128"/>
              </a:rPr>
              <a:t>　財政</a:t>
            </a:r>
            <a:r>
              <a:rPr lang="ja-JP" altLang="en-US" sz="2000" dirty="0">
                <a:solidFill>
                  <a:srgbClr val="000000"/>
                </a:solidFill>
                <a:latin typeface="Arial" charset="0"/>
                <a:ea typeface="ＭＳ Ｐゴシック" charset="-128"/>
              </a:rPr>
              <a:t>制度等審議会財政制度分科会で財務省が</a:t>
            </a:r>
            <a:r>
              <a:rPr lang="ja-JP" altLang="en-US" sz="2000" dirty="0">
                <a:solidFill>
                  <a:srgbClr val="0000FF"/>
                </a:solidFill>
                <a:latin typeface="Arial" charset="0"/>
                <a:ea typeface="ＭＳ Ｐゴシック" charset="-128"/>
              </a:rPr>
              <a:t>マイナス改定</a:t>
            </a:r>
            <a:r>
              <a:rPr lang="ja-JP" altLang="en-US" sz="2000" dirty="0">
                <a:solidFill>
                  <a:srgbClr val="000000"/>
                </a:solidFill>
                <a:latin typeface="Arial" charset="0"/>
                <a:ea typeface="ＭＳ Ｐゴシック" charset="-128"/>
              </a:rPr>
              <a:t>を主張</a:t>
            </a:r>
            <a:endParaRPr lang="en-US" altLang="ja-JP" sz="2000" dirty="0">
              <a:solidFill>
                <a:srgbClr val="000000"/>
              </a:solidFill>
              <a:latin typeface="Arial" charset="0"/>
              <a:ea typeface="ＭＳ Ｐゴシック" charset="-128"/>
            </a:endParaRPr>
          </a:p>
        </p:txBody>
      </p:sp>
      <p:sp>
        <p:nvSpPr>
          <p:cNvPr id="11" name="Text Box 3"/>
          <p:cNvSpPr txBox="1">
            <a:spLocks noChangeArrowheads="1"/>
          </p:cNvSpPr>
          <p:nvPr/>
        </p:nvSpPr>
        <p:spPr bwMode="auto">
          <a:xfrm>
            <a:off x="252352" y="4661654"/>
            <a:ext cx="9537186" cy="1785104"/>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77800" indent="-177800" eaLnBrk="1" fontAlgn="base" hangingPunct="1">
              <a:lnSpc>
                <a:spcPts val="2200"/>
              </a:lnSpc>
              <a:spcBef>
                <a:spcPts val="0"/>
              </a:spcBef>
              <a:spcAft>
                <a:spcPct val="0"/>
              </a:spcAft>
              <a:buFontTx/>
              <a:buNone/>
              <a:defRPr/>
            </a:pPr>
            <a:r>
              <a:rPr lang="ja-JP" altLang="en-US" sz="1900" dirty="0" smtClean="0">
                <a:solidFill>
                  <a:srgbClr val="000000"/>
                </a:solidFill>
              </a:rPr>
              <a:t>○ 社会</a:t>
            </a:r>
            <a:r>
              <a:rPr lang="ja-JP" altLang="en-US" sz="1900" dirty="0">
                <a:solidFill>
                  <a:srgbClr val="000000"/>
                </a:solidFill>
              </a:rPr>
              <a:t>保障・税一体改革においては、消費税増収による財源を社会保障の</a:t>
            </a:r>
            <a:r>
              <a:rPr lang="ja-JP" altLang="en-US" sz="1900" dirty="0" smtClean="0">
                <a:solidFill>
                  <a:srgbClr val="000000"/>
                </a:solidFill>
              </a:rPr>
              <a:t>充実に充てる</a:t>
            </a:r>
            <a:r>
              <a:rPr lang="ja-JP" altLang="en-US" sz="1900" dirty="0">
                <a:solidFill>
                  <a:srgbClr val="000000"/>
                </a:solidFill>
              </a:rPr>
              <a:t>ことは国民との約束事項である。診療報酬を増額しないということは</a:t>
            </a:r>
            <a:r>
              <a:rPr lang="ja-JP" altLang="en-US" sz="1900" dirty="0" smtClean="0">
                <a:solidFill>
                  <a:srgbClr val="000000"/>
                </a:solidFill>
              </a:rPr>
              <a:t>あり得ない。</a:t>
            </a:r>
            <a:endParaRPr lang="en-US" altLang="ja-JP" sz="1900" dirty="0" smtClean="0">
              <a:solidFill>
                <a:srgbClr val="000000"/>
              </a:solidFill>
            </a:endParaRPr>
          </a:p>
          <a:p>
            <a:pPr marL="177800" indent="-177800" eaLnBrk="1" fontAlgn="base" hangingPunct="1">
              <a:lnSpc>
                <a:spcPts val="2200"/>
              </a:lnSpc>
              <a:spcBef>
                <a:spcPts val="0"/>
              </a:spcBef>
              <a:spcAft>
                <a:spcPct val="0"/>
              </a:spcAft>
              <a:buFontTx/>
              <a:buNone/>
              <a:defRPr/>
            </a:pPr>
            <a:r>
              <a:rPr lang="ja-JP" altLang="en-US" sz="1900" dirty="0" smtClean="0">
                <a:solidFill>
                  <a:srgbClr val="000000"/>
                </a:solidFill>
              </a:rPr>
              <a:t>○ 健康</a:t>
            </a:r>
            <a:r>
              <a:rPr lang="ja-JP" altLang="en-US" sz="1900" dirty="0">
                <a:solidFill>
                  <a:srgbClr val="000000"/>
                </a:solidFill>
              </a:rPr>
              <a:t>保険法において薬剤は診察等と不可分一体であり、その財源を切り分けることのほうが不適当である</a:t>
            </a:r>
            <a:r>
              <a:rPr lang="ja-JP" altLang="en-US" sz="1900" dirty="0" smtClean="0">
                <a:solidFill>
                  <a:srgbClr val="000000"/>
                </a:solidFill>
              </a:rPr>
              <a:t>。</a:t>
            </a:r>
            <a:endParaRPr lang="en-US" altLang="ja-JP" sz="1900" dirty="0" smtClean="0">
              <a:solidFill>
                <a:srgbClr val="000000"/>
              </a:solidFill>
            </a:endParaRPr>
          </a:p>
          <a:p>
            <a:pPr marL="177800" indent="-177800" eaLnBrk="1" fontAlgn="base" hangingPunct="1">
              <a:lnSpc>
                <a:spcPts val="2200"/>
              </a:lnSpc>
              <a:spcBef>
                <a:spcPts val="0"/>
              </a:spcBef>
              <a:spcAft>
                <a:spcPct val="0"/>
              </a:spcAft>
              <a:buFontTx/>
              <a:buNone/>
              <a:defRPr/>
            </a:pPr>
            <a:r>
              <a:rPr lang="ja-JP" altLang="en-US" sz="1900" dirty="0" smtClean="0">
                <a:solidFill>
                  <a:srgbClr val="000000"/>
                </a:solidFill>
              </a:rPr>
              <a:t>○ 地域</a:t>
            </a:r>
            <a:r>
              <a:rPr lang="ja-JP" altLang="en-US" sz="1900" dirty="0">
                <a:solidFill>
                  <a:srgbClr val="000000"/>
                </a:solidFill>
              </a:rPr>
              <a:t>医療が依然として危機的状況にある中、地域医療ビジョンの策定まで診療報酬による手当てを行わないことは、医療再興を大きく遅らせることに</a:t>
            </a:r>
            <a:r>
              <a:rPr lang="ja-JP" altLang="en-US" sz="1900" dirty="0" smtClean="0">
                <a:solidFill>
                  <a:srgbClr val="000000"/>
                </a:solidFill>
              </a:rPr>
              <a:t>なる。</a:t>
            </a:r>
            <a:endParaRPr lang="en-US" altLang="ja-JP" sz="1900" dirty="0" smtClean="0">
              <a:solidFill>
                <a:srgbClr val="000000"/>
              </a:solidFill>
            </a:endParaRPr>
          </a:p>
        </p:txBody>
      </p:sp>
      <p:sp>
        <p:nvSpPr>
          <p:cNvPr id="12" name="Text Box 2"/>
          <p:cNvSpPr txBox="1">
            <a:spLocks noChangeArrowheads="1"/>
          </p:cNvSpPr>
          <p:nvPr/>
        </p:nvSpPr>
        <p:spPr bwMode="auto">
          <a:xfrm>
            <a:off x="252352" y="4005064"/>
            <a:ext cx="9205776" cy="65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lnSpc>
                <a:spcPts val="2200"/>
              </a:lnSpc>
              <a:spcBef>
                <a:spcPts val="0"/>
              </a:spcBef>
              <a:spcAft>
                <a:spcPct val="0"/>
              </a:spcAft>
              <a:buFontTx/>
              <a:buNone/>
            </a:pPr>
            <a:r>
              <a:rPr lang="en-US" altLang="ja-JP" sz="2000" dirty="0">
                <a:solidFill>
                  <a:srgbClr val="000000"/>
                </a:solidFill>
                <a:ea typeface="ＭＳ Ｐゴシック" charset="-128"/>
              </a:rPr>
              <a:t>【</a:t>
            </a:r>
            <a:r>
              <a:rPr lang="ja-JP" altLang="en-US" sz="2000" dirty="0" smtClean="0">
                <a:solidFill>
                  <a:srgbClr val="000000"/>
                </a:solidFill>
                <a:ea typeface="ＭＳ Ｐゴシック" charset="-128"/>
              </a:rPr>
              <a:t>平成</a:t>
            </a:r>
            <a:r>
              <a:rPr lang="en-US" altLang="ja-JP" sz="2000" dirty="0" smtClean="0">
                <a:solidFill>
                  <a:srgbClr val="000000"/>
                </a:solidFill>
                <a:ea typeface="ＭＳ Ｐゴシック" charset="-128"/>
              </a:rPr>
              <a:t>25</a:t>
            </a:r>
            <a:r>
              <a:rPr lang="ja-JP" altLang="en-US" sz="2000" dirty="0" smtClean="0">
                <a:solidFill>
                  <a:srgbClr val="000000"/>
                </a:solidFill>
                <a:ea typeface="ＭＳ Ｐゴシック" charset="-128"/>
              </a:rPr>
              <a:t>年</a:t>
            </a:r>
            <a:r>
              <a:rPr lang="en-US" altLang="ja-JP" sz="2000" dirty="0" smtClean="0">
                <a:solidFill>
                  <a:srgbClr val="000000"/>
                </a:solidFill>
                <a:ea typeface="ＭＳ Ｐゴシック" charset="-128"/>
              </a:rPr>
              <a:t>10</a:t>
            </a:r>
            <a:r>
              <a:rPr lang="ja-JP" altLang="en-US" sz="2000" dirty="0" smtClean="0">
                <a:solidFill>
                  <a:srgbClr val="000000"/>
                </a:solidFill>
                <a:ea typeface="ＭＳ Ｐゴシック" charset="-128"/>
              </a:rPr>
              <a:t>月</a:t>
            </a:r>
            <a:r>
              <a:rPr lang="en-US" altLang="ja-JP" sz="2000" dirty="0" smtClean="0">
                <a:solidFill>
                  <a:srgbClr val="000000"/>
                </a:solidFill>
                <a:ea typeface="ＭＳ Ｐゴシック" charset="-128"/>
              </a:rPr>
              <a:t>23</a:t>
            </a:r>
            <a:r>
              <a:rPr lang="ja-JP" altLang="en-US" sz="2000" dirty="0" smtClean="0">
                <a:solidFill>
                  <a:srgbClr val="000000"/>
                </a:solidFill>
                <a:ea typeface="ＭＳ Ｐゴシック" charset="-128"/>
              </a:rPr>
              <a:t>日</a:t>
            </a:r>
            <a:r>
              <a:rPr lang="en-US" altLang="ja-JP" sz="2000" dirty="0" smtClean="0">
                <a:solidFill>
                  <a:srgbClr val="000000"/>
                </a:solidFill>
                <a:ea typeface="ＭＳ Ｐゴシック" charset="-128"/>
              </a:rPr>
              <a:t>】</a:t>
            </a:r>
          </a:p>
          <a:p>
            <a:pPr eaLnBrk="1" fontAlgn="base" hangingPunct="1">
              <a:lnSpc>
                <a:spcPts val="2200"/>
              </a:lnSpc>
              <a:spcBef>
                <a:spcPts val="0"/>
              </a:spcBef>
              <a:spcAft>
                <a:spcPct val="0"/>
              </a:spcAft>
              <a:buFontTx/>
              <a:buNone/>
            </a:pPr>
            <a:r>
              <a:rPr lang="ja-JP" altLang="en-US" sz="2000" dirty="0" smtClean="0">
                <a:solidFill>
                  <a:srgbClr val="000000"/>
                </a:solidFill>
                <a:ea typeface="ＭＳ Ｐゴシック" charset="-128"/>
              </a:rPr>
              <a:t>　日医定例記者会見で、中川副会長が財政審の見解に対して反論</a:t>
            </a:r>
            <a:endParaRPr lang="ja-JP" altLang="en-US" sz="2000" dirty="0">
              <a:solidFill>
                <a:srgbClr val="000000"/>
              </a:solidFill>
              <a:ea typeface="ＭＳ Ｐゴシック" charset="-128"/>
            </a:endParaRPr>
          </a:p>
        </p:txBody>
      </p:sp>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761028258"/>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5"/>
          <p:cNvGraphicFramePr>
            <a:graphicFrameLocks/>
          </p:cNvGraphicFramePr>
          <p:nvPr>
            <p:extLst>
              <p:ext uri="{D42A27DB-BD31-4B8C-83A1-F6EECF244321}">
                <p14:modId xmlns:p14="http://schemas.microsoft.com/office/powerpoint/2010/main" val="2656433787"/>
              </p:ext>
            </p:extLst>
          </p:nvPr>
        </p:nvGraphicFramePr>
        <p:xfrm>
          <a:off x="79724" y="736213"/>
          <a:ext cx="9746551" cy="5856054"/>
        </p:xfrm>
        <a:graphic>
          <a:graphicData uri="http://schemas.openxmlformats.org/drawingml/2006/table">
            <a:tbl>
              <a:tblPr firstRow="1" bandRow="1">
                <a:tableStyleId>{B301B821-A1FF-4177-AEE7-76D212191A09}</a:tableStyleId>
              </a:tblPr>
              <a:tblGrid>
                <a:gridCol w="351897"/>
                <a:gridCol w="2914654"/>
                <a:gridCol w="6480000"/>
              </a:tblGrid>
              <a:tr h="370840">
                <a:tc>
                  <a:txBody>
                    <a:bodyPr/>
                    <a:lstStyle/>
                    <a:p>
                      <a:pPr algn="ctr" fontAlgn="ctr"/>
                      <a:endParaRPr lang="ja-JP" altLang="en-US"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fontAlgn="ctr"/>
                      <a:r>
                        <a:rPr lang="ja-JP" altLang="en-US" sz="1800" u="none" strike="noStrike" baseline="0" dirty="0">
                          <a:effectLst/>
                          <a:latin typeface="ＭＳ Ｐゴシック" panose="020B0600070205080204" pitchFamily="50" charset="-128"/>
                          <a:ea typeface="ＭＳ Ｐゴシック" panose="020B0600070205080204" pitchFamily="50" charset="-128"/>
                        </a:rPr>
                        <a:t>項目　</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ctr" fontAlgn="ctr"/>
                      <a:r>
                        <a:rPr lang="ja-JP" altLang="en-US" sz="1800" u="none" strike="noStrike" baseline="0" dirty="0">
                          <a:effectLst/>
                          <a:latin typeface="ＭＳ Ｐゴシック" panose="020B0600070205080204" pitchFamily="50" charset="-128"/>
                          <a:ea typeface="ＭＳ Ｐゴシック" panose="020B0600070205080204" pitchFamily="50" charset="-128"/>
                        </a:rPr>
                        <a:t>経過措置</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26</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大病院の紹介率・逆紹介率の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見直しに</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4</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日から適用（届出が必要）</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27</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大病院の紹介率・逆紹介率の</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処方</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制限について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zh-TW" sz="1200" u="none" strike="noStrike" baseline="0" dirty="0" smtClean="0">
                          <a:effectLst/>
                          <a:latin typeface="ＭＳ Ｐゴシック" panose="020B0600070205080204" pitchFamily="50" charset="-128"/>
                          <a:ea typeface="ＭＳ Ｐゴシック" panose="020B0600070205080204" pitchFamily="50" charset="-128"/>
                        </a:rPr>
                        <a:t>27</a:t>
                      </a:r>
                      <a:r>
                        <a:rPr lang="zh-TW"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zh-TW" sz="1200" u="none" strike="noStrike" baseline="0" dirty="0">
                          <a:effectLst/>
                          <a:latin typeface="ＭＳ Ｐゴシック" panose="020B0600070205080204" pitchFamily="50" charset="-128"/>
                          <a:ea typeface="ＭＳ Ｐゴシック" panose="020B0600070205080204" pitchFamily="50" charset="-128"/>
                        </a:rPr>
                        <a:t>4</a:t>
                      </a:r>
                      <a:r>
                        <a:rPr lang="zh-TW"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zh-TW" sz="1200" u="none" strike="noStrike" baseline="0" dirty="0" smtClean="0">
                          <a:effectLst/>
                          <a:latin typeface="ＭＳ Ｐゴシック" panose="020B0600070205080204" pitchFamily="50" charset="-128"/>
                          <a:ea typeface="ＭＳ Ｐゴシック" panose="020B0600070205080204" pitchFamily="50" charset="-128"/>
                        </a:rPr>
                        <a:t>1</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から</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適用</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28</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機能強化型在支診</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等の要件の見直しに</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日時点で機能強化型と届け出ている医療機関については、平成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日まで基準を満たすと</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みなす。</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29</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zh-TW" altLang="en-US" sz="1200" u="none" strike="noStrike" baseline="0" dirty="0">
                          <a:effectLst/>
                          <a:latin typeface="ＭＳ Ｐゴシック" panose="020B0600070205080204" pitchFamily="50" charset="-128"/>
                          <a:ea typeface="ＭＳ Ｐゴシック" panose="020B0600070205080204" pitchFamily="50" charset="-128"/>
                        </a:rPr>
                        <a:t>機能強化型在支診等（強化型</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の見直しについて</a:t>
                      </a:r>
                      <a:endParaRPr lang="zh-TW"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・上記</a:t>
                      </a:r>
                      <a:r>
                        <a:rPr lang="ja-JP" altLang="en-US" sz="1200" u="none" strike="noStrike" baseline="0" dirty="0">
                          <a:effectLst/>
                          <a:latin typeface="ＭＳ Ｐゴシック" panose="020B0600070205080204" pitchFamily="50" charset="-128"/>
                          <a:ea typeface="ＭＳ Ｐゴシック" panose="020B0600070205080204" pitchFamily="50" charset="-128"/>
                        </a:rPr>
                        <a:t>のうち、単独で在支診等の要件を満たす場合は、過去半年の実績が必要要件を満たせば</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日までの間、緊急往診、看取りの実績基準を満たすものと</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する。</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636792">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30</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zh-TW" altLang="en-US" sz="1200" u="none" strike="noStrike" baseline="0" dirty="0">
                          <a:effectLst/>
                          <a:latin typeface="ＭＳ Ｐゴシック" panose="020B0600070205080204" pitchFamily="50" charset="-128"/>
                          <a:ea typeface="ＭＳ Ｐゴシック" panose="020B0600070205080204" pitchFamily="50" charset="-128"/>
                        </a:rPr>
                        <a:t>機能強化型在支診等（連携型</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の見直しについて</a:t>
                      </a:r>
                      <a:endParaRPr lang="zh-TW"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・連携型</a:t>
                      </a:r>
                      <a:r>
                        <a:rPr lang="ja-JP" altLang="en-US" sz="1200" u="none" strike="noStrike" baseline="0" dirty="0">
                          <a:effectLst/>
                          <a:latin typeface="ＭＳ Ｐゴシック" panose="020B0600070205080204" pitchFamily="50" charset="-128"/>
                          <a:ea typeface="ＭＳ Ｐゴシック" panose="020B0600070205080204" pitchFamily="50" charset="-128"/>
                        </a:rPr>
                        <a:t>が強化型とあわせて、過去半年の実績が必要要件を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満たせば、平成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日までの間、緊急往診、看取りの実績基準を満たすものと</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する。</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62896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31</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維持期</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リハビリテーションの</a:t>
                      </a:r>
                      <a:r>
                        <a:rPr lang="ja-JP" altLang="en-US" sz="1200" u="none" strike="noStrike" baseline="0" dirty="0">
                          <a:effectLst/>
                          <a:latin typeface="ＭＳ Ｐゴシック" panose="020B0600070205080204" pitchFamily="50" charset="-128"/>
                          <a:ea typeface="ＭＳ Ｐゴシック" panose="020B0600070205080204" pitchFamily="50" charset="-128"/>
                        </a:rPr>
                        <a:t>経過措置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延長について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・要介護被</a:t>
                      </a:r>
                      <a:r>
                        <a:rPr lang="ja-JP" altLang="en-US" sz="1200" u="none" strike="noStrike" baseline="0" dirty="0">
                          <a:effectLst/>
                          <a:latin typeface="ＭＳ Ｐゴシック" panose="020B0600070205080204" pitchFamily="50" charset="-128"/>
                          <a:ea typeface="ＭＳ Ｐゴシック" panose="020B0600070205080204" pitchFamily="50" charset="-128"/>
                        </a:rPr>
                        <a:t>保険者等であって、入院中の患者以外の者については、原則として平成</a:t>
                      </a:r>
                      <a:r>
                        <a:rPr lang="en-US" altLang="ja-JP" sz="1200" u="none" strike="noStrike" baseline="0" dirty="0">
                          <a:effectLst/>
                          <a:latin typeface="ＭＳ Ｐゴシック" panose="020B0600070205080204" pitchFamily="50" charset="-128"/>
                          <a:ea typeface="ＭＳ Ｐゴシック" panose="020B0600070205080204" pitchFamily="50" charset="-128"/>
                        </a:rPr>
                        <a:t>28</a:t>
                      </a:r>
                      <a:r>
                        <a:rPr lang="ja-JP" altLang="en-US" sz="1200" u="none" strike="noStrike" baseline="0" dirty="0">
                          <a:effectLst/>
                          <a:latin typeface="ＭＳ Ｐゴシック" panose="020B0600070205080204" pitchFamily="50" charset="-128"/>
                          <a:ea typeface="ＭＳ Ｐゴシック" panose="020B0600070205080204" pitchFamily="50" charset="-128"/>
                        </a:rPr>
                        <a:t>年４月１日以降は対象とはならないものとする。ただし、要介護被保険者等であって、入院中の患者については、経過措置の対象患者から除く。</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85662">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32</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抗不安薬、睡眠薬、抗精神病薬、抗うつ薬の多剤処方の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適正化について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mn-ea"/>
                        </a:rPr>
                        <a:t>・平成</a:t>
                      </a:r>
                      <a:r>
                        <a:rPr lang="en-US" altLang="ja-JP" sz="1200" u="none" strike="noStrike" baseline="0" dirty="0" smtClean="0">
                          <a:effectLst/>
                          <a:latin typeface="ＭＳ Ｐゴシック" panose="020B0600070205080204" pitchFamily="50" charset="-128"/>
                          <a:ea typeface="+mn-ea"/>
                        </a:rPr>
                        <a:t>26</a:t>
                      </a:r>
                      <a:r>
                        <a:rPr lang="ja-JP" altLang="en-US" sz="1200" u="none" strike="noStrike" baseline="0" dirty="0" smtClean="0">
                          <a:effectLst/>
                          <a:latin typeface="ＭＳ Ｐゴシック" panose="020B0600070205080204" pitchFamily="50" charset="-128"/>
                          <a:ea typeface="+mn-ea"/>
                        </a:rPr>
                        <a:t>年</a:t>
                      </a:r>
                      <a:r>
                        <a:rPr lang="en-US" altLang="ja-JP" sz="1200" u="none" strike="noStrike" baseline="0" dirty="0" smtClean="0">
                          <a:effectLst/>
                          <a:latin typeface="ＭＳ Ｐゴシック" panose="020B0600070205080204" pitchFamily="50" charset="-128"/>
                          <a:ea typeface="+mn-ea"/>
                        </a:rPr>
                        <a:t>10</a:t>
                      </a:r>
                      <a:r>
                        <a:rPr lang="ja-JP" altLang="en-US" sz="1200" u="none" strike="noStrike" baseline="0" dirty="0" smtClean="0">
                          <a:effectLst/>
                          <a:latin typeface="ＭＳ Ｐゴシック" panose="020B0600070205080204" pitchFamily="50" charset="-128"/>
                          <a:ea typeface="+mn-ea"/>
                        </a:rPr>
                        <a:t>月</a:t>
                      </a:r>
                      <a:r>
                        <a:rPr lang="en-US" altLang="ja-JP" sz="1200" u="none" strike="noStrike" baseline="0" dirty="0" smtClean="0">
                          <a:effectLst/>
                          <a:latin typeface="ＭＳ Ｐゴシック" panose="020B0600070205080204" pitchFamily="50" charset="-128"/>
                          <a:ea typeface="+mn-ea"/>
                        </a:rPr>
                        <a:t>1</a:t>
                      </a:r>
                      <a:r>
                        <a:rPr lang="ja-JP" altLang="en-US" sz="1200" u="none" strike="noStrike" baseline="0" dirty="0" smtClean="0">
                          <a:effectLst/>
                          <a:latin typeface="ＭＳ Ｐゴシック" panose="020B0600070205080204" pitchFamily="50" charset="-128"/>
                          <a:ea typeface="+mn-ea"/>
                        </a:rPr>
                        <a:t>日から適用（ただし、非定型抗精神病薬加算の見直しは経過措置なし。精神科継続外来支援・指導料は平成</a:t>
                      </a:r>
                      <a:r>
                        <a:rPr lang="en-US" altLang="ja-JP" sz="1200" u="none" strike="noStrike" baseline="0" dirty="0" smtClean="0">
                          <a:effectLst/>
                          <a:latin typeface="ＭＳ Ｐゴシック" panose="020B0600070205080204" pitchFamily="50" charset="-128"/>
                          <a:ea typeface="+mn-ea"/>
                        </a:rPr>
                        <a:t>26</a:t>
                      </a:r>
                      <a:r>
                        <a:rPr lang="ja-JP" altLang="en-US" sz="1200" u="none" strike="noStrike" baseline="0" dirty="0" smtClean="0">
                          <a:effectLst/>
                          <a:latin typeface="ＭＳ Ｐゴシック" panose="020B0600070205080204" pitchFamily="50" charset="-128"/>
                          <a:ea typeface="+mn-ea"/>
                        </a:rPr>
                        <a:t>年</a:t>
                      </a:r>
                      <a:r>
                        <a:rPr lang="en-US" altLang="ja-JP" sz="1200" u="none" strike="noStrike" baseline="0" dirty="0" smtClean="0">
                          <a:effectLst/>
                          <a:latin typeface="ＭＳ Ｐゴシック" panose="020B0600070205080204" pitchFamily="50" charset="-128"/>
                          <a:ea typeface="+mn-ea"/>
                        </a:rPr>
                        <a:t>9</a:t>
                      </a:r>
                      <a:r>
                        <a:rPr lang="ja-JP" altLang="en-US" sz="1200" u="none" strike="noStrike" baseline="0" dirty="0" smtClean="0">
                          <a:effectLst/>
                          <a:latin typeface="ＭＳ Ｐゴシック" panose="020B0600070205080204" pitchFamily="50" charset="-128"/>
                          <a:ea typeface="+mn-ea"/>
                        </a:rPr>
                        <a:t>月</a:t>
                      </a:r>
                      <a:r>
                        <a:rPr lang="en-US" altLang="ja-JP" sz="1200" u="none" strike="noStrike" baseline="0" dirty="0" smtClean="0">
                          <a:effectLst/>
                          <a:latin typeface="ＭＳ Ｐゴシック" panose="020B0600070205080204" pitchFamily="50" charset="-128"/>
                          <a:ea typeface="+mn-ea"/>
                        </a:rPr>
                        <a:t>30</a:t>
                      </a:r>
                      <a:r>
                        <a:rPr lang="ja-JP" altLang="en-US" sz="1200" u="none" strike="noStrike" baseline="0" dirty="0" smtClean="0">
                          <a:effectLst/>
                          <a:latin typeface="ＭＳ Ｐゴシック" panose="020B0600070205080204" pitchFamily="50" charset="-128"/>
                          <a:ea typeface="+mn-ea"/>
                        </a:rPr>
                        <a:t>日まで従前の例による。）</a:t>
                      </a:r>
                      <a:endParaRPr lang="zh-TW"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33</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院内感染サーベランス（</a:t>
                      </a:r>
                      <a:r>
                        <a:rPr lang="en-US" sz="1200" u="none" strike="noStrike" baseline="0" dirty="0" smtClean="0">
                          <a:effectLst/>
                          <a:latin typeface="ＭＳ Ｐゴシック" panose="020B0600070205080204" pitchFamily="50" charset="-128"/>
                          <a:ea typeface="ＭＳ Ｐゴシック" panose="020B0600070205080204" pitchFamily="50" charset="-128"/>
                        </a:rPr>
                        <a:t>JANIS</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）事業への</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参加要件について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に感染防止対策加算１の届出</a:t>
                      </a:r>
                      <a:r>
                        <a:rPr lang="ja-JP" altLang="en-US" sz="1200" u="none" strike="noStrike" baseline="0" dirty="0">
                          <a:effectLst/>
                          <a:latin typeface="ＭＳ Ｐゴシック" panose="020B0600070205080204" pitchFamily="50" charset="-128"/>
                          <a:ea typeface="ＭＳ Ｐゴシック" panose="020B0600070205080204" pitchFamily="50" charset="-128"/>
                        </a:rPr>
                        <a:t>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行っている保険医療機関は、平成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までは基準</a:t>
                      </a:r>
                      <a:r>
                        <a:rPr lang="ja-JP" altLang="en-US" sz="1200" u="none" strike="noStrike" baseline="0" dirty="0">
                          <a:effectLst/>
                          <a:latin typeface="ＭＳ Ｐゴシック" panose="020B0600070205080204" pitchFamily="50" charset="-128"/>
                          <a:ea typeface="ＭＳ Ｐゴシック" panose="020B0600070205080204" pitchFamily="50" charset="-128"/>
                        </a:rPr>
                        <a:t>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満たすものとみなす。</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34</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胃瘻造設術の減算</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規定及び胃瘻造設</a:t>
                      </a:r>
                      <a:r>
                        <a:rPr lang="ja-JP" altLang="en-US" sz="1200" u="none" strike="noStrike" baseline="0" dirty="0">
                          <a:effectLst/>
                          <a:latin typeface="ＭＳ Ｐゴシック" panose="020B0600070205080204" pitchFamily="50" charset="-128"/>
                          <a:ea typeface="ＭＳ Ｐゴシック" panose="020B0600070205080204" pitchFamily="50" charset="-128"/>
                        </a:rPr>
                        <a:t>時嚥下機能評価加算の減算</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規定について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・胃瘻造設術</a:t>
                      </a:r>
                      <a:r>
                        <a:rPr lang="ja-JP" altLang="en-US" sz="1200" u="none" strike="noStrike" baseline="0" dirty="0">
                          <a:effectLst/>
                          <a:latin typeface="ＭＳ Ｐゴシック" panose="020B0600070205080204" pitchFamily="50" charset="-128"/>
                          <a:ea typeface="ＭＳ Ｐゴシック" panose="020B0600070205080204" pitchFamily="50" charset="-128"/>
                        </a:rPr>
                        <a:t>及び胃瘻造設時嚥下機能評価加算の減算規定は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4</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日から適用。（届出が必要）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35</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200" u="none" strike="noStrike" baseline="0" dirty="0">
                          <a:effectLst/>
                          <a:latin typeface="ＭＳ Ｐゴシック" panose="020B0600070205080204" pitchFamily="50" charset="-128"/>
                          <a:ea typeface="ＭＳ Ｐゴシック" panose="020B0600070205080204" pitchFamily="50" charset="-128"/>
                        </a:rPr>
                        <a:t>胃瘻造設時嚥下機能評価</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加算</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（内視鏡下嚥下機能検査を実施する際の研修規定）</a:t>
                      </a: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の取り扱いについて</a:t>
                      </a:r>
                      <a:endParaRPr lang="zh-TW"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・胃瘻造設</a:t>
                      </a:r>
                      <a:r>
                        <a:rPr lang="ja-JP" altLang="en-US" sz="1200" u="none" strike="noStrike" baseline="0" dirty="0">
                          <a:effectLst/>
                          <a:latin typeface="ＭＳ Ｐゴシック" panose="020B0600070205080204" pitchFamily="50" charset="-128"/>
                          <a:ea typeface="ＭＳ Ｐゴシック" panose="020B0600070205080204" pitchFamily="50" charset="-128"/>
                        </a:rPr>
                        <a:t>時嚥下機能評価加算については、平成</a:t>
                      </a:r>
                      <a:r>
                        <a:rPr lang="en-US" altLang="ja-JP" sz="1200" u="none" strike="noStrike" baseline="0" dirty="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は基準を</a:t>
                      </a:r>
                      <a:r>
                        <a:rPr lang="ja-JP" altLang="en-US" sz="1200" u="none" strike="noStrike" baseline="0" dirty="0">
                          <a:effectLst/>
                          <a:latin typeface="ＭＳ Ｐゴシック" panose="020B0600070205080204" pitchFamily="50" charset="-128"/>
                          <a:ea typeface="ＭＳ Ｐゴシック" panose="020B0600070205080204" pitchFamily="50" charset="-128"/>
                        </a:rPr>
                        <a:t>満たすもの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とみなす。</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515295">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36</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データ提出加算の対象病棟の拡大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日に届出を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行っている医療機関については、平成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までは基準</a:t>
                      </a:r>
                      <a:r>
                        <a:rPr lang="ja-JP" altLang="en-US" sz="1200" u="none" strike="noStrike" baseline="0" dirty="0">
                          <a:effectLst/>
                          <a:latin typeface="ＭＳ Ｐゴシック" panose="020B0600070205080204" pitchFamily="50" charset="-128"/>
                          <a:ea typeface="ＭＳ Ｐゴシック" panose="020B0600070205080204" pitchFamily="50" charset="-128"/>
                        </a:rPr>
                        <a:t>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bl>
          </a:graphicData>
        </a:graphic>
      </p:graphicFrame>
      <p:sp>
        <p:nvSpPr>
          <p:cNvPr id="6" name="タイトル 1"/>
          <p:cNvSpPr txBox="1">
            <a:spLocks/>
          </p:cNvSpPr>
          <p:nvPr/>
        </p:nvSpPr>
        <p:spPr>
          <a:xfrm>
            <a:off x="681038" y="115129"/>
            <a:ext cx="8543925" cy="5109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solidFill>
                  <a:prstClr val="black"/>
                </a:solidFill>
              </a:rPr>
              <a:t>経過措置等について③</a:t>
            </a:r>
            <a:endParaRPr lang="ja-JP" altLang="en-US" sz="3200" dirty="0">
              <a:solidFill>
                <a:prstClr val="black"/>
              </a:solidFill>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latin typeface="Arial"/>
              </a:rPr>
              <a:pPr>
                <a:defRPr/>
              </a:pPr>
              <a:t>220</a:t>
            </a:fld>
            <a:endParaRPr lang="ja-JP" altLang="en-US" dirty="0">
              <a:solidFill>
                <a:prstClr val="black"/>
              </a:solidFill>
              <a:latin typeface="Arial"/>
            </a:endParaRPr>
          </a:p>
        </p:txBody>
      </p:sp>
    </p:spTree>
    <p:extLst>
      <p:ext uri="{BB962C8B-B14F-4D97-AF65-F5344CB8AC3E}">
        <p14:creationId xmlns:p14="http://schemas.microsoft.com/office/powerpoint/2010/main" val="518249215"/>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107576"/>
            <a:ext cx="8543925" cy="739589"/>
          </a:xfrm>
        </p:spPr>
        <p:txBody>
          <a:bodyPr>
            <a:normAutofit/>
          </a:bodyPr>
          <a:lstStyle/>
          <a:p>
            <a:pPr algn="ctr"/>
            <a:r>
              <a:rPr lang="ja-JP" altLang="en-US" sz="3200" dirty="0"/>
              <a:t>経過</a:t>
            </a:r>
            <a:r>
              <a:rPr lang="ja-JP" altLang="en-US" sz="3200" dirty="0" smtClean="0"/>
              <a:t>措置等について④</a:t>
            </a:r>
            <a:endParaRPr kumimoji="1" lang="ja-JP" altLang="en-US" sz="3200" dirty="0"/>
          </a:p>
        </p:txBody>
      </p:sp>
      <p:graphicFrame>
        <p:nvGraphicFramePr>
          <p:cNvPr id="5" name="コンテンツ プレースホルダー 5"/>
          <p:cNvGraphicFramePr>
            <a:graphicFrameLocks/>
          </p:cNvGraphicFramePr>
          <p:nvPr>
            <p:extLst>
              <p:ext uri="{D42A27DB-BD31-4B8C-83A1-F6EECF244321}">
                <p14:modId xmlns:p14="http://schemas.microsoft.com/office/powerpoint/2010/main" val="359220239"/>
              </p:ext>
            </p:extLst>
          </p:nvPr>
        </p:nvGraphicFramePr>
        <p:xfrm>
          <a:off x="108470" y="722541"/>
          <a:ext cx="9644821" cy="5869726"/>
        </p:xfrm>
        <a:graphic>
          <a:graphicData uri="http://schemas.openxmlformats.org/drawingml/2006/table">
            <a:tbl>
              <a:tblPr firstRow="1" bandRow="1">
                <a:tableStyleId>{B301B821-A1FF-4177-AEE7-76D212191A09}</a:tableStyleId>
              </a:tblPr>
              <a:tblGrid>
                <a:gridCol w="340938"/>
                <a:gridCol w="2823883"/>
                <a:gridCol w="6480000"/>
              </a:tblGrid>
              <a:tr h="370840">
                <a:tc>
                  <a:txBody>
                    <a:bodyPr/>
                    <a:lstStyle/>
                    <a:p>
                      <a:pPr algn="ctr" fontAlgn="ctr"/>
                      <a:endParaRPr lang="ja-JP" altLang="en-US"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fontAlgn="ctr"/>
                      <a:r>
                        <a:rPr lang="ja-JP" altLang="en-US" sz="1800" u="none" strike="noStrike" baseline="0" dirty="0">
                          <a:effectLst/>
                          <a:latin typeface="ＭＳ Ｐゴシック" panose="020B0600070205080204" pitchFamily="50" charset="-128"/>
                          <a:ea typeface="ＭＳ Ｐゴシック" panose="020B0600070205080204" pitchFamily="50" charset="-128"/>
                        </a:rPr>
                        <a:t>項目　</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ctr" fontAlgn="ctr"/>
                      <a:r>
                        <a:rPr lang="ja-JP" altLang="en-US" sz="1800" u="none" strike="noStrike" baseline="0" dirty="0">
                          <a:effectLst/>
                          <a:latin typeface="ＭＳ Ｐゴシック" panose="020B0600070205080204" pitchFamily="50" charset="-128"/>
                          <a:ea typeface="ＭＳ Ｐゴシック" panose="020B0600070205080204" pitchFamily="50" charset="-128"/>
                        </a:rPr>
                        <a:t>経過措置</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555836">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37</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明細書の無償発行義務化に</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係る取り扱いについて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400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床未満の病院について、平成</a:t>
                      </a:r>
                      <a:r>
                        <a:rPr lang="en-US" altLang="zh-TW" sz="1200" u="none" strike="noStrike" baseline="0" dirty="0" smtClean="0">
                          <a:effectLst/>
                          <a:latin typeface="ＭＳ Ｐゴシック" panose="020B0600070205080204" pitchFamily="50" charset="-128"/>
                          <a:ea typeface="ＭＳ Ｐゴシック" panose="020B0600070205080204" pitchFamily="50" charset="-128"/>
                        </a:rPr>
                        <a:t>28</a:t>
                      </a:r>
                      <a:r>
                        <a:rPr lang="zh-TW"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zh-TW" sz="1200" u="none" strike="noStrike" baseline="0" dirty="0">
                          <a:effectLst/>
                          <a:latin typeface="ＭＳ Ｐゴシック" panose="020B0600070205080204" pitchFamily="50" charset="-128"/>
                          <a:ea typeface="ＭＳ Ｐゴシック" panose="020B0600070205080204" pitchFamily="50" charset="-128"/>
                        </a:rPr>
                        <a:t>4</a:t>
                      </a:r>
                      <a:r>
                        <a:rPr lang="zh-TW"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zh-TW" sz="1200" u="none" strike="noStrike" baseline="0" dirty="0" smtClean="0">
                          <a:effectLst/>
                          <a:latin typeface="ＭＳ Ｐゴシック" panose="020B0600070205080204" pitchFamily="50" charset="-128"/>
                          <a:ea typeface="ＭＳ Ｐゴシック" panose="020B0600070205080204" pitchFamily="50" charset="-128"/>
                        </a:rPr>
                        <a:t>1</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から明細書の無料発行を義務化。</a:t>
                      </a:r>
                      <a:endParaRPr lang="en-US" altLang="ja-JP"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665903">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38</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内法による測定の取り扱いについて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月１日から適用。</a:t>
                      </a: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なお、平成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日に届出を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行っている医療機関は、当該病棟の増築等を行うまでの間</a:t>
                      </a:r>
                      <a:r>
                        <a:rPr lang="ja-JP" altLang="en-US" sz="1200" u="none" strike="noStrike" baseline="0" dirty="0">
                          <a:effectLst/>
                          <a:latin typeface="ＭＳ Ｐゴシック" panose="020B0600070205080204" pitchFamily="50" charset="-128"/>
                          <a:ea typeface="ＭＳ Ｐゴシック" panose="020B0600070205080204" pitchFamily="50" charset="-128"/>
                        </a:rPr>
                        <a:t>は基準を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満たすものとみなす。</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665903">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39</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急性期看護補助体制</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加算、夜間</a:t>
                      </a:r>
                      <a:r>
                        <a:rPr lang="ja-JP" altLang="en-US" sz="1200" u="none" strike="noStrike" baseline="0" dirty="0">
                          <a:effectLst/>
                          <a:latin typeface="ＭＳ Ｐゴシック" panose="020B0600070205080204" pitchFamily="50" charset="-128"/>
                          <a:ea typeface="ＭＳ Ｐゴシック" panose="020B0600070205080204" pitchFamily="50" charset="-128"/>
                        </a:rPr>
                        <a:t>急性期看護補助体制</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加算、看護</a:t>
                      </a:r>
                      <a:r>
                        <a:rPr lang="ja-JP" altLang="en-US" sz="1200" u="none" strike="noStrike" baseline="0" dirty="0">
                          <a:effectLst/>
                          <a:latin typeface="ＭＳ Ｐゴシック" panose="020B0600070205080204" pitchFamily="50" charset="-128"/>
                          <a:ea typeface="ＭＳ Ｐゴシック" panose="020B0600070205080204" pitchFamily="50" charset="-128"/>
                        </a:rPr>
                        <a:t>職員夜間配置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加算の見直し等について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日に届出を行っていた医療機関は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は基準を満たすものと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524934">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40</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精神科訪問看護の研修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要件について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日までの間は、研修要件を満たしているものとみなす。</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48733">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41</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zh-TW" altLang="en-US" sz="1200" u="none" strike="noStrike" baseline="0" dirty="0">
                          <a:effectLst/>
                          <a:latin typeface="ＭＳ Ｐゴシック" panose="020B0600070205080204" pitchFamily="50" charset="-128"/>
                          <a:ea typeface="ＭＳ Ｐゴシック" panose="020B0600070205080204" pitchFamily="50" charset="-128"/>
                        </a:rPr>
                        <a:t>看護必要度</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加算</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の見直しについて</a:t>
                      </a:r>
                      <a:endParaRPr lang="zh-TW"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日に届出を行っていた医療機関は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は基準を</a:t>
                      </a:r>
                      <a:r>
                        <a:rPr lang="ja-JP" altLang="en-US" sz="1200" u="none" strike="noStrike" baseline="0" dirty="0">
                          <a:effectLst/>
                          <a:latin typeface="ＭＳ Ｐゴシック" panose="020B0600070205080204" pitchFamily="50" charset="-128"/>
                          <a:ea typeface="ＭＳ Ｐゴシック" panose="020B0600070205080204" pitchFamily="50" charset="-128"/>
                        </a:rPr>
                        <a:t>満たす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とみなす。</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50800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42</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en-US" altLang="ja-JP" sz="1200" u="none" strike="noStrike" baseline="0" dirty="0">
                          <a:effectLst/>
                          <a:latin typeface="ＭＳ Ｐゴシック" panose="020B0600070205080204" pitchFamily="50" charset="-128"/>
                          <a:ea typeface="ＭＳ Ｐゴシック" panose="020B0600070205080204" pitchFamily="50" charset="-128"/>
                        </a:rPr>
                        <a:t>ADL</a:t>
                      </a:r>
                      <a:r>
                        <a:rPr lang="ja-JP" altLang="en-US" sz="1200" u="none" strike="noStrike" baseline="0" dirty="0">
                          <a:effectLst/>
                          <a:latin typeface="ＭＳ Ｐゴシック" panose="020B0600070205080204" pitchFamily="50" charset="-128"/>
                          <a:ea typeface="ＭＳ Ｐゴシック" panose="020B0600070205080204" pitchFamily="50" charset="-128"/>
                        </a:rPr>
                        <a:t>維持向上等加算の医師の研修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要件について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日までの間は、研修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要件を満たして</a:t>
                      </a:r>
                      <a:r>
                        <a:rPr lang="ja-JP" altLang="en-US" sz="1200" u="none" strike="noStrike" baseline="0" dirty="0">
                          <a:effectLst/>
                          <a:latin typeface="ＭＳ Ｐゴシック" panose="020B0600070205080204" pitchFamily="50" charset="-128"/>
                          <a:ea typeface="ＭＳ Ｐゴシック" panose="020B0600070205080204" pitchFamily="50" charset="-128"/>
                        </a:rPr>
                        <a:t>いるものと</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みなす。</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65667">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43</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体制強化加算の医師の研修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要件について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日までの間は、研修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要件を満たして</a:t>
                      </a:r>
                      <a:r>
                        <a:rPr lang="ja-JP" altLang="en-US" sz="1200" u="none" strike="noStrike" baseline="0" dirty="0">
                          <a:effectLst/>
                          <a:latin typeface="ＭＳ Ｐゴシック" panose="020B0600070205080204" pitchFamily="50" charset="-128"/>
                          <a:ea typeface="ＭＳ Ｐゴシック" panose="020B0600070205080204" pitchFamily="50" charset="-128"/>
                        </a:rPr>
                        <a:t>いるものと</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みなす。</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8260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44</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精神療養病棟の医師配置と看護師配置の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要件について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・看護</a:t>
                      </a:r>
                      <a:r>
                        <a:rPr lang="ja-JP" altLang="en-US" sz="1200" u="none" strike="noStrike" baseline="0" dirty="0">
                          <a:effectLst/>
                          <a:latin typeface="ＭＳ Ｐゴシック" panose="020B0600070205080204" pitchFamily="50" charset="-128"/>
                          <a:ea typeface="ＭＳ Ｐゴシック" panose="020B0600070205080204" pitchFamily="50" charset="-128"/>
                        </a:rPr>
                        <a:t>配置２５：１（平成３０年３月３１日までは看護配置３０：１）を満たす場合は、医師法施行規則の医師員数配置の要件は除外。</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5720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45</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en-US" altLang="ja-JP" sz="1200" u="none" strike="noStrike" baseline="0" dirty="0">
                          <a:effectLst/>
                          <a:latin typeface="ＭＳ Ｐゴシック" panose="020B0600070205080204" pitchFamily="50" charset="-128"/>
                          <a:ea typeface="ＭＳ Ｐゴシック" panose="020B0600070205080204" pitchFamily="50" charset="-128"/>
                        </a:rPr>
                        <a:t>ADL</a:t>
                      </a:r>
                      <a:r>
                        <a:rPr lang="ja-JP" altLang="en-US" sz="1200" u="none" strike="noStrike" baseline="0" dirty="0">
                          <a:effectLst/>
                          <a:latin typeface="ＭＳ Ｐゴシック" panose="020B0600070205080204" pitchFamily="50" charset="-128"/>
                          <a:ea typeface="ＭＳ Ｐゴシック" panose="020B0600070205080204" pitchFamily="50" charset="-128"/>
                        </a:rPr>
                        <a:t>維持向上等加算の施設基準（アウトカム評価</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mn-ea"/>
                        </a:rPr>
                        <a:t>・</a:t>
                      </a:r>
                      <a:r>
                        <a:rPr lang="en-US" altLang="ja-JP" sz="1200" u="none" strike="noStrike" baseline="0" dirty="0" smtClean="0">
                          <a:effectLst/>
                          <a:latin typeface="ＭＳ Ｐゴシック" panose="020B0600070205080204" pitchFamily="50" charset="-128"/>
                          <a:ea typeface="+mn-ea"/>
                        </a:rPr>
                        <a:t>ADL</a:t>
                      </a:r>
                      <a:r>
                        <a:rPr lang="ja-JP" altLang="en-US" sz="1200" u="none" strike="noStrike" baseline="0" dirty="0" smtClean="0">
                          <a:effectLst/>
                          <a:latin typeface="ＭＳ Ｐゴシック" panose="020B0600070205080204" pitchFamily="50" charset="-128"/>
                          <a:ea typeface="+mn-ea"/>
                        </a:rPr>
                        <a:t>の評価について、平成</a:t>
                      </a:r>
                      <a:r>
                        <a:rPr lang="en-US" altLang="ja-JP" sz="1200" u="none" strike="noStrike" baseline="0" dirty="0" smtClean="0">
                          <a:effectLst/>
                          <a:latin typeface="ＭＳ Ｐゴシック" panose="020B0600070205080204" pitchFamily="50" charset="-128"/>
                          <a:ea typeface="+mn-ea"/>
                        </a:rPr>
                        <a:t>27</a:t>
                      </a:r>
                      <a:r>
                        <a:rPr lang="ja-JP" altLang="en-US" sz="1200" u="none" strike="noStrike" baseline="0" dirty="0" smtClean="0">
                          <a:effectLst/>
                          <a:latin typeface="ＭＳ Ｐゴシック" panose="020B0600070205080204" pitchFamily="50" charset="-128"/>
                          <a:ea typeface="+mn-ea"/>
                        </a:rPr>
                        <a:t>年</a:t>
                      </a:r>
                      <a:r>
                        <a:rPr lang="en-US" altLang="ja-JP" sz="1200" u="none" strike="noStrike" baseline="0" dirty="0" smtClean="0">
                          <a:effectLst/>
                          <a:latin typeface="ＭＳ Ｐゴシック" panose="020B0600070205080204" pitchFamily="50" charset="-128"/>
                          <a:ea typeface="+mn-ea"/>
                        </a:rPr>
                        <a:t>3</a:t>
                      </a:r>
                      <a:r>
                        <a:rPr lang="ja-JP" altLang="en-US" sz="1200" u="none" strike="noStrike" baseline="0" dirty="0" smtClean="0">
                          <a:effectLst/>
                          <a:latin typeface="ＭＳ Ｐゴシック" panose="020B0600070205080204" pitchFamily="50" charset="-128"/>
                          <a:ea typeface="+mn-ea"/>
                        </a:rPr>
                        <a:t>月</a:t>
                      </a:r>
                      <a:r>
                        <a:rPr lang="en-US" altLang="ja-JP" sz="1200" u="none" strike="noStrike" baseline="0" dirty="0" smtClean="0">
                          <a:effectLst/>
                          <a:latin typeface="ＭＳ Ｐゴシック" panose="020B0600070205080204" pitchFamily="50" charset="-128"/>
                          <a:ea typeface="+mn-ea"/>
                        </a:rPr>
                        <a:t>31</a:t>
                      </a:r>
                      <a:r>
                        <a:rPr lang="ja-JP" altLang="en-US" sz="1200" u="none" strike="noStrike" baseline="0" dirty="0" smtClean="0">
                          <a:effectLst/>
                          <a:latin typeface="ＭＳ Ｐゴシック" panose="020B0600070205080204" pitchFamily="50" charset="-128"/>
                          <a:ea typeface="+mn-ea"/>
                        </a:rPr>
                        <a:t>日までの間は、</a:t>
                      </a:r>
                      <a:r>
                        <a:rPr lang="en-US" altLang="ja-JP" sz="1200" u="none" strike="noStrike" baseline="0" dirty="0" smtClean="0">
                          <a:effectLst/>
                          <a:latin typeface="ＭＳ Ｐゴシック" panose="020B0600070205080204" pitchFamily="50" charset="-128"/>
                          <a:ea typeface="+mn-ea"/>
                        </a:rPr>
                        <a:t>BI</a:t>
                      </a:r>
                      <a:r>
                        <a:rPr lang="ja-JP" altLang="en-US" sz="1200" u="none" strike="noStrike" baseline="0" dirty="0" smtClean="0">
                          <a:effectLst/>
                          <a:latin typeface="ＭＳ Ｐゴシック" panose="020B0600070205080204" pitchFamily="50" charset="-128"/>
                          <a:ea typeface="+mn-ea"/>
                        </a:rPr>
                        <a:t>の代わりに「</a:t>
                      </a:r>
                      <a:r>
                        <a:rPr lang="en-US" altLang="ja-JP" sz="1200" u="none" strike="noStrike" baseline="0" dirty="0" smtClean="0">
                          <a:effectLst/>
                          <a:latin typeface="ＭＳ Ｐゴシック" panose="020B0600070205080204" pitchFamily="50" charset="-128"/>
                          <a:ea typeface="+mn-ea"/>
                        </a:rPr>
                        <a:t>DPC</a:t>
                      </a:r>
                      <a:r>
                        <a:rPr lang="ja-JP" altLang="en-US" sz="1200" u="none" strike="noStrike" baseline="0" dirty="0" smtClean="0">
                          <a:effectLst/>
                          <a:latin typeface="ＭＳ Ｐゴシック" panose="020B0600070205080204" pitchFamily="50" charset="-128"/>
                          <a:ea typeface="+mn-ea"/>
                        </a:rPr>
                        <a:t>入退院時の</a:t>
                      </a:r>
                      <a:r>
                        <a:rPr lang="en-US" altLang="ja-JP" sz="1200" u="none" strike="noStrike" baseline="0" dirty="0" smtClean="0">
                          <a:effectLst/>
                          <a:latin typeface="ＭＳ Ｐゴシック" panose="020B0600070205080204" pitchFamily="50" charset="-128"/>
                          <a:ea typeface="+mn-ea"/>
                        </a:rPr>
                        <a:t>ADL</a:t>
                      </a:r>
                      <a:r>
                        <a:rPr lang="ja-JP" altLang="en-US" sz="1200" u="none" strike="noStrike" baseline="0" dirty="0" smtClean="0">
                          <a:effectLst/>
                          <a:latin typeface="ＭＳ Ｐゴシック" panose="020B0600070205080204" pitchFamily="50" charset="-128"/>
                          <a:ea typeface="+mn-ea"/>
                        </a:rPr>
                        <a:t>スコア」による届出を認める。</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mn-ea"/>
                        </a:rPr>
                        <a:t>・「</a:t>
                      </a:r>
                      <a:r>
                        <a:rPr lang="en-US" altLang="ja-JP" sz="1200" u="none" strike="noStrike" baseline="0" dirty="0" smtClean="0">
                          <a:effectLst/>
                          <a:latin typeface="ＭＳ Ｐゴシック" panose="020B0600070205080204" pitchFamily="50" charset="-128"/>
                          <a:ea typeface="+mn-ea"/>
                        </a:rPr>
                        <a:t>DPC</a:t>
                      </a:r>
                      <a:r>
                        <a:rPr lang="ja-JP" altLang="en-US" sz="1200" u="none" strike="noStrike" baseline="0" dirty="0" smtClean="0">
                          <a:effectLst/>
                          <a:latin typeface="ＭＳ Ｐゴシック" panose="020B0600070205080204" pitchFamily="50" charset="-128"/>
                          <a:ea typeface="+mn-ea"/>
                        </a:rPr>
                        <a:t>入退院時の</a:t>
                      </a:r>
                      <a:r>
                        <a:rPr lang="en-US" altLang="ja-JP" sz="1200" u="none" strike="noStrike" baseline="0" dirty="0" smtClean="0">
                          <a:effectLst/>
                          <a:latin typeface="ＭＳ Ｐゴシック" panose="020B0600070205080204" pitchFamily="50" charset="-128"/>
                          <a:ea typeface="+mn-ea"/>
                        </a:rPr>
                        <a:t>ADL</a:t>
                      </a:r>
                      <a:r>
                        <a:rPr lang="ja-JP" altLang="en-US" sz="1200" u="none" strike="noStrike" baseline="0" dirty="0" smtClean="0">
                          <a:effectLst/>
                          <a:latin typeface="ＭＳ Ｐゴシック" panose="020B0600070205080204" pitchFamily="50" charset="-128"/>
                          <a:ea typeface="+mn-ea"/>
                        </a:rPr>
                        <a:t>スコア」を用いて届け出た場合、平成</a:t>
                      </a:r>
                      <a:r>
                        <a:rPr lang="en-US" altLang="ja-JP" sz="1200" u="none" strike="noStrike" baseline="0" dirty="0" smtClean="0">
                          <a:effectLst/>
                          <a:latin typeface="ＭＳ Ｐゴシック" panose="020B0600070205080204" pitchFamily="50" charset="-128"/>
                          <a:ea typeface="+mn-ea"/>
                        </a:rPr>
                        <a:t>27</a:t>
                      </a:r>
                      <a:r>
                        <a:rPr lang="ja-JP" altLang="en-US" sz="1200" u="none" strike="noStrike" baseline="0" dirty="0" smtClean="0">
                          <a:effectLst/>
                          <a:latin typeface="ＭＳ Ｐゴシック" panose="020B0600070205080204" pitchFamily="50" charset="-128"/>
                          <a:ea typeface="+mn-ea"/>
                        </a:rPr>
                        <a:t>年</a:t>
                      </a:r>
                      <a:r>
                        <a:rPr lang="en-US" altLang="ja-JP" sz="1200" u="none" strike="noStrike" baseline="0" dirty="0" smtClean="0">
                          <a:effectLst/>
                          <a:latin typeface="ＭＳ Ｐゴシック" panose="020B0600070205080204" pitchFamily="50" charset="-128"/>
                          <a:ea typeface="+mn-ea"/>
                        </a:rPr>
                        <a:t>4</a:t>
                      </a:r>
                      <a:r>
                        <a:rPr lang="ja-JP" altLang="en-US" sz="1200" u="none" strike="noStrike" baseline="0" dirty="0" smtClean="0">
                          <a:effectLst/>
                          <a:latin typeface="ＭＳ Ｐゴシック" panose="020B0600070205080204" pitchFamily="50" charset="-128"/>
                          <a:ea typeface="+mn-ea"/>
                        </a:rPr>
                        <a:t>月</a:t>
                      </a:r>
                      <a:r>
                        <a:rPr lang="en-US" altLang="ja-JP" sz="1200" u="none" strike="noStrike" baseline="0" dirty="0" smtClean="0">
                          <a:effectLst/>
                          <a:latin typeface="ＭＳ Ｐゴシック" panose="020B0600070205080204" pitchFamily="50" charset="-128"/>
                          <a:ea typeface="+mn-ea"/>
                        </a:rPr>
                        <a:t>1</a:t>
                      </a:r>
                      <a:r>
                        <a:rPr lang="ja-JP" altLang="en-US" sz="1200" u="none" strike="noStrike" baseline="0" dirty="0" smtClean="0">
                          <a:effectLst/>
                          <a:latin typeface="ＭＳ Ｐゴシック" panose="020B0600070205080204" pitchFamily="50" charset="-128"/>
                          <a:ea typeface="+mn-ea"/>
                        </a:rPr>
                        <a:t>日以降も算定する場合には、</a:t>
                      </a:r>
                      <a:r>
                        <a:rPr lang="en-US" altLang="ja-JP" sz="1200" u="none" strike="noStrike" baseline="0" dirty="0" smtClean="0">
                          <a:effectLst/>
                          <a:latin typeface="ＭＳ Ｐゴシック" panose="020B0600070205080204" pitchFamily="50" charset="-128"/>
                          <a:ea typeface="+mn-ea"/>
                        </a:rPr>
                        <a:t>BI</a:t>
                      </a:r>
                      <a:r>
                        <a:rPr lang="ja-JP" altLang="en-US" sz="1200" u="none" strike="noStrike" baseline="0" dirty="0" smtClean="0">
                          <a:effectLst/>
                          <a:latin typeface="ＭＳ Ｐゴシック" panose="020B0600070205080204" pitchFamily="50" charset="-128"/>
                          <a:ea typeface="+mn-ea"/>
                        </a:rPr>
                        <a:t>による評価を行った上で届出が必要。</a:t>
                      </a: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40265">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46</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褥瘡の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研修要件について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9</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日までの間は、研修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要件を満たして</a:t>
                      </a:r>
                      <a:r>
                        <a:rPr lang="ja-JP" altLang="en-US" sz="1200" u="none" strike="noStrike" baseline="0" dirty="0">
                          <a:effectLst/>
                          <a:latin typeface="ＭＳ Ｐゴシック" panose="020B0600070205080204" pitchFamily="50" charset="-128"/>
                          <a:ea typeface="ＭＳ Ｐゴシック" panose="020B0600070205080204" pitchFamily="50" charset="-128"/>
                        </a:rPr>
                        <a:t>いるものと</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みなす。</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bl>
          </a:graphicData>
        </a:graphic>
      </p:graphicFrame>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latin typeface="Arial"/>
              </a:rPr>
              <a:pPr>
                <a:defRPr/>
              </a:pPr>
              <a:t>221</a:t>
            </a:fld>
            <a:endParaRPr lang="ja-JP" altLang="en-US" dirty="0">
              <a:solidFill>
                <a:prstClr val="black"/>
              </a:solidFill>
              <a:latin typeface="Arial"/>
            </a:endParaRPr>
          </a:p>
        </p:txBody>
      </p:sp>
    </p:spTree>
    <p:extLst>
      <p:ext uri="{BB962C8B-B14F-4D97-AF65-F5344CB8AC3E}">
        <p14:creationId xmlns:p14="http://schemas.microsoft.com/office/powerpoint/2010/main" val="2522597732"/>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86601" y="109905"/>
            <a:ext cx="9469437" cy="722302"/>
          </a:xfrm>
          <a:prstGeom prst="rect">
            <a:avLst/>
          </a:prstGeom>
          <a:solidFill>
            <a:srgbClr val="92D050"/>
          </a:solidFill>
          <a:ln w="38100" cmpd="dbl">
            <a:solidFill>
              <a:schemeClr val="tx1"/>
            </a:solidFill>
            <a:prstDash val="solid"/>
          </a:ln>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pPr>
            <a:r>
              <a:rPr lang="ja-JP" altLang="en-US" sz="3600" dirty="0">
                <a:solidFill>
                  <a:prstClr val="black"/>
                </a:solidFill>
                <a:latin typeface="ＭＳ Ｐゴシック"/>
              </a:rPr>
              <a:t>２６．</a:t>
            </a:r>
            <a:r>
              <a:rPr lang="ja-JP" altLang="en-US" sz="3600" dirty="0" smtClean="0">
                <a:solidFill>
                  <a:prstClr val="black"/>
                </a:solidFill>
                <a:latin typeface="ＭＳ Ｐゴシック"/>
              </a:rPr>
              <a:t>届出</a:t>
            </a:r>
            <a:endParaRPr lang="en-US" altLang="ja-JP" sz="3600" dirty="0" smtClean="0">
              <a:solidFill>
                <a:prstClr val="black"/>
              </a:solidFill>
              <a:latin typeface="ＭＳ Ｐゴシック"/>
            </a:endParaRPr>
          </a:p>
        </p:txBody>
      </p:sp>
      <p:sp>
        <p:nvSpPr>
          <p:cNvPr id="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latin typeface="Arial"/>
              </a:rPr>
              <a:pPr>
                <a:defRPr/>
              </a:pPr>
              <a:t>222</a:t>
            </a:fld>
            <a:endParaRPr lang="ja-JP" altLang="en-US" dirty="0">
              <a:solidFill>
                <a:prstClr val="black"/>
              </a:solidFill>
              <a:latin typeface="Arial"/>
            </a:endParaRPr>
          </a:p>
        </p:txBody>
      </p:sp>
      <p:sp>
        <p:nvSpPr>
          <p:cNvPr id="5" name="Rectangle 37"/>
          <p:cNvSpPr>
            <a:spLocks noChangeArrowheads="1"/>
          </p:cNvSpPr>
          <p:nvPr/>
        </p:nvSpPr>
        <p:spPr bwMode="auto">
          <a:xfrm>
            <a:off x="175495" y="1730911"/>
            <a:ext cx="9469438" cy="2656154"/>
          </a:xfrm>
          <a:prstGeom prst="rect">
            <a:avLst/>
          </a:prstGeom>
          <a:solidFill>
            <a:srgbClr val="FFFFAF">
              <a:alpha val="49804"/>
            </a:srgbClr>
          </a:solidFill>
          <a:ln w="6350">
            <a:solidFill>
              <a:sysClr val="windowText" lastClr="000000"/>
            </a:solidFill>
            <a:miter lim="800000"/>
            <a:headEnd/>
            <a:tailEnd/>
          </a:ln>
        </p:spPr>
        <p:txBody>
          <a:bodyPr tIns="72000"/>
          <a:lstStyle/>
          <a:p>
            <a:pPr>
              <a:lnSpc>
                <a:spcPts val="2200"/>
              </a:lnSpc>
            </a:pPr>
            <a:r>
              <a:rPr lang="en-US" altLang="ja-JP" sz="2000" kern="0" dirty="0" smtClean="0">
                <a:solidFill>
                  <a:srgbClr val="000000"/>
                </a:solidFill>
                <a:latin typeface="ＭＳ Ｐゴシック"/>
                <a:cs typeface="ＭＳ Ｐゴシック"/>
              </a:rPr>
              <a:t>《</a:t>
            </a:r>
            <a:r>
              <a:rPr lang="ja-JP" altLang="en-US" sz="2000" kern="0" dirty="0" smtClean="0">
                <a:solidFill>
                  <a:srgbClr val="000000"/>
                </a:solidFill>
                <a:latin typeface="ＭＳ Ｐゴシック"/>
                <a:cs typeface="ＭＳ Ｐゴシック"/>
              </a:rPr>
              <a:t>医療課長通知</a:t>
            </a:r>
            <a:r>
              <a:rPr lang="en-US" altLang="ja-JP" sz="2000" kern="0" dirty="0" smtClean="0">
                <a:solidFill>
                  <a:srgbClr val="000000"/>
                </a:solidFill>
                <a:latin typeface="ＭＳ Ｐゴシック"/>
                <a:cs typeface="ＭＳ Ｐゴシック"/>
              </a:rPr>
              <a:t>》</a:t>
            </a:r>
          </a:p>
          <a:p>
            <a:pPr>
              <a:lnSpc>
                <a:spcPts val="2200"/>
              </a:lnSpc>
            </a:pPr>
            <a:r>
              <a:rPr lang="ja-JP" altLang="en-US" sz="2000" kern="0" dirty="0" smtClean="0">
                <a:solidFill>
                  <a:srgbClr val="000000"/>
                </a:solidFill>
                <a:latin typeface="ＭＳ Ｐゴシック"/>
                <a:cs typeface="ＭＳ Ｐゴシック"/>
              </a:rPr>
              <a:t>○　各月の末日までに要件審査を終え、届出を受理した場合は、翌月の１日から</a:t>
            </a:r>
            <a:endParaRPr lang="en-US" altLang="ja-JP" sz="2000" kern="0" dirty="0" smtClean="0">
              <a:solidFill>
                <a:srgbClr val="000000"/>
              </a:solidFill>
              <a:latin typeface="ＭＳ Ｐゴシック"/>
              <a:cs typeface="ＭＳ Ｐゴシック"/>
            </a:endParaRPr>
          </a:p>
          <a:p>
            <a:pPr>
              <a:lnSpc>
                <a:spcPts val="2200"/>
              </a:lnSpc>
            </a:pPr>
            <a:r>
              <a:rPr lang="en-US" altLang="ja-JP" sz="2000" kern="0" dirty="0">
                <a:solidFill>
                  <a:srgbClr val="000000"/>
                </a:solidFill>
                <a:latin typeface="ＭＳ Ｐゴシック"/>
                <a:cs typeface="ＭＳ Ｐゴシック"/>
              </a:rPr>
              <a:t> </a:t>
            </a:r>
            <a:r>
              <a:rPr lang="en-US" altLang="ja-JP" sz="2000" kern="0" dirty="0" smtClean="0">
                <a:solidFill>
                  <a:srgbClr val="000000"/>
                </a:solidFill>
                <a:latin typeface="ＭＳ Ｐゴシック"/>
                <a:cs typeface="ＭＳ Ｐゴシック"/>
              </a:rPr>
              <a:t>  </a:t>
            </a:r>
            <a:r>
              <a:rPr lang="ja-JP" altLang="en-US" sz="2000" kern="0" dirty="0" smtClean="0">
                <a:solidFill>
                  <a:srgbClr val="000000"/>
                </a:solidFill>
                <a:latin typeface="ＭＳ Ｐゴシック"/>
                <a:cs typeface="ＭＳ Ｐゴシック"/>
              </a:rPr>
              <a:t>当該届出に係る診療報酬を算定する。また、月の最初の開庁日に要件審査を終え、</a:t>
            </a:r>
            <a:endParaRPr lang="en-US" altLang="ja-JP" sz="2000" kern="0" dirty="0" smtClean="0">
              <a:solidFill>
                <a:srgbClr val="000000"/>
              </a:solidFill>
              <a:latin typeface="ＭＳ Ｐゴシック"/>
              <a:cs typeface="ＭＳ Ｐゴシック"/>
            </a:endParaRPr>
          </a:p>
          <a:p>
            <a:pPr>
              <a:lnSpc>
                <a:spcPts val="2200"/>
              </a:lnSpc>
            </a:pPr>
            <a:r>
              <a:rPr lang="en-US" altLang="ja-JP" sz="2000" kern="0" dirty="0">
                <a:solidFill>
                  <a:srgbClr val="000000"/>
                </a:solidFill>
                <a:latin typeface="ＭＳ Ｐゴシック"/>
                <a:cs typeface="ＭＳ Ｐゴシック"/>
              </a:rPr>
              <a:t> </a:t>
            </a:r>
            <a:r>
              <a:rPr lang="en-US" altLang="ja-JP" sz="2000" kern="0" dirty="0" smtClean="0">
                <a:solidFill>
                  <a:srgbClr val="000000"/>
                </a:solidFill>
                <a:latin typeface="ＭＳ Ｐゴシック"/>
                <a:cs typeface="ＭＳ Ｐゴシック"/>
              </a:rPr>
              <a:t>  </a:t>
            </a:r>
            <a:r>
              <a:rPr lang="ja-JP" altLang="en-US" sz="2000" kern="0" dirty="0" smtClean="0">
                <a:solidFill>
                  <a:srgbClr val="000000"/>
                </a:solidFill>
                <a:latin typeface="ＭＳ Ｐゴシック"/>
                <a:cs typeface="ＭＳ Ｐゴシック"/>
              </a:rPr>
              <a:t>届出を受理した場合には当該月の１日から算定する。</a:t>
            </a:r>
            <a:endParaRPr lang="en-US" altLang="ja-JP" sz="2000" kern="0" dirty="0" smtClean="0">
              <a:solidFill>
                <a:srgbClr val="000000"/>
              </a:solidFill>
              <a:latin typeface="ＭＳ Ｐゴシック"/>
              <a:cs typeface="ＭＳ Ｐゴシック"/>
            </a:endParaRPr>
          </a:p>
          <a:p>
            <a:pPr>
              <a:lnSpc>
                <a:spcPts val="2200"/>
              </a:lnSpc>
            </a:pPr>
            <a:r>
              <a:rPr lang="ja-JP" altLang="en-US" sz="2000" kern="0" dirty="0">
                <a:solidFill>
                  <a:srgbClr val="000000"/>
                </a:solidFill>
                <a:latin typeface="ＭＳ Ｐゴシック"/>
                <a:cs typeface="Times New Roman"/>
              </a:rPr>
              <a:t>　</a:t>
            </a:r>
            <a:r>
              <a:rPr lang="ja-JP" altLang="en-US" sz="2000" kern="0" dirty="0" smtClean="0">
                <a:solidFill>
                  <a:srgbClr val="000000"/>
                </a:solidFill>
                <a:latin typeface="ＭＳ Ｐゴシック"/>
                <a:cs typeface="Times New Roman"/>
              </a:rPr>
              <a:t>   なお、</a:t>
            </a:r>
            <a:r>
              <a:rPr lang="ja-JP" altLang="en-US" sz="2000" u="sng" kern="0" dirty="0" smtClean="0">
                <a:solidFill>
                  <a:srgbClr val="FF0000"/>
                </a:solidFill>
                <a:latin typeface="ＭＳ Ｐゴシック"/>
                <a:cs typeface="Times New Roman"/>
              </a:rPr>
              <a:t>平成２６年４月１４日（月）までに届出書の提出があり、同月末日までに要件</a:t>
            </a:r>
            <a:endParaRPr lang="en-US" altLang="ja-JP" sz="2000" u="sng" kern="0" dirty="0" smtClean="0">
              <a:solidFill>
                <a:srgbClr val="FF0000"/>
              </a:solidFill>
              <a:latin typeface="ＭＳ Ｐゴシック"/>
              <a:cs typeface="Times New Roman"/>
            </a:endParaRPr>
          </a:p>
          <a:p>
            <a:pPr>
              <a:lnSpc>
                <a:spcPts val="2200"/>
              </a:lnSpc>
            </a:pPr>
            <a:r>
              <a:rPr lang="en-US" altLang="ja-JP" sz="2000" kern="0" dirty="0">
                <a:solidFill>
                  <a:srgbClr val="FF0000"/>
                </a:solidFill>
                <a:latin typeface="ＭＳ Ｐゴシック"/>
                <a:cs typeface="Times New Roman"/>
              </a:rPr>
              <a:t> </a:t>
            </a:r>
            <a:r>
              <a:rPr lang="en-US" altLang="ja-JP" sz="2000" kern="0" dirty="0" smtClean="0">
                <a:solidFill>
                  <a:srgbClr val="FF0000"/>
                </a:solidFill>
                <a:latin typeface="ＭＳ Ｐゴシック"/>
                <a:cs typeface="Times New Roman"/>
              </a:rPr>
              <a:t>  </a:t>
            </a:r>
            <a:r>
              <a:rPr lang="ja-JP" altLang="en-US" sz="2000" u="sng" kern="0" dirty="0" smtClean="0">
                <a:solidFill>
                  <a:srgbClr val="FF0000"/>
                </a:solidFill>
                <a:latin typeface="ＭＳ Ｐゴシック"/>
                <a:cs typeface="Times New Roman"/>
              </a:rPr>
              <a:t>審査を終え届出の受理が行われたものについては、同月１日に遡って算定することが</a:t>
            </a:r>
            <a:endParaRPr lang="en-US" altLang="ja-JP" sz="2000" u="sng" kern="0" dirty="0" smtClean="0">
              <a:solidFill>
                <a:srgbClr val="FF0000"/>
              </a:solidFill>
              <a:latin typeface="ＭＳ Ｐゴシック"/>
              <a:cs typeface="Times New Roman"/>
            </a:endParaRPr>
          </a:p>
          <a:p>
            <a:pPr>
              <a:lnSpc>
                <a:spcPts val="2200"/>
              </a:lnSpc>
            </a:pPr>
            <a:r>
              <a:rPr lang="en-US" altLang="ja-JP" sz="2000" kern="0" dirty="0">
                <a:solidFill>
                  <a:srgbClr val="FF0000"/>
                </a:solidFill>
                <a:latin typeface="ＭＳ Ｐゴシック"/>
                <a:cs typeface="Times New Roman"/>
              </a:rPr>
              <a:t> </a:t>
            </a:r>
            <a:r>
              <a:rPr lang="en-US" altLang="ja-JP" sz="2000" kern="0" dirty="0" smtClean="0">
                <a:solidFill>
                  <a:srgbClr val="FF0000"/>
                </a:solidFill>
                <a:latin typeface="ＭＳ Ｐゴシック"/>
                <a:cs typeface="Times New Roman"/>
              </a:rPr>
              <a:t>  </a:t>
            </a:r>
            <a:r>
              <a:rPr lang="ja-JP" altLang="en-US" sz="2000" u="sng" kern="0" dirty="0" smtClean="0">
                <a:solidFill>
                  <a:srgbClr val="FF0000"/>
                </a:solidFill>
                <a:latin typeface="ＭＳ Ｐゴシック"/>
                <a:cs typeface="Times New Roman"/>
              </a:rPr>
              <a:t>できる</a:t>
            </a:r>
            <a:r>
              <a:rPr lang="ja-JP" altLang="en-US" sz="2000" kern="0" dirty="0" smtClean="0">
                <a:solidFill>
                  <a:srgbClr val="000000"/>
                </a:solidFill>
                <a:latin typeface="ＭＳ Ｐゴシック"/>
                <a:cs typeface="Times New Roman"/>
              </a:rPr>
              <a:t>ものとする。</a:t>
            </a:r>
            <a:endParaRPr lang="en-US" altLang="ja-JP" sz="2000" kern="0" dirty="0" smtClean="0">
              <a:solidFill>
                <a:srgbClr val="000000"/>
              </a:solidFill>
              <a:latin typeface="ＭＳ Ｐゴシック"/>
              <a:cs typeface="Times New Roman"/>
            </a:endParaRPr>
          </a:p>
          <a:p>
            <a:pPr>
              <a:lnSpc>
                <a:spcPts val="2200"/>
              </a:lnSpc>
            </a:pPr>
            <a:r>
              <a:rPr lang="ja-JP" altLang="en-US" sz="2000" kern="0" dirty="0" smtClean="0">
                <a:solidFill>
                  <a:srgbClr val="000000"/>
                </a:solidFill>
                <a:latin typeface="ＭＳ Ｐゴシック"/>
                <a:cs typeface="Times New Roman"/>
              </a:rPr>
              <a:t>○　届出の不受理の決定を行った場合は、速やかにその旨を提出者に通知するもので</a:t>
            </a:r>
            <a:endParaRPr lang="en-US" altLang="ja-JP" sz="2000" kern="0" dirty="0" smtClean="0">
              <a:solidFill>
                <a:srgbClr val="000000"/>
              </a:solidFill>
              <a:latin typeface="ＭＳ Ｐゴシック"/>
              <a:cs typeface="Times New Roman"/>
            </a:endParaRPr>
          </a:p>
          <a:p>
            <a:pPr>
              <a:lnSpc>
                <a:spcPts val="2200"/>
              </a:lnSpc>
            </a:pPr>
            <a:r>
              <a:rPr lang="en-US" altLang="ja-JP" sz="2000" kern="0" dirty="0">
                <a:solidFill>
                  <a:srgbClr val="000000"/>
                </a:solidFill>
                <a:latin typeface="ＭＳ Ｐゴシック"/>
                <a:cs typeface="Times New Roman"/>
              </a:rPr>
              <a:t> </a:t>
            </a:r>
            <a:r>
              <a:rPr lang="en-US" altLang="ja-JP" sz="2000" kern="0" dirty="0" smtClean="0">
                <a:solidFill>
                  <a:srgbClr val="000000"/>
                </a:solidFill>
                <a:latin typeface="ＭＳ Ｐゴシック"/>
                <a:cs typeface="Times New Roman"/>
              </a:rPr>
              <a:t>  </a:t>
            </a:r>
            <a:r>
              <a:rPr lang="ja-JP" altLang="en-US" sz="2000" kern="0" dirty="0" smtClean="0">
                <a:solidFill>
                  <a:srgbClr val="000000"/>
                </a:solidFill>
                <a:latin typeface="ＭＳ Ｐゴシック"/>
                <a:cs typeface="Times New Roman"/>
              </a:rPr>
              <a:t>あること。</a:t>
            </a:r>
            <a:endParaRPr lang="en-US" altLang="ja-JP" sz="2000" kern="0" dirty="0" smtClean="0">
              <a:solidFill>
                <a:srgbClr val="000000"/>
              </a:solidFill>
              <a:latin typeface="ＭＳ Ｐゴシック"/>
              <a:cs typeface="Times New Roman"/>
            </a:endParaRPr>
          </a:p>
          <a:p>
            <a:endParaRPr lang="ja-JP" altLang="ja-JP" kern="100" dirty="0">
              <a:solidFill>
                <a:prstClr val="black"/>
              </a:solidFill>
              <a:latin typeface="ＭＳ Ｐゴシック"/>
              <a:cs typeface="Times New Roman"/>
            </a:endParaRPr>
          </a:p>
        </p:txBody>
      </p:sp>
      <p:sp>
        <p:nvSpPr>
          <p:cNvPr id="6" name="Rectangle 37"/>
          <p:cNvSpPr>
            <a:spLocks noChangeArrowheads="1"/>
          </p:cNvSpPr>
          <p:nvPr/>
        </p:nvSpPr>
        <p:spPr bwMode="auto">
          <a:xfrm>
            <a:off x="186601" y="4460867"/>
            <a:ext cx="9469438" cy="1066629"/>
          </a:xfrm>
          <a:prstGeom prst="rect">
            <a:avLst/>
          </a:prstGeom>
          <a:solidFill>
            <a:schemeClr val="accent5">
              <a:lumMod val="40000"/>
              <a:lumOff val="60000"/>
              <a:alpha val="50000"/>
            </a:schemeClr>
          </a:solidFill>
          <a:ln w="6350">
            <a:solidFill>
              <a:sysClr val="windowText" lastClr="000000"/>
            </a:solidFill>
            <a:miter lim="800000"/>
            <a:headEnd/>
            <a:tailEnd/>
          </a:ln>
        </p:spPr>
        <p:txBody>
          <a:bodyPr tIns="72000"/>
          <a:lstStyle/>
          <a:p>
            <a:pPr>
              <a:lnSpc>
                <a:spcPts val="2400"/>
              </a:lnSpc>
            </a:pPr>
            <a:r>
              <a:rPr lang="en-US" altLang="ja-JP" sz="2200" kern="0" dirty="0" smtClean="0">
                <a:solidFill>
                  <a:srgbClr val="000000"/>
                </a:solidFill>
                <a:latin typeface="+mn-ea"/>
                <a:cs typeface="Times New Roman"/>
              </a:rPr>
              <a:t>〔</a:t>
            </a:r>
            <a:r>
              <a:rPr lang="ja-JP" altLang="en-US" sz="2200" kern="0" dirty="0" smtClean="0">
                <a:solidFill>
                  <a:srgbClr val="000000"/>
                </a:solidFill>
                <a:latin typeface="+mn-ea"/>
                <a:cs typeface="Times New Roman"/>
              </a:rPr>
              <a:t>日本医師会から厚生労働省に要請</a:t>
            </a:r>
            <a:r>
              <a:rPr lang="en-US" altLang="ja-JP" sz="2200" kern="0" dirty="0" smtClean="0">
                <a:solidFill>
                  <a:srgbClr val="000000"/>
                </a:solidFill>
                <a:latin typeface="+mn-ea"/>
                <a:cs typeface="Times New Roman"/>
              </a:rPr>
              <a:t>〕</a:t>
            </a:r>
          </a:p>
          <a:p>
            <a:pPr>
              <a:lnSpc>
                <a:spcPts val="2400"/>
              </a:lnSpc>
            </a:pPr>
            <a:r>
              <a:rPr lang="ja-JP" altLang="en-US" sz="2200" kern="0" dirty="0" smtClean="0">
                <a:solidFill>
                  <a:srgbClr val="000000"/>
                </a:solidFill>
                <a:latin typeface="+mn-ea"/>
                <a:cs typeface="Times New Roman"/>
              </a:rPr>
              <a:t>○　届出やその受理等について、行政による周知を徹底していただくとともに、</a:t>
            </a:r>
            <a:endParaRPr lang="en-US" altLang="ja-JP" sz="2200" kern="0" dirty="0" smtClean="0">
              <a:solidFill>
                <a:srgbClr val="000000"/>
              </a:solidFill>
              <a:latin typeface="+mn-ea"/>
              <a:cs typeface="Times New Roman"/>
            </a:endParaRPr>
          </a:p>
          <a:p>
            <a:pPr>
              <a:lnSpc>
                <a:spcPts val="2400"/>
              </a:lnSpc>
            </a:pPr>
            <a:r>
              <a:rPr lang="en-US" altLang="ja-JP" sz="2200" kern="0" dirty="0">
                <a:solidFill>
                  <a:srgbClr val="000000"/>
                </a:solidFill>
                <a:latin typeface="+mn-ea"/>
                <a:cs typeface="Times New Roman"/>
              </a:rPr>
              <a:t> </a:t>
            </a:r>
            <a:r>
              <a:rPr lang="en-US" altLang="ja-JP" sz="2200" kern="0" dirty="0" smtClean="0">
                <a:solidFill>
                  <a:srgbClr val="000000"/>
                </a:solidFill>
                <a:latin typeface="+mn-ea"/>
                <a:cs typeface="Times New Roman"/>
              </a:rPr>
              <a:t>  </a:t>
            </a:r>
            <a:r>
              <a:rPr lang="ja-JP" altLang="en-US" sz="2200" kern="0" dirty="0" smtClean="0">
                <a:solidFill>
                  <a:srgbClr val="000000"/>
                </a:solidFill>
                <a:latin typeface="+mn-ea"/>
                <a:cs typeface="Times New Roman"/>
              </a:rPr>
              <a:t>医療機関からの届出に対しては柔軟に対応していただきたい。</a:t>
            </a:r>
            <a:endParaRPr lang="en-US" altLang="ja-JP" sz="2200" kern="0" dirty="0" smtClean="0">
              <a:solidFill>
                <a:srgbClr val="000000"/>
              </a:solidFill>
              <a:latin typeface="+mn-ea"/>
              <a:cs typeface="Times New Roman"/>
            </a:endParaRPr>
          </a:p>
        </p:txBody>
      </p:sp>
      <p:sp>
        <p:nvSpPr>
          <p:cNvPr id="7" name="Rectangle 2"/>
          <p:cNvSpPr txBox="1">
            <a:spLocks noChangeArrowheads="1"/>
          </p:cNvSpPr>
          <p:nvPr/>
        </p:nvSpPr>
        <p:spPr>
          <a:xfrm>
            <a:off x="1349943" y="5758316"/>
            <a:ext cx="8294990" cy="800755"/>
          </a:xfrm>
          <a:prstGeom prst="rect">
            <a:avLst/>
          </a:prstGeom>
          <a:solidFill>
            <a:srgbClr val="00B0F0">
              <a:alpha val="41000"/>
            </a:srgbClr>
          </a:solidFill>
          <a:ln w="22225">
            <a:solidFill>
              <a:schemeClr val="tx1"/>
            </a:solidFill>
            <a:prstDash val="sysDash"/>
          </a:ln>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2400" dirty="0" smtClean="0">
                <a:solidFill>
                  <a:prstClr val="black"/>
                </a:solidFill>
                <a:latin typeface="ＭＳ Ｐゴシック"/>
              </a:rPr>
              <a:t>　本日（３月５日）開催される行政側の説明会にて、厚生労働省</a:t>
            </a:r>
            <a:endParaRPr lang="en-US" altLang="ja-JP" sz="2400" dirty="0" smtClean="0">
              <a:solidFill>
                <a:prstClr val="black"/>
              </a:solidFill>
              <a:latin typeface="ＭＳ Ｐゴシック"/>
            </a:endParaRPr>
          </a:p>
          <a:p>
            <a:pPr algn="l">
              <a:spcBef>
                <a:spcPts val="0"/>
              </a:spcBef>
            </a:pPr>
            <a:r>
              <a:rPr lang="ja-JP" altLang="en-US" sz="2400" dirty="0" smtClean="0">
                <a:solidFill>
                  <a:prstClr val="black"/>
                </a:solidFill>
                <a:latin typeface="ＭＳ Ｐゴシック"/>
              </a:rPr>
              <a:t>から各厚生局に対して要請される。</a:t>
            </a:r>
            <a:endParaRPr lang="en-US" altLang="ja-JP" sz="2400" dirty="0" smtClean="0">
              <a:solidFill>
                <a:prstClr val="black"/>
              </a:solidFill>
              <a:latin typeface="ＭＳ Ｐゴシック"/>
            </a:endParaRPr>
          </a:p>
        </p:txBody>
      </p:sp>
      <p:sp>
        <p:nvSpPr>
          <p:cNvPr id="2" name="右矢印 1"/>
          <p:cNvSpPr/>
          <p:nvPr/>
        </p:nvSpPr>
        <p:spPr>
          <a:xfrm>
            <a:off x="477751" y="5634929"/>
            <a:ext cx="791110" cy="104753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2"/>
          <p:cNvSpPr txBox="1">
            <a:spLocks noChangeArrowheads="1"/>
          </p:cNvSpPr>
          <p:nvPr/>
        </p:nvSpPr>
        <p:spPr>
          <a:xfrm>
            <a:off x="178688" y="924751"/>
            <a:ext cx="9466245" cy="726677"/>
          </a:xfrm>
          <a:prstGeom prst="rect">
            <a:avLst/>
          </a:prstGeom>
          <a:solidFill>
            <a:srgbClr val="FF0000">
              <a:alpha val="23000"/>
            </a:srgbClr>
          </a:solidFill>
          <a:ln w="22225">
            <a:solidFill>
              <a:schemeClr val="tx1"/>
            </a:solidFill>
            <a:prstDash val="sysDash"/>
          </a:ln>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200"/>
              </a:lnSpc>
              <a:spcBef>
                <a:spcPts val="0"/>
              </a:spcBef>
            </a:pPr>
            <a:r>
              <a:rPr lang="ja-JP" altLang="en-US" sz="2400" dirty="0" smtClean="0">
                <a:solidFill>
                  <a:prstClr val="black"/>
                </a:solidFill>
                <a:latin typeface="ＭＳ Ｐゴシック"/>
              </a:rPr>
              <a:t>　</a:t>
            </a:r>
            <a:r>
              <a:rPr lang="ja-JP" altLang="en-US" sz="2000" dirty="0" smtClean="0">
                <a:solidFill>
                  <a:prstClr val="black"/>
                </a:solidFill>
                <a:latin typeface="ＭＳ Ｐゴシック"/>
              </a:rPr>
              <a:t>施設基準等の各種様式は日本医師会ホームページ（メンバーズルーム）に掲載しますので、ダウンロードしてご活用ください</a:t>
            </a:r>
            <a:endParaRPr lang="en-US" altLang="ja-JP" sz="2000" dirty="0" smtClean="0">
              <a:solidFill>
                <a:prstClr val="black"/>
              </a:solidFill>
              <a:latin typeface="ＭＳ Ｐゴシック"/>
            </a:endParaRPr>
          </a:p>
        </p:txBody>
      </p:sp>
    </p:spTree>
    <p:extLst>
      <p:ext uri="{BB962C8B-B14F-4D97-AF65-F5344CB8AC3E}">
        <p14:creationId xmlns:p14="http://schemas.microsoft.com/office/powerpoint/2010/main" val="391139882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90418" y="2349671"/>
            <a:ext cx="9144000" cy="1228725"/>
          </a:xfrm>
          <a:prstGeom prst="rect">
            <a:avLst/>
          </a:prstGeom>
          <a:solidFill>
            <a:srgbClr val="FFC000"/>
          </a:solidFill>
          <a:ln>
            <a:solidFill>
              <a:schemeClr val="tx1"/>
            </a:solidFill>
            <a:prstDash val="solid"/>
          </a:ln>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pPr>
            <a:r>
              <a:rPr lang="en-US" altLang="ja-JP" sz="2800" dirty="0" smtClean="0">
                <a:solidFill>
                  <a:prstClr val="black"/>
                </a:solidFill>
                <a:latin typeface="ＭＳ Ｐゴシック"/>
              </a:rPr>
              <a:t>《</a:t>
            </a:r>
            <a:r>
              <a:rPr lang="ja-JP" altLang="en-US" sz="2800" dirty="0">
                <a:solidFill>
                  <a:prstClr val="black"/>
                </a:solidFill>
                <a:latin typeface="ＭＳ Ｐゴシック"/>
              </a:rPr>
              <a:t>医療・介護サービスの提供体制改革のため</a:t>
            </a:r>
            <a:r>
              <a:rPr lang="ja-JP" altLang="en-US" sz="2800" dirty="0" smtClean="0">
                <a:solidFill>
                  <a:prstClr val="black"/>
                </a:solidFill>
                <a:latin typeface="ＭＳ Ｐゴシック"/>
              </a:rPr>
              <a:t>の</a:t>
            </a:r>
            <a:endParaRPr lang="en-US" altLang="ja-JP" sz="2800" dirty="0" smtClean="0">
              <a:solidFill>
                <a:prstClr val="black"/>
              </a:solidFill>
              <a:latin typeface="ＭＳ Ｐゴシック"/>
            </a:endParaRPr>
          </a:p>
          <a:p>
            <a:pPr>
              <a:spcBef>
                <a:spcPts val="0"/>
              </a:spcBef>
            </a:pPr>
            <a:r>
              <a:rPr lang="ja-JP" altLang="en-US" sz="2800" dirty="0" smtClean="0">
                <a:solidFill>
                  <a:prstClr val="black"/>
                </a:solidFill>
                <a:latin typeface="ＭＳ Ｐゴシック"/>
              </a:rPr>
              <a:t>新た</a:t>
            </a:r>
            <a:r>
              <a:rPr lang="ja-JP" altLang="en-US" sz="2800" dirty="0">
                <a:solidFill>
                  <a:prstClr val="black"/>
                </a:solidFill>
                <a:latin typeface="ＭＳ Ｐゴシック"/>
              </a:rPr>
              <a:t>な財政支援</a:t>
            </a:r>
            <a:r>
              <a:rPr lang="ja-JP" altLang="en-US" sz="2800" dirty="0" smtClean="0">
                <a:solidFill>
                  <a:prstClr val="black"/>
                </a:solidFill>
                <a:latin typeface="ＭＳ Ｐゴシック"/>
              </a:rPr>
              <a:t>制度</a:t>
            </a:r>
            <a:r>
              <a:rPr lang="en-US" altLang="ja-JP" sz="2800" dirty="0" smtClean="0">
                <a:solidFill>
                  <a:prstClr val="black"/>
                </a:solidFill>
                <a:latin typeface="ＭＳ Ｐゴシック"/>
              </a:rPr>
              <a:t>》</a:t>
            </a:r>
          </a:p>
        </p:txBody>
      </p:sp>
      <p:sp>
        <p:nvSpPr>
          <p:cNvPr id="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223</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17723193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454" y="489666"/>
            <a:ext cx="9809120" cy="1944000"/>
          </a:xfrm>
          <a:prstGeom prst="roundRect">
            <a:avLst>
              <a:gd name="adj" fmla="val 0"/>
            </a:avLst>
          </a:prstGeom>
          <a:solidFill>
            <a:srgbClr val="CCFFCC"/>
          </a:solidFill>
          <a:ln w="190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142875" indent="-142875">
              <a:lnSpc>
                <a:spcPts val="1500"/>
              </a:lnSpc>
            </a:pPr>
            <a:r>
              <a:rPr lang="ja-JP" altLang="en-US" sz="1400" spc="-100" dirty="0">
                <a:solidFill>
                  <a:prstClr val="black"/>
                </a:solidFill>
                <a:latin typeface="HGPｺﾞｼｯｸM" panose="020B0600000000000000" pitchFamily="50" charset="-128"/>
                <a:ea typeface="HGPｺﾞｼｯｸM" panose="020B0600000000000000" pitchFamily="50" charset="-128"/>
              </a:rPr>
              <a:t>○　団塊の世代が後期高齢者となる２０２５年を展望すれば、病床の機能分化・連携、在宅医療・介護の推進、医師・看護師等の医療従事者の確保・勤務環境の改善、地域包括ケアシステムの構築、といった「医療・介護サービスの提供体制の改革」が急務の課題。</a:t>
            </a:r>
            <a:endParaRPr lang="en-US" altLang="ja-JP" sz="800" spc="-100" dirty="0">
              <a:solidFill>
                <a:prstClr val="black"/>
              </a:solidFill>
              <a:latin typeface="HGPｺﾞｼｯｸM" panose="020B0600000000000000" pitchFamily="50" charset="-128"/>
              <a:ea typeface="HGPｺﾞｼｯｸM" panose="020B0600000000000000" pitchFamily="50" charset="-128"/>
            </a:endParaRPr>
          </a:p>
          <a:p>
            <a:pPr marL="142875" indent="-142875">
              <a:lnSpc>
                <a:spcPts val="1500"/>
              </a:lnSpc>
              <a:spcBef>
                <a:spcPts val="300"/>
              </a:spcBef>
            </a:pPr>
            <a:r>
              <a:rPr lang="ja-JP" altLang="en-US" sz="1400" spc="-100" dirty="0">
                <a:solidFill>
                  <a:prstClr val="black"/>
                </a:solidFill>
                <a:latin typeface="HGPｺﾞｼｯｸM" panose="020B0600000000000000" pitchFamily="50" charset="-128"/>
                <a:ea typeface="HGPｺﾞｼｯｸM" panose="020B0600000000000000" pitchFamily="50" charset="-128"/>
              </a:rPr>
              <a:t>○　このため、医療法等の改正による制度面での対応に併せ、消費税増収分を財源として活用し、医療・介護サービスの提供体制改革を推進するための新たな財政支援制度を創設する。</a:t>
            </a:r>
            <a:endParaRPr lang="en-US" altLang="ja-JP" sz="800" spc="-100" dirty="0">
              <a:solidFill>
                <a:prstClr val="black"/>
              </a:solidFill>
              <a:latin typeface="HGPｺﾞｼｯｸM" panose="020B0600000000000000" pitchFamily="50" charset="-128"/>
              <a:ea typeface="HGPｺﾞｼｯｸM" panose="020B0600000000000000" pitchFamily="50" charset="-128"/>
            </a:endParaRPr>
          </a:p>
          <a:p>
            <a:pPr marL="144000" indent="-457200">
              <a:lnSpc>
                <a:spcPts val="1500"/>
              </a:lnSpc>
              <a:spcBef>
                <a:spcPts val="300"/>
              </a:spcBef>
            </a:pPr>
            <a:r>
              <a:rPr lang="ja-JP" altLang="en-US" sz="1400" spc="-100" dirty="0">
                <a:solidFill>
                  <a:prstClr val="black"/>
                </a:solidFill>
                <a:latin typeface="HGPｺﾞｼｯｸM" panose="020B0600000000000000" pitchFamily="50" charset="-128"/>
                <a:ea typeface="HGPｺﾞｼｯｸM" panose="020B0600000000000000" pitchFamily="50" charset="-128"/>
              </a:rPr>
              <a:t>○　各都道府県に消費税増収分を財源として活用した基金をつくり、各都道府県が作成した計画に基づき事業実施。</a:t>
            </a:r>
            <a:endParaRPr lang="en-US" altLang="ja-JP" sz="1400" spc="-100" dirty="0">
              <a:solidFill>
                <a:prstClr val="black"/>
              </a:solidFill>
              <a:latin typeface="HGPｺﾞｼｯｸM" panose="020B0600000000000000" pitchFamily="50" charset="-128"/>
              <a:ea typeface="HGPｺﾞｼｯｸM" panose="020B0600000000000000" pitchFamily="50" charset="-128"/>
            </a:endParaRPr>
          </a:p>
          <a:p>
            <a:pPr marL="87313" indent="-87313">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「地域における公的介護施設等の計画的な整備等の促進に関する法律」を改正し、法律上の根拠を設ける。</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marL="87313" indent="-87313">
              <a:spcBef>
                <a:spcPts val="300"/>
              </a:spcBef>
            </a:pPr>
            <a:r>
              <a:rPr lang="ja-JP" altLang="en-US" sz="1200" dirty="0">
                <a:solidFill>
                  <a:prstClr val="black"/>
                </a:solidFill>
                <a:latin typeface="HGPｺﾞｼｯｸM" panose="020B0600000000000000" pitchFamily="50" charset="-128"/>
                <a:ea typeface="HGPｺﾞｼｯｸM" panose="020B0600000000000000" pitchFamily="50" charset="-128"/>
              </a:rPr>
              <a:t>◇　この制度はまず医療を対象として平成</a:t>
            </a:r>
            <a:r>
              <a:rPr lang="en-US" altLang="ja-JP" sz="1200" dirty="0">
                <a:solidFill>
                  <a:prstClr val="black"/>
                </a:solidFill>
                <a:latin typeface="HGPｺﾞｼｯｸM" panose="020B0600000000000000" pitchFamily="50" charset="-128"/>
                <a:ea typeface="HGPｺﾞｼｯｸM" panose="020B0600000000000000" pitchFamily="50" charset="-128"/>
              </a:rPr>
              <a:t>26</a:t>
            </a:r>
            <a:r>
              <a:rPr lang="ja-JP" altLang="en-US" sz="1200" dirty="0">
                <a:solidFill>
                  <a:prstClr val="black"/>
                </a:solidFill>
                <a:latin typeface="HGPｺﾞｼｯｸM" panose="020B0600000000000000" pitchFamily="50" charset="-128"/>
                <a:ea typeface="HGPｺﾞｼｯｸM" panose="020B0600000000000000" pitchFamily="50" charset="-128"/>
              </a:rPr>
              <a:t>年度より実施し、介護については平成</a:t>
            </a:r>
            <a:r>
              <a:rPr lang="en-US" altLang="ja-JP" sz="1200" dirty="0">
                <a:solidFill>
                  <a:prstClr val="black"/>
                </a:solidFill>
                <a:latin typeface="HGPｺﾞｼｯｸM" panose="020B0600000000000000" pitchFamily="50" charset="-128"/>
                <a:ea typeface="HGPｺﾞｼｯｸM" panose="020B0600000000000000" pitchFamily="50" charset="-128"/>
              </a:rPr>
              <a:t>27</a:t>
            </a:r>
            <a:r>
              <a:rPr lang="ja-JP" altLang="en-US" sz="1200" dirty="0">
                <a:solidFill>
                  <a:prstClr val="black"/>
                </a:solidFill>
                <a:latin typeface="HGPｺﾞｼｯｸM" panose="020B0600000000000000" pitchFamily="50" charset="-128"/>
                <a:ea typeface="HGPｺﾞｼｯｸM" panose="020B0600000000000000" pitchFamily="50" charset="-128"/>
              </a:rPr>
              <a:t>年度から実施。病床の機能分化・連携については、平成</a:t>
            </a:r>
            <a:r>
              <a:rPr lang="en-US" altLang="ja-JP" sz="1200" dirty="0">
                <a:solidFill>
                  <a:prstClr val="black"/>
                </a:solidFill>
                <a:latin typeface="HGPｺﾞｼｯｸM" panose="020B0600000000000000" pitchFamily="50" charset="-128"/>
                <a:ea typeface="HGPｺﾞｼｯｸM" panose="020B0600000000000000" pitchFamily="50" charset="-128"/>
              </a:rPr>
              <a:t>26</a:t>
            </a:r>
            <a:r>
              <a:rPr lang="ja-JP" altLang="en-US" sz="1200" dirty="0">
                <a:solidFill>
                  <a:prstClr val="black"/>
                </a:solidFill>
                <a:latin typeface="HGPｺﾞｼｯｸM" panose="020B0600000000000000" pitchFamily="50" charset="-128"/>
                <a:ea typeface="HGPｺﾞｼｯｸM" panose="020B0600000000000000" pitchFamily="50" charset="-128"/>
              </a:rPr>
              <a:t>年度は回復期病床への転換等現状でも必要なもののみ対象とし、平成</a:t>
            </a:r>
            <a:r>
              <a:rPr lang="en-US" altLang="ja-JP" sz="1200" dirty="0">
                <a:solidFill>
                  <a:prstClr val="black"/>
                </a:solidFill>
                <a:latin typeface="HGPｺﾞｼｯｸM" panose="020B0600000000000000" pitchFamily="50" charset="-128"/>
                <a:ea typeface="HGPｺﾞｼｯｸM" panose="020B0600000000000000" pitchFamily="50" charset="-128"/>
              </a:rPr>
              <a:t>27</a:t>
            </a:r>
            <a:r>
              <a:rPr lang="ja-JP" altLang="en-US" sz="1200" dirty="0">
                <a:solidFill>
                  <a:prstClr val="black"/>
                </a:solidFill>
                <a:latin typeface="HGPｺﾞｼｯｸM" panose="020B0600000000000000" pitchFamily="50" charset="-128"/>
                <a:ea typeface="HGPｺﾞｼｯｸM" panose="020B0600000000000000" pitchFamily="50" charset="-128"/>
              </a:rPr>
              <a:t>年度からの地域医療構想（ビジョン）の策定後に更なる拡充を検討。</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102" name="角丸四角形 101"/>
          <p:cNvSpPr/>
          <p:nvPr/>
        </p:nvSpPr>
        <p:spPr>
          <a:xfrm>
            <a:off x="38456" y="3861048"/>
            <a:ext cx="5086885" cy="43893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600" spc="-100" dirty="0">
                <a:solidFill>
                  <a:prstClr val="black"/>
                </a:solidFill>
                <a:latin typeface="HGPｺﾞｼｯｸM" pitchFamily="50" charset="-128"/>
                <a:ea typeface="HGPｺﾞｼｯｸM" pitchFamily="50" charset="-128"/>
              </a:rPr>
              <a:t>都道府県</a:t>
            </a:r>
            <a:endParaRPr lang="en-US" altLang="ja-JP" sz="1600" spc="-100" dirty="0">
              <a:solidFill>
                <a:prstClr val="black"/>
              </a:solidFill>
              <a:latin typeface="HGPｺﾞｼｯｸM" pitchFamily="50" charset="-128"/>
              <a:ea typeface="HGPｺﾞｼｯｸM" pitchFamily="50" charset="-128"/>
            </a:endParaRPr>
          </a:p>
          <a:p>
            <a:pPr>
              <a:lnSpc>
                <a:spcPts val="1600"/>
              </a:lnSpc>
            </a:pPr>
            <a:endParaRPr lang="ja-JP" altLang="en-US" sz="1400" spc="-100" dirty="0">
              <a:solidFill>
                <a:prstClr val="black"/>
              </a:solidFill>
              <a:latin typeface="HGPｺﾞｼｯｸM" pitchFamily="50" charset="-128"/>
              <a:ea typeface="HGPｺﾞｼｯｸM" pitchFamily="50" charset="-128"/>
            </a:endParaRPr>
          </a:p>
        </p:txBody>
      </p:sp>
      <p:sp>
        <p:nvSpPr>
          <p:cNvPr id="103" name="正方形/長方形 102"/>
          <p:cNvSpPr/>
          <p:nvPr/>
        </p:nvSpPr>
        <p:spPr>
          <a:xfrm>
            <a:off x="97583" y="4186319"/>
            <a:ext cx="4992671" cy="453273"/>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r>
              <a:rPr lang="ja-JP" altLang="en-US" sz="1400" b="1" spc="-100" dirty="0">
                <a:solidFill>
                  <a:prstClr val="black"/>
                </a:solidFill>
                <a:latin typeface="HGPｺﾞｼｯｸM" pitchFamily="50" charset="-128"/>
                <a:ea typeface="HGPｺﾞｼｯｸM" pitchFamily="50" charset="-128"/>
              </a:rPr>
              <a:t>基金</a:t>
            </a:r>
          </a:p>
        </p:txBody>
      </p:sp>
      <p:sp>
        <p:nvSpPr>
          <p:cNvPr id="107" name="角丸四角形 106"/>
          <p:cNvSpPr/>
          <p:nvPr/>
        </p:nvSpPr>
        <p:spPr>
          <a:xfrm>
            <a:off x="38465" y="6511902"/>
            <a:ext cx="5148571" cy="32524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a:solidFill>
                  <a:prstClr val="black"/>
                </a:solidFill>
                <a:latin typeface="HGPｺﾞｼｯｸM" pitchFamily="50" charset="-128"/>
                <a:ea typeface="HGPｺﾞｼｯｸM" pitchFamily="50" charset="-128"/>
              </a:rPr>
              <a:t>　　事　業　者　等</a:t>
            </a:r>
          </a:p>
        </p:txBody>
      </p:sp>
      <p:sp>
        <p:nvSpPr>
          <p:cNvPr id="104" name="角丸四角形 103"/>
          <p:cNvSpPr/>
          <p:nvPr/>
        </p:nvSpPr>
        <p:spPr>
          <a:xfrm>
            <a:off x="3385203" y="5395809"/>
            <a:ext cx="1740149" cy="376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a:solidFill>
                  <a:prstClr val="black"/>
                </a:solidFill>
                <a:latin typeface="HGPｺﾞｼｯｸM" pitchFamily="50" charset="-128"/>
                <a:ea typeface="HGPｺﾞｼｯｸM" pitchFamily="50" charset="-128"/>
              </a:rPr>
              <a:t>市町村</a:t>
            </a:r>
          </a:p>
        </p:txBody>
      </p:sp>
      <p:sp>
        <p:nvSpPr>
          <p:cNvPr id="105" name="テキスト ボックス 104"/>
          <p:cNvSpPr txBox="1"/>
          <p:nvPr/>
        </p:nvSpPr>
        <p:spPr>
          <a:xfrm>
            <a:off x="4562967" y="4941187"/>
            <a:ext cx="665049"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grpSp>
        <p:nvGrpSpPr>
          <p:cNvPr id="108" name="グループ化 107"/>
          <p:cNvGrpSpPr/>
          <p:nvPr/>
        </p:nvGrpSpPr>
        <p:grpSpPr>
          <a:xfrm>
            <a:off x="3827031" y="4933124"/>
            <a:ext cx="891943" cy="462666"/>
            <a:chOff x="6012160" y="4015510"/>
            <a:chExt cx="720081" cy="501357"/>
          </a:xfrm>
        </p:grpSpPr>
        <p:sp>
          <p:nvSpPr>
            <p:cNvPr id="109" name="上矢印 108"/>
            <p:cNvSpPr/>
            <p:nvPr/>
          </p:nvSpPr>
          <p:spPr>
            <a:xfrm>
              <a:off x="6012160" y="4015510"/>
              <a:ext cx="316981" cy="501354"/>
            </a:xfrm>
            <a:prstGeom prst="upArrow">
              <a:avLst>
                <a:gd name="adj1" fmla="val 50000"/>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0" name="下矢印 109"/>
            <p:cNvSpPr/>
            <p:nvPr/>
          </p:nvSpPr>
          <p:spPr>
            <a:xfrm>
              <a:off x="6399445" y="4015510"/>
              <a:ext cx="332796" cy="501357"/>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grpSp>
        <p:nvGrpSpPr>
          <p:cNvPr id="11" name="グループ化 10"/>
          <p:cNvGrpSpPr/>
          <p:nvPr/>
        </p:nvGrpSpPr>
        <p:grpSpPr>
          <a:xfrm>
            <a:off x="3237369" y="6165303"/>
            <a:ext cx="2027666" cy="346580"/>
            <a:chOff x="2483768" y="6093295"/>
            <a:chExt cx="1636970" cy="346579"/>
          </a:xfrm>
        </p:grpSpPr>
        <p:grpSp>
          <p:nvGrpSpPr>
            <p:cNvPr id="116" name="グループ化 115"/>
            <p:cNvGrpSpPr/>
            <p:nvPr/>
          </p:nvGrpSpPr>
          <p:grpSpPr>
            <a:xfrm>
              <a:off x="2926097" y="6093295"/>
              <a:ext cx="720081" cy="346579"/>
              <a:chOff x="6084169" y="5314669"/>
              <a:chExt cx="720081" cy="245298"/>
            </a:xfrm>
          </p:grpSpPr>
          <p:sp>
            <p:nvSpPr>
              <p:cNvPr id="117" name="上矢印 116"/>
              <p:cNvSpPr/>
              <p:nvPr/>
            </p:nvSpPr>
            <p:spPr>
              <a:xfrm>
                <a:off x="6084169" y="5314670"/>
                <a:ext cx="289686" cy="230842"/>
              </a:xfrm>
              <a:prstGeom prst="upArrow">
                <a:avLst>
                  <a:gd name="adj1" fmla="val 50000"/>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8" name="下矢印 117"/>
              <p:cNvSpPr/>
              <p:nvPr/>
            </p:nvSpPr>
            <p:spPr>
              <a:xfrm>
                <a:off x="6471454" y="5314669"/>
                <a:ext cx="332796" cy="245298"/>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sp>
          <p:nvSpPr>
            <p:cNvPr id="121" name="テキスト ボックス 120"/>
            <p:cNvSpPr txBox="1"/>
            <p:nvPr/>
          </p:nvSpPr>
          <p:spPr>
            <a:xfrm>
              <a:off x="2483768" y="6093295"/>
              <a:ext cx="527969"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p>
          </p:txBody>
        </p:sp>
        <p:sp>
          <p:nvSpPr>
            <p:cNvPr id="122" name="テキスト ボックス 121"/>
            <p:cNvSpPr txBox="1"/>
            <p:nvPr/>
          </p:nvSpPr>
          <p:spPr>
            <a:xfrm>
              <a:off x="3571747" y="6093296"/>
              <a:ext cx="548991"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grpSp>
      <p:sp>
        <p:nvSpPr>
          <p:cNvPr id="123" name="角丸四角形 122"/>
          <p:cNvSpPr/>
          <p:nvPr/>
        </p:nvSpPr>
        <p:spPr>
          <a:xfrm>
            <a:off x="136581" y="4509139"/>
            <a:ext cx="1934121" cy="570547"/>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defTabSz="864565" fontAlgn="base">
              <a:spcBef>
                <a:spcPct val="0"/>
              </a:spcBef>
              <a:spcAft>
                <a:spcPct val="0"/>
              </a:spcAft>
              <a:defRPr/>
            </a:pPr>
            <a:r>
              <a:rPr lang="ja-JP" altLang="en-US" sz="1200" b="1" spc="-100" dirty="0">
                <a:solidFill>
                  <a:prstClr val="black"/>
                </a:solidFill>
                <a:latin typeface="HGPｺﾞｼｯｸM" pitchFamily="50" charset="-128"/>
                <a:ea typeface="HGPｺﾞｼｯｸM" pitchFamily="50" charset="-128"/>
              </a:rPr>
              <a:t>①病床の機能分化・連携</a:t>
            </a:r>
            <a:endParaRPr lang="en-US" altLang="ja-JP" sz="1200" b="1" spc="-100" dirty="0">
              <a:solidFill>
                <a:prstClr val="black"/>
              </a:solidFill>
              <a:latin typeface="HGPｺﾞｼｯｸM" pitchFamily="50" charset="-128"/>
              <a:ea typeface="HGPｺﾞｼｯｸM" pitchFamily="50" charset="-128"/>
            </a:endParaRPr>
          </a:p>
          <a:p>
            <a:pPr algn="ctr" defTabSz="864565" fontAlgn="base">
              <a:spcBef>
                <a:spcPct val="0"/>
              </a:spcBef>
              <a:spcAft>
                <a:spcPct val="0"/>
              </a:spcAft>
              <a:defRPr/>
            </a:pPr>
            <a:r>
              <a:rPr lang="ja-JP" altLang="en-US" sz="1200" b="1" spc="-100" dirty="0">
                <a:solidFill>
                  <a:prstClr val="black"/>
                </a:solidFill>
                <a:latin typeface="HGPｺﾞｼｯｸM" pitchFamily="50" charset="-128"/>
                <a:ea typeface="HGPｺﾞｼｯｸM" pitchFamily="50" charset="-128"/>
              </a:rPr>
              <a:t>③医療従事者等の確保・養成</a:t>
            </a:r>
            <a:endParaRPr lang="en-US" altLang="ja-JP" sz="1200" b="1" spc="-100" dirty="0">
              <a:solidFill>
                <a:prstClr val="black"/>
              </a:solidFill>
              <a:latin typeface="HGPｺﾞｼｯｸM" pitchFamily="50" charset="-128"/>
              <a:ea typeface="HGPｺﾞｼｯｸM" pitchFamily="50" charset="-128"/>
            </a:endParaRPr>
          </a:p>
        </p:txBody>
      </p:sp>
      <p:sp>
        <p:nvSpPr>
          <p:cNvPr id="100" name="角丸四角形 99"/>
          <p:cNvSpPr/>
          <p:nvPr/>
        </p:nvSpPr>
        <p:spPr>
          <a:xfrm>
            <a:off x="69337" y="2826948"/>
            <a:ext cx="5056013" cy="344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600" spc="-100" dirty="0">
                <a:solidFill>
                  <a:prstClr val="black"/>
                </a:solidFill>
                <a:latin typeface="HGPｺﾞｼｯｸM" pitchFamily="50" charset="-128"/>
                <a:ea typeface="HGPｺﾞｼｯｸM" pitchFamily="50" charset="-128"/>
              </a:rPr>
              <a:t>国</a:t>
            </a:r>
            <a:endParaRPr lang="en-US" altLang="ja-JP" sz="1600" spc="-100" dirty="0">
              <a:solidFill>
                <a:prstClr val="black"/>
              </a:solidFill>
              <a:latin typeface="HGPｺﾞｼｯｸM" pitchFamily="50" charset="-128"/>
              <a:ea typeface="HGPｺﾞｼｯｸM" pitchFamily="50" charset="-128"/>
            </a:endParaRPr>
          </a:p>
          <a:p>
            <a:pPr algn="ctr"/>
            <a:endParaRPr lang="en-US" altLang="ja-JP" sz="1600" spc="-100" dirty="0">
              <a:solidFill>
                <a:prstClr val="black"/>
              </a:solidFill>
              <a:latin typeface="HGPｺﾞｼｯｸM" pitchFamily="50" charset="-128"/>
              <a:ea typeface="HGPｺﾞｼｯｸM" pitchFamily="50" charset="-128"/>
            </a:endParaRPr>
          </a:p>
          <a:p>
            <a:pPr algn="ctr"/>
            <a:endParaRPr lang="ja-JP" altLang="en-US" sz="800" spc="-100" dirty="0">
              <a:solidFill>
                <a:prstClr val="black"/>
              </a:solidFill>
              <a:latin typeface="HGPｺﾞｼｯｸM" pitchFamily="50" charset="-128"/>
              <a:ea typeface="HGPｺﾞｼｯｸM" pitchFamily="50" charset="-128"/>
            </a:endParaRPr>
          </a:p>
        </p:txBody>
      </p:sp>
      <p:sp>
        <p:nvSpPr>
          <p:cNvPr id="101" name="正方形/長方形 100"/>
          <p:cNvSpPr/>
          <p:nvPr/>
        </p:nvSpPr>
        <p:spPr>
          <a:xfrm>
            <a:off x="480210" y="3151074"/>
            <a:ext cx="4311397" cy="277945"/>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spc="-100" dirty="0">
                <a:solidFill>
                  <a:prstClr val="black"/>
                </a:solidFill>
                <a:latin typeface="HGPｺﾞｼｯｸM" pitchFamily="50" charset="-128"/>
                <a:ea typeface="HGPｺﾞｼｯｸM" pitchFamily="50" charset="-128"/>
              </a:rPr>
              <a:t>消費税財源活用</a:t>
            </a:r>
          </a:p>
        </p:txBody>
      </p:sp>
      <p:sp>
        <p:nvSpPr>
          <p:cNvPr id="126" name="テキスト ボックス 125"/>
          <p:cNvSpPr txBox="1"/>
          <p:nvPr/>
        </p:nvSpPr>
        <p:spPr>
          <a:xfrm>
            <a:off x="3207582" y="3429003"/>
            <a:ext cx="1367533"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sp>
        <p:nvSpPr>
          <p:cNvPr id="127" name="テキスト ボックス 126"/>
          <p:cNvSpPr txBox="1"/>
          <p:nvPr/>
        </p:nvSpPr>
        <p:spPr>
          <a:xfrm>
            <a:off x="38464" y="3435290"/>
            <a:ext cx="2395533" cy="425758"/>
          </a:xfrm>
          <a:prstGeom prst="rect">
            <a:avLst/>
          </a:prstGeom>
          <a:noFill/>
        </p:spPr>
        <p:txBody>
          <a:bodyPr wrap="square" rtlCol="0">
            <a:spAutoFit/>
          </a:bodyPr>
          <a:lstStyle/>
          <a:p>
            <a:pPr algn="ctr">
              <a:lnSpc>
                <a:spcPts val="1300"/>
              </a:lnSpc>
            </a:pPr>
            <a:r>
              <a:rPr lang="ja-JP" altLang="en-US" sz="1200" b="1" spc="-100" dirty="0">
                <a:solidFill>
                  <a:prstClr val="black"/>
                </a:solidFill>
                <a:latin typeface="HGPｺﾞｼｯｸM" pitchFamily="50" charset="-128"/>
                <a:ea typeface="HGPｺﾞｼｯｸM" pitchFamily="50" charset="-128"/>
              </a:rPr>
              <a:t>都道府県計画</a:t>
            </a:r>
            <a:endParaRPr lang="en-US" altLang="ja-JP" sz="1200" b="1" spc="-100" dirty="0">
              <a:solidFill>
                <a:prstClr val="black"/>
              </a:solidFill>
              <a:latin typeface="HGPｺﾞｼｯｸM" pitchFamily="50" charset="-128"/>
              <a:ea typeface="HGPｺﾞｼｯｸM" pitchFamily="50" charset="-128"/>
            </a:endParaRPr>
          </a:p>
          <a:p>
            <a:pPr algn="ctr">
              <a:lnSpc>
                <a:spcPts val="1300"/>
              </a:lnSpc>
            </a:pPr>
            <a:r>
              <a:rPr lang="ja-JP" altLang="en-US" sz="1200" spc="-100" dirty="0">
                <a:solidFill>
                  <a:prstClr val="black"/>
                </a:solidFill>
                <a:latin typeface="HGPｺﾞｼｯｸM" pitchFamily="50" charset="-128"/>
                <a:ea typeface="HGPｺﾞｼｯｸM" pitchFamily="50" charset="-128"/>
              </a:rPr>
              <a:t>提出</a:t>
            </a:r>
          </a:p>
        </p:txBody>
      </p:sp>
      <p:grpSp>
        <p:nvGrpSpPr>
          <p:cNvPr id="128" name="グループ化 127"/>
          <p:cNvGrpSpPr/>
          <p:nvPr/>
        </p:nvGrpSpPr>
        <p:grpSpPr>
          <a:xfrm>
            <a:off x="2046247" y="3429000"/>
            <a:ext cx="1153268" cy="432048"/>
            <a:chOff x="4067944" y="2006288"/>
            <a:chExt cx="931053" cy="378326"/>
          </a:xfrm>
        </p:grpSpPr>
        <p:sp>
          <p:nvSpPr>
            <p:cNvPr id="129" name="上矢印 128"/>
            <p:cNvSpPr/>
            <p:nvPr/>
          </p:nvSpPr>
          <p:spPr>
            <a:xfrm>
              <a:off x="4067944" y="2006288"/>
              <a:ext cx="417349" cy="378324"/>
            </a:xfrm>
            <a:prstGeom prst="upArrow">
              <a:avLst>
                <a:gd name="adj1" fmla="val 44309"/>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30" name="下矢印 129"/>
            <p:cNvSpPr/>
            <p:nvPr/>
          </p:nvSpPr>
          <p:spPr>
            <a:xfrm>
              <a:off x="4590862" y="2006290"/>
              <a:ext cx="408135" cy="378324"/>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sp>
        <p:nvSpPr>
          <p:cNvPr id="9" name="テキスト ボックス 8"/>
          <p:cNvSpPr txBox="1"/>
          <p:nvPr/>
        </p:nvSpPr>
        <p:spPr>
          <a:xfrm>
            <a:off x="-47169" y="2460194"/>
            <a:ext cx="3908048" cy="248726"/>
          </a:xfrm>
          <a:prstGeom prst="rect">
            <a:avLst/>
          </a:prstGeom>
          <a:noFill/>
          <a:ln w="6350">
            <a:noFill/>
          </a:ln>
          <a:effectLst/>
        </p:spPr>
        <p:style>
          <a:lnRef idx="0">
            <a:scrgbClr r="0" g="0" b="0"/>
          </a:lnRef>
          <a:fillRef idx="1001">
            <a:schemeClr val="lt1"/>
          </a:fillRef>
          <a:effectRef idx="0">
            <a:scrgbClr r="0" g="0" b="0"/>
          </a:effectRef>
          <a:fontRef idx="major"/>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800"/>
              </a:lnSpc>
            </a:pPr>
            <a:r>
              <a:rPr kumimoji="0" lang="en-US" altLang="ja-JP"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a:t>
            </a:r>
            <a:r>
              <a:rPr kumimoji="0" lang="ja-JP" altLang="en-US"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新たな財政支援制度の仕組み（案）</a:t>
            </a:r>
            <a:r>
              <a:rPr kumimoji="0" lang="en-US" altLang="ja-JP"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a:t>
            </a:r>
            <a:endParaRPr kumimoji="0" lang="ja-JP" altLang="en-US"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endParaRPr>
          </a:p>
        </p:txBody>
      </p:sp>
      <p:grpSp>
        <p:nvGrpSpPr>
          <p:cNvPr id="12" name="グループ化 11"/>
          <p:cNvGrpSpPr/>
          <p:nvPr/>
        </p:nvGrpSpPr>
        <p:grpSpPr>
          <a:xfrm>
            <a:off x="-39549" y="5079686"/>
            <a:ext cx="2277478" cy="1432215"/>
            <a:chOff x="251520" y="5024210"/>
            <a:chExt cx="1838647" cy="1388112"/>
          </a:xfrm>
        </p:grpSpPr>
        <p:sp>
          <p:nvSpPr>
            <p:cNvPr id="112" name="下矢印 111"/>
            <p:cNvSpPr/>
            <p:nvPr/>
          </p:nvSpPr>
          <p:spPr>
            <a:xfrm>
              <a:off x="1313688" y="5024210"/>
              <a:ext cx="329177" cy="138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3" name="上矢印 112"/>
            <p:cNvSpPr/>
            <p:nvPr/>
          </p:nvSpPr>
          <p:spPr>
            <a:xfrm>
              <a:off x="884100" y="5024210"/>
              <a:ext cx="314748" cy="1388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34" name="テキスト ボックス 133"/>
            <p:cNvSpPr txBox="1"/>
            <p:nvPr/>
          </p:nvSpPr>
          <p:spPr>
            <a:xfrm>
              <a:off x="251520" y="5528266"/>
              <a:ext cx="1008112"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p>
          </p:txBody>
        </p:sp>
        <p:sp>
          <p:nvSpPr>
            <p:cNvPr id="135" name="テキスト ボックス 134"/>
            <p:cNvSpPr txBox="1"/>
            <p:nvPr/>
          </p:nvSpPr>
          <p:spPr>
            <a:xfrm>
              <a:off x="1547664" y="5539299"/>
              <a:ext cx="542503"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grpSp>
      <p:sp>
        <p:nvSpPr>
          <p:cNvPr id="7" name="正方形/長方形 6"/>
          <p:cNvSpPr/>
          <p:nvPr/>
        </p:nvSpPr>
        <p:spPr>
          <a:xfrm>
            <a:off x="5233589" y="4095627"/>
            <a:ext cx="4641000" cy="2514964"/>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Ins="72000" rtlCol="0" anchor="t" anchorCtr="0"/>
          <a:lstStyle/>
          <a:p>
            <a:pPr>
              <a:lnSpc>
                <a:spcPts val="700"/>
              </a:lnSpc>
            </a:pPr>
            <a:endParaRPr lang="en-US" altLang="ja-JP" sz="1200" u="sng" spc="-100" dirty="0">
              <a:solidFill>
                <a:prstClr val="black"/>
              </a:solidFill>
              <a:latin typeface="ＭＳ Ｐゴシック"/>
            </a:endParaRPr>
          </a:p>
          <a:p>
            <a:r>
              <a:rPr lang="ja-JP" altLang="en-US" sz="1200" u="sng" spc="-100" dirty="0">
                <a:solidFill>
                  <a:prstClr val="black"/>
                </a:solidFill>
                <a:latin typeface="ＭＳ Ｐゴシック"/>
              </a:rPr>
              <a:t>１　病床の機能分化・連携のために必要な事業</a:t>
            </a:r>
            <a:endParaRPr lang="en-US" altLang="ja-JP" sz="1200" u="sng" spc="-100" dirty="0">
              <a:solidFill>
                <a:prstClr val="black"/>
              </a:solidFill>
              <a:latin typeface="ＭＳ Ｐゴシック"/>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（１）地域医療構想（ビジョン）の達成に向けた医療機関の施設・設備の</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r>
              <a:rPr lang="ja-JP" altLang="en-US" sz="1200" spc="-100" dirty="0">
                <a:solidFill>
                  <a:prstClr val="black"/>
                </a:solidFill>
                <a:latin typeface="HGPｺﾞｼｯｸM" panose="020B0600000000000000" pitchFamily="50" charset="-128"/>
                <a:ea typeface="HGPｺﾞｼｯｸM" panose="020B0600000000000000" pitchFamily="50" charset="-128"/>
              </a:rPr>
              <a:t>　　　整備を推進するための事業　　　等</a:t>
            </a:r>
            <a:endParaRPr lang="en-US" altLang="ja-JP" sz="1200" u="sng" spc="-100" dirty="0">
              <a:solidFill>
                <a:prstClr val="black"/>
              </a:solidFill>
              <a:latin typeface="ＭＳ Ｐゴシック"/>
            </a:endParaRPr>
          </a:p>
          <a:p>
            <a:pPr>
              <a:spcBef>
                <a:spcPts val="300"/>
              </a:spcBef>
            </a:pPr>
            <a:r>
              <a:rPr lang="ja-JP" altLang="en-US" sz="1200" u="sng" spc="-100" dirty="0">
                <a:solidFill>
                  <a:prstClr val="black"/>
                </a:solidFill>
                <a:latin typeface="ＭＳ Ｐゴシック"/>
              </a:rPr>
              <a:t>２　在宅医療・介護サービスの充実のために必要な事業</a:t>
            </a:r>
            <a:endParaRPr lang="en-US" altLang="ja-JP" sz="1200" u="sng" spc="-100" dirty="0">
              <a:solidFill>
                <a:prstClr val="black"/>
              </a:solidFill>
              <a:latin typeface="ＭＳ Ｐゴシック"/>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（１）在宅医療（歯科・薬局を含む）を推進するための事業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（２）介護サービスの施設・設備の整備を推進するための事業　　等</a:t>
            </a:r>
            <a:endParaRPr lang="en-US" altLang="ja-JP" sz="1200" u="sng" spc="-100" dirty="0">
              <a:solidFill>
                <a:prstClr val="black"/>
              </a:solidFill>
              <a:latin typeface="ＭＳ Ｐゴシック"/>
            </a:endParaRPr>
          </a:p>
          <a:p>
            <a:pPr>
              <a:spcBef>
                <a:spcPts val="300"/>
              </a:spcBef>
            </a:pPr>
            <a:r>
              <a:rPr lang="ja-JP" altLang="en-US" sz="1200" u="sng" spc="-100" dirty="0">
                <a:solidFill>
                  <a:prstClr val="black"/>
                </a:solidFill>
                <a:latin typeface="ＭＳ Ｐゴシック"/>
              </a:rPr>
              <a:t>３　医療従事者等の確保・養成のための事業</a:t>
            </a:r>
            <a:endParaRPr lang="en-US" altLang="ja-JP" sz="1200" u="sng" spc="-100" dirty="0">
              <a:solidFill>
                <a:prstClr val="black"/>
              </a:solidFill>
              <a:latin typeface="ＭＳ Ｐゴシック"/>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（１）医師確保のための事業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（２）看護職員の確保のための事業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（３）介護従事者の確保のための事業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（４）医療・介護従事者の勤務環境改善のための事業　　　　等</a:t>
            </a:r>
            <a:endParaRPr lang="en-US" altLang="ja-JP" sz="1100" spc="-100" dirty="0">
              <a:solidFill>
                <a:prstClr val="black"/>
              </a:solidFill>
              <a:latin typeface="HGPｺﾞｼｯｸM" panose="020B0600000000000000" pitchFamily="50" charset="-128"/>
              <a:ea typeface="HGPｺﾞｼｯｸM" panose="020B0600000000000000" pitchFamily="50" charset="-128"/>
            </a:endParaRPr>
          </a:p>
        </p:txBody>
      </p:sp>
      <p:sp>
        <p:nvSpPr>
          <p:cNvPr id="38" name="角丸四角形 37"/>
          <p:cNvSpPr/>
          <p:nvPr/>
        </p:nvSpPr>
        <p:spPr>
          <a:xfrm>
            <a:off x="2237932" y="4509139"/>
            <a:ext cx="2715077" cy="408067"/>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a:r>
              <a:rPr lang="ja-JP" altLang="en-US" sz="1200" b="1" spc="-100" dirty="0">
                <a:solidFill>
                  <a:prstClr val="black"/>
                </a:solidFill>
                <a:latin typeface="HGPｺﾞｼｯｸM" pitchFamily="50" charset="-128"/>
                <a:ea typeface="HGPｺﾞｼｯｸM" pitchFamily="50" charset="-128"/>
              </a:rPr>
              <a:t>②在宅医療の推進・介護サービスの充実</a:t>
            </a:r>
          </a:p>
        </p:txBody>
      </p:sp>
      <p:sp>
        <p:nvSpPr>
          <p:cNvPr id="42" name="下矢印 41"/>
          <p:cNvSpPr/>
          <p:nvPr/>
        </p:nvSpPr>
        <p:spPr>
          <a:xfrm>
            <a:off x="2683638" y="4941169"/>
            <a:ext cx="407742" cy="1544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43" name="上矢印 42"/>
          <p:cNvSpPr/>
          <p:nvPr/>
        </p:nvSpPr>
        <p:spPr>
          <a:xfrm>
            <a:off x="2359048" y="4917206"/>
            <a:ext cx="389869" cy="15683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45" name="テキスト ボックス 44"/>
          <p:cNvSpPr txBox="1"/>
          <p:nvPr/>
        </p:nvSpPr>
        <p:spPr>
          <a:xfrm>
            <a:off x="2924775" y="5517251"/>
            <a:ext cx="671982"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sp>
        <p:nvSpPr>
          <p:cNvPr id="46" name="角丸四角形 45"/>
          <p:cNvSpPr/>
          <p:nvPr/>
        </p:nvSpPr>
        <p:spPr>
          <a:xfrm>
            <a:off x="3443628" y="5769882"/>
            <a:ext cx="1681713" cy="395439"/>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a:r>
              <a:rPr lang="ja-JP" altLang="en-US" sz="1200" b="1" spc="-100" dirty="0">
                <a:solidFill>
                  <a:prstClr val="black"/>
                </a:solidFill>
                <a:latin typeface="HGPｺﾞｼｯｸM" pitchFamily="50" charset="-128"/>
                <a:ea typeface="HGPｺﾞｼｯｸM" pitchFamily="50" charset="-128"/>
              </a:rPr>
              <a:t>②在宅医療の推進</a:t>
            </a:r>
            <a:endParaRPr lang="en-US" altLang="ja-JP" sz="1200" b="1" spc="-100" dirty="0">
              <a:solidFill>
                <a:prstClr val="black"/>
              </a:solidFill>
              <a:latin typeface="HGPｺﾞｼｯｸM" pitchFamily="50" charset="-128"/>
              <a:ea typeface="HGPｺﾞｼｯｸM" pitchFamily="50" charset="-128"/>
            </a:endParaRPr>
          </a:p>
          <a:p>
            <a:pPr algn="ctr"/>
            <a:r>
              <a:rPr lang="ja-JP" altLang="en-US" sz="1200" b="1" spc="-100" dirty="0">
                <a:solidFill>
                  <a:prstClr val="black"/>
                </a:solidFill>
                <a:latin typeface="HGPｺﾞｼｯｸM" pitchFamily="50" charset="-128"/>
                <a:ea typeface="HGPｺﾞｼｯｸM" pitchFamily="50" charset="-128"/>
              </a:rPr>
              <a:t>・介護サービスの充実</a:t>
            </a:r>
          </a:p>
        </p:txBody>
      </p:sp>
      <p:sp>
        <p:nvSpPr>
          <p:cNvPr id="47" name="テキスト ボックス 46"/>
          <p:cNvSpPr txBox="1"/>
          <p:nvPr/>
        </p:nvSpPr>
        <p:spPr>
          <a:xfrm>
            <a:off x="2759617" y="4973106"/>
            <a:ext cx="1592786" cy="400110"/>
          </a:xfrm>
          <a:prstGeom prst="rect">
            <a:avLst/>
          </a:prstGeom>
          <a:noFill/>
        </p:spPr>
        <p:txBody>
          <a:bodyPr wrap="square" rtlCol="0">
            <a:spAutoFit/>
          </a:bodyPr>
          <a:lstStyle/>
          <a:p>
            <a:pPr algn="ctr">
              <a:lnSpc>
                <a:spcPts val="1200"/>
              </a:lnSpc>
            </a:pPr>
            <a:r>
              <a:rPr lang="ja-JP" altLang="en-US" sz="1100" b="1" spc="-100" dirty="0">
                <a:solidFill>
                  <a:prstClr val="black"/>
                </a:solidFill>
                <a:latin typeface="HGPｺﾞｼｯｸM" pitchFamily="50" charset="-128"/>
                <a:ea typeface="HGPｺﾞｼｯｸM" pitchFamily="50" charset="-128"/>
              </a:rPr>
              <a:t>市町村</a:t>
            </a:r>
            <a:endParaRPr lang="en-US" altLang="ja-JP" sz="1100" b="1" spc="-100" dirty="0">
              <a:solidFill>
                <a:prstClr val="black"/>
              </a:solidFill>
              <a:latin typeface="HGPｺﾞｼｯｸM" pitchFamily="50" charset="-128"/>
              <a:ea typeface="HGPｺﾞｼｯｸM" pitchFamily="50" charset="-128"/>
            </a:endParaRPr>
          </a:p>
          <a:p>
            <a:pPr algn="ctr">
              <a:lnSpc>
                <a:spcPts val="1200"/>
              </a:lnSpc>
            </a:pPr>
            <a:r>
              <a:rPr lang="ja-JP" altLang="en-US" sz="1100" b="1" spc="-100" dirty="0">
                <a:solidFill>
                  <a:prstClr val="black"/>
                </a:solidFill>
                <a:latin typeface="HGPｺﾞｼｯｸM" pitchFamily="50" charset="-128"/>
                <a:ea typeface="HGPｺﾞｼｯｸM" pitchFamily="50" charset="-128"/>
              </a:rPr>
              <a:t>計画</a:t>
            </a:r>
            <a:r>
              <a:rPr lang="ja-JP" altLang="en-US" sz="1100" spc="-100" dirty="0">
                <a:solidFill>
                  <a:prstClr val="black"/>
                </a:solidFill>
                <a:latin typeface="HGPｺﾞｼｯｸM" pitchFamily="50" charset="-128"/>
                <a:ea typeface="HGPｺﾞｼｯｸM" pitchFamily="50" charset="-128"/>
              </a:rPr>
              <a:t>提出</a:t>
            </a:r>
          </a:p>
        </p:txBody>
      </p:sp>
      <p:sp>
        <p:nvSpPr>
          <p:cNvPr id="48" name="テキスト ボックス 47"/>
          <p:cNvSpPr txBox="1"/>
          <p:nvPr/>
        </p:nvSpPr>
        <p:spPr>
          <a:xfrm>
            <a:off x="1598629" y="5552222"/>
            <a:ext cx="1248718"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p>
        </p:txBody>
      </p:sp>
      <p:sp>
        <p:nvSpPr>
          <p:cNvPr id="49" name="角丸四角形 48"/>
          <p:cNvSpPr/>
          <p:nvPr/>
        </p:nvSpPr>
        <p:spPr>
          <a:xfrm>
            <a:off x="5199387" y="3961137"/>
            <a:ext cx="3900433" cy="268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300" b="1" dirty="0">
                <a:solidFill>
                  <a:prstClr val="white"/>
                </a:solidFill>
              </a:rPr>
              <a:t>新たな財政支援制度の対象事業（案）</a:t>
            </a:r>
          </a:p>
        </p:txBody>
      </p:sp>
      <p:sp>
        <p:nvSpPr>
          <p:cNvPr id="50" name="正方形/長方形 49"/>
          <p:cNvSpPr/>
          <p:nvPr/>
        </p:nvSpPr>
        <p:spPr>
          <a:xfrm>
            <a:off x="5228014" y="2525860"/>
            <a:ext cx="4639541" cy="136800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pPr>
              <a:spcBef>
                <a:spcPts val="300"/>
              </a:spcBef>
            </a:pP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500"/>
              </a:lnSpc>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①国は、法律に基づく基本的な方針を策定し、対象事業を明確化。</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5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②都道府県は、計画を厚生労働省に提出。</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3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③国・都道府県・市町村が基本的な方針・計画策定に当たって公正性及び透明</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3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　性を確保するため、関係者による協議の仕組みを設ける。</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marL="87313" indent="-87313">
              <a:lnSpc>
                <a:spcPts val="1200"/>
              </a:lnSpc>
            </a:pPr>
            <a:r>
              <a:rPr lang="en-US" altLang="ja-JP" sz="1100" spc="-100" dirty="0">
                <a:solidFill>
                  <a:prstClr val="black"/>
                </a:solidFill>
                <a:latin typeface="HGPｺﾞｼｯｸM" panose="020B0600000000000000" pitchFamily="50" charset="-128"/>
                <a:ea typeface="HGPｺﾞｼｯｸM" panose="020B0600000000000000" pitchFamily="50" charset="-128"/>
              </a:rPr>
              <a:t>※</a:t>
            </a:r>
            <a:r>
              <a:rPr lang="ja-JP" altLang="ja-JP" sz="1100" spc="-100" dirty="0">
                <a:solidFill>
                  <a:prstClr val="black"/>
                </a:solidFill>
                <a:latin typeface="HGPｺﾞｼｯｸM" panose="020B0600000000000000" pitchFamily="50" charset="-128"/>
                <a:ea typeface="HGPｺﾞｼｯｸM" panose="020B0600000000000000" pitchFamily="50" charset="-128"/>
              </a:rPr>
              <a:t>国が策定する基本</a:t>
            </a:r>
            <a:r>
              <a:rPr lang="ja-JP" altLang="en-US" sz="1100" spc="-100" dirty="0">
                <a:solidFill>
                  <a:prstClr val="black"/>
                </a:solidFill>
                <a:latin typeface="HGPｺﾞｼｯｸM" panose="020B0600000000000000" pitchFamily="50" charset="-128"/>
                <a:ea typeface="HGPｺﾞｼｯｸM" panose="020B0600000000000000" pitchFamily="50" charset="-128"/>
              </a:rPr>
              <a:t>的な</a:t>
            </a:r>
            <a:r>
              <a:rPr lang="ja-JP" altLang="ja-JP" sz="1100" spc="-100" dirty="0">
                <a:solidFill>
                  <a:prstClr val="black"/>
                </a:solidFill>
                <a:latin typeface="HGPｺﾞｼｯｸM" panose="020B0600000000000000" pitchFamily="50" charset="-128"/>
                <a:ea typeface="HGPｺﾞｼｯｸM" panose="020B0600000000000000" pitchFamily="50" charset="-128"/>
              </a:rPr>
              <a:t>方針や交付要綱の中で、都道府県に対して官民に公平に配</a:t>
            </a:r>
            <a:r>
              <a:rPr lang="en-US" altLang="ja-JP" sz="1100" spc="-100" dirty="0">
                <a:solidFill>
                  <a:prstClr val="black"/>
                </a:solidFill>
                <a:latin typeface="HGPｺﾞｼｯｸM" panose="020B0600000000000000" pitchFamily="50" charset="-128"/>
                <a:ea typeface="HGPｺﾞｼｯｸM" panose="020B0600000000000000" pitchFamily="50" charset="-128"/>
              </a:rPr>
              <a:t> </a:t>
            </a:r>
          </a:p>
          <a:p>
            <a:pPr marL="87313" indent="-87313">
              <a:lnSpc>
                <a:spcPts val="1200"/>
              </a:lnSpc>
            </a:pPr>
            <a:r>
              <a:rPr lang="en-US" altLang="ja-JP" sz="1100" spc="-100" dirty="0">
                <a:solidFill>
                  <a:prstClr val="black"/>
                </a:solidFill>
                <a:latin typeface="HGPｺﾞｼｯｸM" panose="020B0600000000000000" pitchFamily="50" charset="-128"/>
                <a:ea typeface="HGPｺﾞｼｯｸM" panose="020B0600000000000000" pitchFamily="50" charset="-128"/>
              </a:rPr>
              <a:t>    </a:t>
            </a:r>
            <a:r>
              <a:rPr lang="ja-JP" altLang="ja-JP" sz="1100" spc="-100" dirty="0">
                <a:solidFill>
                  <a:prstClr val="black"/>
                </a:solidFill>
                <a:latin typeface="HGPｺﾞｼｯｸM" panose="020B0600000000000000" pitchFamily="50" charset="-128"/>
                <a:ea typeface="HGPｺﾞｼｯｸM" panose="020B0600000000000000" pitchFamily="50" charset="-128"/>
              </a:rPr>
              <a:t>分することを求める旨を記載するなど</a:t>
            </a:r>
            <a:r>
              <a:rPr lang="ja-JP" altLang="en-US" sz="1100" spc="-100" dirty="0">
                <a:solidFill>
                  <a:prstClr val="black"/>
                </a:solidFill>
                <a:latin typeface="HGPｺﾞｼｯｸM" panose="020B0600000000000000" pitchFamily="50" charset="-128"/>
                <a:ea typeface="HGPｺﾞｼｯｸM" panose="020B0600000000000000" pitchFamily="50" charset="-128"/>
              </a:rPr>
              <a:t>の</a:t>
            </a:r>
            <a:r>
              <a:rPr lang="ja-JP" altLang="ja-JP" sz="1100" spc="-100" dirty="0">
                <a:solidFill>
                  <a:prstClr val="black"/>
                </a:solidFill>
                <a:latin typeface="HGPｺﾞｼｯｸM" panose="020B0600000000000000" pitchFamily="50" charset="-128"/>
                <a:ea typeface="HGPｺﾞｼｯｸM" panose="020B0600000000000000" pitchFamily="50" charset="-128"/>
              </a:rPr>
              <a:t>対応を行う予定。</a:t>
            </a:r>
            <a:r>
              <a:rPr lang="ja-JP" altLang="en-US" sz="1100" spc="-100" dirty="0">
                <a:solidFill>
                  <a:prstClr val="black"/>
                </a:solidFill>
                <a:latin typeface="HGPｺﾞｼｯｸM" panose="020B0600000000000000" pitchFamily="50" charset="-128"/>
                <a:ea typeface="HGPｺﾞｼｯｸM" panose="020B0600000000000000" pitchFamily="50" charset="-128"/>
              </a:rPr>
              <a:t>（公正性及び透明性の確保）</a:t>
            </a:r>
            <a:endParaRPr lang="ja-JP" altLang="ja-JP" sz="1100" spc="-100" dirty="0">
              <a:solidFill>
                <a:prstClr val="black"/>
              </a:solidFill>
              <a:latin typeface="HGPｺﾞｼｯｸM" panose="020B0600000000000000" pitchFamily="50" charset="-128"/>
              <a:ea typeface="HGPｺﾞｼｯｸM" panose="020B0600000000000000" pitchFamily="50" charset="-128"/>
            </a:endParaRPr>
          </a:p>
          <a:p>
            <a:endParaRPr lang="en-US" altLang="ja-JP" sz="1100" spc="-100" dirty="0">
              <a:solidFill>
                <a:prstClr val="black"/>
              </a:solidFill>
              <a:latin typeface="HGPｺﾞｼｯｸM" panose="020B0600000000000000" pitchFamily="50" charset="-128"/>
              <a:ea typeface="HGPｺﾞｼｯｸM" panose="020B0600000000000000" pitchFamily="50" charset="-128"/>
            </a:endParaRPr>
          </a:p>
        </p:txBody>
      </p:sp>
      <p:sp>
        <p:nvSpPr>
          <p:cNvPr id="51" name="角丸四角形 50"/>
          <p:cNvSpPr/>
          <p:nvPr/>
        </p:nvSpPr>
        <p:spPr>
          <a:xfrm>
            <a:off x="5165110" y="2471406"/>
            <a:ext cx="4719000" cy="27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300" b="1" spc="-100" dirty="0">
                <a:solidFill>
                  <a:prstClr val="white"/>
                </a:solidFill>
                <a:latin typeface="HGPｺﾞｼｯｸM" panose="020B0600000000000000" pitchFamily="50" charset="-128"/>
                <a:ea typeface="HGPｺﾞｼｯｸM" panose="020B0600000000000000" pitchFamily="50" charset="-128"/>
              </a:rPr>
              <a:t>地域にとって必要な事業に適切かつ公平に配分される仕組み</a:t>
            </a:r>
            <a:r>
              <a:rPr lang="ja-JP" altLang="en-US" sz="1300" b="1" spc="-100" dirty="0">
                <a:solidFill>
                  <a:prstClr val="white"/>
                </a:solidFill>
              </a:rPr>
              <a:t>（案）</a:t>
            </a:r>
            <a:endParaRPr lang="en-US" altLang="ja-JP" sz="1300" b="1" spc="-100" dirty="0">
              <a:solidFill>
                <a:prstClr val="white"/>
              </a:solidFill>
              <a:latin typeface="HGPｺﾞｼｯｸM" panose="020B0600000000000000" pitchFamily="50" charset="-128"/>
              <a:ea typeface="HGPｺﾞｼｯｸM" panose="020B0600000000000000" pitchFamily="50" charset="-128"/>
            </a:endParaRPr>
          </a:p>
        </p:txBody>
      </p:sp>
      <p:sp>
        <p:nvSpPr>
          <p:cNvPr id="53" name="テキスト ボックス 52"/>
          <p:cNvSpPr txBox="1"/>
          <p:nvPr/>
        </p:nvSpPr>
        <p:spPr>
          <a:xfrm>
            <a:off x="767399" y="58692"/>
            <a:ext cx="7398440" cy="369332"/>
          </a:xfrm>
          <a:prstGeom prst="rect">
            <a:avLst/>
          </a:prstGeom>
          <a:solidFill>
            <a:srgbClr val="FFFF00">
              <a:alpha val="29000"/>
            </a:srgbClr>
          </a:solidFill>
          <a:ln w="12700">
            <a:solidFill>
              <a:schemeClr val="accent1">
                <a:lumMod val="75000"/>
              </a:schemeClr>
            </a:solidFill>
          </a:ln>
        </p:spPr>
        <p:txBody>
          <a:bodyPr wrap="square" rtlCol="0" anchor="ctr" anchorCtr="0">
            <a:spAutoFit/>
          </a:bodyPr>
          <a:lstStyle/>
          <a:p>
            <a:pPr algn="ctr"/>
            <a:r>
              <a:rPr lang="ja-JP" altLang="en-US" dirty="0">
                <a:solidFill>
                  <a:prstClr val="black"/>
                </a:solidFill>
                <a:latin typeface="HGS創英角ｺﾞｼｯｸUB" panose="020B0900000000000000" pitchFamily="50" charset="-128"/>
                <a:ea typeface="HGS創英角ｺﾞｼｯｸUB" panose="020B0900000000000000" pitchFamily="50" charset="-128"/>
              </a:rPr>
              <a:t>医療・介護サービスの提供体制改革のための新たな財政支援制度</a:t>
            </a:r>
          </a:p>
        </p:txBody>
      </p:sp>
      <p:sp>
        <p:nvSpPr>
          <p:cNvPr id="2" name="テキスト ボックス 1"/>
          <p:cNvSpPr txBox="1"/>
          <p:nvPr/>
        </p:nvSpPr>
        <p:spPr>
          <a:xfrm>
            <a:off x="5278000" y="6577625"/>
            <a:ext cx="4355520" cy="307777"/>
          </a:xfrm>
          <a:prstGeom prst="rect">
            <a:avLst/>
          </a:prstGeom>
          <a:noFill/>
        </p:spPr>
        <p:txBody>
          <a:bodyPr wrap="square" rtlCol="0">
            <a:spAutoFit/>
          </a:bodyPr>
          <a:lstStyle/>
          <a:p>
            <a:r>
              <a:rPr lang="ja-JP" altLang="en-US" sz="1400" spc="-100" dirty="0">
                <a:solidFill>
                  <a:prstClr val="black"/>
                </a:solidFill>
              </a:rPr>
              <a:t>■国と都道府県の負担割合は、２／３：１／３</a:t>
            </a:r>
          </a:p>
        </p:txBody>
      </p:sp>
      <p:sp>
        <p:nvSpPr>
          <p:cNvPr id="3" name="テキスト ボックス 2"/>
          <p:cNvSpPr txBox="1"/>
          <p:nvPr/>
        </p:nvSpPr>
        <p:spPr>
          <a:xfrm>
            <a:off x="8212317" y="39512"/>
            <a:ext cx="1665738" cy="388512"/>
          </a:xfrm>
          <a:prstGeom prst="rect">
            <a:avLst/>
          </a:prstGeom>
          <a:solidFill>
            <a:schemeClr val="bg1"/>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pPr>
            <a:r>
              <a:rPr kumimoji="0" lang="ja-JP" altLang="en-US" sz="1200" kern="100" spc="-100" dirty="0">
                <a:solidFill>
                  <a:sysClr val="windowText" lastClr="000000"/>
                </a:solidFill>
                <a:latin typeface="Century"/>
                <a:ea typeface="ＭＳ ゴシック"/>
                <a:cs typeface="Times New Roman"/>
              </a:rPr>
              <a:t>平成</a:t>
            </a:r>
            <a:r>
              <a:rPr kumimoji="0" lang="en-US" altLang="ja-JP" sz="1200" kern="100" spc="-100" dirty="0">
                <a:solidFill>
                  <a:sysClr val="windowText" lastClr="000000"/>
                </a:solidFill>
                <a:latin typeface="Century"/>
                <a:ea typeface="ＭＳ ゴシック"/>
                <a:cs typeface="Times New Roman"/>
              </a:rPr>
              <a:t>26</a:t>
            </a:r>
            <a:r>
              <a:rPr kumimoji="0" lang="ja-JP" altLang="en-US" sz="1200" kern="100" spc="-100" dirty="0">
                <a:solidFill>
                  <a:sysClr val="windowText" lastClr="000000"/>
                </a:solidFill>
                <a:latin typeface="Century"/>
                <a:ea typeface="ＭＳ ゴシック"/>
                <a:cs typeface="Times New Roman"/>
              </a:rPr>
              <a:t>年度</a:t>
            </a:r>
            <a:endParaRPr kumimoji="0" lang="en-US" altLang="ja-JP" sz="1200" kern="100" spc="-100" dirty="0">
              <a:solidFill>
                <a:sysClr val="windowText" lastClr="000000"/>
              </a:solidFill>
              <a:latin typeface="Century"/>
              <a:ea typeface="ＭＳ ゴシック"/>
              <a:cs typeface="Times New Roman"/>
            </a:endParaRPr>
          </a:p>
          <a:p>
            <a:pPr algn="just">
              <a:lnSpc>
                <a:spcPts val="1300"/>
              </a:lnSpc>
            </a:pPr>
            <a:r>
              <a:rPr kumimoji="0" lang="ja-JP" altLang="en-US" sz="1200" kern="100" spc="-100" dirty="0">
                <a:solidFill>
                  <a:sysClr val="windowText" lastClr="000000"/>
                </a:solidFill>
                <a:latin typeface="Century"/>
                <a:ea typeface="ＭＳ ゴシック"/>
                <a:cs typeface="Times New Roman"/>
              </a:rPr>
              <a:t>：公費で</a:t>
            </a:r>
            <a:r>
              <a:rPr kumimoji="0" lang="en-US" altLang="ja-JP" sz="1200" kern="100" spc="-100" dirty="0">
                <a:solidFill>
                  <a:sysClr val="windowText" lastClr="000000"/>
                </a:solidFill>
                <a:latin typeface="Century"/>
                <a:ea typeface="ＭＳ ゴシック"/>
                <a:cs typeface="Times New Roman"/>
              </a:rPr>
              <a:t>904</a:t>
            </a:r>
            <a:r>
              <a:rPr kumimoji="0" lang="ja-JP" altLang="en-US" sz="1200" kern="100" spc="-100" dirty="0">
                <a:solidFill>
                  <a:sysClr val="windowText" lastClr="000000"/>
                </a:solidFill>
                <a:latin typeface="Century"/>
                <a:ea typeface="ＭＳ ゴシック"/>
                <a:cs typeface="Times New Roman"/>
              </a:rPr>
              <a:t>億円</a:t>
            </a:r>
            <a:endParaRPr kumimoji="0" lang="en-US" altLang="ja-JP" sz="1200" kern="100" spc="-100" dirty="0">
              <a:solidFill>
                <a:sysClr val="windowText" lastClr="000000"/>
              </a:solidFill>
              <a:latin typeface="Century"/>
              <a:ea typeface="ＭＳ ゴシック"/>
              <a:cs typeface="Times New Roman"/>
            </a:endParaRPr>
          </a:p>
        </p:txBody>
      </p:sp>
      <p:sp>
        <p:nvSpPr>
          <p:cNvPr id="5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224</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a:endParaRPr>
          </a:p>
        </p:txBody>
      </p:sp>
    </p:spTree>
    <p:extLst>
      <p:ext uri="{BB962C8B-B14F-4D97-AF65-F5344CB8AC3E}">
        <p14:creationId xmlns:p14="http://schemas.microsoft.com/office/powerpoint/2010/main" val="3921361304"/>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4860136" y="852488"/>
            <a:ext cx="3979598" cy="2373312"/>
          </a:xfrm>
          <a:prstGeom prst="rect">
            <a:avLst/>
          </a:prstGeom>
          <a:solidFill>
            <a:srgbClr val="FF99CC"/>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29" name="正方形/長方形 28"/>
          <p:cNvSpPr/>
          <p:nvPr/>
        </p:nvSpPr>
        <p:spPr>
          <a:xfrm>
            <a:off x="4875610" y="2997200"/>
            <a:ext cx="3977878" cy="1295400"/>
          </a:xfrm>
          <a:prstGeom prst="rect">
            <a:avLst/>
          </a:prstGeom>
          <a:solidFill>
            <a:srgbClr val="FFCCFF"/>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3077" name="テキスト ボックス 2"/>
          <p:cNvSpPr txBox="1">
            <a:spLocks noChangeArrowheads="1"/>
          </p:cNvSpPr>
          <p:nvPr/>
        </p:nvSpPr>
        <p:spPr bwMode="auto">
          <a:xfrm>
            <a:off x="37836" y="171450"/>
            <a:ext cx="9807972"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spcBef>
                <a:spcPct val="0"/>
              </a:spcBef>
              <a:spcAft>
                <a:spcPct val="0"/>
              </a:spcAft>
              <a:buFontTx/>
              <a:buNone/>
            </a:pPr>
            <a:r>
              <a:rPr lang="ja-JP" altLang="en-US" sz="2000">
                <a:solidFill>
                  <a:srgbClr val="000000"/>
                </a:solidFill>
              </a:rPr>
              <a:t>医療・介護サービスの提供体制改革のための新たな財政支援制度（いわゆる基金）</a:t>
            </a:r>
            <a:endParaRPr lang="en-US" altLang="ja-JP" sz="2000">
              <a:solidFill>
                <a:srgbClr val="000000"/>
              </a:solidFill>
            </a:endParaRPr>
          </a:p>
        </p:txBody>
      </p:sp>
      <p:sp>
        <p:nvSpPr>
          <p:cNvPr id="3078" name="テキスト ボックス 1"/>
          <p:cNvSpPr txBox="1">
            <a:spLocks noChangeArrowheads="1"/>
          </p:cNvSpPr>
          <p:nvPr/>
        </p:nvSpPr>
        <p:spPr bwMode="auto">
          <a:xfrm>
            <a:off x="37836" y="1116030"/>
            <a:ext cx="374570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0"/>
              </a:spcBef>
              <a:spcAft>
                <a:spcPct val="0"/>
              </a:spcAft>
              <a:buFontTx/>
              <a:buNone/>
            </a:pPr>
            <a:r>
              <a:rPr lang="ja-JP" altLang="en-US" sz="1600" b="1">
                <a:solidFill>
                  <a:srgbClr val="000000"/>
                </a:solidFill>
              </a:rPr>
              <a:t>新たな財政支援制度の対象事業（案）</a:t>
            </a:r>
          </a:p>
        </p:txBody>
      </p:sp>
      <p:sp>
        <p:nvSpPr>
          <p:cNvPr id="3" name="テキスト ボックス 2"/>
          <p:cNvSpPr txBox="1"/>
          <p:nvPr/>
        </p:nvSpPr>
        <p:spPr>
          <a:xfrm>
            <a:off x="37836" y="1557340"/>
            <a:ext cx="3745706" cy="3693319"/>
          </a:xfrm>
          <a:prstGeom prst="rect">
            <a:avLst/>
          </a:prstGeom>
          <a:noFill/>
        </p:spPr>
        <p:txBody>
          <a:bodyPr>
            <a:spAutoFit/>
          </a:bodyPr>
          <a:lstStyle/>
          <a:p>
            <a:pPr fontAlgn="base">
              <a:spcBef>
                <a:spcPct val="0"/>
              </a:spcBef>
              <a:spcAft>
                <a:spcPct val="0"/>
              </a:spcAft>
              <a:defRPr/>
            </a:pPr>
            <a:r>
              <a:rPr lang="ja-JP" altLang="en-US" sz="1300" dirty="0">
                <a:solidFill>
                  <a:srgbClr val="000000"/>
                </a:solidFill>
              </a:rPr>
              <a:t>１．病床の機能分化・連携のために必要な事業</a:t>
            </a:r>
            <a:endParaRPr lang="en-US" altLang="ja-JP" sz="1300" dirty="0">
              <a:solidFill>
                <a:srgbClr val="000000"/>
              </a:solidFill>
            </a:endParaRPr>
          </a:p>
          <a:p>
            <a:pPr marL="354013" indent="-354013" fontAlgn="base">
              <a:spcBef>
                <a:spcPct val="0"/>
              </a:spcBef>
              <a:spcAft>
                <a:spcPct val="0"/>
              </a:spcAft>
              <a:defRPr/>
            </a:pPr>
            <a:r>
              <a:rPr lang="ja-JP" altLang="en-US" sz="1300" dirty="0">
                <a:solidFill>
                  <a:srgbClr val="000000"/>
                </a:solidFill>
              </a:rPr>
              <a:t>　（１）地域医療ビジョンの達成に向けた医療機関の施設・設備の整備を推進するための事業　等</a:t>
            </a:r>
            <a:endParaRPr lang="en-US" altLang="ja-JP" sz="1300" dirty="0">
              <a:solidFill>
                <a:srgbClr val="000000"/>
              </a:solidFill>
            </a:endParaRPr>
          </a:p>
          <a:p>
            <a:pPr marL="447675" indent="-447675" fontAlgn="base">
              <a:spcBef>
                <a:spcPct val="0"/>
              </a:spcBef>
              <a:spcAft>
                <a:spcPct val="0"/>
              </a:spcAft>
              <a:defRPr/>
            </a:pPr>
            <a:endParaRPr lang="en-US" altLang="ja-JP" sz="1300" dirty="0">
              <a:solidFill>
                <a:srgbClr val="000000"/>
              </a:solidFill>
            </a:endParaRPr>
          </a:p>
          <a:p>
            <a:pPr marL="447675" indent="-447675" fontAlgn="base">
              <a:spcBef>
                <a:spcPct val="0"/>
              </a:spcBef>
              <a:spcAft>
                <a:spcPct val="0"/>
              </a:spcAft>
              <a:defRPr/>
            </a:pPr>
            <a:endParaRPr lang="en-US" altLang="ja-JP" sz="1300" dirty="0">
              <a:solidFill>
                <a:srgbClr val="000000"/>
              </a:solidFill>
            </a:endParaRPr>
          </a:p>
          <a:p>
            <a:pPr marL="269875" indent="-269875" fontAlgn="base">
              <a:spcBef>
                <a:spcPct val="0"/>
              </a:spcBef>
              <a:spcAft>
                <a:spcPct val="0"/>
              </a:spcAft>
              <a:defRPr/>
            </a:pPr>
            <a:r>
              <a:rPr lang="ja-JP" altLang="en-US" sz="1300" dirty="0">
                <a:solidFill>
                  <a:srgbClr val="000000"/>
                </a:solidFill>
              </a:rPr>
              <a:t>２．在宅医療・介護サービスの充実のために必要な事業</a:t>
            </a:r>
            <a:endParaRPr lang="en-US" altLang="ja-JP" sz="1300" dirty="0">
              <a:solidFill>
                <a:srgbClr val="000000"/>
              </a:solidFill>
            </a:endParaRPr>
          </a:p>
          <a:p>
            <a:pPr marL="269875" indent="-269875" fontAlgn="base">
              <a:spcBef>
                <a:spcPct val="0"/>
              </a:spcBef>
              <a:spcAft>
                <a:spcPct val="0"/>
              </a:spcAft>
              <a:defRPr/>
            </a:pPr>
            <a:r>
              <a:rPr lang="ja-JP" altLang="en-US" sz="1300" dirty="0">
                <a:solidFill>
                  <a:srgbClr val="000000"/>
                </a:solidFill>
              </a:rPr>
              <a:t>　（１）在宅医療を推進するための事業</a:t>
            </a:r>
            <a:endParaRPr lang="en-US" altLang="ja-JP" sz="1300" dirty="0">
              <a:solidFill>
                <a:srgbClr val="000000"/>
              </a:solidFill>
            </a:endParaRPr>
          </a:p>
          <a:p>
            <a:pPr marL="354013" indent="-354013" fontAlgn="base">
              <a:spcBef>
                <a:spcPct val="0"/>
              </a:spcBef>
              <a:spcAft>
                <a:spcPct val="0"/>
              </a:spcAft>
              <a:defRPr/>
            </a:pPr>
            <a:r>
              <a:rPr lang="ja-JP" altLang="en-US" sz="1300" dirty="0">
                <a:solidFill>
                  <a:srgbClr val="000000"/>
                </a:solidFill>
              </a:rPr>
              <a:t>　（２）介護サービスの施設・設備の整備を推進するための事業　等</a:t>
            </a:r>
            <a:endParaRPr lang="en-US" altLang="ja-JP" sz="1300" dirty="0">
              <a:solidFill>
                <a:srgbClr val="000000"/>
              </a:solidFill>
            </a:endParaRPr>
          </a:p>
          <a:p>
            <a:pPr marL="269875" indent="-269875" fontAlgn="base">
              <a:spcBef>
                <a:spcPct val="0"/>
              </a:spcBef>
              <a:spcAft>
                <a:spcPct val="0"/>
              </a:spcAft>
              <a:defRPr/>
            </a:pPr>
            <a:endParaRPr lang="en-US" altLang="ja-JP" sz="1300" dirty="0">
              <a:solidFill>
                <a:srgbClr val="000000"/>
              </a:solidFill>
            </a:endParaRPr>
          </a:p>
          <a:p>
            <a:pPr marL="269875" indent="-269875" fontAlgn="base">
              <a:spcBef>
                <a:spcPct val="0"/>
              </a:spcBef>
              <a:spcAft>
                <a:spcPct val="0"/>
              </a:spcAft>
              <a:defRPr/>
            </a:pPr>
            <a:endParaRPr lang="en-US" altLang="ja-JP" sz="1300" dirty="0">
              <a:solidFill>
                <a:srgbClr val="000000"/>
              </a:solidFill>
            </a:endParaRPr>
          </a:p>
          <a:p>
            <a:pPr marL="269875" indent="-269875" fontAlgn="base">
              <a:spcBef>
                <a:spcPct val="0"/>
              </a:spcBef>
              <a:spcAft>
                <a:spcPct val="0"/>
              </a:spcAft>
              <a:defRPr/>
            </a:pPr>
            <a:r>
              <a:rPr lang="ja-JP" altLang="en-US" sz="1300" dirty="0">
                <a:solidFill>
                  <a:srgbClr val="000000"/>
                </a:solidFill>
              </a:rPr>
              <a:t>３．医療従事者等の確保・養成のための事業</a:t>
            </a:r>
            <a:endParaRPr lang="en-US" altLang="ja-JP" sz="1300" dirty="0">
              <a:solidFill>
                <a:srgbClr val="000000"/>
              </a:solidFill>
            </a:endParaRPr>
          </a:p>
          <a:p>
            <a:pPr marL="269875" indent="-269875" fontAlgn="base">
              <a:spcBef>
                <a:spcPct val="0"/>
              </a:spcBef>
              <a:spcAft>
                <a:spcPct val="0"/>
              </a:spcAft>
              <a:defRPr/>
            </a:pPr>
            <a:r>
              <a:rPr lang="ja-JP" altLang="en-US" sz="1300" dirty="0">
                <a:solidFill>
                  <a:srgbClr val="000000"/>
                </a:solidFill>
              </a:rPr>
              <a:t>　（１）医師確保のための事業</a:t>
            </a:r>
            <a:endParaRPr lang="en-US" altLang="ja-JP" sz="1300" dirty="0">
              <a:solidFill>
                <a:srgbClr val="000000"/>
              </a:solidFill>
            </a:endParaRPr>
          </a:p>
          <a:p>
            <a:pPr marL="269875" indent="-269875" fontAlgn="base">
              <a:spcBef>
                <a:spcPct val="0"/>
              </a:spcBef>
              <a:spcAft>
                <a:spcPct val="0"/>
              </a:spcAft>
              <a:defRPr/>
            </a:pPr>
            <a:r>
              <a:rPr lang="ja-JP" altLang="en-US" sz="1300" dirty="0">
                <a:solidFill>
                  <a:srgbClr val="000000"/>
                </a:solidFill>
              </a:rPr>
              <a:t>　（２）看護職員等の確保のための事業</a:t>
            </a:r>
            <a:endParaRPr lang="en-US" altLang="ja-JP" sz="1300" dirty="0">
              <a:solidFill>
                <a:srgbClr val="000000"/>
              </a:solidFill>
            </a:endParaRPr>
          </a:p>
          <a:p>
            <a:pPr marL="269875" indent="-269875" fontAlgn="base">
              <a:spcBef>
                <a:spcPct val="0"/>
              </a:spcBef>
              <a:spcAft>
                <a:spcPct val="0"/>
              </a:spcAft>
              <a:defRPr/>
            </a:pPr>
            <a:r>
              <a:rPr lang="ja-JP" altLang="en-US" sz="1300" dirty="0">
                <a:solidFill>
                  <a:srgbClr val="000000"/>
                </a:solidFill>
              </a:rPr>
              <a:t>　（３）介護従事者の確保のための事業</a:t>
            </a:r>
            <a:endParaRPr lang="en-US" altLang="ja-JP" sz="1300" dirty="0">
              <a:solidFill>
                <a:srgbClr val="000000"/>
              </a:solidFill>
            </a:endParaRPr>
          </a:p>
          <a:p>
            <a:pPr marL="354013" indent="-354013" fontAlgn="base">
              <a:spcBef>
                <a:spcPct val="0"/>
              </a:spcBef>
              <a:spcAft>
                <a:spcPct val="0"/>
              </a:spcAft>
              <a:defRPr/>
            </a:pPr>
            <a:r>
              <a:rPr lang="ja-JP" altLang="en-US" sz="1300" dirty="0">
                <a:solidFill>
                  <a:srgbClr val="000000"/>
                </a:solidFill>
              </a:rPr>
              <a:t>　（４）医療・介護従事者の勤務環境改善のための事業　等</a:t>
            </a:r>
          </a:p>
        </p:txBody>
      </p:sp>
      <p:sp>
        <p:nvSpPr>
          <p:cNvPr id="4" name="正方形/長方形 3"/>
          <p:cNvSpPr/>
          <p:nvPr/>
        </p:nvSpPr>
        <p:spPr>
          <a:xfrm>
            <a:off x="37836" y="836613"/>
            <a:ext cx="3745706" cy="5400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6" name="正方形/長方形 5"/>
          <p:cNvSpPr/>
          <p:nvPr/>
        </p:nvSpPr>
        <p:spPr>
          <a:xfrm>
            <a:off x="4875610" y="836614"/>
            <a:ext cx="3977878" cy="34559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8" name="正方形/長方形 7"/>
          <p:cNvSpPr/>
          <p:nvPr/>
        </p:nvSpPr>
        <p:spPr>
          <a:xfrm>
            <a:off x="4875610" y="4292600"/>
            <a:ext cx="3977878" cy="1944688"/>
          </a:xfrm>
          <a:prstGeom prst="rect">
            <a:avLst/>
          </a:prstGeom>
          <a:solidFill>
            <a:srgbClr val="FFE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1300" b="1" dirty="0">
                <a:solidFill>
                  <a:srgbClr val="000000"/>
                </a:solidFill>
              </a:rPr>
              <a:t>既存事業等を新基金創設で継続</a:t>
            </a:r>
            <a:endParaRPr lang="en-US" altLang="ja-JP" sz="1300" b="1" dirty="0">
              <a:solidFill>
                <a:srgbClr val="000000"/>
              </a:solidFill>
            </a:endParaRPr>
          </a:p>
          <a:p>
            <a:pPr fontAlgn="base">
              <a:spcBef>
                <a:spcPct val="0"/>
              </a:spcBef>
              <a:spcAft>
                <a:spcPct val="0"/>
              </a:spcAft>
              <a:defRPr/>
            </a:pPr>
            <a:r>
              <a:rPr lang="ja-JP" altLang="en-US" sz="1300" b="1" dirty="0">
                <a:solidFill>
                  <a:srgbClr val="000000"/>
                </a:solidFill>
              </a:rPr>
              <a:t>（国庫補助率を一律</a:t>
            </a:r>
            <a:r>
              <a:rPr lang="en-US" altLang="ja-JP" sz="1300" b="1" dirty="0">
                <a:solidFill>
                  <a:srgbClr val="000000"/>
                </a:solidFill>
              </a:rPr>
              <a:t>3</a:t>
            </a:r>
            <a:r>
              <a:rPr lang="ja-JP" altLang="en-US" sz="1300" b="1" dirty="0">
                <a:solidFill>
                  <a:srgbClr val="000000"/>
                </a:solidFill>
              </a:rPr>
              <a:t>分の</a:t>
            </a:r>
            <a:r>
              <a:rPr lang="en-US" altLang="ja-JP" sz="1300" b="1" dirty="0">
                <a:solidFill>
                  <a:srgbClr val="000000"/>
                </a:solidFill>
              </a:rPr>
              <a:t>2</a:t>
            </a:r>
            <a:r>
              <a:rPr lang="ja-JP" altLang="en-US" sz="1300" b="1" dirty="0">
                <a:solidFill>
                  <a:srgbClr val="000000"/>
                </a:solidFill>
              </a:rPr>
              <a:t>に引上げ）</a:t>
            </a:r>
            <a:endParaRPr lang="en-US" altLang="ja-JP" sz="1300" dirty="0">
              <a:solidFill>
                <a:srgbClr val="000000"/>
              </a:solidFill>
            </a:endParaRPr>
          </a:p>
          <a:p>
            <a:pPr fontAlgn="base">
              <a:spcBef>
                <a:spcPts val="600"/>
              </a:spcBef>
              <a:spcAft>
                <a:spcPct val="0"/>
              </a:spcAft>
              <a:defRPr/>
            </a:pPr>
            <a:r>
              <a:rPr lang="ja-JP" altLang="en-US" sz="1100" dirty="0">
                <a:solidFill>
                  <a:srgbClr val="000000"/>
                </a:solidFill>
              </a:rPr>
              <a:t>・地域医療支援センター（約</a:t>
            </a:r>
            <a:r>
              <a:rPr lang="en-US" altLang="ja-JP" sz="1100" dirty="0">
                <a:solidFill>
                  <a:srgbClr val="000000"/>
                </a:solidFill>
              </a:rPr>
              <a:t>27</a:t>
            </a:r>
            <a:r>
              <a:rPr lang="ja-JP" altLang="en-US" sz="1100" dirty="0">
                <a:solidFill>
                  <a:srgbClr val="000000"/>
                </a:solidFill>
              </a:rPr>
              <a:t>億円）</a:t>
            </a:r>
            <a:endParaRPr lang="en-US" altLang="ja-JP" sz="1100" dirty="0">
              <a:solidFill>
                <a:srgbClr val="000000"/>
              </a:solidFill>
            </a:endParaRPr>
          </a:p>
          <a:p>
            <a:pPr fontAlgn="base">
              <a:lnSpc>
                <a:spcPct val="120000"/>
              </a:lnSpc>
              <a:spcBef>
                <a:spcPct val="0"/>
              </a:spcBef>
              <a:spcAft>
                <a:spcPct val="0"/>
              </a:spcAft>
              <a:defRPr/>
            </a:pPr>
            <a:r>
              <a:rPr lang="ja-JP" altLang="en-US" sz="1100" dirty="0">
                <a:solidFill>
                  <a:srgbClr val="000000"/>
                </a:solidFill>
              </a:rPr>
              <a:t>・看護師養成所運営費（約</a:t>
            </a:r>
            <a:r>
              <a:rPr lang="en-US" altLang="ja-JP" sz="1100" dirty="0">
                <a:solidFill>
                  <a:srgbClr val="000000"/>
                </a:solidFill>
              </a:rPr>
              <a:t>91</a:t>
            </a:r>
            <a:r>
              <a:rPr lang="ja-JP" altLang="en-US" sz="1100" dirty="0">
                <a:solidFill>
                  <a:srgbClr val="000000"/>
                </a:solidFill>
              </a:rPr>
              <a:t>億円）</a:t>
            </a:r>
            <a:endParaRPr lang="en-US" altLang="ja-JP" sz="1100" dirty="0">
              <a:solidFill>
                <a:srgbClr val="000000"/>
              </a:solidFill>
            </a:endParaRPr>
          </a:p>
          <a:p>
            <a:pPr fontAlgn="base">
              <a:lnSpc>
                <a:spcPct val="120000"/>
              </a:lnSpc>
              <a:spcBef>
                <a:spcPct val="0"/>
              </a:spcBef>
              <a:spcAft>
                <a:spcPct val="0"/>
              </a:spcAft>
              <a:defRPr/>
            </a:pPr>
            <a:r>
              <a:rPr lang="ja-JP" altLang="en-US" sz="1100" dirty="0">
                <a:solidFill>
                  <a:srgbClr val="000000"/>
                </a:solidFill>
              </a:rPr>
              <a:t>・医療提供体制推進事業費補助金の一部（約</a:t>
            </a:r>
            <a:r>
              <a:rPr lang="en-US" altLang="ja-JP" sz="1100" dirty="0">
                <a:solidFill>
                  <a:srgbClr val="000000"/>
                </a:solidFill>
              </a:rPr>
              <a:t>135</a:t>
            </a:r>
            <a:r>
              <a:rPr lang="ja-JP" altLang="en-US" sz="1100" dirty="0">
                <a:solidFill>
                  <a:srgbClr val="000000"/>
                </a:solidFill>
              </a:rPr>
              <a:t>億円）</a:t>
            </a:r>
            <a:endParaRPr lang="en-US" altLang="ja-JP" sz="1100" dirty="0">
              <a:solidFill>
                <a:srgbClr val="000000"/>
              </a:solidFill>
            </a:endParaRPr>
          </a:p>
          <a:p>
            <a:pPr fontAlgn="base">
              <a:lnSpc>
                <a:spcPct val="120000"/>
              </a:lnSpc>
              <a:spcBef>
                <a:spcPct val="0"/>
              </a:spcBef>
              <a:spcAft>
                <a:spcPct val="0"/>
              </a:spcAft>
              <a:defRPr/>
            </a:pPr>
            <a:r>
              <a:rPr lang="ja-JP" altLang="en-US" sz="1100" dirty="0">
                <a:solidFill>
                  <a:srgbClr val="000000"/>
                </a:solidFill>
              </a:rPr>
              <a:t>・医療提供体制施設整備交付金の一部　（約</a:t>
            </a:r>
            <a:r>
              <a:rPr lang="en-US" altLang="ja-JP" sz="1100" dirty="0">
                <a:solidFill>
                  <a:srgbClr val="000000"/>
                </a:solidFill>
              </a:rPr>
              <a:t>16</a:t>
            </a:r>
            <a:r>
              <a:rPr lang="ja-JP" altLang="en-US" sz="1100" dirty="0">
                <a:solidFill>
                  <a:srgbClr val="000000"/>
                </a:solidFill>
              </a:rPr>
              <a:t>億円）</a:t>
            </a:r>
            <a:endParaRPr lang="en-US" altLang="ja-JP" sz="1100" dirty="0">
              <a:solidFill>
                <a:srgbClr val="000000"/>
              </a:solidFill>
            </a:endParaRPr>
          </a:p>
          <a:p>
            <a:pPr fontAlgn="base">
              <a:lnSpc>
                <a:spcPct val="120000"/>
              </a:lnSpc>
              <a:spcBef>
                <a:spcPct val="0"/>
              </a:spcBef>
              <a:spcAft>
                <a:spcPct val="0"/>
              </a:spcAft>
              <a:defRPr/>
            </a:pPr>
            <a:r>
              <a:rPr lang="ja-JP" altLang="en-US" sz="1100" dirty="0">
                <a:solidFill>
                  <a:srgbClr val="000000"/>
                </a:solidFill>
              </a:rPr>
              <a:t>・医療勤務環境改善支援センター（約</a:t>
            </a:r>
            <a:r>
              <a:rPr lang="en-US" altLang="ja-JP" sz="1100" dirty="0">
                <a:solidFill>
                  <a:srgbClr val="000000"/>
                </a:solidFill>
              </a:rPr>
              <a:t>2</a:t>
            </a:r>
            <a:r>
              <a:rPr lang="ja-JP" altLang="en-US" sz="1100" dirty="0">
                <a:solidFill>
                  <a:srgbClr val="000000"/>
                </a:solidFill>
              </a:rPr>
              <a:t>億円）</a:t>
            </a:r>
            <a:endParaRPr lang="en-US" altLang="ja-JP" sz="1100" dirty="0">
              <a:solidFill>
                <a:srgbClr val="000000"/>
              </a:solidFill>
            </a:endParaRPr>
          </a:p>
          <a:p>
            <a:pPr fontAlgn="base">
              <a:lnSpc>
                <a:spcPct val="120000"/>
              </a:lnSpc>
              <a:spcBef>
                <a:spcPct val="0"/>
              </a:spcBef>
              <a:spcAft>
                <a:spcPct val="0"/>
              </a:spcAft>
              <a:defRPr/>
            </a:pPr>
            <a:r>
              <a:rPr lang="ja-JP" altLang="en-US" sz="1100" dirty="0">
                <a:solidFill>
                  <a:srgbClr val="000000"/>
                </a:solidFill>
              </a:rPr>
              <a:t>・在宅医療人材育成基盤整備事業（約</a:t>
            </a:r>
            <a:r>
              <a:rPr lang="en-US" altLang="ja-JP" sz="1100" dirty="0">
                <a:solidFill>
                  <a:srgbClr val="000000"/>
                </a:solidFill>
              </a:rPr>
              <a:t>1</a:t>
            </a:r>
            <a:r>
              <a:rPr lang="ja-JP" altLang="en-US" sz="1100" dirty="0">
                <a:solidFill>
                  <a:srgbClr val="000000"/>
                </a:solidFill>
              </a:rPr>
              <a:t>億円）</a:t>
            </a:r>
            <a:endParaRPr lang="en-US" altLang="ja-JP" sz="1100" dirty="0">
              <a:solidFill>
                <a:srgbClr val="000000"/>
              </a:solidFill>
            </a:endParaRPr>
          </a:p>
          <a:p>
            <a:pPr marL="269875" indent="-269875" fontAlgn="base">
              <a:lnSpc>
                <a:spcPct val="120000"/>
              </a:lnSpc>
              <a:spcBef>
                <a:spcPct val="0"/>
              </a:spcBef>
              <a:spcAft>
                <a:spcPct val="0"/>
              </a:spcAft>
              <a:defRPr/>
            </a:pPr>
            <a:r>
              <a:rPr lang="ja-JP" altLang="en-US" sz="1100" dirty="0">
                <a:solidFill>
                  <a:srgbClr val="000000"/>
                </a:solidFill>
              </a:rPr>
              <a:t>　</a:t>
            </a:r>
            <a:r>
              <a:rPr lang="en-US" altLang="ja-JP" sz="1100" dirty="0">
                <a:solidFill>
                  <a:srgbClr val="000000"/>
                </a:solidFill>
              </a:rPr>
              <a:t>※</a:t>
            </a:r>
            <a:r>
              <a:rPr lang="ja-JP" altLang="en-US" sz="1100" u="sng" dirty="0">
                <a:solidFill>
                  <a:srgbClr val="000000"/>
                </a:solidFill>
              </a:rPr>
              <a:t>既存事業を継続して実施するよう都道府県に周知</a:t>
            </a:r>
          </a:p>
        </p:txBody>
      </p:sp>
      <p:cxnSp>
        <p:nvCxnSpPr>
          <p:cNvPr id="9" name="直線コネクタ 8"/>
          <p:cNvCxnSpPr/>
          <p:nvPr/>
        </p:nvCxnSpPr>
        <p:spPr>
          <a:xfrm>
            <a:off x="4875619" y="2997200"/>
            <a:ext cx="3964119"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84" name="テキスト ボックス 13"/>
          <p:cNvSpPr txBox="1">
            <a:spLocks noChangeArrowheads="1"/>
          </p:cNvSpPr>
          <p:nvPr/>
        </p:nvSpPr>
        <p:spPr bwMode="auto">
          <a:xfrm>
            <a:off x="5180015" y="2625742"/>
            <a:ext cx="3353594" cy="892175"/>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0"/>
              </a:spcBef>
              <a:spcAft>
                <a:spcPct val="0"/>
              </a:spcAft>
              <a:buFontTx/>
              <a:buNone/>
            </a:pPr>
            <a:r>
              <a:rPr lang="ja-JP" altLang="en-US" sz="1300">
                <a:solidFill>
                  <a:srgbClr val="000000"/>
                </a:solidFill>
              </a:rPr>
              <a:t>下記の既存事業の内容の充実に充てることは可能であるほか、地域包括ケア、地域医療の充実のための事業等に活用できる（具体的内容については検討中）。</a:t>
            </a:r>
          </a:p>
        </p:txBody>
      </p:sp>
      <p:sp>
        <p:nvSpPr>
          <p:cNvPr id="15" name="右中かっこ 14"/>
          <p:cNvSpPr/>
          <p:nvPr/>
        </p:nvSpPr>
        <p:spPr>
          <a:xfrm flipH="1">
            <a:off x="4679563" y="836614"/>
            <a:ext cx="202935" cy="2160587"/>
          </a:xfrm>
          <a:prstGeom prst="rightBrace">
            <a:avLst>
              <a:gd name="adj1" fmla="val 34248"/>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ja-JP" altLang="en-US">
              <a:solidFill>
                <a:srgbClr val="000000"/>
              </a:solidFill>
            </a:endParaRPr>
          </a:p>
        </p:txBody>
      </p:sp>
      <p:sp>
        <p:nvSpPr>
          <p:cNvPr id="3086" name="テキスト ボックス 15"/>
          <p:cNvSpPr txBox="1">
            <a:spLocks noChangeArrowheads="1"/>
          </p:cNvSpPr>
          <p:nvPr/>
        </p:nvSpPr>
        <p:spPr bwMode="auto">
          <a:xfrm>
            <a:off x="9118336" y="2286017"/>
            <a:ext cx="727472" cy="523875"/>
          </a:xfrm>
          <a:prstGeom prst="rect">
            <a:avLst/>
          </a:prstGeom>
          <a:solidFill>
            <a:srgbClr val="FFFF99"/>
          </a:solidFill>
          <a:ln w="9525">
            <a:solidFill>
              <a:schemeClr val="tx1"/>
            </a:solidFill>
            <a:miter lim="800000"/>
            <a:headEnd/>
            <a:tailEnd/>
          </a:ln>
        </p:spPr>
        <p:txBody>
          <a:bodyPr lIns="36000" rIns="3600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spcBef>
                <a:spcPct val="0"/>
              </a:spcBef>
              <a:spcAft>
                <a:spcPct val="0"/>
              </a:spcAft>
              <a:buFontTx/>
              <a:buNone/>
            </a:pPr>
            <a:r>
              <a:rPr lang="ja-JP" altLang="en-US" sz="1400">
                <a:solidFill>
                  <a:srgbClr val="000000"/>
                </a:solidFill>
              </a:rPr>
              <a:t>約</a:t>
            </a:r>
            <a:r>
              <a:rPr lang="en-US" altLang="ja-JP" sz="1400">
                <a:solidFill>
                  <a:srgbClr val="000000"/>
                </a:solidFill>
              </a:rPr>
              <a:t>620</a:t>
            </a:r>
          </a:p>
          <a:p>
            <a:pPr algn="ctr" eaLnBrk="1" fontAlgn="base" hangingPunct="1">
              <a:spcBef>
                <a:spcPct val="0"/>
              </a:spcBef>
              <a:spcAft>
                <a:spcPct val="0"/>
              </a:spcAft>
              <a:buFontTx/>
              <a:buNone/>
            </a:pPr>
            <a:r>
              <a:rPr lang="ja-JP" altLang="en-US" sz="1400">
                <a:solidFill>
                  <a:srgbClr val="000000"/>
                </a:solidFill>
              </a:rPr>
              <a:t>億円</a:t>
            </a:r>
          </a:p>
        </p:txBody>
      </p:sp>
      <p:sp>
        <p:nvSpPr>
          <p:cNvPr id="25" name="右中かっこ 24"/>
          <p:cNvSpPr/>
          <p:nvPr/>
        </p:nvSpPr>
        <p:spPr>
          <a:xfrm flipH="1">
            <a:off x="4669235" y="2997200"/>
            <a:ext cx="213254" cy="3240088"/>
          </a:xfrm>
          <a:prstGeom prst="rightBrace">
            <a:avLst>
              <a:gd name="adj1" fmla="val 34248"/>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ja-JP" altLang="en-US">
              <a:solidFill>
                <a:srgbClr val="000000"/>
              </a:solidFill>
            </a:endParaRPr>
          </a:p>
        </p:txBody>
      </p:sp>
      <p:sp>
        <p:nvSpPr>
          <p:cNvPr id="3088" name="テキスト ボックス 25"/>
          <p:cNvSpPr txBox="1">
            <a:spLocks noChangeArrowheads="1"/>
          </p:cNvSpPr>
          <p:nvPr/>
        </p:nvSpPr>
        <p:spPr bwMode="auto">
          <a:xfrm>
            <a:off x="9087388" y="4932380"/>
            <a:ext cx="670719" cy="522287"/>
          </a:xfrm>
          <a:prstGeom prst="rect">
            <a:avLst/>
          </a:prstGeom>
          <a:solidFill>
            <a:srgbClr val="FFFF99"/>
          </a:solidFill>
          <a:ln w="9525">
            <a:solidFill>
              <a:schemeClr val="tx1"/>
            </a:solidFill>
            <a:miter lim="800000"/>
            <a:headEnd/>
            <a:tailEnd/>
          </a:ln>
        </p:spPr>
        <p:txBody>
          <a:bodyPr lIns="36000" rIns="3600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spcBef>
                <a:spcPct val="0"/>
              </a:spcBef>
              <a:spcAft>
                <a:spcPct val="0"/>
              </a:spcAft>
              <a:buFontTx/>
              <a:buNone/>
            </a:pPr>
            <a:r>
              <a:rPr lang="ja-JP" altLang="en-US" sz="1400">
                <a:solidFill>
                  <a:srgbClr val="000000"/>
                </a:solidFill>
              </a:rPr>
              <a:t>約</a:t>
            </a:r>
            <a:r>
              <a:rPr lang="en-US" altLang="ja-JP" sz="1400">
                <a:solidFill>
                  <a:srgbClr val="000000"/>
                </a:solidFill>
              </a:rPr>
              <a:t>280</a:t>
            </a:r>
          </a:p>
          <a:p>
            <a:pPr algn="ctr" eaLnBrk="1" fontAlgn="base" hangingPunct="1">
              <a:spcBef>
                <a:spcPct val="0"/>
              </a:spcBef>
              <a:spcAft>
                <a:spcPct val="0"/>
              </a:spcAft>
              <a:buFontTx/>
              <a:buNone/>
            </a:pPr>
            <a:r>
              <a:rPr lang="ja-JP" altLang="en-US" sz="1400">
                <a:solidFill>
                  <a:srgbClr val="000000"/>
                </a:solidFill>
              </a:rPr>
              <a:t>億円</a:t>
            </a:r>
          </a:p>
        </p:txBody>
      </p:sp>
      <p:sp>
        <p:nvSpPr>
          <p:cNvPr id="3089" name="正方形/長方形 27"/>
          <p:cNvSpPr>
            <a:spLocks noChangeArrowheads="1"/>
          </p:cNvSpPr>
          <p:nvPr/>
        </p:nvSpPr>
        <p:spPr bwMode="auto">
          <a:xfrm>
            <a:off x="5180013" y="1754191"/>
            <a:ext cx="330372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0"/>
              </a:spcBef>
              <a:spcAft>
                <a:spcPct val="0"/>
              </a:spcAft>
              <a:buFontTx/>
              <a:buNone/>
            </a:pPr>
            <a:r>
              <a:rPr lang="ja-JP" altLang="ja-JP" sz="1300">
                <a:solidFill>
                  <a:srgbClr val="000000"/>
                </a:solidFill>
              </a:rPr>
              <a:t>地域包括ケアの中心を担うかかりつけ医機能を持つ民間医療機関を中心に配分</a:t>
            </a:r>
            <a:endParaRPr lang="ja-JP" altLang="en-US" sz="1300">
              <a:solidFill>
                <a:srgbClr val="000000"/>
              </a:solidFill>
            </a:endParaRPr>
          </a:p>
        </p:txBody>
      </p:sp>
      <p:sp>
        <p:nvSpPr>
          <p:cNvPr id="3090" name="テキスト ボックス 29"/>
          <p:cNvSpPr txBox="1">
            <a:spLocks noChangeArrowheads="1"/>
          </p:cNvSpPr>
          <p:nvPr/>
        </p:nvSpPr>
        <p:spPr bwMode="auto">
          <a:xfrm>
            <a:off x="4008835" y="1655765"/>
            <a:ext cx="644921" cy="522287"/>
          </a:xfrm>
          <a:prstGeom prst="rect">
            <a:avLst/>
          </a:prstGeom>
          <a:solidFill>
            <a:srgbClr val="FFFF99"/>
          </a:solidFill>
          <a:ln w="9525">
            <a:solidFill>
              <a:schemeClr val="tx1"/>
            </a:solidFill>
            <a:miter lim="800000"/>
            <a:headEnd/>
            <a:tailEnd/>
          </a:ln>
        </p:spPr>
        <p:txBody>
          <a:bodyPr lIns="36000" rIns="3600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spcBef>
                <a:spcPct val="0"/>
              </a:spcBef>
              <a:spcAft>
                <a:spcPct val="0"/>
              </a:spcAft>
              <a:buFontTx/>
              <a:buNone/>
            </a:pPr>
            <a:r>
              <a:rPr lang="en-US" altLang="ja-JP" sz="1400">
                <a:solidFill>
                  <a:srgbClr val="000000"/>
                </a:solidFill>
              </a:rPr>
              <a:t>360</a:t>
            </a:r>
          </a:p>
          <a:p>
            <a:pPr algn="ctr" eaLnBrk="1" fontAlgn="base" hangingPunct="1">
              <a:spcBef>
                <a:spcPct val="0"/>
              </a:spcBef>
              <a:spcAft>
                <a:spcPct val="0"/>
              </a:spcAft>
              <a:buFontTx/>
              <a:buNone/>
            </a:pPr>
            <a:r>
              <a:rPr lang="ja-JP" altLang="en-US" sz="1400">
                <a:solidFill>
                  <a:srgbClr val="000000"/>
                </a:solidFill>
              </a:rPr>
              <a:t>億円</a:t>
            </a:r>
          </a:p>
        </p:txBody>
      </p:sp>
      <p:sp>
        <p:nvSpPr>
          <p:cNvPr id="3091" name="テキスト ボックス 30"/>
          <p:cNvSpPr txBox="1">
            <a:spLocks noChangeArrowheads="1"/>
          </p:cNvSpPr>
          <p:nvPr/>
        </p:nvSpPr>
        <p:spPr bwMode="auto">
          <a:xfrm>
            <a:off x="4041510" y="4356100"/>
            <a:ext cx="607087" cy="522288"/>
          </a:xfrm>
          <a:prstGeom prst="rect">
            <a:avLst/>
          </a:prstGeom>
          <a:solidFill>
            <a:srgbClr val="FFFF99"/>
          </a:solidFill>
          <a:ln w="9525">
            <a:solidFill>
              <a:schemeClr val="tx1"/>
            </a:solidFill>
            <a:miter lim="800000"/>
            <a:headEnd/>
            <a:tailEnd/>
          </a:ln>
        </p:spPr>
        <p:txBody>
          <a:bodyPr lIns="36000" rIns="3600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spcBef>
                <a:spcPct val="0"/>
              </a:spcBef>
              <a:spcAft>
                <a:spcPct val="0"/>
              </a:spcAft>
              <a:buFontTx/>
              <a:buNone/>
            </a:pPr>
            <a:r>
              <a:rPr lang="en-US" altLang="ja-JP" sz="1400">
                <a:solidFill>
                  <a:srgbClr val="000000"/>
                </a:solidFill>
              </a:rPr>
              <a:t>544</a:t>
            </a:r>
          </a:p>
          <a:p>
            <a:pPr algn="ctr" eaLnBrk="1" fontAlgn="base" hangingPunct="1">
              <a:spcBef>
                <a:spcPct val="0"/>
              </a:spcBef>
              <a:spcAft>
                <a:spcPct val="0"/>
              </a:spcAft>
              <a:buFontTx/>
              <a:buNone/>
            </a:pPr>
            <a:r>
              <a:rPr lang="ja-JP" altLang="en-US" sz="1400">
                <a:solidFill>
                  <a:srgbClr val="000000"/>
                </a:solidFill>
              </a:rPr>
              <a:t>億円</a:t>
            </a:r>
          </a:p>
        </p:txBody>
      </p:sp>
      <p:sp>
        <p:nvSpPr>
          <p:cNvPr id="32" name="右中かっこ 31"/>
          <p:cNvSpPr/>
          <p:nvPr/>
        </p:nvSpPr>
        <p:spPr>
          <a:xfrm>
            <a:off x="8879289" y="836614"/>
            <a:ext cx="239051" cy="3455987"/>
          </a:xfrm>
          <a:prstGeom prst="rightBrace">
            <a:avLst>
              <a:gd name="adj1" fmla="val 34248"/>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ja-JP" altLang="en-US">
              <a:solidFill>
                <a:srgbClr val="000000"/>
              </a:solidFill>
            </a:endParaRPr>
          </a:p>
        </p:txBody>
      </p:sp>
      <p:sp>
        <p:nvSpPr>
          <p:cNvPr id="33" name="右中かっこ 32"/>
          <p:cNvSpPr/>
          <p:nvPr/>
        </p:nvSpPr>
        <p:spPr>
          <a:xfrm>
            <a:off x="8894762" y="4292600"/>
            <a:ext cx="192617" cy="1944688"/>
          </a:xfrm>
          <a:prstGeom prst="rightBrace">
            <a:avLst>
              <a:gd name="adj1" fmla="val 34248"/>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ja-JP" altLang="en-US">
              <a:solidFill>
                <a:srgbClr val="000000"/>
              </a:solidFill>
            </a:endParaRPr>
          </a:p>
        </p:txBody>
      </p:sp>
      <p:sp>
        <p:nvSpPr>
          <p:cNvPr id="34" name="右矢印 33"/>
          <p:cNvSpPr/>
          <p:nvPr/>
        </p:nvSpPr>
        <p:spPr>
          <a:xfrm>
            <a:off x="4008835" y="2878155"/>
            <a:ext cx="644921" cy="693737"/>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3095" name="テキスト ボックス 35"/>
          <p:cNvSpPr txBox="1">
            <a:spLocks noChangeArrowheads="1"/>
          </p:cNvSpPr>
          <p:nvPr/>
        </p:nvSpPr>
        <p:spPr bwMode="auto">
          <a:xfrm>
            <a:off x="194337" y="6381767"/>
            <a:ext cx="8502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0"/>
              </a:spcBef>
              <a:spcAft>
                <a:spcPct val="0"/>
              </a:spcAft>
              <a:buFontTx/>
              <a:buNone/>
            </a:pPr>
            <a:r>
              <a:rPr lang="en-US" altLang="ja-JP" sz="1200">
                <a:solidFill>
                  <a:srgbClr val="000000"/>
                </a:solidFill>
              </a:rPr>
              <a:t>※</a:t>
            </a:r>
            <a:r>
              <a:rPr lang="ja-JP" altLang="en-US" sz="1200">
                <a:solidFill>
                  <a:srgbClr val="000000"/>
                </a:solidFill>
              </a:rPr>
              <a:t>運営費・補助金・交付金は毎年一律</a:t>
            </a:r>
            <a:r>
              <a:rPr lang="en-US" altLang="ja-JP" sz="1200">
                <a:solidFill>
                  <a:srgbClr val="000000"/>
                </a:solidFill>
              </a:rPr>
              <a:t>1</a:t>
            </a:r>
            <a:r>
              <a:rPr lang="ja-JP" altLang="en-US" sz="1200">
                <a:solidFill>
                  <a:srgbClr val="000000"/>
                </a:solidFill>
              </a:rPr>
              <a:t>割ずつ削減が求められるが、基金では法に基づくため削減されない。</a:t>
            </a:r>
          </a:p>
        </p:txBody>
      </p:sp>
      <p:sp>
        <p:nvSpPr>
          <p:cNvPr id="39" name="四角形吹き出し 38"/>
          <p:cNvSpPr/>
          <p:nvPr/>
        </p:nvSpPr>
        <p:spPr>
          <a:xfrm>
            <a:off x="3867818" y="5135580"/>
            <a:ext cx="856456" cy="885825"/>
          </a:xfrm>
          <a:prstGeom prst="wedgeRectCallout">
            <a:avLst>
              <a:gd name="adj1" fmla="val -7848"/>
              <a:gd name="adj2" fmla="val -77597"/>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r>
              <a:rPr lang="ja-JP" altLang="en-US" sz="1100" dirty="0">
                <a:solidFill>
                  <a:srgbClr val="000000"/>
                </a:solidFill>
              </a:rPr>
              <a:t>満額入る</a:t>
            </a:r>
            <a:r>
              <a:rPr lang="en-US" altLang="ja-JP" sz="1100" dirty="0">
                <a:solidFill>
                  <a:srgbClr val="000000"/>
                </a:solidFill>
              </a:rPr>
              <a:t>2015</a:t>
            </a:r>
            <a:r>
              <a:rPr lang="ja-JP" altLang="en-US" sz="1100" dirty="0">
                <a:solidFill>
                  <a:srgbClr val="000000"/>
                </a:solidFill>
              </a:rPr>
              <a:t>年度は</a:t>
            </a:r>
            <a:endParaRPr lang="en-US" altLang="ja-JP" sz="1100" dirty="0">
              <a:solidFill>
                <a:srgbClr val="000000"/>
              </a:solidFill>
            </a:endParaRPr>
          </a:p>
          <a:p>
            <a:pPr algn="ctr" fontAlgn="base">
              <a:spcBef>
                <a:spcPct val="0"/>
              </a:spcBef>
              <a:spcAft>
                <a:spcPct val="0"/>
              </a:spcAft>
              <a:defRPr/>
            </a:pPr>
            <a:r>
              <a:rPr lang="ja-JP" altLang="en-US" sz="1100" dirty="0">
                <a:solidFill>
                  <a:srgbClr val="000000"/>
                </a:solidFill>
              </a:rPr>
              <a:t>さらに増加</a:t>
            </a:r>
            <a:endParaRPr lang="en-US" altLang="ja-JP" sz="1100" dirty="0">
              <a:solidFill>
                <a:srgbClr val="000000"/>
              </a:solidFill>
            </a:endParaRPr>
          </a:p>
          <a:p>
            <a:pPr algn="ctr" fontAlgn="base">
              <a:spcBef>
                <a:spcPct val="0"/>
              </a:spcBef>
              <a:spcAft>
                <a:spcPct val="0"/>
              </a:spcAft>
              <a:defRPr/>
            </a:pPr>
            <a:r>
              <a:rPr lang="ja-JP" altLang="en-US" sz="1100" dirty="0">
                <a:solidFill>
                  <a:srgbClr val="000000"/>
                </a:solidFill>
              </a:rPr>
              <a:t>見込み</a:t>
            </a:r>
            <a:endParaRPr lang="ja-JP" altLang="en-US" dirty="0">
              <a:solidFill>
                <a:srgbClr val="FFFFFF"/>
              </a:solidFill>
            </a:endParaRPr>
          </a:p>
        </p:txBody>
      </p:sp>
      <p:sp>
        <p:nvSpPr>
          <p:cNvPr id="2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225</a:t>
            </a:fld>
            <a:endParaRPr lang="ja-JP" altLang="en-US" dirty="0">
              <a:solidFill>
                <a:prstClr val="black"/>
              </a:solidFill>
              <a:latin typeface="Calibri"/>
            </a:endParaRPr>
          </a:p>
        </p:txBody>
      </p:sp>
    </p:spTree>
    <p:extLst>
      <p:ext uri="{BB962C8B-B14F-4D97-AF65-F5344CB8AC3E}">
        <p14:creationId xmlns:p14="http://schemas.microsoft.com/office/powerpoint/2010/main" val="587674678"/>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テキスト ボックス 4"/>
          <p:cNvSpPr txBox="1">
            <a:spLocks noChangeArrowheads="1"/>
          </p:cNvSpPr>
          <p:nvPr/>
        </p:nvSpPr>
        <p:spPr bwMode="auto">
          <a:xfrm>
            <a:off x="129074" y="404664"/>
            <a:ext cx="9906000" cy="523875"/>
          </a:xfrm>
          <a:prstGeom prst="rect">
            <a:avLst/>
          </a:prstGeom>
          <a:noFill/>
          <a:ln>
            <a:noFill/>
          </a:ln>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fontAlgn="base">
              <a:spcBef>
                <a:spcPct val="0"/>
              </a:spcBef>
              <a:spcAft>
                <a:spcPct val="0"/>
              </a:spcAft>
              <a:buFontTx/>
              <a:buNone/>
            </a:pPr>
            <a:r>
              <a:rPr lang="ja-JP" altLang="en-US" sz="2800" u="sng" dirty="0">
                <a:solidFill>
                  <a:srgbClr val="000000"/>
                </a:solidFill>
                <a:latin typeface="Calibri" pitchFamily="34" charset="0"/>
              </a:rPr>
              <a:t>新たな財政支援制度における対象事</a:t>
            </a:r>
            <a:r>
              <a:rPr lang="ja-JP" altLang="en-US" sz="2800" u="sng" dirty="0" smtClean="0">
                <a:solidFill>
                  <a:srgbClr val="000000"/>
                </a:solidFill>
                <a:latin typeface="Calibri" pitchFamily="34" charset="0"/>
              </a:rPr>
              <a:t>業</a:t>
            </a:r>
            <a:r>
              <a:rPr lang="ja-JP" altLang="en-US" sz="2800" u="sng" dirty="0">
                <a:solidFill>
                  <a:srgbClr val="000000"/>
                </a:solidFill>
                <a:latin typeface="Calibri" pitchFamily="34" charset="0"/>
              </a:rPr>
              <a:t>（</a:t>
            </a:r>
            <a:r>
              <a:rPr lang="ja-JP" altLang="en-US" sz="2800" u="sng" dirty="0" smtClean="0">
                <a:solidFill>
                  <a:srgbClr val="000000"/>
                </a:solidFill>
                <a:latin typeface="Calibri" pitchFamily="34" charset="0"/>
              </a:rPr>
              <a:t>案</a:t>
            </a:r>
            <a:r>
              <a:rPr lang="ja-JP" altLang="en-US" sz="2800" u="sng" dirty="0">
                <a:solidFill>
                  <a:srgbClr val="000000"/>
                </a:solidFill>
                <a:latin typeface="Calibri" pitchFamily="34" charset="0"/>
              </a:rPr>
              <a:t>）</a:t>
            </a:r>
          </a:p>
        </p:txBody>
      </p:sp>
      <p:sp>
        <p:nvSpPr>
          <p:cNvPr id="192515" name="テキスト ボックス 6"/>
          <p:cNvSpPr txBox="1">
            <a:spLocks noChangeArrowheads="1"/>
          </p:cNvSpPr>
          <p:nvPr/>
        </p:nvSpPr>
        <p:spPr bwMode="auto">
          <a:xfrm>
            <a:off x="416496" y="1095585"/>
            <a:ext cx="8928992" cy="528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en-US" altLang="ja-JP" sz="1800" b="1" u="sng" dirty="0" smtClean="0">
                <a:solidFill>
                  <a:srgbClr val="000000"/>
                </a:solidFill>
                <a:latin typeface="Calibri" pitchFamily="34" charset="0"/>
              </a:rPr>
              <a:t>①</a:t>
            </a:r>
            <a:r>
              <a:rPr lang="ja-JP" altLang="en-US" sz="1800" b="1" u="sng" dirty="0">
                <a:solidFill>
                  <a:srgbClr val="000000"/>
                </a:solidFill>
                <a:latin typeface="Calibri" pitchFamily="34" charset="0"/>
              </a:rPr>
              <a:t>医療提供体制の改革に向けた基盤整</a:t>
            </a:r>
            <a:r>
              <a:rPr lang="ja-JP" altLang="en-US" sz="1800" b="1" u="sng" dirty="0" smtClean="0">
                <a:solidFill>
                  <a:srgbClr val="000000"/>
                </a:solidFill>
                <a:latin typeface="Calibri" pitchFamily="34" charset="0"/>
              </a:rPr>
              <a:t>備（病</a:t>
            </a:r>
            <a:r>
              <a:rPr lang="ja-JP" altLang="en-US" sz="1800" b="1" u="sng" dirty="0">
                <a:solidFill>
                  <a:srgbClr val="000000"/>
                </a:solidFill>
                <a:latin typeface="Calibri" pitchFamily="34" charset="0"/>
              </a:rPr>
              <a:t>床の機能分化・連携、地域の医療の確</a:t>
            </a:r>
            <a:r>
              <a:rPr lang="ja-JP" altLang="en-US" sz="1800" b="1" u="sng" dirty="0" smtClean="0">
                <a:solidFill>
                  <a:srgbClr val="000000"/>
                </a:solidFill>
                <a:latin typeface="Calibri" pitchFamily="34" charset="0"/>
              </a:rPr>
              <a:t>保）</a:t>
            </a:r>
            <a:endParaRPr lang="en-US" altLang="ja-JP" sz="1800" b="1" u="sng" dirty="0">
              <a:solidFill>
                <a:srgbClr val="000000"/>
              </a:solidFill>
              <a:latin typeface="Calibri" pitchFamily="34" charset="0"/>
            </a:endParaRPr>
          </a:p>
          <a:p>
            <a:pPr marL="174625" fontAlgn="base">
              <a:spcBef>
                <a:spcPct val="0"/>
              </a:spcBef>
              <a:spcAft>
                <a:spcPct val="0"/>
              </a:spcAft>
              <a:buFontTx/>
              <a:buNone/>
            </a:pPr>
            <a:r>
              <a:rPr lang="ja-JP" altLang="en-US" sz="1600" dirty="0" smtClean="0">
                <a:solidFill>
                  <a:srgbClr val="000000"/>
                </a:solidFill>
                <a:latin typeface="Calibri" pitchFamily="34" charset="0"/>
              </a:rPr>
              <a:t>　</a:t>
            </a:r>
            <a:endParaRPr lang="en-US" altLang="ja-JP" sz="1600" dirty="0" smtClean="0">
              <a:solidFill>
                <a:srgbClr val="000000"/>
              </a:solidFill>
              <a:latin typeface="Calibri" pitchFamily="34" charset="0"/>
            </a:endParaRPr>
          </a:p>
          <a:p>
            <a:pPr marL="174625" fontAlgn="base">
              <a:spcBef>
                <a:spcPct val="0"/>
              </a:spcBef>
              <a:spcAft>
                <a:spcPct val="0"/>
              </a:spcAft>
              <a:buFontTx/>
              <a:buNone/>
            </a:pPr>
            <a:r>
              <a:rPr lang="ja-JP" altLang="en-US" sz="1600" dirty="0" smtClean="0">
                <a:solidFill>
                  <a:srgbClr val="000000"/>
                </a:solidFill>
                <a:latin typeface="Calibri" pitchFamily="34" charset="0"/>
              </a:rPr>
              <a:t>　</a:t>
            </a:r>
            <a:r>
              <a:rPr lang="en-US" altLang="ja-JP" sz="1600" dirty="0" smtClean="0">
                <a:solidFill>
                  <a:srgbClr val="000000"/>
                </a:solidFill>
                <a:latin typeface="Calibri" pitchFamily="34" charset="0"/>
              </a:rPr>
              <a:t>ICT</a:t>
            </a:r>
            <a:r>
              <a:rPr lang="ja-JP" altLang="en-US" sz="1600" dirty="0">
                <a:solidFill>
                  <a:srgbClr val="000000"/>
                </a:solidFill>
                <a:latin typeface="Calibri" pitchFamily="34" charset="0"/>
              </a:rPr>
              <a:t>を活用した地域医療ネットワーク基盤の整備や、病床の機能分化・連携を推進するための基盤整備等</a:t>
            </a:r>
            <a:r>
              <a:rPr lang="ja-JP" altLang="en-US" sz="1600" dirty="0" smtClean="0">
                <a:solidFill>
                  <a:srgbClr val="000000"/>
                </a:solidFill>
                <a:latin typeface="Calibri" pitchFamily="34" charset="0"/>
              </a:rPr>
              <a:t>の医</a:t>
            </a:r>
            <a:r>
              <a:rPr lang="ja-JP" altLang="en-US" sz="1600" dirty="0">
                <a:solidFill>
                  <a:srgbClr val="000000"/>
                </a:solidFill>
                <a:latin typeface="Calibri" pitchFamily="34" charset="0"/>
              </a:rPr>
              <a:t>療提供体制の改革に向けた施設及び設備等の整</a:t>
            </a:r>
            <a:r>
              <a:rPr lang="ja-JP" altLang="en-US" sz="1600" dirty="0" smtClean="0">
                <a:solidFill>
                  <a:srgbClr val="000000"/>
                </a:solidFill>
                <a:latin typeface="Calibri" pitchFamily="34" charset="0"/>
              </a:rPr>
              <a:t>備</a:t>
            </a:r>
            <a:endParaRPr lang="en-US" altLang="ja-JP" sz="1600" dirty="0" smtClean="0">
              <a:solidFill>
                <a:srgbClr val="000000"/>
              </a:solidFill>
              <a:latin typeface="Calibri" pitchFamily="34" charset="0"/>
            </a:endParaRPr>
          </a:p>
          <a:p>
            <a:pPr fontAlgn="base">
              <a:spcBef>
                <a:spcPct val="0"/>
              </a:spcBef>
              <a:spcAft>
                <a:spcPct val="0"/>
              </a:spcAft>
              <a:buFontTx/>
              <a:buNone/>
            </a:pPr>
            <a:endParaRPr lang="en-US" altLang="ja-JP" sz="1600" dirty="0">
              <a:solidFill>
                <a:srgbClr val="000000"/>
              </a:solidFill>
              <a:latin typeface="Calibri" pitchFamily="34" charset="0"/>
            </a:endParaRPr>
          </a:p>
          <a:p>
            <a:pPr fontAlgn="base">
              <a:spcAft>
                <a:spcPct val="0"/>
              </a:spcAft>
              <a:buFontTx/>
              <a:buNone/>
            </a:pPr>
            <a:r>
              <a:rPr lang="ja-JP" altLang="en-US" sz="1800" b="1" u="sng" dirty="0">
                <a:solidFill>
                  <a:srgbClr val="000000"/>
                </a:solidFill>
              </a:rPr>
              <a:t>②在宅医</a:t>
            </a:r>
            <a:r>
              <a:rPr lang="ja-JP" altLang="en-US" sz="1800" b="1" u="sng" dirty="0" smtClean="0">
                <a:solidFill>
                  <a:srgbClr val="000000"/>
                </a:solidFill>
              </a:rPr>
              <a:t>療</a:t>
            </a:r>
            <a:r>
              <a:rPr lang="ja-JP" altLang="en-US" sz="1800" b="1" u="sng" dirty="0">
                <a:solidFill>
                  <a:srgbClr val="000000"/>
                </a:solidFill>
              </a:rPr>
              <a:t>（</a:t>
            </a:r>
            <a:r>
              <a:rPr lang="ja-JP" altLang="en-US" sz="1800" b="1" u="sng" dirty="0" smtClean="0">
                <a:solidFill>
                  <a:srgbClr val="000000"/>
                </a:solidFill>
              </a:rPr>
              <a:t>歯</a:t>
            </a:r>
            <a:r>
              <a:rPr lang="ja-JP" altLang="en-US" sz="1800" b="1" u="sng" dirty="0">
                <a:solidFill>
                  <a:srgbClr val="000000"/>
                </a:solidFill>
              </a:rPr>
              <a:t>科・薬局を含</a:t>
            </a:r>
            <a:r>
              <a:rPr lang="ja-JP" altLang="en-US" sz="1800" b="1" u="sng" dirty="0" smtClean="0">
                <a:solidFill>
                  <a:srgbClr val="000000"/>
                </a:solidFill>
              </a:rPr>
              <a:t>む</a:t>
            </a:r>
            <a:r>
              <a:rPr lang="ja-JP" altLang="en-US" sz="1800" b="1" u="sng" dirty="0">
                <a:solidFill>
                  <a:srgbClr val="000000"/>
                </a:solidFill>
              </a:rPr>
              <a:t>）</a:t>
            </a:r>
            <a:r>
              <a:rPr lang="ja-JP" altLang="en-US" sz="1800" b="1" u="sng" dirty="0" smtClean="0">
                <a:solidFill>
                  <a:srgbClr val="000000"/>
                </a:solidFill>
              </a:rPr>
              <a:t>の</a:t>
            </a:r>
            <a:r>
              <a:rPr lang="ja-JP" altLang="en-US" sz="1800" b="1" u="sng" dirty="0">
                <a:solidFill>
                  <a:srgbClr val="000000"/>
                </a:solidFill>
              </a:rPr>
              <a:t>推進</a:t>
            </a:r>
          </a:p>
          <a:p>
            <a:pPr marL="174625" fontAlgn="base">
              <a:spcAft>
                <a:spcPct val="0"/>
              </a:spcAft>
              <a:buFontTx/>
              <a:buNone/>
            </a:pPr>
            <a:r>
              <a:rPr lang="ja-JP" altLang="en-US" sz="1600" dirty="0" smtClean="0">
                <a:solidFill>
                  <a:srgbClr val="000000"/>
                </a:solidFill>
              </a:rPr>
              <a:t>　</a:t>
            </a:r>
            <a:endParaRPr lang="en-US" altLang="ja-JP" sz="1600" dirty="0" smtClean="0">
              <a:solidFill>
                <a:srgbClr val="000000"/>
              </a:solidFill>
            </a:endParaRPr>
          </a:p>
          <a:p>
            <a:pPr marL="174625" fontAlgn="base">
              <a:spcAft>
                <a:spcPct val="0"/>
              </a:spcAft>
              <a:buFontTx/>
              <a:buNone/>
            </a:pPr>
            <a:r>
              <a:rPr lang="ja-JP" altLang="en-US" sz="1600" dirty="0">
                <a:solidFill>
                  <a:srgbClr val="000000"/>
                </a:solidFill>
              </a:rPr>
              <a:t>　</a:t>
            </a:r>
            <a:r>
              <a:rPr lang="ja-JP" altLang="en-US" sz="1600" dirty="0" smtClean="0">
                <a:solidFill>
                  <a:srgbClr val="000000"/>
                </a:solidFill>
              </a:rPr>
              <a:t>在</a:t>
            </a:r>
            <a:r>
              <a:rPr lang="ja-JP" altLang="en-US" sz="1600" dirty="0">
                <a:solidFill>
                  <a:srgbClr val="000000"/>
                </a:solidFill>
              </a:rPr>
              <a:t>宅医療の実施に係る拠点・支援体制の整備や、在宅医療や訪問看護を担う人材の確保・養成に資す</a:t>
            </a:r>
            <a:r>
              <a:rPr lang="ja-JP" altLang="en-US" sz="1600" dirty="0" smtClean="0">
                <a:solidFill>
                  <a:srgbClr val="000000"/>
                </a:solidFill>
              </a:rPr>
              <a:t>る事</a:t>
            </a:r>
            <a:r>
              <a:rPr lang="ja-JP" altLang="en-US" sz="1600" dirty="0">
                <a:solidFill>
                  <a:srgbClr val="000000"/>
                </a:solidFill>
              </a:rPr>
              <a:t>業等の在宅医</a:t>
            </a:r>
            <a:r>
              <a:rPr lang="ja-JP" altLang="en-US" sz="1600" dirty="0" smtClean="0">
                <a:solidFill>
                  <a:srgbClr val="000000"/>
                </a:solidFill>
              </a:rPr>
              <a:t>療</a:t>
            </a:r>
            <a:r>
              <a:rPr lang="ja-JP" altLang="en-US" sz="1600" dirty="0">
                <a:solidFill>
                  <a:srgbClr val="000000"/>
                </a:solidFill>
              </a:rPr>
              <a:t>（</a:t>
            </a:r>
            <a:r>
              <a:rPr lang="ja-JP" altLang="en-US" sz="1600" dirty="0" smtClean="0">
                <a:solidFill>
                  <a:srgbClr val="000000"/>
                </a:solidFill>
              </a:rPr>
              <a:t>歯</a:t>
            </a:r>
            <a:r>
              <a:rPr lang="ja-JP" altLang="en-US" sz="1600" dirty="0">
                <a:solidFill>
                  <a:srgbClr val="000000"/>
                </a:solidFill>
              </a:rPr>
              <a:t>科・薬局を含</a:t>
            </a:r>
            <a:r>
              <a:rPr lang="ja-JP" altLang="en-US" sz="1600" dirty="0" smtClean="0">
                <a:solidFill>
                  <a:srgbClr val="000000"/>
                </a:solidFill>
              </a:rPr>
              <a:t>む</a:t>
            </a:r>
            <a:r>
              <a:rPr lang="ja-JP" altLang="en-US" sz="1600" dirty="0">
                <a:solidFill>
                  <a:srgbClr val="000000"/>
                </a:solidFill>
              </a:rPr>
              <a:t>）</a:t>
            </a:r>
            <a:r>
              <a:rPr lang="ja-JP" altLang="en-US" sz="1600" dirty="0" smtClean="0">
                <a:solidFill>
                  <a:srgbClr val="000000"/>
                </a:solidFill>
              </a:rPr>
              <a:t>の</a:t>
            </a:r>
            <a:r>
              <a:rPr lang="ja-JP" altLang="en-US" sz="1600" dirty="0">
                <a:solidFill>
                  <a:srgbClr val="000000"/>
                </a:solidFill>
              </a:rPr>
              <a:t>推進に資する事</a:t>
            </a:r>
            <a:r>
              <a:rPr lang="ja-JP" altLang="en-US" sz="1600" dirty="0" smtClean="0">
                <a:solidFill>
                  <a:srgbClr val="000000"/>
                </a:solidFill>
              </a:rPr>
              <a:t>業</a:t>
            </a:r>
            <a:endParaRPr lang="en-US" altLang="ja-JP" sz="1600" dirty="0" smtClean="0">
              <a:solidFill>
                <a:srgbClr val="000000"/>
              </a:solidFill>
            </a:endParaRPr>
          </a:p>
          <a:p>
            <a:pPr fontAlgn="base">
              <a:spcAft>
                <a:spcPct val="0"/>
              </a:spcAft>
            </a:pPr>
            <a:endParaRPr lang="en-US" altLang="ja-JP" sz="1600" dirty="0">
              <a:solidFill>
                <a:srgbClr val="000000"/>
              </a:solidFill>
              <a:latin typeface="Calibri" pitchFamily="34" charset="0"/>
            </a:endParaRPr>
          </a:p>
          <a:p>
            <a:pPr fontAlgn="base">
              <a:spcAft>
                <a:spcPct val="0"/>
              </a:spcAft>
              <a:buFontTx/>
              <a:buNone/>
            </a:pPr>
            <a:r>
              <a:rPr lang="ja-JP" altLang="en-US" sz="1800" b="1" u="sng" dirty="0">
                <a:solidFill>
                  <a:srgbClr val="000000"/>
                </a:solidFill>
              </a:rPr>
              <a:t>③医療従事者等の確保・養成</a:t>
            </a:r>
          </a:p>
          <a:p>
            <a:pPr fontAlgn="base">
              <a:spcAft>
                <a:spcPct val="0"/>
              </a:spcAft>
              <a:buFontTx/>
              <a:buNone/>
            </a:pPr>
            <a:r>
              <a:rPr lang="ja-JP" altLang="en-US" sz="1600" dirty="0" smtClean="0">
                <a:solidFill>
                  <a:srgbClr val="000000"/>
                </a:solidFill>
              </a:rPr>
              <a:t>　</a:t>
            </a:r>
            <a:endParaRPr lang="en-US" altLang="ja-JP" sz="1600" dirty="0" smtClean="0">
              <a:solidFill>
                <a:srgbClr val="000000"/>
              </a:solidFill>
            </a:endParaRPr>
          </a:p>
          <a:p>
            <a:pPr marL="447675" indent="-273050" fontAlgn="base">
              <a:spcAft>
                <a:spcPct val="0"/>
              </a:spcAft>
              <a:buFontTx/>
              <a:buNone/>
            </a:pPr>
            <a:r>
              <a:rPr lang="ja-JP" altLang="en-US" sz="1600" dirty="0" smtClean="0">
                <a:solidFill>
                  <a:srgbClr val="000000"/>
                </a:solidFill>
              </a:rPr>
              <a:t>ア</a:t>
            </a:r>
            <a:r>
              <a:rPr lang="ja-JP" altLang="en-US" sz="1600" dirty="0">
                <a:solidFill>
                  <a:srgbClr val="000000"/>
                </a:solidFill>
              </a:rPr>
              <a:t>）</a:t>
            </a:r>
            <a:r>
              <a:rPr lang="ja-JP" altLang="en-US" sz="1600" dirty="0" smtClean="0">
                <a:solidFill>
                  <a:srgbClr val="000000"/>
                </a:solidFill>
              </a:rPr>
              <a:t>医</a:t>
            </a:r>
            <a:r>
              <a:rPr lang="ja-JP" altLang="en-US" sz="1600" dirty="0">
                <a:solidFill>
                  <a:srgbClr val="000000"/>
                </a:solidFill>
              </a:rPr>
              <a:t>師確保対策として、都道府県における医師確保のための相談・支援機能の強化や、地域医療に必要</a:t>
            </a:r>
            <a:r>
              <a:rPr lang="ja-JP" altLang="en-US" sz="1600" dirty="0" smtClean="0">
                <a:solidFill>
                  <a:srgbClr val="000000"/>
                </a:solidFill>
              </a:rPr>
              <a:t>な人</a:t>
            </a:r>
            <a:r>
              <a:rPr lang="ja-JP" altLang="en-US" sz="1600" dirty="0">
                <a:solidFill>
                  <a:srgbClr val="000000"/>
                </a:solidFill>
              </a:rPr>
              <a:t>材の確保等の事業、産科等の不足している診療科の医師確保事業、女性医師の復職支</a:t>
            </a:r>
            <a:r>
              <a:rPr lang="ja-JP" altLang="en-US" sz="1600" dirty="0" smtClean="0">
                <a:solidFill>
                  <a:srgbClr val="000000"/>
                </a:solidFill>
              </a:rPr>
              <a:t>援　等</a:t>
            </a:r>
            <a:endParaRPr lang="en-US" altLang="ja-JP" sz="1600" dirty="0" smtClean="0">
              <a:solidFill>
                <a:srgbClr val="000000"/>
              </a:solidFill>
            </a:endParaRPr>
          </a:p>
          <a:p>
            <a:pPr marL="447675" indent="-273050" fontAlgn="base">
              <a:spcAft>
                <a:spcPct val="0"/>
              </a:spcAft>
              <a:buFontTx/>
              <a:buNone/>
            </a:pPr>
            <a:r>
              <a:rPr lang="ja-JP" altLang="en-US" sz="1600" dirty="0" smtClean="0">
                <a:solidFill>
                  <a:srgbClr val="000000"/>
                </a:solidFill>
              </a:rPr>
              <a:t>イ</a:t>
            </a:r>
            <a:r>
              <a:rPr lang="ja-JP" altLang="en-US" sz="1600" dirty="0">
                <a:solidFill>
                  <a:srgbClr val="000000"/>
                </a:solidFill>
              </a:rPr>
              <a:t>）</a:t>
            </a:r>
            <a:r>
              <a:rPr lang="ja-JP" altLang="en-US" sz="1600" dirty="0" smtClean="0">
                <a:solidFill>
                  <a:srgbClr val="000000"/>
                </a:solidFill>
              </a:rPr>
              <a:t>看</a:t>
            </a:r>
            <a:r>
              <a:rPr lang="ja-JP" altLang="en-US" sz="1600" dirty="0">
                <a:solidFill>
                  <a:srgbClr val="000000"/>
                </a:solidFill>
              </a:rPr>
              <a:t>護職員等確保対策として、新人看護職員等への研修や、看護師等の離職防止・定着促進等に係る事業</a:t>
            </a:r>
            <a:r>
              <a:rPr lang="ja-JP" altLang="en-US" sz="1600" dirty="0" smtClean="0">
                <a:solidFill>
                  <a:srgbClr val="000000"/>
                </a:solidFill>
              </a:rPr>
              <a:t>、看</a:t>
            </a:r>
            <a:r>
              <a:rPr lang="ja-JP" altLang="en-US" sz="1600" dirty="0">
                <a:solidFill>
                  <a:srgbClr val="000000"/>
                </a:solidFill>
              </a:rPr>
              <a:t>護師等養成所の運</a:t>
            </a:r>
            <a:r>
              <a:rPr lang="ja-JP" altLang="en-US" sz="1600" dirty="0" smtClean="0">
                <a:solidFill>
                  <a:srgbClr val="000000"/>
                </a:solidFill>
              </a:rPr>
              <a:t>営　等</a:t>
            </a:r>
            <a:endParaRPr lang="en-US" altLang="ja-JP" sz="1600" dirty="0" smtClean="0">
              <a:solidFill>
                <a:srgbClr val="000000"/>
              </a:solidFill>
            </a:endParaRPr>
          </a:p>
          <a:p>
            <a:pPr marL="447675" indent="-273050" fontAlgn="base">
              <a:spcAft>
                <a:spcPct val="0"/>
              </a:spcAft>
              <a:buFontTx/>
              <a:buNone/>
            </a:pPr>
            <a:r>
              <a:rPr lang="ja-JP" altLang="en-US" sz="1600" dirty="0" smtClean="0">
                <a:solidFill>
                  <a:srgbClr val="000000"/>
                </a:solidFill>
              </a:rPr>
              <a:t>ウ</a:t>
            </a:r>
            <a:r>
              <a:rPr lang="ja-JP" altLang="en-US" sz="1600" dirty="0">
                <a:solidFill>
                  <a:srgbClr val="000000"/>
                </a:solidFill>
              </a:rPr>
              <a:t>）</a:t>
            </a:r>
            <a:r>
              <a:rPr lang="ja-JP" altLang="en-US" sz="1600" dirty="0" smtClean="0">
                <a:solidFill>
                  <a:srgbClr val="000000"/>
                </a:solidFill>
              </a:rPr>
              <a:t>医</a:t>
            </a:r>
            <a:r>
              <a:rPr lang="ja-JP" altLang="en-US" sz="1600" dirty="0">
                <a:solidFill>
                  <a:srgbClr val="000000"/>
                </a:solidFill>
              </a:rPr>
              <a:t>療従事者の勤務環境改善対策として、都道府県における医療従事者の勤務環境改善の支援体制の</a:t>
            </a:r>
            <a:r>
              <a:rPr lang="ja-JP" altLang="en-US" sz="1600" dirty="0" smtClean="0">
                <a:solidFill>
                  <a:srgbClr val="000000"/>
                </a:solidFill>
              </a:rPr>
              <a:t>整備</a:t>
            </a:r>
            <a:r>
              <a:rPr lang="ja-JP" altLang="en-US" sz="1600" dirty="0">
                <a:solidFill>
                  <a:srgbClr val="000000"/>
                </a:solidFill>
              </a:rPr>
              <a:t>や、院内保育所の運</a:t>
            </a:r>
            <a:r>
              <a:rPr lang="ja-JP" altLang="en-US" sz="1600" dirty="0" smtClean="0">
                <a:solidFill>
                  <a:srgbClr val="000000"/>
                </a:solidFill>
              </a:rPr>
              <a:t>営　等</a:t>
            </a:r>
            <a:endParaRPr lang="ja-JP" altLang="en-US" sz="1600" dirty="0">
              <a:solidFill>
                <a:srgbClr val="000000"/>
              </a:solidFill>
              <a:latin typeface="Calibri" pitchFamily="34" charset="0"/>
            </a:endParaRPr>
          </a:p>
        </p:txBody>
      </p:sp>
      <p:sp>
        <p:nvSpPr>
          <p:cNvPr id="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226</a:t>
            </a:fld>
            <a:endParaRPr lang="ja-JP" altLang="en-US" dirty="0">
              <a:solidFill>
                <a:prstClr val="black"/>
              </a:solidFill>
              <a:latin typeface="Calibri"/>
            </a:endParaRPr>
          </a:p>
        </p:txBody>
      </p:sp>
    </p:spTree>
    <p:extLst>
      <p:ext uri="{BB962C8B-B14F-4D97-AF65-F5344CB8AC3E}">
        <p14:creationId xmlns:p14="http://schemas.microsoft.com/office/powerpoint/2010/main" val="80133490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4549" y="835793"/>
            <a:ext cx="9505056" cy="5109091"/>
          </a:xfrm>
          <a:prstGeom prst="rect">
            <a:avLst/>
          </a:prstGeom>
          <a:noFill/>
          <a:ln>
            <a:solidFill>
              <a:schemeClr val="accent1"/>
            </a:solidFill>
          </a:ln>
        </p:spPr>
        <p:txBody>
          <a:bodyPr wrap="square" rtlCol="0">
            <a:spAutoFit/>
          </a:bodyPr>
          <a:lstStyle/>
          <a:p>
            <a:endParaRPr lang="en-US" altLang="ja-JP" dirty="0">
              <a:solidFill>
                <a:prstClr val="black"/>
              </a:solidFill>
            </a:endParaRPr>
          </a:p>
          <a:p>
            <a:endParaRPr lang="en-US" altLang="ja-JP" sz="1000" dirty="0" smtClean="0">
              <a:solidFill>
                <a:prstClr val="black"/>
              </a:solidFill>
            </a:endParaRPr>
          </a:p>
          <a:p>
            <a:r>
              <a:rPr lang="ja-JP" altLang="en-US" dirty="0" smtClean="0">
                <a:solidFill>
                  <a:prstClr val="black"/>
                </a:solidFill>
              </a:rPr>
              <a:t>３月３日</a:t>
            </a:r>
            <a:r>
              <a:rPr lang="ja-JP" altLang="en-US" dirty="0">
                <a:solidFill>
                  <a:prstClr val="black"/>
                </a:solidFill>
              </a:rPr>
              <a:t>　</a:t>
            </a:r>
            <a:r>
              <a:rPr lang="ja-JP" altLang="en-US" dirty="0" smtClean="0">
                <a:solidFill>
                  <a:prstClr val="black"/>
                </a:solidFill>
              </a:rPr>
              <a:t>　　全国医政関係主管課長会議（都道府県）</a:t>
            </a:r>
            <a:endParaRPr lang="en-US" altLang="ja-JP" dirty="0" smtClean="0">
              <a:solidFill>
                <a:prstClr val="black"/>
              </a:solidFill>
            </a:endParaRPr>
          </a:p>
          <a:p>
            <a:r>
              <a:rPr lang="ja-JP" altLang="en-US" sz="1600" dirty="0" smtClean="0">
                <a:solidFill>
                  <a:prstClr val="black"/>
                </a:solidFill>
              </a:rPr>
              <a:t>　　　　　　　　　</a:t>
            </a:r>
            <a:r>
              <a:rPr lang="en-US" altLang="ja-JP" sz="1600" dirty="0" smtClean="0">
                <a:solidFill>
                  <a:prstClr val="black"/>
                </a:solidFill>
              </a:rPr>
              <a:t>※</a:t>
            </a:r>
            <a:r>
              <a:rPr lang="ja-JP" altLang="en-US" sz="1600" dirty="0" smtClean="0">
                <a:solidFill>
                  <a:prstClr val="black"/>
                </a:solidFill>
              </a:rPr>
              <a:t>会議後も適宜情報提供</a:t>
            </a:r>
            <a:endParaRPr lang="en-US" altLang="ja-JP" sz="1600" dirty="0" smtClean="0">
              <a:solidFill>
                <a:prstClr val="black"/>
              </a:solidFill>
            </a:endParaRPr>
          </a:p>
          <a:p>
            <a:endParaRPr lang="en-US" altLang="ja-JP" sz="600" dirty="0" smtClean="0">
              <a:solidFill>
                <a:prstClr val="black"/>
              </a:solidFill>
            </a:endParaRPr>
          </a:p>
          <a:p>
            <a:r>
              <a:rPr lang="ja-JP" altLang="en-US" dirty="0" smtClean="0">
                <a:solidFill>
                  <a:prstClr val="black"/>
                </a:solidFill>
              </a:rPr>
              <a:t>３月２０日（予定）　　都道府県新基金担当者会議</a:t>
            </a:r>
            <a:endParaRPr lang="en-US" altLang="ja-JP" dirty="0" smtClean="0">
              <a:solidFill>
                <a:prstClr val="black"/>
              </a:solidFill>
            </a:endParaRPr>
          </a:p>
          <a:p>
            <a:endParaRPr lang="en-US" altLang="ja-JP" sz="600" dirty="0" smtClean="0">
              <a:solidFill>
                <a:prstClr val="black"/>
              </a:solidFill>
            </a:endParaRPr>
          </a:p>
          <a:p>
            <a:endParaRPr lang="en-US" altLang="ja-JP" sz="600" dirty="0" smtClean="0">
              <a:solidFill>
                <a:prstClr val="black"/>
              </a:solidFill>
            </a:endParaRPr>
          </a:p>
          <a:p>
            <a:r>
              <a:rPr lang="ja-JP" altLang="en-US" dirty="0" smtClean="0">
                <a:solidFill>
                  <a:prstClr val="black"/>
                </a:solidFill>
              </a:rPr>
              <a:t>４月中旬　　 第１回都道府県個別ヒアリング（２６年度の事業として想定している内容、基金の規模</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感等について）</a:t>
            </a:r>
            <a:endParaRPr lang="en-US" altLang="ja-JP" dirty="0" smtClean="0">
              <a:solidFill>
                <a:prstClr val="black"/>
              </a:solidFill>
            </a:endParaRPr>
          </a:p>
          <a:p>
            <a:endParaRPr lang="en-US" altLang="ja-JP" sz="600" dirty="0" smtClean="0">
              <a:solidFill>
                <a:prstClr val="black"/>
              </a:solidFill>
            </a:endParaRPr>
          </a:p>
          <a:p>
            <a:r>
              <a:rPr lang="ja-JP" altLang="en-US" dirty="0" smtClean="0">
                <a:solidFill>
                  <a:prstClr val="black"/>
                </a:solidFill>
              </a:rPr>
              <a:t>５～６月</a:t>
            </a:r>
            <a:r>
              <a:rPr lang="ja-JP" altLang="en-US" dirty="0">
                <a:solidFill>
                  <a:prstClr val="black"/>
                </a:solidFill>
              </a:rPr>
              <a:t>　</a:t>
            </a:r>
            <a:r>
              <a:rPr lang="ja-JP" altLang="en-US" dirty="0" smtClean="0">
                <a:solidFill>
                  <a:prstClr val="black"/>
                </a:solidFill>
              </a:rPr>
              <a:t>　　第２回都道府県個別ヒアリング（２６年度の事業の検討状況、２７年度の規模感）</a:t>
            </a:r>
            <a:endParaRPr lang="en-US" altLang="ja-JP" dirty="0" smtClean="0">
              <a:solidFill>
                <a:prstClr val="black"/>
              </a:solidFill>
            </a:endParaRPr>
          </a:p>
          <a:p>
            <a:endParaRPr lang="en-US" altLang="ja-JP" sz="600" dirty="0" smtClean="0">
              <a:solidFill>
                <a:prstClr val="black"/>
              </a:solidFill>
            </a:endParaRPr>
          </a:p>
          <a:p>
            <a:endParaRPr lang="ja-JP" altLang="en-US" sz="600" dirty="0">
              <a:solidFill>
                <a:prstClr val="black"/>
              </a:solidFill>
            </a:endParaRPr>
          </a:p>
          <a:p>
            <a:r>
              <a:rPr lang="ja-JP" altLang="en-US" dirty="0" smtClean="0">
                <a:solidFill>
                  <a:prstClr val="black"/>
                </a:solidFill>
              </a:rPr>
              <a:t>［以下は６月頃に法律が成立した場合（国会審議により変更があり得る）］</a:t>
            </a:r>
            <a:endParaRPr lang="en-US" altLang="ja-JP" dirty="0" smtClean="0">
              <a:solidFill>
                <a:prstClr val="black"/>
              </a:solidFill>
            </a:endParaRPr>
          </a:p>
          <a:p>
            <a:endParaRPr lang="en-US" altLang="ja-JP" sz="600" dirty="0" smtClean="0">
              <a:solidFill>
                <a:prstClr val="black"/>
              </a:solidFill>
            </a:endParaRPr>
          </a:p>
          <a:p>
            <a:r>
              <a:rPr lang="ja-JP" altLang="en-US" dirty="0" smtClean="0">
                <a:solidFill>
                  <a:prstClr val="black"/>
                </a:solidFill>
              </a:rPr>
              <a:t>７月　　　　　 国に協議会設置、総合確保方針の提示</a:t>
            </a:r>
            <a:endParaRPr lang="ja-JP" altLang="en-US" dirty="0">
              <a:solidFill>
                <a:prstClr val="black"/>
              </a:solidFill>
            </a:endParaRPr>
          </a:p>
          <a:p>
            <a:r>
              <a:rPr lang="ja-JP" altLang="en-US" dirty="0">
                <a:solidFill>
                  <a:prstClr val="black"/>
                </a:solidFill>
              </a:rPr>
              <a:t>　　　　　　　</a:t>
            </a:r>
            <a:r>
              <a:rPr lang="ja-JP" altLang="en-US" dirty="0" smtClean="0">
                <a:solidFill>
                  <a:prstClr val="black"/>
                </a:solidFill>
              </a:rPr>
              <a:t>   交付要綱等の発出（交付</a:t>
            </a:r>
            <a:r>
              <a:rPr lang="ja-JP" altLang="en-US" dirty="0">
                <a:solidFill>
                  <a:prstClr val="black"/>
                </a:solidFill>
              </a:rPr>
              <a:t>要綱等の発出から</a:t>
            </a:r>
            <a:r>
              <a:rPr lang="ja-JP" altLang="en-US" dirty="0" smtClean="0">
                <a:solidFill>
                  <a:prstClr val="black"/>
                </a:solidFill>
              </a:rPr>
              <a:t>都道府県計画</a:t>
            </a:r>
            <a:r>
              <a:rPr lang="ja-JP" altLang="en-US" dirty="0">
                <a:solidFill>
                  <a:prstClr val="black"/>
                </a:solidFill>
              </a:rPr>
              <a:t>の提出</a:t>
            </a:r>
            <a:r>
              <a:rPr lang="ja-JP" altLang="en-US" dirty="0" smtClean="0">
                <a:solidFill>
                  <a:prstClr val="black"/>
                </a:solidFill>
              </a:rPr>
              <a:t>まで１～２か月</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程度を想定）</a:t>
            </a:r>
            <a:endParaRPr lang="en-US" altLang="ja-JP" dirty="0" smtClean="0">
              <a:solidFill>
                <a:prstClr val="black"/>
              </a:solidFill>
            </a:endParaRPr>
          </a:p>
          <a:p>
            <a:endParaRPr lang="ja-JP" altLang="en-US" sz="600" dirty="0">
              <a:solidFill>
                <a:prstClr val="black"/>
              </a:solidFill>
            </a:endParaRPr>
          </a:p>
          <a:p>
            <a:r>
              <a:rPr lang="ja-JP" altLang="en-US" dirty="0" smtClean="0">
                <a:solidFill>
                  <a:prstClr val="black"/>
                </a:solidFill>
              </a:rPr>
              <a:t>９月</a:t>
            </a:r>
            <a:r>
              <a:rPr lang="ja-JP" altLang="en-US" dirty="0">
                <a:solidFill>
                  <a:prstClr val="black"/>
                </a:solidFill>
              </a:rPr>
              <a:t>　</a:t>
            </a:r>
            <a:r>
              <a:rPr lang="ja-JP" altLang="en-US" dirty="0" smtClean="0">
                <a:solidFill>
                  <a:prstClr val="black"/>
                </a:solidFill>
              </a:rPr>
              <a:t>　　　　 都道府県が都道府県計画</a:t>
            </a:r>
            <a:r>
              <a:rPr lang="ja-JP" altLang="en-US" dirty="0">
                <a:solidFill>
                  <a:prstClr val="black"/>
                </a:solidFill>
              </a:rPr>
              <a:t>を</a:t>
            </a:r>
            <a:r>
              <a:rPr lang="ja-JP" altLang="en-US" dirty="0" smtClean="0">
                <a:solidFill>
                  <a:prstClr val="black"/>
                </a:solidFill>
              </a:rPr>
              <a:t>策定</a:t>
            </a:r>
            <a:endParaRPr lang="en-US" altLang="ja-JP" dirty="0" smtClean="0">
              <a:solidFill>
                <a:prstClr val="black"/>
              </a:solidFill>
            </a:endParaRPr>
          </a:p>
          <a:p>
            <a:endParaRPr lang="ja-JP" altLang="en-US" sz="600" dirty="0">
              <a:solidFill>
                <a:prstClr val="black"/>
              </a:solidFill>
            </a:endParaRPr>
          </a:p>
          <a:p>
            <a:r>
              <a:rPr lang="ja-JP" altLang="en-US" dirty="0" smtClean="0">
                <a:solidFill>
                  <a:prstClr val="black"/>
                </a:solidFill>
              </a:rPr>
              <a:t>１０月</a:t>
            </a:r>
            <a:r>
              <a:rPr lang="ja-JP" altLang="en-US" dirty="0">
                <a:solidFill>
                  <a:prstClr val="black"/>
                </a:solidFill>
              </a:rPr>
              <a:t>　</a:t>
            </a:r>
            <a:r>
              <a:rPr lang="ja-JP" altLang="en-US" dirty="0" smtClean="0">
                <a:solidFill>
                  <a:prstClr val="black"/>
                </a:solidFill>
              </a:rPr>
              <a:t>　　　 都道府県</a:t>
            </a:r>
            <a:r>
              <a:rPr lang="ja-JP" altLang="en-US" dirty="0">
                <a:solidFill>
                  <a:prstClr val="black"/>
                </a:solidFill>
              </a:rPr>
              <a:t>へ</a:t>
            </a:r>
            <a:r>
              <a:rPr lang="ja-JP" altLang="en-US" dirty="0" smtClean="0">
                <a:solidFill>
                  <a:prstClr val="black"/>
                </a:solidFill>
              </a:rPr>
              <a:t>内示</a:t>
            </a:r>
            <a:endParaRPr lang="en-US" altLang="ja-JP" dirty="0" smtClean="0">
              <a:solidFill>
                <a:prstClr val="black"/>
              </a:solidFill>
            </a:endParaRPr>
          </a:p>
          <a:p>
            <a:endParaRPr lang="ja-JP" altLang="en-US" sz="600" dirty="0">
              <a:solidFill>
                <a:prstClr val="black"/>
              </a:solidFill>
            </a:endParaRPr>
          </a:p>
          <a:p>
            <a:r>
              <a:rPr lang="ja-JP" altLang="en-US" dirty="0" smtClean="0">
                <a:solidFill>
                  <a:prstClr val="black"/>
                </a:solidFill>
              </a:rPr>
              <a:t>１１月</a:t>
            </a:r>
            <a:r>
              <a:rPr lang="ja-JP" altLang="en-US" dirty="0">
                <a:solidFill>
                  <a:prstClr val="black"/>
                </a:solidFill>
              </a:rPr>
              <a:t>　</a:t>
            </a:r>
            <a:r>
              <a:rPr lang="ja-JP" altLang="en-US" dirty="0" smtClean="0">
                <a:solidFill>
                  <a:prstClr val="black"/>
                </a:solidFill>
              </a:rPr>
              <a:t>　　　</a:t>
            </a:r>
            <a:r>
              <a:rPr lang="ja-JP" altLang="en-US" dirty="0">
                <a:solidFill>
                  <a:prstClr val="black"/>
                </a:solidFill>
              </a:rPr>
              <a:t> </a:t>
            </a:r>
            <a:r>
              <a:rPr lang="ja-JP" altLang="en-US" dirty="0" smtClean="0">
                <a:solidFill>
                  <a:prstClr val="black"/>
                </a:solidFill>
              </a:rPr>
              <a:t>国</a:t>
            </a:r>
            <a:r>
              <a:rPr lang="ja-JP" altLang="en-US" dirty="0">
                <a:solidFill>
                  <a:prstClr val="black"/>
                </a:solidFill>
              </a:rPr>
              <a:t>による交付</a:t>
            </a:r>
            <a:r>
              <a:rPr lang="ja-JP" altLang="en-US" dirty="0" smtClean="0">
                <a:solidFill>
                  <a:prstClr val="black"/>
                </a:solidFill>
              </a:rPr>
              <a:t>決定</a:t>
            </a:r>
            <a:endParaRPr lang="en-US" altLang="ja-JP" dirty="0" smtClean="0">
              <a:solidFill>
                <a:prstClr val="black"/>
              </a:solidFill>
            </a:endParaRPr>
          </a:p>
        </p:txBody>
      </p:sp>
      <p:sp>
        <p:nvSpPr>
          <p:cNvPr id="3" name="正方形/長方形 2"/>
          <p:cNvSpPr/>
          <p:nvPr/>
        </p:nvSpPr>
        <p:spPr>
          <a:xfrm>
            <a:off x="174549" y="188639"/>
            <a:ext cx="9505056" cy="647153"/>
          </a:xfrm>
          <a:prstGeom prst="rect">
            <a:avLst/>
          </a:prstGeom>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rPr>
              <a:t>医療・介護サービスの提供体制改革のための新たな財政支援制度</a:t>
            </a:r>
          </a:p>
        </p:txBody>
      </p:sp>
      <p:sp>
        <p:nvSpPr>
          <p:cNvPr id="9" name="角丸四角形 8"/>
          <p:cNvSpPr/>
          <p:nvPr/>
        </p:nvSpPr>
        <p:spPr>
          <a:xfrm>
            <a:off x="171686" y="835792"/>
            <a:ext cx="2405050" cy="432048"/>
          </a:xfrm>
          <a:prstGeom prst="roundRect">
            <a:avLst/>
          </a:prstGeom>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rPr>
              <a:t>スケジュール（案）</a:t>
            </a: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227</a:t>
            </a:fld>
            <a:endParaRPr lang="ja-JP" altLang="en-US" dirty="0">
              <a:solidFill>
                <a:prstClr val="black"/>
              </a:solidFill>
              <a:latin typeface="Calibri"/>
            </a:endParaRPr>
          </a:p>
        </p:txBody>
      </p:sp>
    </p:spTree>
    <p:extLst>
      <p:ext uri="{BB962C8B-B14F-4D97-AF65-F5344CB8AC3E}">
        <p14:creationId xmlns:p14="http://schemas.microsoft.com/office/powerpoint/2010/main" val="10820511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4489" y="1091062"/>
            <a:ext cx="9361040" cy="5416868"/>
          </a:xfrm>
          <a:prstGeom prst="rect">
            <a:avLst/>
          </a:prstGeom>
          <a:noFill/>
        </p:spPr>
        <p:txBody>
          <a:bodyPr wrap="square" rtlCol="0">
            <a:spAutoFit/>
          </a:bodyPr>
          <a:lstStyle/>
          <a:p>
            <a:r>
              <a:rPr lang="ja-JP" altLang="en-US" dirty="0" smtClean="0">
                <a:solidFill>
                  <a:prstClr val="black"/>
                </a:solidFill>
              </a:rPr>
              <a:t>都道府県</a:t>
            </a:r>
            <a:r>
              <a:rPr lang="ja-JP" altLang="en-US" dirty="0">
                <a:solidFill>
                  <a:prstClr val="black"/>
                </a:solidFill>
              </a:rPr>
              <a:t>計画を策定する際には、次の点を交付の条件と</a:t>
            </a:r>
            <a:r>
              <a:rPr lang="ja-JP" altLang="en-US" dirty="0" smtClean="0">
                <a:solidFill>
                  <a:prstClr val="black"/>
                </a:solidFill>
              </a:rPr>
              <a:t>するので留意されたい。</a:t>
            </a:r>
            <a:endParaRPr lang="en-US" altLang="ja-JP" dirty="0" smtClean="0">
              <a:solidFill>
                <a:prstClr val="black"/>
              </a:solidFill>
            </a:endParaRPr>
          </a:p>
          <a:p>
            <a:endParaRPr lang="ja-JP" altLang="en-US" sz="1000" dirty="0">
              <a:solidFill>
                <a:prstClr val="black"/>
              </a:solidFill>
            </a:endParaRPr>
          </a:p>
          <a:p>
            <a:r>
              <a:rPr lang="ja-JP" altLang="en-US" dirty="0" smtClean="0">
                <a:solidFill>
                  <a:prstClr val="black"/>
                </a:solidFill>
              </a:rPr>
              <a:t>（</a:t>
            </a:r>
            <a:r>
              <a:rPr lang="ja-JP" altLang="en-US" dirty="0">
                <a:solidFill>
                  <a:prstClr val="black"/>
                </a:solidFill>
              </a:rPr>
              <a:t>１</a:t>
            </a:r>
            <a:r>
              <a:rPr lang="ja-JP" altLang="en-US" dirty="0" smtClean="0">
                <a:solidFill>
                  <a:prstClr val="black"/>
                </a:solidFill>
              </a:rPr>
              <a:t>）　事業</a:t>
            </a:r>
            <a:r>
              <a:rPr lang="ja-JP" altLang="en-US" dirty="0">
                <a:solidFill>
                  <a:prstClr val="black"/>
                </a:solidFill>
              </a:rPr>
              <a:t>内容</a:t>
            </a:r>
            <a:r>
              <a:rPr lang="ja-JP" altLang="en-US" dirty="0" smtClean="0">
                <a:solidFill>
                  <a:prstClr val="black"/>
                </a:solidFill>
              </a:rPr>
              <a:t>が新たな財政支援制度の対象事業に合致</a:t>
            </a:r>
            <a:r>
              <a:rPr lang="ja-JP" altLang="en-US" dirty="0">
                <a:solidFill>
                  <a:prstClr val="black"/>
                </a:solidFill>
              </a:rPr>
              <a:t>していること</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　　①病床の機能分化・連携のために必要な事業</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②在宅医療（歯科・薬局を含む）を推進するための事業</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③医療従事者等の確保・養成のための事業</a:t>
            </a:r>
            <a:endParaRPr lang="en-US" altLang="ja-JP" dirty="0" smtClean="0">
              <a:solidFill>
                <a:prstClr val="black"/>
              </a:solidFill>
            </a:endParaRPr>
          </a:p>
          <a:p>
            <a:endParaRPr lang="ja-JP" altLang="en-US" sz="1600" dirty="0">
              <a:solidFill>
                <a:prstClr val="black"/>
              </a:solidFill>
            </a:endParaRPr>
          </a:p>
          <a:p>
            <a:r>
              <a:rPr lang="ja-JP" altLang="en-US" dirty="0" smtClean="0">
                <a:solidFill>
                  <a:prstClr val="black"/>
                </a:solidFill>
              </a:rPr>
              <a:t>（２）　官民</a:t>
            </a:r>
            <a:r>
              <a:rPr lang="ja-JP" altLang="en-US" dirty="0">
                <a:solidFill>
                  <a:prstClr val="black"/>
                </a:solidFill>
              </a:rPr>
              <a:t>に公平に配分すること</a:t>
            </a:r>
            <a:r>
              <a:rPr lang="ja-JP" altLang="en-US" dirty="0" smtClean="0">
                <a:solidFill>
                  <a:prstClr val="black"/>
                </a:solidFill>
              </a:rPr>
              <a:t>とし、都道府県計画に</a:t>
            </a:r>
            <a:r>
              <a:rPr lang="ja-JP" altLang="en-US" dirty="0">
                <a:solidFill>
                  <a:prstClr val="black"/>
                </a:solidFill>
              </a:rPr>
              <a:t>おいて、</a:t>
            </a:r>
            <a:r>
              <a:rPr lang="ja-JP" altLang="en-US" dirty="0" smtClean="0">
                <a:solidFill>
                  <a:prstClr val="black"/>
                </a:solidFill>
              </a:rPr>
              <a:t>公的・民間の割合・額を明示し、</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当該割合についての経緯・理由やそれに対する都道府県の見解を付す</a:t>
            </a:r>
            <a:r>
              <a:rPr lang="ja-JP" altLang="en-US" dirty="0">
                <a:solidFill>
                  <a:prstClr val="black"/>
                </a:solidFill>
              </a:rPr>
              <a:t>こと</a:t>
            </a:r>
            <a:r>
              <a:rPr lang="ja-JP" altLang="en-US" dirty="0" smtClean="0">
                <a:solidFill>
                  <a:prstClr val="black"/>
                </a:solidFill>
              </a:rPr>
              <a:t>。</a:t>
            </a:r>
            <a:endParaRPr lang="en-US" altLang="ja-JP" dirty="0" smtClean="0">
              <a:solidFill>
                <a:prstClr val="black"/>
              </a:solidFill>
            </a:endParaRPr>
          </a:p>
          <a:p>
            <a:endParaRPr lang="en-US" altLang="ja-JP" sz="1600" dirty="0" smtClean="0">
              <a:solidFill>
                <a:prstClr val="black"/>
              </a:solidFill>
            </a:endParaRPr>
          </a:p>
          <a:p>
            <a:r>
              <a:rPr lang="ja-JP" altLang="en-US" dirty="0" smtClean="0">
                <a:solidFill>
                  <a:prstClr val="black"/>
                </a:solidFill>
              </a:rPr>
              <a:t>（３）</a:t>
            </a:r>
            <a:r>
              <a:rPr lang="ja-JP" altLang="en-US" dirty="0">
                <a:solidFill>
                  <a:prstClr val="black"/>
                </a:solidFill>
              </a:rPr>
              <a:t>　</a:t>
            </a:r>
            <a:r>
              <a:rPr lang="ja-JP" altLang="en-US" dirty="0" smtClean="0">
                <a:solidFill>
                  <a:prstClr val="black"/>
                </a:solidFill>
              </a:rPr>
              <a:t>都道府県計画の</a:t>
            </a:r>
            <a:r>
              <a:rPr lang="ja-JP" altLang="en-US" dirty="0">
                <a:solidFill>
                  <a:prstClr val="black"/>
                </a:solidFill>
              </a:rPr>
              <a:t>公正性・中立性を確保するため、官民を問わない幅広い地域の</a:t>
            </a:r>
            <a:r>
              <a:rPr lang="ja-JP" altLang="en-US" dirty="0" smtClean="0">
                <a:solidFill>
                  <a:prstClr val="black"/>
                </a:solidFill>
              </a:rPr>
              <a:t>関係者</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a:t>
            </a:r>
            <a:r>
              <a:rPr lang="ja-JP" altLang="en-US" dirty="0">
                <a:solidFill>
                  <a:prstClr val="black"/>
                </a:solidFill>
              </a:rPr>
              <a:t> （市町村長、医療を受ける立場にある者、医療保険者、医療機関</a:t>
            </a:r>
            <a:r>
              <a:rPr lang="ja-JP" altLang="en-US" dirty="0" smtClean="0">
                <a:solidFill>
                  <a:prstClr val="black"/>
                </a:solidFill>
              </a:rPr>
              <a:t>、診療又は調剤に関する学</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識経験者の団体その他の関係団体（医師会、歯科医師会、薬剤師会、看護協会、病院団体</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等）、学識</a:t>
            </a:r>
            <a:r>
              <a:rPr lang="ja-JP" altLang="en-US" dirty="0">
                <a:solidFill>
                  <a:prstClr val="black"/>
                </a:solidFill>
              </a:rPr>
              <a:t>経験を有する者等</a:t>
            </a:r>
            <a:r>
              <a:rPr lang="ja-JP" altLang="en-US" dirty="0" smtClean="0">
                <a:solidFill>
                  <a:prstClr val="black"/>
                </a:solidFill>
              </a:rPr>
              <a:t>）から意見</a:t>
            </a:r>
            <a:r>
              <a:rPr lang="ja-JP" altLang="en-US" dirty="0">
                <a:solidFill>
                  <a:prstClr val="black"/>
                </a:solidFill>
              </a:rPr>
              <a:t>を</a:t>
            </a:r>
            <a:r>
              <a:rPr lang="ja-JP" altLang="en-US" dirty="0" smtClean="0">
                <a:solidFill>
                  <a:prstClr val="black"/>
                </a:solidFill>
              </a:rPr>
              <a:t>聴取すること。</a:t>
            </a:r>
            <a:endParaRPr lang="en-US" altLang="ja-JP" strike="sngStrike" dirty="0" smtClean="0">
              <a:solidFill>
                <a:prstClr val="black"/>
              </a:solidFill>
            </a:endParaRPr>
          </a:p>
          <a:p>
            <a:endParaRPr lang="ja-JP" altLang="en-US" sz="1600" dirty="0">
              <a:solidFill>
                <a:prstClr val="black"/>
              </a:solidFill>
            </a:endParaRPr>
          </a:p>
          <a:p>
            <a:r>
              <a:rPr lang="ja-JP" altLang="en-US" dirty="0" smtClean="0">
                <a:solidFill>
                  <a:prstClr val="black"/>
                </a:solidFill>
              </a:rPr>
              <a:t>（４）　地域包括ケアの推進等のため特に必要と考えられる事業（追って事業例をお示しする）、</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今回の「医療介護総合確保推進法案」により新たに法律に位置づけられた事業（地域医療支</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援センター、</a:t>
            </a:r>
            <a:r>
              <a:rPr lang="ja-JP" altLang="en-US" dirty="0">
                <a:solidFill>
                  <a:prstClr val="black"/>
                </a:solidFill>
              </a:rPr>
              <a:t>医療勤務環境改善支援センター</a:t>
            </a:r>
            <a:r>
              <a:rPr lang="ja-JP" altLang="en-US" dirty="0" smtClean="0">
                <a:solidFill>
                  <a:prstClr val="black"/>
                </a:solidFill>
              </a:rPr>
              <a:t>）については、実施について必ず検討すること</a:t>
            </a:r>
            <a:r>
              <a:rPr lang="ja-JP" altLang="en-US" dirty="0">
                <a:solidFill>
                  <a:prstClr val="black"/>
                </a:solidFill>
              </a:rPr>
              <a:t>。 </a:t>
            </a:r>
            <a:r>
              <a:rPr lang="ja-JP" altLang="en-US" dirty="0" smtClean="0">
                <a:solidFill>
                  <a:prstClr val="black"/>
                </a:solidFill>
              </a:rPr>
              <a:t>　</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なお</a:t>
            </a:r>
            <a:r>
              <a:rPr lang="ja-JP" altLang="en-US" dirty="0">
                <a:solidFill>
                  <a:prstClr val="black"/>
                </a:solidFill>
              </a:rPr>
              <a:t>、検討状況については、都道府県個別ヒアリングの際に聞くこと及び国の総合確保方</a:t>
            </a:r>
            <a:endParaRPr lang="en-US" altLang="ja-JP" dirty="0">
              <a:solidFill>
                <a:prstClr val="black"/>
              </a:solidFill>
            </a:endParaRPr>
          </a:p>
          <a:p>
            <a:r>
              <a:rPr lang="ja-JP" altLang="en-US" dirty="0">
                <a:solidFill>
                  <a:prstClr val="black"/>
                </a:solidFill>
              </a:rPr>
              <a:t>　　針を策定するための協議会において配分方法と合わせ検討状況を報告する予定としている</a:t>
            </a:r>
            <a:r>
              <a:rPr lang="ja-JP" altLang="en-US" dirty="0" smtClean="0">
                <a:solidFill>
                  <a:prstClr val="black"/>
                </a:solidFill>
              </a:rPr>
              <a:t>。</a:t>
            </a:r>
            <a:endParaRPr lang="en-US" altLang="ja-JP" dirty="0">
              <a:solidFill>
                <a:prstClr val="black"/>
              </a:solidFill>
            </a:endParaRPr>
          </a:p>
        </p:txBody>
      </p:sp>
      <p:sp>
        <p:nvSpPr>
          <p:cNvPr id="5" name="テキスト ボックス 4"/>
          <p:cNvSpPr txBox="1"/>
          <p:nvPr/>
        </p:nvSpPr>
        <p:spPr>
          <a:xfrm>
            <a:off x="513587" y="416567"/>
            <a:ext cx="8970997" cy="523220"/>
          </a:xfrm>
          <a:prstGeom prst="rect">
            <a:avLst/>
          </a:prstGeom>
          <a:noFill/>
        </p:spPr>
        <p:txBody>
          <a:bodyPr wrap="square" rtlCol="0">
            <a:spAutoFit/>
          </a:bodyPr>
          <a:lstStyle/>
          <a:p>
            <a:pPr algn="ctr"/>
            <a:r>
              <a:rPr lang="ja-JP" altLang="en-US" sz="2800" dirty="0">
                <a:solidFill>
                  <a:prstClr val="black"/>
                </a:solidFill>
              </a:rPr>
              <a:t>交付の</a:t>
            </a:r>
            <a:r>
              <a:rPr lang="ja-JP" altLang="en-US" sz="2800" dirty="0" smtClean="0">
                <a:solidFill>
                  <a:prstClr val="black"/>
                </a:solidFill>
              </a:rPr>
              <a:t>条件（案）</a:t>
            </a:r>
            <a:endParaRPr lang="ja-JP" altLang="en-US" sz="2800" dirty="0">
              <a:solidFill>
                <a:prstClr val="black"/>
              </a:solidFill>
            </a:endParaRPr>
          </a:p>
        </p:txBody>
      </p:sp>
      <p:sp>
        <p:nvSpPr>
          <p:cNvPr id="2" name="角丸四角形 1"/>
          <p:cNvSpPr/>
          <p:nvPr/>
        </p:nvSpPr>
        <p:spPr>
          <a:xfrm>
            <a:off x="200472" y="260648"/>
            <a:ext cx="9505056" cy="679139"/>
          </a:xfrm>
          <a:prstGeom prst="round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smtClean="0">
              <a:solidFill>
                <a:prstClr val="black"/>
              </a:solidFill>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228</a:t>
            </a:fld>
            <a:endParaRPr lang="ja-JP" altLang="en-US" dirty="0">
              <a:solidFill>
                <a:prstClr val="black"/>
              </a:solidFill>
              <a:latin typeface="Calibri"/>
            </a:endParaRPr>
          </a:p>
        </p:txBody>
      </p:sp>
    </p:spTree>
    <p:extLst>
      <p:ext uri="{BB962C8B-B14F-4D97-AF65-F5344CB8AC3E}">
        <p14:creationId xmlns:p14="http://schemas.microsoft.com/office/powerpoint/2010/main" val="119748288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29037" y="1091062"/>
            <a:ext cx="9140095" cy="3139321"/>
          </a:xfrm>
          <a:prstGeom prst="rect">
            <a:avLst/>
          </a:prstGeom>
          <a:noFill/>
        </p:spPr>
        <p:txBody>
          <a:bodyPr wrap="square" rtlCol="0">
            <a:spAutoFit/>
          </a:bodyPr>
          <a:lstStyle/>
          <a:p>
            <a:r>
              <a:rPr lang="ja-JP" altLang="en-US" dirty="0" smtClean="0">
                <a:solidFill>
                  <a:prstClr val="black"/>
                </a:solidFill>
              </a:rPr>
              <a:t>○　従来別の国庫補助金で対応していた事業で年度当初から継続して実施する必要がある事</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業や、 </a:t>
            </a:r>
            <a:r>
              <a:rPr lang="ja-JP" altLang="en-US" dirty="0">
                <a:solidFill>
                  <a:prstClr val="black"/>
                </a:solidFill>
              </a:rPr>
              <a:t>２６年度から新たに実施する</a:t>
            </a:r>
            <a:r>
              <a:rPr lang="ja-JP" altLang="en-US" dirty="0" smtClean="0">
                <a:solidFill>
                  <a:prstClr val="black"/>
                </a:solidFill>
              </a:rPr>
              <a:t>事業で年度当初から開始する必要のあるものについて</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は、交付決定までの間は各都道府県において事業費を立て替えの上、基金設置後に基金</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から当該立て替え分について支出する等により、法施行日前から執行していただくようお願</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いする。</a:t>
            </a:r>
            <a:endParaRPr lang="en-US" altLang="ja-JP" dirty="0" smtClean="0">
              <a:solidFill>
                <a:prstClr val="black"/>
              </a:solidFill>
            </a:endParaRPr>
          </a:p>
          <a:p>
            <a:endParaRPr lang="en-US" altLang="ja-JP" dirty="0">
              <a:solidFill>
                <a:prstClr val="black"/>
              </a:solidFill>
            </a:endParaRPr>
          </a:p>
          <a:p>
            <a:r>
              <a:rPr lang="en-US" altLang="ja-JP" dirty="0">
                <a:solidFill>
                  <a:prstClr val="black"/>
                </a:solidFill>
              </a:rPr>
              <a:t>【</a:t>
            </a:r>
            <a:r>
              <a:rPr lang="ja-JP" altLang="en-US" dirty="0">
                <a:solidFill>
                  <a:prstClr val="black"/>
                </a:solidFill>
              </a:rPr>
              <a:t>新基金の配分</a:t>
            </a:r>
            <a:r>
              <a:rPr lang="ja-JP" altLang="en-US" dirty="0" smtClean="0">
                <a:solidFill>
                  <a:prstClr val="black"/>
                </a:solidFill>
              </a:rPr>
              <a:t>方法について</a:t>
            </a:r>
            <a:r>
              <a:rPr lang="en-US" altLang="ja-JP" dirty="0" smtClean="0">
                <a:solidFill>
                  <a:prstClr val="black"/>
                </a:solidFill>
              </a:rPr>
              <a:t>】</a:t>
            </a:r>
            <a:endParaRPr lang="en-US" altLang="ja-JP" dirty="0">
              <a:solidFill>
                <a:prstClr val="black"/>
              </a:solidFill>
            </a:endParaRPr>
          </a:p>
          <a:p>
            <a:r>
              <a:rPr lang="ja-JP" altLang="en-US" dirty="0" smtClean="0">
                <a:solidFill>
                  <a:prstClr val="black"/>
                </a:solidFill>
              </a:rPr>
              <a:t>○</a:t>
            </a:r>
            <a:r>
              <a:rPr lang="ja-JP" altLang="en-US" dirty="0">
                <a:solidFill>
                  <a:prstClr val="black"/>
                </a:solidFill>
              </a:rPr>
              <a:t>　新基金の配分は、都道府県人口、高齢者増加割合等の基礎的要因や都道府県計画</a:t>
            </a:r>
            <a:r>
              <a:rPr lang="ja-JP" altLang="en-US" dirty="0" smtClean="0">
                <a:solidFill>
                  <a:prstClr val="black"/>
                </a:solidFill>
              </a:rPr>
              <a:t>の評</a:t>
            </a:r>
            <a:endParaRPr lang="en-US" altLang="ja-JP" dirty="0" smtClean="0">
              <a:solidFill>
                <a:prstClr val="black"/>
              </a:solidFill>
            </a:endParaRPr>
          </a:p>
          <a:p>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価</a:t>
            </a:r>
            <a:r>
              <a:rPr lang="ja-JP" altLang="en-US" dirty="0">
                <a:solidFill>
                  <a:prstClr val="black"/>
                </a:solidFill>
              </a:rPr>
              <a:t>等の政策的要因を勘案</a:t>
            </a:r>
            <a:r>
              <a:rPr lang="ja-JP" altLang="en-US" dirty="0" smtClean="0">
                <a:solidFill>
                  <a:prstClr val="black"/>
                </a:solidFill>
              </a:rPr>
              <a:t>して、都道府県</a:t>
            </a:r>
            <a:r>
              <a:rPr lang="ja-JP" altLang="en-US" dirty="0">
                <a:solidFill>
                  <a:prstClr val="black"/>
                </a:solidFill>
              </a:rPr>
              <a:t>計画に</a:t>
            </a:r>
            <a:r>
              <a:rPr lang="ja-JP" altLang="en-US" dirty="0" smtClean="0">
                <a:solidFill>
                  <a:prstClr val="black"/>
                </a:solidFill>
              </a:rPr>
              <a:t>基づき、予算</a:t>
            </a:r>
            <a:r>
              <a:rPr lang="ja-JP" altLang="en-US" dirty="0">
                <a:solidFill>
                  <a:prstClr val="black"/>
                </a:solidFill>
              </a:rPr>
              <a:t>の範囲内で行うことを検討</a:t>
            </a:r>
            <a:r>
              <a:rPr lang="ja-JP" altLang="en-US" dirty="0" smtClean="0">
                <a:solidFill>
                  <a:prstClr val="black"/>
                </a:solidFill>
              </a:rPr>
              <a:t>。</a:t>
            </a:r>
            <a:endParaRPr lang="en-US" altLang="ja-JP" dirty="0" smtClean="0">
              <a:solidFill>
                <a:prstClr val="black"/>
              </a:solidFill>
            </a:endParaRPr>
          </a:p>
          <a:p>
            <a:endParaRPr lang="en-US" altLang="ja-JP" dirty="0">
              <a:solidFill>
                <a:prstClr val="black"/>
              </a:solidFill>
            </a:endParaRPr>
          </a:p>
          <a:p>
            <a:r>
              <a:rPr lang="ja-JP" altLang="en-US" dirty="0" smtClean="0">
                <a:solidFill>
                  <a:prstClr val="black"/>
                </a:solidFill>
              </a:rPr>
              <a:t>○　総合確保方針を策定するための国の協議会で配分方法を報告。</a:t>
            </a:r>
            <a:endParaRPr lang="en-US" altLang="ja-JP" dirty="0" smtClean="0">
              <a:solidFill>
                <a:prstClr val="black"/>
              </a:solidFill>
            </a:endParaRPr>
          </a:p>
        </p:txBody>
      </p:sp>
      <p:sp>
        <p:nvSpPr>
          <p:cNvPr id="5" name="テキスト ボックス 4"/>
          <p:cNvSpPr txBox="1"/>
          <p:nvPr/>
        </p:nvSpPr>
        <p:spPr>
          <a:xfrm>
            <a:off x="513587" y="416567"/>
            <a:ext cx="8970997" cy="523220"/>
          </a:xfrm>
          <a:prstGeom prst="rect">
            <a:avLst/>
          </a:prstGeom>
          <a:noFill/>
        </p:spPr>
        <p:txBody>
          <a:bodyPr wrap="square" rtlCol="0">
            <a:spAutoFit/>
          </a:bodyPr>
          <a:lstStyle/>
          <a:p>
            <a:pPr algn="ctr"/>
            <a:r>
              <a:rPr lang="ja-JP" altLang="en-US" sz="2800" dirty="0" smtClean="0">
                <a:solidFill>
                  <a:prstClr val="black"/>
                </a:solidFill>
              </a:rPr>
              <a:t>留意事項</a:t>
            </a:r>
            <a:endParaRPr lang="ja-JP" altLang="en-US" sz="2800" dirty="0">
              <a:solidFill>
                <a:prstClr val="black"/>
              </a:solidFill>
            </a:endParaRPr>
          </a:p>
        </p:txBody>
      </p:sp>
      <p:sp>
        <p:nvSpPr>
          <p:cNvPr id="2" name="角丸四角形 1"/>
          <p:cNvSpPr/>
          <p:nvPr/>
        </p:nvSpPr>
        <p:spPr>
          <a:xfrm>
            <a:off x="200472" y="260648"/>
            <a:ext cx="9505056" cy="679139"/>
          </a:xfrm>
          <a:prstGeom prst="round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smtClean="0">
              <a:solidFill>
                <a:prstClr val="black"/>
              </a:solidFill>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229</a:t>
            </a:fld>
            <a:endParaRPr lang="ja-JP" altLang="en-US" dirty="0">
              <a:solidFill>
                <a:prstClr val="black"/>
              </a:solidFill>
              <a:latin typeface="Calibri"/>
            </a:endParaRPr>
          </a:p>
        </p:txBody>
      </p:sp>
    </p:spTree>
    <p:extLst>
      <p:ext uri="{BB962C8B-B14F-4D97-AF65-F5344CB8AC3E}">
        <p14:creationId xmlns:p14="http://schemas.microsoft.com/office/powerpoint/2010/main" val="1365466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18433" y="4725177"/>
            <a:ext cx="8873614" cy="122084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77800" indent="-177800" eaLnBrk="1" fontAlgn="base" hangingPunct="1">
              <a:lnSpc>
                <a:spcPts val="2200"/>
              </a:lnSpc>
              <a:spcBef>
                <a:spcPts val="0"/>
              </a:spcBef>
              <a:spcAft>
                <a:spcPct val="0"/>
              </a:spcAft>
              <a:buFontTx/>
              <a:buNone/>
              <a:defRPr/>
            </a:pPr>
            <a:r>
              <a:rPr lang="ja-JP" altLang="en-US" sz="2000" dirty="0" smtClean="0">
                <a:solidFill>
                  <a:srgbClr val="000000"/>
                </a:solidFill>
              </a:rPr>
              <a:t>会長：高村正彦（自民党副総裁）</a:t>
            </a:r>
            <a:endParaRPr lang="en-US" altLang="ja-JP" sz="2000" dirty="0">
              <a:solidFill>
                <a:srgbClr val="000000"/>
              </a:solidFill>
              <a:ea typeface="ＭＳ Ｐゴシック" charset="-128"/>
            </a:endParaRPr>
          </a:p>
          <a:p>
            <a:pPr marL="177800" indent="-177800" eaLnBrk="1" fontAlgn="base" hangingPunct="1">
              <a:lnSpc>
                <a:spcPts val="2200"/>
              </a:lnSpc>
              <a:spcBef>
                <a:spcPts val="0"/>
              </a:spcBef>
              <a:spcAft>
                <a:spcPct val="0"/>
              </a:spcAft>
              <a:buFontTx/>
              <a:buNone/>
              <a:defRPr/>
            </a:pPr>
            <a:r>
              <a:rPr lang="ja-JP" altLang="en-US" sz="2000" dirty="0" smtClean="0">
                <a:solidFill>
                  <a:srgbClr val="000000"/>
                </a:solidFill>
                <a:ea typeface="ＭＳ Ｐゴシック" charset="-128"/>
              </a:rPr>
              <a:t>参加人数</a:t>
            </a:r>
            <a:r>
              <a:rPr lang="ja-JP" altLang="en-US" sz="2000" dirty="0">
                <a:solidFill>
                  <a:srgbClr val="000000"/>
                </a:solidFill>
                <a:ea typeface="ＭＳ Ｐゴシック" charset="-128"/>
              </a:rPr>
              <a:t>：</a:t>
            </a:r>
            <a:r>
              <a:rPr lang="ja-JP" altLang="en-US" sz="2000" dirty="0" smtClean="0">
                <a:solidFill>
                  <a:srgbClr val="000000"/>
                </a:solidFill>
                <a:ea typeface="ＭＳ Ｐゴシック" charset="-128"/>
              </a:rPr>
              <a:t>衆議院</a:t>
            </a:r>
            <a:r>
              <a:rPr lang="en-US" altLang="ja-JP" sz="2000" dirty="0">
                <a:solidFill>
                  <a:srgbClr val="000000"/>
                </a:solidFill>
                <a:ea typeface="ＭＳ Ｐゴシック" charset="-128"/>
              </a:rPr>
              <a:t>242</a:t>
            </a:r>
            <a:r>
              <a:rPr lang="ja-JP" altLang="en-US" sz="2000" dirty="0">
                <a:solidFill>
                  <a:srgbClr val="000000"/>
                </a:solidFill>
                <a:ea typeface="ＭＳ Ｐゴシック" charset="-128"/>
              </a:rPr>
              <a:t>名、参議院</a:t>
            </a:r>
            <a:r>
              <a:rPr lang="en-US" altLang="ja-JP" sz="2000" dirty="0">
                <a:solidFill>
                  <a:srgbClr val="000000"/>
                </a:solidFill>
                <a:ea typeface="ＭＳ Ｐゴシック" charset="-128"/>
              </a:rPr>
              <a:t>78</a:t>
            </a:r>
            <a:r>
              <a:rPr lang="ja-JP" altLang="en-US" sz="2000" dirty="0">
                <a:solidFill>
                  <a:srgbClr val="000000"/>
                </a:solidFill>
                <a:ea typeface="ＭＳ Ｐゴシック" charset="-128"/>
              </a:rPr>
              <a:t>名、合計</a:t>
            </a:r>
            <a:r>
              <a:rPr lang="en-US" altLang="ja-JP" sz="2000" dirty="0">
                <a:solidFill>
                  <a:srgbClr val="000000"/>
                </a:solidFill>
                <a:ea typeface="ＭＳ Ｐゴシック" charset="-128"/>
              </a:rPr>
              <a:t>320</a:t>
            </a:r>
            <a:r>
              <a:rPr lang="ja-JP" altLang="en-US" sz="2000" dirty="0">
                <a:solidFill>
                  <a:srgbClr val="000000"/>
                </a:solidFill>
                <a:ea typeface="ＭＳ Ｐゴシック" charset="-128"/>
              </a:rPr>
              <a:t>名（自民党議員の約</a:t>
            </a:r>
            <a:r>
              <a:rPr lang="en-US" altLang="ja-JP" sz="2000" dirty="0">
                <a:solidFill>
                  <a:srgbClr val="000000"/>
                </a:solidFill>
                <a:ea typeface="ＭＳ Ｐゴシック" charset="-128"/>
              </a:rPr>
              <a:t>8</a:t>
            </a:r>
            <a:r>
              <a:rPr lang="ja-JP" altLang="en-US" sz="2000" dirty="0">
                <a:solidFill>
                  <a:srgbClr val="000000"/>
                </a:solidFill>
                <a:ea typeface="ＭＳ Ｐゴシック" charset="-128"/>
              </a:rPr>
              <a:t>割）</a:t>
            </a:r>
            <a:endParaRPr lang="en-US" altLang="ja-JP" sz="2000" dirty="0">
              <a:solidFill>
                <a:srgbClr val="000000"/>
              </a:solidFill>
              <a:ea typeface="ＭＳ Ｐゴシック" charset="-128"/>
            </a:endParaRPr>
          </a:p>
          <a:p>
            <a:pPr marL="177800" indent="-177800" eaLnBrk="1" fontAlgn="base" hangingPunct="1">
              <a:lnSpc>
                <a:spcPts val="2200"/>
              </a:lnSpc>
              <a:spcBef>
                <a:spcPts val="0"/>
              </a:spcBef>
              <a:spcAft>
                <a:spcPct val="0"/>
              </a:spcAft>
              <a:buFontTx/>
              <a:buNone/>
              <a:defRPr/>
            </a:pPr>
            <a:r>
              <a:rPr lang="ja-JP" altLang="en-US" sz="2000" dirty="0" smtClean="0">
                <a:solidFill>
                  <a:srgbClr val="000000"/>
                </a:solidFill>
              </a:rPr>
              <a:t>目的：適切な財源を確保しつつ医療水準の向上や地域医療の再生を図り、</a:t>
            </a:r>
            <a:endParaRPr lang="en-US" altLang="ja-JP" sz="2000" dirty="0" smtClean="0">
              <a:solidFill>
                <a:srgbClr val="000000"/>
              </a:solidFill>
            </a:endParaRPr>
          </a:p>
          <a:p>
            <a:pPr marL="177800" indent="-177800" eaLnBrk="1" fontAlgn="base" hangingPunct="1">
              <a:lnSpc>
                <a:spcPts val="2200"/>
              </a:lnSpc>
              <a:spcBef>
                <a:spcPts val="0"/>
              </a:spcBef>
              <a:spcAft>
                <a:spcPct val="0"/>
              </a:spcAft>
              <a:buFontTx/>
              <a:buNone/>
              <a:defRPr/>
            </a:pPr>
            <a:r>
              <a:rPr lang="en-US" altLang="ja-JP" sz="2000" dirty="0">
                <a:solidFill>
                  <a:srgbClr val="000000"/>
                </a:solidFill>
              </a:rPr>
              <a:t> </a:t>
            </a:r>
            <a:r>
              <a:rPr lang="en-US" altLang="ja-JP" sz="2000" dirty="0" smtClean="0">
                <a:solidFill>
                  <a:srgbClr val="000000"/>
                </a:solidFill>
              </a:rPr>
              <a:t>        </a:t>
            </a:r>
            <a:r>
              <a:rPr lang="ja-JP" altLang="en-US" sz="2000" dirty="0" smtClean="0">
                <a:solidFill>
                  <a:srgbClr val="000000"/>
                </a:solidFill>
              </a:rPr>
              <a:t>国民の期待に応える医療を実現していく</a:t>
            </a:r>
            <a:endParaRPr lang="en-US" altLang="ja-JP" sz="2000" dirty="0" smtClean="0">
              <a:solidFill>
                <a:srgbClr val="000000"/>
              </a:solidFill>
            </a:endParaRPr>
          </a:p>
        </p:txBody>
      </p:sp>
      <p:sp>
        <p:nvSpPr>
          <p:cNvPr id="8" name="Text Box 2"/>
          <p:cNvSpPr txBox="1">
            <a:spLocks noChangeArrowheads="1"/>
          </p:cNvSpPr>
          <p:nvPr/>
        </p:nvSpPr>
        <p:spPr bwMode="auto">
          <a:xfrm>
            <a:off x="274258" y="3933056"/>
            <a:ext cx="9205776" cy="65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lnSpc>
                <a:spcPts val="2200"/>
              </a:lnSpc>
              <a:spcBef>
                <a:spcPts val="0"/>
              </a:spcBef>
              <a:spcAft>
                <a:spcPct val="0"/>
              </a:spcAft>
              <a:buFontTx/>
              <a:buNone/>
            </a:pPr>
            <a:r>
              <a:rPr lang="en-US" altLang="ja-JP" sz="2000" dirty="0">
                <a:solidFill>
                  <a:srgbClr val="000000"/>
                </a:solidFill>
                <a:ea typeface="ＭＳ Ｐゴシック" charset="-128"/>
              </a:rPr>
              <a:t>【</a:t>
            </a:r>
            <a:r>
              <a:rPr lang="ja-JP" altLang="en-US" sz="2000" dirty="0" smtClean="0">
                <a:solidFill>
                  <a:srgbClr val="000000"/>
                </a:solidFill>
                <a:ea typeface="ＭＳ Ｐゴシック" charset="-128"/>
              </a:rPr>
              <a:t>平成</a:t>
            </a:r>
            <a:r>
              <a:rPr lang="en-US" altLang="ja-JP" sz="2000" dirty="0" smtClean="0">
                <a:solidFill>
                  <a:srgbClr val="000000"/>
                </a:solidFill>
                <a:ea typeface="ＭＳ Ｐゴシック" charset="-128"/>
              </a:rPr>
              <a:t>25</a:t>
            </a:r>
            <a:r>
              <a:rPr lang="ja-JP" altLang="en-US" sz="2000" dirty="0" smtClean="0">
                <a:solidFill>
                  <a:srgbClr val="000000"/>
                </a:solidFill>
                <a:ea typeface="ＭＳ Ｐゴシック" charset="-128"/>
              </a:rPr>
              <a:t>年</a:t>
            </a:r>
            <a:r>
              <a:rPr lang="en-US" altLang="ja-JP" sz="2000" dirty="0" smtClean="0">
                <a:solidFill>
                  <a:srgbClr val="000000"/>
                </a:solidFill>
                <a:ea typeface="ＭＳ Ｐゴシック" charset="-128"/>
              </a:rPr>
              <a:t>11</a:t>
            </a:r>
            <a:r>
              <a:rPr lang="ja-JP" altLang="en-US" sz="2000" dirty="0" smtClean="0">
                <a:solidFill>
                  <a:srgbClr val="000000"/>
                </a:solidFill>
                <a:ea typeface="ＭＳ Ｐゴシック" charset="-128"/>
              </a:rPr>
              <a:t>月</a:t>
            </a:r>
            <a:r>
              <a:rPr lang="en-US" altLang="ja-JP" sz="2000" dirty="0" smtClean="0">
                <a:solidFill>
                  <a:srgbClr val="000000"/>
                </a:solidFill>
                <a:ea typeface="ＭＳ Ｐゴシック" charset="-128"/>
              </a:rPr>
              <a:t>8</a:t>
            </a:r>
            <a:r>
              <a:rPr lang="ja-JP" altLang="en-US" sz="2000" dirty="0" smtClean="0">
                <a:solidFill>
                  <a:srgbClr val="000000"/>
                </a:solidFill>
                <a:ea typeface="ＭＳ Ｐゴシック" charset="-128"/>
              </a:rPr>
              <a:t>日</a:t>
            </a:r>
            <a:r>
              <a:rPr lang="en-US" altLang="ja-JP" sz="2000" dirty="0">
                <a:solidFill>
                  <a:srgbClr val="000000"/>
                </a:solidFill>
                <a:ea typeface="ＭＳ Ｐゴシック" charset="-128"/>
              </a:rPr>
              <a:t>】</a:t>
            </a:r>
            <a:endParaRPr lang="ja-JP" altLang="en-US" sz="2000" dirty="0">
              <a:solidFill>
                <a:srgbClr val="000000"/>
              </a:solidFill>
              <a:ea typeface="ＭＳ Ｐゴシック" charset="-128"/>
            </a:endParaRPr>
          </a:p>
          <a:p>
            <a:pPr eaLnBrk="1" fontAlgn="base" hangingPunct="1">
              <a:lnSpc>
                <a:spcPts val="2200"/>
              </a:lnSpc>
              <a:spcBef>
                <a:spcPts val="0"/>
              </a:spcBef>
              <a:spcAft>
                <a:spcPct val="0"/>
              </a:spcAft>
              <a:buFontTx/>
              <a:buNone/>
              <a:defRPr/>
            </a:pPr>
            <a:r>
              <a:rPr lang="ja-JP" altLang="en-US" sz="2000" dirty="0" smtClean="0">
                <a:solidFill>
                  <a:srgbClr val="000000"/>
                </a:solidFill>
              </a:rPr>
              <a:t>　自民党</a:t>
            </a:r>
            <a:r>
              <a:rPr lang="ja-JP" altLang="en-US" sz="2000" dirty="0">
                <a:solidFill>
                  <a:srgbClr val="000000"/>
                </a:solidFill>
              </a:rPr>
              <a:t>「国民医療を守る議員の会」発足</a:t>
            </a:r>
            <a:endParaRPr lang="en-US" altLang="ja-JP" sz="2000" dirty="0">
              <a:solidFill>
                <a:srgbClr val="000000"/>
              </a:solidFill>
            </a:endParaRPr>
          </a:p>
        </p:txBody>
      </p:sp>
      <p:sp>
        <p:nvSpPr>
          <p:cNvPr id="13" name="Text Box 3"/>
          <p:cNvSpPr txBox="1">
            <a:spLocks noChangeArrowheads="1"/>
          </p:cNvSpPr>
          <p:nvPr/>
        </p:nvSpPr>
        <p:spPr bwMode="auto">
          <a:xfrm>
            <a:off x="418437" y="1484786"/>
            <a:ext cx="9025266" cy="1785104"/>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361950" indent="-361950" eaLnBrk="1" fontAlgn="base" hangingPunct="1">
              <a:lnSpc>
                <a:spcPts val="2200"/>
              </a:lnSpc>
              <a:spcBef>
                <a:spcPts val="0"/>
              </a:spcBef>
              <a:spcAft>
                <a:spcPct val="0"/>
              </a:spcAft>
              <a:buFontTx/>
              <a:buNone/>
              <a:defRPr/>
            </a:pPr>
            <a:r>
              <a:rPr lang="ja-JP" altLang="en-US" sz="2000" dirty="0" smtClean="0">
                <a:solidFill>
                  <a:srgbClr val="000000"/>
                </a:solidFill>
              </a:rPr>
              <a:t>○ 財務省</a:t>
            </a:r>
            <a:r>
              <a:rPr lang="ja-JP" altLang="en-US" sz="2000" dirty="0">
                <a:solidFill>
                  <a:srgbClr val="000000"/>
                </a:solidFill>
              </a:rPr>
              <a:t>は、薬価のマイナス改定を診療報酬本体に充てることは不適当として</a:t>
            </a:r>
            <a:r>
              <a:rPr lang="ja-JP" altLang="en-US" sz="2000" dirty="0" smtClean="0">
                <a:solidFill>
                  <a:srgbClr val="000000"/>
                </a:solidFill>
              </a:rPr>
              <a:t>いるが</a:t>
            </a:r>
            <a:r>
              <a:rPr lang="ja-JP" altLang="en-US" sz="2000" dirty="0">
                <a:solidFill>
                  <a:srgbClr val="000000"/>
                </a:solidFill>
              </a:rPr>
              <a:t>、薬剤は診察等と不可分一体であり、その財源を切り分けるべき</a:t>
            </a:r>
            <a:r>
              <a:rPr lang="ja-JP" altLang="en-US" sz="2000" dirty="0" smtClean="0">
                <a:solidFill>
                  <a:srgbClr val="000000"/>
                </a:solidFill>
              </a:rPr>
              <a:t>ではない。</a:t>
            </a:r>
            <a:endParaRPr lang="ja-JP" altLang="en-US" sz="2000" dirty="0">
              <a:solidFill>
                <a:srgbClr val="000000"/>
              </a:solidFill>
            </a:endParaRPr>
          </a:p>
          <a:p>
            <a:pPr marL="361950" indent="-361950" eaLnBrk="1" fontAlgn="base" hangingPunct="1">
              <a:lnSpc>
                <a:spcPts val="2200"/>
              </a:lnSpc>
              <a:spcBef>
                <a:spcPts val="0"/>
              </a:spcBef>
              <a:spcAft>
                <a:spcPct val="0"/>
              </a:spcAft>
              <a:buFontTx/>
              <a:buNone/>
              <a:defRPr/>
            </a:pPr>
            <a:r>
              <a:rPr lang="ja-JP" altLang="en-US" sz="2000" dirty="0" smtClean="0">
                <a:solidFill>
                  <a:srgbClr val="000000"/>
                </a:solidFill>
              </a:rPr>
              <a:t>○ 社会</a:t>
            </a:r>
            <a:r>
              <a:rPr lang="ja-JP" altLang="en-US" sz="2000" dirty="0">
                <a:solidFill>
                  <a:srgbClr val="000000"/>
                </a:solidFill>
              </a:rPr>
              <a:t>保障・税一体改革においては、消費税増収による財源を社会保障の充実に充てることは、国民との約束で</a:t>
            </a:r>
            <a:r>
              <a:rPr lang="ja-JP" altLang="en-US" sz="2000" dirty="0" smtClean="0">
                <a:solidFill>
                  <a:srgbClr val="000000"/>
                </a:solidFill>
              </a:rPr>
              <a:t>ある。</a:t>
            </a:r>
            <a:endParaRPr lang="en-US" altLang="ja-JP" sz="2000" dirty="0" smtClean="0">
              <a:solidFill>
                <a:srgbClr val="000000"/>
              </a:solidFill>
            </a:endParaRPr>
          </a:p>
          <a:p>
            <a:pPr marL="361950" indent="-361950" eaLnBrk="1" fontAlgn="base" hangingPunct="1">
              <a:lnSpc>
                <a:spcPts val="2200"/>
              </a:lnSpc>
              <a:spcBef>
                <a:spcPts val="0"/>
              </a:spcBef>
              <a:spcAft>
                <a:spcPct val="0"/>
              </a:spcAft>
              <a:buFontTx/>
              <a:buNone/>
              <a:defRPr/>
            </a:pPr>
            <a:r>
              <a:rPr lang="ja-JP" altLang="en-US" sz="2000" dirty="0" smtClean="0">
                <a:solidFill>
                  <a:srgbClr val="000000"/>
                </a:solidFill>
              </a:rPr>
              <a:t>○ わが国</a:t>
            </a:r>
            <a:r>
              <a:rPr lang="ja-JP" altLang="en-US" sz="2000" dirty="0">
                <a:solidFill>
                  <a:srgbClr val="000000"/>
                </a:solidFill>
              </a:rPr>
              <a:t>では医療・介護分野で多くの雇用を</a:t>
            </a:r>
            <a:r>
              <a:rPr lang="ja-JP" altLang="en-US" sz="2000" dirty="0" smtClean="0">
                <a:solidFill>
                  <a:srgbClr val="000000"/>
                </a:solidFill>
              </a:rPr>
              <a:t>生み出して</a:t>
            </a:r>
            <a:r>
              <a:rPr lang="ja-JP" altLang="en-US" sz="2000" dirty="0">
                <a:solidFill>
                  <a:srgbClr val="000000"/>
                </a:solidFill>
              </a:rPr>
              <a:t>おり、</a:t>
            </a:r>
            <a:r>
              <a:rPr lang="ja-JP" altLang="en-US" sz="2000" dirty="0" smtClean="0">
                <a:solidFill>
                  <a:srgbClr val="000000"/>
                </a:solidFill>
              </a:rPr>
              <a:t>その</a:t>
            </a:r>
            <a:r>
              <a:rPr lang="ja-JP" altLang="en-US" sz="2000" dirty="0">
                <a:solidFill>
                  <a:srgbClr val="000000"/>
                </a:solidFill>
              </a:rPr>
              <a:t>維持のためにも財源の手当てが</a:t>
            </a:r>
            <a:r>
              <a:rPr lang="ja-JP" altLang="en-US" sz="2000" dirty="0" smtClean="0">
                <a:solidFill>
                  <a:srgbClr val="000000"/>
                </a:solidFill>
              </a:rPr>
              <a:t>必要である。</a:t>
            </a:r>
            <a:endParaRPr lang="en-US" altLang="ja-JP" sz="2000" dirty="0" smtClean="0">
              <a:solidFill>
                <a:srgbClr val="000000"/>
              </a:solidFill>
            </a:endParaRPr>
          </a:p>
        </p:txBody>
      </p:sp>
      <p:sp>
        <p:nvSpPr>
          <p:cNvPr id="14" name="Text Box 2"/>
          <p:cNvSpPr txBox="1">
            <a:spLocks noChangeArrowheads="1"/>
          </p:cNvSpPr>
          <p:nvPr/>
        </p:nvSpPr>
        <p:spPr bwMode="auto">
          <a:xfrm>
            <a:off x="237924" y="709734"/>
            <a:ext cx="9205776" cy="65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lnSpc>
                <a:spcPts val="2200"/>
              </a:lnSpc>
              <a:spcBef>
                <a:spcPts val="0"/>
              </a:spcBef>
              <a:spcAft>
                <a:spcPct val="0"/>
              </a:spcAft>
              <a:buFontTx/>
              <a:buNone/>
            </a:pPr>
            <a:r>
              <a:rPr lang="en-US" altLang="ja-JP" sz="2000" dirty="0">
                <a:solidFill>
                  <a:srgbClr val="000000"/>
                </a:solidFill>
                <a:ea typeface="ＭＳ Ｐゴシック" charset="-128"/>
              </a:rPr>
              <a:t>【</a:t>
            </a:r>
            <a:r>
              <a:rPr lang="ja-JP" altLang="en-US" sz="2000" dirty="0" smtClean="0">
                <a:solidFill>
                  <a:srgbClr val="000000"/>
                </a:solidFill>
                <a:ea typeface="ＭＳ Ｐゴシック" charset="-128"/>
              </a:rPr>
              <a:t>平成</a:t>
            </a:r>
            <a:r>
              <a:rPr lang="en-US" altLang="ja-JP" sz="2000" dirty="0" smtClean="0">
                <a:solidFill>
                  <a:srgbClr val="000000"/>
                </a:solidFill>
                <a:ea typeface="ＭＳ Ｐゴシック" charset="-128"/>
              </a:rPr>
              <a:t>25</a:t>
            </a:r>
            <a:r>
              <a:rPr lang="ja-JP" altLang="en-US" sz="2000" dirty="0" smtClean="0">
                <a:solidFill>
                  <a:srgbClr val="000000"/>
                </a:solidFill>
                <a:ea typeface="ＭＳ Ｐゴシック" charset="-128"/>
              </a:rPr>
              <a:t>年</a:t>
            </a:r>
            <a:r>
              <a:rPr lang="en-US" altLang="ja-JP" sz="2000" dirty="0" smtClean="0">
                <a:solidFill>
                  <a:srgbClr val="000000"/>
                </a:solidFill>
                <a:ea typeface="ＭＳ Ｐゴシック" charset="-128"/>
              </a:rPr>
              <a:t>10</a:t>
            </a:r>
            <a:r>
              <a:rPr lang="ja-JP" altLang="en-US" sz="2000" dirty="0" smtClean="0">
                <a:solidFill>
                  <a:srgbClr val="000000"/>
                </a:solidFill>
                <a:ea typeface="ＭＳ Ｐゴシック" charset="-128"/>
              </a:rPr>
              <a:t>月</a:t>
            </a:r>
            <a:r>
              <a:rPr lang="en-US" altLang="ja-JP" sz="2000" dirty="0">
                <a:solidFill>
                  <a:srgbClr val="000000"/>
                </a:solidFill>
                <a:ea typeface="ＭＳ Ｐゴシック" charset="-128"/>
              </a:rPr>
              <a:t>3</a:t>
            </a:r>
            <a:r>
              <a:rPr lang="en-US" altLang="ja-JP" sz="2000" dirty="0" smtClean="0">
                <a:solidFill>
                  <a:srgbClr val="000000"/>
                </a:solidFill>
                <a:ea typeface="ＭＳ Ｐゴシック" charset="-128"/>
              </a:rPr>
              <a:t>1</a:t>
            </a:r>
            <a:r>
              <a:rPr lang="ja-JP" altLang="en-US" sz="2000" dirty="0" smtClean="0">
                <a:solidFill>
                  <a:srgbClr val="000000"/>
                </a:solidFill>
                <a:ea typeface="ＭＳ Ｐゴシック" charset="-128"/>
              </a:rPr>
              <a:t>日</a:t>
            </a:r>
            <a:r>
              <a:rPr lang="en-US" altLang="ja-JP" sz="2000" dirty="0" smtClean="0">
                <a:solidFill>
                  <a:srgbClr val="000000"/>
                </a:solidFill>
                <a:ea typeface="ＭＳ Ｐゴシック" charset="-128"/>
              </a:rPr>
              <a:t>】</a:t>
            </a:r>
            <a:endParaRPr lang="en-US" altLang="ja-JP" sz="2000" dirty="0">
              <a:solidFill>
                <a:srgbClr val="000000"/>
              </a:solidFill>
              <a:ea typeface="ＭＳ Ｐゴシック" charset="-128"/>
            </a:endParaRPr>
          </a:p>
          <a:p>
            <a:pPr eaLnBrk="1" fontAlgn="base" hangingPunct="1">
              <a:lnSpc>
                <a:spcPts val="2200"/>
              </a:lnSpc>
              <a:spcBef>
                <a:spcPts val="0"/>
              </a:spcBef>
              <a:spcAft>
                <a:spcPct val="0"/>
              </a:spcAft>
              <a:buFontTx/>
              <a:buNone/>
            </a:pPr>
            <a:r>
              <a:rPr lang="ja-JP" altLang="en-US" sz="2000" dirty="0" smtClean="0">
                <a:solidFill>
                  <a:srgbClr val="000000"/>
                </a:solidFill>
                <a:ea typeface="ＭＳ Ｐゴシック" charset="-128"/>
              </a:rPr>
              <a:t>　横倉会長らが安倍首相と会談</a:t>
            </a:r>
            <a:endParaRPr lang="ja-JP" altLang="en-US" sz="2000" dirty="0">
              <a:solidFill>
                <a:srgbClr val="000000"/>
              </a:solidFill>
              <a:ea typeface="ＭＳ Ｐゴシック" charset="-128"/>
            </a:endParaRPr>
          </a:p>
        </p:txBody>
      </p:sp>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386308099"/>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4489" y="1091062"/>
            <a:ext cx="9361040" cy="5286062"/>
          </a:xfrm>
          <a:prstGeom prst="rect">
            <a:avLst/>
          </a:prstGeom>
          <a:noFill/>
        </p:spPr>
        <p:txBody>
          <a:bodyPr wrap="square" rtlCol="0">
            <a:spAutoFit/>
          </a:bodyPr>
          <a:lstStyle/>
          <a:p>
            <a:r>
              <a:rPr lang="ja-JP" altLang="en-US" dirty="0" smtClean="0">
                <a:solidFill>
                  <a:prstClr val="black"/>
                </a:solidFill>
              </a:rPr>
              <a:t>都道府県</a:t>
            </a:r>
            <a:r>
              <a:rPr lang="ja-JP" altLang="en-US" dirty="0">
                <a:solidFill>
                  <a:prstClr val="black"/>
                </a:solidFill>
              </a:rPr>
              <a:t>が</a:t>
            </a:r>
            <a:r>
              <a:rPr lang="ja-JP" altLang="en-US" dirty="0" smtClean="0">
                <a:solidFill>
                  <a:prstClr val="black"/>
                </a:solidFill>
              </a:rPr>
              <a:t>都道府県計画を</a:t>
            </a:r>
            <a:r>
              <a:rPr lang="ja-JP" altLang="en-US" dirty="0">
                <a:solidFill>
                  <a:prstClr val="black"/>
                </a:solidFill>
              </a:rPr>
              <a:t>作成する際に考えられる一般的な手順を参考までに示す</a:t>
            </a:r>
            <a:r>
              <a:rPr lang="ja-JP" altLang="en-US" dirty="0" smtClean="0">
                <a:solidFill>
                  <a:prstClr val="black"/>
                </a:solidFill>
              </a:rPr>
              <a:t>。</a:t>
            </a:r>
            <a:endParaRPr lang="en-US" altLang="ja-JP" dirty="0" smtClean="0">
              <a:solidFill>
                <a:prstClr val="black"/>
              </a:solidFill>
            </a:endParaRPr>
          </a:p>
          <a:p>
            <a:endParaRPr lang="ja-JP" altLang="en-US" sz="1050" dirty="0">
              <a:solidFill>
                <a:prstClr val="black"/>
              </a:solidFill>
            </a:endParaRPr>
          </a:p>
          <a:p>
            <a:r>
              <a:rPr lang="ja-JP" altLang="en-US" dirty="0" smtClean="0">
                <a:solidFill>
                  <a:prstClr val="black"/>
                </a:solidFill>
              </a:rPr>
              <a:t>（１）法成立後、国</a:t>
            </a:r>
            <a:r>
              <a:rPr lang="ja-JP" altLang="en-US" dirty="0">
                <a:solidFill>
                  <a:prstClr val="black"/>
                </a:solidFill>
              </a:rPr>
              <a:t>において総合確保方針を</a:t>
            </a:r>
            <a:r>
              <a:rPr lang="ja-JP" altLang="en-US" dirty="0" smtClean="0">
                <a:solidFill>
                  <a:prstClr val="black"/>
                </a:solidFill>
              </a:rPr>
              <a:t>作成</a:t>
            </a:r>
            <a:endParaRPr lang="en-US" altLang="ja-JP" dirty="0" smtClean="0">
              <a:solidFill>
                <a:prstClr val="black"/>
              </a:solidFill>
            </a:endParaRPr>
          </a:p>
          <a:p>
            <a:endParaRPr lang="ja-JP" altLang="en-US" sz="500" dirty="0">
              <a:solidFill>
                <a:prstClr val="black"/>
              </a:solidFill>
            </a:endParaRPr>
          </a:p>
          <a:p>
            <a:r>
              <a:rPr lang="ja-JP" altLang="en-US" dirty="0" smtClean="0">
                <a:solidFill>
                  <a:prstClr val="black"/>
                </a:solidFill>
              </a:rPr>
              <a:t>（２）都道府県計画</a:t>
            </a:r>
            <a:r>
              <a:rPr lang="en-US" altLang="ja-JP" dirty="0" smtClean="0">
                <a:solidFill>
                  <a:prstClr val="black"/>
                </a:solidFill>
              </a:rPr>
              <a:t>(</a:t>
            </a:r>
            <a:r>
              <a:rPr lang="ja-JP" altLang="en-US" dirty="0" smtClean="0">
                <a:solidFill>
                  <a:prstClr val="black"/>
                </a:solidFill>
              </a:rPr>
              <a:t>案</a:t>
            </a:r>
            <a:r>
              <a:rPr lang="en-US" altLang="ja-JP" dirty="0" smtClean="0">
                <a:solidFill>
                  <a:prstClr val="black"/>
                </a:solidFill>
              </a:rPr>
              <a:t>)</a:t>
            </a:r>
            <a:r>
              <a:rPr lang="ja-JP" altLang="en-US" dirty="0" smtClean="0">
                <a:solidFill>
                  <a:prstClr val="black"/>
                </a:solidFill>
              </a:rPr>
              <a:t>を作成するための体制の整備　</a:t>
            </a:r>
            <a:r>
              <a:rPr lang="en-US" altLang="ja-JP" sz="1400" dirty="0" smtClean="0">
                <a:solidFill>
                  <a:prstClr val="black"/>
                </a:solidFill>
              </a:rPr>
              <a:t>※</a:t>
            </a:r>
            <a:r>
              <a:rPr lang="ja-JP" altLang="en-US" sz="1400" dirty="0">
                <a:solidFill>
                  <a:prstClr val="black"/>
                </a:solidFill>
              </a:rPr>
              <a:t>都道府県庁外の関係者も必ず含めること。</a:t>
            </a:r>
            <a:endParaRPr lang="en-US" altLang="ja-JP" sz="1400" dirty="0">
              <a:solidFill>
                <a:prstClr val="black"/>
              </a:solidFill>
            </a:endParaRPr>
          </a:p>
          <a:p>
            <a:r>
              <a:rPr lang="ja-JP" altLang="en-US" dirty="0">
                <a:solidFill>
                  <a:prstClr val="black"/>
                </a:solidFill>
              </a:rPr>
              <a:t>　</a:t>
            </a:r>
            <a:r>
              <a:rPr lang="ja-JP" altLang="en-US" dirty="0" smtClean="0">
                <a:solidFill>
                  <a:prstClr val="black"/>
                </a:solidFill>
              </a:rPr>
              <a:t>　 ２６年度については、市町村計画策定を待たずに都道府県計画をまず作成すること。</a:t>
            </a:r>
            <a:r>
              <a:rPr lang="en-US" altLang="ja-JP" sz="1400" dirty="0" smtClean="0">
                <a:solidFill>
                  <a:prstClr val="black"/>
                </a:solidFill>
              </a:rPr>
              <a:t>※</a:t>
            </a:r>
            <a:r>
              <a:rPr lang="ja-JP" altLang="en-US" sz="1400" dirty="0" smtClean="0">
                <a:solidFill>
                  <a:prstClr val="black"/>
                </a:solidFill>
              </a:rPr>
              <a:t>市町村 　</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が市町村計画を策定する場合には、後で必要に応じ都道府県計画を修正されたい。</a:t>
            </a:r>
            <a:endParaRPr lang="en-US" altLang="ja-JP" sz="1400" dirty="0" smtClean="0">
              <a:solidFill>
                <a:prstClr val="black"/>
              </a:solidFill>
            </a:endParaRPr>
          </a:p>
          <a:p>
            <a:endParaRPr lang="ja-JP" altLang="en-US" sz="500" dirty="0">
              <a:solidFill>
                <a:prstClr val="black"/>
              </a:solidFill>
            </a:endParaRPr>
          </a:p>
          <a:p>
            <a:r>
              <a:rPr lang="ja-JP" altLang="en-US" dirty="0" smtClean="0">
                <a:solidFill>
                  <a:prstClr val="black"/>
                </a:solidFill>
              </a:rPr>
              <a:t>（３）計画の基礎となる地域</a:t>
            </a:r>
            <a:r>
              <a:rPr lang="ja-JP" altLang="en-US" dirty="0">
                <a:solidFill>
                  <a:prstClr val="black"/>
                </a:solidFill>
              </a:rPr>
              <a:t>医療の現状分析等に係るデータの収集、調査の実施及び将来</a:t>
            </a:r>
            <a:r>
              <a:rPr lang="ja-JP" altLang="en-US" dirty="0" smtClean="0">
                <a:solidFill>
                  <a:prstClr val="black"/>
                </a:solidFill>
              </a:rPr>
              <a:t>予測</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の検討</a:t>
            </a:r>
            <a:endParaRPr lang="en-US" altLang="ja-JP" dirty="0" smtClean="0">
              <a:solidFill>
                <a:prstClr val="black"/>
              </a:solidFill>
            </a:endParaRPr>
          </a:p>
          <a:p>
            <a:endParaRPr lang="ja-JP" altLang="en-US" sz="500" dirty="0">
              <a:solidFill>
                <a:prstClr val="black"/>
              </a:solidFill>
            </a:endParaRPr>
          </a:p>
          <a:p>
            <a:r>
              <a:rPr lang="ja-JP" altLang="en-US" dirty="0" smtClean="0">
                <a:solidFill>
                  <a:prstClr val="black"/>
                </a:solidFill>
              </a:rPr>
              <a:t>（４）</a:t>
            </a:r>
            <a:r>
              <a:rPr lang="ja-JP" altLang="en-US" dirty="0">
                <a:solidFill>
                  <a:prstClr val="black"/>
                </a:solidFill>
              </a:rPr>
              <a:t>対象地域における医療提供体制の改革を推進するために実施してきたこれまでの事業の評</a:t>
            </a:r>
            <a:endParaRPr lang="en-US" altLang="ja-JP" dirty="0">
              <a:solidFill>
                <a:prstClr val="black"/>
              </a:solidFill>
            </a:endParaRPr>
          </a:p>
          <a:p>
            <a:r>
              <a:rPr lang="ja-JP" altLang="en-US" dirty="0">
                <a:solidFill>
                  <a:prstClr val="black"/>
                </a:solidFill>
              </a:rPr>
              <a:t>　　 価、または将来構想及び目標等を検討</a:t>
            </a:r>
            <a:endParaRPr lang="en-US" altLang="ja-JP" dirty="0">
              <a:solidFill>
                <a:prstClr val="black"/>
              </a:solidFill>
            </a:endParaRPr>
          </a:p>
          <a:p>
            <a:endParaRPr lang="ja-JP" altLang="en-US" sz="500" dirty="0" smtClean="0">
              <a:solidFill>
                <a:prstClr val="black"/>
              </a:solidFill>
            </a:endParaRPr>
          </a:p>
          <a:p>
            <a:r>
              <a:rPr lang="ja-JP" altLang="en-US" dirty="0" smtClean="0">
                <a:solidFill>
                  <a:prstClr val="black"/>
                </a:solidFill>
              </a:rPr>
              <a:t>（５）上記の分析や具体事業に係る官民</a:t>
            </a:r>
            <a:r>
              <a:rPr lang="ja-JP" altLang="en-US" dirty="0">
                <a:solidFill>
                  <a:prstClr val="black"/>
                </a:solidFill>
              </a:rPr>
              <a:t>を問わない幅広い地域の関係者に</a:t>
            </a:r>
            <a:r>
              <a:rPr lang="ja-JP" altLang="en-US" dirty="0" smtClean="0">
                <a:solidFill>
                  <a:prstClr val="black"/>
                </a:solidFill>
              </a:rPr>
              <a:t>対して</a:t>
            </a:r>
            <a:r>
              <a:rPr lang="ja-JP" altLang="en-US" dirty="0">
                <a:solidFill>
                  <a:prstClr val="black"/>
                </a:solidFill>
              </a:rPr>
              <a:t>意見を聴取</a:t>
            </a:r>
            <a:endParaRPr lang="en-US" altLang="ja-JP" dirty="0">
              <a:solidFill>
                <a:prstClr val="black"/>
              </a:solidFill>
            </a:endParaRPr>
          </a:p>
          <a:p>
            <a:endParaRPr lang="ja-JP" altLang="en-US" sz="500" strike="sngStrike" dirty="0">
              <a:solidFill>
                <a:prstClr val="black"/>
              </a:solidFill>
            </a:endParaRPr>
          </a:p>
          <a:p>
            <a:r>
              <a:rPr lang="ja-JP" altLang="en-US" dirty="0" smtClean="0">
                <a:solidFill>
                  <a:prstClr val="black"/>
                </a:solidFill>
              </a:rPr>
              <a:t>（６）</a:t>
            </a:r>
            <a:r>
              <a:rPr lang="ja-JP" altLang="en-US" dirty="0">
                <a:solidFill>
                  <a:prstClr val="black"/>
                </a:solidFill>
              </a:rPr>
              <a:t>対象地域における医療提供体制</a:t>
            </a:r>
            <a:r>
              <a:rPr lang="ja-JP" altLang="en-US" dirty="0" smtClean="0">
                <a:solidFill>
                  <a:prstClr val="black"/>
                </a:solidFill>
              </a:rPr>
              <a:t>の改革の</a:t>
            </a:r>
            <a:r>
              <a:rPr lang="ja-JP" altLang="en-US" dirty="0">
                <a:solidFill>
                  <a:prstClr val="black"/>
                </a:solidFill>
              </a:rPr>
              <a:t>ための事業の内容についての</a:t>
            </a:r>
            <a:r>
              <a:rPr lang="ja-JP" altLang="en-US" dirty="0" smtClean="0">
                <a:solidFill>
                  <a:prstClr val="black"/>
                </a:solidFill>
              </a:rPr>
              <a:t>検討</a:t>
            </a:r>
            <a:endParaRPr lang="en-US" altLang="ja-JP" dirty="0" smtClean="0">
              <a:solidFill>
                <a:prstClr val="black"/>
              </a:solidFill>
            </a:endParaRPr>
          </a:p>
          <a:p>
            <a:endParaRPr lang="ja-JP" altLang="en-US" sz="500" dirty="0">
              <a:solidFill>
                <a:prstClr val="black"/>
              </a:solidFill>
            </a:endParaRPr>
          </a:p>
          <a:p>
            <a:r>
              <a:rPr lang="ja-JP" altLang="en-US" dirty="0" smtClean="0">
                <a:solidFill>
                  <a:prstClr val="black"/>
                </a:solidFill>
              </a:rPr>
              <a:t>（７）事業をとりまとめた都道府県</a:t>
            </a:r>
            <a:r>
              <a:rPr lang="ja-JP" altLang="en-US" dirty="0">
                <a:solidFill>
                  <a:prstClr val="black"/>
                </a:solidFill>
              </a:rPr>
              <a:t>計画</a:t>
            </a:r>
            <a:r>
              <a:rPr lang="en-US" altLang="ja-JP" dirty="0">
                <a:solidFill>
                  <a:prstClr val="black"/>
                </a:solidFill>
              </a:rPr>
              <a:t>(</a:t>
            </a:r>
            <a:r>
              <a:rPr lang="ja-JP" altLang="en-US" dirty="0">
                <a:solidFill>
                  <a:prstClr val="black"/>
                </a:solidFill>
              </a:rPr>
              <a:t>案</a:t>
            </a:r>
            <a:r>
              <a:rPr lang="en-US" altLang="ja-JP" dirty="0">
                <a:solidFill>
                  <a:prstClr val="black"/>
                </a:solidFill>
              </a:rPr>
              <a:t>)</a:t>
            </a:r>
            <a:r>
              <a:rPr lang="ja-JP" altLang="en-US" dirty="0">
                <a:solidFill>
                  <a:prstClr val="black"/>
                </a:solidFill>
              </a:rPr>
              <a:t>の</a:t>
            </a:r>
            <a:r>
              <a:rPr lang="ja-JP" altLang="en-US" dirty="0" smtClean="0">
                <a:solidFill>
                  <a:prstClr val="black"/>
                </a:solidFill>
              </a:rPr>
              <a:t>作成</a:t>
            </a:r>
            <a:endParaRPr lang="en-US" altLang="ja-JP" dirty="0" smtClean="0">
              <a:solidFill>
                <a:prstClr val="black"/>
              </a:solidFill>
            </a:endParaRPr>
          </a:p>
          <a:p>
            <a:endParaRPr lang="ja-JP" altLang="en-US" sz="500" strike="sngStrike" dirty="0">
              <a:solidFill>
                <a:prstClr val="black"/>
              </a:solidFill>
            </a:endParaRPr>
          </a:p>
          <a:p>
            <a:r>
              <a:rPr lang="ja-JP" altLang="en-US" dirty="0" smtClean="0">
                <a:solidFill>
                  <a:prstClr val="black"/>
                </a:solidFill>
              </a:rPr>
              <a:t>（８）</a:t>
            </a:r>
            <a:r>
              <a:rPr lang="ja-JP" altLang="en-US" dirty="0">
                <a:solidFill>
                  <a:prstClr val="black"/>
                </a:solidFill>
              </a:rPr>
              <a:t>都道府県計画</a:t>
            </a:r>
            <a:r>
              <a:rPr lang="en-US" altLang="ja-JP" dirty="0">
                <a:solidFill>
                  <a:prstClr val="black"/>
                </a:solidFill>
              </a:rPr>
              <a:t>(</a:t>
            </a:r>
            <a:r>
              <a:rPr lang="ja-JP" altLang="en-US" dirty="0">
                <a:solidFill>
                  <a:prstClr val="black"/>
                </a:solidFill>
              </a:rPr>
              <a:t>案</a:t>
            </a:r>
            <a:r>
              <a:rPr lang="en-US" altLang="ja-JP" dirty="0" smtClean="0">
                <a:solidFill>
                  <a:prstClr val="black"/>
                </a:solidFill>
              </a:rPr>
              <a:t>)</a:t>
            </a:r>
            <a:r>
              <a:rPr lang="ja-JP" altLang="en-US" dirty="0" smtClean="0">
                <a:solidFill>
                  <a:prstClr val="black"/>
                </a:solidFill>
              </a:rPr>
              <a:t>を厚生</a:t>
            </a:r>
            <a:r>
              <a:rPr lang="ja-JP" altLang="en-US" dirty="0">
                <a:solidFill>
                  <a:prstClr val="black"/>
                </a:solidFill>
              </a:rPr>
              <a:t>労働省</a:t>
            </a:r>
            <a:r>
              <a:rPr lang="ja-JP" altLang="en-US" dirty="0" smtClean="0">
                <a:solidFill>
                  <a:prstClr val="black"/>
                </a:solidFill>
              </a:rPr>
              <a:t>へ提出</a:t>
            </a:r>
            <a:endParaRPr lang="en-US" altLang="ja-JP" dirty="0" smtClean="0">
              <a:solidFill>
                <a:prstClr val="black"/>
              </a:solidFill>
            </a:endParaRPr>
          </a:p>
          <a:p>
            <a:endParaRPr lang="ja-JP" altLang="en-US" sz="500" strike="sngStrike" dirty="0">
              <a:solidFill>
                <a:prstClr val="black"/>
              </a:solidFill>
            </a:endParaRPr>
          </a:p>
          <a:p>
            <a:r>
              <a:rPr lang="ja-JP" altLang="en-US" dirty="0" smtClean="0">
                <a:solidFill>
                  <a:prstClr val="black"/>
                </a:solidFill>
              </a:rPr>
              <a:t>（９）</a:t>
            </a:r>
            <a:r>
              <a:rPr lang="ja-JP" altLang="en-US" dirty="0">
                <a:solidFill>
                  <a:prstClr val="black"/>
                </a:solidFill>
              </a:rPr>
              <a:t>厚生労働省に</a:t>
            </a:r>
            <a:r>
              <a:rPr lang="ja-JP" altLang="en-US" dirty="0" smtClean="0">
                <a:solidFill>
                  <a:prstClr val="black"/>
                </a:solidFill>
              </a:rPr>
              <a:t>よる内示額の決定、都道府県に交付額を内示</a:t>
            </a:r>
            <a:endParaRPr lang="en-US" altLang="ja-JP" dirty="0" smtClean="0">
              <a:solidFill>
                <a:prstClr val="black"/>
              </a:solidFill>
            </a:endParaRPr>
          </a:p>
          <a:p>
            <a:endParaRPr lang="ja-JP" altLang="en-US" sz="500" dirty="0">
              <a:solidFill>
                <a:prstClr val="black"/>
              </a:solidFill>
            </a:endParaRPr>
          </a:p>
          <a:p>
            <a:r>
              <a:rPr lang="ja-JP" altLang="en-US" dirty="0">
                <a:solidFill>
                  <a:prstClr val="black"/>
                </a:solidFill>
              </a:rPr>
              <a:t>（</a:t>
            </a:r>
            <a:r>
              <a:rPr lang="ja-JP" altLang="en-US" dirty="0" smtClean="0">
                <a:solidFill>
                  <a:prstClr val="black"/>
                </a:solidFill>
              </a:rPr>
              <a:t>１０）都道府県</a:t>
            </a:r>
            <a:r>
              <a:rPr lang="ja-JP" altLang="en-US" dirty="0">
                <a:solidFill>
                  <a:prstClr val="black"/>
                </a:solidFill>
              </a:rPr>
              <a:t>において</a:t>
            </a:r>
            <a:r>
              <a:rPr lang="ja-JP" altLang="en-US" dirty="0" smtClean="0">
                <a:solidFill>
                  <a:prstClr val="black"/>
                </a:solidFill>
              </a:rPr>
              <a:t>都道府県計画</a:t>
            </a:r>
            <a:r>
              <a:rPr lang="ja-JP" altLang="en-US" dirty="0">
                <a:solidFill>
                  <a:prstClr val="black"/>
                </a:solidFill>
              </a:rPr>
              <a:t>を</a:t>
            </a:r>
            <a:r>
              <a:rPr lang="ja-JP" altLang="en-US" dirty="0" smtClean="0">
                <a:solidFill>
                  <a:prstClr val="black"/>
                </a:solidFill>
              </a:rPr>
              <a:t>決定</a:t>
            </a:r>
            <a:endParaRPr lang="en-US" altLang="ja-JP" dirty="0" smtClean="0">
              <a:solidFill>
                <a:prstClr val="black"/>
              </a:solidFill>
            </a:endParaRPr>
          </a:p>
          <a:p>
            <a:endParaRPr lang="en-US" altLang="ja-JP" sz="1200" dirty="0" smtClean="0">
              <a:solidFill>
                <a:prstClr val="black"/>
              </a:solidFill>
            </a:endParaRPr>
          </a:p>
        </p:txBody>
      </p:sp>
      <p:sp>
        <p:nvSpPr>
          <p:cNvPr id="5" name="テキスト ボックス 4"/>
          <p:cNvSpPr txBox="1"/>
          <p:nvPr/>
        </p:nvSpPr>
        <p:spPr>
          <a:xfrm>
            <a:off x="513587" y="416567"/>
            <a:ext cx="8970997" cy="523220"/>
          </a:xfrm>
          <a:prstGeom prst="rect">
            <a:avLst/>
          </a:prstGeom>
          <a:noFill/>
        </p:spPr>
        <p:txBody>
          <a:bodyPr wrap="square" rtlCol="0">
            <a:spAutoFit/>
          </a:bodyPr>
          <a:lstStyle/>
          <a:p>
            <a:pPr algn="ctr"/>
            <a:r>
              <a:rPr lang="ja-JP" altLang="en-US" sz="2800" dirty="0" smtClean="0">
                <a:solidFill>
                  <a:prstClr val="black"/>
                </a:solidFill>
              </a:rPr>
              <a:t>都道府県計画</a:t>
            </a:r>
            <a:r>
              <a:rPr lang="ja-JP" altLang="en-US" sz="2800" dirty="0">
                <a:solidFill>
                  <a:prstClr val="black"/>
                </a:solidFill>
              </a:rPr>
              <a:t>の</a:t>
            </a:r>
            <a:r>
              <a:rPr lang="ja-JP" altLang="en-US" sz="2800" dirty="0" smtClean="0">
                <a:solidFill>
                  <a:prstClr val="black"/>
                </a:solidFill>
              </a:rPr>
              <a:t>作成に</a:t>
            </a:r>
            <a:r>
              <a:rPr lang="ja-JP" altLang="en-US" sz="2800" dirty="0">
                <a:solidFill>
                  <a:prstClr val="black"/>
                </a:solidFill>
              </a:rPr>
              <a:t>係る</a:t>
            </a:r>
            <a:r>
              <a:rPr lang="ja-JP" altLang="en-US" sz="2800" dirty="0" smtClean="0">
                <a:solidFill>
                  <a:prstClr val="black"/>
                </a:solidFill>
              </a:rPr>
              <a:t>手順（２６年度）（案）</a:t>
            </a:r>
            <a:endParaRPr lang="ja-JP" altLang="en-US" sz="2800" dirty="0">
              <a:solidFill>
                <a:prstClr val="black"/>
              </a:solidFill>
            </a:endParaRPr>
          </a:p>
        </p:txBody>
      </p:sp>
      <p:sp>
        <p:nvSpPr>
          <p:cNvPr id="2" name="角丸四角形 1"/>
          <p:cNvSpPr/>
          <p:nvPr/>
        </p:nvSpPr>
        <p:spPr>
          <a:xfrm>
            <a:off x="200472" y="260648"/>
            <a:ext cx="9505056" cy="679139"/>
          </a:xfrm>
          <a:prstGeom prst="round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smtClean="0">
              <a:solidFill>
                <a:prstClr val="black"/>
              </a:solidFill>
            </a:endParaRPr>
          </a:p>
        </p:txBody>
      </p:sp>
      <p:sp>
        <p:nvSpPr>
          <p:cNvPr id="7" name="テキスト ボックス 6"/>
          <p:cNvSpPr txBox="1"/>
          <p:nvPr/>
        </p:nvSpPr>
        <p:spPr>
          <a:xfrm>
            <a:off x="5817096" y="-29029"/>
            <a:ext cx="3888433" cy="369332"/>
          </a:xfrm>
          <a:prstGeom prst="rect">
            <a:avLst/>
          </a:prstGeom>
          <a:noFill/>
        </p:spPr>
        <p:txBody>
          <a:bodyPr wrap="square" rtlCol="0">
            <a:spAutoFit/>
          </a:bodyPr>
          <a:lstStyle/>
          <a:p>
            <a:pPr algn="r"/>
            <a:r>
              <a:rPr lang="en-US" altLang="ja-JP" dirty="0" smtClean="0">
                <a:solidFill>
                  <a:prstClr val="black"/>
                </a:solidFill>
              </a:rPr>
              <a:t>【</a:t>
            </a:r>
            <a:r>
              <a:rPr lang="ja-JP" altLang="en-US" dirty="0" smtClean="0">
                <a:solidFill>
                  <a:prstClr val="black"/>
                </a:solidFill>
              </a:rPr>
              <a:t>都道府県担当者用</a:t>
            </a:r>
            <a:r>
              <a:rPr lang="en-US" altLang="ja-JP" dirty="0" smtClean="0">
                <a:solidFill>
                  <a:prstClr val="black"/>
                </a:solidFill>
              </a:rPr>
              <a:t>】</a:t>
            </a: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230</a:t>
            </a:fld>
            <a:endParaRPr lang="ja-JP" altLang="en-US" dirty="0">
              <a:solidFill>
                <a:prstClr val="black"/>
              </a:solidFill>
              <a:latin typeface="Calibri"/>
            </a:endParaRPr>
          </a:p>
        </p:txBody>
      </p:sp>
    </p:spTree>
    <p:extLst>
      <p:ext uri="{BB962C8B-B14F-4D97-AF65-F5344CB8AC3E}">
        <p14:creationId xmlns:p14="http://schemas.microsoft.com/office/powerpoint/2010/main" val="111385040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29037" y="1091062"/>
            <a:ext cx="9140095" cy="4247317"/>
          </a:xfrm>
          <a:prstGeom prst="rect">
            <a:avLst/>
          </a:prstGeom>
          <a:noFill/>
        </p:spPr>
        <p:txBody>
          <a:bodyPr wrap="square" rtlCol="0">
            <a:spAutoFit/>
          </a:bodyPr>
          <a:lstStyle/>
          <a:p>
            <a:r>
              <a:rPr lang="en-US" altLang="ja-JP" dirty="0" smtClean="0">
                <a:solidFill>
                  <a:prstClr val="black"/>
                </a:solidFill>
              </a:rPr>
              <a:t>【</a:t>
            </a:r>
            <a:r>
              <a:rPr lang="ja-JP" altLang="en-US" dirty="0">
                <a:solidFill>
                  <a:prstClr val="black"/>
                </a:solidFill>
              </a:rPr>
              <a:t>計画期間について</a:t>
            </a:r>
            <a:r>
              <a:rPr lang="en-US" altLang="ja-JP" dirty="0">
                <a:solidFill>
                  <a:prstClr val="black"/>
                </a:solidFill>
              </a:rPr>
              <a:t>】</a:t>
            </a:r>
          </a:p>
          <a:p>
            <a:r>
              <a:rPr lang="ja-JP" altLang="en-US" dirty="0">
                <a:solidFill>
                  <a:prstClr val="black"/>
                </a:solidFill>
              </a:rPr>
              <a:t>　</a:t>
            </a:r>
            <a:r>
              <a:rPr lang="ja-JP" altLang="en-US" dirty="0" smtClean="0">
                <a:solidFill>
                  <a:prstClr val="black"/>
                </a:solidFill>
              </a:rPr>
              <a:t>○　計画期間は複数年とすることができるものとし、病床の機能分化・連携のための施設整</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備等については、実施する事業に応じた計画期間</a:t>
            </a:r>
            <a:r>
              <a:rPr lang="ja-JP" altLang="en-US" dirty="0">
                <a:solidFill>
                  <a:prstClr val="black"/>
                </a:solidFill>
              </a:rPr>
              <a:t>を設定できるものと</a:t>
            </a:r>
            <a:r>
              <a:rPr lang="ja-JP" altLang="en-US" dirty="0" smtClean="0">
                <a:solidFill>
                  <a:prstClr val="black"/>
                </a:solidFill>
              </a:rPr>
              <a:t>する。新基金</a:t>
            </a:r>
            <a:r>
              <a:rPr lang="ja-JP" altLang="en-US" dirty="0">
                <a:solidFill>
                  <a:prstClr val="black"/>
                </a:solidFill>
              </a:rPr>
              <a:t>に</a:t>
            </a:r>
            <a:r>
              <a:rPr lang="ja-JP" altLang="en-US" dirty="0" smtClean="0">
                <a:solidFill>
                  <a:prstClr val="black"/>
                </a:solidFill>
              </a:rPr>
              <a:t>つい</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a:t>
            </a:r>
            <a:r>
              <a:rPr lang="ja-JP" altLang="en-US" dirty="0" err="1" smtClean="0">
                <a:solidFill>
                  <a:prstClr val="black"/>
                </a:solidFill>
              </a:rPr>
              <a:t>ては</a:t>
            </a:r>
            <a:r>
              <a:rPr lang="ja-JP" altLang="en-US" dirty="0">
                <a:solidFill>
                  <a:prstClr val="black"/>
                </a:solidFill>
              </a:rPr>
              <a:t>毎年度予算措置していくことを想定しているが、 ２７年度</a:t>
            </a:r>
            <a:r>
              <a:rPr lang="ja-JP" altLang="en-US" dirty="0" smtClean="0">
                <a:solidFill>
                  <a:prstClr val="black"/>
                </a:solidFill>
              </a:rPr>
              <a:t>以降</a:t>
            </a:r>
            <a:r>
              <a:rPr lang="ja-JP" altLang="en-US" dirty="0">
                <a:solidFill>
                  <a:prstClr val="black"/>
                </a:solidFill>
              </a:rPr>
              <a:t>の</a:t>
            </a:r>
            <a:r>
              <a:rPr lang="ja-JP" altLang="en-US" dirty="0" smtClean="0">
                <a:solidFill>
                  <a:prstClr val="black"/>
                </a:solidFill>
              </a:rPr>
              <a:t>追加予算</a:t>
            </a:r>
            <a:r>
              <a:rPr lang="ja-JP" altLang="en-US" dirty="0">
                <a:solidFill>
                  <a:prstClr val="black"/>
                </a:solidFill>
              </a:rPr>
              <a:t>の確保を</a:t>
            </a:r>
            <a:r>
              <a:rPr lang="ja-JP" altLang="en-US" dirty="0" smtClean="0">
                <a:solidFill>
                  <a:prstClr val="black"/>
                </a:solidFill>
              </a:rPr>
              <a:t>確</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約する</a:t>
            </a:r>
            <a:r>
              <a:rPr lang="ja-JP" altLang="en-US" dirty="0">
                <a:solidFill>
                  <a:prstClr val="black"/>
                </a:solidFill>
              </a:rPr>
              <a:t>ものでは</a:t>
            </a:r>
            <a:r>
              <a:rPr lang="ja-JP" altLang="en-US" dirty="0" smtClean="0">
                <a:solidFill>
                  <a:prstClr val="black"/>
                </a:solidFill>
              </a:rPr>
              <a:t>ないので</a:t>
            </a:r>
            <a:r>
              <a:rPr lang="ja-JP" altLang="en-US" dirty="0">
                <a:solidFill>
                  <a:prstClr val="black"/>
                </a:solidFill>
              </a:rPr>
              <a:t>留意</a:t>
            </a:r>
            <a:r>
              <a:rPr lang="ja-JP" altLang="en-US" dirty="0" smtClean="0">
                <a:solidFill>
                  <a:prstClr val="black"/>
                </a:solidFill>
              </a:rPr>
              <a:t>する。</a:t>
            </a:r>
            <a:endParaRPr lang="en-US" altLang="ja-JP" dirty="0" smtClean="0">
              <a:solidFill>
                <a:prstClr val="black"/>
              </a:solidFill>
            </a:endParaRPr>
          </a:p>
          <a:p>
            <a:endParaRPr lang="en-US" altLang="ja-JP" dirty="0">
              <a:solidFill>
                <a:prstClr val="black"/>
              </a:solidFill>
            </a:endParaRPr>
          </a:p>
          <a:p>
            <a:r>
              <a:rPr lang="en-US" altLang="ja-JP" dirty="0" smtClean="0">
                <a:solidFill>
                  <a:prstClr val="black"/>
                </a:solidFill>
              </a:rPr>
              <a:t>【</a:t>
            </a:r>
            <a:r>
              <a:rPr lang="ja-JP" altLang="en-US" dirty="0" smtClean="0">
                <a:solidFill>
                  <a:prstClr val="black"/>
                </a:solidFill>
              </a:rPr>
              <a:t>新基金の対象事業について</a:t>
            </a:r>
            <a:r>
              <a:rPr lang="en-US" altLang="ja-JP" dirty="0" smtClean="0">
                <a:solidFill>
                  <a:prstClr val="black"/>
                </a:solidFill>
              </a:rPr>
              <a:t>】</a:t>
            </a:r>
            <a:endParaRPr lang="en-US" altLang="ja-JP" dirty="0">
              <a:solidFill>
                <a:prstClr val="black"/>
              </a:solidFill>
            </a:endParaRPr>
          </a:p>
          <a:p>
            <a:r>
              <a:rPr lang="ja-JP" altLang="en-US" dirty="0">
                <a:solidFill>
                  <a:prstClr val="black"/>
                </a:solidFill>
              </a:rPr>
              <a:t>　</a:t>
            </a:r>
            <a:r>
              <a:rPr lang="ja-JP" altLang="en-US" dirty="0" smtClean="0">
                <a:solidFill>
                  <a:prstClr val="black"/>
                </a:solidFill>
              </a:rPr>
              <a:t>○　新基金の趣旨に鑑み、既</a:t>
            </a:r>
            <a:r>
              <a:rPr lang="ja-JP" altLang="en-US" dirty="0">
                <a:solidFill>
                  <a:prstClr val="black"/>
                </a:solidFill>
              </a:rPr>
              <a:t>に一般財源化されたもの及び地方単独事業の単</a:t>
            </a:r>
            <a:r>
              <a:rPr lang="ja-JP" altLang="en-US" dirty="0" smtClean="0">
                <a:solidFill>
                  <a:prstClr val="black"/>
                </a:solidFill>
              </a:rPr>
              <a:t>なる新基金へ</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の付け替えについては、慎重にされたい。</a:t>
            </a:r>
            <a:endParaRPr lang="en-US" altLang="ja-JP" dirty="0" smtClean="0">
              <a:solidFill>
                <a:prstClr val="black"/>
              </a:solidFill>
            </a:endParaRPr>
          </a:p>
          <a:p>
            <a:endParaRPr lang="en-US" altLang="ja-JP" strike="sngStrike" dirty="0">
              <a:solidFill>
                <a:prstClr val="black"/>
              </a:solidFill>
            </a:endParaRPr>
          </a:p>
          <a:p>
            <a:r>
              <a:rPr lang="en-US" altLang="ja-JP" dirty="0">
                <a:solidFill>
                  <a:prstClr val="black"/>
                </a:solidFill>
              </a:rPr>
              <a:t>【</a:t>
            </a:r>
            <a:r>
              <a:rPr lang="ja-JP" altLang="en-US" dirty="0">
                <a:solidFill>
                  <a:prstClr val="black"/>
                </a:solidFill>
              </a:rPr>
              <a:t>経理区分の明確化について</a:t>
            </a:r>
            <a:r>
              <a:rPr lang="en-US" altLang="ja-JP" dirty="0">
                <a:solidFill>
                  <a:prstClr val="black"/>
                </a:solidFill>
              </a:rPr>
              <a:t>】</a:t>
            </a:r>
          </a:p>
          <a:p>
            <a:r>
              <a:rPr lang="ja-JP" altLang="en-US" dirty="0">
                <a:solidFill>
                  <a:prstClr val="black"/>
                </a:solidFill>
              </a:rPr>
              <a:t>　○　新基金の財源について、消費税財源と一般財源に経理区分を明確にする必要がある。</a:t>
            </a:r>
            <a:endParaRPr lang="en-US" altLang="ja-JP" dirty="0">
              <a:solidFill>
                <a:prstClr val="black"/>
              </a:solidFill>
            </a:endParaRPr>
          </a:p>
          <a:p>
            <a:r>
              <a:rPr lang="ja-JP" altLang="en-US" dirty="0">
                <a:solidFill>
                  <a:prstClr val="black"/>
                </a:solidFill>
              </a:rPr>
              <a:t>　　基金事業としては一体の</a:t>
            </a:r>
            <a:r>
              <a:rPr lang="ja-JP" altLang="en-US" dirty="0" smtClean="0">
                <a:solidFill>
                  <a:prstClr val="black"/>
                </a:solidFill>
              </a:rPr>
              <a:t>ものである</a:t>
            </a:r>
            <a:r>
              <a:rPr lang="ja-JP" altLang="en-US" dirty="0">
                <a:solidFill>
                  <a:prstClr val="black"/>
                </a:solidFill>
              </a:rPr>
              <a:t>が、予算内示後、都道府県は、都道府県計画</a:t>
            </a:r>
            <a:r>
              <a:rPr lang="ja-JP" altLang="en-US" dirty="0" smtClean="0">
                <a:solidFill>
                  <a:prstClr val="black"/>
                </a:solidFill>
              </a:rPr>
              <a:t>を</a:t>
            </a:r>
            <a:r>
              <a:rPr lang="ja-JP" altLang="en-US" dirty="0" err="1" smtClean="0">
                <a:solidFill>
                  <a:prstClr val="black"/>
                </a:solidFill>
              </a:rPr>
              <a:t>確定す</a:t>
            </a:r>
            <a:r>
              <a:rPr lang="ja-JP" altLang="en-US" dirty="0" smtClean="0">
                <a:solidFill>
                  <a:prstClr val="black"/>
                </a:solidFill>
              </a:rPr>
              <a:t>　</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a:t>
            </a:r>
            <a:r>
              <a:rPr lang="ja-JP" altLang="en-US" dirty="0" err="1" smtClean="0">
                <a:solidFill>
                  <a:prstClr val="black"/>
                </a:solidFill>
              </a:rPr>
              <a:t>る</a:t>
            </a:r>
            <a:r>
              <a:rPr lang="ja-JP" altLang="en-US" dirty="0" smtClean="0">
                <a:solidFill>
                  <a:prstClr val="black"/>
                </a:solidFill>
              </a:rPr>
              <a:t>際</a:t>
            </a:r>
            <a:r>
              <a:rPr lang="ja-JP" altLang="en-US" dirty="0">
                <a:solidFill>
                  <a:prstClr val="black"/>
                </a:solidFill>
              </a:rPr>
              <a:t>に経理区分を明確にする必要がある（消費税と一般財源の比率で事業の費用</a:t>
            </a:r>
            <a:r>
              <a:rPr lang="ja-JP" altLang="en-US" dirty="0" smtClean="0">
                <a:solidFill>
                  <a:prstClr val="black"/>
                </a:solidFill>
              </a:rPr>
              <a:t>を按分</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する</a:t>
            </a:r>
            <a:r>
              <a:rPr lang="ja-JP" altLang="en-US" dirty="0">
                <a:solidFill>
                  <a:prstClr val="black"/>
                </a:solidFill>
              </a:rPr>
              <a:t>ことは可能）</a:t>
            </a:r>
            <a:r>
              <a:rPr lang="ja-JP" altLang="en-US" dirty="0" smtClean="0">
                <a:solidFill>
                  <a:prstClr val="black"/>
                </a:solidFill>
              </a:rPr>
              <a:t>。</a:t>
            </a:r>
            <a:endParaRPr lang="ja-JP" altLang="en-US" strike="sngStrike" dirty="0">
              <a:solidFill>
                <a:prstClr val="black"/>
              </a:solidFill>
            </a:endParaRPr>
          </a:p>
        </p:txBody>
      </p:sp>
      <p:sp>
        <p:nvSpPr>
          <p:cNvPr id="5" name="テキスト ボックス 4"/>
          <p:cNvSpPr txBox="1"/>
          <p:nvPr/>
        </p:nvSpPr>
        <p:spPr>
          <a:xfrm>
            <a:off x="513587" y="416567"/>
            <a:ext cx="8970997" cy="523220"/>
          </a:xfrm>
          <a:prstGeom prst="rect">
            <a:avLst/>
          </a:prstGeom>
          <a:noFill/>
        </p:spPr>
        <p:txBody>
          <a:bodyPr wrap="square" rtlCol="0">
            <a:spAutoFit/>
          </a:bodyPr>
          <a:lstStyle/>
          <a:p>
            <a:pPr algn="ctr"/>
            <a:r>
              <a:rPr lang="ja-JP" altLang="en-US" sz="2800" dirty="0" smtClean="0">
                <a:solidFill>
                  <a:prstClr val="black"/>
                </a:solidFill>
              </a:rPr>
              <a:t>補足事項（１）</a:t>
            </a:r>
            <a:endParaRPr lang="ja-JP" altLang="en-US" sz="2800" dirty="0">
              <a:solidFill>
                <a:prstClr val="black"/>
              </a:solidFill>
            </a:endParaRPr>
          </a:p>
        </p:txBody>
      </p:sp>
      <p:sp>
        <p:nvSpPr>
          <p:cNvPr id="2" name="角丸四角形 1"/>
          <p:cNvSpPr/>
          <p:nvPr/>
        </p:nvSpPr>
        <p:spPr>
          <a:xfrm>
            <a:off x="200472" y="260648"/>
            <a:ext cx="9505056" cy="679139"/>
          </a:xfrm>
          <a:prstGeom prst="round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smtClean="0">
              <a:solidFill>
                <a:prstClr val="black"/>
              </a:solidFill>
            </a:endParaRPr>
          </a:p>
        </p:txBody>
      </p:sp>
      <p:sp>
        <p:nvSpPr>
          <p:cNvPr id="7" name="テキスト ボックス 6"/>
          <p:cNvSpPr txBox="1"/>
          <p:nvPr/>
        </p:nvSpPr>
        <p:spPr>
          <a:xfrm>
            <a:off x="5817096" y="-29029"/>
            <a:ext cx="3888433" cy="369332"/>
          </a:xfrm>
          <a:prstGeom prst="rect">
            <a:avLst/>
          </a:prstGeom>
          <a:noFill/>
        </p:spPr>
        <p:txBody>
          <a:bodyPr wrap="square" rtlCol="0">
            <a:spAutoFit/>
          </a:bodyPr>
          <a:lstStyle/>
          <a:p>
            <a:pPr algn="r"/>
            <a:r>
              <a:rPr lang="en-US" altLang="ja-JP" dirty="0" smtClean="0">
                <a:solidFill>
                  <a:prstClr val="black"/>
                </a:solidFill>
              </a:rPr>
              <a:t>【</a:t>
            </a:r>
            <a:r>
              <a:rPr lang="ja-JP" altLang="en-US" dirty="0" smtClean="0">
                <a:solidFill>
                  <a:prstClr val="black"/>
                </a:solidFill>
              </a:rPr>
              <a:t>都道府県担当者用</a:t>
            </a:r>
            <a:r>
              <a:rPr lang="en-US" altLang="ja-JP" dirty="0" smtClean="0">
                <a:solidFill>
                  <a:prstClr val="black"/>
                </a:solidFill>
              </a:rPr>
              <a:t>】</a:t>
            </a: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231</a:t>
            </a:fld>
            <a:endParaRPr lang="ja-JP" altLang="en-US" dirty="0">
              <a:solidFill>
                <a:prstClr val="black"/>
              </a:solidFill>
              <a:latin typeface="Calibri"/>
            </a:endParaRPr>
          </a:p>
        </p:txBody>
      </p:sp>
    </p:spTree>
    <p:extLst>
      <p:ext uri="{BB962C8B-B14F-4D97-AF65-F5344CB8AC3E}">
        <p14:creationId xmlns:p14="http://schemas.microsoft.com/office/powerpoint/2010/main" val="286100056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29037" y="1091062"/>
            <a:ext cx="9140095" cy="4308872"/>
          </a:xfrm>
          <a:prstGeom prst="rect">
            <a:avLst/>
          </a:prstGeom>
          <a:noFill/>
        </p:spPr>
        <p:txBody>
          <a:bodyPr wrap="square" rtlCol="0">
            <a:spAutoFit/>
          </a:bodyPr>
          <a:lstStyle/>
          <a:p>
            <a:r>
              <a:rPr lang="en-US" altLang="ja-JP" dirty="0" smtClean="0">
                <a:solidFill>
                  <a:prstClr val="black"/>
                </a:solidFill>
              </a:rPr>
              <a:t>【</a:t>
            </a:r>
            <a:r>
              <a:rPr lang="ja-JP" altLang="en-US" dirty="0">
                <a:solidFill>
                  <a:prstClr val="black"/>
                </a:solidFill>
              </a:rPr>
              <a:t>都道府県計画の</a:t>
            </a:r>
            <a:r>
              <a:rPr lang="ja-JP" altLang="en-US" dirty="0" smtClean="0">
                <a:solidFill>
                  <a:prstClr val="black"/>
                </a:solidFill>
              </a:rPr>
              <a:t>変更について</a:t>
            </a:r>
            <a:r>
              <a:rPr lang="en-US" altLang="ja-JP" dirty="0" smtClean="0">
                <a:solidFill>
                  <a:prstClr val="black"/>
                </a:solidFill>
              </a:rPr>
              <a:t>】</a:t>
            </a:r>
            <a:endParaRPr lang="ja-JP" altLang="en-US" dirty="0">
              <a:solidFill>
                <a:prstClr val="black"/>
              </a:solidFill>
            </a:endParaRPr>
          </a:p>
          <a:p>
            <a:r>
              <a:rPr lang="ja-JP" altLang="en-US" dirty="0">
                <a:solidFill>
                  <a:prstClr val="black"/>
                </a:solidFill>
              </a:rPr>
              <a:t>　</a:t>
            </a:r>
            <a:r>
              <a:rPr lang="ja-JP" altLang="en-US" dirty="0" smtClean="0">
                <a:solidFill>
                  <a:prstClr val="black"/>
                </a:solidFill>
              </a:rPr>
              <a:t>○</a:t>
            </a:r>
            <a:r>
              <a:rPr lang="ja-JP" altLang="en-US" dirty="0">
                <a:solidFill>
                  <a:prstClr val="black"/>
                </a:solidFill>
              </a:rPr>
              <a:t>　都道府県は、都道府県計画を変更したときは、遅滞なく、これを厚生労働大臣</a:t>
            </a:r>
            <a:r>
              <a:rPr lang="ja-JP" altLang="en-US" dirty="0" smtClean="0">
                <a:solidFill>
                  <a:prstClr val="black"/>
                </a:solidFill>
              </a:rPr>
              <a:t>に提出 し　</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なければ</a:t>
            </a:r>
            <a:r>
              <a:rPr lang="ja-JP" altLang="en-US" dirty="0">
                <a:solidFill>
                  <a:prstClr val="black"/>
                </a:solidFill>
              </a:rPr>
              <a:t>ならない。ただし</a:t>
            </a:r>
            <a:r>
              <a:rPr lang="ja-JP" altLang="en-US" dirty="0" smtClean="0">
                <a:solidFill>
                  <a:prstClr val="black"/>
                </a:solidFill>
              </a:rPr>
              <a:t>、軽微</a:t>
            </a:r>
            <a:r>
              <a:rPr lang="ja-JP" altLang="en-US" dirty="0">
                <a:solidFill>
                  <a:prstClr val="black"/>
                </a:solidFill>
              </a:rPr>
              <a:t>な</a:t>
            </a:r>
            <a:r>
              <a:rPr lang="ja-JP" altLang="en-US" dirty="0" smtClean="0">
                <a:solidFill>
                  <a:prstClr val="black"/>
                </a:solidFill>
              </a:rPr>
              <a:t>変更の場合、厚労省への事前協議を省略し提出のみで</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可とする。</a:t>
            </a:r>
            <a:endParaRPr lang="en-US" altLang="ja-JP" dirty="0" smtClean="0">
              <a:solidFill>
                <a:prstClr val="black"/>
              </a:solidFill>
            </a:endParaRPr>
          </a:p>
          <a:p>
            <a:r>
              <a:rPr lang="ja-JP" altLang="en-US" dirty="0" smtClean="0">
                <a:solidFill>
                  <a:prstClr val="black"/>
                </a:solidFill>
              </a:rPr>
              <a:t>　　　　</a:t>
            </a:r>
            <a:r>
              <a:rPr lang="en-US" altLang="ja-JP" sz="1400" dirty="0" smtClean="0">
                <a:solidFill>
                  <a:prstClr val="black"/>
                </a:solidFill>
              </a:rPr>
              <a:t>※</a:t>
            </a:r>
            <a:r>
              <a:rPr lang="ja-JP" altLang="en-US" sz="1400" dirty="0" smtClean="0">
                <a:solidFill>
                  <a:prstClr val="black"/>
                </a:solidFill>
              </a:rPr>
              <a:t>軽微な変更：都道府県計画の公正性・透明性を損なう計画</a:t>
            </a:r>
            <a:r>
              <a:rPr lang="ja-JP" altLang="en-US" sz="1400" dirty="0">
                <a:solidFill>
                  <a:prstClr val="black"/>
                </a:solidFill>
              </a:rPr>
              <a:t>内容の著しい</a:t>
            </a:r>
            <a:r>
              <a:rPr lang="ja-JP" altLang="en-US" sz="1400" dirty="0" smtClean="0">
                <a:solidFill>
                  <a:prstClr val="black"/>
                </a:solidFill>
              </a:rPr>
              <a:t>変更以外</a:t>
            </a:r>
            <a:r>
              <a:rPr lang="ja-JP" altLang="en-US" sz="1400" dirty="0">
                <a:solidFill>
                  <a:prstClr val="black"/>
                </a:solidFill>
              </a:rPr>
              <a:t>の変更</a:t>
            </a:r>
            <a:r>
              <a:rPr lang="ja-JP" altLang="en-US" sz="1400" dirty="0" smtClean="0">
                <a:solidFill>
                  <a:prstClr val="black"/>
                </a:solidFill>
              </a:rPr>
              <a:t>で計画額</a:t>
            </a:r>
            <a:r>
              <a:rPr lang="ja-JP" altLang="en-US" sz="1400" dirty="0">
                <a:solidFill>
                  <a:prstClr val="black"/>
                </a:solidFill>
              </a:rPr>
              <a:t>に変更を</a:t>
            </a:r>
            <a:r>
              <a:rPr lang="ja-JP" altLang="en-US" sz="1400" dirty="0" smtClean="0">
                <a:solidFill>
                  <a:prstClr val="black"/>
                </a:solidFill>
              </a:rPr>
              <a:t>生</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ja-JP" altLang="en-US" sz="1400" dirty="0" err="1" smtClean="0">
                <a:solidFill>
                  <a:prstClr val="black"/>
                </a:solidFill>
              </a:rPr>
              <a:t>じ</a:t>
            </a:r>
            <a:r>
              <a:rPr lang="ja-JP" altLang="en-US" sz="1400" dirty="0">
                <a:solidFill>
                  <a:prstClr val="black"/>
                </a:solidFill>
              </a:rPr>
              <a:t>ない</a:t>
            </a:r>
            <a:r>
              <a:rPr lang="ja-JP" altLang="en-US" sz="1400" dirty="0" smtClean="0">
                <a:solidFill>
                  <a:prstClr val="black"/>
                </a:solidFill>
              </a:rPr>
              <a:t>もの。後日交付要綱等で示す予定。</a:t>
            </a:r>
            <a:endParaRPr lang="en-US" altLang="ja-JP" sz="1400" dirty="0" smtClean="0">
              <a:solidFill>
                <a:prstClr val="black"/>
              </a:solidFill>
            </a:endParaRPr>
          </a:p>
          <a:p>
            <a:endParaRPr lang="en-US" altLang="ja-JP" sz="1400" dirty="0" smtClean="0">
              <a:solidFill>
                <a:prstClr val="black"/>
              </a:solidFill>
            </a:endParaRPr>
          </a:p>
          <a:p>
            <a:endParaRPr lang="en-US" altLang="ja-JP" sz="1200" dirty="0" smtClean="0">
              <a:solidFill>
                <a:prstClr val="black"/>
              </a:solidFill>
            </a:endParaRPr>
          </a:p>
          <a:p>
            <a:r>
              <a:rPr lang="en-US" altLang="ja-JP" dirty="0">
                <a:solidFill>
                  <a:prstClr val="black"/>
                </a:solidFill>
              </a:rPr>
              <a:t>【</a:t>
            </a:r>
            <a:r>
              <a:rPr lang="ja-JP" altLang="en-US" dirty="0">
                <a:solidFill>
                  <a:prstClr val="black"/>
                </a:solidFill>
              </a:rPr>
              <a:t>新基金の申請書類として提出を考えている</a:t>
            </a:r>
            <a:r>
              <a:rPr lang="ja-JP" altLang="en-US" dirty="0" smtClean="0">
                <a:solidFill>
                  <a:prstClr val="black"/>
                </a:solidFill>
              </a:rPr>
              <a:t>書類について</a:t>
            </a:r>
            <a:r>
              <a:rPr lang="en-US" altLang="ja-JP" dirty="0" smtClean="0">
                <a:solidFill>
                  <a:prstClr val="black"/>
                </a:solidFill>
              </a:rPr>
              <a:t>】</a:t>
            </a:r>
            <a:endParaRPr lang="en-US" altLang="ja-JP" dirty="0">
              <a:solidFill>
                <a:prstClr val="black"/>
              </a:solidFill>
            </a:endParaRPr>
          </a:p>
          <a:p>
            <a:r>
              <a:rPr lang="ja-JP" altLang="en-US" dirty="0">
                <a:solidFill>
                  <a:prstClr val="black"/>
                </a:solidFill>
              </a:rPr>
              <a:t>　</a:t>
            </a:r>
            <a:r>
              <a:rPr lang="ja-JP" altLang="en-US" dirty="0" smtClean="0">
                <a:solidFill>
                  <a:prstClr val="black"/>
                </a:solidFill>
              </a:rPr>
              <a:t>○</a:t>
            </a:r>
            <a:r>
              <a:rPr lang="ja-JP" altLang="en-US" dirty="0">
                <a:solidFill>
                  <a:prstClr val="black"/>
                </a:solidFill>
              </a:rPr>
              <a:t>　都道府県計画（事業毎の個票（</a:t>
            </a:r>
            <a:r>
              <a:rPr lang="ja-JP" altLang="en-US" dirty="0" smtClean="0">
                <a:solidFill>
                  <a:prstClr val="black"/>
                </a:solidFill>
              </a:rPr>
              <a:t>様式１）</a:t>
            </a:r>
            <a:r>
              <a:rPr lang="en-US" altLang="ja-JP" dirty="0">
                <a:solidFill>
                  <a:prstClr val="black"/>
                </a:solidFill>
              </a:rPr>
              <a:t>※</a:t>
            </a:r>
            <a:r>
              <a:rPr lang="ja-JP" altLang="en-US" dirty="0">
                <a:solidFill>
                  <a:prstClr val="black"/>
                </a:solidFill>
              </a:rPr>
              <a:t>）</a:t>
            </a:r>
            <a:endParaRPr lang="en-US" altLang="ja-JP" dirty="0">
              <a:solidFill>
                <a:prstClr val="black"/>
              </a:solidFill>
            </a:endParaRPr>
          </a:p>
          <a:p>
            <a:r>
              <a:rPr lang="ja-JP" altLang="en-US" dirty="0">
                <a:solidFill>
                  <a:prstClr val="black"/>
                </a:solidFill>
              </a:rPr>
              <a:t>　</a:t>
            </a:r>
            <a:r>
              <a:rPr lang="ja-JP" altLang="en-US" dirty="0" smtClean="0">
                <a:solidFill>
                  <a:prstClr val="black"/>
                </a:solidFill>
              </a:rPr>
              <a:t>○</a:t>
            </a:r>
            <a:r>
              <a:rPr lang="ja-JP" altLang="en-US" dirty="0">
                <a:solidFill>
                  <a:prstClr val="black"/>
                </a:solidFill>
              </a:rPr>
              <a:t>　都道府県計画の概要（パワーポイントを含め５枚程度</a:t>
            </a:r>
            <a:r>
              <a:rPr lang="ja-JP" altLang="en-US" dirty="0" smtClean="0">
                <a:solidFill>
                  <a:prstClr val="black"/>
                </a:solidFill>
              </a:rPr>
              <a:t>）</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a:t>
            </a:r>
            <a:r>
              <a:rPr lang="ja-JP" altLang="en-US" dirty="0">
                <a:solidFill>
                  <a:prstClr val="black"/>
                </a:solidFill>
              </a:rPr>
              <a:t>　総括表（</a:t>
            </a:r>
            <a:r>
              <a:rPr lang="ja-JP" altLang="en-US" dirty="0" smtClean="0">
                <a:solidFill>
                  <a:prstClr val="black"/>
                </a:solidFill>
              </a:rPr>
              <a:t>様式２）</a:t>
            </a:r>
            <a:endParaRPr lang="en-US" altLang="ja-JP" dirty="0">
              <a:solidFill>
                <a:prstClr val="black"/>
              </a:solidFill>
            </a:endParaRPr>
          </a:p>
          <a:p>
            <a:r>
              <a:rPr lang="ja-JP" altLang="en-US" dirty="0">
                <a:solidFill>
                  <a:prstClr val="black"/>
                </a:solidFill>
              </a:rPr>
              <a:t>　</a:t>
            </a:r>
            <a:r>
              <a:rPr lang="ja-JP" altLang="en-US" dirty="0" smtClean="0">
                <a:solidFill>
                  <a:prstClr val="black"/>
                </a:solidFill>
              </a:rPr>
              <a:t>○</a:t>
            </a:r>
            <a:r>
              <a:rPr lang="ja-JP" altLang="en-US" dirty="0">
                <a:solidFill>
                  <a:prstClr val="black"/>
                </a:solidFill>
              </a:rPr>
              <a:t>　現行の医療計画（ＰＤＣＡに基づき見直したものがあれば提出）</a:t>
            </a:r>
            <a:endParaRPr lang="en-US" altLang="ja-JP" dirty="0">
              <a:solidFill>
                <a:prstClr val="black"/>
              </a:solidFill>
            </a:endParaRPr>
          </a:p>
          <a:p>
            <a:r>
              <a:rPr lang="ja-JP" altLang="en-US" dirty="0">
                <a:solidFill>
                  <a:prstClr val="black"/>
                </a:solidFill>
              </a:rPr>
              <a:t>　</a:t>
            </a:r>
            <a:r>
              <a:rPr lang="ja-JP" altLang="en-US" dirty="0" smtClean="0">
                <a:solidFill>
                  <a:prstClr val="black"/>
                </a:solidFill>
              </a:rPr>
              <a:t>○</a:t>
            </a:r>
            <a:r>
              <a:rPr lang="ja-JP" altLang="en-US" dirty="0">
                <a:solidFill>
                  <a:prstClr val="black"/>
                </a:solidFill>
              </a:rPr>
              <a:t>　医師確保等に関する計画（別途依頼）</a:t>
            </a:r>
            <a:endParaRPr lang="en-US" altLang="ja-JP" dirty="0">
              <a:solidFill>
                <a:prstClr val="black"/>
              </a:solidFill>
            </a:endParaRPr>
          </a:p>
          <a:p>
            <a:r>
              <a:rPr lang="ja-JP" altLang="en-US" dirty="0">
                <a:solidFill>
                  <a:prstClr val="black"/>
                </a:solidFill>
              </a:rPr>
              <a:t>　　</a:t>
            </a:r>
            <a:r>
              <a:rPr lang="en-US" altLang="ja-JP" dirty="0" smtClean="0">
                <a:solidFill>
                  <a:prstClr val="black"/>
                </a:solidFill>
              </a:rPr>
              <a:t>※</a:t>
            </a:r>
            <a:r>
              <a:rPr lang="ja-JP" altLang="en-US" dirty="0" smtClean="0">
                <a:solidFill>
                  <a:prstClr val="black"/>
                </a:solidFill>
              </a:rPr>
              <a:t>従前</a:t>
            </a:r>
            <a:r>
              <a:rPr lang="ja-JP" altLang="en-US" dirty="0">
                <a:solidFill>
                  <a:prstClr val="black"/>
                </a:solidFill>
              </a:rPr>
              <a:t>の補助事業で新基金で対応可能な事業については</a:t>
            </a:r>
            <a:r>
              <a:rPr lang="ja-JP" altLang="en-US" dirty="0" smtClean="0">
                <a:solidFill>
                  <a:prstClr val="black"/>
                </a:solidFill>
              </a:rPr>
              <a:t>様式１の</a:t>
            </a:r>
            <a:r>
              <a:rPr lang="ja-JP" altLang="en-US" dirty="0">
                <a:solidFill>
                  <a:prstClr val="black"/>
                </a:solidFill>
              </a:rPr>
              <a:t>代わり</a:t>
            </a:r>
            <a:r>
              <a:rPr lang="ja-JP" altLang="en-US" dirty="0" smtClean="0">
                <a:solidFill>
                  <a:prstClr val="black"/>
                </a:solidFill>
              </a:rPr>
              <a:t>に所要額調書等</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a:t>
            </a:r>
            <a:r>
              <a:rPr lang="ja-JP" altLang="en-US" dirty="0">
                <a:solidFill>
                  <a:prstClr val="black"/>
                </a:solidFill>
              </a:rPr>
              <a:t>従前の補助事業の申請様式</a:t>
            </a:r>
            <a:r>
              <a:rPr lang="ja-JP" altLang="en-US" dirty="0" smtClean="0">
                <a:solidFill>
                  <a:prstClr val="black"/>
                </a:solidFill>
              </a:rPr>
              <a:t>）</a:t>
            </a:r>
            <a:endParaRPr lang="en-US" altLang="ja-JP" sz="1200" dirty="0" smtClean="0">
              <a:solidFill>
                <a:prstClr val="black"/>
              </a:solidFill>
            </a:endParaRPr>
          </a:p>
        </p:txBody>
      </p:sp>
      <p:sp>
        <p:nvSpPr>
          <p:cNvPr id="5" name="テキスト ボックス 4"/>
          <p:cNvSpPr txBox="1"/>
          <p:nvPr/>
        </p:nvSpPr>
        <p:spPr>
          <a:xfrm>
            <a:off x="513587" y="416567"/>
            <a:ext cx="8970997" cy="523220"/>
          </a:xfrm>
          <a:prstGeom prst="rect">
            <a:avLst/>
          </a:prstGeom>
          <a:noFill/>
        </p:spPr>
        <p:txBody>
          <a:bodyPr wrap="square" rtlCol="0">
            <a:spAutoFit/>
          </a:bodyPr>
          <a:lstStyle/>
          <a:p>
            <a:pPr algn="ctr"/>
            <a:r>
              <a:rPr lang="ja-JP" altLang="en-US" sz="2800" dirty="0" smtClean="0">
                <a:solidFill>
                  <a:prstClr val="black"/>
                </a:solidFill>
              </a:rPr>
              <a:t>補足事項（２）</a:t>
            </a:r>
            <a:endParaRPr lang="ja-JP" altLang="en-US" sz="2800" dirty="0">
              <a:solidFill>
                <a:prstClr val="black"/>
              </a:solidFill>
            </a:endParaRPr>
          </a:p>
        </p:txBody>
      </p:sp>
      <p:sp>
        <p:nvSpPr>
          <p:cNvPr id="2" name="角丸四角形 1"/>
          <p:cNvSpPr/>
          <p:nvPr/>
        </p:nvSpPr>
        <p:spPr>
          <a:xfrm>
            <a:off x="200472" y="260648"/>
            <a:ext cx="9505056" cy="679139"/>
          </a:xfrm>
          <a:prstGeom prst="round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smtClean="0">
              <a:solidFill>
                <a:prstClr val="black"/>
              </a:solidFill>
            </a:endParaRPr>
          </a:p>
        </p:txBody>
      </p:sp>
      <p:sp>
        <p:nvSpPr>
          <p:cNvPr id="7" name="テキスト ボックス 6"/>
          <p:cNvSpPr txBox="1"/>
          <p:nvPr/>
        </p:nvSpPr>
        <p:spPr>
          <a:xfrm>
            <a:off x="5817096" y="-29029"/>
            <a:ext cx="3888433" cy="369332"/>
          </a:xfrm>
          <a:prstGeom prst="rect">
            <a:avLst/>
          </a:prstGeom>
          <a:noFill/>
        </p:spPr>
        <p:txBody>
          <a:bodyPr wrap="square" rtlCol="0">
            <a:spAutoFit/>
          </a:bodyPr>
          <a:lstStyle/>
          <a:p>
            <a:pPr algn="r"/>
            <a:r>
              <a:rPr lang="en-US" altLang="ja-JP" dirty="0" smtClean="0">
                <a:solidFill>
                  <a:prstClr val="black"/>
                </a:solidFill>
              </a:rPr>
              <a:t>【</a:t>
            </a:r>
            <a:r>
              <a:rPr lang="ja-JP" altLang="en-US" dirty="0" smtClean="0">
                <a:solidFill>
                  <a:prstClr val="black"/>
                </a:solidFill>
              </a:rPr>
              <a:t>都道府県担当者用</a:t>
            </a:r>
            <a:r>
              <a:rPr lang="en-US" altLang="ja-JP" dirty="0" smtClean="0">
                <a:solidFill>
                  <a:prstClr val="black"/>
                </a:solidFill>
              </a:rPr>
              <a:t>】</a:t>
            </a: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232</a:t>
            </a:fld>
            <a:endParaRPr lang="ja-JP" altLang="en-US" dirty="0">
              <a:solidFill>
                <a:prstClr val="black"/>
              </a:solidFill>
              <a:latin typeface="Calibri"/>
            </a:endParaRPr>
          </a:p>
        </p:txBody>
      </p:sp>
    </p:spTree>
    <p:extLst>
      <p:ext uri="{BB962C8B-B14F-4D97-AF65-F5344CB8AC3E}">
        <p14:creationId xmlns:p14="http://schemas.microsoft.com/office/powerpoint/2010/main" val="12172505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00472" y="72008"/>
            <a:ext cx="9360000" cy="6525344"/>
          </a:xfrm>
          <a:prstGeom prst="roundRect">
            <a:avLst>
              <a:gd name="adj" fmla="val 1351"/>
            </a:avLst>
          </a:prstGeom>
          <a:noFill/>
          <a:ln>
            <a:noFill/>
          </a:ln>
        </p:spPr>
        <p:style>
          <a:lnRef idx="2">
            <a:schemeClr val="accent1"/>
          </a:lnRef>
          <a:fillRef idx="1">
            <a:schemeClr val="lt1"/>
          </a:fillRef>
          <a:effectRef idx="0">
            <a:schemeClr val="accent1"/>
          </a:effectRef>
          <a:fontRef idx="minor">
            <a:schemeClr val="dk1"/>
          </a:fontRef>
        </p:style>
        <p:txBody>
          <a:bodyPr lIns="84646" tIns="42323" rIns="84646" bIns="42323" rtlCol="0" anchor="t"/>
          <a:lstStyle/>
          <a:p>
            <a:pPr algn="ctr">
              <a:spcBef>
                <a:spcPts val="1200"/>
              </a:spcBef>
              <a:defRPr/>
            </a:pPr>
            <a:r>
              <a:rPr lang="ja-JP" altLang="en-US" sz="1600" b="1" u="heavy" dirty="0" smtClean="0">
                <a:solidFill>
                  <a:prstClr val="black"/>
                </a:solidFill>
                <a:uFill>
                  <a:solidFill>
                    <a:srgbClr val="F79646">
                      <a:lumMod val="50000"/>
                    </a:srgbClr>
                  </a:solidFill>
                </a:uFill>
                <a:latin typeface="ＭＳ ゴシック" pitchFamily="49" charset="-128"/>
                <a:ea typeface="ＭＳ ゴシック" pitchFamily="49" charset="-128"/>
              </a:rPr>
              <a:t>新た</a:t>
            </a:r>
            <a:r>
              <a:rPr lang="ja-JP" altLang="en-US" sz="1600" b="1" u="heavy" dirty="0">
                <a:solidFill>
                  <a:prstClr val="black"/>
                </a:solidFill>
                <a:uFill>
                  <a:solidFill>
                    <a:srgbClr val="F79646">
                      <a:lumMod val="50000"/>
                    </a:srgbClr>
                  </a:solidFill>
                </a:uFill>
                <a:latin typeface="ＭＳ ゴシック" pitchFamily="49" charset="-128"/>
                <a:ea typeface="ＭＳ ゴシック" pitchFamily="49" charset="-128"/>
              </a:rPr>
              <a:t>な財政支援制度の</a:t>
            </a:r>
            <a:r>
              <a:rPr lang="ja-JP" altLang="en-US" sz="1600" b="1" u="heavy" dirty="0" smtClean="0">
                <a:solidFill>
                  <a:prstClr val="black"/>
                </a:solidFill>
                <a:uFill>
                  <a:solidFill>
                    <a:srgbClr val="F79646">
                      <a:lumMod val="50000"/>
                    </a:srgbClr>
                  </a:solidFill>
                </a:uFill>
                <a:latin typeface="ＭＳ ゴシック" pitchFamily="49" charset="-128"/>
                <a:ea typeface="ＭＳ ゴシック" pitchFamily="49" charset="-128"/>
              </a:rPr>
              <a:t>創設</a:t>
            </a:r>
            <a:r>
              <a:rPr lang="ja-JP" altLang="en-US" sz="1600" b="1" dirty="0" smtClean="0">
                <a:solidFill>
                  <a:prstClr val="black"/>
                </a:solidFill>
                <a:latin typeface="ＭＳ ゴシック" pitchFamily="49" charset="-128"/>
                <a:ea typeface="ＭＳ ゴシック" pitchFamily="49" charset="-128"/>
              </a:rPr>
              <a:t>  </a:t>
            </a:r>
            <a:endParaRPr lang="en-US" altLang="ja-JP" sz="1600" dirty="0" smtClean="0">
              <a:solidFill>
                <a:prstClr val="black"/>
              </a:solidFill>
              <a:latin typeface="ＭＳ ゴシック" pitchFamily="49" charset="-128"/>
              <a:ea typeface="ＭＳ ゴシック" pitchFamily="49" charset="-128"/>
            </a:endParaRPr>
          </a:p>
          <a:p>
            <a:pPr algn="r">
              <a:spcBef>
                <a:spcPts val="1200"/>
              </a:spcBef>
              <a:defRPr/>
            </a:pPr>
            <a:r>
              <a:rPr lang="ja-JP" altLang="en-US" sz="1600" dirty="0" smtClean="0">
                <a:solidFill>
                  <a:prstClr val="black"/>
                </a:solidFill>
                <a:latin typeface="ＭＳ ゴシック" pitchFamily="49" charset="-128"/>
                <a:ea typeface="ＭＳ ゴシック" pitchFamily="49" charset="-128"/>
              </a:rPr>
              <a:t> </a:t>
            </a:r>
            <a:r>
              <a:rPr lang="en-US" altLang="ja-JP" sz="1300" dirty="0" smtClean="0">
                <a:solidFill>
                  <a:prstClr val="black"/>
                </a:solidFill>
                <a:latin typeface="ＭＳ ゴシック" pitchFamily="49" charset="-128"/>
                <a:ea typeface="ＭＳ ゴシック" pitchFamily="49" charset="-128"/>
              </a:rPr>
              <a:t>《</a:t>
            </a:r>
            <a:r>
              <a:rPr lang="ja-JP" altLang="en-US" sz="1300" dirty="0" smtClean="0">
                <a:solidFill>
                  <a:prstClr val="black"/>
                </a:solidFill>
                <a:latin typeface="ＭＳ ゴシック" pitchFamily="49" charset="-128"/>
                <a:ea typeface="ＭＳ ゴシック" pitchFamily="49" charset="-128"/>
              </a:rPr>
              <a:t>公費で９０４億円</a:t>
            </a:r>
            <a:r>
              <a:rPr lang="en-US" altLang="ja-JP" sz="1300" dirty="0" smtClean="0">
                <a:solidFill>
                  <a:prstClr val="black"/>
                </a:solidFill>
                <a:latin typeface="ＭＳ ゴシック" pitchFamily="49" charset="-128"/>
                <a:ea typeface="ＭＳ ゴシック" pitchFamily="49" charset="-128"/>
              </a:rPr>
              <a:t>》</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marL="355600" indent="-355600">
              <a:spcBef>
                <a:spcPts val="300"/>
              </a:spcBef>
              <a:defRPr/>
            </a:pPr>
            <a:r>
              <a:rPr lang="en-US" altLang="ja-JP" sz="1300" dirty="0">
                <a:solidFill>
                  <a:prstClr val="black"/>
                </a:solidFill>
                <a:latin typeface="ＭＳ ゴシック" pitchFamily="49" charset="-128"/>
                <a:ea typeface="ＭＳ ゴシック" pitchFamily="49" charset="-128"/>
              </a:rPr>
              <a:t> </a:t>
            </a:r>
            <a:r>
              <a:rPr lang="en-US" altLang="ja-JP" sz="1300" dirty="0" smtClean="0">
                <a:solidFill>
                  <a:prstClr val="black"/>
                </a:solidFill>
                <a:latin typeface="ＭＳ ゴシック" pitchFamily="49" charset="-128"/>
                <a:ea typeface="ＭＳ ゴシック" pitchFamily="49" charset="-128"/>
              </a:rPr>
              <a:t> </a:t>
            </a:r>
          </a:p>
          <a:p>
            <a:pPr marL="355600" indent="-355600">
              <a:spcBef>
                <a:spcPts val="300"/>
              </a:spcBef>
              <a:defRPr/>
            </a:pPr>
            <a:r>
              <a:rPr lang="en-US" altLang="ja-JP" sz="1300" dirty="0" smtClean="0">
                <a:solidFill>
                  <a:prstClr val="black"/>
                </a:solidFill>
                <a:latin typeface="ＭＳ ゴシック" pitchFamily="49" charset="-128"/>
                <a:ea typeface="ＭＳ ゴシック" pitchFamily="49" charset="-128"/>
              </a:rPr>
              <a:t> </a:t>
            </a:r>
            <a:r>
              <a:rPr lang="ja-JP" altLang="en-US" sz="1300" dirty="0" smtClean="0">
                <a:solidFill>
                  <a:prstClr val="black"/>
                </a:solidFill>
                <a:latin typeface="ＭＳ ゴシック" pitchFamily="49" charset="-128"/>
                <a:ea typeface="ＭＳ ゴシック" pitchFamily="49" charset="-128"/>
              </a:rPr>
              <a:t>　○　医療</a:t>
            </a:r>
            <a:r>
              <a:rPr lang="ja-JP" altLang="en-US" sz="1300" dirty="0">
                <a:solidFill>
                  <a:prstClr val="black"/>
                </a:solidFill>
                <a:latin typeface="ＭＳ ゴシック" pitchFamily="49" charset="-128"/>
                <a:ea typeface="ＭＳ ゴシック" pitchFamily="49" charset="-128"/>
              </a:rPr>
              <a:t>従事者の確保・養成や在宅医療の推進、病床の機能分化・連携を図るため、関係法律の改正法案</a:t>
            </a:r>
            <a:r>
              <a:rPr lang="ja-JP" altLang="en-US" sz="1300" dirty="0" smtClean="0">
                <a:solidFill>
                  <a:prstClr val="black"/>
                </a:solidFill>
                <a:latin typeface="ＭＳ ゴシック" pitchFamily="49" charset="-128"/>
                <a:ea typeface="ＭＳ ゴシック" pitchFamily="49" charset="-128"/>
              </a:rPr>
              <a:t>を  　　　　　　　　　　平成</a:t>
            </a:r>
            <a:r>
              <a:rPr lang="en-US" altLang="ja-JP" sz="1300" dirty="0">
                <a:solidFill>
                  <a:prstClr val="black"/>
                </a:solidFill>
                <a:latin typeface="ＭＳ ゴシック" pitchFamily="49" charset="-128"/>
                <a:ea typeface="ＭＳ ゴシック" pitchFamily="49" charset="-128"/>
              </a:rPr>
              <a:t>26</a:t>
            </a:r>
            <a:r>
              <a:rPr lang="ja-JP" altLang="en-US" sz="1300" dirty="0">
                <a:solidFill>
                  <a:prstClr val="black"/>
                </a:solidFill>
                <a:latin typeface="ＭＳ ゴシック" pitchFamily="49" charset="-128"/>
                <a:ea typeface="ＭＳ ゴシック" pitchFamily="49" charset="-128"/>
              </a:rPr>
              <a:t>年通常国会に提出し、</a:t>
            </a:r>
            <a:r>
              <a:rPr lang="ja-JP" altLang="en-US" sz="1300" spc="-90" dirty="0">
                <a:solidFill>
                  <a:prstClr val="black"/>
                </a:solidFill>
                <a:latin typeface="ＭＳ ゴシック" pitchFamily="49" charset="-128"/>
                <a:ea typeface="ＭＳ ゴシック" pitchFamily="49" charset="-128"/>
              </a:rPr>
              <a:t>社会保障制度改革プログラム法に盛り込まれた</a:t>
            </a:r>
            <a:r>
              <a:rPr lang="ja-JP" altLang="en-US" sz="1300" dirty="0">
                <a:solidFill>
                  <a:prstClr val="black"/>
                </a:solidFill>
                <a:latin typeface="ＭＳ ゴシック" pitchFamily="49" charset="-128"/>
                <a:ea typeface="ＭＳ ゴシック" pitchFamily="49" charset="-128"/>
              </a:rPr>
              <a:t>新たな財政支援制度（各都道府県に基金を設置）を創設する</a:t>
            </a:r>
            <a:r>
              <a:rPr lang="ja-JP" altLang="en-US" sz="1300" dirty="0" smtClean="0">
                <a:solidFill>
                  <a:prstClr val="black"/>
                </a:solidFill>
                <a:latin typeface="ＭＳ ゴシック" pitchFamily="49" charset="-128"/>
                <a:ea typeface="ＭＳ ゴシック" pitchFamily="49" charset="-128"/>
              </a:rPr>
              <a:t>。</a:t>
            </a:r>
            <a:endParaRPr lang="en-US" altLang="ja-JP" sz="1300" dirty="0" smtClean="0">
              <a:solidFill>
                <a:prstClr val="black"/>
              </a:solidFill>
              <a:latin typeface="ＭＳ ゴシック" pitchFamily="49" charset="-128"/>
              <a:ea typeface="ＭＳ ゴシック" pitchFamily="49" charset="-128"/>
            </a:endParaRPr>
          </a:p>
          <a:p>
            <a:pPr marL="355600" indent="-355600">
              <a:defRPr/>
            </a:pPr>
            <a:r>
              <a:rPr lang="ja-JP" altLang="en-US" sz="1300" dirty="0" smtClean="0">
                <a:solidFill>
                  <a:prstClr val="black"/>
                </a:solidFill>
                <a:latin typeface="ＭＳ ゴシック" pitchFamily="49" charset="-128"/>
                <a:ea typeface="ＭＳ ゴシック" pitchFamily="49" charset="-128"/>
              </a:rPr>
              <a:t>      なお、国</a:t>
            </a:r>
            <a:r>
              <a:rPr lang="ja-JP" altLang="en-US" sz="1300" dirty="0">
                <a:solidFill>
                  <a:prstClr val="black"/>
                </a:solidFill>
                <a:latin typeface="ＭＳ ゴシック" pitchFamily="49" charset="-128"/>
                <a:ea typeface="ＭＳ ゴシック" pitchFamily="49" charset="-128"/>
              </a:rPr>
              <a:t>が策定する基本方針や交付</a:t>
            </a:r>
            <a:r>
              <a:rPr lang="ja-JP" altLang="en-US" sz="1300" dirty="0" smtClean="0">
                <a:solidFill>
                  <a:prstClr val="black"/>
                </a:solidFill>
                <a:latin typeface="ＭＳ ゴシック" pitchFamily="49" charset="-128"/>
                <a:ea typeface="ＭＳ ゴシック" pitchFamily="49" charset="-128"/>
              </a:rPr>
              <a:t>要綱の</a:t>
            </a:r>
            <a:r>
              <a:rPr lang="ja-JP" altLang="en-US" sz="1300" dirty="0">
                <a:solidFill>
                  <a:prstClr val="black"/>
                </a:solidFill>
                <a:latin typeface="ＭＳ ゴシック" pitchFamily="49" charset="-128"/>
                <a:ea typeface="ＭＳ ゴシック" pitchFamily="49" charset="-128"/>
              </a:rPr>
              <a:t>中で、都道府県に対して官民に公平に配分することを</a:t>
            </a:r>
            <a:r>
              <a:rPr lang="ja-JP" altLang="en-US" sz="1300" dirty="0" smtClean="0">
                <a:solidFill>
                  <a:prstClr val="black"/>
                </a:solidFill>
                <a:latin typeface="ＭＳ ゴシック" pitchFamily="49" charset="-128"/>
                <a:ea typeface="ＭＳ ゴシック" pitchFamily="49" charset="-128"/>
              </a:rPr>
              <a:t>求めるなど</a:t>
            </a:r>
            <a:r>
              <a:rPr lang="ja-JP" altLang="en-US" sz="1300" dirty="0">
                <a:solidFill>
                  <a:prstClr val="black"/>
                </a:solidFill>
                <a:latin typeface="ＭＳ ゴシック" pitchFamily="49" charset="-128"/>
                <a:ea typeface="ＭＳ ゴシック" pitchFamily="49" charset="-128"/>
              </a:rPr>
              <a:t>の対応を行う予定。</a:t>
            </a:r>
            <a:endParaRPr lang="en-US" altLang="ja-JP" sz="1300" dirty="0" smtClean="0">
              <a:solidFill>
                <a:prstClr val="black"/>
              </a:solidFill>
              <a:latin typeface="ＭＳ ゴシック" pitchFamily="49" charset="-128"/>
              <a:ea typeface="ＭＳ ゴシック" pitchFamily="49" charset="-128"/>
            </a:endParaRPr>
          </a:p>
          <a:p>
            <a:pPr>
              <a:spcBef>
                <a:spcPts val="1000"/>
              </a:spcBef>
            </a:pPr>
            <a:r>
              <a:rPr lang="ja-JP" altLang="en-US" sz="1300" dirty="0" smtClean="0">
                <a:solidFill>
                  <a:prstClr val="black"/>
                </a:solidFill>
                <a:latin typeface="ＭＳ 明朝" panose="02020609040205080304" pitchFamily="17" charset="-128"/>
                <a:ea typeface="ＭＳ 明朝" panose="02020609040205080304" pitchFamily="17" charset="-128"/>
              </a:rPr>
              <a:t>　　</a:t>
            </a:r>
            <a:r>
              <a:rPr lang="en-US" altLang="ja-JP" sz="1300" dirty="0" smtClean="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対象事業（案）</a:t>
            </a:r>
            <a:r>
              <a:rPr lang="en-US" altLang="ja-JP" sz="1300" dirty="0">
                <a:solidFill>
                  <a:prstClr val="black"/>
                </a:solidFill>
                <a:latin typeface="ＭＳ 明朝" panose="02020609040205080304" pitchFamily="17" charset="-128"/>
                <a:ea typeface="ＭＳ 明朝" panose="02020609040205080304" pitchFamily="17" charset="-128"/>
              </a:rPr>
              <a:t>〕</a:t>
            </a:r>
            <a:r>
              <a:rPr lang="en-US" altLang="ja-JP" sz="1100" dirty="0">
                <a:solidFill>
                  <a:prstClr val="black"/>
                </a:solidFill>
                <a:latin typeface="ＭＳ 明朝" panose="02020609040205080304" pitchFamily="17" charset="-128"/>
                <a:ea typeface="ＭＳ 明朝" panose="02020609040205080304" pitchFamily="17" charset="-128"/>
              </a:rPr>
              <a:t>※</a:t>
            </a:r>
            <a:r>
              <a:rPr lang="ja-JP" altLang="en-US" sz="1100" dirty="0">
                <a:solidFill>
                  <a:prstClr val="black"/>
                </a:solidFill>
                <a:latin typeface="ＭＳ 明朝" panose="02020609040205080304" pitchFamily="17" charset="-128"/>
                <a:ea typeface="ＭＳ 明朝" panose="02020609040205080304" pitchFamily="17" charset="-128"/>
              </a:rPr>
              <a:t>関係法律の改正法案が成立した後、決定</a:t>
            </a:r>
            <a:endParaRPr lang="en-US" altLang="ja-JP" sz="1100" dirty="0">
              <a:solidFill>
                <a:prstClr val="black"/>
              </a:solidFill>
              <a:latin typeface="ＭＳ 明朝" panose="02020609040205080304" pitchFamily="17" charset="-128"/>
              <a:ea typeface="ＭＳ 明朝" panose="02020609040205080304" pitchFamily="17" charset="-128"/>
            </a:endParaRPr>
          </a:p>
          <a:p>
            <a:pPr>
              <a:spcBef>
                <a:spcPts val="600"/>
              </a:spcBef>
            </a:pPr>
            <a:r>
              <a:rPr lang="ja-JP" altLang="en-US" sz="1300" dirty="0" smtClean="0">
                <a:solidFill>
                  <a:prstClr val="black"/>
                </a:solidFill>
                <a:latin typeface="ＭＳ 明朝" panose="02020609040205080304" pitchFamily="17" charset="-128"/>
                <a:ea typeface="ＭＳ 明朝" panose="02020609040205080304" pitchFamily="17" charset="-128"/>
              </a:rPr>
              <a:t>　　</a:t>
            </a: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u="sng" dirty="0" smtClean="0">
                <a:solidFill>
                  <a:prstClr val="black"/>
                </a:solidFill>
                <a:latin typeface="ＭＳ 明朝" panose="02020609040205080304" pitchFamily="17" charset="-128"/>
                <a:ea typeface="ＭＳ 明朝" panose="02020609040205080304" pitchFamily="17" charset="-128"/>
              </a:rPr>
              <a:t>① 医療</a:t>
            </a:r>
            <a:r>
              <a:rPr lang="ja-JP" altLang="en-US" sz="1300" u="sng" dirty="0">
                <a:solidFill>
                  <a:prstClr val="black"/>
                </a:solidFill>
                <a:latin typeface="ＭＳ 明朝" panose="02020609040205080304" pitchFamily="17" charset="-128"/>
                <a:ea typeface="ＭＳ 明朝" panose="02020609040205080304" pitchFamily="17" charset="-128"/>
              </a:rPr>
              <a:t>従事者等の確保・養成</a:t>
            </a:r>
            <a:endParaRPr lang="en-US" altLang="ja-JP" sz="1300" u="sng" dirty="0">
              <a:solidFill>
                <a:prstClr val="black"/>
              </a:solidFill>
              <a:latin typeface="ＭＳ 明朝" panose="02020609040205080304" pitchFamily="17" charset="-128"/>
              <a:ea typeface="ＭＳ 明朝" panose="02020609040205080304" pitchFamily="17" charset="-128"/>
            </a:endParaRPr>
          </a:p>
          <a:p>
            <a:pPr marL="808038" indent="-808038">
              <a:spcBef>
                <a:spcPts val="4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　</a:t>
            </a: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 ｱ</a:t>
            </a:r>
            <a:r>
              <a:rPr lang="ja-JP" altLang="en-US" sz="1300" dirty="0">
                <a:solidFill>
                  <a:prstClr val="black"/>
                </a:solidFill>
                <a:latin typeface="ＭＳ 明朝" panose="02020609040205080304" pitchFamily="17" charset="-128"/>
                <a:ea typeface="ＭＳ 明朝" panose="02020609040205080304" pitchFamily="17" charset="-128"/>
              </a:rPr>
              <a:t>）</a:t>
            </a:r>
            <a:r>
              <a:rPr lang="ja-JP" altLang="en-US" sz="1300" dirty="0" smtClean="0">
                <a:solidFill>
                  <a:prstClr val="black"/>
                </a:solidFill>
                <a:latin typeface="ＭＳ 明朝" panose="02020609040205080304" pitchFamily="17" charset="-128"/>
                <a:ea typeface="ＭＳ 明朝" panose="02020609040205080304" pitchFamily="17" charset="-128"/>
              </a:rPr>
              <a:t>医師確保対策として、都道府県における医師確保の</a:t>
            </a:r>
            <a:r>
              <a:rPr lang="ja-JP" altLang="en-US" sz="1300" dirty="0">
                <a:solidFill>
                  <a:prstClr val="black"/>
                </a:solidFill>
                <a:latin typeface="ＭＳ 明朝" panose="02020609040205080304" pitchFamily="17" charset="-128"/>
                <a:ea typeface="ＭＳ 明朝" panose="02020609040205080304" pitchFamily="17" charset="-128"/>
              </a:rPr>
              <a:t>ための</a:t>
            </a:r>
            <a:r>
              <a:rPr lang="ja-JP" altLang="en-US" sz="1300" dirty="0" smtClean="0">
                <a:solidFill>
                  <a:prstClr val="black"/>
                </a:solidFill>
                <a:latin typeface="ＭＳ 明朝" panose="02020609040205080304" pitchFamily="17" charset="-128"/>
                <a:ea typeface="ＭＳ 明朝" panose="02020609040205080304" pitchFamily="17" charset="-128"/>
              </a:rPr>
              <a:t>相談・支援機能（</a:t>
            </a:r>
            <a:r>
              <a:rPr lang="ja-JP" altLang="en-US" sz="1300" dirty="0">
                <a:solidFill>
                  <a:prstClr val="black"/>
                </a:solidFill>
                <a:latin typeface="ＭＳ 明朝" panose="02020609040205080304" pitchFamily="17" charset="-128"/>
                <a:ea typeface="ＭＳ 明朝" panose="02020609040205080304" pitchFamily="17" charset="-128"/>
              </a:rPr>
              <a:t>地域枠に係る修学資金の貸与事業を含む</a:t>
            </a:r>
            <a:r>
              <a:rPr lang="ja-JP" altLang="en-US" sz="1300" dirty="0" smtClean="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の強化</a:t>
            </a:r>
            <a:r>
              <a:rPr lang="ja-JP" altLang="en-US" sz="1300" dirty="0" smtClean="0">
                <a:solidFill>
                  <a:prstClr val="black"/>
                </a:solidFill>
                <a:latin typeface="ＭＳ 明朝" panose="02020609040205080304" pitchFamily="17" charset="-128"/>
                <a:ea typeface="ＭＳ 明朝" panose="02020609040205080304" pitchFamily="17" charset="-128"/>
              </a:rPr>
              <a:t>や、地域</a:t>
            </a:r>
            <a:r>
              <a:rPr lang="ja-JP" altLang="en-US" sz="1300" dirty="0">
                <a:solidFill>
                  <a:prstClr val="black"/>
                </a:solidFill>
                <a:latin typeface="ＭＳ 明朝" panose="02020609040205080304" pitchFamily="17" charset="-128"/>
                <a:ea typeface="ＭＳ 明朝" panose="02020609040205080304" pitchFamily="17" charset="-128"/>
              </a:rPr>
              <a:t>医療に必要な人材の</a:t>
            </a:r>
            <a:r>
              <a:rPr lang="ja-JP" altLang="en-US" sz="1300" dirty="0" smtClean="0">
                <a:solidFill>
                  <a:prstClr val="black"/>
                </a:solidFill>
                <a:latin typeface="ＭＳ 明朝" panose="02020609040205080304" pitchFamily="17" charset="-128"/>
                <a:ea typeface="ＭＳ 明朝" panose="02020609040205080304" pitchFamily="17" charset="-128"/>
              </a:rPr>
              <a:t>確保等の事業、産科等の不足している診療科の 医師確保事業、女性</a:t>
            </a:r>
            <a:r>
              <a:rPr lang="ja-JP" altLang="en-US" sz="1300" dirty="0">
                <a:solidFill>
                  <a:prstClr val="black"/>
                </a:solidFill>
                <a:latin typeface="ＭＳ 明朝" panose="02020609040205080304" pitchFamily="17" charset="-128"/>
                <a:ea typeface="ＭＳ 明朝" panose="02020609040205080304" pitchFamily="17" charset="-128"/>
              </a:rPr>
              <a:t>医師の復職</a:t>
            </a:r>
            <a:r>
              <a:rPr lang="ja-JP" altLang="en-US" sz="1300" dirty="0" smtClean="0">
                <a:solidFill>
                  <a:prstClr val="black"/>
                </a:solidFill>
                <a:latin typeface="ＭＳ 明朝" panose="02020609040205080304" pitchFamily="17" charset="-128"/>
                <a:ea typeface="ＭＳ 明朝" panose="02020609040205080304" pitchFamily="17" charset="-128"/>
              </a:rPr>
              <a:t>支援等への財政支援を行う。</a:t>
            </a:r>
            <a:endParaRPr lang="en-US" altLang="ja-JP" sz="1300" dirty="0">
              <a:solidFill>
                <a:prstClr val="black"/>
              </a:solidFill>
              <a:latin typeface="ＭＳ 明朝" panose="02020609040205080304" pitchFamily="17" charset="-128"/>
              <a:ea typeface="ＭＳ 明朝" panose="02020609040205080304" pitchFamily="17" charset="-128"/>
            </a:endParaRPr>
          </a:p>
          <a:p>
            <a:pPr marL="808038" indent="-808038">
              <a:spcBef>
                <a:spcPts val="6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　</a:t>
            </a: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 ｲ）看護</a:t>
            </a:r>
            <a:r>
              <a:rPr lang="ja-JP" altLang="en-US" sz="1300" dirty="0">
                <a:solidFill>
                  <a:prstClr val="black"/>
                </a:solidFill>
                <a:latin typeface="ＭＳ 明朝" panose="02020609040205080304" pitchFamily="17" charset="-128"/>
                <a:ea typeface="ＭＳ 明朝" panose="02020609040205080304" pitchFamily="17" charset="-128"/>
              </a:rPr>
              <a:t>職員等確保</a:t>
            </a:r>
            <a:r>
              <a:rPr lang="ja-JP" altLang="en-US" sz="1300" dirty="0" smtClean="0">
                <a:solidFill>
                  <a:prstClr val="black"/>
                </a:solidFill>
                <a:latin typeface="ＭＳ 明朝" panose="02020609040205080304" pitchFamily="17" charset="-128"/>
                <a:ea typeface="ＭＳ 明朝" panose="02020609040205080304" pitchFamily="17" charset="-128"/>
              </a:rPr>
              <a:t>対策として、新人</a:t>
            </a:r>
            <a:r>
              <a:rPr lang="ja-JP" altLang="en-US" sz="1300" dirty="0">
                <a:solidFill>
                  <a:prstClr val="black"/>
                </a:solidFill>
                <a:latin typeface="ＭＳ 明朝" panose="02020609040205080304" pitchFamily="17" charset="-128"/>
                <a:ea typeface="ＭＳ 明朝" panose="02020609040205080304" pitchFamily="17" charset="-128"/>
              </a:rPr>
              <a:t>看護</a:t>
            </a:r>
            <a:r>
              <a:rPr lang="ja-JP" altLang="en-US" sz="1300" dirty="0" smtClean="0">
                <a:solidFill>
                  <a:prstClr val="black"/>
                </a:solidFill>
                <a:latin typeface="ＭＳ 明朝" panose="02020609040205080304" pitchFamily="17" charset="-128"/>
                <a:ea typeface="ＭＳ 明朝" panose="02020609040205080304" pitchFamily="17" charset="-128"/>
              </a:rPr>
              <a:t>職員</a:t>
            </a:r>
            <a:r>
              <a:rPr lang="ja-JP" altLang="en-US" sz="1300" dirty="0">
                <a:solidFill>
                  <a:prstClr val="black"/>
                </a:solidFill>
                <a:latin typeface="ＭＳ 明朝" panose="02020609040205080304" pitchFamily="17" charset="-128"/>
                <a:ea typeface="ＭＳ 明朝" panose="02020609040205080304" pitchFamily="17" charset="-128"/>
              </a:rPr>
              <a:t>等</a:t>
            </a:r>
            <a:r>
              <a:rPr lang="ja-JP" altLang="en-US" sz="1300" dirty="0" smtClean="0">
                <a:solidFill>
                  <a:prstClr val="black"/>
                </a:solidFill>
                <a:latin typeface="ＭＳ 明朝" panose="02020609040205080304" pitchFamily="17" charset="-128"/>
                <a:ea typeface="ＭＳ 明朝" panose="02020609040205080304" pitchFamily="17" charset="-128"/>
              </a:rPr>
              <a:t>へ</a:t>
            </a:r>
            <a:r>
              <a:rPr lang="ja-JP" altLang="en-US" sz="1300" dirty="0">
                <a:solidFill>
                  <a:prstClr val="black"/>
                </a:solidFill>
                <a:latin typeface="ＭＳ 明朝" panose="02020609040205080304" pitchFamily="17" charset="-128"/>
                <a:ea typeface="ＭＳ 明朝" panose="02020609040205080304" pitchFamily="17" charset="-128"/>
              </a:rPr>
              <a:t>の</a:t>
            </a:r>
            <a:r>
              <a:rPr lang="ja-JP" altLang="en-US" sz="1300" dirty="0" smtClean="0">
                <a:solidFill>
                  <a:prstClr val="black"/>
                </a:solidFill>
                <a:latin typeface="ＭＳ 明朝" panose="02020609040205080304" pitchFamily="17" charset="-128"/>
                <a:ea typeface="ＭＳ 明朝" panose="02020609040205080304" pitchFamily="17" charset="-128"/>
              </a:rPr>
              <a:t>研修や、看護師等の離職</a:t>
            </a:r>
            <a:r>
              <a:rPr lang="ja-JP" altLang="en-US" sz="1300" dirty="0">
                <a:solidFill>
                  <a:prstClr val="black"/>
                </a:solidFill>
                <a:latin typeface="ＭＳ 明朝" panose="02020609040205080304" pitchFamily="17" charset="-128"/>
                <a:ea typeface="ＭＳ 明朝" panose="02020609040205080304" pitchFamily="17" charset="-128"/>
              </a:rPr>
              <a:t>防止・定着</a:t>
            </a:r>
            <a:r>
              <a:rPr lang="ja-JP" altLang="en-US" sz="1300" dirty="0" smtClean="0">
                <a:solidFill>
                  <a:prstClr val="black"/>
                </a:solidFill>
                <a:latin typeface="ＭＳ 明朝" panose="02020609040205080304" pitchFamily="17" charset="-128"/>
                <a:ea typeface="ＭＳ 明朝" panose="02020609040205080304" pitchFamily="17" charset="-128"/>
              </a:rPr>
              <a:t>促進等に係る事業、看護師等養成所</a:t>
            </a:r>
            <a:r>
              <a:rPr lang="ja-JP" altLang="en-US" sz="1300" dirty="0">
                <a:solidFill>
                  <a:prstClr val="black"/>
                </a:solidFill>
                <a:latin typeface="ＭＳ 明朝" panose="02020609040205080304" pitchFamily="17" charset="-128"/>
                <a:ea typeface="ＭＳ 明朝" panose="02020609040205080304" pitchFamily="17" charset="-128"/>
              </a:rPr>
              <a:t>の</a:t>
            </a:r>
            <a:r>
              <a:rPr lang="ja-JP" altLang="en-US" sz="1300" dirty="0" smtClean="0">
                <a:solidFill>
                  <a:prstClr val="black"/>
                </a:solidFill>
                <a:latin typeface="ＭＳ 明朝" panose="02020609040205080304" pitchFamily="17" charset="-128"/>
                <a:ea typeface="ＭＳ 明朝" panose="02020609040205080304" pitchFamily="17" charset="-128"/>
              </a:rPr>
              <a:t>運営等への財政支援を行う。</a:t>
            </a:r>
            <a:endParaRPr lang="en-US" altLang="ja-JP" sz="1300" dirty="0">
              <a:solidFill>
                <a:prstClr val="black"/>
              </a:solidFill>
              <a:latin typeface="ＭＳ 明朝" panose="02020609040205080304" pitchFamily="17" charset="-128"/>
              <a:ea typeface="ＭＳ 明朝" panose="02020609040205080304" pitchFamily="17" charset="-128"/>
            </a:endParaRPr>
          </a:p>
          <a:p>
            <a:pPr marL="808038" indent="-808038">
              <a:spcBef>
                <a:spcPts val="600"/>
              </a:spcBef>
            </a:pPr>
            <a:r>
              <a:rPr lang="en-US" altLang="ja-JP" sz="1300" dirty="0">
                <a:solidFill>
                  <a:prstClr val="black"/>
                </a:solidFill>
                <a:latin typeface="ＭＳ 明朝" panose="02020609040205080304" pitchFamily="17" charset="-128"/>
                <a:ea typeface="ＭＳ 明朝" panose="02020609040205080304" pitchFamily="17" charset="-128"/>
              </a:rPr>
              <a:t> </a:t>
            </a:r>
            <a:r>
              <a:rPr lang="en-US" altLang="ja-JP" sz="1300" dirty="0" smtClean="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ｳ）医療</a:t>
            </a:r>
            <a:r>
              <a:rPr lang="ja-JP" altLang="en-US" sz="1300" dirty="0">
                <a:solidFill>
                  <a:prstClr val="black"/>
                </a:solidFill>
                <a:latin typeface="ＭＳ 明朝" panose="02020609040205080304" pitchFamily="17" charset="-128"/>
                <a:ea typeface="ＭＳ 明朝" panose="02020609040205080304" pitchFamily="17" charset="-128"/>
              </a:rPr>
              <a:t>従事者の勤務環境改善</a:t>
            </a:r>
            <a:r>
              <a:rPr lang="ja-JP" altLang="en-US" sz="1300" dirty="0" smtClean="0">
                <a:solidFill>
                  <a:prstClr val="black"/>
                </a:solidFill>
                <a:latin typeface="ＭＳ 明朝" panose="02020609040205080304" pitchFamily="17" charset="-128"/>
                <a:ea typeface="ＭＳ 明朝" panose="02020609040205080304" pitchFamily="17" charset="-128"/>
              </a:rPr>
              <a:t>対策として、都道府県</a:t>
            </a:r>
            <a:r>
              <a:rPr lang="ja-JP" altLang="en-US" sz="1300" spc="-90" dirty="0">
                <a:solidFill>
                  <a:prstClr val="black"/>
                </a:solidFill>
                <a:latin typeface="ＭＳ 明朝" panose="02020609040205080304" pitchFamily="17" charset="-128"/>
                <a:ea typeface="ＭＳ 明朝" panose="02020609040205080304" pitchFamily="17" charset="-128"/>
              </a:rPr>
              <a:t>における</a:t>
            </a:r>
            <a:r>
              <a:rPr lang="ja-JP" altLang="en-US" sz="1300" dirty="0">
                <a:solidFill>
                  <a:prstClr val="black"/>
                </a:solidFill>
                <a:latin typeface="ＭＳ 明朝" panose="02020609040205080304" pitchFamily="17" charset="-128"/>
                <a:ea typeface="ＭＳ 明朝" panose="02020609040205080304" pitchFamily="17" charset="-128"/>
              </a:rPr>
              <a:t>医療従事者の勤務環境改善の支援体制</a:t>
            </a:r>
            <a:r>
              <a:rPr lang="ja-JP" altLang="en-US" sz="1300" dirty="0" smtClean="0">
                <a:solidFill>
                  <a:prstClr val="black"/>
                </a:solidFill>
                <a:latin typeface="ＭＳ 明朝" panose="02020609040205080304" pitchFamily="17" charset="-128"/>
                <a:ea typeface="ＭＳ 明朝" panose="02020609040205080304" pitchFamily="17" charset="-128"/>
              </a:rPr>
              <a:t>の整備や、院内</a:t>
            </a:r>
            <a:r>
              <a:rPr lang="ja-JP" altLang="en-US" sz="1300" dirty="0">
                <a:solidFill>
                  <a:prstClr val="black"/>
                </a:solidFill>
                <a:latin typeface="ＭＳ 明朝" panose="02020609040205080304" pitchFamily="17" charset="-128"/>
                <a:ea typeface="ＭＳ 明朝" panose="02020609040205080304" pitchFamily="17" charset="-128"/>
              </a:rPr>
              <a:t>保育所の</a:t>
            </a:r>
            <a:r>
              <a:rPr lang="ja-JP" altLang="en-US" sz="1300" spc="-90" dirty="0" smtClean="0">
                <a:solidFill>
                  <a:prstClr val="black"/>
                </a:solidFill>
                <a:latin typeface="ＭＳ 明朝" panose="02020609040205080304" pitchFamily="17" charset="-128"/>
                <a:ea typeface="ＭＳ 明朝" panose="02020609040205080304" pitchFamily="17" charset="-128"/>
              </a:rPr>
              <a:t>運営等への財政支援を行う。</a:t>
            </a:r>
            <a:endParaRPr lang="en-US" altLang="ja-JP" sz="1300" dirty="0">
              <a:solidFill>
                <a:prstClr val="black"/>
              </a:solidFill>
              <a:latin typeface="ＭＳ 明朝" panose="02020609040205080304" pitchFamily="17" charset="-128"/>
              <a:ea typeface="ＭＳ 明朝" panose="02020609040205080304" pitchFamily="17" charset="-128"/>
            </a:endParaRPr>
          </a:p>
          <a:p>
            <a:pPr marL="652463" indent="-652463">
              <a:spcBef>
                <a:spcPts val="10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　　</a:t>
            </a:r>
            <a:r>
              <a:rPr lang="ja-JP" altLang="en-US" sz="1300" u="sng" dirty="0" smtClean="0">
                <a:solidFill>
                  <a:prstClr val="black"/>
                </a:solidFill>
                <a:latin typeface="ＭＳ 明朝" panose="02020609040205080304" pitchFamily="17" charset="-128"/>
                <a:ea typeface="ＭＳ 明朝" panose="02020609040205080304" pitchFamily="17" charset="-128"/>
              </a:rPr>
              <a:t>② 在宅</a:t>
            </a:r>
            <a:r>
              <a:rPr lang="ja-JP" altLang="en-US" sz="1300" u="sng" dirty="0">
                <a:solidFill>
                  <a:prstClr val="black"/>
                </a:solidFill>
                <a:latin typeface="ＭＳ 明朝" panose="02020609040205080304" pitchFamily="17" charset="-128"/>
                <a:ea typeface="ＭＳ 明朝" panose="02020609040205080304" pitchFamily="17" charset="-128"/>
              </a:rPr>
              <a:t>医療（</a:t>
            </a:r>
            <a:r>
              <a:rPr lang="ja-JP" altLang="en-US" sz="1300" u="sng" dirty="0" smtClean="0">
                <a:solidFill>
                  <a:prstClr val="black"/>
                </a:solidFill>
                <a:latin typeface="ＭＳ 明朝" panose="02020609040205080304" pitchFamily="17" charset="-128"/>
                <a:ea typeface="ＭＳ 明朝" panose="02020609040205080304" pitchFamily="17" charset="-128"/>
              </a:rPr>
              <a:t>歯科・薬局を</a:t>
            </a:r>
            <a:r>
              <a:rPr lang="ja-JP" altLang="en-US" sz="1300" u="sng" dirty="0">
                <a:solidFill>
                  <a:prstClr val="black"/>
                </a:solidFill>
                <a:latin typeface="ＭＳ 明朝" panose="02020609040205080304" pitchFamily="17" charset="-128"/>
                <a:ea typeface="ＭＳ 明朝" panose="02020609040205080304" pitchFamily="17" charset="-128"/>
              </a:rPr>
              <a:t>含む</a:t>
            </a:r>
            <a:r>
              <a:rPr lang="ja-JP" altLang="en-US" sz="1300" u="sng" dirty="0" smtClean="0">
                <a:solidFill>
                  <a:prstClr val="black"/>
                </a:solidFill>
                <a:latin typeface="ＭＳ 明朝" panose="02020609040205080304" pitchFamily="17" charset="-128"/>
                <a:ea typeface="ＭＳ 明朝" panose="02020609040205080304" pitchFamily="17" charset="-128"/>
              </a:rPr>
              <a:t>）</a:t>
            </a:r>
            <a:r>
              <a:rPr lang="ja-JP" altLang="en-US" sz="1300" u="sng" dirty="0">
                <a:solidFill>
                  <a:prstClr val="black"/>
                </a:solidFill>
                <a:latin typeface="ＭＳ 明朝" panose="02020609040205080304" pitchFamily="17" charset="-128"/>
                <a:ea typeface="ＭＳ 明朝" panose="02020609040205080304" pitchFamily="17" charset="-128"/>
              </a:rPr>
              <a:t>の</a:t>
            </a:r>
            <a:r>
              <a:rPr lang="ja-JP" altLang="en-US" sz="1300" u="sng" dirty="0" smtClean="0">
                <a:solidFill>
                  <a:prstClr val="black"/>
                </a:solidFill>
                <a:latin typeface="ＭＳ 明朝" panose="02020609040205080304" pitchFamily="17" charset="-128"/>
                <a:ea typeface="ＭＳ 明朝" panose="02020609040205080304" pitchFamily="17" charset="-128"/>
              </a:rPr>
              <a:t>推進</a:t>
            </a:r>
            <a:endParaRPr lang="en-US" altLang="ja-JP" sz="1300" u="sng" dirty="0" smtClean="0">
              <a:solidFill>
                <a:prstClr val="black"/>
              </a:solidFill>
              <a:latin typeface="ＭＳ 明朝" panose="02020609040205080304" pitchFamily="17" charset="-128"/>
              <a:ea typeface="ＭＳ 明朝" panose="02020609040205080304" pitchFamily="17" charset="-128"/>
            </a:endParaRPr>
          </a:p>
          <a:p>
            <a:pPr marL="723900" indent="-723900">
              <a:spcBef>
                <a:spcPts val="4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　　　　 在宅医療の</a:t>
            </a:r>
            <a:r>
              <a:rPr lang="ja-JP" altLang="en-US" sz="1300" dirty="0">
                <a:solidFill>
                  <a:prstClr val="black"/>
                </a:solidFill>
                <a:latin typeface="ＭＳ 明朝" panose="02020609040205080304" pitchFamily="17" charset="-128"/>
                <a:ea typeface="ＭＳ 明朝" panose="02020609040205080304" pitchFamily="17" charset="-128"/>
              </a:rPr>
              <a:t>実施に係る拠点・支援体制の</a:t>
            </a:r>
            <a:r>
              <a:rPr lang="ja-JP" altLang="en-US" sz="1300" dirty="0" smtClean="0">
                <a:solidFill>
                  <a:prstClr val="black"/>
                </a:solidFill>
                <a:latin typeface="ＭＳ 明朝" panose="02020609040205080304" pitchFamily="17" charset="-128"/>
                <a:ea typeface="ＭＳ 明朝" panose="02020609040205080304" pitchFamily="17" charset="-128"/>
              </a:rPr>
              <a:t>整備や、在宅</a:t>
            </a:r>
            <a:r>
              <a:rPr lang="ja-JP" altLang="en-US" sz="1300" dirty="0">
                <a:solidFill>
                  <a:prstClr val="black"/>
                </a:solidFill>
                <a:latin typeface="ＭＳ 明朝" panose="02020609040205080304" pitchFamily="17" charset="-128"/>
                <a:ea typeface="ＭＳ 明朝" panose="02020609040205080304" pitchFamily="17" charset="-128"/>
              </a:rPr>
              <a:t>医療や訪問看護を担う人材の確保・</a:t>
            </a:r>
            <a:r>
              <a:rPr lang="ja-JP" altLang="en-US" sz="1300" dirty="0" smtClean="0">
                <a:solidFill>
                  <a:prstClr val="black"/>
                </a:solidFill>
                <a:latin typeface="ＭＳ 明朝" panose="02020609040205080304" pitchFamily="17" charset="-128"/>
                <a:ea typeface="ＭＳ 明朝" panose="02020609040205080304" pitchFamily="17" charset="-128"/>
              </a:rPr>
              <a:t>養成に資する事業等</a:t>
            </a:r>
            <a:r>
              <a:rPr lang="ja-JP" altLang="en-US" sz="1300" dirty="0">
                <a:solidFill>
                  <a:prstClr val="black"/>
                </a:solidFill>
                <a:latin typeface="ＭＳ 明朝" panose="02020609040205080304" pitchFamily="17" charset="-128"/>
                <a:ea typeface="ＭＳ 明朝" panose="02020609040205080304" pitchFamily="17" charset="-128"/>
              </a:rPr>
              <a:t>へ</a:t>
            </a:r>
            <a:r>
              <a:rPr lang="ja-JP" altLang="en-US" sz="1300" dirty="0" smtClean="0">
                <a:solidFill>
                  <a:prstClr val="black"/>
                </a:solidFill>
                <a:latin typeface="ＭＳ 明朝" panose="02020609040205080304" pitchFamily="17" charset="-128"/>
                <a:ea typeface="ＭＳ 明朝" panose="02020609040205080304" pitchFamily="17" charset="-128"/>
              </a:rPr>
              <a:t>の財政支援を行う。</a:t>
            </a:r>
            <a:endParaRPr lang="en-US" altLang="ja-JP" sz="1300" dirty="0">
              <a:solidFill>
                <a:prstClr val="black"/>
              </a:solidFill>
              <a:latin typeface="ＭＳ 明朝" panose="02020609040205080304" pitchFamily="17" charset="-128"/>
              <a:ea typeface="ＭＳ 明朝" panose="02020609040205080304" pitchFamily="17" charset="-128"/>
            </a:endParaRPr>
          </a:p>
          <a:p>
            <a:pPr marL="652463" indent="-652463">
              <a:spcBef>
                <a:spcPts val="10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　　</a:t>
            </a:r>
            <a:r>
              <a:rPr lang="ja-JP" altLang="en-US" sz="1300" u="sng" dirty="0" smtClean="0">
                <a:solidFill>
                  <a:prstClr val="black"/>
                </a:solidFill>
                <a:latin typeface="ＭＳ 明朝" panose="02020609040205080304" pitchFamily="17" charset="-128"/>
                <a:ea typeface="ＭＳ 明朝" panose="02020609040205080304" pitchFamily="17" charset="-128"/>
              </a:rPr>
              <a:t>③ 医療提供体制の改革に向けた基盤整備</a:t>
            </a:r>
            <a:endParaRPr lang="en-US" altLang="ja-JP" sz="1300" u="sng" dirty="0" smtClean="0">
              <a:solidFill>
                <a:prstClr val="black"/>
              </a:solidFill>
              <a:latin typeface="ＭＳ 明朝" panose="02020609040205080304" pitchFamily="17" charset="-128"/>
              <a:ea typeface="ＭＳ 明朝" panose="02020609040205080304" pitchFamily="17" charset="-128"/>
            </a:endParaRPr>
          </a:p>
          <a:p>
            <a:pPr marL="723900" indent="-723900">
              <a:spcBef>
                <a:spcPts val="400"/>
              </a:spcBef>
            </a:pPr>
            <a:r>
              <a:rPr lang="en-US" altLang="ja-JP" sz="1300" dirty="0">
                <a:solidFill>
                  <a:prstClr val="black"/>
                </a:solidFill>
                <a:latin typeface="ＭＳ 明朝" panose="02020609040205080304" pitchFamily="17" charset="-128"/>
                <a:ea typeface="ＭＳ 明朝" panose="02020609040205080304" pitchFamily="17" charset="-128"/>
              </a:rPr>
              <a:t> </a:t>
            </a:r>
            <a:r>
              <a:rPr lang="en-US" altLang="ja-JP" sz="1300" dirty="0" smtClean="0">
                <a:solidFill>
                  <a:prstClr val="black"/>
                </a:solidFill>
                <a:latin typeface="ＭＳ 明朝" panose="02020609040205080304" pitchFamily="17" charset="-128"/>
                <a:ea typeface="ＭＳ 明朝" panose="02020609040205080304" pitchFamily="17" charset="-128"/>
              </a:rPr>
              <a:t>          ICT</a:t>
            </a:r>
            <a:r>
              <a:rPr lang="ja-JP" altLang="en-US" sz="1300" dirty="0">
                <a:solidFill>
                  <a:prstClr val="black"/>
                </a:solidFill>
                <a:latin typeface="ＭＳ 明朝" panose="02020609040205080304" pitchFamily="17" charset="-128"/>
                <a:ea typeface="ＭＳ 明朝" panose="02020609040205080304" pitchFamily="17" charset="-128"/>
              </a:rPr>
              <a:t>を活用した地域医療ネットワーク基盤の</a:t>
            </a:r>
            <a:r>
              <a:rPr lang="ja-JP" altLang="en-US" sz="1300" dirty="0" smtClean="0">
                <a:solidFill>
                  <a:prstClr val="black"/>
                </a:solidFill>
                <a:latin typeface="ＭＳ 明朝" panose="02020609040205080304" pitchFamily="17" charset="-128"/>
                <a:ea typeface="ＭＳ 明朝" panose="02020609040205080304" pitchFamily="17" charset="-128"/>
              </a:rPr>
              <a:t>整備や、</a:t>
            </a:r>
            <a:r>
              <a:rPr lang="ja-JP" altLang="en-US" sz="1300" dirty="0">
                <a:solidFill>
                  <a:prstClr val="black"/>
                </a:solidFill>
                <a:latin typeface="ＭＳ 明朝" panose="02020609040205080304" pitchFamily="17" charset="-128"/>
                <a:ea typeface="ＭＳ 明朝" panose="02020609040205080304" pitchFamily="17" charset="-128"/>
              </a:rPr>
              <a:t>病床の機能分化・連携を推進する</a:t>
            </a:r>
            <a:r>
              <a:rPr lang="ja-JP" altLang="en-US" sz="1300" dirty="0" smtClean="0">
                <a:solidFill>
                  <a:prstClr val="black"/>
                </a:solidFill>
                <a:latin typeface="ＭＳ 明朝" panose="02020609040205080304" pitchFamily="17" charset="-128"/>
                <a:ea typeface="ＭＳ 明朝" panose="02020609040205080304" pitchFamily="17" charset="-128"/>
              </a:rPr>
              <a:t>ための基盤整備、医療</a:t>
            </a:r>
            <a:r>
              <a:rPr lang="ja-JP" altLang="en-US" sz="1300" dirty="0">
                <a:solidFill>
                  <a:prstClr val="black"/>
                </a:solidFill>
                <a:latin typeface="ＭＳ 明朝" panose="02020609040205080304" pitchFamily="17" charset="-128"/>
                <a:ea typeface="ＭＳ 明朝" panose="02020609040205080304" pitchFamily="17" charset="-128"/>
              </a:rPr>
              <a:t>従事者の確保に資する医療</a:t>
            </a:r>
            <a:r>
              <a:rPr lang="ja-JP" altLang="en-US" sz="1300" dirty="0" smtClean="0">
                <a:solidFill>
                  <a:prstClr val="black"/>
                </a:solidFill>
                <a:latin typeface="ＭＳ 明朝" panose="02020609040205080304" pitchFamily="17" charset="-128"/>
                <a:ea typeface="ＭＳ 明朝" panose="02020609040205080304" pitchFamily="17" charset="-128"/>
              </a:rPr>
              <a:t>機関</a:t>
            </a:r>
            <a:r>
              <a:rPr lang="ja-JP" altLang="en-US" sz="1300" dirty="0">
                <a:solidFill>
                  <a:prstClr val="black"/>
                </a:solidFill>
                <a:latin typeface="ＭＳ 明朝" panose="02020609040205080304" pitchFamily="17" charset="-128"/>
                <a:ea typeface="ＭＳ 明朝" panose="02020609040205080304" pitchFamily="17" charset="-128"/>
              </a:rPr>
              <a:t>等</a:t>
            </a:r>
            <a:r>
              <a:rPr lang="ja-JP" altLang="en-US" sz="1300" dirty="0" smtClean="0">
                <a:solidFill>
                  <a:prstClr val="black"/>
                </a:solidFill>
                <a:latin typeface="ＭＳ 明朝" panose="02020609040205080304" pitchFamily="17" charset="-128"/>
                <a:ea typeface="ＭＳ 明朝" panose="02020609040205080304" pitchFamily="17" charset="-128"/>
              </a:rPr>
              <a:t>の</a:t>
            </a:r>
            <a:r>
              <a:rPr lang="ja-JP" altLang="en-US" sz="1300" dirty="0">
                <a:solidFill>
                  <a:prstClr val="black"/>
                </a:solidFill>
                <a:latin typeface="ＭＳ 明朝" panose="02020609040205080304" pitchFamily="17" charset="-128"/>
                <a:ea typeface="ＭＳ 明朝" panose="02020609040205080304" pitchFamily="17" charset="-128"/>
              </a:rPr>
              <a:t>施設及び</a:t>
            </a:r>
            <a:r>
              <a:rPr lang="ja-JP" altLang="en-US" sz="1300" dirty="0" smtClean="0">
                <a:solidFill>
                  <a:prstClr val="black"/>
                </a:solidFill>
                <a:latin typeface="ＭＳ 明朝" panose="02020609040205080304" pitchFamily="17" charset="-128"/>
                <a:ea typeface="ＭＳ 明朝" panose="02020609040205080304" pitchFamily="17" charset="-128"/>
              </a:rPr>
              <a:t>設備等の整備への財政支援を行う。</a:t>
            </a:r>
            <a:endParaRPr lang="en-US" altLang="ja-JP" sz="1300" b="1" dirty="0">
              <a:solidFill>
                <a:prstClr val="black"/>
              </a:solidFill>
              <a:latin typeface="ＭＳ 明朝" panose="02020609040205080304" pitchFamily="17" charset="-128"/>
              <a:ea typeface="ＭＳ 明朝" panose="02020609040205080304" pitchFamily="17" charset="-128"/>
            </a:endParaRPr>
          </a:p>
          <a:p>
            <a:pPr marL="914400" indent="-914400">
              <a:spcBef>
                <a:spcPts val="400"/>
              </a:spcBef>
            </a:pPr>
            <a:r>
              <a:rPr lang="en-US" altLang="ja-JP" sz="1300" dirty="0" smtClean="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　　 ＊</a:t>
            </a:r>
            <a:r>
              <a:rPr lang="ja-JP" altLang="en-US" sz="1300" dirty="0">
                <a:solidFill>
                  <a:prstClr val="black"/>
                </a:solidFill>
                <a:latin typeface="ＭＳ 明朝" panose="02020609040205080304" pitchFamily="17" charset="-128"/>
                <a:ea typeface="ＭＳ 明朝" panose="02020609040205080304" pitchFamily="17" charset="-128"/>
              </a:rPr>
              <a:t>病床の機能分化・</a:t>
            </a:r>
            <a:r>
              <a:rPr lang="ja-JP" altLang="en-US" sz="1300" dirty="0" smtClean="0">
                <a:solidFill>
                  <a:prstClr val="black"/>
                </a:solidFill>
                <a:latin typeface="ＭＳ 明朝" panose="02020609040205080304" pitchFamily="17" charset="-128"/>
                <a:ea typeface="ＭＳ 明朝" panose="02020609040205080304" pitchFamily="17" charset="-128"/>
              </a:rPr>
              <a:t>連携を推進</a:t>
            </a:r>
            <a:r>
              <a:rPr lang="ja-JP" altLang="en-US" sz="1300" dirty="0">
                <a:solidFill>
                  <a:prstClr val="black"/>
                </a:solidFill>
                <a:latin typeface="ＭＳ 明朝" panose="02020609040205080304" pitchFamily="17" charset="-128"/>
                <a:ea typeface="ＭＳ 明朝" panose="02020609040205080304" pitchFamily="17" charset="-128"/>
              </a:rPr>
              <a:t>するための基盤整備</a:t>
            </a:r>
            <a:r>
              <a:rPr lang="ja-JP" altLang="en-US" sz="1300" dirty="0" smtClean="0">
                <a:solidFill>
                  <a:prstClr val="black"/>
                </a:solidFill>
                <a:latin typeface="ＭＳ 明朝" panose="02020609040205080304" pitchFamily="17" charset="-128"/>
                <a:ea typeface="ＭＳ 明朝" panose="02020609040205080304" pitchFamily="17" charset="-128"/>
              </a:rPr>
              <a:t>に</a:t>
            </a:r>
            <a:r>
              <a:rPr lang="ja-JP" altLang="en-US" sz="1300" dirty="0">
                <a:solidFill>
                  <a:prstClr val="black"/>
                </a:solidFill>
                <a:latin typeface="ＭＳ 明朝" panose="02020609040205080304" pitchFamily="17" charset="-128"/>
                <a:ea typeface="ＭＳ 明朝" panose="02020609040205080304" pitchFamily="17" charset="-128"/>
              </a:rPr>
              <a:t>ついては</a:t>
            </a:r>
            <a:r>
              <a:rPr lang="ja-JP" altLang="en-US" sz="1300" dirty="0" smtClean="0">
                <a:solidFill>
                  <a:prstClr val="black"/>
                </a:solidFill>
                <a:latin typeface="ＭＳ 明朝" panose="02020609040205080304" pitchFamily="17" charset="-128"/>
                <a:ea typeface="ＭＳ 明朝" panose="02020609040205080304" pitchFamily="17" charset="-128"/>
              </a:rPr>
              <a:t>、平成</a:t>
            </a:r>
            <a:r>
              <a:rPr lang="en-US" altLang="ja-JP" sz="1300" dirty="0" smtClean="0">
                <a:solidFill>
                  <a:prstClr val="black"/>
                </a:solidFill>
                <a:latin typeface="ＭＳ 明朝" panose="02020609040205080304" pitchFamily="17" charset="-128"/>
                <a:ea typeface="ＭＳ 明朝" panose="02020609040205080304" pitchFamily="17" charset="-128"/>
              </a:rPr>
              <a:t>26</a:t>
            </a:r>
            <a:r>
              <a:rPr lang="ja-JP" altLang="en-US" sz="1300" dirty="0" smtClean="0">
                <a:solidFill>
                  <a:prstClr val="black"/>
                </a:solidFill>
                <a:latin typeface="ＭＳ 明朝" panose="02020609040205080304" pitchFamily="17" charset="-128"/>
                <a:ea typeface="ＭＳ 明朝" panose="02020609040205080304" pitchFamily="17" charset="-128"/>
              </a:rPr>
              <a:t>年度は回復期病床等への転換など現状でも必要</a:t>
            </a:r>
            <a:r>
              <a:rPr lang="ja-JP" altLang="en-US" sz="1300" spc="-90" dirty="0" smtClean="0">
                <a:solidFill>
                  <a:prstClr val="black"/>
                </a:solidFill>
                <a:latin typeface="ＭＳ 明朝" panose="02020609040205080304" pitchFamily="17" charset="-128"/>
                <a:ea typeface="ＭＳ 明朝" panose="02020609040205080304" pitchFamily="17" charset="-128"/>
              </a:rPr>
              <a:t>なもののみ対象とすることとし、</a:t>
            </a:r>
            <a:r>
              <a:rPr lang="ja-JP" altLang="en-US" sz="1300" dirty="0" smtClean="0">
                <a:solidFill>
                  <a:prstClr val="black"/>
                </a:solidFill>
                <a:latin typeface="ＭＳ 明朝" panose="02020609040205080304" pitchFamily="17" charset="-128"/>
                <a:ea typeface="ＭＳ 明朝" panose="02020609040205080304" pitchFamily="17" charset="-128"/>
              </a:rPr>
              <a:t>平成</a:t>
            </a:r>
            <a:r>
              <a:rPr lang="en-US" altLang="ja-JP" sz="1300" dirty="0" smtClean="0">
                <a:solidFill>
                  <a:prstClr val="black"/>
                </a:solidFill>
                <a:latin typeface="ＭＳ 明朝" panose="02020609040205080304" pitchFamily="17" charset="-128"/>
                <a:ea typeface="ＭＳ 明朝" panose="02020609040205080304" pitchFamily="17" charset="-128"/>
              </a:rPr>
              <a:t>27</a:t>
            </a:r>
            <a:r>
              <a:rPr lang="ja-JP" altLang="en-US" sz="1300" dirty="0" smtClean="0">
                <a:solidFill>
                  <a:prstClr val="black"/>
                </a:solidFill>
                <a:latin typeface="ＭＳ 明朝" panose="02020609040205080304" pitchFamily="17" charset="-128"/>
                <a:ea typeface="ＭＳ 明朝" panose="02020609040205080304" pitchFamily="17" charset="-128"/>
              </a:rPr>
              <a:t>年度から都道府県</a:t>
            </a:r>
            <a:r>
              <a:rPr lang="ja-JP" altLang="en-US" sz="1300" dirty="0">
                <a:solidFill>
                  <a:prstClr val="black"/>
                </a:solidFill>
                <a:latin typeface="ＭＳ 明朝" panose="02020609040205080304" pitchFamily="17" charset="-128"/>
                <a:ea typeface="ＭＳ 明朝" panose="02020609040205080304" pitchFamily="17" charset="-128"/>
              </a:rPr>
              <a:t>において</a:t>
            </a:r>
            <a:r>
              <a:rPr lang="ja-JP" altLang="en-US" sz="1300" dirty="0" smtClean="0">
                <a:solidFill>
                  <a:prstClr val="black"/>
                </a:solidFill>
                <a:latin typeface="ＭＳ 明朝" panose="02020609040205080304" pitchFamily="17" charset="-128"/>
                <a:ea typeface="ＭＳ 明朝" panose="02020609040205080304" pitchFamily="17" charset="-128"/>
              </a:rPr>
              <a:t>地域</a:t>
            </a:r>
            <a:r>
              <a:rPr lang="ja-JP" altLang="en-US" sz="1300" dirty="0">
                <a:solidFill>
                  <a:prstClr val="black"/>
                </a:solidFill>
                <a:latin typeface="ＭＳ 明朝" panose="02020609040205080304" pitchFamily="17" charset="-128"/>
                <a:ea typeface="ＭＳ 明朝" panose="02020609040205080304" pitchFamily="17" charset="-128"/>
              </a:rPr>
              <a:t>医療</a:t>
            </a:r>
            <a:r>
              <a:rPr lang="ja-JP" altLang="en-US" sz="1300" dirty="0" smtClean="0">
                <a:solidFill>
                  <a:prstClr val="black"/>
                </a:solidFill>
                <a:latin typeface="ＭＳ 明朝" panose="02020609040205080304" pitchFamily="17" charset="-128"/>
                <a:ea typeface="ＭＳ 明朝" panose="02020609040205080304" pitchFamily="17" charset="-128"/>
              </a:rPr>
              <a:t>ビジョンが策定された後、さらなる拡充</a:t>
            </a:r>
            <a:r>
              <a:rPr lang="ja-JP" altLang="en-US" sz="1300" dirty="0">
                <a:solidFill>
                  <a:prstClr val="black"/>
                </a:solidFill>
                <a:latin typeface="ＭＳ 明朝" panose="02020609040205080304" pitchFamily="17" charset="-128"/>
                <a:ea typeface="ＭＳ 明朝" panose="02020609040205080304" pitchFamily="17" charset="-128"/>
              </a:rPr>
              <a:t>を</a:t>
            </a:r>
            <a:r>
              <a:rPr lang="ja-JP" altLang="en-US" sz="1300" dirty="0" smtClean="0">
                <a:solidFill>
                  <a:prstClr val="black"/>
                </a:solidFill>
                <a:latin typeface="ＭＳ 明朝" panose="02020609040205080304" pitchFamily="17" charset="-128"/>
                <a:ea typeface="ＭＳ 明朝" panose="02020609040205080304" pitchFamily="17" charset="-128"/>
              </a:rPr>
              <a:t>検討する。</a:t>
            </a:r>
            <a:endParaRPr lang="en-US" altLang="ja-JP" sz="1300" dirty="0">
              <a:solidFill>
                <a:prstClr val="black"/>
              </a:solidFill>
              <a:latin typeface="ＭＳ 明朝" panose="02020609040205080304" pitchFamily="17" charset="-128"/>
              <a:ea typeface="ＭＳ 明朝" panose="02020609040205080304" pitchFamily="17" charset="-128"/>
            </a:endParaRPr>
          </a:p>
        </p:txBody>
      </p:sp>
      <p:sp>
        <p:nvSpPr>
          <p:cNvPr id="2" name="正方形/長方形 1"/>
          <p:cNvSpPr/>
          <p:nvPr/>
        </p:nvSpPr>
        <p:spPr>
          <a:xfrm>
            <a:off x="344488" y="72008"/>
            <a:ext cx="2448272" cy="548680"/>
          </a:xfrm>
          <a:prstGeom prst="rect">
            <a:avLst/>
          </a:prstGeom>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平成２６年度予算案の概要</a:t>
            </a:r>
            <a:endParaRPr lang="en-US" altLang="ja-JP" sz="1400" b="1" dirty="0" smtClean="0">
              <a:solidFill>
                <a:prstClr val="black"/>
              </a:solidFill>
            </a:endParaRPr>
          </a:p>
          <a:p>
            <a:pPr algn="ctr"/>
            <a:r>
              <a:rPr lang="ja-JP" altLang="en-US" sz="1400" b="1" dirty="0" smtClean="0">
                <a:solidFill>
                  <a:prstClr val="black"/>
                </a:solidFill>
              </a:rPr>
              <a:t>（厚生労働省）</a:t>
            </a:r>
          </a:p>
        </p:txBody>
      </p:sp>
      <p:sp>
        <p:nvSpPr>
          <p:cNvPr id="4" name="スライド番号プレースホルダー 1"/>
          <p:cNvSpPr txBox="1">
            <a:spLocks/>
          </p:cNvSpPr>
          <p:nvPr/>
        </p:nvSpPr>
        <p:spPr>
          <a:xfrm>
            <a:off x="7594600" y="6597352"/>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smtClean="0">
                <a:solidFill>
                  <a:prstClr val="black"/>
                </a:solidFill>
              </a:rPr>
              <a:t>　</a:t>
            </a:r>
            <a:endParaRPr lang="ja-JP" altLang="en-US" sz="1400" dirty="0">
              <a:solidFill>
                <a:prstClr val="black"/>
              </a:solidFill>
            </a:endParaRPr>
          </a:p>
        </p:txBody>
      </p:sp>
      <p:sp>
        <p:nvSpPr>
          <p:cNvPr id="3" name="テキスト ボックス 2"/>
          <p:cNvSpPr txBox="1"/>
          <p:nvPr/>
        </p:nvSpPr>
        <p:spPr>
          <a:xfrm>
            <a:off x="6872673" y="28465"/>
            <a:ext cx="3008783" cy="246221"/>
          </a:xfrm>
          <a:prstGeom prst="rect">
            <a:avLst/>
          </a:prstGeom>
          <a:noFill/>
          <a:ln>
            <a:solidFill>
              <a:schemeClr val="tx1"/>
            </a:solidFill>
          </a:ln>
        </p:spPr>
        <p:txBody>
          <a:bodyPr wrap="square" rtlCol="0">
            <a:spAutoFit/>
          </a:bodyPr>
          <a:lstStyle/>
          <a:p>
            <a:r>
              <a:rPr lang="ja-JP" altLang="en-US" sz="1000" dirty="0" smtClean="0">
                <a:solidFill>
                  <a:prstClr val="black"/>
                </a:solidFill>
              </a:rPr>
              <a:t>参考：</a:t>
            </a:r>
            <a:r>
              <a:rPr lang="en-US" altLang="ja-JP" sz="1000" dirty="0" smtClean="0">
                <a:solidFill>
                  <a:prstClr val="black"/>
                </a:solidFill>
              </a:rPr>
              <a:t>26.1.21</a:t>
            </a:r>
            <a:r>
              <a:rPr lang="ja-JP" altLang="en-US" sz="1000" dirty="0" smtClean="0">
                <a:solidFill>
                  <a:prstClr val="black"/>
                </a:solidFill>
              </a:rPr>
              <a:t>全国厚生労働関係部長局長会議資料</a:t>
            </a:r>
            <a:endParaRPr lang="ja-JP" altLang="en-US" sz="1000" dirty="0">
              <a:solidFill>
                <a:prstClr val="black"/>
              </a:solidFill>
            </a:endParaRP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233</a:t>
            </a:fld>
            <a:endParaRPr lang="ja-JP" altLang="en-US" dirty="0">
              <a:solidFill>
                <a:prstClr val="black"/>
              </a:solidFill>
              <a:latin typeface="Calibri"/>
            </a:endParaRPr>
          </a:p>
        </p:txBody>
      </p:sp>
    </p:spTree>
    <p:extLst>
      <p:ext uri="{BB962C8B-B14F-4D97-AF65-F5344CB8AC3E}">
        <p14:creationId xmlns:p14="http://schemas.microsoft.com/office/powerpoint/2010/main" val="3087476054"/>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40465" y="104938"/>
            <a:ext cx="9625070" cy="39052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latin typeface="HGPｺﾞｼｯｸM" panose="020B0600000000000000" pitchFamily="50" charset="-128"/>
                <a:ea typeface="HGPｺﾞｼｯｸM" panose="020B0600000000000000" pitchFamily="50" charset="-128"/>
              </a:rPr>
              <a:t>平成２６年度から、従前の補助金ではなく、新たな財政支援（基金）で対応する事が可能となる事業</a:t>
            </a:r>
          </a:p>
        </p:txBody>
      </p:sp>
      <p:sp>
        <p:nvSpPr>
          <p:cNvPr id="5" name="テキスト ボックス 4"/>
          <p:cNvSpPr txBox="1"/>
          <p:nvPr/>
        </p:nvSpPr>
        <p:spPr>
          <a:xfrm>
            <a:off x="116463" y="6525345"/>
            <a:ext cx="9649072" cy="492443"/>
          </a:xfrm>
          <a:prstGeom prst="rect">
            <a:avLst/>
          </a:prstGeom>
          <a:noFill/>
        </p:spPr>
        <p:txBody>
          <a:bodyPr wrap="square" rtlCol="0">
            <a:spAutoFit/>
          </a:bodyPr>
          <a:lstStyle/>
          <a:p>
            <a:r>
              <a:rPr lang="en-US" altLang="ja-JP" sz="1300" dirty="0" smtClean="0">
                <a:solidFill>
                  <a:prstClr val="black"/>
                </a:solidFill>
              </a:rPr>
              <a:t>※</a:t>
            </a:r>
            <a:r>
              <a:rPr lang="ja-JP" altLang="en-US" sz="1300" dirty="0" smtClean="0">
                <a:solidFill>
                  <a:prstClr val="black"/>
                </a:solidFill>
              </a:rPr>
              <a:t>　いずれの事業の内容も、新たな財政支援制度による基金により、より柔軟な形で対応が可能。</a:t>
            </a:r>
            <a:endParaRPr lang="en-US" altLang="ja-JP" sz="1300" dirty="0" smtClean="0">
              <a:solidFill>
                <a:prstClr val="black"/>
              </a:solidFill>
            </a:endParaRPr>
          </a:p>
          <a:p>
            <a:endParaRPr lang="en-US" altLang="ja-JP" sz="1300" dirty="0" smtClean="0">
              <a:solidFill>
                <a:prstClr val="black"/>
              </a:solidFill>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3" y="476672"/>
            <a:ext cx="9649073" cy="57002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140465" y="6369716"/>
            <a:ext cx="9649072" cy="155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50" dirty="0">
                <a:solidFill>
                  <a:prstClr val="black"/>
                </a:solidFill>
                <a:latin typeface="HG丸ｺﾞｼｯｸM-PRO" panose="020F0600000000000000" pitchFamily="50" charset="-128"/>
                <a:ea typeface="HG丸ｺﾞｼｯｸM-PRO" panose="020F0600000000000000" pitchFamily="50" charset="-128"/>
              </a:rPr>
              <a:t>分類：</a:t>
            </a:r>
            <a:r>
              <a:rPr lang="en-US" altLang="ja-JP" sz="950" dirty="0">
                <a:solidFill>
                  <a:prstClr val="black"/>
                </a:solidFill>
                <a:latin typeface="HG丸ｺﾞｼｯｸM-PRO" panose="020F0600000000000000" pitchFamily="50" charset="-128"/>
                <a:ea typeface="HG丸ｺﾞｼｯｸM-PRO" panose="020F0600000000000000" pitchFamily="50" charset="-128"/>
              </a:rPr>
              <a:t>1</a:t>
            </a:r>
            <a:r>
              <a:rPr lang="ja-JP" altLang="en-US" sz="950" dirty="0" err="1">
                <a:solidFill>
                  <a:prstClr val="black"/>
                </a:solidFill>
                <a:latin typeface="HG丸ｺﾞｼｯｸM-PRO" panose="020F0600000000000000" pitchFamily="50" charset="-128"/>
                <a:ea typeface="HG丸ｺﾞｼｯｸM-PRO" panose="020F0600000000000000" pitchFamily="50" charset="-128"/>
              </a:rPr>
              <a:t>．</a:t>
            </a:r>
            <a:r>
              <a:rPr lang="ja-JP" altLang="en-US" sz="950" dirty="0">
                <a:solidFill>
                  <a:prstClr val="black"/>
                </a:solidFill>
                <a:latin typeface="HG丸ｺﾞｼｯｸM-PRO" panose="020F0600000000000000" pitchFamily="50" charset="-128"/>
                <a:ea typeface="HG丸ｺﾞｼｯｸM-PRO" panose="020F0600000000000000" pitchFamily="50" charset="-128"/>
              </a:rPr>
              <a:t>病床の機能分化・連携のために必要な事業、</a:t>
            </a:r>
            <a:r>
              <a:rPr lang="en-US" altLang="ja-JP" sz="950" dirty="0">
                <a:solidFill>
                  <a:prstClr val="black"/>
                </a:solidFill>
                <a:latin typeface="HG丸ｺﾞｼｯｸM-PRO" panose="020F0600000000000000" pitchFamily="50" charset="-128"/>
                <a:ea typeface="HG丸ｺﾞｼｯｸM-PRO" panose="020F0600000000000000" pitchFamily="50" charset="-128"/>
              </a:rPr>
              <a:t>2</a:t>
            </a:r>
            <a:r>
              <a:rPr lang="ja-JP" altLang="en-US" sz="950" dirty="0" err="1">
                <a:solidFill>
                  <a:prstClr val="black"/>
                </a:solidFill>
                <a:latin typeface="HG丸ｺﾞｼｯｸM-PRO" panose="020F0600000000000000" pitchFamily="50" charset="-128"/>
                <a:ea typeface="HG丸ｺﾞｼｯｸM-PRO" panose="020F0600000000000000" pitchFamily="50" charset="-128"/>
              </a:rPr>
              <a:t>．</a:t>
            </a:r>
            <a:r>
              <a:rPr lang="ja-JP" altLang="en-US" sz="950" dirty="0">
                <a:solidFill>
                  <a:prstClr val="black"/>
                </a:solidFill>
                <a:latin typeface="HG丸ｺﾞｼｯｸM-PRO" panose="020F0600000000000000" pitchFamily="50" charset="-128"/>
                <a:ea typeface="HG丸ｺﾞｼｯｸM-PRO" panose="020F0600000000000000" pitchFamily="50" charset="-128"/>
              </a:rPr>
              <a:t>在宅医療・介護サービスの充実のために必要な事業、</a:t>
            </a:r>
            <a:r>
              <a:rPr lang="en-US" altLang="ja-JP" sz="950" dirty="0">
                <a:solidFill>
                  <a:prstClr val="black"/>
                </a:solidFill>
                <a:latin typeface="HG丸ｺﾞｼｯｸM-PRO" panose="020F0600000000000000" pitchFamily="50" charset="-128"/>
                <a:ea typeface="HG丸ｺﾞｼｯｸM-PRO" panose="020F0600000000000000" pitchFamily="50" charset="-128"/>
              </a:rPr>
              <a:t>3</a:t>
            </a:r>
            <a:r>
              <a:rPr lang="ja-JP" altLang="en-US" sz="950" dirty="0" err="1">
                <a:solidFill>
                  <a:prstClr val="black"/>
                </a:solidFill>
                <a:latin typeface="HG丸ｺﾞｼｯｸM-PRO" panose="020F0600000000000000" pitchFamily="50" charset="-128"/>
                <a:ea typeface="HG丸ｺﾞｼｯｸM-PRO" panose="020F0600000000000000" pitchFamily="50" charset="-128"/>
              </a:rPr>
              <a:t>．</a:t>
            </a:r>
            <a:r>
              <a:rPr lang="ja-JP" altLang="en-US" sz="950" dirty="0">
                <a:solidFill>
                  <a:prstClr val="black"/>
                </a:solidFill>
                <a:latin typeface="HG丸ｺﾞｼｯｸM-PRO" panose="020F0600000000000000" pitchFamily="50" charset="-128"/>
                <a:ea typeface="HG丸ｺﾞｼｯｸM-PRO" panose="020F0600000000000000" pitchFamily="50" charset="-128"/>
              </a:rPr>
              <a:t>医療従事者等の確保・養成のための事業</a:t>
            </a:r>
            <a:endParaRPr lang="ja-JP" altLang="en-US" sz="95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7" name="スライド番号プレースホルダー 1"/>
          <p:cNvSpPr txBox="1">
            <a:spLocks/>
          </p:cNvSpPr>
          <p:nvPr/>
        </p:nvSpPr>
        <p:spPr>
          <a:xfrm>
            <a:off x="7594600" y="6237312"/>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smtClean="0">
                <a:solidFill>
                  <a:prstClr val="black"/>
                </a:solidFill>
              </a:rPr>
              <a:t>　</a:t>
            </a:r>
            <a:endParaRPr lang="ja-JP" altLang="en-US" sz="1400" dirty="0">
              <a:solidFill>
                <a:prstClr val="black"/>
              </a:solidFill>
            </a:endParaRPr>
          </a:p>
        </p:txBody>
      </p:sp>
      <p:sp>
        <p:nvSpPr>
          <p:cNvPr id="9" name="テキスト ボックス 8"/>
          <p:cNvSpPr txBox="1"/>
          <p:nvPr/>
        </p:nvSpPr>
        <p:spPr>
          <a:xfrm>
            <a:off x="6825208" y="5381"/>
            <a:ext cx="3024338" cy="246221"/>
          </a:xfrm>
          <a:prstGeom prst="rect">
            <a:avLst/>
          </a:prstGeom>
          <a:solidFill>
            <a:schemeClr val="bg1"/>
          </a:solidFill>
          <a:ln>
            <a:solidFill>
              <a:schemeClr val="tx1"/>
            </a:solidFill>
          </a:ln>
        </p:spPr>
        <p:txBody>
          <a:bodyPr wrap="square" rtlCol="0">
            <a:spAutoFit/>
          </a:bodyPr>
          <a:lstStyle/>
          <a:p>
            <a:r>
              <a:rPr lang="ja-JP" altLang="en-US" sz="1000" dirty="0" smtClean="0">
                <a:solidFill>
                  <a:prstClr val="black"/>
                </a:solidFill>
              </a:rPr>
              <a:t>参考：</a:t>
            </a:r>
            <a:r>
              <a:rPr lang="en-US" altLang="ja-JP" sz="1000" dirty="0" smtClean="0">
                <a:solidFill>
                  <a:prstClr val="black"/>
                </a:solidFill>
              </a:rPr>
              <a:t>26.1.21</a:t>
            </a:r>
            <a:r>
              <a:rPr lang="ja-JP" altLang="en-US" sz="1000" dirty="0" smtClean="0">
                <a:solidFill>
                  <a:prstClr val="black"/>
                </a:solidFill>
              </a:rPr>
              <a:t>全国厚生労働関係部長局長会議資料</a:t>
            </a:r>
            <a:endParaRPr lang="ja-JP" altLang="en-US" sz="1000" dirty="0">
              <a:solidFill>
                <a:prstClr val="black"/>
              </a:solidFill>
            </a:endParaRPr>
          </a:p>
        </p:txBody>
      </p:sp>
      <p:sp>
        <p:nvSpPr>
          <p:cNvPr id="1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234</a:t>
            </a:fld>
            <a:endParaRPr lang="ja-JP" altLang="en-US" dirty="0">
              <a:solidFill>
                <a:prstClr val="black"/>
              </a:solidFill>
              <a:latin typeface="Calibri"/>
            </a:endParaRPr>
          </a:p>
        </p:txBody>
      </p:sp>
    </p:spTree>
    <p:extLst>
      <p:ext uri="{BB962C8B-B14F-4D97-AF65-F5344CB8AC3E}">
        <p14:creationId xmlns:p14="http://schemas.microsoft.com/office/powerpoint/2010/main" val="1276896795"/>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a:spLocks/>
          </p:cNvSpPr>
          <p:nvPr/>
        </p:nvSpPr>
        <p:spPr>
          <a:xfrm>
            <a:off x="4156543" y="1067646"/>
            <a:ext cx="4210700" cy="5335274"/>
          </a:xfrm>
          <a:prstGeom prst="rect">
            <a:avLst/>
          </a:prstGeom>
          <a:solidFill>
            <a:schemeClr val="bg1"/>
          </a:solidFill>
          <a:ln w="38100">
            <a:solidFill>
              <a:schemeClr val="tx1"/>
            </a:solidFill>
          </a:ln>
        </p:spPr>
        <p:txBody>
          <a:bodyPr wrap="square" rtlCol="0" anchor="t" anchorCtr="0">
            <a:noAutofit/>
          </a:bodyPr>
          <a:lstStyle/>
          <a:p>
            <a:pPr algn="ctr"/>
            <a:endParaRPr lang="ja-JP" altLang="en-US" sz="1400" dirty="0">
              <a:solidFill>
                <a:prstClr val="black"/>
              </a:solidFill>
            </a:endParaRPr>
          </a:p>
        </p:txBody>
      </p:sp>
      <p:sp>
        <p:nvSpPr>
          <p:cNvPr id="21" name="角丸四角形 20"/>
          <p:cNvSpPr/>
          <p:nvPr/>
        </p:nvSpPr>
        <p:spPr>
          <a:xfrm>
            <a:off x="4172913" y="1052738"/>
            <a:ext cx="4210702" cy="3251100"/>
          </a:xfrm>
          <a:prstGeom prst="roundRect">
            <a:avLst>
              <a:gd name="adj" fmla="val 9043"/>
            </a:avLst>
          </a:prstGeom>
          <a:solidFill>
            <a:schemeClr val="accent2">
              <a:lumMod val="60000"/>
              <a:lumOff val="40000"/>
              <a:alpha val="50000"/>
            </a:schemeClr>
          </a:solid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1" name="正方形/長方形 60"/>
          <p:cNvSpPr/>
          <p:nvPr/>
        </p:nvSpPr>
        <p:spPr>
          <a:xfrm>
            <a:off x="81625" y="6396612"/>
            <a:ext cx="9551895" cy="4167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a:t>
            </a:r>
            <a:r>
              <a:rPr lang="ja-JP" altLang="en-US" sz="1200" spc="-100" dirty="0" smtClean="0">
                <a:solidFill>
                  <a:prstClr val="black"/>
                </a:solidFill>
              </a:rPr>
              <a:t>国</a:t>
            </a:r>
            <a:r>
              <a:rPr lang="ja-JP" altLang="en-US" sz="1200" spc="-100" dirty="0">
                <a:solidFill>
                  <a:prstClr val="black"/>
                </a:solidFill>
              </a:rPr>
              <a:t>と都道府県の負担割合は、２／３：１／</a:t>
            </a:r>
            <a:r>
              <a:rPr lang="ja-JP" altLang="en-US" sz="1200" spc="-100" dirty="0" smtClean="0">
                <a:solidFill>
                  <a:prstClr val="black"/>
                </a:solidFill>
              </a:rPr>
              <a:t>３となり従来の補助金と比べ都道府県が負担する金額が減り、既存事業の充実等への対応が可能となる。</a:t>
            </a:r>
            <a:endParaRPr lang="ja-JP" altLang="en-US" sz="1200" spc="-100" dirty="0">
              <a:solidFill>
                <a:prstClr val="black"/>
              </a:solidFill>
            </a:endParaRPr>
          </a:p>
          <a:p>
            <a:r>
              <a:rPr lang="ja-JP" altLang="en-US" sz="1200" dirty="0">
                <a:solidFill>
                  <a:prstClr val="black"/>
                </a:solidFill>
              </a:rPr>
              <a:t>・</a:t>
            </a:r>
            <a:r>
              <a:rPr lang="ja-JP" altLang="en-US" sz="1200" dirty="0" smtClean="0">
                <a:solidFill>
                  <a:prstClr val="black"/>
                </a:solidFill>
              </a:rPr>
              <a:t>国が策定する基本方針や交付要綱の中で、都道府県に対して官民に公平に配分することを求めるなどの対応を行う予定。</a:t>
            </a:r>
            <a:endParaRPr lang="ja-JP" altLang="en-US" sz="1200" dirty="0">
              <a:solidFill>
                <a:prstClr val="black"/>
              </a:solidFill>
            </a:endParaRPr>
          </a:p>
        </p:txBody>
      </p:sp>
      <p:sp>
        <p:nvSpPr>
          <p:cNvPr id="7" name="正方形/長方形 6"/>
          <p:cNvSpPr/>
          <p:nvPr/>
        </p:nvSpPr>
        <p:spPr>
          <a:xfrm>
            <a:off x="38454" y="1052737"/>
            <a:ext cx="3744416" cy="533604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Ins="72000" rtlCol="0" anchor="t" anchorCtr="0"/>
          <a:lstStyle/>
          <a:p>
            <a:pPr>
              <a:lnSpc>
                <a:spcPts val="700"/>
              </a:lnSpc>
            </a:pPr>
            <a:endParaRPr lang="en-US" altLang="ja-JP" sz="1200" u="sng" spc="-100" dirty="0" smtClean="0">
              <a:solidFill>
                <a:prstClr val="black"/>
              </a:solidFill>
              <a:latin typeface="ＭＳ Ｐゴシック"/>
            </a:endParaRPr>
          </a:p>
          <a:p>
            <a:r>
              <a:rPr lang="ja-JP" altLang="en-US" sz="1600" b="1" dirty="0">
                <a:solidFill>
                  <a:prstClr val="black"/>
                </a:solidFill>
              </a:rPr>
              <a:t>新たな財政支援制度の対象事業（案</a:t>
            </a:r>
            <a:r>
              <a:rPr lang="ja-JP" altLang="en-US" sz="1600" b="1" dirty="0" smtClean="0">
                <a:solidFill>
                  <a:prstClr val="black"/>
                </a:solidFill>
              </a:rPr>
              <a:t>）</a:t>
            </a:r>
            <a:endParaRPr lang="en-US" altLang="ja-JP" sz="1600" b="1" dirty="0" smtClean="0">
              <a:solidFill>
                <a:prstClr val="black"/>
              </a:solidFill>
            </a:endParaRPr>
          </a:p>
          <a:p>
            <a:endParaRPr lang="en-US" altLang="ja-JP" sz="1600" b="1" dirty="0" smtClean="0">
              <a:solidFill>
                <a:prstClr val="black"/>
              </a:solidFill>
            </a:endParaRPr>
          </a:p>
          <a:p>
            <a:r>
              <a:rPr lang="ja-JP" altLang="en-US" sz="1350" spc="-100" dirty="0" smtClean="0">
                <a:solidFill>
                  <a:prstClr val="black"/>
                </a:solidFill>
                <a:latin typeface="ＭＳ Ｐゴシック"/>
              </a:rPr>
              <a:t>１病床</a:t>
            </a:r>
            <a:r>
              <a:rPr lang="ja-JP" altLang="en-US" sz="1350" spc="-100" dirty="0">
                <a:solidFill>
                  <a:prstClr val="black"/>
                </a:solidFill>
                <a:latin typeface="ＭＳ Ｐゴシック"/>
              </a:rPr>
              <a:t>の機能分化・連携のために必要な事業</a:t>
            </a:r>
            <a:endParaRPr lang="en-US" altLang="ja-JP" sz="1350" spc="-100" dirty="0">
              <a:solidFill>
                <a:prstClr val="black"/>
              </a:solidFill>
              <a:latin typeface="ＭＳ Ｐゴシック"/>
            </a:endParaRPr>
          </a:p>
          <a:p>
            <a:pPr>
              <a:spcBef>
                <a:spcPts val="300"/>
              </a:spcBef>
            </a:pPr>
            <a:r>
              <a:rPr lang="ja-JP" altLang="en-US" sz="1350" spc="-100" dirty="0">
                <a:solidFill>
                  <a:prstClr val="black"/>
                </a:solidFill>
                <a:latin typeface="ＭＳ Ｐゴシック"/>
              </a:rPr>
              <a:t> </a:t>
            </a:r>
            <a:r>
              <a:rPr lang="ja-JP" altLang="en-US" sz="1350" spc="-100" dirty="0" smtClean="0">
                <a:solidFill>
                  <a:prstClr val="black"/>
                </a:solidFill>
                <a:latin typeface="ＭＳ Ｐゴシック"/>
              </a:rPr>
              <a:t>　（</a:t>
            </a:r>
            <a:r>
              <a:rPr lang="ja-JP" altLang="en-US" sz="1350" spc="-100" dirty="0">
                <a:solidFill>
                  <a:prstClr val="black"/>
                </a:solidFill>
                <a:latin typeface="ＭＳ Ｐゴシック"/>
              </a:rPr>
              <a:t>１）地域医療ビジョンの達成に向けた</a:t>
            </a:r>
            <a:r>
              <a:rPr lang="ja-JP" altLang="en-US" sz="1350" spc="-100" dirty="0" smtClean="0">
                <a:solidFill>
                  <a:prstClr val="black"/>
                </a:solidFill>
                <a:latin typeface="ＭＳ Ｐゴシック"/>
              </a:rPr>
              <a:t>医療機</a:t>
            </a:r>
            <a:endParaRPr lang="en-US" altLang="ja-JP" sz="1350" spc="-100" dirty="0" smtClean="0">
              <a:solidFill>
                <a:prstClr val="black"/>
              </a:solidFill>
              <a:latin typeface="ＭＳ Ｐゴシック"/>
            </a:endParaRPr>
          </a:p>
          <a:p>
            <a:pPr>
              <a:spcBef>
                <a:spcPts val="300"/>
              </a:spcBef>
            </a:pPr>
            <a:r>
              <a:rPr lang="ja-JP" altLang="en-US" sz="1350" spc="-100" dirty="0">
                <a:solidFill>
                  <a:prstClr val="black"/>
                </a:solidFill>
                <a:latin typeface="ＭＳ Ｐゴシック"/>
              </a:rPr>
              <a:t>　</a:t>
            </a:r>
            <a:r>
              <a:rPr lang="ja-JP" altLang="en-US" sz="1350" spc="-100" dirty="0" smtClean="0">
                <a:solidFill>
                  <a:prstClr val="black"/>
                </a:solidFill>
                <a:latin typeface="ＭＳ Ｐゴシック"/>
              </a:rPr>
              <a:t>　　　関の</a:t>
            </a:r>
            <a:r>
              <a:rPr lang="ja-JP" altLang="en-US" sz="1350" spc="-100" dirty="0">
                <a:solidFill>
                  <a:prstClr val="black"/>
                </a:solidFill>
                <a:latin typeface="ＭＳ Ｐゴシック"/>
              </a:rPr>
              <a:t>施設・設備</a:t>
            </a:r>
            <a:r>
              <a:rPr lang="ja-JP" altLang="en-US" sz="1350" spc="-100" dirty="0" smtClean="0">
                <a:solidFill>
                  <a:prstClr val="black"/>
                </a:solidFill>
                <a:latin typeface="ＭＳ Ｐゴシック"/>
              </a:rPr>
              <a:t>の整備</a:t>
            </a:r>
            <a:r>
              <a:rPr lang="ja-JP" altLang="en-US" sz="1350" spc="-100" dirty="0">
                <a:solidFill>
                  <a:prstClr val="black"/>
                </a:solidFill>
                <a:latin typeface="ＭＳ Ｐゴシック"/>
              </a:rPr>
              <a:t>を推進するため</a:t>
            </a:r>
            <a:r>
              <a:rPr lang="ja-JP" altLang="en-US" sz="1350" spc="-100" dirty="0" smtClean="0">
                <a:solidFill>
                  <a:prstClr val="black"/>
                </a:solidFill>
                <a:latin typeface="ＭＳ Ｐゴシック"/>
              </a:rPr>
              <a:t>の</a:t>
            </a:r>
            <a:endParaRPr lang="en-US" altLang="ja-JP" sz="1350" spc="-100" dirty="0" smtClean="0">
              <a:solidFill>
                <a:prstClr val="black"/>
              </a:solidFill>
              <a:latin typeface="ＭＳ Ｐゴシック"/>
            </a:endParaRPr>
          </a:p>
          <a:p>
            <a:pPr>
              <a:spcBef>
                <a:spcPts val="300"/>
              </a:spcBef>
            </a:pPr>
            <a:r>
              <a:rPr lang="ja-JP" altLang="en-US" sz="1350" spc="-100" dirty="0">
                <a:solidFill>
                  <a:prstClr val="black"/>
                </a:solidFill>
                <a:latin typeface="ＭＳ Ｐゴシック"/>
              </a:rPr>
              <a:t>　</a:t>
            </a:r>
            <a:r>
              <a:rPr lang="ja-JP" altLang="en-US" sz="1350" spc="-100" dirty="0" smtClean="0">
                <a:solidFill>
                  <a:prstClr val="black"/>
                </a:solidFill>
                <a:latin typeface="ＭＳ Ｐゴシック"/>
              </a:rPr>
              <a:t>　　　事業　　等</a:t>
            </a:r>
            <a:endParaRPr lang="en-US" altLang="ja-JP" sz="1350" spc="-100" dirty="0" smtClean="0">
              <a:solidFill>
                <a:prstClr val="black"/>
              </a:solidFill>
              <a:latin typeface="ＭＳ Ｐゴシック"/>
            </a:endParaRPr>
          </a:p>
          <a:p>
            <a:pPr>
              <a:spcBef>
                <a:spcPts val="300"/>
              </a:spcBef>
            </a:pPr>
            <a:endParaRPr lang="en-US" altLang="ja-JP" sz="1350" spc="-100" dirty="0">
              <a:solidFill>
                <a:prstClr val="black"/>
              </a:solidFill>
              <a:latin typeface="ＭＳ Ｐゴシック"/>
            </a:endParaRPr>
          </a:p>
          <a:p>
            <a:pPr>
              <a:spcBef>
                <a:spcPts val="300"/>
              </a:spcBef>
            </a:pPr>
            <a:r>
              <a:rPr lang="ja-JP" altLang="en-US" sz="1350" spc="-100" dirty="0" smtClean="0">
                <a:solidFill>
                  <a:prstClr val="black"/>
                </a:solidFill>
                <a:latin typeface="ＭＳ Ｐゴシック"/>
              </a:rPr>
              <a:t>２在宅</a:t>
            </a:r>
            <a:r>
              <a:rPr lang="ja-JP" altLang="en-US" sz="1350" spc="-100" dirty="0">
                <a:solidFill>
                  <a:prstClr val="black"/>
                </a:solidFill>
                <a:latin typeface="ＭＳ Ｐゴシック"/>
              </a:rPr>
              <a:t>医療・介護サービスの充実のために</a:t>
            </a:r>
            <a:r>
              <a:rPr lang="ja-JP" altLang="en-US" sz="1350" spc="-100" dirty="0" smtClean="0">
                <a:solidFill>
                  <a:prstClr val="black"/>
                </a:solidFill>
                <a:latin typeface="ＭＳ Ｐゴシック"/>
              </a:rPr>
              <a:t>必要</a:t>
            </a:r>
            <a:endParaRPr lang="en-US" altLang="ja-JP" sz="1350" spc="-100" dirty="0" smtClean="0">
              <a:solidFill>
                <a:prstClr val="black"/>
              </a:solidFill>
              <a:latin typeface="ＭＳ Ｐゴシック"/>
            </a:endParaRPr>
          </a:p>
          <a:p>
            <a:pPr>
              <a:spcBef>
                <a:spcPts val="300"/>
              </a:spcBef>
            </a:pPr>
            <a:r>
              <a:rPr lang="ja-JP" altLang="en-US" sz="1350" spc="-100" dirty="0">
                <a:solidFill>
                  <a:prstClr val="black"/>
                </a:solidFill>
                <a:latin typeface="ＭＳ Ｐゴシック"/>
              </a:rPr>
              <a:t>　</a:t>
            </a:r>
            <a:r>
              <a:rPr lang="ja-JP" altLang="en-US" sz="1350" spc="-100" dirty="0" smtClean="0">
                <a:solidFill>
                  <a:prstClr val="black"/>
                </a:solidFill>
                <a:latin typeface="ＭＳ Ｐゴシック"/>
              </a:rPr>
              <a:t>　な</a:t>
            </a:r>
            <a:r>
              <a:rPr lang="ja-JP" altLang="en-US" sz="1350" spc="-100" dirty="0">
                <a:solidFill>
                  <a:prstClr val="black"/>
                </a:solidFill>
                <a:latin typeface="ＭＳ Ｐゴシック"/>
              </a:rPr>
              <a:t>事業</a:t>
            </a:r>
            <a:endParaRPr lang="en-US" altLang="ja-JP" sz="1350" spc="-100" dirty="0">
              <a:solidFill>
                <a:prstClr val="black"/>
              </a:solidFill>
              <a:latin typeface="ＭＳ Ｐゴシック"/>
            </a:endParaRPr>
          </a:p>
          <a:p>
            <a:pPr>
              <a:spcBef>
                <a:spcPts val="300"/>
              </a:spcBef>
            </a:pPr>
            <a:r>
              <a:rPr lang="ja-JP" altLang="en-US" sz="1350" spc="-100" dirty="0">
                <a:solidFill>
                  <a:prstClr val="black"/>
                </a:solidFill>
                <a:latin typeface="ＭＳ Ｐゴシック"/>
              </a:rPr>
              <a:t> </a:t>
            </a:r>
            <a:r>
              <a:rPr lang="ja-JP" altLang="en-US" sz="1350" spc="-100" dirty="0" smtClean="0">
                <a:solidFill>
                  <a:prstClr val="black"/>
                </a:solidFill>
                <a:latin typeface="ＭＳ Ｐゴシック"/>
              </a:rPr>
              <a:t>　（</a:t>
            </a:r>
            <a:r>
              <a:rPr lang="ja-JP" altLang="en-US" sz="1350" spc="-100" dirty="0">
                <a:solidFill>
                  <a:prstClr val="black"/>
                </a:solidFill>
                <a:latin typeface="ＭＳ Ｐゴシック"/>
              </a:rPr>
              <a:t>１）在宅</a:t>
            </a:r>
            <a:r>
              <a:rPr lang="ja-JP" altLang="en-US" sz="1350" spc="-100" dirty="0" smtClean="0">
                <a:solidFill>
                  <a:prstClr val="black"/>
                </a:solidFill>
                <a:latin typeface="ＭＳ Ｐゴシック"/>
              </a:rPr>
              <a:t>医療（歯科・薬局を含む）を推進する</a:t>
            </a:r>
            <a:endParaRPr lang="en-US" altLang="ja-JP" sz="1350" spc="-100" dirty="0" smtClean="0">
              <a:solidFill>
                <a:prstClr val="black"/>
              </a:solidFill>
              <a:latin typeface="ＭＳ Ｐゴシック"/>
            </a:endParaRPr>
          </a:p>
          <a:p>
            <a:pPr>
              <a:spcBef>
                <a:spcPts val="300"/>
              </a:spcBef>
            </a:pPr>
            <a:r>
              <a:rPr lang="ja-JP" altLang="en-US" sz="1350" spc="-100" dirty="0">
                <a:solidFill>
                  <a:prstClr val="black"/>
                </a:solidFill>
                <a:latin typeface="ＭＳ Ｐゴシック"/>
              </a:rPr>
              <a:t>　</a:t>
            </a:r>
            <a:r>
              <a:rPr lang="ja-JP" altLang="en-US" sz="1350" spc="-100" dirty="0" smtClean="0">
                <a:solidFill>
                  <a:prstClr val="black"/>
                </a:solidFill>
                <a:latin typeface="ＭＳ Ｐゴシック"/>
              </a:rPr>
              <a:t>　　　ための</a:t>
            </a:r>
            <a:r>
              <a:rPr lang="ja-JP" altLang="en-US" sz="1350" spc="-100" dirty="0">
                <a:solidFill>
                  <a:prstClr val="black"/>
                </a:solidFill>
                <a:latin typeface="ＭＳ Ｐゴシック"/>
              </a:rPr>
              <a:t>事業</a:t>
            </a:r>
            <a:endParaRPr lang="en-US" altLang="ja-JP" sz="1350" spc="-100" dirty="0">
              <a:solidFill>
                <a:prstClr val="black"/>
              </a:solidFill>
              <a:latin typeface="ＭＳ Ｐゴシック"/>
            </a:endParaRPr>
          </a:p>
          <a:p>
            <a:pPr>
              <a:spcBef>
                <a:spcPts val="300"/>
              </a:spcBef>
            </a:pPr>
            <a:r>
              <a:rPr lang="ja-JP" altLang="en-US" sz="1350" spc="-100" dirty="0">
                <a:solidFill>
                  <a:prstClr val="black"/>
                </a:solidFill>
                <a:latin typeface="ＭＳ Ｐゴシック"/>
              </a:rPr>
              <a:t> </a:t>
            </a:r>
            <a:r>
              <a:rPr lang="ja-JP" altLang="en-US" sz="1350" spc="-100" dirty="0" smtClean="0">
                <a:solidFill>
                  <a:prstClr val="black"/>
                </a:solidFill>
                <a:latin typeface="ＭＳ Ｐゴシック"/>
              </a:rPr>
              <a:t>　（</a:t>
            </a:r>
            <a:r>
              <a:rPr lang="ja-JP" altLang="en-US" sz="1350" spc="-100" dirty="0">
                <a:solidFill>
                  <a:prstClr val="black"/>
                </a:solidFill>
                <a:latin typeface="ＭＳ Ｐゴシック"/>
              </a:rPr>
              <a:t>２）介護サービスの施設・設備の整備を</a:t>
            </a:r>
            <a:r>
              <a:rPr lang="ja-JP" altLang="en-US" sz="1350" spc="-100" dirty="0" smtClean="0">
                <a:solidFill>
                  <a:prstClr val="black"/>
                </a:solidFill>
                <a:latin typeface="ＭＳ Ｐゴシック"/>
              </a:rPr>
              <a:t>推進</a:t>
            </a:r>
            <a:endParaRPr lang="en-US" altLang="ja-JP" sz="1350" spc="-100" dirty="0" smtClean="0">
              <a:solidFill>
                <a:prstClr val="black"/>
              </a:solidFill>
              <a:latin typeface="ＭＳ Ｐゴシック"/>
            </a:endParaRPr>
          </a:p>
          <a:p>
            <a:pPr>
              <a:spcBef>
                <a:spcPts val="300"/>
              </a:spcBef>
            </a:pPr>
            <a:r>
              <a:rPr lang="ja-JP" altLang="en-US" sz="1350" spc="-100" dirty="0">
                <a:solidFill>
                  <a:prstClr val="black"/>
                </a:solidFill>
                <a:latin typeface="ＭＳ Ｐゴシック"/>
              </a:rPr>
              <a:t>　</a:t>
            </a:r>
            <a:r>
              <a:rPr lang="ja-JP" altLang="en-US" sz="1350" spc="-100" dirty="0" smtClean="0">
                <a:solidFill>
                  <a:prstClr val="black"/>
                </a:solidFill>
                <a:latin typeface="ＭＳ Ｐゴシック"/>
              </a:rPr>
              <a:t>　　　する</a:t>
            </a:r>
            <a:r>
              <a:rPr lang="ja-JP" altLang="en-US" sz="1350" spc="-100" dirty="0">
                <a:solidFill>
                  <a:prstClr val="black"/>
                </a:solidFill>
                <a:latin typeface="ＭＳ Ｐゴシック"/>
              </a:rPr>
              <a:t>ための事業　　</a:t>
            </a:r>
            <a:r>
              <a:rPr lang="ja-JP" altLang="en-US" sz="1350" spc="-100" dirty="0" smtClean="0">
                <a:solidFill>
                  <a:prstClr val="black"/>
                </a:solidFill>
                <a:latin typeface="ＭＳ Ｐゴシック"/>
              </a:rPr>
              <a:t>等</a:t>
            </a:r>
            <a:endParaRPr lang="en-US" altLang="ja-JP" sz="1350" spc="-100" dirty="0" smtClean="0">
              <a:solidFill>
                <a:prstClr val="black"/>
              </a:solidFill>
              <a:latin typeface="ＭＳ Ｐゴシック"/>
            </a:endParaRPr>
          </a:p>
          <a:p>
            <a:pPr>
              <a:spcBef>
                <a:spcPts val="300"/>
              </a:spcBef>
            </a:pPr>
            <a:endParaRPr lang="en-US" altLang="ja-JP" sz="1350" spc="-100" dirty="0">
              <a:solidFill>
                <a:prstClr val="black"/>
              </a:solidFill>
              <a:latin typeface="ＭＳ Ｐゴシック"/>
            </a:endParaRPr>
          </a:p>
          <a:p>
            <a:pPr>
              <a:spcBef>
                <a:spcPts val="300"/>
              </a:spcBef>
            </a:pPr>
            <a:r>
              <a:rPr lang="ja-JP" altLang="en-US" sz="1350" spc="-100" dirty="0" smtClean="0">
                <a:solidFill>
                  <a:prstClr val="black"/>
                </a:solidFill>
                <a:latin typeface="ＭＳ Ｐゴシック"/>
              </a:rPr>
              <a:t>３医療</a:t>
            </a:r>
            <a:r>
              <a:rPr lang="ja-JP" altLang="en-US" sz="1350" spc="-100" dirty="0">
                <a:solidFill>
                  <a:prstClr val="black"/>
                </a:solidFill>
                <a:latin typeface="ＭＳ Ｐゴシック"/>
              </a:rPr>
              <a:t>従事者等の確保・</a:t>
            </a:r>
            <a:r>
              <a:rPr lang="ja-JP" altLang="en-US" sz="1350" spc="-100" dirty="0" smtClean="0">
                <a:solidFill>
                  <a:prstClr val="black"/>
                </a:solidFill>
                <a:latin typeface="ＭＳ Ｐゴシック"/>
              </a:rPr>
              <a:t>養成の</a:t>
            </a:r>
            <a:r>
              <a:rPr lang="ja-JP" altLang="en-US" sz="1350" spc="-100" dirty="0">
                <a:solidFill>
                  <a:prstClr val="black"/>
                </a:solidFill>
                <a:latin typeface="ＭＳ Ｐゴシック"/>
              </a:rPr>
              <a:t>ための事業</a:t>
            </a:r>
            <a:endParaRPr lang="en-US" altLang="ja-JP" sz="1350" spc="-100" dirty="0">
              <a:solidFill>
                <a:prstClr val="black"/>
              </a:solidFill>
              <a:latin typeface="ＭＳ Ｐゴシック"/>
            </a:endParaRPr>
          </a:p>
          <a:p>
            <a:pPr>
              <a:spcBef>
                <a:spcPts val="300"/>
              </a:spcBef>
            </a:pPr>
            <a:r>
              <a:rPr lang="ja-JP" altLang="en-US" sz="1350" spc="-100" dirty="0">
                <a:solidFill>
                  <a:prstClr val="black"/>
                </a:solidFill>
                <a:latin typeface="ＭＳ Ｐゴシック"/>
              </a:rPr>
              <a:t> 　</a:t>
            </a:r>
            <a:r>
              <a:rPr lang="ja-JP" altLang="en-US" sz="1350" spc="-100" dirty="0" smtClean="0">
                <a:solidFill>
                  <a:prstClr val="black"/>
                </a:solidFill>
                <a:latin typeface="ＭＳ Ｐゴシック"/>
              </a:rPr>
              <a:t>（</a:t>
            </a:r>
            <a:r>
              <a:rPr lang="ja-JP" altLang="en-US" sz="1350" spc="-100" dirty="0">
                <a:solidFill>
                  <a:prstClr val="black"/>
                </a:solidFill>
                <a:latin typeface="ＭＳ Ｐゴシック"/>
              </a:rPr>
              <a:t>１）医師確保のための事業</a:t>
            </a:r>
            <a:endParaRPr lang="en-US" altLang="ja-JP" sz="1350" spc="-100" dirty="0">
              <a:solidFill>
                <a:prstClr val="black"/>
              </a:solidFill>
              <a:latin typeface="ＭＳ Ｐゴシック"/>
            </a:endParaRPr>
          </a:p>
          <a:p>
            <a:pPr>
              <a:spcBef>
                <a:spcPts val="300"/>
              </a:spcBef>
            </a:pPr>
            <a:r>
              <a:rPr lang="ja-JP" altLang="en-US" sz="1350" spc="-100" dirty="0">
                <a:solidFill>
                  <a:prstClr val="black"/>
                </a:solidFill>
                <a:latin typeface="ＭＳ Ｐゴシック"/>
              </a:rPr>
              <a:t> </a:t>
            </a:r>
            <a:r>
              <a:rPr lang="ja-JP" altLang="en-US" sz="1350" spc="-100" dirty="0" smtClean="0">
                <a:solidFill>
                  <a:prstClr val="black"/>
                </a:solidFill>
                <a:latin typeface="ＭＳ Ｐゴシック"/>
              </a:rPr>
              <a:t>　（</a:t>
            </a:r>
            <a:r>
              <a:rPr lang="ja-JP" altLang="en-US" sz="1350" spc="-100" dirty="0">
                <a:solidFill>
                  <a:prstClr val="black"/>
                </a:solidFill>
                <a:latin typeface="ＭＳ Ｐゴシック"/>
              </a:rPr>
              <a:t>２）看護職員等の確保のための事業</a:t>
            </a:r>
            <a:endParaRPr lang="en-US" altLang="ja-JP" sz="1350" spc="-100" dirty="0">
              <a:solidFill>
                <a:prstClr val="black"/>
              </a:solidFill>
              <a:latin typeface="ＭＳ Ｐゴシック"/>
            </a:endParaRPr>
          </a:p>
          <a:p>
            <a:pPr>
              <a:spcBef>
                <a:spcPts val="300"/>
              </a:spcBef>
            </a:pPr>
            <a:r>
              <a:rPr lang="ja-JP" altLang="en-US" sz="1350" spc="-100" dirty="0">
                <a:solidFill>
                  <a:prstClr val="black"/>
                </a:solidFill>
                <a:latin typeface="ＭＳ Ｐゴシック"/>
              </a:rPr>
              <a:t> </a:t>
            </a:r>
            <a:r>
              <a:rPr lang="ja-JP" altLang="en-US" sz="1350" spc="-100" dirty="0" smtClean="0">
                <a:solidFill>
                  <a:prstClr val="black"/>
                </a:solidFill>
                <a:latin typeface="ＭＳ Ｐゴシック"/>
              </a:rPr>
              <a:t>　（</a:t>
            </a:r>
            <a:r>
              <a:rPr lang="ja-JP" altLang="en-US" sz="1350" spc="-100" dirty="0">
                <a:solidFill>
                  <a:prstClr val="black"/>
                </a:solidFill>
                <a:latin typeface="ＭＳ Ｐゴシック"/>
              </a:rPr>
              <a:t>３）介護従事者の確保のための事業</a:t>
            </a:r>
            <a:endParaRPr lang="en-US" altLang="ja-JP" sz="1350" spc="-100" dirty="0">
              <a:solidFill>
                <a:prstClr val="black"/>
              </a:solidFill>
              <a:latin typeface="ＭＳ Ｐゴシック"/>
            </a:endParaRPr>
          </a:p>
          <a:p>
            <a:pPr>
              <a:spcBef>
                <a:spcPts val="300"/>
              </a:spcBef>
            </a:pPr>
            <a:r>
              <a:rPr lang="ja-JP" altLang="en-US" sz="1350" spc="-100" dirty="0">
                <a:solidFill>
                  <a:prstClr val="black"/>
                </a:solidFill>
                <a:latin typeface="ＭＳ Ｐゴシック"/>
              </a:rPr>
              <a:t> </a:t>
            </a:r>
            <a:r>
              <a:rPr lang="ja-JP" altLang="en-US" sz="1350" spc="-100" dirty="0" smtClean="0">
                <a:solidFill>
                  <a:prstClr val="black"/>
                </a:solidFill>
                <a:latin typeface="ＭＳ Ｐゴシック"/>
              </a:rPr>
              <a:t>　（</a:t>
            </a:r>
            <a:r>
              <a:rPr lang="ja-JP" altLang="en-US" sz="1350" spc="-100" dirty="0">
                <a:solidFill>
                  <a:prstClr val="black"/>
                </a:solidFill>
                <a:latin typeface="ＭＳ Ｐゴシック"/>
              </a:rPr>
              <a:t>４）医療・介護従事者の勤務環境改善の</a:t>
            </a:r>
            <a:r>
              <a:rPr lang="ja-JP" altLang="en-US" sz="1350" spc="-100" dirty="0" smtClean="0">
                <a:solidFill>
                  <a:prstClr val="black"/>
                </a:solidFill>
                <a:latin typeface="ＭＳ Ｐゴシック"/>
              </a:rPr>
              <a:t>ため</a:t>
            </a:r>
            <a:endParaRPr lang="en-US" altLang="ja-JP" sz="1350" spc="-100" dirty="0" smtClean="0">
              <a:solidFill>
                <a:prstClr val="black"/>
              </a:solidFill>
              <a:latin typeface="ＭＳ Ｐゴシック"/>
            </a:endParaRPr>
          </a:p>
          <a:p>
            <a:pPr>
              <a:spcBef>
                <a:spcPts val="300"/>
              </a:spcBef>
            </a:pPr>
            <a:r>
              <a:rPr lang="ja-JP" altLang="en-US" sz="1350" spc="-100" dirty="0">
                <a:solidFill>
                  <a:prstClr val="black"/>
                </a:solidFill>
                <a:latin typeface="ＭＳ Ｐゴシック"/>
              </a:rPr>
              <a:t>　</a:t>
            </a:r>
            <a:r>
              <a:rPr lang="ja-JP" altLang="en-US" sz="1350" spc="-100" dirty="0" smtClean="0">
                <a:solidFill>
                  <a:prstClr val="black"/>
                </a:solidFill>
                <a:latin typeface="ＭＳ Ｐゴシック"/>
              </a:rPr>
              <a:t>　　　の</a:t>
            </a:r>
            <a:r>
              <a:rPr lang="ja-JP" altLang="en-US" sz="1350" spc="-100" dirty="0">
                <a:solidFill>
                  <a:prstClr val="black"/>
                </a:solidFill>
                <a:latin typeface="ＭＳ Ｐゴシック"/>
              </a:rPr>
              <a:t>事業　　</a:t>
            </a:r>
            <a:r>
              <a:rPr lang="ja-JP" altLang="en-US" sz="1350" spc="-100" dirty="0" smtClean="0">
                <a:solidFill>
                  <a:prstClr val="black"/>
                </a:solidFill>
                <a:latin typeface="ＭＳ Ｐゴシック"/>
              </a:rPr>
              <a:t>等</a:t>
            </a:r>
            <a:endParaRPr lang="en-US" altLang="ja-JP" sz="1350" spc="-100" dirty="0">
              <a:solidFill>
                <a:prstClr val="black"/>
              </a:solidFill>
              <a:latin typeface="ＭＳ Ｐゴシック"/>
            </a:endParaRPr>
          </a:p>
          <a:p>
            <a:pPr>
              <a:spcBef>
                <a:spcPts val="300"/>
              </a:spcBef>
            </a:pPr>
            <a:endParaRPr lang="en-US" altLang="ja-JP" sz="1350" spc="-100" dirty="0" smtClean="0">
              <a:solidFill>
                <a:prstClr val="black"/>
              </a:solidFill>
              <a:latin typeface="ＭＳ Ｐゴシック"/>
            </a:endParaRPr>
          </a:p>
        </p:txBody>
      </p:sp>
      <p:sp>
        <p:nvSpPr>
          <p:cNvPr id="13" name="正方形/長方形 12"/>
          <p:cNvSpPr/>
          <p:nvPr/>
        </p:nvSpPr>
        <p:spPr>
          <a:xfrm>
            <a:off x="194472" y="116632"/>
            <a:ext cx="9517058"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prstClr val="black"/>
                </a:solidFill>
                <a:latin typeface="HGS創英角ｺﾞｼｯｸUB" panose="020B0900000000000000" pitchFamily="50" charset="-128"/>
                <a:ea typeface="HGS創英角ｺﾞｼｯｸUB" panose="020B0900000000000000" pitchFamily="50" charset="-128"/>
              </a:rPr>
              <a:t>医療・介護サービスの提供体制改革のための新たな財政支援制度</a:t>
            </a:r>
            <a:endParaRPr lang="en-US" altLang="ja-JP" sz="1200" dirty="0" smtClean="0">
              <a:solidFill>
                <a:prstClr val="black"/>
              </a:solidFill>
              <a:latin typeface="HGS創英角ｺﾞｼｯｸUB" panose="020B0900000000000000" pitchFamily="50" charset="-128"/>
              <a:ea typeface="HGS創英角ｺﾞｼｯｸUB" panose="020B0900000000000000" pitchFamily="50" charset="-128"/>
            </a:endParaRPr>
          </a:p>
          <a:p>
            <a:pPr algn="r"/>
            <a:r>
              <a:rPr lang="ja-JP" altLang="en-US" sz="1600" dirty="0" smtClean="0">
                <a:solidFill>
                  <a:prstClr val="black"/>
                </a:solidFill>
              </a:rPr>
              <a:t>平成２６年度：公費で９０４億円</a:t>
            </a:r>
            <a:endParaRPr lang="en-US" altLang="ja-JP" sz="1600" dirty="0" smtClean="0">
              <a:solidFill>
                <a:prstClr val="black"/>
              </a:solidFill>
            </a:endParaRPr>
          </a:p>
        </p:txBody>
      </p:sp>
      <p:sp>
        <p:nvSpPr>
          <p:cNvPr id="2" name="右矢印 1"/>
          <p:cNvSpPr/>
          <p:nvPr/>
        </p:nvSpPr>
        <p:spPr>
          <a:xfrm>
            <a:off x="3782870" y="2708920"/>
            <a:ext cx="390043" cy="144016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00" dirty="0" smtClean="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15" name="スライド番号プレースホルダ 31"/>
          <p:cNvSpPr>
            <a:spLocks noGrp="1"/>
          </p:cNvSpPr>
          <p:nvPr>
            <p:ph type="sldNum" sz="quarter" idx="12"/>
          </p:nvPr>
        </p:nvSpPr>
        <p:spPr>
          <a:xfrm>
            <a:off x="13352250" y="6626730"/>
            <a:ext cx="493738" cy="258654"/>
          </a:xfrm>
        </p:spPr>
        <p:txBody>
          <a:bodyPr/>
          <a:lstStyle/>
          <a:p>
            <a:pPr>
              <a:defRPr/>
            </a:pPr>
            <a:fld id="{AFF62460-EC34-422A-A834-EA8B1E04C307}" type="slidenum">
              <a:rPr lang="en-US" altLang="ja-JP" sz="1600" smtClean="0">
                <a:solidFill>
                  <a:prstClr val="black"/>
                </a:solidFill>
                <a:latin typeface="ＭＳ ゴシック" panose="020B0609070205080204" pitchFamily="49" charset="-128"/>
                <a:ea typeface="ＭＳ ゴシック" panose="020B0609070205080204" pitchFamily="49" charset="-128"/>
              </a:rPr>
              <a:pPr>
                <a:defRPr/>
              </a:pPr>
              <a:t>235</a:t>
            </a:fld>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23" name="角丸四角形 22"/>
          <p:cNvSpPr/>
          <p:nvPr/>
        </p:nvSpPr>
        <p:spPr>
          <a:xfrm>
            <a:off x="4172913" y="4303839"/>
            <a:ext cx="4210702" cy="2084947"/>
          </a:xfrm>
          <a:prstGeom prst="roundRect">
            <a:avLst>
              <a:gd name="adj" fmla="val 14049"/>
            </a:avLst>
          </a:prstGeom>
          <a:solidFill>
            <a:srgbClr val="00B050">
              <a:alpha val="50196"/>
            </a:srgbClr>
          </a:solid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spc="-100" dirty="0">
                <a:solidFill>
                  <a:prstClr val="black"/>
                </a:solidFill>
                <a:latin typeface="ＭＳ Ｐゴシック"/>
              </a:rPr>
              <a:t>既存事業及び概算</a:t>
            </a:r>
            <a:r>
              <a:rPr lang="ja-JP" altLang="en-US" sz="1400" b="1" spc="-100" dirty="0" smtClean="0">
                <a:solidFill>
                  <a:prstClr val="black"/>
                </a:solidFill>
                <a:latin typeface="ＭＳ Ｐゴシック"/>
              </a:rPr>
              <a:t>要求新規要求事業</a:t>
            </a:r>
            <a:endParaRPr lang="en-US" altLang="ja-JP" sz="1400" b="1" spc="-100" dirty="0">
              <a:solidFill>
                <a:prstClr val="black"/>
              </a:solidFill>
              <a:latin typeface="ＭＳ Ｐゴシック"/>
            </a:endParaRPr>
          </a:p>
          <a:p>
            <a:r>
              <a:rPr lang="ja-JP" altLang="en-US" sz="1400" b="1" spc="-100" dirty="0">
                <a:solidFill>
                  <a:prstClr val="black"/>
                </a:solidFill>
                <a:latin typeface="ＭＳ Ｐゴシック"/>
              </a:rPr>
              <a:t>（新たな基金で対応可能）</a:t>
            </a:r>
            <a:endParaRPr lang="en-US" altLang="ja-JP" sz="1400" b="1" spc="-100" dirty="0">
              <a:solidFill>
                <a:prstClr val="black"/>
              </a:solidFill>
              <a:latin typeface="ＭＳ Ｐゴシック"/>
            </a:endParaRPr>
          </a:p>
          <a:p>
            <a:r>
              <a:rPr lang="ja-JP" altLang="en-US" sz="1000" spc="-100" dirty="0" smtClean="0">
                <a:solidFill>
                  <a:prstClr val="black"/>
                </a:solidFill>
                <a:latin typeface="ＭＳ Ｐゴシック"/>
              </a:rPr>
              <a:t>・</a:t>
            </a:r>
            <a:r>
              <a:rPr lang="ja-JP" altLang="en-US" sz="1000" spc="-100" dirty="0">
                <a:solidFill>
                  <a:prstClr val="black"/>
                </a:solidFill>
                <a:latin typeface="ＭＳ Ｐゴシック"/>
              </a:rPr>
              <a:t>地域医療支援</a:t>
            </a:r>
            <a:r>
              <a:rPr lang="ja-JP" altLang="en-US" sz="1000" spc="-100" dirty="0" smtClean="0">
                <a:solidFill>
                  <a:prstClr val="black"/>
                </a:solidFill>
                <a:latin typeface="ＭＳ Ｐゴシック"/>
              </a:rPr>
              <a:t>センター</a:t>
            </a:r>
            <a:endParaRPr lang="en-US" altLang="ja-JP" sz="1000" spc="-100" dirty="0">
              <a:solidFill>
                <a:prstClr val="black"/>
              </a:solidFill>
              <a:latin typeface="ＭＳ Ｐゴシック"/>
            </a:endParaRPr>
          </a:p>
          <a:p>
            <a:pPr>
              <a:spcBef>
                <a:spcPts val="300"/>
              </a:spcBef>
            </a:pPr>
            <a:r>
              <a:rPr lang="ja-JP" altLang="en-US" sz="1000" spc="-100" dirty="0">
                <a:solidFill>
                  <a:prstClr val="black"/>
                </a:solidFill>
                <a:latin typeface="ＭＳ Ｐゴシック"/>
              </a:rPr>
              <a:t>・看護師養成所</a:t>
            </a:r>
            <a:r>
              <a:rPr lang="ja-JP" altLang="en-US" sz="1000" spc="-100" dirty="0" smtClean="0">
                <a:solidFill>
                  <a:prstClr val="black"/>
                </a:solidFill>
                <a:latin typeface="ＭＳ Ｐゴシック"/>
              </a:rPr>
              <a:t>運営費</a:t>
            </a:r>
            <a:endParaRPr lang="en-US" altLang="ja-JP" sz="1000" spc="-100" dirty="0">
              <a:solidFill>
                <a:prstClr val="black"/>
              </a:solidFill>
              <a:latin typeface="ＭＳ Ｐゴシック"/>
            </a:endParaRPr>
          </a:p>
          <a:p>
            <a:pPr>
              <a:spcBef>
                <a:spcPts val="300"/>
              </a:spcBef>
            </a:pPr>
            <a:r>
              <a:rPr lang="ja-JP" altLang="en-US" sz="1000" spc="-100" dirty="0">
                <a:solidFill>
                  <a:prstClr val="black"/>
                </a:solidFill>
                <a:latin typeface="ＭＳ Ｐゴシック"/>
              </a:rPr>
              <a:t>・医療提供体制推進事業費補助金（一部の補助事業</a:t>
            </a:r>
            <a:r>
              <a:rPr lang="ja-JP" altLang="en-US" sz="1000" spc="-100" dirty="0" smtClean="0">
                <a:solidFill>
                  <a:prstClr val="black"/>
                </a:solidFill>
                <a:latin typeface="ＭＳ Ｐゴシック"/>
              </a:rPr>
              <a:t>）</a:t>
            </a:r>
            <a:endParaRPr lang="en-US" altLang="ja-JP" sz="1000" spc="-100" dirty="0">
              <a:solidFill>
                <a:prstClr val="black"/>
              </a:solidFill>
              <a:latin typeface="ＭＳ Ｐゴシック"/>
            </a:endParaRPr>
          </a:p>
          <a:p>
            <a:pPr>
              <a:spcBef>
                <a:spcPts val="300"/>
              </a:spcBef>
            </a:pPr>
            <a:r>
              <a:rPr lang="ja-JP" altLang="en-US" sz="1000" spc="-100" dirty="0">
                <a:solidFill>
                  <a:prstClr val="black"/>
                </a:solidFill>
                <a:latin typeface="ＭＳ Ｐゴシック"/>
              </a:rPr>
              <a:t>・医療提供体制施設整備交付金（一部の補助事業</a:t>
            </a:r>
            <a:r>
              <a:rPr lang="ja-JP" altLang="en-US" sz="1000" spc="-100" dirty="0" smtClean="0">
                <a:solidFill>
                  <a:prstClr val="black"/>
                </a:solidFill>
                <a:latin typeface="ＭＳ Ｐゴシック"/>
              </a:rPr>
              <a:t>）</a:t>
            </a:r>
            <a:endParaRPr lang="en-US" altLang="ja-JP" sz="1000" spc="-100" dirty="0">
              <a:solidFill>
                <a:prstClr val="black"/>
              </a:solidFill>
              <a:latin typeface="ＭＳ Ｐゴシック"/>
            </a:endParaRPr>
          </a:p>
          <a:p>
            <a:pPr>
              <a:spcBef>
                <a:spcPts val="300"/>
              </a:spcBef>
            </a:pPr>
            <a:r>
              <a:rPr lang="ja-JP" altLang="en-US" sz="1000" spc="-100" dirty="0">
                <a:solidFill>
                  <a:prstClr val="black"/>
                </a:solidFill>
                <a:latin typeface="ＭＳ Ｐゴシック"/>
              </a:rPr>
              <a:t>・医療勤務環境改善支援</a:t>
            </a:r>
            <a:r>
              <a:rPr lang="ja-JP" altLang="en-US" sz="1000" spc="-100" dirty="0" smtClean="0">
                <a:solidFill>
                  <a:prstClr val="black"/>
                </a:solidFill>
                <a:latin typeface="ＭＳ Ｐゴシック"/>
              </a:rPr>
              <a:t>センター（</a:t>
            </a:r>
            <a:r>
              <a:rPr lang="en-US" altLang="ja-JP" sz="1000" spc="-100" dirty="0">
                <a:solidFill>
                  <a:prstClr val="black"/>
                </a:solidFill>
                <a:latin typeface="ＭＳ Ｐゴシック"/>
              </a:rPr>
              <a:t>※</a:t>
            </a:r>
            <a:r>
              <a:rPr lang="ja-JP" altLang="en-US" sz="1000" spc="-100" dirty="0">
                <a:solidFill>
                  <a:prstClr val="black"/>
                </a:solidFill>
                <a:latin typeface="ＭＳ Ｐゴシック"/>
              </a:rPr>
              <a:t>）</a:t>
            </a:r>
            <a:endParaRPr lang="en-US" altLang="ja-JP" sz="1000" spc="-100" dirty="0">
              <a:solidFill>
                <a:prstClr val="black"/>
              </a:solidFill>
              <a:latin typeface="ＭＳ Ｐゴシック"/>
            </a:endParaRPr>
          </a:p>
          <a:p>
            <a:pPr>
              <a:spcBef>
                <a:spcPts val="300"/>
              </a:spcBef>
            </a:pPr>
            <a:r>
              <a:rPr lang="ja-JP" altLang="en-US" sz="1000" spc="-100" dirty="0">
                <a:solidFill>
                  <a:prstClr val="black"/>
                </a:solidFill>
                <a:latin typeface="ＭＳ Ｐゴシック"/>
              </a:rPr>
              <a:t>・在宅医療人材育成基盤整備</a:t>
            </a:r>
            <a:r>
              <a:rPr lang="ja-JP" altLang="en-US" sz="1000" spc="-100" dirty="0" smtClean="0">
                <a:solidFill>
                  <a:prstClr val="black"/>
                </a:solidFill>
                <a:latin typeface="ＭＳ Ｐゴシック"/>
              </a:rPr>
              <a:t>事業（</a:t>
            </a:r>
            <a:r>
              <a:rPr lang="en-US" altLang="ja-JP" sz="1000" spc="-100" dirty="0">
                <a:solidFill>
                  <a:prstClr val="black"/>
                </a:solidFill>
                <a:latin typeface="ＭＳ Ｐゴシック"/>
              </a:rPr>
              <a:t>※</a:t>
            </a:r>
            <a:r>
              <a:rPr lang="ja-JP" altLang="en-US" sz="1000" spc="-100" dirty="0">
                <a:solidFill>
                  <a:prstClr val="black"/>
                </a:solidFill>
                <a:latin typeface="ＭＳ Ｐゴシック"/>
              </a:rPr>
              <a:t>）</a:t>
            </a:r>
            <a:endParaRPr lang="en-US" altLang="ja-JP" sz="1000" spc="-100" dirty="0">
              <a:solidFill>
                <a:prstClr val="black"/>
              </a:solidFill>
              <a:latin typeface="ＭＳ Ｐゴシック"/>
            </a:endParaRPr>
          </a:p>
          <a:p>
            <a:pPr>
              <a:spcBef>
                <a:spcPts val="300"/>
              </a:spcBef>
            </a:pPr>
            <a:r>
              <a:rPr lang="ja-JP" altLang="en-US" sz="1000" spc="-100" dirty="0">
                <a:solidFill>
                  <a:prstClr val="black"/>
                </a:solidFill>
                <a:latin typeface="ＭＳ Ｐゴシック"/>
              </a:rPr>
              <a:t>　</a:t>
            </a:r>
            <a:r>
              <a:rPr lang="ja-JP" altLang="en-US" sz="1000" spc="-100" dirty="0" smtClean="0">
                <a:solidFill>
                  <a:prstClr val="black"/>
                </a:solidFill>
                <a:latin typeface="ＭＳ Ｐゴシック"/>
              </a:rPr>
              <a:t>　　　　</a:t>
            </a:r>
            <a:r>
              <a:rPr lang="en-US" altLang="ja-JP" sz="1000" spc="-100" dirty="0" smtClean="0">
                <a:solidFill>
                  <a:prstClr val="black"/>
                </a:solidFill>
                <a:latin typeface="ＭＳ Ｐゴシック"/>
              </a:rPr>
              <a:t>※</a:t>
            </a:r>
            <a:r>
              <a:rPr lang="en-US" altLang="ja-JP" sz="1000" spc="-100" dirty="0">
                <a:solidFill>
                  <a:prstClr val="black"/>
                </a:solidFill>
                <a:latin typeface="ＭＳ Ｐゴシック"/>
              </a:rPr>
              <a:t>26</a:t>
            </a:r>
            <a:r>
              <a:rPr lang="ja-JP" altLang="en-US" sz="1000" spc="-100" dirty="0">
                <a:solidFill>
                  <a:prstClr val="black"/>
                </a:solidFill>
                <a:latin typeface="ＭＳ Ｐゴシック"/>
              </a:rPr>
              <a:t>年度概算要求で新規要求した事業</a:t>
            </a:r>
            <a:endParaRPr lang="en-US" altLang="ja-JP" sz="1000" spc="-100" dirty="0">
              <a:solidFill>
                <a:prstClr val="black"/>
              </a:solidFill>
              <a:latin typeface="ＭＳ Ｐゴシック"/>
            </a:endParaRPr>
          </a:p>
          <a:p>
            <a:pPr>
              <a:spcBef>
                <a:spcPts val="300"/>
              </a:spcBef>
            </a:pPr>
            <a:r>
              <a:rPr lang="ja-JP" altLang="en-US" sz="1000" spc="-100" dirty="0">
                <a:solidFill>
                  <a:prstClr val="black"/>
                </a:solidFill>
                <a:latin typeface="ＭＳ Ｐゴシック"/>
              </a:rPr>
              <a:t>　</a:t>
            </a:r>
            <a:r>
              <a:rPr lang="ja-JP" altLang="en-US" sz="1000" spc="-100" dirty="0" smtClean="0">
                <a:solidFill>
                  <a:prstClr val="black"/>
                </a:solidFill>
                <a:latin typeface="ＭＳ Ｐゴシック"/>
              </a:rPr>
              <a:t>＊</a:t>
            </a:r>
            <a:r>
              <a:rPr lang="ja-JP" altLang="en-US" sz="1000" u="sng" spc="-100" dirty="0" smtClean="0">
                <a:solidFill>
                  <a:prstClr val="black"/>
                </a:solidFill>
                <a:latin typeface="ＭＳ Ｐゴシック"/>
              </a:rPr>
              <a:t>既存</a:t>
            </a:r>
            <a:r>
              <a:rPr lang="ja-JP" altLang="en-US" sz="1000" u="sng" spc="-100" dirty="0">
                <a:solidFill>
                  <a:prstClr val="black"/>
                </a:solidFill>
                <a:latin typeface="ＭＳ Ｐゴシック"/>
              </a:rPr>
              <a:t>事業については、継続して実施するよう都道府県に周知していく</a:t>
            </a:r>
            <a:endParaRPr lang="en-US" altLang="ja-JP" sz="1000" u="sng" spc="-100" dirty="0">
              <a:solidFill>
                <a:prstClr val="black"/>
              </a:solidFill>
              <a:latin typeface="ＭＳ Ｐゴシック"/>
            </a:endParaRPr>
          </a:p>
          <a:p>
            <a:endParaRPr lang="ja-JP" altLang="en-US" sz="1000" dirty="0">
              <a:solidFill>
                <a:prstClr val="white"/>
              </a:solidFill>
            </a:endParaRPr>
          </a:p>
        </p:txBody>
      </p:sp>
      <p:sp>
        <p:nvSpPr>
          <p:cNvPr id="27" name="右中かっこ 26"/>
          <p:cNvSpPr/>
          <p:nvPr/>
        </p:nvSpPr>
        <p:spPr>
          <a:xfrm>
            <a:off x="8317866" y="1052736"/>
            <a:ext cx="509374" cy="5350184"/>
          </a:xfrm>
          <a:prstGeom prst="rightBrace">
            <a:avLst>
              <a:gd name="adj1" fmla="val 66942"/>
              <a:gd name="adj2" fmla="val 50000"/>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cxnSp>
        <p:nvCxnSpPr>
          <p:cNvPr id="5" name="直線コネクタ 4"/>
          <p:cNvCxnSpPr/>
          <p:nvPr/>
        </p:nvCxnSpPr>
        <p:spPr>
          <a:xfrm>
            <a:off x="4178547" y="4303838"/>
            <a:ext cx="4205069" cy="0"/>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a:spLocks/>
          </p:cNvSpPr>
          <p:nvPr/>
        </p:nvSpPr>
        <p:spPr>
          <a:xfrm>
            <a:off x="4857572" y="1646479"/>
            <a:ext cx="2749656" cy="2124882"/>
          </a:xfrm>
          <a:prstGeom prst="rect">
            <a:avLst/>
          </a:prstGeom>
          <a:solidFill>
            <a:schemeClr val="accent2">
              <a:lumMod val="40000"/>
              <a:lumOff val="60000"/>
            </a:schemeClr>
          </a:solidFill>
          <a:ln w="25400">
            <a:solidFill>
              <a:schemeClr val="tx1"/>
            </a:solidFill>
            <a:prstDash val="sysDot"/>
          </a:ln>
        </p:spPr>
        <p:txBody>
          <a:bodyPr wrap="square" rtlCol="0" anchor="ctr" anchorCtr="0">
            <a:noAutofit/>
          </a:bodyPr>
          <a:lstStyle/>
          <a:p>
            <a:r>
              <a:rPr lang="ja-JP" altLang="en-US" sz="1400" b="1" dirty="0">
                <a:solidFill>
                  <a:prstClr val="black"/>
                </a:solidFill>
              </a:rPr>
              <a:t>　</a:t>
            </a:r>
            <a:r>
              <a:rPr lang="ja-JP" altLang="en-US" sz="1400" b="1" dirty="0" smtClean="0">
                <a:solidFill>
                  <a:prstClr val="black"/>
                </a:solidFill>
              </a:rPr>
              <a:t>下記</a:t>
            </a:r>
            <a:r>
              <a:rPr lang="ja-JP" altLang="en-US" sz="1400" b="1" dirty="0">
                <a:solidFill>
                  <a:prstClr val="black"/>
                </a:solidFill>
              </a:rPr>
              <a:t>の既存事業の内容の充実に充てることは可能であるほか、地域包括ケア</a:t>
            </a:r>
            <a:r>
              <a:rPr lang="ja-JP" altLang="en-US" sz="1400" b="1" dirty="0" smtClean="0">
                <a:solidFill>
                  <a:prstClr val="black"/>
                </a:solidFill>
              </a:rPr>
              <a:t>、地域</a:t>
            </a:r>
            <a:r>
              <a:rPr lang="ja-JP" altLang="en-US" sz="1400" b="1" dirty="0">
                <a:solidFill>
                  <a:prstClr val="black"/>
                </a:solidFill>
              </a:rPr>
              <a:t>医療の充実のための事業等に活用出来る。（具体的内容については検討中</a:t>
            </a:r>
            <a:r>
              <a:rPr lang="ja-JP" altLang="en-US" sz="1400" b="1" dirty="0" smtClean="0">
                <a:solidFill>
                  <a:prstClr val="black"/>
                </a:solidFill>
              </a:rPr>
              <a:t>）</a:t>
            </a:r>
            <a:endParaRPr lang="ja-JP" altLang="en-US" sz="1400" b="1" dirty="0">
              <a:solidFill>
                <a:prstClr val="black"/>
              </a:solidFill>
            </a:endParaRPr>
          </a:p>
        </p:txBody>
      </p:sp>
      <p:sp>
        <p:nvSpPr>
          <p:cNvPr id="18" name="正方形/長方形 17"/>
          <p:cNvSpPr/>
          <p:nvPr/>
        </p:nvSpPr>
        <p:spPr>
          <a:xfrm>
            <a:off x="8827240" y="3411322"/>
            <a:ext cx="1078761" cy="59374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smtClean="0">
                <a:solidFill>
                  <a:prstClr val="black"/>
                </a:solidFill>
              </a:rPr>
              <a:t>公費で</a:t>
            </a:r>
            <a:endParaRPr lang="en-US" altLang="ja-JP" sz="1200" b="1" dirty="0" smtClean="0">
              <a:solidFill>
                <a:prstClr val="black"/>
              </a:solidFill>
            </a:endParaRPr>
          </a:p>
          <a:p>
            <a:pPr algn="ctr"/>
            <a:r>
              <a:rPr lang="ja-JP" altLang="en-US" sz="1200" b="1" dirty="0" smtClean="0">
                <a:solidFill>
                  <a:prstClr val="black"/>
                </a:solidFill>
                <a:latin typeface="ＤＦ特太ゴシック体" panose="020B0509000000000000" pitchFamily="49" charset="-128"/>
                <a:ea typeface="ＤＦ特太ゴシック体" panose="020B0509000000000000" pitchFamily="49" charset="-128"/>
              </a:rPr>
              <a:t>９０４億円</a:t>
            </a:r>
            <a:endParaRPr lang="ja-JP" altLang="en-US" sz="1000" dirty="0">
              <a:solidFill>
                <a:prstClr val="black"/>
              </a:solidFill>
            </a:endParaRPr>
          </a:p>
        </p:txBody>
      </p:sp>
      <p:sp>
        <p:nvSpPr>
          <p:cNvPr id="14" name="スライド番号プレースホルダー 1"/>
          <p:cNvSpPr txBox="1">
            <a:spLocks/>
          </p:cNvSpPr>
          <p:nvPr/>
        </p:nvSpPr>
        <p:spPr>
          <a:xfrm>
            <a:off x="7594600" y="6597352"/>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smtClean="0">
                <a:solidFill>
                  <a:prstClr val="black"/>
                </a:solidFill>
              </a:rPr>
              <a:t>　</a:t>
            </a:r>
            <a:endParaRPr lang="ja-JP" altLang="en-US" sz="1400" dirty="0">
              <a:solidFill>
                <a:prstClr val="black"/>
              </a:solidFill>
            </a:endParaRPr>
          </a:p>
        </p:txBody>
      </p:sp>
      <p:sp>
        <p:nvSpPr>
          <p:cNvPr id="16" name="テキスト ボックス 15"/>
          <p:cNvSpPr txBox="1"/>
          <p:nvPr/>
        </p:nvSpPr>
        <p:spPr>
          <a:xfrm>
            <a:off x="6898855" y="12492"/>
            <a:ext cx="2936776" cy="246221"/>
          </a:xfrm>
          <a:prstGeom prst="rect">
            <a:avLst/>
          </a:prstGeom>
          <a:solidFill>
            <a:schemeClr val="bg1"/>
          </a:solidFill>
          <a:ln>
            <a:solidFill>
              <a:schemeClr val="tx1"/>
            </a:solidFill>
          </a:ln>
        </p:spPr>
        <p:txBody>
          <a:bodyPr wrap="square" rtlCol="0">
            <a:spAutoFit/>
          </a:bodyPr>
          <a:lstStyle/>
          <a:p>
            <a:r>
              <a:rPr lang="ja-JP" altLang="en-US" sz="1000" dirty="0" smtClean="0">
                <a:solidFill>
                  <a:prstClr val="black"/>
                </a:solidFill>
              </a:rPr>
              <a:t>参考：</a:t>
            </a:r>
            <a:r>
              <a:rPr lang="en-US" altLang="ja-JP" sz="1000" dirty="0" smtClean="0">
                <a:solidFill>
                  <a:prstClr val="black"/>
                </a:solidFill>
              </a:rPr>
              <a:t>26.1.21</a:t>
            </a:r>
            <a:r>
              <a:rPr lang="ja-JP" altLang="en-US" sz="1000" dirty="0" smtClean="0">
                <a:solidFill>
                  <a:prstClr val="black"/>
                </a:solidFill>
              </a:rPr>
              <a:t>全国厚生労働関係部長局長会議資料</a:t>
            </a:r>
            <a:endParaRPr lang="ja-JP" altLang="en-US" sz="1000" dirty="0">
              <a:solidFill>
                <a:prstClr val="black"/>
              </a:solidFill>
            </a:endParaRPr>
          </a:p>
        </p:txBody>
      </p:sp>
      <p:sp>
        <p:nvSpPr>
          <p:cNvPr id="1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235</a:t>
            </a:fld>
            <a:endParaRPr lang="ja-JP" altLang="en-US" dirty="0">
              <a:solidFill>
                <a:prstClr val="black"/>
              </a:solidFill>
              <a:latin typeface="Calibri"/>
            </a:endParaRPr>
          </a:p>
        </p:txBody>
      </p:sp>
    </p:spTree>
    <p:extLst>
      <p:ext uri="{BB962C8B-B14F-4D97-AF65-F5344CB8AC3E}">
        <p14:creationId xmlns:p14="http://schemas.microsoft.com/office/powerpoint/2010/main" val="404197301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97698" y="2481078"/>
            <a:ext cx="8970997" cy="2677656"/>
          </a:xfrm>
          <a:prstGeom prst="rect">
            <a:avLst/>
          </a:prstGeom>
          <a:noFill/>
        </p:spPr>
        <p:txBody>
          <a:bodyPr wrap="square" rtlCol="0">
            <a:spAutoFit/>
          </a:bodyPr>
          <a:lstStyle/>
          <a:p>
            <a:r>
              <a:rPr lang="ja-JP" altLang="en-US" sz="2800" dirty="0">
                <a:solidFill>
                  <a:prstClr val="black"/>
                </a:solidFill>
              </a:rPr>
              <a:t>○</a:t>
            </a:r>
            <a:r>
              <a:rPr lang="ja-JP" altLang="ja-JP" sz="2800" dirty="0" smtClean="0">
                <a:solidFill>
                  <a:prstClr val="black"/>
                </a:solidFill>
              </a:rPr>
              <a:t>地方</a:t>
            </a:r>
            <a:r>
              <a:rPr lang="ja-JP" altLang="ja-JP" sz="2800" dirty="0">
                <a:solidFill>
                  <a:prstClr val="black"/>
                </a:solidFill>
              </a:rPr>
              <a:t>負担分には地方消費税の増収分を充てる</a:t>
            </a:r>
          </a:p>
          <a:p>
            <a:endParaRPr lang="en-US" altLang="ja-JP" sz="2800" dirty="0" smtClean="0">
              <a:solidFill>
                <a:prstClr val="black"/>
              </a:solidFill>
            </a:endParaRPr>
          </a:p>
          <a:p>
            <a:r>
              <a:rPr lang="ja-JP" altLang="en-US" sz="2800" dirty="0">
                <a:solidFill>
                  <a:prstClr val="black"/>
                </a:solidFill>
              </a:rPr>
              <a:t>○</a:t>
            </a:r>
            <a:r>
              <a:rPr lang="ja-JP" altLang="ja-JP" sz="2800" dirty="0" smtClean="0">
                <a:solidFill>
                  <a:prstClr val="black"/>
                </a:solidFill>
              </a:rPr>
              <a:t>都道府県</a:t>
            </a:r>
            <a:r>
              <a:rPr lang="ja-JP" altLang="ja-JP" sz="2800" dirty="0">
                <a:solidFill>
                  <a:prstClr val="black"/>
                </a:solidFill>
              </a:rPr>
              <a:t>毎の基金関係の財政需要額と地方</a:t>
            </a:r>
            <a:r>
              <a:rPr lang="ja-JP" altLang="ja-JP" sz="2800" dirty="0" smtClean="0">
                <a:solidFill>
                  <a:prstClr val="black"/>
                </a:solidFill>
              </a:rPr>
              <a:t>消費税</a:t>
            </a:r>
            <a:r>
              <a:rPr lang="ja-JP" altLang="en-US" sz="2800" dirty="0" smtClean="0">
                <a:solidFill>
                  <a:prstClr val="black"/>
                </a:solidFill>
              </a:rPr>
              <a:t>　</a:t>
            </a:r>
            <a:endParaRPr lang="en-US" altLang="ja-JP" sz="2800" dirty="0" smtClean="0">
              <a:solidFill>
                <a:prstClr val="black"/>
              </a:solidFill>
            </a:endParaRPr>
          </a:p>
          <a:p>
            <a:r>
              <a:rPr lang="ja-JP" altLang="en-US" sz="2800" dirty="0" smtClean="0">
                <a:solidFill>
                  <a:prstClr val="black"/>
                </a:solidFill>
              </a:rPr>
              <a:t>　</a:t>
            </a:r>
            <a:r>
              <a:rPr lang="ja-JP" altLang="ja-JP" sz="2800" dirty="0" smtClean="0">
                <a:solidFill>
                  <a:prstClr val="black"/>
                </a:solidFill>
              </a:rPr>
              <a:t>増収</a:t>
            </a:r>
            <a:r>
              <a:rPr lang="ja-JP" altLang="ja-JP" sz="2800" dirty="0">
                <a:solidFill>
                  <a:prstClr val="black"/>
                </a:solidFill>
              </a:rPr>
              <a:t>額のアンバランスは地方交付税で調整する</a:t>
            </a:r>
          </a:p>
          <a:p>
            <a:endParaRPr lang="en-US" altLang="ja-JP" sz="2800" dirty="0" smtClean="0">
              <a:solidFill>
                <a:prstClr val="black"/>
              </a:solidFill>
            </a:endParaRPr>
          </a:p>
          <a:p>
            <a:r>
              <a:rPr lang="ja-JP" altLang="en-US" sz="2800" dirty="0">
                <a:solidFill>
                  <a:prstClr val="black"/>
                </a:solidFill>
              </a:rPr>
              <a:t>○</a:t>
            </a:r>
            <a:r>
              <a:rPr lang="ja-JP" altLang="ja-JP" sz="2800" dirty="0" smtClean="0">
                <a:solidFill>
                  <a:prstClr val="black"/>
                </a:solidFill>
              </a:rPr>
              <a:t>以上</a:t>
            </a:r>
            <a:r>
              <a:rPr lang="ja-JP" altLang="ja-JP" sz="2800" dirty="0">
                <a:solidFill>
                  <a:prstClr val="black"/>
                </a:solidFill>
              </a:rPr>
              <a:t>、２つの地方財政措置を</a:t>
            </a:r>
            <a:r>
              <a:rPr lang="ja-JP" altLang="ja-JP" sz="2800" dirty="0" smtClean="0">
                <a:solidFill>
                  <a:prstClr val="black"/>
                </a:solidFill>
              </a:rPr>
              <a:t>講じる</a:t>
            </a:r>
            <a:endParaRPr lang="ja-JP" altLang="ja-JP" sz="2800" dirty="0">
              <a:solidFill>
                <a:prstClr val="black"/>
              </a:solidFill>
            </a:endParaRPr>
          </a:p>
        </p:txBody>
      </p:sp>
      <p:sp>
        <p:nvSpPr>
          <p:cNvPr id="5" name="テキスト ボックス 4"/>
          <p:cNvSpPr txBox="1"/>
          <p:nvPr/>
        </p:nvSpPr>
        <p:spPr>
          <a:xfrm>
            <a:off x="497698" y="488577"/>
            <a:ext cx="8970997" cy="1200329"/>
          </a:xfrm>
          <a:prstGeom prst="rect">
            <a:avLst/>
          </a:prstGeom>
          <a:noFill/>
        </p:spPr>
        <p:txBody>
          <a:bodyPr wrap="square" rtlCol="0">
            <a:spAutoFit/>
          </a:bodyPr>
          <a:lstStyle/>
          <a:p>
            <a:pPr algn="ctr"/>
            <a:r>
              <a:rPr lang="ja-JP" altLang="en-US" sz="3600" dirty="0">
                <a:solidFill>
                  <a:prstClr val="black"/>
                </a:solidFill>
              </a:rPr>
              <a:t>新た</a:t>
            </a:r>
            <a:r>
              <a:rPr lang="ja-JP" altLang="en-US" sz="3600" dirty="0" smtClean="0">
                <a:solidFill>
                  <a:prstClr val="black"/>
                </a:solidFill>
              </a:rPr>
              <a:t>な財政支援制度に係る都道府県負担分についての総務省の考え方</a:t>
            </a:r>
            <a:endParaRPr lang="ja-JP" altLang="en-US" sz="3600" dirty="0">
              <a:solidFill>
                <a:prstClr val="black"/>
              </a:solidFill>
            </a:endParaRPr>
          </a:p>
        </p:txBody>
      </p:sp>
      <p:sp>
        <p:nvSpPr>
          <p:cNvPr id="2" name="角丸四角形 1"/>
          <p:cNvSpPr/>
          <p:nvPr/>
        </p:nvSpPr>
        <p:spPr>
          <a:xfrm>
            <a:off x="200472" y="332656"/>
            <a:ext cx="9505056" cy="1512168"/>
          </a:xfrm>
          <a:prstGeom prst="round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smtClean="0">
              <a:solidFill>
                <a:prstClr val="black"/>
              </a:solidFill>
            </a:endParaRPr>
          </a:p>
        </p:txBody>
      </p:sp>
      <p:sp>
        <p:nvSpPr>
          <p:cNvPr id="3" name="テキスト ボックス 2"/>
          <p:cNvSpPr txBox="1"/>
          <p:nvPr/>
        </p:nvSpPr>
        <p:spPr>
          <a:xfrm>
            <a:off x="488504" y="5949281"/>
            <a:ext cx="8776079" cy="307777"/>
          </a:xfrm>
          <a:prstGeom prst="rect">
            <a:avLst/>
          </a:prstGeom>
          <a:noFill/>
        </p:spPr>
        <p:txBody>
          <a:bodyPr wrap="square" rtlCol="0">
            <a:spAutoFit/>
          </a:bodyPr>
          <a:lstStyle/>
          <a:p>
            <a:r>
              <a:rPr lang="en-US" altLang="ja-JP" sz="1400" dirty="0" smtClean="0">
                <a:solidFill>
                  <a:prstClr val="black"/>
                </a:solidFill>
              </a:rPr>
              <a:t>※</a:t>
            </a:r>
            <a:r>
              <a:rPr lang="ja-JP" altLang="en-US" sz="1400" dirty="0" smtClean="0">
                <a:solidFill>
                  <a:prstClr val="black"/>
                </a:solidFill>
              </a:rPr>
              <a:t>本資料については、総務省自治財政局調整課と協議済みである。なお、上記は、消費税増収活用分に係るもの。</a:t>
            </a:r>
            <a:endParaRPr lang="ja-JP" altLang="en-US" sz="1400" dirty="0">
              <a:solidFill>
                <a:prstClr val="black"/>
              </a:solidFill>
            </a:endParaRPr>
          </a:p>
        </p:txBody>
      </p:sp>
      <p:sp>
        <p:nvSpPr>
          <p:cNvPr id="6" name="スライド番号プレースホルダー 1"/>
          <p:cNvSpPr txBox="1">
            <a:spLocks/>
          </p:cNvSpPr>
          <p:nvPr/>
        </p:nvSpPr>
        <p:spPr>
          <a:xfrm>
            <a:off x="7594600" y="6237312"/>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400" dirty="0">
              <a:solidFill>
                <a:prstClr val="black"/>
              </a:solidFill>
            </a:endParaRPr>
          </a:p>
        </p:txBody>
      </p:sp>
      <p:sp>
        <p:nvSpPr>
          <p:cNvPr id="7" name="テキスト ボックス 6"/>
          <p:cNvSpPr txBox="1"/>
          <p:nvPr/>
        </p:nvSpPr>
        <p:spPr>
          <a:xfrm>
            <a:off x="6866372" y="39271"/>
            <a:ext cx="3008785" cy="246221"/>
          </a:xfrm>
          <a:prstGeom prst="rect">
            <a:avLst/>
          </a:prstGeom>
          <a:solidFill>
            <a:schemeClr val="bg1"/>
          </a:solidFill>
          <a:ln>
            <a:solidFill>
              <a:schemeClr val="tx1"/>
            </a:solidFill>
          </a:ln>
        </p:spPr>
        <p:txBody>
          <a:bodyPr wrap="square" rtlCol="0">
            <a:spAutoFit/>
          </a:bodyPr>
          <a:lstStyle/>
          <a:p>
            <a:r>
              <a:rPr lang="ja-JP" altLang="en-US" sz="1000" dirty="0" smtClean="0">
                <a:solidFill>
                  <a:prstClr val="black"/>
                </a:solidFill>
              </a:rPr>
              <a:t>参考：</a:t>
            </a:r>
            <a:r>
              <a:rPr lang="en-US" altLang="ja-JP" sz="1000" dirty="0" smtClean="0">
                <a:solidFill>
                  <a:prstClr val="black"/>
                </a:solidFill>
              </a:rPr>
              <a:t>26.1.21</a:t>
            </a:r>
            <a:r>
              <a:rPr lang="ja-JP" altLang="en-US" sz="1000" dirty="0" smtClean="0">
                <a:solidFill>
                  <a:prstClr val="black"/>
                </a:solidFill>
              </a:rPr>
              <a:t>全国厚生労働関係部長局長会議資料</a:t>
            </a:r>
            <a:endParaRPr lang="ja-JP" altLang="en-US" sz="1000" dirty="0">
              <a:solidFill>
                <a:prstClr val="black"/>
              </a:solidFill>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236</a:t>
            </a:fld>
            <a:endParaRPr lang="ja-JP" altLang="en-US" dirty="0">
              <a:solidFill>
                <a:prstClr val="black"/>
              </a:solidFill>
              <a:latin typeface="Calibri"/>
            </a:endParaRPr>
          </a:p>
        </p:txBody>
      </p:sp>
    </p:spTree>
    <p:extLst>
      <p:ext uri="{BB962C8B-B14F-4D97-AF65-F5344CB8AC3E}">
        <p14:creationId xmlns:p14="http://schemas.microsoft.com/office/powerpoint/2010/main" val="1027502817"/>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0489" y="2132856"/>
            <a:ext cx="8970997" cy="3539430"/>
          </a:xfrm>
          <a:prstGeom prst="rect">
            <a:avLst/>
          </a:prstGeom>
          <a:noFill/>
        </p:spPr>
        <p:txBody>
          <a:bodyPr wrap="square" rtlCol="0">
            <a:spAutoFit/>
          </a:bodyPr>
          <a:lstStyle/>
          <a:p>
            <a:r>
              <a:rPr lang="ja-JP" altLang="en-US" sz="2800" dirty="0" smtClean="0">
                <a:solidFill>
                  <a:prstClr val="black"/>
                </a:solidFill>
              </a:rPr>
              <a:t>○平成</a:t>
            </a:r>
            <a:r>
              <a:rPr lang="ja-JP" altLang="en-US" sz="2800" dirty="0">
                <a:solidFill>
                  <a:prstClr val="black"/>
                </a:solidFill>
              </a:rPr>
              <a:t>２６年２月頃に開催予定の全国医政関係主管</a:t>
            </a:r>
            <a:r>
              <a:rPr lang="ja-JP" altLang="en-US" sz="2800" dirty="0" smtClean="0">
                <a:solidFill>
                  <a:prstClr val="black"/>
                </a:solidFill>
              </a:rPr>
              <a:t>課長会議</a:t>
            </a:r>
            <a:r>
              <a:rPr lang="ja-JP" altLang="en-US" sz="2800" dirty="0">
                <a:solidFill>
                  <a:prstClr val="black"/>
                </a:solidFill>
              </a:rPr>
              <a:t>において、２６年度の基金の活用に当たっての</a:t>
            </a:r>
            <a:r>
              <a:rPr lang="ja-JP" altLang="en-US" sz="2800" dirty="0" smtClean="0">
                <a:solidFill>
                  <a:prstClr val="black"/>
                </a:solidFill>
              </a:rPr>
              <a:t>留意事項</a:t>
            </a:r>
            <a:r>
              <a:rPr lang="ja-JP" altLang="en-US" sz="2800" dirty="0">
                <a:solidFill>
                  <a:prstClr val="black"/>
                </a:solidFill>
              </a:rPr>
              <a:t>（案）について提示</a:t>
            </a:r>
            <a:endParaRPr lang="en-US" altLang="ja-JP" sz="2800" dirty="0">
              <a:solidFill>
                <a:prstClr val="black"/>
              </a:solidFill>
            </a:endParaRPr>
          </a:p>
          <a:p>
            <a:endParaRPr lang="en-US" altLang="ja-JP" sz="2800" dirty="0">
              <a:solidFill>
                <a:prstClr val="black"/>
              </a:solidFill>
            </a:endParaRPr>
          </a:p>
          <a:p>
            <a:r>
              <a:rPr lang="ja-JP" altLang="en-US" sz="2800" dirty="0" smtClean="0">
                <a:solidFill>
                  <a:prstClr val="black"/>
                </a:solidFill>
              </a:rPr>
              <a:t>○地域</a:t>
            </a:r>
            <a:r>
              <a:rPr lang="ja-JP" altLang="en-US" sz="2800" dirty="0">
                <a:solidFill>
                  <a:prstClr val="black"/>
                </a:solidFill>
              </a:rPr>
              <a:t>における公的介護施設等の計画的な整備等の</a:t>
            </a:r>
            <a:r>
              <a:rPr lang="ja-JP" altLang="en-US" sz="2800" dirty="0" smtClean="0">
                <a:solidFill>
                  <a:prstClr val="black"/>
                </a:solidFill>
              </a:rPr>
              <a:t>促進に</a:t>
            </a:r>
            <a:r>
              <a:rPr lang="ja-JP" altLang="en-US" sz="2800" dirty="0">
                <a:solidFill>
                  <a:prstClr val="black"/>
                </a:solidFill>
              </a:rPr>
              <a:t>関する法律の改正後に</a:t>
            </a:r>
            <a:r>
              <a:rPr lang="ja-JP" altLang="en-US" sz="2800" dirty="0" smtClean="0">
                <a:solidFill>
                  <a:prstClr val="black"/>
                </a:solidFill>
              </a:rPr>
              <a:t>、基本方針の策定、交付要綱、基金</a:t>
            </a:r>
            <a:r>
              <a:rPr lang="ja-JP" altLang="en-US" sz="2800" dirty="0">
                <a:solidFill>
                  <a:prstClr val="black"/>
                </a:solidFill>
              </a:rPr>
              <a:t>管理運営</a:t>
            </a:r>
            <a:r>
              <a:rPr lang="ja-JP" altLang="en-US" sz="2800" dirty="0" smtClean="0">
                <a:solidFill>
                  <a:prstClr val="black"/>
                </a:solidFill>
              </a:rPr>
              <a:t>要領等</a:t>
            </a:r>
            <a:r>
              <a:rPr lang="ja-JP" altLang="en-US" sz="2800" dirty="0">
                <a:solidFill>
                  <a:prstClr val="black"/>
                </a:solidFill>
              </a:rPr>
              <a:t>を</a:t>
            </a:r>
            <a:r>
              <a:rPr lang="ja-JP" altLang="en-US" sz="2800" dirty="0" smtClean="0">
                <a:solidFill>
                  <a:prstClr val="black"/>
                </a:solidFill>
              </a:rPr>
              <a:t>発出（法案成立後速やかに（平成２６年７月頃を目途））</a:t>
            </a:r>
            <a:endParaRPr lang="ja-JP" altLang="ja-JP" sz="2800" dirty="0">
              <a:solidFill>
                <a:prstClr val="black"/>
              </a:solidFill>
            </a:endParaRPr>
          </a:p>
        </p:txBody>
      </p:sp>
      <p:sp>
        <p:nvSpPr>
          <p:cNvPr id="5" name="テキスト ボックス 4"/>
          <p:cNvSpPr txBox="1"/>
          <p:nvPr/>
        </p:nvSpPr>
        <p:spPr>
          <a:xfrm>
            <a:off x="497698" y="416568"/>
            <a:ext cx="8970997" cy="1200329"/>
          </a:xfrm>
          <a:prstGeom prst="rect">
            <a:avLst/>
          </a:prstGeom>
          <a:noFill/>
        </p:spPr>
        <p:txBody>
          <a:bodyPr wrap="square" rtlCol="0">
            <a:spAutoFit/>
          </a:bodyPr>
          <a:lstStyle/>
          <a:p>
            <a:pPr algn="ctr"/>
            <a:r>
              <a:rPr lang="ja-JP" altLang="en-US" sz="3600" dirty="0">
                <a:solidFill>
                  <a:prstClr val="black"/>
                </a:solidFill>
              </a:rPr>
              <a:t>新たな財政支援制度（基金）に</a:t>
            </a:r>
            <a:r>
              <a:rPr lang="ja-JP" altLang="en-US" sz="3600" dirty="0" smtClean="0">
                <a:solidFill>
                  <a:prstClr val="black"/>
                </a:solidFill>
              </a:rPr>
              <a:t>係る</a:t>
            </a:r>
            <a:endParaRPr lang="en-US" altLang="ja-JP" sz="3600" dirty="0" smtClean="0">
              <a:solidFill>
                <a:prstClr val="black"/>
              </a:solidFill>
            </a:endParaRPr>
          </a:p>
          <a:p>
            <a:pPr algn="ctr"/>
            <a:r>
              <a:rPr lang="ja-JP" altLang="en-US" sz="3600" dirty="0" smtClean="0">
                <a:solidFill>
                  <a:prstClr val="black"/>
                </a:solidFill>
              </a:rPr>
              <a:t>今後</a:t>
            </a:r>
            <a:r>
              <a:rPr lang="ja-JP" altLang="en-US" sz="3600" dirty="0">
                <a:solidFill>
                  <a:prstClr val="black"/>
                </a:solidFill>
              </a:rPr>
              <a:t>のスケジュール（案</a:t>
            </a:r>
            <a:r>
              <a:rPr lang="ja-JP" altLang="en-US" sz="3600" dirty="0" smtClean="0">
                <a:solidFill>
                  <a:prstClr val="black"/>
                </a:solidFill>
              </a:rPr>
              <a:t>）</a:t>
            </a:r>
            <a:endParaRPr lang="ja-JP" altLang="en-US" sz="3600" dirty="0">
              <a:solidFill>
                <a:prstClr val="black"/>
              </a:solidFill>
            </a:endParaRPr>
          </a:p>
        </p:txBody>
      </p:sp>
      <p:sp>
        <p:nvSpPr>
          <p:cNvPr id="2" name="角丸四角形 1"/>
          <p:cNvSpPr/>
          <p:nvPr/>
        </p:nvSpPr>
        <p:spPr>
          <a:xfrm>
            <a:off x="200472" y="260648"/>
            <a:ext cx="9505056" cy="1512168"/>
          </a:xfrm>
          <a:prstGeom prst="round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smtClean="0">
              <a:solidFill>
                <a:prstClr val="black"/>
              </a:solidFill>
            </a:endParaRPr>
          </a:p>
        </p:txBody>
      </p:sp>
      <p:sp>
        <p:nvSpPr>
          <p:cNvPr id="6" name="スライド番号プレースホルダー 1"/>
          <p:cNvSpPr txBox="1">
            <a:spLocks/>
          </p:cNvSpPr>
          <p:nvPr/>
        </p:nvSpPr>
        <p:spPr>
          <a:xfrm>
            <a:off x="7594600" y="6597352"/>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400" dirty="0">
              <a:solidFill>
                <a:prstClr val="black"/>
              </a:solidFill>
            </a:endParaRPr>
          </a:p>
        </p:txBody>
      </p:sp>
      <p:sp>
        <p:nvSpPr>
          <p:cNvPr id="7" name="テキスト ボックス 6"/>
          <p:cNvSpPr txBox="1"/>
          <p:nvPr/>
        </p:nvSpPr>
        <p:spPr>
          <a:xfrm>
            <a:off x="6897216" y="14427"/>
            <a:ext cx="2975361" cy="246221"/>
          </a:xfrm>
          <a:prstGeom prst="rect">
            <a:avLst/>
          </a:prstGeom>
          <a:solidFill>
            <a:schemeClr val="bg1"/>
          </a:solidFill>
          <a:ln>
            <a:solidFill>
              <a:schemeClr val="tx1"/>
            </a:solidFill>
          </a:ln>
        </p:spPr>
        <p:txBody>
          <a:bodyPr wrap="square" rtlCol="0">
            <a:spAutoFit/>
          </a:bodyPr>
          <a:lstStyle/>
          <a:p>
            <a:r>
              <a:rPr lang="ja-JP" altLang="en-US" sz="1000" dirty="0" smtClean="0">
                <a:solidFill>
                  <a:prstClr val="black"/>
                </a:solidFill>
              </a:rPr>
              <a:t>参考：</a:t>
            </a:r>
            <a:r>
              <a:rPr lang="en-US" altLang="ja-JP" sz="1000" dirty="0" smtClean="0">
                <a:solidFill>
                  <a:prstClr val="black"/>
                </a:solidFill>
              </a:rPr>
              <a:t>26.1.21</a:t>
            </a:r>
            <a:r>
              <a:rPr lang="ja-JP" altLang="en-US" sz="1000" dirty="0" smtClean="0">
                <a:solidFill>
                  <a:prstClr val="black"/>
                </a:solidFill>
              </a:rPr>
              <a:t>全国厚生労働関係部長局長会議資料</a:t>
            </a:r>
            <a:endParaRPr lang="ja-JP" altLang="en-US" sz="1000" dirty="0">
              <a:solidFill>
                <a:prstClr val="black"/>
              </a:solidFill>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237</a:t>
            </a:fld>
            <a:endParaRPr lang="ja-JP" altLang="en-US" dirty="0">
              <a:solidFill>
                <a:prstClr val="black"/>
              </a:solidFill>
              <a:latin typeface="Calibri"/>
            </a:endParaRPr>
          </a:p>
        </p:txBody>
      </p:sp>
    </p:spTree>
    <p:extLst>
      <p:ext uri="{BB962C8B-B14F-4D97-AF65-F5344CB8AC3E}">
        <p14:creationId xmlns:p14="http://schemas.microsoft.com/office/powerpoint/2010/main" val="2465590761"/>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2993799" y="2731189"/>
            <a:ext cx="3690421" cy="91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en-US" altLang="ja-JP" sz="3200" dirty="0" smtClean="0">
                <a:solidFill>
                  <a:prstClr val="black"/>
                </a:solidFill>
                <a:latin typeface="ＭＳ Ｐゴシック"/>
              </a:rPr>
              <a:t>《</a:t>
            </a:r>
            <a:r>
              <a:rPr lang="ja-JP" altLang="en-US" sz="3200" dirty="0" smtClean="0">
                <a:solidFill>
                  <a:prstClr val="black"/>
                </a:solidFill>
                <a:latin typeface="ＭＳ Ｐゴシック"/>
              </a:rPr>
              <a:t>保険薬局関係</a:t>
            </a:r>
            <a:r>
              <a:rPr lang="en-US" altLang="ja-JP" sz="3200" dirty="0" smtClean="0">
                <a:solidFill>
                  <a:prstClr val="black"/>
                </a:solidFill>
                <a:latin typeface="ＭＳ Ｐゴシック"/>
              </a:rPr>
              <a:t>》</a:t>
            </a:r>
            <a:endParaRPr lang="ja-JP" altLang="en-US" sz="36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238</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165589938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0" y="908720"/>
            <a:ext cx="9906000" cy="5949280"/>
          </a:xfrm>
          <a:prstGeom prst="rect">
            <a:avLst/>
          </a:prstGeom>
          <a:solidFill>
            <a:srgbClr val="FFFFAF">
              <a:alpha val="49804"/>
            </a:srgbClr>
          </a:solidFill>
          <a:ln w="9525">
            <a:solidFill>
              <a:schemeClr val="tx1"/>
            </a:solidFill>
            <a:miter lim="800000"/>
            <a:headEnd/>
            <a:tailEnd/>
          </a:ln>
        </p:spPr>
        <p:txBody>
          <a:bodyPr/>
          <a:lstStyle/>
          <a:p>
            <a:pPr marL="273600" indent="-273600" eaLnBrk="0" hangingPunct="0">
              <a:tabLst>
                <a:tab pos="450850" algn="l"/>
              </a:tabLst>
              <a:defRPr/>
            </a:pPr>
            <a:endParaRPr lang="en-US" altLang="ja-JP" sz="800" dirty="0" smtClean="0">
              <a:solidFill>
                <a:prstClr val="black"/>
              </a:solidFill>
            </a:endParaRPr>
          </a:p>
          <a:p>
            <a:pPr eaLnBrk="0" hangingPunct="0">
              <a:tabLst>
                <a:tab pos="450850" algn="l"/>
              </a:tabLst>
              <a:defRPr/>
            </a:pP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en-US"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お薬</a:t>
            </a:r>
            <a:r>
              <a:rPr lang="ja-JP" altLang="en-US" dirty="0">
                <a:solidFill>
                  <a:prstClr val="black"/>
                </a:solidFill>
                <a:latin typeface="Arial" panose="020B0604020202020204" pitchFamily="34" charset="0"/>
                <a:ea typeface="ＭＳ ゴシック" panose="020B0609070205080204" pitchFamily="49" charset="-128"/>
                <a:cs typeface="Arial" panose="020B0604020202020204" pitchFamily="34" charset="0"/>
              </a:rPr>
              <a:t>手帳を必ずしも必要としない患者に対する薬剤服用歴管理指導料の評価を</a:t>
            </a:r>
            <a:r>
              <a:rPr lang="ja-JP" altLang="en-US"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見直すととも</a:t>
            </a:r>
            <a:r>
              <a:rPr lang="ja-JP" altLang="en-US"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に、服薬状況並びに残薬状況の確認及び後発医薬品の使用に関する患者の意向の確認のタイミングを、調剤を行う前の処方せん受付時とするよう</a:t>
            </a:r>
            <a:r>
              <a:rPr lang="ja-JP" altLang="en-US"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見直す。</a:t>
            </a:r>
            <a:r>
              <a:rPr lang="ja-JP" altLang="en-US" b="1" u="sng" dirty="0" smtClean="0">
                <a:solidFill>
                  <a:srgbClr val="0070C0"/>
                </a:solidFill>
              </a:rPr>
              <a:t>　</a:t>
            </a:r>
            <a:endParaRPr lang="en-US" altLang="ja-JP" b="1" u="sng" dirty="0" smtClean="0">
              <a:solidFill>
                <a:srgbClr val="0070C0"/>
              </a:solidFill>
            </a:endParaRPr>
          </a:p>
          <a:p>
            <a:endParaRPr lang="en-US" altLang="ja-JP" sz="1000" dirty="0" smtClean="0">
              <a:solidFill>
                <a:prstClr val="black"/>
              </a:solidFill>
            </a:endParaRPr>
          </a:p>
          <a:p>
            <a:endParaRPr lang="en-US" altLang="ja-JP" sz="1600" dirty="0" smtClean="0">
              <a:solidFill>
                <a:prstClr val="black"/>
              </a:solidFill>
            </a:endParaRPr>
          </a:p>
          <a:p>
            <a:endParaRPr lang="en-US" altLang="ja-JP" sz="1600" dirty="0" smtClean="0">
              <a:solidFill>
                <a:prstClr val="black"/>
              </a:solidFill>
            </a:endParaRPr>
          </a:p>
          <a:p>
            <a:pPr>
              <a:spcBef>
                <a:spcPts val="600"/>
              </a:spcBef>
            </a:pPr>
            <a:endParaRPr lang="en-US" altLang="ja-JP" sz="1600" dirty="0" smtClean="0">
              <a:solidFill>
                <a:prstClr val="black"/>
              </a:solidFill>
            </a:endParaRPr>
          </a:p>
          <a:p>
            <a:pPr>
              <a:spcBef>
                <a:spcPts val="600"/>
              </a:spcBef>
            </a:pPr>
            <a:r>
              <a:rPr lang="ja-JP" altLang="en-US" sz="1600" dirty="0" smtClean="0">
                <a:solidFill>
                  <a:prstClr val="black"/>
                </a:solidFill>
              </a:rPr>
              <a:t> </a:t>
            </a:r>
            <a:endParaRPr lang="en-US" altLang="ja-JP" sz="1600" dirty="0" smtClean="0">
              <a:solidFill>
                <a:prstClr val="black"/>
              </a:solidFill>
            </a:endParaRPr>
          </a:p>
          <a:p>
            <a:r>
              <a:rPr lang="ja-JP" altLang="en-US" sz="2000" dirty="0" smtClean="0">
                <a:solidFill>
                  <a:prstClr val="black"/>
                </a:solidFill>
              </a:rPr>
              <a:t>　　</a:t>
            </a:r>
            <a:r>
              <a:rPr lang="ja-JP" altLang="en-US" sz="2000" dirty="0" smtClean="0">
                <a:solidFill>
                  <a:prstClr val="black"/>
                </a:solidFill>
                <a:latin typeface="ＭＳ Ｐゴシック" pitchFamily="50" charset="-128"/>
              </a:rPr>
              <a:t>　　　</a:t>
            </a:r>
            <a:endParaRPr lang="en-US" altLang="ja-JP" sz="2000" dirty="0" smtClean="0">
              <a:solidFill>
                <a:prstClr val="black"/>
              </a:solidFill>
              <a:latin typeface="ＭＳ Ｐゴシック" pitchFamily="50" charset="-128"/>
            </a:endParaRPr>
          </a:p>
          <a:p>
            <a:pPr algn="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2050" name="Rectangle 2"/>
          <p:cNvSpPr>
            <a:spLocks noGrp="1" noChangeArrowheads="1"/>
          </p:cNvSpPr>
          <p:nvPr>
            <p:ph type="ctrTitle"/>
          </p:nvPr>
        </p:nvSpPr>
        <p:spPr>
          <a:xfrm>
            <a:off x="0" y="187571"/>
            <a:ext cx="9906000" cy="633047"/>
          </a:xfrm>
          <a:solidFill>
            <a:srgbClr val="CFDEB0"/>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r>
              <a:rPr lang="ja-JP" altLang="en-US" sz="2400" dirty="0">
                <a:solidFill>
                  <a:schemeClr val="tx1"/>
                </a:solidFill>
                <a:latin typeface="ＭＳ ゴシック" pitchFamily="49" charset="-128"/>
                <a:ea typeface="ＭＳ ゴシック" pitchFamily="49" charset="-128"/>
                <a:cs typeface="Times New Roman" pitchFamily="18" charset="0"/>
              </a:rPr>
              <a:t>薬学的管理及び指導の充実について</a:t>
            </a:r>
            <a:r>
              <a:rPr lang="en-US" altLang="ja-JP" sz="2400" dirty="0" smtClean="0">
                <a:solidFill>
                  <a:schemeClr val="tx1"/>
                </a:solidFill>
                <a:latin typeface="ＭＳ ゴシック" pitchFamily="49" charset="-128"/>
                <a:ea typeface="ＭＳ ゴシック" pitchFamily="49" charset="-128"/>
                <a:cs typeface="Times New Roman" pitchFamily="18" charset="0"/>
              </a:rPr>
              <a:t/>
            </a:r>
            <a:br>
              <a:rPr lang="en-US" altLang="ja-JP" sz="2400" dirty="0" smtClean="0">
                <a:solidFill>
                  <a:schemeClr val="tx1"/>
                </a:solidFill>
                <a:latin typeface="ＭＳ ゴシック" pitchFamily="49" charset="-128"/>
                <a:ea typeface="ＭＳ ゴシック" pitchFamily="49" charset="-128"/>
                <a:cs typeface="Times New Roman" pitchFamily="18" charset="0"/>
              </a:rPr>
            </a:br>
            <a:r>
              <a:rPr lang="ja-JP" altLang="en-US" sz="2000" dirty="0" smtClean="0">
                <a:solidFill>
                  <a:schemeClr val="tx1"/>
                </a:solidFill>
                <a:latin typeface="ＭＳ ゴシック" pitchFamily="49" charset="-128"/>
                <a:ea typeface="ＭＳ ゴシック" pitchFamily="49" charset="-128"/>
                <a:cs typeface="Times New Roman" pitchFamily="18" charset="0"/>
              </a:rPr>
              <a:t>～</a:t>
            </a:r>
            <a:r>
              <a:rPr lang="zh-TW" altLang="en-US" sz="2000" dirty="0">
                <a:solidFill>
                  <a:schemeClr val="tx1"/>
                </a:solidFill>
                <a:latin typeface="ＭＳ ゴシック" pitchFamily="49" charset="-128"/>
                <a:ea typeface="ＭＳ ゴシック" pitchFamily="49" charset="-128"/>
                <a:cs typeface="Times New Roman" pitchFamily="18" charset="0"/>
              </a:rPr>
              <a:t>薬剤服用歴管理</a:t>
            </a:r>
            <a:r>
              <a:rPr lang="zh-TW" altLang="en-US" sz="2000" dirty="0" smtClean="0">
                <a:solidFill>
                  <a:schemeClr val="tx1"/>
                </a:solidFill>
                <a:latin typeface="ＭＳ ゴシック" pitchFamily="49" charset="-128"/>
                <a:ea typeface="ＭＳ ゴシック" pitchFamily="49" charset="-128"/>
                <a:cs typeface="Times New Roman" pitchFamily="18" charset="0"/>
              </a:rPr>
              <a:t>指導料</a:t>
            </a:r>
            <a:r>
              <a:rPr lang="ja-JP" altLang="en-US" sz="2000" dirty="0" smtClean="0">
                <a:solidFill>
                  <a:schemeClr val="tx1"/>
                </a:solidFill>
                <a:latin typeface="ＭＳ ゴシック" pitchFamily="49" charset="-128"/>
                <a:ea typeface="ＭＳ ゴシック" pitchFamily="49" charset="-128"/>
                <a:cs typeface="Times New Roman" pitchFamily="18" charset="0"/>
              </a:rPr>
              <a:t>の評価の見直し～</a:t>
            </a:r>
            <a:endParaRPr lang="en-US" altLang="ja-JP" sz="2000" dirty="0" smtClean="0">
              <a:solidFill>
                <a:schemeClr val="tx1"/>
              </a:solidFill>
              <a:latin typeface="+mn-ea"/>
            </a:endParaRPr>
          </a:p>
        </p:txBody>
      </p:sp>
      <p:graphicFrame>
        <p:nvGraphicFramePr>
          <p:cNvPr id="7" name="表 6"/>
          <p:cNvGraphicFramePr>
            <a:graphicFrameLocks noGrp="1"/>
          </p:cNvGraphicFramePr>
          <p:nvPr>
            <p:extLst/>
          </p:nvPr>
        </p:nvGraphicFramePr>
        <p:xfrm>
          <a:off x="266327" y="2029100"/>
          <a:ext cx="4104456" cy="3200400"/>
        </p:xfrm>
        <a:graphic>
          <a:graphicData uri="http://schemas.openxmlformats.org/drawingml/2006/table">
            <a:tbl>
              <a:tblPr firstRow="1" bandRow="1">
                <a:tableStyleId>{FABFCF23-3B69-468F-B69F-88F6DE6A72F2}</a:tableStyleId>
              </a:tblPr>
              <a:tblGrid>
                <a:gridCol w="4104456"/>
              </a:tblGrid>
              <a:tr h="345506">
                <a:tc>
                  <a:txBody>
                    <a:bodyPr/>
                    <a:lstStyle/>
                    <a:p>
                      <a:pPr algn="ctr"/>
                      <a:r>
                        <a:rPr kumimoji="1" lang="ja-JP" altLang="en-US" sz="1800" dirty="0" smtClean="0"/>
                        <a:t>現行</a:t>
                      </a:r>
                      <a:endParaRPr kumimoji="1" lang="ja-JP" altLang="en-US" sz="1800" u="none" dirty="0">
                        <a:solidFill>
                          <a:schemeClr val="bg1"/>
                        </a:solidFill>
                      </a:endParaRPr>
                    </a:p>
                  </a:txBody>
                  <a:tcPr marL="99060" marR="99060" anchor="ctr"/>
                </a:tc>
              </a:tr>
              <a:tr h="0">
                <a:tc>
                  <a:txBody>
                    <a:bodyPr/>
                    <a:lstStyle/>
                    <a:p>
                      <a:pPr algn="l"/>
                      <a:r>
                        <a:rPr kumimoji="1" lang="en-US" altLang="ja-JP" sz="1800" u="none" dirty="0" smtClean="0">
                          <a:latin typeface="ＭＳ ゴシック" panose="020B0609070205080204" pitchFamily="49" charset="-128"/>
                          <a:ea typeface="ＭＳ ゴシック" panose="020B0609070205080204" pitchFamily="49" charset="-128"/>
                        </a:rPr>
                        <a:t>【</a:t>
                      </a:r>
                      <a:r>
                        <a:rPr kumimoji="1" lang="ja-JP" altLang="en-US" sz="1800" u="none" dirty="0" smtClean="0">
                          <a:latin typeface="ＭＳ ゴシック" panose="020B0609070205080204" pitchFamily="49" charset="-128"/>
                          <a:ea typeface="ＭＳ ゴシック" panose="020B0609070205080204" pitchFamily="49" charset="-128"/>
                        </a:rPr>
                        <a:t>薬剤服用歴管理指導料</a:t>
                      </a:r>
                      <a:r>
                        <a:rPr kumimoji="1" lang="en-US" altLang="ja-JP" sz="1800" u="none" dirty="0" smtClean="0">
                          <a:latin typeface="ＭＳ ゴシック" panose="020B0609070205080204" pitchFamily="49" charset="-128"/>
                          <a:ea typeface="ＭＳ ゴシック" panose="020B0609070205080204" pitchFamily="49" charset="-128"/>
                        </a:rPr>
                        <a:t>】</a:t>
                      </a:r>
                    </a:p>
                    <a:p>
                      <a:pPr algn="l"/>
                      <a:r>
                        <a:rPr kumimoji="1" lang="ja-JP" altLang="en-US" sz="1800" u="none" dirty="0" smtClean="0">
                          <a:latin typeface="ＭＳ ゴシック" panose="020B0609070205080204" pitchFamily="49" charset="-128"/>
                          <a:ea typeface="ＭＳ ゴシック" panose="020B0609070205080204" pitchFamily="49" charset="-128"/>
                        </a:rPr>
                        <a:t>（処方せんの受付</a:t>
                      </a:r>
                      <a:r>
                        <a:rPr kumimoji="1" lang="en-US" altLang="ja-JP" sz="1800" u="none" dirty="0" smtClean="0">
                          <a:latin typeface="ＭＳ ゴシック" panose="020B0609070205080204" pitchFamily="49" charset="-128"/>
                          <a:ea typeface="ＭＳ ゴシック" panose="020B0609070205080204" pitchFamily="49" charset="-128"/>
                        </a:rPr>
                        <a:t>1</a:t>
                      </a:r>
                      <a:r>
                        <a:rPr kumimoji="1" lang="ja-JP" altLang="en-US" sz="1800" u="none" dirty="0" smtClean="0">
                          <a:latin typeface="ＭＳ ゴシック" panose="020B0609070205080204" pitchFamily="49" charset="-128"/>
                          <a:ea typeface="ＭＳ ゴシック" panose="020B0609070205080204" pitchFamily="49" charset="-128"/>
                        </a:rPr>
                        <a:t>回につき）   </a:t>
                      </a:r>
                      <a:r>
                        <a:rPr kumimoji="1" lang="en-US" altLang="ja-JP" sz="1800" u="none" dirty="0" smtClean="0">
                          <a:latin typeface="ＭＳ ゴシック" panose="020B0609070205080204" pitchFamily="49" charset="-128"/>
                          <a:ea typeface="ＭＳ ゴシック" panose="020B0609070205080204" pitchFamily="49" charset="-128"/>
                        </a:rPr>
                        <a:t>41</a:t>
                      </a:r>
                      <a:r>
                        <a:rPr kumimoji="1" lang="ja-JP" altLang="en-US" sz="1800" u="none" dirty="0" smtClean="0">
                          <a:latin typeface="ＭＳ ゴシック" panose="020B0609070205080204" pitchFamily="49" charset="-128"/>
                          <a:ea typeface="ＭＳ ゴシック" panose="020B0609070205080204" pitchFamily="49" charset="-128"/>
                        </a:rPr>
                        <a:t>点</a:t>
                      </a:r>
                    </a:p>
                    <a:p>
                      <a:pPr algn="l"/>
                      <a:endParaRPr kumimoji="1" lang="ja-JP" altLang="en-US" sz="1800" u="none" dirty="0" smtClean="0">
                        <a:latin typeface="ＭＳ ゴシック" panose="020B0609070205080204" pitchFamily="49" charset="-128"/>
                        <a:ea typeface="ＭＳ ゴシック" panose="020B0609070205080204" pitchFamily="49" charset="-128"/>
                      </a:endParaRPr>
                    </a:p>
                    <a:p>
                      <a:pPr algn="l"/>
                      <a:r>
                        <a:rPr kumimoji="1" lang="ja-JP" altLang="en-US" sz="1800" u="none" dirty="0" smtClean="0">
                          <a:latin typeface="ＭＳ ゴシック" panose="020B0609070205080204" pitchFamily="49" charset="-128"/>
                          <a:ea typeface="ＭＳ ゴシック" panose="020B0609070205080204" pitchFamily="49" charset="-128"/>
                        </a:rPr>
                        <a:t>［算定要件］</a:t>
                      </a:r>
                    </a:p>
                    <a:p>
                      <a:pPr algn="l"/>
                      <a:r>
                        <a:rPr kumimoji="1" lang="ja-JP" altLang="en-US" sz="1800" u="none" dirty="0" smtClean="0">
                          <a:latin typeface="ＭＳ ゴシック" panose="020B0609070205080204" pitchFamily="49" charset="-128"/>
                          <a:ea typeface="ＭＳ ゴシック" panose="020B0609070205080204" pitchFamily="49" charset="-128"/>
                        </a:rPr>
                        <a:t>注：患者に対して、次に掲げる指導等のすべてを行った場合に算定する。</a:t>
                      </a:r>
                    </a:p>
                    <a:p>
                      <a:pPr algn="l"/>
                      <a:endParaRPr kumimoji="1" lang="ja-JP" altLang="en-US" sz="1800" u="none" dirty="0" smtClean="0">
                        <a:latin typeface="ＭＳ ゴシック" panose="020B0609070205080204" pitchFamily="49" charset="-128"/>
                        <a:ea typeface="ＭＳ ゴシック" panose="020B0609070205080204" pitchFamily="49" charset="-128"/>
                      </a:endParaRPr>
                    </a:p>
                    <a:p>
                      <a:pPr algn="l"/>
                      <a:r>
                        <a:rPr kumimoji="1" lang="ja-JP" altLang="en-US" sz="1800" u="none" dirty="0" smtClean="0">
                          <a:latin typeface="ＭＳ ゴシック" panose="020B0609070205080204" pitchFamily="49" charset="-128"/>
                          <a:ea typeface="ＭＳ ゴシック" panose="020B0609070205080204" pitchFamily="49" charset="-128"/>
                        </a:rPr>
                        <a:t>ハ　調剤日、投薬に係る薬剤の名称、用法、用量その他服用に際して注意すべき事項を手帳に記載すること。</a:t>
                      </a:r>
                    </a:p>
                  </a:txBody>
                  <a:tcPr marL="99060" marR="99060" anchor="ctr"/>
                </a:tc>
              </a:tr>
            </a:tbl>
          </a:graphicData>
        </a:graphic>
      </p:graphicFrame>
      <p:graphicFrame>
        <p:nvGraphicFramePr>
          <p:cNvPr id="8" name="表 7"/>
          <p:cNvGraphicFramePr>
            <a:graphicFrameLocks noGrp="1"/>
          </p:cNvGraphicFramePr>
          <p:nvPr>
            <p:extLst/>
          </p:nvPr>
        </p:nvGraphicFramePr>
        <p:xfrm>
          <a:off x="5277394" y="2015859"/>
          <a:ext cx="4093373" cy="4297680"/>
        </p:xfrm>
        <a:graphic>
          <a:graphicData uri="http://schemas.openxmlformats.org/drawingml/2006/table">
            <a:tbl>
              <a:tblPr firstRow="1" bandRow="1">
                <a:tableStyleId>{9DCAF9ED-07DC-4A11-8D7F-57B35C25682E}</a:tableStyleId>
              </a:tblPr>
              <a:tblGrid>
                <a:gridCol w="4093373"/>
              </a:tblGrid>
              <a:tr h="0">
                <a:tc>
                  <a:txBody>
                    <a:bodyPr/>
                    <a:lstStyle/>
                    <a:p>
                      <a:pPr algn="ctr"/>
                      <a:r>
                        <a:rPr kumimoji="1" lang="ja-JP" altLang="en-US" sz="1800" dirty="0" smtClean="0"/>
                        <a:t>改定後</a:t>
                      </a:r>
                      <a:endParaRPr kumimoji="1" lang="ja-JP" altLang="en-US" sz="1800" dirty="0"/>
                    </a:p>
                  </a:txBody>
                  <a:tcPr marL="99060" marR="99060" anchor="ctr"/>
                </a:tc>
              </a:tr>
              <a:tr h="145733">
                <a:tc>
                  <a:txBody>
                    <a:bodyPr/>
                    <a:lstStyle/>
                    <a:p>
                      <a:r>
                        <a:rPr kumimoji="1" lang="en-US" altLang="ja-JP" sz="18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en-US" sz="18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薬剤服用歴管理指導料</a:t>
                      </a:r>
                      <a:r>
                        <a:rPr kumimoji="1" lang="en-US" altLang="ja-JP" sz="18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p>
                    <a:p>
                      <a:r>
                        <a:rPr kumimoji="1" lang="ja-JP" altLang="en-US" sz="18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（処方せんの受付</a:t>
                      </a:r>
                      <a:r>
                        <a:rPr kumimoji="1" lang="en-US" altLang="ja-JP" sz="18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a:t>
                      </a:r>
                      <a:r>
                        <a:rPr kumimoji="1" lang="ja-JP" altLang="en-US" sz="18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回につき）   </a:t>
                      </a:r>
                      <a:r>
                        <a:rPr kumimoji="1" lang="en-US" altLang="ja-JP" sz="18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41</a:t>
                      </a:r>
                      <a:r>
                        <a:rPr kumimoji="1" lang="ja-JP" altLang="en-US" sz="18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点</a:t>
                      </a:r>
                    </a:p>
                    <a:p>
                      <a:endParaRPr kumimoji="1" lang="ja-JP" altLang="en-US" sz="18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8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［算定要件］</a:t>
                      </a:r>
                    </a:p>
                    <a:p>
                      <a:r>
                        <a:rPr kumimoji="1" lang="ja-JP" altLang="en-US" sz="18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注：患者に対して、次に掲げる指導等のすべてを行った場合に算定する。</a:t>
                      </a:r>
                    </a:p>
                    <a:p>
                      <a:r>
                        <a:rPr kumimoji="1" lang="ja-JP" altLang="en-US" sz="18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800" b="1" u="sng" kern="1200" dirty="0" smtClean="0">
                          <a:solidFill>
                            <a:srgbClr val="0070C0"/>
                          </a:solidFill>
                          <a:effectLst/>
                          <a:latin typeface="ＭＳ ゴシック" panose="020B0609070205080204" pitchFamily="49" charset="-128"/>
                          <a:ea typeface="ＭＳ ゴシック" panose="020B0609070205080204" pitchFamily="49" charset="-128"/>
                          <a:cs typeface="Arial" panose="020B0604020202020204" pitchFamily="34" charset="0"/>
                        </a:rPr>
                        <a:t>ただし、次に掲げるハを除くすべての指導等を行った場合は、所定点数にかかわらず、処方せんの受付１回につき</a:t>
                      </a:r>
                      <a:r>
                        <a:rPr kumimoji="1" lang="en-US" altLang="ja-JP" sz="1800" b="1" u="sng" kern="1200" dirty="0" smtClean="0">
                          <a:solidFill>
                            <a:srgbClr val="0070C0"/>
                          </a:solidFill>
                          <a:effectLst/>
                          <a:latin typeface="ＭＳ ゴシック" panose="020B0609070205080204" pitchFamily="49" charset="-128"/>
                          <a:ea typeface="ＭＳ ゴシック" panose="020B0609070205080204" pitchFamily="49" charset="-128"/>
                          <a:cs typeface="Arial" panose="020B0604020202020204" pitchFamily="34" charset="0"/>
                        </a:rPr>
                        <a:t>34</a:t>
                      </a:r>
                      <a:r>
                        <a:rPr kumimoji="1" lang="ja-JP" altLang="en-US" sz="1800" b="1" u="sng" kern="1200" dirty="0" smtClean="0">
                          <a:solidFill>
                            <a:srgbClr val="0070C0"/>
                          </a:solidFill>
                          <a:effectLst/>
                          <a:latin typeface="ＭＳ ゴシック" panose="020B0609070205080204" pitchFamily="49" charset="-128"/>
                          <a:ea typeface="ＭＳ ゴシック" panose="020B0609070205080204" pitchFamily="49" charset="-128"/>
                          <a:cs typeface="Arial" panose="020B0604020202020204" pitchFamily="34" charset="0"/>
                        </a:rPr>
                        <a:t>点を算定する。</a:t>
                      </a:r>
                    </a:p>
                    <a:p>
                      <a:endParaRPr kumimoji="1" lang="ja-JP" altLang="en-US" sz="18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800" kern="1200" dirty="0" smtClea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ハ　調剤日、投薬に係る薬剤の名称、用法、用量その他服用に際して注意すべき事項を手帳に記載すること。</a:t>
                      </a:r>
                    </a:p>
                  </a:txBody>
                  <a:tcPr marL="99060" marR="99060" anchor="ctr"/>
                </a:tc>
              </a:tr>
            </a:tbl>
          </a:graphicData>
        </a:graphic>
      </p:graphicFrame>
      <p:sp>
        <p:nvSpPr>
          <p:cNvPr id="10" name="右矢印 9"/>
          <p:cNvSpPr/>
          <p:nvPr/>
        </p:nvSpPr>
        <p:spPr>
          <a:xfrm>
            <a:off x="4579789" y="3903116"/>
            <a:ext cx="569251" cy="652462"/>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pic>
        <p:nvPicPr>
          <p:cNvPr id="2" name="図 1"/>
          <p:cNvPicPr>
            <a:picLocks noChangeAspect="1"/>
          </p:cNvPicPr>
          <p:nvPr/>
        </p:nvPicPr>
        <p:blipFill>
          <a:blip r:embed="rId3" cstate="print">
            <a:extLst>
              <a:ext uri="{BEBA8EAE-BF5A-486C-A8C5-ECC9F3942E4B}">
                <a14:imgProps xmlns:a14="http://schemas.microsoft.com/office/drawing/2010/main">
                  <a14:imgLayer r:embed="rId4">
                    <a14:imgEffect>
                      <a14:backgroundRemoval t="719" b="100000" l="0" r="100000">
                        <a14:foregroundMark x1="13028" y1="40528" x2="13028" y2="40528"/>
                        <a14:foregroundMark x1="9742" y1="50600" x2="9742" y2="50600"/>
                        <a14:foregroundMark x1="12324" y1="62710" x2="12324" y2="62710"/>
                        <a14:foregroundMark x1="24178" y1="68705" x2="24178" y2="68705"/>
                        <a14:foregroundMark x1="22183" y1="33813" x2="22183" y2="33813"/>
                        <a14:foregroundMark x1="20892" y1="59353" x2="20892" y2="59353"/>
                        <a14:foregroundMark x1="20892" y1="54676" x2="20892" y2="54676"/>
                        <a14:foregroundMark x1="6455" y1="46523" x2="6455" y2="46523"/>
                        <a14:foregroundMark x1="11033" y1="41127" x2="11033" y2="41127"/>
                      </a14:backgroundRemoval>
                    </a14:imgEffect>
                  </a14:imgLayer>
                </a14:imgProps>
              </a:ext>
              <a:ext uri="{28A0092B-C50C-407E-A947-70E740481C1C}">
                <a14:useLocalDpi xmlns:a14="http://schemas.microsoft.com/office/drawing/2010/main" val="0"/>
              </a:ext>
            </a:extLst>
          </a:blip>
          <a:stretch>
            <a:fillRect/>
          </a:stretch>
        </p:blipFill>
        <p:spPr>
          <a:xfrm>
            <a:off x="1572823" y="5537397"/>
            <a:ext cx="1163264" cy="1138237"/>
          </a:xfrm>
          <a:prstGeom prst="rect">
            <a:avLst/>
          </a:prstGeom>
        </p:spPr>
      </p:pic>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239</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1925231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06" y="332656"/>
            <a:ext cx="8798131" cy="609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84029706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0" y="908720"/>
            <a:ext cx="9906000" cy="5949280"/>
          </a:xfrm>
          <a:prstGeom prst="rect">
            <a:avLst/>
          </a:prstGeom>
          <a:solidFill>
            <a:srgbClr val="FFFFAF">
              <a:alpha val="49804"/>
            </a:srgbClr>
          </a:solidFill>
          <a:ln w="9525">
            <a:solidFill>
              <a:schemeClr val="tx1"/>
            </a:solidFill>
            <a:miter lim="800000"/>
            <a:headEnd/>
            <a:tailEnd/>
          </a:ln>
        </p:spPr>
        <p:txBody>
          <a:bodyPr/>
          <a:lstStyle/>
          <a:p>
            <a:pPr marL="273600" indent="-273600" eaLnBrk="0" hangingPunct="0">
              <a:tabLst>
                <a:tab pos="450850" algn="l"/>
              </a:tabLst>
              <a:defRPr/>
            </a:pPr>
            <a:endParaRPr lang="en-US" altLang="ja-JP" sz="800" dirty="0" smtClean="0">
              <a:solidFill>
                <a:prstClr val="black"/>
              </a:solidFill>
            </a:endParaRPr>
          </a:p>
          <a:p>
            <a:pPr eaLnBrk="0" hangingPunct="0">
              <a:tabLst>
                <a:tab pos="450850" algn="l"/>
              </a:tabLst>
              <a:defRPr/>
            </a:pP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en-US" sz="1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後発医</a:t>
            </a:r>
            <a:r>
              <a:rPr lang="ja-JP" altLang="en-US"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薬品の調剤を促進するため</a:t>
            </a:r>
            <a:r>
              <a:rPr lang="ja-JP" altLang="en-US" sz="1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、後発医</a:t>
            </a:r>
            <a:r>
              <a:rPr lang="ja-JP" altLang="en-US"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薬品調剤体制</a:t>
            </a:r>
            <a:r>
              <a:rPr lang="ja-JP" altLang="en-US" sz="1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加算の要件</a:t>
            </a:r>
            <a:r>
              <a:rPr lang="ja-JP" altLang="en-US"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を「後発医薬品のさらなる使用促進のためのロードマップ</a:t>
            </a:r>
            <a:r>
              <a:rPr lang="ja-JP" altLang="en-US" sz="1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」の新指標に基づき</a:t>
            </a:r>
            <a:r>
              <a:rPr lang="ja-JP" altLang="en-US"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２</a:t>
            </a:r>
            <a:r>
              <a:rPr lang="ja-JP" altLang="en-US" sz="1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段階で</a:t>
            </a:r>
            <a:r>
              <a:rPr lang="ja-JP" altLang="en-US"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評価する</a:t>
            </a:r>
            <a:r>
              <a:rPr lang="ja-JP" altLang="en-US" sz="1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。なお、後発医薬品の</a:t>
            </a:r>
            <a:r>
              <a:rPr lang="ja-JP" altLang="en-US"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調剤</a:t>
            </a:r>
            <a:r>
              <a:rPr lang="ja-JP" altLang="en-US" sz="1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数量が少ないにも拘わらず、指標変更によって後発医薬品調剤体制加算が受けられる</a:t>
            </a:r>
            <a:r>
              <a:rPr lang="ja-JP" altLang="en-US"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ことがない</a:t>
            </a:r>
            <a:r>
              <a:rPr lang="ja-JP" altLang="en-US" sz="1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よう適正化</a:t>
            </a:r>
            <a:r>
              <a:rPr lang="ja-JP" altLang="en-US"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を図る。</a:t>
            </a:r>
          </a:p>
          <a:p>
            <a:pPr eaLnBrk="0" hangingPunct="0">
              <a:tabLst>
                <a:tab pos="450850" algn="l"/>
              </a:tabLst>
              <a:defRPr/>
            </a:pPr>
            <a:endPar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tabLst>
                <a:tab pos="450850" algn="l"/>
              </a:tabLst>
              <a:defRPr/>
            </a:pPr>
            <a:r>
              <a:rPr lang="ja-JP" altLang="en-US" sz="1600" dirty="0" smtClean="0">
                <a:solidFill>
                  <a:prstClr val="black"/>
                </a:solidFill>
              </a:rPr>
              <a:t> </a:t>
            </a:r>
            <a:endParaRPr lang="en-US" altLang="ja-JP" sz="1600" dirty="0" smtClean="0">
              <a:solidFill>
                <a:prstClr val="black"/>
              </a:solidFill>
            </a:endParaRPr>
          </a:p>
          <a:p>
            <a:r>
              <a:rPr lang="ja-JP" altLang="en-US" sz="2000" dirty="0" smtClean="0">
                <a:solidFill>
                  <a:prstClr val="black"/>
                </a:solidFill>
              </a:rPr>
              <a:t>　　</a:t>
            </a:r>
            <a:r>
              <a:rPr lang="ja-JP" altLang="en-US" sz="2000" dirty="0" smtClean="0">
                <a:solidFill>
                  <a:prstClr val="black"/>
                </a:solidFill>
                <a:latin typeface="ＭＳ Ｐゴシック" pitchFamily="50" charset="-128"/>
              </a:rPr>
              <a:t>　　　</a:t>
            </a:r>
            <a:endParaRPr lang="en-US" altLang="ja-JP" sz="2000" dirty="0" smtClean="0">
              <a:solidFill>
                <a:prstClr val="black"/>
              </a:solidFill>
              <a:latin typeface="ＭＳ Ｐゴシック" pitchFamily="50" charset="-128"/>
            </a:endParaRPr>
          </a:p>
          <a:p>
            <a:pPr algn="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2050" name="Rectangle 2"/>
          <p:cNvSpPr>
            <a:spLocks noGrp="1" noChangeArrowheads="1"/>
          </p:cNvSpPr>
          <p:nvPr>
            <p:ph type="ctrTitle"/>
          </p:nvPr>
        </p:nvSpPr>
        <p:spPr>
          <a:xfrm>
            <a:off x="0" y="218384"/>
            <a:ext cx="9906000" cy="645712"/>
          </a:xfrm>
          <a:solidFill>
            <a:srgbClr val="CFDEB0"/>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r>
              <a:rPr lang="ja-JP" altLang="en-US" sz="2400" dirty="0">
                <a:solidFill>
                  <a:schemeClr val="tx1"/>
                </a:solidFill>
                <a:latin typeface="ＭＳ ゴシック" pitchFamily="49" charset="-128"/>
                <a:ea typeface="ＭＳ ゴシック" pitchFamily="49" charset="-128"/>
                <a:cs typeface="Times New Roman" pitchFamily="18" charset="0"/>
              </a:rPr>
              <a:t>後発医薬品の使用促進策について</a:t>
            </a:r>
            <a:r>
              <a:rPr lang="en-US" altLang="ja-JP" sz="2400" dirty="0" smtClean="0">
                <a:solidFill>
                  <a:schemeClr val="tx1"/>
                </a:solidFill>
                <a:latin typeface="ＭＳ ゴシック" pitchFamily="49" charset="-128"/>
                <a:ea typeface="ＭＳ ゴシック" pitchFamily="49" charset="-128"/>
                <a:cs typeface="Times New Roman" pitchFamily="18" charset="0"/>
              </a:rPr>
              <a:t/>
            </a:r>
            <a:br>
              <a:rPr lang="en-US" altLang="ja-JP" sz="2400" dirty="0" smtClean="0">
                <a:solidFill>
                  <a:schemeClr val="tx1"/>
                </a:solidFill>
                <a:latin typeface="ＭＳ ゴシック" pitchFamily="49" charset="-128"/>
                <a:ea typeface="ＭＳ ゴシック" pitchFamily="49" charset="-128"/>
                <a:cs typeface="Times New Roman" pitchFamily="18" charset="0"/>
              </a:rPr>
            </a:br>
            <a:r>
              <a:rPr lang="ja-JP" altLang="en-US" sz="2000" dirty="0" smtClean="0">
                <a:solidFill>
                  <a:schemeClr val="tx1"/>
                </a:solidFill>
                <a:latin typeface="ＭＳ ゴシック" pitchFamily="49" charset="-128"/>
                <a:ea typeface="ＭＳ ゴシック" pitchFamily="49" charset="-128"/>
                <a:cs typeface="Times New Roman" pitchFamily="18" charset="0"/>
              </a:rPr>
              <a:t>～</a:t>
            </a:r>
            <a:r>
              <a:rPr lang="ja-JP" altLang="ja-JP" sz="2000" dirty="0">
                <a:solidFill>
                  <a:schemeClr val="tx1"/>
                </a:solidFill>
              </a:rPr>
              <a:t>後発医薬品調剤体制</a:t>
            </a:r>
            <a:r>
              <a:rPr lang="ja-JP" altLang="ja-JP" sz="2000" dirty="0" smtClean="0">
                <a:solidFill>
                  <a:schemeClr val="tx1"/>
                </a:solidFill>
              </a:rPr>
              <a:t>加算</a:t>
            </a:r>
            <a:r>
              <a:rPr lang="ja-JP" altLang="en-US" sz="2000" dirty="0" smtClean="0">
                <a:solidFill>
                  <a:schemeClr val="tx1"/>
                </a:solidFill>
              </a:rPr>
              <a:t>の要件見直し</a:t>
            </a:r>
            <a:r>
              <a:rPr lang="ja-JP" altLang="en-US" sz="2000" dirty="0" smtClean="0">
                <a:solidFill>
                  <a:schemeClr val="tx1"/>
                </a:solidFill>
                <a:latin typeface="ＭＳ ゴシック" pitchFamily="49" charset="-128"/>
                <a:ea typeface="ＭＳ ゴシック" pitchFamily="49" charset="-128"/>
                <a:cs typeface="Times New Roman" pitchFamily="18" charset="0"/>
              </a:rPr>
              <a:t>～</a:t>
            </a:r>
            <a:endParaRPr lang="en-US" altLang="ja-JP" sz="2000" dirty="0" smtClean="0">
              <a:solidFill>
                <a:schemeClr val="tx1"/>
              </a:solidFill>
              <a:latin typeface="+mn-ea"/>
            </a:endParaRPr>
          </a:p>
        </p:txBody>
      </p:sp>
      <p:graphicFrame>
        <p:nvGraphicFramePr>
          <p:cNvPr id="8" name="表 7"/>
          <p:cNvGraphicFramePr>
            <a:graphicFrameLocks noGrp="1"/>
          </p:cNvGraphicFramePr>
          <p:nvPr>
            <p:extLst/>
          </p:nvPr>
        </p:nvGraphicFramePr>
        <p:xfrm>
          <a:off x="383895" y="2170532"/>
          <a:ext cx="4104456" cy="1280160"/>
        </p:xfrm>
        <a:graphic>
          <a:graphicData uri="http://schemas.openxmlformats.org/drawingml/2006/table">
            <a:tbl>
              <a:tblPr firstRow="1" bandRow="1">
                <a:tableStyleId>{FABFCF23-3B69-468F-B69F-88F6DE6A72F2}</a:tableStyleId>
              </a:tblPr>
              <a:tblGrid>
                <a:gridCol w="4104456"/>
              </a:tblGrid>
              <a:tr h="345506">
                <a:tc>
                  <a:txBody>
                    <a:bodyPr/>
                    <a:lstStyle/>
                    <a:p>
                      <a:pPr algn="l"/>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後発医薬品調剤体制加算</a:t>
                      </a:r>
                      <a:r>
                        <a:rPr kumimoji="1" lang="en-US" altLang="ja-JP" sz="1200" dirty="0" smtClean="0">
                          <a:latin typeface="ＭＳ ゴシック" panose="020B0609070205080204" pitchFamily="49" charset="-128"/>
                          <a:ea typeface="ＭＳ ゴシック" panose="020B0609070205080204" pitchFamily="49" charset="-128"/>
                        </a:rPr>
                        <a:t>】</a:t>
                      </a:r>
                    </a:p>
                    <a:p>
                      <a:pPr algn="r"/>
                      <a:r>
                        <a:rPr kumimoji="1" lang="ja-JP" altLang="en-US" sz="1200" dirty="0" smtClean="0">
                          <a:latin typeface="ＭＳ ゴシック" panose="020B0609070205080204" pitchFamily="49" charset="-128"/>
                          <a:ea typeface="ＭＳ ゴシック" panose="020B0609070205080204" pitchFamily="49" charset="-128"/>
                        </a:rPr>
                        <a:t>（処方せんの受付１回につき）</a:t>
                      </a:r>
                    </a:p>
                  </a:txBody>
                  <a:tcPr marL="99060" marR="99060" anchor="ctr"/>
                </a:tc>
              </a:tr>
              <a:tr h="0">
                <a:tc>
                  <a:txBody>
                    <a:bodyPr/>
                    <a:lstStyle/>
                    <a:p>
                      <a:pPr algn="l"/>
                      <a:r>
                        <a:rPr kumimoji="1" lang="zh-CN" altLang="en-US" sz="1200" u="none" dirty="0" smtClean="0">
                          <a:latin typeface="ＭＳ ゴシック" panose="020B0609070205080204" pitchFamily="49" charset="-128"/>
                          <a:ea typeface="ＭＳ ゴシック" panose="020B0609070205080204" pitchFamily="49" charset="-128"/>
                        </a:rPr>
                        <a:t>１　後発医薬品調剤体制加算１　  ５点</a:t>
                      </a:r>
                    </a:p>
                  </a:txBody>
                  <a:tcPr marL="99060" marR="99060" anchor="ctr"/>
                </a:tc>
              </a:tr>
              <a:tr h="0">
                <a:tc>
                  <a:txBody>
                    <a:bodyPr/>
                    <a:lstStyle/>
                    <a:p>
                      <a:pPr algn="l"/>
                      <a:r>
                        <a:rPr kumimoji="1" lang="zh-CN" altLang="en-US" sz="1200" u="none" dirty="0" smtClean="0">
                          <a:latin typeface="ＭＳ ゴシック" panose="020B0609070205080204" pitchFamily="49" charset="-128"/>
                          <a:ea typeface="ＭＳ ゴシック" panose="020B0609070205080204" pitchFamily="49" charset="-128"/>
                        </a:rPr>
                        <a:t>２　後発医薬品調剤体制加算２　１５点</a:t>
                      </a:r>
                    </a:p>
                  </a:txBody>
                  <a:tcPr marL="99060" marR="99060" anchor="ctr"/>
                </a:tc>
              </a:tr>
              <a:tr h="0">
                <a:tc>
                  <a:txBody>
                    <a:bodyPr/>
                    <a:lstStyle/>
                    <a:p>
                      <a:pPr algn="l"/>
                      <a:r>
                        <a:rPr kumimoji="1" lang="zh-CN" altLang="en-US" sz="1200" u="none" dirty="0" smtClean="0">
                          <a:latin typeface="ＭＳ ゴシック" panose="020B0609070205080204" pitchFamily="49" charset="-128"/>
                          <a:ea typeface="ＭＳ ゴシック" panose="020B0609070205080204" pitchFamily="49" charset="-128"/>
                        </a:rPr>
                        <a:t>３　後発医薬品調剤体制加算３  １９点</a:t>
                      </a:r>
                    </a:p>
                  </a:txBody>
                  <a:tcPr marL="99060" marR="99060" anchor="ctr"/>
                </a:tc>
              </a:tr>
            </a:tbl>
          </a:graphicData>
        </a:graphic>
      </p:graphicFrame>
      <p:sp>
        <p:nvSpPr>
          <p:cNvPr id="11" name="右矢印 10"/>
          <p:cNvSpPr/>
          <p:nvPr/>
        </p:nvSpPr>
        <p:spPr>
          <a:xfrm>
            <a:off x="4668381" y="3330692"/>
            <a:ext cx="569251" cy="652462"/>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9" name="テキスト ボックス 8"/>
          <p:cNvSpPr txBox="1"/>
          <p:nvPr/>
        </p:nvSpPr>
        <p:spPr>
          <a:xfrm>
            <a:off x="2051768" y="1833455"/>
            <a:ext cx="723275" cy="307777"/>
          </a:xfrm>
          <a:prstGeom prst="rect">
            <a:avLst/>
          </a:prstGeom>
          <a:noFill/>
        </p:spPr>
        <p:txBody>
          <a:bodyPr wrap="none" rtlCol="0">
            <a:spAutoFit/>
          </a:bodyPr>
          <a:lstStyle/>
          <a:p>
            <a:pPr algn="ctr"/>
            <a:r>
              <a:rPr lang="en-US" altLang="ja-JP" sz="1400" dirty="0" smtClean="0">
                <a:solidFill>
                  <a:prstClr val="black"/>
                </a:solidFill>
              </a:rPr>
              <a:t>【</a:t>
            </a:r>
            <a:r>
              <a:rPr lang="ja-JP" altLang="en-US" sz="1400" dirty="0" smtClean="0">
                <a:solidFill>
                  <a:prstClr val="black"/>
                </a:solidFill>
              </a:rPr>
              <a:t>現行</a:t>
            </a:r>
            <a:r>
              <a:rPr lang="en-US" altLang="ja-JP" sz="1400" dirty="0" smtClean="0">
                <a:solidFill>
                  <a:prstClr val="black"/>
                </a:solidFill>
              </a:rPr>
              <a:t>】</a:t>
            </a:r>
            <a:endParaRPr lang="ja-JP" altLang="en-US" sz="1400" dirty="0">
              <a:solidFill>
                <a:prstClr val="black"/>
              </a:solidFill>
            </a:endParaRPr>
          </a:p>
        </p:txBody>
      </p:sp>
      <p:sp>
        <p:nvSpPr>
          <p:cNvPr id="12" name="テキスト ボックス 11"/>
          <p:cNvSpPr txBox="1"/>
          <p:nvPr/>
        </p:nvSpPr>
        <p:spPr>
          <a:xfrm>
            <a:off x="7055987" y="1833455"/>
            <a:ext cx="902811" cy="307777"/>
          </a:xfrm>
          <a:prstGeom prst="rect">
            <a:avLst/>
          </a:prstGeom>
          <a:noFill/>
        </p:spPr>
        <p:txBody>
          <a:bodyPr wrap="none" rtlCol="0">
            <a:spAutoFit/>
          </a:bodyPr>
          <a:lstStyle/>
          <a:p>
            <a:pPr algn="ctr"/>
            <a:r>
              <a:rPr lang="en-US" altLang="ja-JP" sz="1400" dirty="0" smtClean="0">
                <a:solidFill>
                  <a:prstClr val="black"/>
                </a:solidFill>
              </a:rPr>
              <a:t>【</a:t>
            </a:r>
            <a:r>
              <a:rPr lang="ja-JP" altLang="en-US" sz="1400" dirty="0" smtClean="0">
                <a:solidFill>
                  <a:prstClr val="black"/>
                </a:solidFill>
              </a:rPr>
              <a:t>改定後</a:t>
            </a:r>
            <a:r>
              <a:rPr lang="en-US" altLang="ja-JP" sz="1400" dirty="0" smtClean="0">
                <a:solidFill>
                  <a:prstClr val="black"/>
                </a:solidFill>
              </a:rPr>
              <a:t>】</a:t>
            </a:r>
            <a:endParaRPr lang="ja-JP" altLang="en-US" sz="1400" dirty="0">
              <a:solidFill>
                <a:prstClr val="black"/>
              </a:solidFill>
            </a:endParaRPr>
          </a:p>
        </p:txBody>
      </p:sp>
      <p:graphicFrame>
        <p:nvGraphicFramePr>
          <p:cNvPr id="13" name="表 12"/>
          <p:cNvGraphicFramePr>
            <a:graphicFrameLocks noGrp="1"/>
          </p:cNvGraphicFramePr>
          <p:nvPr>
            <p:extLst/>
          </p:nvPr>
        </p:nvGraphicFramePr>
        <p:xfrm>
          <a:off x="383895" y="3584149"/>
          <a:ext cx="4104456" cy="1097280"/>
        </p:xfrm>
        <a:graphic>
          <a:graphicData uri="http://schemas.openxmlformats.org/drawingml/2006/table">
            <a:tbl>
              <a:tblPr firstRow="1" bandRow="1">
                <a:tableStyleId>{69CF1AB2-1976-4502-BF36-3FF5EA218861}</a:tableStyleId>
              </a:tblPr>
              <a:tblGrid>
                <a:gridCol w="4104456"/>
              </a:tblGrid>
              <a:tr h="0">
                <a:tc>
                  <a:txBody>
                    <a:bodyPr/>
                    <a:lstStyle/>
                    <a:p>
                      <a:pPr algn="l"/>
                      <a:r>
                        <a:rPr kumimoji="1" lang="en-US" altLang="ja-JP" sz="1200" u="none" dirty="0" smtClean="0">
                          <a:latin typeface="ＭＳ ゴシック" panose="020B0609070205080204" pitchFamily="49" charset="-128"/>
                          <a:ea typeface="ＭＳ ゴシック" panose="020B0609070205080204" pitchFamily="49" charset="-128"/>
                        </a:rPr>
                        <a:t>【</a:t>
                      </a:r>
                      <a:r>
                        <a:rPr kumimoji="1" lang="ja-JP" altLang="en-US" sz="1200" u="none" dirty="0" smtClean="0">
                          <a:latin typeface="ＭＳ ゴシック" panose="020B0609070205080204" pitchFamily="49" charset="-128"/>
                          <a:ea typeface="ＭＳ ゴシック" panose="020B0609070205080204" pitchFamily="49" charset="-128"/>
                        </a:rPr>
                        <a:t>施設基準</a:t>
                      </a:r>
                      <a:r>
                        <a:rPr kumimoji="1" lang="en-US" altLang="ja-JP" sz="1200" u="none" dirty="0" smtClean="0">
                          <a:latin typeface="ＭＳ ゴシック" panose="020B0609070205080204" pitchFamily="49" charset="-128"/>
                          <a:ea typeface="ＭＳ ゴシック" panose="020B0609070205080204" pitchFamily="49" charset="-128"/>
                        </a:rPr>
                        <a:t>】</a:t>
                      </a:r>
                      <a:endParaRPr kumimoji="1" lang="ja-JP" altLang="en-US" sz="1200" u="none" dirty="0" smtClean="0">
                        <a:latin typeface="ＭＳ ゴシック" panose="020B0609070205080204" pitchFamily="49" charset="-128"/>
                        <a:ea typeface="ＭＳ ゴシック" panose="020B0609070205080204" pitchFamily="49" charset="-128"/>
                      </a:endParaRPr>
                    </a:p>
                  </a:txBody>
                  <a:tcPr marL="99060" marR="99060" anchor="ctr"/>
                </a:tc>
              </a:tr>
              <a:tr h="0">
                <a:tc>
                  <a:txBody>
                    <a:bodyPr/>
                    <a:lstStyle/>
                    <a:p>
                      <a:pPr algn="l"/>
                      <a:r>
                        <a:rPr kumimoji="1" lang="ja-JP" altLang="en-US" sz="1200" u="none" dirty="0" smtClean="0">
                          <a:latin typeface="ＭＳ ゴシック" panose="020B0609070205080204" pitchFamily="49" charset="-128"/>
                          <a:ea typeface="ＭＳ ゴシック" panose="020B0609070205080204" pitchFamily="49" charset="-128"/>
                        </a:rPr>
                        <a:t>後発医薬品調剤体制加算１　　２２％以上　　　　　　　　</a:t>
                      </a:r>
                    </a:p>
                  </a:txBody>
                  <a:tcPr marL="99060" marR="99060" anchor="ctr"/>
                </a:tc>
              </a:tr>
              <a:tr h="0">
                <a:tc>
                  <a:txBody>
                    <a:bodyPr/>
                    <a:lstStyle/>
                    <a:p>
                      <a:pPr algn="l"/>
                      <a:r>
                        <a:rPr kumimoji="1" lang="ja-JP" altLang="en-US" sz="1200" u="none" dirty="0" smtClean="0">
                          <a:latin typeface="ＭＳ ゴシック" panose="020B0609070205080204" pitchFamily="49" charset="-128"/>
                          <a:ea typeface="ＭＳ ゴシック" panose="020B0609070205080204" pitchFamily="49" charset="-128"/>
                        </a:rPr>
                        <a:t>後発医薬品調剤体制加算２　　３０％以上</a:t>
                      </a:r>
                    </a:p>
                  </a:txBody>
                  <a:tcPr marL="99060" marR="99060" anchor="ctr"/>
                </a:tc>
              </a:tr>
              <a:tr h="0">
                <a:tc>
                  <a:txBody>
                    <a:bodyPr/>
                    <a:lstStyle/>
                    <a:p>
                      <a:pPr algn="l"/>
                      <a:r>
                        <a:rPr kumimoji="1" lang="ja-JP" altLang="en-US" sz="1200" u="none" dirty="0" smtClean="0">
                          <a:latin typeface="ＭＳ ゴシック" panose="020B0609070205080204" pitchFamily="49" charset="-128"/>
                          <a:ea typeface="ＭＳ ゴシック" panose="020B0609070205080204" pitchFamily="49" charset="-128"/>
                        </a:rPr>
                        <a:t>後発医薬品調剤体制加算３　　３５％以上</a:t>
                      </a:r>
                    </a:p>
                  </a:txBody>
                  <a:tcPr marL="99060" marR="99060" anchor="ctr"/>
                </a:tc>
              </a:tr>
            </a:tbl>
          </a:graphicData>
        </a:graphic>
      </p:graphicFrame>
      <p:graphicFrame>
        <p:nvGraphicFramePr>
          <p:cNvPr id="14" name="表 13"/>
          <p:cNvGraphicFramePr>
            <a:graphicFrameLocks noGrp="1"/>
          </p:cNvGraphicFramePr>
          <p:nvPr>
            <p:extLst/>
          </p:nvPr>
        </p:nvGraphicFramePr>
        <p:xfrm>
          <a:off x="5353834" y="2178999"/>
          <a:ext cx="4104456" cy="1280160"/>
        </p:xfrm>
        <a:graphic>
          <a:graphicData uri="http://schemas.openxmlformats.org/drawingml/2006/table">
            <a:tbl>
              <a:tblPr firstRow="1" bandRow="1">
                <a:tableStyleId>{9DCAF9ED-07DC-4A11-8D7F-57B35C25682E}</a:tableStyleId>
              </a:tblPr>
              <a:tblGrid>
                <a:gridCol w="4104456"/>
              </a:tblGrid>
              <a:tr h="345506">
                <a:tc>
                  <a:txBody>
                    <a:bodyPr/>
                    <a:lstStyle/>
                    <a:p>
                      <a:pPr algn="l"/>
                      <a:r>
                        <a:rPr kumimoji="1" lang="en-US" altLang="ja-JP" sz="1200" dirty="0" smtClean="0"/>
                        <a:t>【</a:t>
                      </a:r>
                      <a:r>
                        <a:rPr kumimoji="1" lang="ja-JP" altLang="en-US" sz="1200" dirty="0" smtClean="0"/>
                        <a:t>後発医薬品調剤体制加算</a:t>
                      </a:r>
                      <a:r>
                        <a:rPr kumimoji="1" lang="en-US" altLang="ja-JP" sz="1200" dirty="0" smtClean="0"/>
                        <a:t>】</a:t>
                      </a:r>
                    </a:p>
                    <a:p>
                      <a:pPr algn="r"/>
                      <a:r>
                        <a:rPr kumimoji="1" lang="ja-JP" altLang="en-US" sz="1200" dirty="0" smtClean="0"/>
                        <a:t>（処方せんの受付１回につき）</a:t>
                      </a:r>
                    </a:p>
                  </a:txBody>
                  <a:tcPr marL="99060" marR="99060" anchor="ctr"/>
                </a:tc>
              </a:tr>
              <a:tr h="0">
                <a:tc>
                  <a:txBody>
                    <a:bodyPr/>
                    <a:lstStyle/>
                    <a:p>
                      <a:pPr algn="l"/>
                      <a:r>
                        <a:rPr kumimoji="1" lang="zh-CN" altLang="en-US" sz="1200" u="none" dirty="0" smtClean="0">
                          <a:latin typeface="ＭＳ ゴシック" panose="020B0609070205080204" pitchFamily="49" charset="-128"/>
                          <a:ea typeface="ＭＳ ゴシック" panose="020B0609070205080204" pitchFamily="49" charset="-128"/>
                        </a:rPr>
                        <a:t>１　後発医薬品調剤体制加算１　</a:t>
                      </a:r>
                      <a:r>
                        <a:rPr kumimoji="1" lang="ja-JP" altLang="en-US" sz="1200" u="none" dirty="0" smtClean="0">
                          <a:latin typeface="ＭＳ ゴシック" panose="020B0609070205080204" pitchFamily="49" charset="-128"/>
                          <a:ea typeface="ＭＳ ゴシック" panose="020B0609070205080204" pitchFamily="49" charset="-128"/>
                        </a:rPr>
                        <a:t>　</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１８</a:t>
                      </a:r>
                      <a:r>
                        <a:rPr kumimoji="1" lang="zh-CN" altLang="en-US" sz="1200" b="1" u="sng" dirty="0" smtClean="0">
                          <a:solidFill>
                            <a:srgbClr val="0070C0"/>
                          </a:solidFill>
                          <a:latin typeface="ＭＳ ゴシック" panose="020B0609070205080204" pitchFamily="49" charset="-128"/>
                          <a:ea typeface="ＭＳ ゴシック" panose="020B0609070205080204" pitchFamily="49" charset="-128"/>
                        </a:rPr>
                        <a:t>点</a:t>
                      </a:r>
                    </a:p>
                  </a:txBody>
                  <a:tcPr marL="99060" marR="99060" anchor="ctr"/>
                </a:tc>
              </a:tr>
              <a:tr h="0">
                <a:tc>
                  <a:txBody>
                    <a:bodyPr/>
                    <a:lstStyle/>
                    <a:p>
                      <a:pPr algn="l"/>
                      <a:r>
                        <a:rPr kumimoji="1" lang="zh-CN" altLang="en-US" sz="1200" u="none" dirty="0" smtClean="0">
                          <a:latin typeface="ＭＳ ゴシック" panose="020B0609070205080204" pitchFamily="49" charset="-128"/>
                          <a:ea typeface="ＭＳ ゴシック" panose="020B0609070205080204" pitchFamily="49" charset="-128"/>
                        </a:rPr>
                        <a:t>２　後発医薬品調剤体制加算２　</a:t>
                      </a:r>
                      <a:r>
                        <a:rPr kumimoji="1" lang="ja-JP" altLang="en-US" sz="1200" u="none" dirty="0" smtClean="0">
                          <a:latin typeface="ＭＳ ゴシック" panose="020B0609070205080204" pitchFamily="49" charset="-128"/>
                          <a:ea typeface="ＭＳ ゴシック" panose="020B0609070205080204" pitchFamily="49" charset="-128"/>
                        </a:rPr>
                        <a:t>　</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２２</a:t>
                      </a:r>
                      <a:r>
                        <a:rPr kumimoji="1" lang="zh-CN" altLang="en-US" sz="1200" b="1" u="sng" dirty="0" smtClean="0">
                          <a:solidFill>
                            <a:srgbClr val="0070C0"/>
                          </a:solidFill>
                          <a:latin typeface="ＭＳ ゴシック" panose="020B0609070205080204" pitchFamily="49" charset="-128"/>
                          <a:ea typeface="ＭＳ ゴシック" panose="020B0609070205080204" pitchFamily="49" charset="-128"/>
                        </a:rPr>
                        <a:t>点</a:t>
                      </a:r>
                    </a:p>
                  </a:txBody>
                  <a:tcPr marL="99060" marR="99060"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0070C0"/>
                          </a:solidFill>
                          <a:effectLst/>
                          <a:latin typeface="ＭＳ ゴシック" panose="020B0609070205080204" pitchFamily="49" charset="-128"/>
                          <a:ea typeface="ＭＳ ゴシック" panose="020B0609070205080204" pitchFamily="49" charset="-128"/>
                        </a:rPr>
                        <a:t>（削除）</a:t>
                      </a:r>
                      <a:endParaRPr kumimoji="1" lang="ja-JP" altLang="en-US" sz="1200" b="1" u="sng" kern="1200" dirty="0" smtClean="0">
                        <a:solidFill>
                          <a:srgbClr val="0070C0"/>
                        </a:solidFill>
                        <a:effectLst/>
                        <a:latin typeface="ＭＳ ゴシック" panose="020B0609070205080204" pitchFamily="49" charset="-128"/>
                        <a:ea typeface="ＭＳ ゴシック" panose="020B0609070205080204" pitchFamily="49" charset="-128"/>
                        <a:cs typeface="Arial" panose="020B0604020202020204" pitchFamily="34" charset="0"/>
                      </a:endParaRPr>
                    </a:p>
                  </a:txBody>
                  <a:tcPr marL="99060" marR="99060" anchor="ctr"/>
                </a:tc>
              </a:tr>
            </a:tbl>
          </a:graphicData>
        </a:graphic>
      </p:graphicFrame>
      <p:graphicFrame>
        <p:nvGraphicFramePr>
          <p:cNvPr id="15" name="表 14"/>
          <p:cNvGraphicFramePr>
            <a:graphicFrameLocks noGrp="1"/>
          </p:cNvGraphicFramePr>
          <p:nvPr>
            <p:extLst/>
          </p:nvPr>
        </p:nvGraphicFramePr>
        <p:xfrm>
          <a:off x="5358423" y="3597451"/>
          <a:ext cx="4104456" cy="1097280"/>
        </p:xfrm>
        <a:graphic>
          <a:graphicData uri="http://schemas.openxmlformats.org/drawingml/2006/table">
            <a:tbl>
              <a:tblPr firstRow="1" bandRow="1">
                <a:tableStyleId>{8A107856-5554-42FB-B03E-39F5DBC370BA}</a:tableStyleId>
              </a:tblPr>
              <a:tblGrid>
                <a:gridCol w="4104456"/>
              </a:tblGrid>
              <a:tr h="147141">
                <a:tc>
                  <a:txBody>
                    <a:bodyPr/>
                    <a:lstStyle/>
                    <a:p>
                      <a:pPr algn="l"/>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施設基準</a:t>
                      </a:r>
                      <a:r>
                        <a:rPr kumimoji="1" lang="en-US" altLang="ja-JP" sz="1200" dirty="0" smtClean="0">
                          <a:latin typeface="ＭＳ ゴシック" panose="020B0609070205080204" pitchFamily="49" charset="-128"/>
                          <a:ea typeface="ＭＳ ゴシック" panose="020B0609070205080204" pitchFamily="49" charset="-128"/>
                        </a:rPr>
                        <a:t>】</a:t>
                      </a:r>
                    </a:p>
                  </a:txBody>
                  <a:tcPr marL="99060" marR="99060" anchor="ctr"/>
                </a:tc>
              </a:tr>
              <a:tr h="0">
                <a:tc>
                  <a:txBody>
                    <a:bodyPr/>
                    <a:lstStyle/>
                    <a:p>
                      <a:pPr algn="l"/>
                      <a:r>
                        <a:rPr kumimoji="1" lang="zh-CN" altLang="en-US" sz="1200" u="none" dirty="0" smtClean="0">
                          <a:latin typeface="ＭＳ ゴシック" panose="020B0609070205080204" pitchFamily="49" charset="-128"/>
                          <a:ea typeface="ＭＳ ゴシック" panose="020B0609070205080204" pitchFamily="49" charset="-128"/>
                        </a:rPr>
                        <a:t>後発医薬品調剤体制加算１　</a:t>
                      </a:r>
                      <a:r>
                        <a:rPr kumimoji="1" lang="ja-JP" altLang="en-US" sz="1200" u="none" dirty="0" smtClean="0">
                          <a:latin typeface="ＭＳ ゴシック" panose="020B0609070205080204" pitchFamily="49" charset="-128"/>
                          <a:ea typeface="ＭＳ ゴシック" panose="020B0609070205080204" pitchFamily="49" charset="-128"/>
                        </a:rPr>
                        <a:t>　</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５５％以上</a:t>
                      </a:r>
                      <a:endParaRPr kumimoji="1" lang="zh-CN" altLang="en-US" sz="1200" b="1" u="sng" dirty="0" smtClean="0">
                        <a:solidFill>
                          <a:srgbClr val="0070C0"/>
                        </a:solidFill>
                        <a:latin typeface="ＭＳ ゴシック" panose="020B0609070205080204" pitchFamily="49" charset="-128"/>
                        <a:ea typeface="ＭＳ ゴシック" panose="020B0609070205080204" pitchFamily="49" charset="-128"/>
                      </a:endParaRPr>
                    </a:p>
                  </a:txBody>
                  <a:tcPr marL="99060" marR="99060" anchor="ctr"/>
                </a:tc>
              </a:tr>
              <a:tr h="0">
                <a:tc>
                  <a:txBody>
                    <a:bodyPr/>
                    <a:lstStyle/>
                    <a:p>
                      <a:pPr algn="l"/>
                      <a:r>
                        <a:rPr kumimoji="1" lang="ja-JP" altLang="en-US" sz="1200" u="none" dirty="0" smtClean="0">
                          <a:latin typeface="ＭＳ ゴシック" panose="020B0609070205080204" pitchFamily="49" charset="-128"/>
                          <a:ea typeface="ＭＳ ゴシック" panose="020B0609070205080204" pitchFamily="49" charset="-128"/>
                        </a:rPr>
                        <a:t>後発</a:t>
                      </a:r>
                      <a:r>
                        <a:rPr kumimoji="1" lang="zh-CN" altLang="en-US" sz="1200" u="none" dirty="0" smtClean="0">
                          <a:latin typeface="ＭＳ ゴシック" panose="020B0609070205080204" pitchFamily="49" charset="-128"/>
                          <a:ea typeface="ＭＳ ゴシック" panose="020B0609070205080204" pitchFamily="49" charset="-128"/>
                        </a:rPr>
                        <a:t>医薬品調剤体制加算２　</a:t>
                      </a:r>
                      <a:r>
                        <a:rPr kumimoji="1" lang="ja-JP" altLang="en-US" sz="1200" u="none" dirty="0" smtClean="0">
                          <a:latin typeface="ＭＳ ゴシック" panose="020B0609070205080204" pitchFamily="49" charset="-128"/>
                          <a:ea typeface="ＭＳ ゴシック" panose="020B0609070205080204" pitchFamily="49" charset="-128"/>
                        </a:rPr>
                        <a:t>　</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６５％以上</a:t>
                      </a:r>
                      <a:endParaRPr kumimoji="1" lang="zh-CN" altLang="en-US" sz="1200" b="1" u="sng" dirty="0" smtClean="0">
                        <a:solidFill>
                          <a:srgbClr val="0070C0"/>
                        </a:solidFill>
                        <a:latin typeface="ＭＳ ゴシック" panose="020B0609070205080204" pitchFamily="49" charset="-128"/>
                        <a:ea typeface="ＭＳ ゴシック" panose="020B0609070205080204" pitchFamily="49" charset="-128"/>
                      </a:endParaRPr>
                    </a:p>
                  </a:txBody>
                  <a:tcPr marL="99060" marR="99060"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0070C0"/>
                          </a:solidFill>
                          <a:effectLst/>
                          <a:latin typeface="ＭＳ ゴシック" panose="020B0609070205080204" pitchFamily="49" charset="-128"/>
                          <a:ea typeface="ＭＳ ゴシック" panose="020B0609070205080204" pitchFamily="49" charset="-128"/>
                        </a:rPr>
                        <a:t>（削除）</a:t>
                      </a:r>
                      <a:endParaRPr kumimoji="1" lang="ja-JP" altLang="en-US" sz="1200" b="1" u="sng" kern="1200" dirty="0" smtClean="0">
                        <a:solidFill>
                          <a:srgbClr val="0070C0"/>
                        </a:solidFill>
                        <a:effectLst/>
                        <a:latin typeface="ＭＳ ゴシック" panose="020B0609070205080204" pitchFamily="49" charset="-128"/>
                        <a:ea typeface="ＭＳ ゴシック" panose="020B0609070205080204" pitchFamily="49" charset="-128"/>
                        <a:cs typeface="Arial" panose="020B0604020202020204" pitchFamily="34" charset="0"/>
                      </a:endParaRPr>
                    </a:p>
                  </a:txBody>
                  <a:tcPr marL="99060" marR="99060" anchor="ctr"/>
                </a:tc>
              </a:tr>
            </a:tbl>
          </a:graphicData>
        </a:graphic>
      </p:graphicFrame>
      <p:graphicFrame>
        <p:nvGraphicFramePr>
          <p:cNvPr id="16" name="表 15"/>
          <p:cNvGraphicFramePr>
            <a:graphicFrameLocks noGrp="1"/>
          </p:cNvGraphicFramePr>
          <p:nvPr>
            <p:extLst/>
          </p:nvPr>
        </p:nvGraphicFramePr>
        <p:xfrm>
          <a:off x="392360" y="4806234"/>
          <a:ext cx="4104456" cy="340365"/>
        </p:xfrm>
        <a:graphic>
          <a:graphicData uri="http://schemas.openxmlformats.org/drawingml/2006/table">
            <a:tbl>
              <a:tblPr firstRow="1" bandRow="1">
                <a:tableStyleId>{69CF1AB2-1976-4502-BF36-3FF5EA218861}</a:tableStyleId>
              </a:tblPr>
              <a:tblGrid>
                <a:gridCol w="4104456"/>
              </a:tblGrid>
              <a:tr h="340365">
                <a:tc>
                  <a:txBody>
                    <a:bodyPr/>
                    <a:lstStyle/>
                    <a:p>
                      <a:pPr algn="l"/>
                      <a:r>
                        <a:rPr kumimoji="1" lang="ja-JP" altLang="en-US" sz="1200" u="none" dirty="0" smtClean="0"/>
                        <a:t>（新規）</a:t>
                      </a:r>
                      <a:endParaRPr kumimoji="1" lang="ja-JP" altLang="en-US" sz="1200" u="none" dirty="0" smtClean="0">
                        <a:latin typeface="ＭＳ ゴシック" panose="020B0609070205080204" pitchFamily="49" charset="-128"/>
                        <a:ea typeface="ＭＳ ゴシック" panose="020B0609070205080204" pitchFamily="49" charset="-128"/>
                      </a:endParaRPr>
                    </a:p>
                  </a:txBody>
                  <a:tcPr marL="99060" marR="99060" anchor="ctr"/>
                </a:tc>
              </a:tr>
            </a:tbl>
          </a:graphicData>
        </a:graphic>
      </p:graphicFrame>
      <p:graphicFrame>
        <p:nvGraphicFramePr>
          <p:cNvPr id="17" name="表 16"/>
          <p:cNvGraphicFramePr>
            <a:graphicFrameLocks noGrp="1"/>
          </p:cNvGraphicFramePr>
          <p:nvPr>
            <p:extLst/>
          </p:nvPr>
        </p:nvGraphicFramePr>
        <p:xfrm>
          <a:off x="5351560" y="4824664"/>
          <a:ext cx="4104456" cy="822960"/>
        </p:xfrm>
        <a:graphic>
          <a:graphicData uri="http://schemas.openxmlformats.org/drawingml/2006/table">
            <a:tbl>
              <a:tblPr firstRow="1" bandRow="1">
                <a:tableStyleId>{8A107856-5554-42FB-B03E-39F5DBC370BA}</a:tableStyleId>
              </a:tblPr>
              <a:tblGrid>
                <a:gridCol w="4104456"/>
              </a:tblGrid>
              <a:tr h="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1" u="sng" kern="1200" dirty="0" smtClean="0">
                          <a:solidFill>
                            <a:srgbClr val="0070C0"/>
                          </a:solidFill>
                          <a:effectLst/>
                          <a:latin typeface="ＭＳ ゴシック" panose="020B0609070205080204" pitchFamily="49" charset="-128"/>
                          <a:ea typeface="ＭＳ ゴシック" panose="020B0609070205080204" pitchFamily="49" charset="-128"/>
                          <a:cs typeface="Arial" panose="020B0604020202020204" pitchFamily="34" charset="0"/>
                        </a:rPr>
                        <a:t>当該保険薬局において調剤した薬剤の規格単位数量に占める後発医薬品のある先発医薬品及び後発医薬品を合算した規格単位数量の割合が</a:t>
                      </a:r>
                      <a:r>
                        <a:rPr kumimoji="1" lang="en-US" altLang="ja-JP" sz="1200" b="1" u="sng" kern="1200" dirty="0" smtClean="0">
                          <a:solidFill>
                            <a:srgbClr val="0070C0"/>
                          </a:solidFill>
                          <a:effectLst/>
                          <a:latin typeface="ＭＳ ゴシック" panose="020B0609070205080204" pitchFamily="49" charset="-128"/>
                          <a:ea typeface="ＭＳ ゴシック" panose="020B0609070205080204" pitchFamily="49" charset="-128"/>
                          <a:cs typeface="Arial" panose="020B0604020202020204" pitchFamily="34" charset="0"/>
                        </a:rPr>
                        <a:t>50</a:t>
                      </a:r>
                      <a:r>
                        <a:rPr kumimoji="1" lang="ja-JP" altLang="en-US" sz="1200" b="1" u="sng" kern="1200" dirty="0" smtClean="0">
                          <a:solidFill>
                            <a:srgbClr val="0070C0"/>
                          </a:solidFill>
                          <a:effectLst/>
                          <a:latin typeface="ＭＳ ゴシック" panose="020B0609070205080204" pitchFamily="49" charset="-128"/>
                          <a:ea typeface="ＭＳ ゴシック" panose="020B0609070205080204" pitchFamily="49" charset="-128"/>
                          <a:cs typeface="Arial" panose="020B0604020202020204" pitchFamily="34" charset="0"/>
                        </a:rPr>
                        <a:t>％以上であること。</a:t>
                      </a:r>
                    </a:p>
                  </a:txBody>
                  <a:tcPr marL="99060" marR="99060" anchor="ctr"/>
                </a:tc>
              </a:tr>
            </a:tbl>
          </a:graphicData>
        </a:graphic>
      </p:graphicFrame>
      <p:graphicFrame>
        <p:nvGraphicFramePr>
          <p:cNvPr id="20" name="表 19"/>
          <p:cNvGraphicFramePr>
            <a:graphicFrameLocks noGrp="1"/>
          </p:cNvGraphicFramePr>
          <p:nvPr>
            <p:extLst/>
          </p:nvPr>
        </p:nvGraphicFramePr>
        <p:xfrm>
          <a:off x="5237625" y="5825198"/>
          <a:ext cx="4361537" cy="731520"/>
        </p:xfrm>
        <a:graphic>
          <a:graphicData uri="http://schemas.openxmlformats.org/drawingml/2006/table">
            <a:tbl>
              <a:tblPr firstRow="1" bandRow="1">
                <a:tableStyleId>{5940675A-B579-460E-94D1-54222C63F5DA}</a:tableStyleId>
              </a:tblPr>
              <a:tblGrid>
                <a:gridCol w="1105298"/>
                <a:gridCol w="3042316"/>
                <a:gridCol w="213923"/>
              </a:tblGrid>
              <a:tr h="329252">
                <a:tc rowSpan="2">
                  <a:txBody>
                    <a:bodyPr/>
                    <a:lstStyle/>
                    <a:p>
                      <a:pPr algn="l"/>
                      <a:r>
                        <a:rPr kumimoji="1" lang="ja-JP" altLang="en-US" sz="1200" dirty="0" smtClean="0">
                          <a:latin typeface="ＭＳ ゴシック" panose="020B0609070205080204" pitchFamily="49" charset="-128"/>
                          <a:ea typeface="ＭＳ ゴシック" panose="020B0609070205080204" pitchFamily="49" charset="-128"/>
                        </a:rPr>
                        <a:t>新指標の　　　　数量シェア＝</a:t>
                      </a:r>
                      <a:endParaRPr kumimoji="1" lang="ja-JP" altLang="en-US" sz="1200" dirty="0">
                        <a:latin typeface="ＭＳ ゴシック" panose="020B0609070205080204" pitchFamily="49" charset="-128"/>
                        <a:ea typeface="ＭＳ ゴシック" panose="020B0609070205080204" pitchFamily="49" charset="-128"/>
                      </a:endParaRP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後発医薬品</a:t>
                      </a:r>
                      <a:endParaRPr kumimoji="1" lang="ja-JP" altLang="en-US" sz="1200" dirty="0">
                        <a:solidFill>
                          <a:srgbClr val="FF0000"/>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r h="329252">
                <a:tc vMerge="1">
                  <a:txBody>
                    <a:bodyPr/>
                    <a:lstStyle/>
                    <a:p>
                      <a:endParaRPr kumimoji="1" lang="ja-JP" altLang="en-US" dirty="0"/>
                    </a:p>
                  </a:txBody>
                  <a:tcPr/>
                </a:tc>
                <a:tc>
                  <a:txBody>
                    <a:bodyPr/>
                    <a:lstStyle/>
                    <a:p>
                      <a:pPr algn="ctr"/>
                      <a:r>
                        <a:rPr kumimoji="1" lang="ja-JP" altLang="en-US" sz="1200" dirty="0" smtClean="0">
                          <a:solidFill>
                            <a:srgbClr val="0070C0"/>
                          </a:solidFill>
                          <a:latin typeface="ＭＳ ゴシック" panose="020B0609070205080204" pitchFamily="49" charset="-128"/>
                          <a:ea typeface="ＭＳ ゴシック" panose="020B0609070205080204" pitchFamily="49" charset="-128"/>
                        </a:rPr>
                        <a:t>後発医薬品あり先発医薬品</a:t>
                      </a:r>
                      <a:r>
                        <a:rPr kumimoji="1" lang="ja-JP" altLang="en-US" sz="1200" dirty="0" smtClean="0">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後発医薬品</a:t>
                      </a:r>
                      <a:endParaRPr kumimoji="1" lang="ja-JP" altLang="en-US" sz="1200" dirty="0">
                        <a:solidFill>
                          <a:srgbClr val="FF0000"/>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21" name="表 20"/>
          <p:cNvGraphicFramePr>
            <a:graphicFrameLocks noGrp="1"/>
          </p:cNvGraphicFramePr>
          <p:nvPr>
            <p:extLst/>
          </p:nvPr>
        </p:nvGraphicFramePr>
        <p:xfrm>
          <a:off x="585075" y="5843375"/>
          <a:ext cx="3658836" cy="731520"/>
        </p:xfrm>
        <a:graphic>
          <a:graphicData uri="http://schemas.openxmlformats.org/drawingml/2006/table">
            <a:tbl>
              <a:tblPr firstRow="1" bandRow="1">
                <a:tableStyleId>{5940675A-B579-460E-94D1-54222C63F5DA}</a:tableStyleId>
              </a:tblPr>
              <a:tblGrid>
                <a:gridCol w="1151547"/>
                <a:gridCol w="2296893"/>
                <a:gridCol w="210396"/>
              </a:tblGrid>
              <a:tr h="329252">
                <a:tc rowSpan="2">
                  <a:txBody>
                    <a:bodyPr/>
                    <a:lstStyle/>
                    <a:p>
                      <a:pPr algn="l"/>
                      <a:r>
                        <a:rPr kumimoji="1" lang="ja-JP" altLang="en-US" sz="1200" dirty="0" smtClean="0">
                          <a:latin typeface="ＭＳ ゴシック" panose="020B0609070205080204" pitchFamily="49" charset="-128"/>
                          <a:ea typeface="ＭＳ ゴシック" panose="020B0609070205080204" pitchFamily="49" charset="-128"/>
                        </a:rPr>
                        <a:t>旧指標の　　　　数量シェア＝</a:t>
                      </a:r>
                      <a:endParaRPr kumimoji="1" lang="ja-JP" altLang="en-US" sz="1200" dirty="0">
                        <a:latin typeface="ＭＳ ゴシック" panose="020B0609070205080204" pitchFamily="49" charset="-128"/>
                        <a:ea typeface="ＭＳ ゴシック" panose="020B0609070205080204" pitchFamily="49" charset="-128"/>
                      </a:endParaRP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後発医薬品</a:t>
                      </a:r>
                      <a:endParaRPr kumimoji="1" lang="ja-JP" altLang="en-US" sz="1200" dirty="0">
                        <a:solidFill>
                          <a:srgbClr val="FF0000"/>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r h="329252">
                <a:tc vMerge="1">
                  <a:txBody>
                    <a:bodyPr/>
                    <a:lstStyle/>
                    <a:p>
                      <a:endParaRPr kumimoji="1" lang="ja-JP" altLang="en-US" dirty="0"/>
                    </a:p>
                  </a:txBody>
                  <a:tcPr/>
                </a:tc>
                <a:tc>
                  <a:txBody>
                    <a:bodyP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全医薬品</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1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240</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901513064"/>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0" y="908720"/>
            <a:ext cx="9906000" cy="5949280"/>
          </a:xfrm>
          <a:prstGeom prst="rect">
            <a:avLst/>
          </a:prstGeom>
          <a:solidFill>
            <a:srgbClr val="FFFFAF">
              <a:alpha val="49804"/>
            </a:srgbClr>
          </a:solidFill>
          <a:ln w="9525">
            <a:solidFill>
              <a:schemeClr val="tx1"/>
            </a:solidFill>
            <a:miter lim="800000"/>
            <a:headEnd/>
            <a:tailEnd/>
          </a:ln>
        </p:spPr>
        <p:txBody>
          <a:bodyPr/>
          <a:lstStyle/>
          <a:p>
            <a:pPr marL="273600" indent="-273600" eaLnBrk="0" hangingPunct="0">
              <a:tabLst>
                <a:tab pos="450850" algn="l"/>
              </a:tabLst>
              <a:defRPr/>
            </a:pPr>
            <a:endParaRPr lang="en-US" altLang="ja-JP" sz="800" dirty="0" smtClean="0">
              <a:solidFill>
                <a:prstClr val="black"/>
              </a:solidFill>
            </a:endParaRPr>
          </a:p>
          <a:p>
            <a:pPr marL="342900" indent="-342900" eaLnBrk="0" hangingPunct="0">
              <a:buFont typeface="Wingdings" panose="05000000000000000000" pitchFamily="2" charset="2"/>
              <a:buChar char="Ø"/>
              <a:tabLst>
                <a:tab pos="450850" algn="l"/>
              </a:tabLst>
              <a:defRPr/>
            </a:pPr>
            <a:r>
              <a:rPr lang="en-US" altLang="ja-JP"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24</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時間開局</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薬局</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を考慮しつつ、処方せん</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枚数、特定の保険医療機関に係る</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処方せん集中率等</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に着目</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して調剤基本料を見直す。</a:t>
            </a:r>
            <a:endPar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tabLst>
                <a:tab pos="450850" algn="l"/>
              </a:tabLst>
              <a:defRPr/>
            </a:pPr>
            <a:r>
              <a:rPr lang="ja-JP" altLang="en-US" sz="1600" dirty="0" smtClean="0">
                <a:solidFill>
                  <a:prstClr val="black"/>
                </a:solidFill>
              </a:rPr>
              <a:t> </a:t>
            </a:r>
            <a:endParaRPr lang="en-US" altLang="ja-JP" sz="1600" dirty="0" smtClean="0">
              <a:solidFill>
                <a:prstClr val="black"/>
              </a:solidFill>
            </a:endParaRPr>
          </a:p>
          <a:p>
            <a:r>
              <a:rPr lang="ja-JP" altLang="en-US" sz="2000" dirty="0" smtClean="0">
                <a:solidFill>
                  <a:prstClr val="black"/>
                </a:solidFill>
              </a:rPr>
              <a:t>　　</a:t>
            </a:r>
            <a:r>
              <a:rPr lang="ja-JP" altLang="en-US" sz="2000" dirty="0" smtClean="0">
                <a:solidFill>
                  <a:prstClr val="black"/>
                </a:solidFill>
                <a:latin typeface="ＭＳ Ｐゴシック" pitchFamily="50" charset="-128"/>
              </a:rPr>
              <a:t>　　　</a:t>
            </a:r>
            <a:endParaRPr lang="en-US" altLang="ja-JP" sz="2000" dirty="0" smtClean="0">
              <a:solidFill>
                <a:prstClr val="black"/>
              </a:solidFill>
              <a:latin typeface="ＭＳ Ｐゴシック" pitchFamily="50" charset="-128"/>
            </a:endParaRPr>
          </a:p>
          <a:p>
            <a:pPr algn="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2050" name="Rectangle 2"/>
          <p:cNvSpPr>
            <a:spLocks noGrp="1" noChangeArrowheads="1"/>
          </p:cNvSpPr>
          <p:nvPr>
            <p:ph type="ctrTitle"/>
          </p:nvPr>
        </p:nvSpPr>
        <p:spPr>
          <a:xfrm>
            <a:off x="0" y="207647"/>
            <a:ext cx="9906000" cy="656448"/>
          </a:xfrm>
          <a:solidFill>
            <a:srgbClr val="CFDEB0"/>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r>
              <a:rPr lang="ja-JP" altLang="en-US" sz="2400" dirty="0">
                <a:solidFill>
                  <a:schemeClr val="tx1"/>
                </a:solidFill>
                <a:latin typeface="ＭＳ ゴシック" pitchFamily="49" charset="-128"/>
                <a:ea typeface="ＭＳ ゴシック" pitchFamily="49" charset="-128"/>
                <a:cs typeface="Times New Roman" pitchFamily="18" charset="0"/>
              </a:rPr>
              <a:t>調剤報酬等における適正化・</a:t>
            </a:r>
            <a:r>
              <a:rPr lang="ja-JP" altLang="en-US" sz="2400" dirty="0" smtClean="0">
                <a:solidFill>
                  <a:schemeClr val="tx1"/>
                </a:solidFill>
                <a:latin typeface="ＭＳ ゴシック" pitchFamily="49" charset="-128"/>
                <a:ea typeface="ＭＳ ゴシック" pitchFamily="49" charset="-128"/>
                <a:cs typeface="Times New Roman" pitchFamily="18" charset="0"/>
              </a:rPr>
              <a:t>合理化①</a:t>
            </a:r>
            <a:r>
              <a:rPr lang="en-US" altLang="ja-JP" sz="2400" dirty="0" smtClean="0">
                <a:solidFill>
                  <a:schemeClr val="tx1"/>
                </a:solidFill>
                <a:latin typeface="ＭＳ ゴシック" pitchFamily="49" charset="-128"/>
                <a:ea typeface="ＭＳ ゴシック" pitchFamily="49" charset="-128"/>
                <a:cs typeface="Times New Roman" pitchFamily="18" charset="0"/>
              </a:rPr>
              <a:t/>
            </a:r>
            <a:br>
              <a:rPr lang="en-US" altLang="ja-JP" sz="2400" dirty="0" smtClean="0">
                <a:solidFill>
                  <a:schemeClr val="tx1"/>
                </a:solidFill>
                <a:latin typeface="ＭＳ ゴシック" pitchFamily="49" charset="-128"/>
                <a:ea typeface="ＭＳ ゴシック" pitchFamily="49" charset="-128"/>
                <a:cs typeface="Times New Roman" pitchFamily="18" charset="0"/>
              </a:rPr>
            </a:br>
            <a:r>
              <a:rPr lang="ja-JP" altLang="en-US" sz="2000" dirty="0" smtClean="0">
                <a:solidFill>
                  <a:schemeClr val="tx1"/>
                </a:solidFill>
                <a:latin typeface="ＭＳ ゴシック" pitchFamily="49" charset="-128"/>
                <a:ea typeface="ＭＳ ゴシック" pitchFamily="49" charset="-128"/>
                <a:cs typeface="Times New Roman" pitchFamily="18" charset="0"/>
              </a:rPr>
              <a:t>～</a:t>
            </a:r>
            <a:r>
              <a:rPr lang="ja-JP" altLang="en-US" sz="2000" dirty="0">
                <a:solidFill>
                  <a:schemeClr val="tx1"/>
                </a:solidFill>
              </a:rPr>
              <a:t>いわゆる門前薬局の</a:t>
            </a:r>
            <a:r>
              <a:rPr lang="ja-JP" altLang="en-US" sz="2000" dirty="0" smtClean="0">
                <a:solidFill>
                  <a:schemeClr val="tx1"/>
                </a:solidFill>
              </a:rPr>
              <a:t>評価の見直し</a:t>
            </a:r>
            <a:r>
              <a:rPr lang="ja-JP" altLang="en-US" sz="2000" dirty="0" smtClean="0">
                <a:solidFill>
                  <a:schemeClr val="tx1"/>
                </a:solidFill>
                <a:latin typeface="ＭＳ ゴシック" pitchFamily="49" charset="-128"/>
                <a:ea typeface="ＭＳ ゴシック" pitchFamily="49" charset="-128"/>
                <a:cs typeface="Times New Roman" pitchFamily="18" charset="0"/>
              </a:rPr>
              <a:t>～</a:t>
            </a:r>
            <a:endParaRPr lang="en-US" altLang="ja-JP" sz="2000" dirty="0" smtClean="0">
              <a:solidFill>
                <a:schemeClr val="tx1"/>
              </a:solidFill>
              <a:latin typeface="+mn-ea"/>
            </a:endParaRPr>
          </a:p>
        </p:txBody>
      </p:sp>
      <p:sp>
        <p:nvSpPr>
          <p:cNvPr id="49" name="正方形/長方形 48"/>
          <p:cNvSpPr/>
          <p:nvPr/>
        </p:nvSpPr>
        <p:spPr>
          <a:xfrm>
            <a:off x="981837" y="1890120"/>
            <a:ext cx="2484457" cy="972108"/>
          </a:xfrm>
          <a:prstGeom prst="rect">
            <a:avLst/>
          </a:prstGeom>
        </p:spPr>
        <p:style>
          <a:lnRef idx="1">
            <a:schemeClr val="accent3"/>
          </a:lnRef>
          <a:fillRef idx="2">
            <a:schemeClr val="accent3"/>
          </a:fillRef>
          <a:effectRef idx="1">
            <a:schemeClr val="accent3"/>
          </a:effectRef>
          <a:fontRef idx="minor">
            <a:schemeClr val="dk1"/>
          </a:fontRef>
        </p:style>
        <p:txBody>
          <a:bodyPr lIns="36000" rIns="0" rtlCol="0" anchor="ctr"/>
          <a:lstStyle/>
          <a:p>
            <a:pPr marL="630238"/>
            <a:endParaRPr lang="en-US" altLang="ja-JP" sz="1600" dirty="0" smtClean="0">
              <a:solidFill>
                <a:prstClr val="black"/>
              </a:solidFill>
              <a:latin typeface="Arial" panose="020B0604020202020204" pitchFamily="34" charset="0"/>
              <a:cs typeface="Arial" panose="020B0604020202020204" pitchFamily="34" charset="0"/>
            </a:endParaRPr>
          </a:p>
        </p:txBody>
      </p:sp>
      <p:sp>
        <p:nvSpPr>
          <p:cNvPr id="50" name="正方形/長方形 49"/>
          <p:cNvSpPr/>
          <p:nvPr/>
        </p:nvSpPr>
        <p:spPr>
          <a:xfrm>
            <a:off x="963911" y="2898232"/>
            <a:ext cx="5310681" cy="972108"/>
          </a:xfrm>
          <a:prstGeom prst="rect">
            <a:avLst/>
          </a:prstGeom>
        </p:spPr>
        <p:style>
          <a:lnRef idx="1">
            <a:schemeClr val="accent3"/>
          </a:lnRef>
          <a:fillRef idx="2">
            <a:schemeClr val="accent3"/>
          </a:fillRef>
          <a:effectRef idx="1">
            <a:schemeClr val="accent3"/>
          </a:effectRef>
          <a:fontRef idx="minor">
            <a:schemeClr val="dk1"/>
          </a:fontRef>
        </p:style>
        <p:txBody>
          <a:bodyPr lIns="36000" rIns="0" rtlCol="0" anchor="ctr"/>
          <a:lstStyle/>
          <a:p>
            <a:pPr marL="630238"/>
            <a:endParaRPr lang="en-US" altLang="ja-JP" sz="1600" dirty="0" smtClean="0">
              <a:solidFill>
                <a:prstClr val="black"/>
              </a:solidFill>
              <a:latin typeface="Arial" panose="020B0604020202020204" pitchFamily="34" charset="0"/>
              <a:cs typeface="Arial" panose="020B0604020202020204" pitchFamily="34" charset="0"/>
            </a:endParaRPr>
          </a:p>
        </p:txBody>
      </p:sp>
      <p:sp>
        <p:nvSpPr>
          <p:cNvPr id="51" name="正方形/長方形 50"/>
          <p:cNvSpPr/>
          <p:nvPr/>
        </p:nvSpPr>
        <p:spPr>
          <a:xfrm>
            <a:off x="963868" y="3904176"/>
            <a:ext cx="7686942" cy="2450440"/>
          </a:xfrm>
          <a:prstGeom prst="rect">
            <a:avLst/>
          </a:prstGeom>
        </p:spPr>
        <p:style>
          <a:lnRef idx="1">
            <a:schemeClr val="accent3"/>
          </a:lnRef>
          <a:fillRef idx="2">
            <a:schemeClr val="accent3"/>
          </a:fillRef>
          <a:effectRef idx="1">
            <a:schemeClr val="accent3"/>
          </a:effectRef>
          <a:fontRef idx="minor">
            <a:schemeClr val="dk1"/>
          </a:fontRef>
        </p:style>
        <p:txBody>
          <a:bodyPr lIns="36000" rIns="0" rtlCol="0" anchor="ctr"/>
          <a:lstStyle/>
          <a:p>
            <a:pPr marL="630238"/>
            <a:endParaRPr lang="ja-JP" altLang="en-US" sz="1600" dirty="0">
              <a:solidFill>
                <a:prstClr val="black"/>
              </a:solidFill>
              <a:latin typeface="Arial" panose="020B0604020202020204" pitchFamily="34" charset="0"/>
              <a:cs typeface="Arial" panose="020B0604020202020204" pitchFamily="34" charset="0"/>
            </a:endParaRPr>
          </a:p>
        </p:txBody>
      </p:sp>
      <p:cxnSp>
        <p:nvCxnSpPr>
          <p:cNvPr id="52" name="直線矢印コネクタ 51"/>
          <p:cNvCxnSpPr/>
          <p:nvPr/>
        </p:nvCxnSpPr>
        <p:spPr>
          <a:xfrm flipV="1">
            <a:off x="704528" y="6354814"/>
            <a:ext cx="8125796" cy="3517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3" name="直線矢印コネクタ 52"/>
          <p:cNvCxnSpPr/>
          <p:nvPr/>
        </p:nvCxnSpPr>
        <p:spPr>
          <a:xfrm flipV="1">
            <a:off x="945956" y="1863408"/>
            <a:ext cx="35822" cy="45946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4" name="直線コネクタ 53"/>
          <p:cNvCxnSpPr/>
          <p:nvPr/>
        </p:nvCxnSpPr>
        <p:spPr>
          <a:xfrm>
            <a:off x="6274548" y="6102588"/>
            <a:ext cx="0" cy="432048"/>
          </a:xfrm>
          <a:prstGeom prst="line">
            <a:avLst/>
          </a:prstGeom>
        </p:spPr>
        <p:style>
          <a:lnRef idx="3">
            <a:schemeClr val="dk1"/>
          </a:lnRef>
          <a:fillRef idx="0">
            <a:schemeClr val="dk1"/>
          </a:fillRef>
          <a:effectRef idx="2">
            <a:schemeClr val="dk1"/>
          </a:effectRef>
          <a:fontRef idx="minor">
            <a:schemeClr val="tx1"/>
          </a:fontRef>
        </p:style>
      </p:cxnSp>
      <p:cxnSp>
        <p:nvCxnSpPr>
          <p:cNvPr id="55" name="直線コネクタ 54"/>
          <p:cNvCxnSpPr/>
          <p:nvPr/>
        </p:nvCxnSpPr>
        <p:spPr>
          <a:xfrm>
            <a:off x="3466236" y="6102588"/>
            <a:ext cx="0" cy="432048"/>
          </a:xfrm>
          <a:prstGeom prst="line">
            <a:avLst/>
          </a:prstGeom>
        </p:spPr>
        <p:style>
          <a:lnRef idx="3">
            <a:schemeClr val="dk1"/>
          </a:lnRef>
          <a:fillRef idx="0">
            <a:schemeClr val="dk1"/>
          </a:fillRef>
          <a:effectRef idx="2">
            <a:schemeClr val="dk1"/>
          </a:effectRef>
          <a:fontRef idx="minor">
            <a:schemeClr val="tx1"/>
          </a:fontRef>
        </p:style>
      </p:cxnSp>
      <p:sp>
        <p:nvSpPr>
          <p:cNvPr id="56" name="テキスト ボックス 55"/>
          <p:cNvSpPr txBox="1"/>
          <p:nvPr/>
        </p:nvSpPr>
        <p:spPr>
          <a:xfrm>
            <a:off x="3251964" y="6569968"/>
            <a:ext cx="928459" cy="369332"/>
          </a:xfrm>
          <a:prstGeom prst="rect">
            <a:avLst/>
          </a:prstGeom>
          <a:noFill/>
        </p:spPr>
        <p:txBody>
          <a:bodyPr wrap="none" rtlCol="0">
            <a:spAutoFit/>
          </a:bodyPr>
          <a:lstStyle/>
          <a:p>
            <a:r>
              <a:rPr lang="en-US" altLang="ja-JP" dirty="0">
                <a:solidFill>
                  <a:prstClr val="black"/>
                </a:solidFill>
                <a:latin typeface="Arial" panose="020B0604020202020204" pitchFamily="34" charset="0"/>
                <a:cs typeface="Arial" panose="020B0604020202020204" pitchFamily="34" charset="0"/>
              </a:rPr>
              <a:t>2500</a:t>
            </a:r>
            <a:r>
              <a:rPr lang="ja-JP" altLang="en-US" dirty="0" smtClean="0">
                <a:solidFill>
                  <a:prstClr val="black"/>
                </a:solidFill>
                <a:latin typeface="Arial" panose="020B0604020202020204" pitchFamily="34" charset="0"/>
                <a:cs typeface="Arial" panose="020B0604020202020204" pitchFamily="34" charset="0"/>
              </a:rPr>
              <a:t>枚</a:t>
            </a:r>
            <a:endParaRPr lang="ja-JP" altLang="en-US" dirty="0">
              <a:solidFill>
                <a:prstClr val="black"/>
              </a:solidFill>
              <a:latin typeface="Arial" panose="020B0604020202020204" pitchFamily="34" charset="0"/>
              <a:cs typeface="Arial" panose="020B0604020202020204" pitchFamily="34" charset="0"/>
            </a:endParaRPr>
          </a:p>
        </p:txBody>
      </p:sp>
      <p:sp>
        <p:nvSpPr>
          <p:cNvPr id="57" name="テキスト ボックス 56"/>
          <p:cNvSpPr txBox="1"/>
          <p:nvPr/>
        </p:nvSpPr>
        <p:spPr>
          <a:xfrm>
            <a:off x="5922164" y="6534636"/>
            <a:ext cx="928459" cy="369332"/>
          </a:xfrm>
          <a:prstGeom prst="rect">
            <a:avLst/>
          </a:prstGeom>
          <a:noFill/>
        </p:spPr>
        <p:txBody>
          <a:bodyPr wrap="none" rtlCol="0">
            <a:spAutoFit/>
          </a:bodyPr>
          <a:lstStyle/>
          <a:p>
            <a:r>
              <a:rPr lang="en-US" altLang="ja-JP" dirty="0">
                <a:solidFill>
                  <a:prstClr val="black"/>
                </a:solidFill>
                <a:latin typeface="Arial" panose="020B0604020202020204" pitchFamily="34" charset="0"/>
                <a:cs typeface="Arial" panose="020B0604020202020204" pitchFamily="34" charset="0"/>
              </a:rPr>
              <a:t>40</a:t>
            </a:r>
            <a:r>
              <a:rPr lang="en-US" altLang="ja-JP" dirty="0" smtClean="0">
                <a:solidFill>
                  <a:prstClr val="black"/>
                </a:solidFill>
                <a:latin typeface="Arial" panose="020B0604020202020204" pitchFamily="34" charset="0"/>
                <a:cs typeface="Arial" panose="020B0604020202020204" pitchFamily="34" charset="0"/>
              </a:rPr>
              <a:t>00</a:t>
            </a:r>
            <a:r>
              <a:rPr lang="ja-JP" altLang="en-US" dirty="0" smtClean="0">
                <a:solidFill>
                  <a:prstClr val="black"/>
                </a:solidFill>
                <a:latin typeface="Arial" panose="020B0604020202020204" pitchFamily="34" charset="0"/>
                <a:cs typeface="Arial" panose="020B0604020202020204" pitchFamily="34" charset="0"/>
              </a:rPr>
              <a:t>枚</a:t>
            </a:r>
            <a:endParaRPr lang="ja-JP" altLang="en-US" dirty="0">
              <a:solidFill>
                <a:prstClr val="black"/>
              </a:solidFill>
              <a:latin typeface="Arial" panose="020B0604020202020204" pitchFamily="34" charset="0"/>
              <a:cs typeface="Arial" panose="020B0604020202020204" pitchFamily="34" charset="0"/>
            </a:endParaRPr>
          </a:p>
        </p:txBody>
      </p:sp>
      <p:cxnSp>
        <p:nvCxnSpPr>
          <p:cNvPr id="58" name="直線コネクタ 57"/>
          <p:cNvCxnSpPr/>
          <p:nvPr/>
        </p:nvCxnSpPr>
        <p:spPr>
          <a:xfrm>
            <a:off x="765937" y="3942348"/>
            <a:ext cx="468052" cy="0"/>
          </a:xfrm>
          <a:prstGeom prst="line">
            <a:avLst/>
          </a:prstGeom>
        </p:spPr>
        <p:style>
          <a:lnRef idx="3">
            <a:schemeClr val="dk1"/>
          </a:lnRef>
          <a:fillRef idx="0">
            <a:schemeClr val="dk1"/>
          </a:fillRef>
          <a:effectRef idx="2">
            <a:schemeClr val="dk1"/>
          </a:effectRef>
          <a:fontRef idx="minor">
            <a:schemeClr val="tx1"/>
          </a:fontRef>
        </p:style>
      </p:cxnSp>
      <p:cxnSp>
        <p:nvCxnSpPr>
          <p:cNvPr id="59" name="直線コネクタ 58"/>
          <p:cNvCxnSpPr/>
          <p:nvPr/>
        </p:nvCxnSpPr>
        <p:spPr>
          <a:xfrm>
            <a:off x="801941" y="2934236"/>
            <a:ext cx="468052" cy="0"/>
          </a:xfrm>
          <a:prstGeom prst="line">
            <a:avLst/>
          </a:prstGeom>
        </p:spPr>
        <p:style>
          <a:lnRef idx="3">
            <a:schemeClr val="dk1"/>
          </a:lnRef>
          <a:fillRef idx="0">
            <a:schemeClr val="dk1"/>
          </a:fillRef>
          <a:effectRef idx="2">
            <a:schemeClr val="dk1"/>
          </a:effectRef>
          <a:fontRef idx="minor">
            <a:schemeClr val="tx1"/>
          </a:fontRef>
        </p:style>
      </p:cxnSp>
      <p:sp>
        <p:nvSpPr>
          <p:cNvPr id="60" name="テキスト ボックス 59"/>
          <p:cNvSpPr txBox="1"/>
          <p:nvPr/>
        </p:nvSpPr>
        <p:spPr>
          <a:xfrm>
            <a:off x="185582" y="2732953"/>
            <a:ext cx="710451"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90 %</a:t>
            </a:r>
          </a:p>
        </p:txBody>
      </p:sp>
      <p:sp>
        <p:nvSpPr>
          <p:cNvPr id="61" name="テキスト ボックス 60"/>
          <p:cNvSpPr txBox="1"/>
          <p:nvPr/>
        </p:nvSpPr>
        <p:spPr>
          <a:xfrm>
            <a:off x="185582" y="3741065"/>
            <a:ext cx="710451"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70 %</a:t>
            </a:r>
          </a:p>
        </p:txBody>
      </p:sp>
      <p:sp>
        <p:nvSpPr>
          <p:cNvPr id="62" name="正方形/長方形 61"/>
          <p:cNvSpPr/>
          <p:nvPr/>
        </p:nvSpPr>
        <p:spPr>
          <a:xfrm>
            <a:off x="6305488" y="1854129"/>
            <a:ext cx="2345324" cy="1959735"/>
          </a:xfrm>
          <a:prstGeom prst="rect">
            <a:avLst/>
          </a:prstGeom>
        </p:spPr>
        <p:style>
          <a:lnRef idx="1">
            <a:schemeClr val="accent2"/>
          </a:lnRef>
          <a:fillRef idx="2">
            <a:schemeClr val="accent2"/>
          </a:fillRef>
          <a:effectRef idx="1">
            <a:schemeClr val="accent2"/>
          </a:effectRef>
          <a:fontRef idx="minor">
            <a:schemeClr val="dk1"/>
          </a:fontRef>
        </p:style>
        <p:txBody>
          <a:bodyPr lIns="36000" rIns="0" rtlCol="0" anchor="ctr"/>
          <a:lstStyle/>
          <a:p>
            <a:pPr marL="179388"/>
            <a:r>
              <a:rPr lang="ja-JP" altLang="en-US" sz="1400" dirty="0" smtClean="0">
                <a:solidFill>
                  <a:prstClr val="black"/>
                </a:solidFill>
                <a:latin typeface="Arial" panose="020B0604020202020204" pitchFamily="34" charset="0"/>
                <a:cs typeface="Arial" panose="020B0604020202020204" pitchFamily="34" charset="0"/>
              </a:rPr>
              <a:t>「調剤基本料の特例」</a:t>
            </a:r>
            <a:r>
              <a:rPr lang="en-US" altLang="ja-JP" sz="1400" dirty="0" smtClean="0">
                <a:solidFill>
                  <a:prstClr val="black"/>
                </a:solidFill>
                <a:latin typeface="Arial" panose="020B0604020202020204" pitchFamily="34" charset="0"/>
                <a:cs typeface="Arial" panose="020B0604020202020204" pitchFamily="34" charset="0"/>
              </a:rPr>
              <a:t>(25</a:t>
            </a:r>
            <a:r>
              <a:rPr lang="ja-JP" altLang="en-US" sz="1400" dirty="0" smtClean="0">
                <a:solidFill>
                  <a:prstClr val="black"/>
                </a:solidFill>
                <a:latin typeface="Arial" panose="020B0604020202020204" pitchFamily="34" charset="0"/>
                <a:cs typeface="Arial" panose="020B0604020202020204" pitchFamily="34" charset="0"/>
              </a:rPr>
              <a:t>点</a:t>
            </a:r>
            <a:r>
              <a:rPr lang="en-US" altLang="ja-JP" sz="1400" dirty="0" smtClean="0">
                <a:solidFill>
                  <a:prstClr val="black"/>
                </a:solidFill>
                <a:latin typeface="Arial" panose="020B0604020202020204" pitchFamily="34" charset="0"/>
                <a:cs typeface="Arial" panose="020B0604020202020204" pitchFamily="34" charset="0"/>
              </a:rPr>
              <a:t>)</a:t>
            </a:r>
            <a:r>
              <a:rPr lang="ja-JP" altLang="en-US" sz="1400" dirty="0" smtClean="0">
                <a:solidFill>
                  <a:prstClr val="black"/>
                </a:solidFill>
                <a:latin typeface="Arial" panose="020B0604020202020204" pitchFamily="34" charset="0"/>
                <a:cs typeface="Arial" panose="020B0604020202020204" pitchFamily="34" charset="0"/>
              </a:rPr>
              <a:t>の適用対象のいわゆる大型門前薬局</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63" name="正方形/長方形 62"/>
          <p:cNvSpPr/>
          <p:nvPr/>
        </p:nvSpPr>
        <p:spPr>
          <a:xfrm>
            <a:off x="3523813" y="1855702"/>
            <a:ext cx="2806220" cy="981674"/>
          </a:xfrm>
          <a:prstGeom prst="rect">
            <a:avLst/>
          </a:prstGeom>
        </p:spPr>
        <p:style>
          <a:lnRef idx="1">
            <a:schemeClr val="accent1"/>
          </a:lnRef>
          <a:fillRef idx="2">
            <a:schemeClr val="accent1"/>
          </a:fillRef>
          <a:effectRef idx="1">
            <a:schemeClr val="accent1"/>
          </a:effectRef>
          <a:fontRef idx="minor">
            <a:schemeClr val="dk1"/>
          </a:fontRef>
        </p:style>
        <p:txBody>
          <a:bodyPr lIns="36000" rIns="0" rtlCol="0" anchor="ctr"/>
          <a:lstStyle/>
          <a:p>
            <a:pPr marL="179388"/>
            <a:r>
              <a:rPr lang="ja-JP" altLang="en-US" sz="1400" dirty="0" smtClean="0">
                <a:solidFill>
                  <a:prstClr val="black"/>
                </a:solidFill>
                <a:latin typeface="Arial" panose="020B0604020202020204" pitchFamily="34" charset="0"/>
                <a:cs typeface="Arial" panose="020B0604020202020204" pitchFamily="34" charset="0"/>
              </a:rPr>
              <a:t>今回新たに「調剤基本料の特例」</a:t>
            </a:r>
            <a:r>
              <a:rPr lang="en-US" altLang="ja-JP" sz="1400" dirty="0" smtClean="0">
                <a:solidFill>
                  <a:prstClr val="black"/>
                </a:solidFill>
                <a:latin typeface="Arial" panose="020B0604020202020204" pitchFamily="34" charset="0"/>
                <a:cs typeface="Arial" panose="020B0604020202020204" pitchFamily="34" charset="0"/>
              </a:rPr>
              <a:t>(25</a:t>
            </a:r>
            <a:r>
              <a:rPr lang="ja-JP" altLang="en-US" sz="1400" dirty="0" smtClean="0">
                <a:solidFill>
                  <a:prstClr val="black"/>
                </a:solidFill>
                <a:latin typeface="Arial" panose="020B0604020202020204" pitchFamily="34" charset="0"/>
                <a:cs typeface="Arial" panose="020B0604020202020204" pitchFamily="34" charset="0"/>
              </a:rPr>
              <a:t>点</a:t>
            </a:r>
            <a:r>
              <a:rPr lang="en-US" altLang="ja-JP" sz="1400" dirty="0" smtClean="0">
                <a:solidFill>
                  <a:prstClr val="black"/>
                </a:solidFill>
                <a:latin typeface="Arial" panose="020B0604020202020204" pitchFamily="34" charset="0"/>
                <a:cs typeface="Arial" panose="020B0604020202020204" pitchFamily="34" charset="0"/>
              </a:rPr>
              <a:t>)</a:t>
            </a:r>
            <a:r>
              <a:rPr lang="ja-JP" altLang="en-US" sz="1400" dirty="0" smtClean="0">
                <a:solidFill>
                  <a:prstClr val="black"/>
                </a:solidFill>
                <a:latin typeface="Arial" panose="020B0604020202020204" pitchFamily="34" charset="0"/>
                <a:cs typeface="Arial" panose="020B0604020202020204" pitchFamily="34" charset="0"/>
              </a:rPr>
              <a:t>の適用対象とするいわゆる大型門前薬局</a:t>
            </a:r>
            <a:endParaRPr lang="ja-JP" altLang="en-US" sz="1400" dirty="0">
              <a:solidFill>
                <a:prstClr val="black"/>
              </a:solidFill>
              <a:latin typeface="Arial" panose="020B0604020202020204" pitchFamily="34" charset="0"/>
              <a:cs typeface="Arial" panose="020B0604020202020204" pitchFamily="34" charset="0"/>
            </a:endParaRPr>
          </a:p>
        </p:txBody>
      </p:sp>
      <p:cxnSp>
        <p:nvCxnSpPr>
          <p:cNvPr id="64" name="直線コネクタ 63"/>
          <p:cNvCxnSpPr/>
          <p:nvPr/>
        </p:nvCxnSpPr>
        <p:spPr>
          <a:xfrm>
            <a:off x="3466236" y="1854116"/>
            <a:ext cx="5184576"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6274548" y="3870340"/>
            <a:ext cx="2376264"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466239" y="2862228"/>
            <a:ext cx="2920146"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523806" y="1855702"/>
            <a:ext cx="0" cy="104253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6330026" y="2827810"/>
            <a:ext cx="0" cy="104253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a:off x="8650918" y="1854116"/>
            <a:ext cx="1" cy="198022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1696016" y="6102827"/>
            <a:ext cx="0" cy="432048"/>
          </a:xfrm>
          <a:prstGeom prst="line">
            <a:avLst/>
          </a:prstGeom>
        </p:spPr>
        <p:style>
          <a:lnRef idx="3">
            <a:schemeClr val="dk1"/>
          </a:lnRef>
          <a:fillRef idx="0">
            <a:schemeClr val="dk1"/>
          </a:fillRef>
          <a:effectRef idx="2">
            <a:schemeClr val="dk1"/>
          </a:effectRef>
          <a:fontRef idx="minor">
            <a:schemeClr val="tx1"/>
          </a:fontRef>
        </p:style>
      </p:cxnSp>
      <p:sp>
        <p:nvSpPr>
          <p:cNvPr id="71" name="テキスト ボックス 70"/>
          <p:cNvSpPr txBox="1"/>
          <p:nvPr/>
        </p:nvSpPr>
        <p:spPr>
          <a:xfrm>
            <a:off x="1441881" y="6570393"/>
            <a:ext cx="800219" cy="369332"/>
          </a:xfrm>
          <a:prstGeom prst="rect">
            <a:avLst/>
          </a:prstGeom>
          <a:noFill/>
        </p:spPr>
        <p:txBody>
          <a:bodyPr wrap="none" rtlCol="0">
            <a:spAutoFit/>
          </a:bodyPr>
          <a:lstStyle/>
          <a:p>
            <a:r>
              <a:rPr lang="en-US" altLang="ja-JP" dirty="0">
                <a:solidFill>
                  <a:prstClr val="black"/>
                </a:solidFill>
                <a:latin typeface="Arial" panose="020B0604020202020204" pitchFamily="34" charset="0"/>
                <a:cs typeface="Arial" panose="020B0604020202020204" pitchFamily="34" charset="0"/>
              </a:rPr>
              <a:t>6</a:t>
            </a:r>
            <a:r>
              <a:rPr lang="en-US" altLang="ja-JP" dirty="0" smtClean="0">
                <a:solidFill>
                  <a:prstClr val="black"/>
                </a:solidFill>
                <a:latin typeface="Arial" panose="020B0604020202020204" pitchFamily="34" charset="0"/>
                <a:cs typeface="Arial" panose="020B0604020202020204" pitchFamily="34" charset="0"/>
              </a:rPr>
              <a:t>00</a:t>
            </a:r>
            <a:r>
              <a:rPr lang="ja-JP" altLang="en-US" dirty="0" smtClean="0">
                <a:solidFill>
                  <a:prstClr val="black"/>
                </a:solidFill>
                <a:latin typeface="Arial" panose="020B0604020202020204" pitchFamily="34" charset="0"/>
                <a:cs typeface="Arial" panose="020B0604020202020204" pitchFamily="34" charset="0"/>
              </a:rPr>
              <a:t>枚</a:t>
            </a:r>
            <a:endParaRPr lang="ja-JP" altLang="en-US" dirty="0">
              <a:solidFill>
                <a:prstClr val="black"/>
              </a:solidFill>
              <a:latin typeface="Arial" panose="020B0604020202020204" pitchFamily="34" charset="0"/>
              <a:cs typeface="Arial" panose="020B0604020202020204" pitchFamily="34" charset="0"/>
            </a:endParaRPr>
          </a:p>
        </p:txBody>
      </p:sp>
      <p:sp>
        <p:nvSpPr>
          <p:cNvPr id="72" name="テキスト ボックス 71"/>
          <p:cNvSpPr txBox="1"/>
          <p:nvPr/>
        </p:nvSpPr>
        <p:spPr>
          <a:xfrm>
            <a:off x="128577" y="1700808"/>
            <a:ext cx="838691"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100 %</a:t>
            </a:r>
          </a:p>
        </p:txBody>
      </p:sp>
      <p:cxnSp>
        <p:nvCxnSpPr>
          <p:cNvPr id="73" name="直線コネクタ 72"/>
          <p:cNvCxnSpPr/>
          <p:nvPr/>
        </p:nvCxnSpPr>
        <p:spPr>
          <a:xfrm>
            <a:off x="801941" y="1854116"/>
            <a:ext cx="468052" cy="0"/>
          </a:xfrm>
          <a:prstGeom prst="line">
            <a:avLst/>
          </a:prstGeom>
        </p:spPr>
        <p:style>
          <a:lnRef idx="3">
            <a:schemeClr val="dk1"/>
          </a:lnRef>
          <a:fillRef idx="0">
            <a:schemeClr val="dk1"/>
          </a:fillRef>
          <a:effectRef idx="2">
            <a:schemeClr val="dk1"/>
          </a:effectRef>
          <a:fontRef idx="minor">
            <a:schemeClr val="tx1"/>
          </a:fontRef>
        </p:style>
      </p:cxnSp>
      <p:sp>
        <p:nvSpPr>
          <p:cNvPr id="74" name="テキスト ボックス 73"/>
          <p:cNvSpPr txBox="1"/>
          <p:nvPr/>
        </p:nvSpPr>
        <p:spPr>
          <a:xfrm>
            <a:off x="7300067" y="6458250"/>
            <a:ext cx="1768122" cy="307777"/>
          </a:xfrm>
          <a:prstGeom prst="rect">
            <a:avLst/>
          </a:prstGeom>
          <a:noFill/>
        </p:spPr>
        <p:txBody>
          <a:bodyPr wrap="square" rtlCol="0">
            <a:spAutoFit/>
          </a:bodyPr>
          <a:lstStyle/>
          <a:p>
            <a:r>
              <a:rPr lang="ja-JP" altLang="en-US" sz="14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処方せん受付回数</a:t>
            </a:r>
            <a:endParaRPr lang="ja-JP" altLang="en-US" sz="14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75" name="タイトル 1"/>
          <p:cNvSpPr txBox="1">
            <a:spLocks/>
          </p:cNvSpPr>
          <p:nvPr/>
        </p:nvSpPr>
        <p:spPr>
          <a:xfrm>
            <a:off x="1203018" y="4153418"/>
            <a:ext cx="4097993" cy="81205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solidFill>
                  <a:srgbClr val="A5A5A5">
                    <a:lumMod val="75000"/>
                  </a:srgbClr>
                </a:solidFill>
              </a:rPr>
              <a:t>調剤基本料　</a:t>
            </a:r>
            <a:r>
              <a:rPr lang="en-US" altLang="ja-JP" sz="3600" b="1" dirty="0" smtClean="0">
                <a:solidFill>
                  <a:srgbClr val="A5A5A5">
                    <a:lumMod val="75000"/>
                  </a:srgbClr>
                </a:solidFill>
              </a:rPr>
              <a:t>41</a:t>
            </a:r>
            <a:r>
              <a:rPr lang="ja-JP" altLang="en-US" sz="3600" b="1" dirty="0" smtClean="0">
                <a:solidFill>
                  <a:srgbClr val="A5A5A5">
                    <a:lumMod val="75000"/>
                  </a:srgbClr>
                </a:solidFill>
              </a:rPr>
              <a:t>点</a:t>
            </a:r>
            <a:endParaRPr lang="ja-JP" altLang="en-US" sz="3600" b="1" dirty="0">
              <a:solidFill>
                <a:srgbClr val="A5A5A5">
                  <a:lumMod val="75000"/>
                </a:srgbClr>
              </a:solidFill>
            </a:endParaRPr>
          </a:p>
        </p:txBody>
      </p:sp>
      <p:sp>
        <p:nvSpPr>
          <p:cNvPr id="76" name="正方形/長方形 75"/>
          <p:cNvSpPr/>
          <p:nvPr/>
        </p:nvSpPr>
        <p:spPr>
          <a:xfrm>
            <a:off x="2278112" y="3141555"/>
            <a:ext cx="3636404" cy="646331"/>
          </a:xfrm>
          <a:prstGeom prst="rect">
            <a:avLst/>
          </a:prstGeom>
        </p:spPr>
        <p:txBody>
          <a:bodyPr wrap="square">
            <a:spAutoFit/>
          </a:bodyPr>
          <a:lstStyle/>
          <a:p>
            <a:r>
              <a:rPr lang="ja-JP" altLang="en-US" b="1" dirty="0" smtClean="0">
                <a:solidFill>
                  <a:srgbClr val="44546A">
                    <a:lumMod val="60000"/>
                    <a:lumOff val="40000"/>
                  </a:srgbClr>
                </a:solidFill>
                <a:latin typeface="Arial" panose="020B0604020202020204" pitchFamily="34" charset="0"/>
                <a:cs typeface="Arial" panose="020B0604020202020204" pitchFamily="34" charset="0"/>
              </a:rPr>
              <a:t>そのほかの要件を満たせば、基準</a:t>
            </a:r>
            <a:r>
              <a:rPr lang="ja-JP" altLang="en-US" b="1" dirty="0">
                <a:solidFill>
                  <a:srgbClr val="44546A">
                    <a:lumMod val="60000"/>
                    <a:lumOff val="40000"/>
                  </a:srgbClr>
                </a:solidFill>
                <a:latin typeface="Arial" panose="020B0604020202020204" pitchFamily="34" charset="0"/>
                <a:cs typeface="Arial" panose="020B0604020202020204" pitchFamily="34" charset="0"/>
              </a:rPr>
              <a:t>調剤</a:t>
            </a:r>
            <a:r>
              <a:rPr lang="ja-JP" altLang="en-US" b="1" dirty="0" smtClean="0">
                <a:solidFill>
                  <a:srgbClr val="44546A">
                    <a:lumMod val="60000"/>
                    <a:lumOff val="40000"/>
                  </a:srgbClr>
                </a:solidFill>
                <a:latin typeface="Arial" panose="020B0604020202020204" pitchFamily="34" charset="0"/>
                <a:cs typeface="Arial" panose="020B0604020202020204" pitchFamily="34" charset="0"/>
              </a:rPr>
              <a:t>加算</a:t>
            </a:r>
            <a:r>
              <a:rPr lang="en-US" altLang="ja-JP" b="1" dirty="0" smtClean="0">
                <a:solidFill>
                  <a:srgbClr val="44546A">
                    <a:lumMod val="60000"/>
                    <a:lumOff val="40000"/>
                  </a:srgbClr>
                </a:solidFill>
                <a:latin typeface="Arial" panose="020B0604020202020204" pitchFamily="34" charset="0"/>
                <a:cs typeface="Arial" panose="020B0604020202020204" pitchFamily="34" charset="0"/>
              </a:rPr>
              <a:t>1</a:t>
            </a:r>
            <a:r>
              <a:rPr lang="ja-JP" altLang="en-US" b="1" dirty="0" smtClean="0">
                <a:solidFill>
                  <a:srgbClr val="44546A">
                    <a:lumMod val="60000"/>
                    <a:lumOff val="40000"/>
                  </a:srgbClr>
                </a:solidFill>
                <a:latin typeface="Arial" panose="020B0604020202020204" pitchFamily="34" charset="0"/>
                <a:cs typeface="Arial" panose="020B0604020202020204" pitchFamily="34" charset="0"/>
              </a:rPr>
              <a:t>　</a:t>
            </a:r>
            <a:r>
              <a:rPr lang="en-US" altLang="ja-JP" b="1" dirty="0" smtClean="0">
                <a:solidFill>
                  <a:srgbClr val="44546A">
                    <a:lumMod val="60000"/>
                    <a:lumOff val="40000"/>
                  </a:srgbClr>
                </a:solidFill>
                <a:latin typeface="Arial" panose="020B0604020202020204" pitchFamily="34" charset="0"/>
                <a:cs typeface="Arial" panose="020B0604020202020204" pitchFamily="34" charset="0"/>
              </a:rPr>
              <a:t>(12</a:t>
            </a:r>
            <a:r>
              <a:rPr lang="ja-JP" altLang="en-US" b="1" dirty="0" smtClean="0">
                <a:solidFill>
                  <a:srgbClr val="44546A">
                    <a:lumMod val="60000"/>
                    <a:lumOff val="40000"/>
                  </a:srgbClr>
                </a:solidFill>
                <a:latin typeface="Arial" panose="020B0604020202020204" pitchFamily="34" charset="0"/>
                <a:cs typeface="Arial" panose="020B0604020202020204" pitchFamily="34" charset="0"/>
              </a:rPr>
              <a:t>点</a:t>
            </a:r>
            <a:r>
              <a:rPr lang="en-US" altLang="ja-JP" b="1" dirty="0" smtClean="0">
                <a:solidFill>
                  <a:srgbClr val="44546A">
                    <a:lumMod val="60000"/>
                    <a:lumOff val="40000"/>
                  </a:srgbClr>
                </a:solidFill>
                <a:latin typeface="Arial" panose="020B0604020202020204" pitchFamily="34" charset="0"/>
                <a:cs typeface="Arial" panose="020B0604020202020204" pitchFamily="34" charset="0"/>
              </a:rPr>
              <a:t>)</a:t>
            </a:r>
            <a:r>
              <a:rPr lang="ja-JP" altLang="en-US" b="1" dirty="0" smtClean="0">
                <a:solidFill>
                  <a:srgbClr val="44546A">
                    <a:lumMod val="60000"/>
                    <a:lumOff val="40000"/>
                  </a:srgbClr>
                </a:solidFill>
                <a:latin typeface="Arial" panose="020B0604020202020204" pitchFamily="34" charset="0"/>
                <a:cs typeface="Arial" panose="020B0604020202020204" pitchFamily="34" charset="0"/>
              </a:rPr>
              <a:t>が算定可能</a:t>
            </a:r>
            <a:endParaRPr lang="ja-JP" altLang="en-US" b="1" dirty="0">
              <a:solidFill>
                <a:srgbClr val="44546A">
                  <a:lumMod val="60000"/>
                  <a:lumOff val="40000"/>
                </a:srgbClr>
              </a:solidFill>
              <a:latin typeface="Arial" panose="020B0604020202020204" pitchFamily="34" charset="0"/>
              <a:cs typeface="Arial" panose="020B0604020202020204" pitchFamily="34" charset="0"/>
            </a:endParaRPr>
          </a:p>
        </p:txBody>
      </p:sp>
      <p:cxnSp>
        <p:nvCxnSpPr>
          <p:cNvPr id="77" name="直線コネクタ 76"/>
          <p:cNvCxnSpPr/>
          <p:nvPr/>
        </p:nvCxnSpPr>
        <p:spPr>
          <a:xfrm>
            <a:off x="1162067" y="1923051"/>
            <a:ext cx="2304255" cy="0"/>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V="1">
            <a:off x="1161980" y="6262437"/>
            <a:ext cx="7344816" cy="21014"/>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3466317" y="2955250"/>
            <a:ext cx="2833251" cy="21014"/>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3439198" y="1985512"/>
            <a:ext cx="0" cy="948724"/>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V="1">
            <a:off x="1161980" y="1926126"/>
            <a:ext cx="0" cy="4377496"/>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a:xfrm>
            <a:off x="1331556" y="4821571"/>
            <a:ext cx="3636404" cy="646331"/>
          </a:xfrm>
          <a:prstGeom prst="rect">
            <a:avLst/>
          </a:prstGeom>
        </p:spPr>
        <p:txBody>
          <a:bodyPr wrap="square">
            <a:spAutoFit/>
          </a:bodyPr>
          <a:lstStyle/>
          <a:p>
            <a:r>
              <a:rPr lang="ja-JP" altLang="en-US" b="1" dirty="0" smtClean="0">
                <a:solidFill>
                  <a:srgbClr val="70AD47">
                    <a:lumMod val="75000"/>
                  </a:srgbClr>
                </a:solidFill>
                <a:latin typeface="Arial" panose="020B0604020202020204" pitchFamily="34" charset="0"/>
                <a:cs typeface="Arial" panose="020B0604020202020204" pitchFamily="34" charset="0"/>
              </a:rPr>
              <a:t>そのほかの要件を満たせば、基準</a:t>
            </a:r>
            <a:r>
              <a:rPr lang="ja-JP" altLang="en-US" b="1" dirty="0">
                <a:solidFill>
                  <a:srgbClr val="70AD47">
                    <a:lumMod val="75000"/>
                  </a:srgbClr>
                </a:solidFill>
                <a:latin typeface="Arial" panose="020B0604020202020204" pitchFamily="34" charset="0"/>
                <a:cs typeface="Arial" panose="020B0604020202020204" pitchFamily="34" charset="0"/>
              </a:rPr>
              <a:t>調剤</a:t>
            </a:r>
            <a:r>
              <a:rPr lang="ja-JP" altLang="en-US" b="1" dirty="0" smtClean="0">
                <a:solidFill>
                  <a:srgbClr val="70AD47">
                    <a:lumMod val="75000"/>
                  </a:srgbClr>
                </a:solidFill>
                <a:latin typeface="Arial" panose="020B0604020202020204" pitchFamily="34" charset="0"/>
                <a:cs typeface="Arial" panose="020B0604020202020204" pitchFamily="34" charset="0"/>
              </a:rPr>
              <a:t>加算</a:t>
            </a:r>
            <a:r>
              <a:rPr lang="en-US" altLang="ja-JP" b="1" dirty="0" smtClean="0">
                <a:solidFill>
                  <a:srgbClr val="70AD47">
                    <a:lumMod val="75000"/>
                  </a:srgbClr>
                </a:solidFill>
                <a:latin typeface="Arial" panose="020B0604020202020204" pitchFamily="34" charset="0"/>
                <a:cs typeface="Arial" panose="020B0604020202020204" pitchFamily="34" charset="0"/>
              </a:rPr>
              <a:t>2</a:t>
            </a:r>
            <a:r>
              <a:rPr lang="ja-JP" altLang="en-US" b="1" dirty="0" smtClean="0">
                <a:solidFill>
                  <a:srgbClr val="70AD47">
                    <a:lumMod val="75000"/>
                  </a:srgbClr>
                </a:solidFill>
                <a:latin typeface="Arial" panose="020B0604020202020204" pitchFamily="34" charset="0"/>
                <a:cs typeface="Arial" panose="020B0604020202020204" pitchFamily="34" charset="0"/>
              </a:rPr>
              <a:t>　</a:t>
            </a:r>
            <a:r>
              <a:rPr lang="en-US" altLang="ja-JP" b="1" dirty="0" smtClean="0">
                <a:solidFill>
                  <a:srgbClr val="70AD47">
                    <a:lumMod val="75000"/>
                  </a:srgbClr>
                </a:solidFill>
                <a:latin typeface="Arial" panose="020B0604020202020204" pitchFamily="34" charset="0"/>
                <a:cs typeface="Arial" panose="020B0604020202020204" pitchFamily="34" charset="0"/>
              </a:rPr>
              <a:t>(36</a:t>
            </a:r>
            <a:r>
              <a:rPr lang="ja-JP" altLang="en-US" b="1" dirty="0" smtClean="0">
                <a:solidFill>
                  <a:srgbClr val="70AD47">
                    <a:lumMod val="75000"/>
                  </a:srgbClr>
                </a:solidFill>
                <a:latin typeface="Arial" panose="020B0604020202020204" pitchFamily="34" charset="0"/>
                <a:cs typeface="Arial" panose="020B0604020202020204" pitchFamily="34" charset="0"/>
              </a:rPr>
              <a:t>点</a:t>
            </a:r>
            <a:r>
              <a:rPr lang="en-US" altLang="ja-JP" b="1" dirty="0" smtClean="0">
                <a:solidFill>
                  <a:srgbClr val="70AD47">
                    <a:lumMod val="75000"/>
                  </a:srgbClr>
                </a:solidFill>
                <a:latin typeface="Arial" panose="020B0604020202020204" pitchFamily="34" charset="0"/>
                <a:cs typeface="Arial" panose="020B0604020202020204" pitchFamily="34" charset="0"/>
              </a:rPr>
              <a:t>)</a:t>
            </a:r>
            <a:r>
              <a:rPr lang="ja-JP" altLang="en-US" b="1" dirty="0" smtClean="0">
                <a:solidFill>
                  <a:srgbClr val="70AD47">
                    <a:lumMod val="75000"/>
                  </a:srgbClr>
                </a:solidFill>
                <a:latin typeface="Arial" panose="020B0604020202020204" pitchFamily="34" charset="0"/>
                <a:cs typeface="Arial" panose="020B0604020202020204" pitchFamily="34" charset="0"/>
              </a:rPr>
              <a:t>が算定可能</a:t>
            </a:r>
            <a:endParaRPr lang="ja-JP" altLang="en-US" b="1" dirty="0">
              <a:solidFill>
                <a:srgbClr val="70AD47">
                  <a:lumMod val="75000"/>
                </a:srgbClr>
              </a:solidFill>
              <a:latin typeface="Arial" panose="020B0604020202020204" pitchFamily="34" charset="0"/>
              <a:cs typeface="Arial" panose="020B0604020202020204" pitchFamily="34" charset="0"/>
            </a:endParaRPr>
          </a:p>
        </p:txBody>
      </p:sp>
      <p:cxnSp>
        <p:nvCxnSpPr>
          <p:cNvPr id="83" name="直線コネクタ 82"/>
          <p:cNvCxnSpPr/>
          <p:nvPr/>
        </p:nvCxnSpPr>
        <p:spPr>
          <a:xfrm flipV="1">
            <a:off x="1071970" y="1989658"/>
            <a:ext cx="2945" cy="4313967"/>
          </a:xfrm>
          <a:prstGeom prst="line">
            <a:avLst/>
          </a:prstGeom>
          <a:ln w="571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1071971" y="6303820"/>
            <a:ext cx="7578838" cy="15229"/>
          </a:xfrm>
          <a:prstGeom prst="line">
            <a:avLst/>
          </a:prstGeom>
          <a:ln w="571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V="1">
            <a:off x="8612291" y="3996355"/>
            <a:ext cx="0" cy="2266082"/>
          </a:xfrm>
          <a:prstGeom prst="line">
            <a:avLst/>
          </a:prstGeom>
          <a:ln w="571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1810067" y="3999366"/>
            <a:ext cx="6840757" cy="14990"/>
          </a:xfrm>
          <a:prstGeom prst="line">
            <a:avLst/>
          </a:prstGeom>
          <a:ln w="571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999963" y="1989654"/>
            <a:ext cx="624046" cy="0"/>
          </a:xfrm>
          <a:prstGeom prst="line">
            <a:avLst/>
          </a:prstGeom>
          <a:ln w="571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V="1">
            <a:off x="1666036" y="1985512"/>
            <a:ext cx="0" cy="2010844"/>
          </a:xfrm>
          <a:prstGeom prst="line">
            <a:avLst/>
          </a:prstGeom>
          <a:ln w="571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V="1">
            <a:off x="8523362" y="4110397"/>
            <a:ext cx="0" cy="2184134"/>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6192162" y="4068684"/>
            <a:ext cx="2338573" cy="19036"/>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flipV="1">
            <a:off x="6244901" y="2955257"/>
            <a:ext cx="29691" cy="1041105"/>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2" name="角丸四角形吹き出し 91"/>
          <p:cNvSpPr/>
          <p:nvPr/>
        </p:nvSpPr>
        <p:spPr>
          <a:xfrm>
            <a:off x="5026643" y="4116733"/>
            <a:ext cx="4793632" cy="1969510"/>
          </a:xfrm>
          <a:prstGeom prst="wedgeRoundRectCallout">
            <a:avLst>
              <a:gd name="adj1" fmla="val -24402"/>
              <a:gd name="adj2" fmla="val -126039"/>
              <a:gd name="adj3" fmla="val 16667"/>
            </a:avLst>
          </a:prstGeom>
        </p:spPr>
        <p:style>
          <a:lnRef idx="2">
            <a:schemeClr val="dk1"/>
          </a:lnRef>
          <a:fillRef idx="1">
            <a:schemeClr val="lt1"/>
          </a:fillRef>
          <a:effectRef idx="0">
            <a:schemeClr val="dk1"/>
          </a:effectRef>
          <a:fontRef idx="minor">
            <a:schemeClr val="dk1"/>
          </a:fontRef>
        </p:style>
        <p:txBody>
          <a:bodyPr lIns="36000" rIns="0" rtlCol="0" anchor="ctr"/>
          <a:lstStyle/>
          <a:p>
            <a:pPr marL="179388" indent="-179388"/>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○処方せん枚数月</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4,000</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枚超かつ集中率</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70%</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超の薬局</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又</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は</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2,500</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枚超</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かつ</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90</a:t>
            </a:r>
            <a:r>
              <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超の</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薬局は「調剤</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基本料の</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特例」</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(25</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点</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の適用対象。基準</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調剤</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加算</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1､2</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とも、算定不可。</a:t>
            </a:r>
            <a:endPar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179388" indent="-179388"/>
            <a:endParaRPr lang="en-US" altLang="ja-JP" sz="8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179388" indent="-179388"/>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ただし</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、今回</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新たに</a:t>
            </a:r>
            <a:r>
              <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調剤基本料の特例</a:t>
            </a:r>
            <a:r>
              <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の適用対象</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とする</a:t>
            </a:r>
            <a:r>
              <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2,500</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枚超かつ</a:t>
            </a:r>
            <a:r>
              <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90%</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超（</a:t>
            </a:r>
            <a:r>
              <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4,000</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枚超かつ集中率</a:t>
            </a:r>
            <a:r>
              <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70%</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超を除く）の薬局のいわゆる</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大型門前</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薬局は</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24</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時間開局した場合は</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、特例の適用除外（</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41</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点）とし、基準</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調剤加算</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１</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(12</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点</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のみ算定可能とする。</a:t>
            </a:r>
            <a:endPar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9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241</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2271883213"/>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471323" y="5824470"/>
            <a:ext cx="2356736" cy="28831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sz="1200" dirty="0">
              <a:solidFill>
                <a:prstClr val="black"/>
              </a:solidFill>
            </a:endParaRPr>
          </a:p>
        </p:txBody>
      </p:sp>
      <p:sp>
        <p:nvSpPr>
          <p:cNvPr id="2053" name="Rectangle 37"/>
          <p:cNvSpPr>
            <a:spLocks noChangeArrowheads="1"/>
          </p:cNvSpPr>
          <p:nvPr/>
        </p:nvSpPr>
        <p:spPr bwMode="auto">
          <a:xfrm>
            <a:off x="0" y="908720"/>
            <a:ext cx="9906000" cy="5949280"/>
          </a:xfrm>
          <a:prstGeom prst="rect">
            <a:avLst/>
          </a:prstGeom>
          <a:solidFill>
            <a:srgbClr val="FFFFAF">
              <a:alpha val="49804"/>
            </a:srgbClr>
          </a:solidFill>
          <a:ln w="9525">
            <a:solidFill>
              <a:schemeClr val="tx1"/>
            </a:solidFill>
            <a:miter lim="800000"/>
            <a:headEnd/>
            <a:tailEnd/>
          </a:ln>
        </p:spPr>
        <p:txBody>
          <a:bodyPr/>
          <a:lstStyle/>
          <a:p>
            <a:pPr marL="273600" indent="-273600" eaLnBrk="0" hangingPunct="0">
              <a:tabLst>
                <a:tab pos="450850" algn="l"/>
              </a:tabLst>
              <a:defRPr/>
            </a:pPr>
            <a:endParaRPr lang="en-US" altLang="ja-JP" sz="1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Ø"/>
              <a:tabLst>
                <a:tab pos="450850" algn="l"/>
              </a:tabLst>
              <a:defRPr/>
            </a:pP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妥結率</a:t>
            </a: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が低い場合は、医薬品価格調査の障害となるため、</a:t>
            </a: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毎年</a:t>
            </a: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９</a:t>
            </a: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月</a:t>
            </a: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末日までに妥結率</a:t>
            </a: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が</a:t>
            </a: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５０</a:t>
            </a: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％以上</a:t>
            </a: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を超えない保険薬局及び医療機関について、基本料の評価の適正化を図る</a:t>
            </a: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endParaRPr lang="en-US" altLang="ja-JP"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r>
              <a:rPr lang="ja-JP" altLang="en-US" b="1" u="sng"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＜診療報酬＞</a:t>
            </a:r>
            <a:endParaRPr lang="en-US" altLang="ja-JP" b="1"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u"/>
              <a:tabLst>
                <a:tab pos="450850" algn="l"/>
              </a:tabLst>
              <a:defRPr/>
            </a:pP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許可病床</a:t>
            </a: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が</a:t>
            </a: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２００</a:t>
            </a: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床</a:t>
            </a: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以上の病院において、妥結率が低い場合は、</a:t>
            </a: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初診料・外来診療料・再診料の</a:t>
            </a: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評価を引き下げる。 </a:t>
            </a:r>
            <a:endParaRPr lang="en-US" altLang="ja-JP"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r>
              <a:rPr lang="ja-JP" altLang="en-US" b="1" dirty="0" smtClean="0">
                <a:solidFill>
                  <a:srgbClr val="0070C0"/>
                </a:solidFill>
                <a:latin typeface="ＭＳ ゴシック" panose="020B0609070205080204" pitchFamily="49" charset="-128"/>
                <a:ea typeface="ＭＳ ゴシック" panose="020B0609070205080204" pitchFamily="49" charset="-128"/>
              </a:rPr>
              <a:t>　　　</a:t>
            </a:r>
            <a:r>
              <a:rPr lang="en-US" altLang="ja-JP" b="1" u="sng" dirty="0" smtClean="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新</a:t>
            </a:r>
            <a:r>
              <a:rPr lang="en-US" altLang="ja-JP" b="1" u="sng" dirty="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初診料</a:t>
            </a:r>
            <a:r>
              <a:rPr lang="zh-TW"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２０９点（妥結率５０％以下の場合）</a:t>
            </a:r>
            <a:endParaRPr lang="en-US" altLang="ja-JP" b="1" u="sng" dirty="0" smtClean="0">
              <a:solidFill>
                <a:srgbClr val="0070C0"/>
              </a:solidFill>
              <a:latin typeface="ＭＳ ゴシック" panose="020B0609070205080204" pitchFamily="49" charset="-128"/>
              <a:ea typeface="ＭＳ ゴシック" panose="020B0609070205080204" pitchFamily="49" charset="-128"/>
            </a:endParaRPr>
          </a:p>
          <a:p>
            <a:pPr eaLnBrk="0" hangingPunct="0">
              <a:tabLst>
                <a:tab pos="450850" algn="l"/>
              </a:tabLst>
              <a:defRPr/>
            </a:pPr>
            <a:r>
              <a:rPr lang="ja-JP" altLang="en-US" b="1" dirty="0" smtClean="0">
                <a:solidFill>
                  <a:srgbClr val="0070C0"/>
                </a:solidFill>
                <a:latin typeface="ＭＳ ゴシック" panose="020B0609070205080204" pitchFamily="49" charset="-128"/>
                <a:ea typeface="ＭＳ ゴシック" panose="020B0609070205080204" pitchFamily="49" charset="-128"/>
              </a:rPr>
              <a:t>　　　</a:t>
            </a:r>
            <a:r>
              <a:rPr lang="en-US" altLang="ja-JP" b="1" u="sng" dirty="0" smtClean="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新</a:t>
            </a:r>
            <a:r>
              <a:rPr lang="en-US" altLang="ja-JP" b="1" u="sng" dirty="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外来診療料</a:t>
            </a:r>
            <a:r>
              <a:rPr lang="zh-TW" altLang="en-US" b="1" u="sng" dirty="0">
                <a:solidFill>
                  <a:srgbClr val="0070C0"/>
                </a:solidFill>
                <a:latin typeface="ＭＳ ゴシック" panose="020B0609070205080204" pitchFamily="49" charset="-128"/>
                <a:ea typeface="ＭＳ ゴシック" panose="020B0609070205080204" pitchFamily="49" charset="-128"/>
              </a:rPr>
              <a:t>　</a:t>
            </a:r>
            <a:r>
              <a:rPr lang="zh-TW" altLang="en-US" b="1" u="sng" dirty="0" smtClean="0">
                <a:solidFill>
                  <a:srgbClr val="0070C0"/>
                </a:solidFill>
                <a:latin typeface="ＭＳ ゴシック" panose="020B0609070205080204" pitchFamily="49" charset="-128"/>
                <a:ea typeface="ＭＳ ゴシック" panose="020B0609070205080204" pitchFamily="49" charset="-128"/>
              </a:rPr>
              <a:t>  </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  ５４点</a:t>
            </a:r>
            <a:r>
              <a:rPr lang="ja-JP" altLang="en-US" b="1" u="sng" dirty="0">
                <a:solidFill>
                  <a:srgbClr val="0070C0"/>
                </a:solidFill>
                <a:latin typeface="ＭＳ ゴシック" panose="020B0609070205080204" pitchFamily="49" charset="-128"/>
                <a:ea typeface="ＭＳ ゴシック" panose="020B0609070205080204" pitchFamily="49" charset="-128"/>
              </a:rPr>
              <a:t>（</a:t>
            </a:r>
            <a:r>
              <a:rPr lang="ja-JP" altLang="en-US" b="1" u="sng" dirty="0" smtClean="0">
                <a:solidFill>
                  <a:srgbClr val="0070C0"/>
                </a:solidFill>
                <a:latin typeface="ＭＳ ゴシック" panose="020B0609070205080204" pitchFamily="49" charset="-128"/>
                <a:ea typeface="ＭＳ ゴシック" panose="020B0609070205080204" pitchFamily="49" charset="-128"/>
              </a:rPr>
              <a:t>妥結率</a:t>
            </a:r>
            <a:r>
              <a:rPr lang="ja-JP" altLang="en-US" b="1" u="sng" dirty="0">
                <a:solidFill>
                  <a:srgbClr val="0070C0"/>
                </a:solidFill>
                <a:latin typeface="ＭＳ ゴシック" panose="020B0609070205080204" pitchFamily="49" charset="-128"/>
                <a:ea typeface="ＭＳ ゴシック" panose="020B0609070205080204" pitchFamily="49" charset="-128"/>
              </a:rPr>
              <a:t>５０％以下の場合</a:t>
            </a:r>
            <a:r>
              <a:rPr lang="ja-JP" altLang="en-US" b="1" u="sng" dirty="0" smtClean="0">
                <a:solidFill>
                  <a:srgbClr val="0070C0"/>
                </a:solidFill>
                <a:latin typeface="ＭＳ ゴシック" panose="020B0609070205080204" pitchFamily="49" charset="-128"/>
                <a:ea typeface="ＭＳ ゴシック" panose="020B0609070205080204" pitchFamily="49" charset="-128"/>
              </a:rPr>
              <a:t>）</a:t>
            </a:r>
            <a:endParaRPr lang="en-US" altLang="ja-JP" b="1" u="sng" dirty="0">
              <a:solidFill>
                <a:srgbClr val="0070C0"/>
              </a:solidFill>
              <a:latin typeface="ＭＳ ゴシック" panose="020B0609070205080204" pitchFamily="49" charset="-128"/>
              <a:ea typeface="ＭＳ ゴシック" panose="020B0609070205080204" pitchFamily="49" charset="-128"/>
            </a:endParaRPr>
          </a:p>
          <a:p>
            <a:pPr eaLnBrk="0" hangingPunct="0">
              <a:tabLst>
                <a:tab pos="450850" algn="l"/>
              </a:tabLst>
              <a:defRPr/>
            </a:pPr>
            <a:r>
              <a:rPr lang="ja-JP" altLang="en-US" b="1" dirty="0" smtClean="0">
                <a:solidFill>
                  <a:srgbClr val="0070C0"/>
                </a:solidFill>
                <a:latin typeface="ＭＳ ゴシック" panose="020B0609070205080204" pitchFamily="49" charset="-128"/>
                <a:ea typeface="ＭＳ ゴシック" panose="020B0609070205080204" pitchFamily="49" charset="-128"/>
              </a:rPr>
              <a:t>　　　</a:t>
            </a:r>
            <a:r>
              <a:rPr lang="en-US" altLang="ja-JP" b="1" u="sng" dirty="0" smtClean="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新</a:t>
            </a:r>
            <a:r>
              <a:rPr lang="en-US" altLang="ja-JP" b="1" u="sng" dirty="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再診料</a:t>
            </a:r>
            <a:r>
              <a:rPr lang="zh-TW"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 　５３点</a:t>
            </a:r>
            <a:r>
              <a:rPr lang="ja-JP" altLang="en-US" b="1" u="sng" dirty="0">
                <a:solidFill>
                  <a:srgbClr val="0070C0"/>
                </a:solidFill>
                <a:latin typeface="ＭＳ ゴシック" panose="020B0609070205080204" pitchFamily="49" charset="-128"/>
                <a:ea typeface="ＭＳ ゴシック" panose="020B0609070205080204" pitchFamily="49" charset="-128"/>
              </a:rPr>
              <a:t>（</a:t>
            </a:r>
            <a:r>
              <a:rPr lang="ja-JP" altLang="en-US" b="1" u="sng" dirty="0" smtClean="0">
                <a:solidFill>
                  <a:srgbClr val="0070C0"/>
                </a:solidFill>
                <a:latin typeface="ＭＳ ゴシック" panose="020B0609070205080204" pitchFamily="49" charset="-128"/>
                <a:ea typeface="ＭＳ ゴシック" panose="020B0609070205080204" pitchFamily="49" charset="-128"/>
              </a:rPr>
              <a:t>妥結率</a:t>
            </a:r>
            <a:r>
              <a:rPr lang="ja-JP" altLang="en-US" b="1" u="sng" dirty="0">
                <a:solidFill>
                  <a:srgbClr val="0070C0"/>
                </a:solidFill>
                <a:latin typeface="ＭＳ ゴシック" panose="020B0609070205080204" pitchFamily="49" charset="-128"/>
                <a:ea typeface="ＭＳ ゴシック" panose="020B0609070205080204" pitchFamily="49" charset="-128"/>
              </a:rPr>
              <a:t>５０％以下の場合</a:t>
            </a:r>
            <a:r>
              <a:rPr lang="ja-JP" altLang="en-US" b="1" u="sng" dirty="0" smtClean="0">
                <a:solidFill>
                  <a:srgbClr val="0070C0"/>
                </a:solidFill>
                <a:latin typeface="ＭＳ ゴシック" panose="020B0609070205080204" pitchFamily="49" charset="-128"/>
                <a:ea typeface="ＭＳ ゴシック" panose="020B0609070205080204" pitchFamily="49" charset="-128"/>
              </a:rPr>
              <a:t>）</a:t>
            </a:r>
            <a:endParaRPr lang="en-US" altLang="ja-JP"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r>
              <a:rPr lang="ja-JP" altLang="en-US" b="1" u="sng"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＜調剤報酬＞</a:t>
            </a:r>
            <a:endParaRPr lang="en-US" altLang="ja-JP" b="1"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u"/>
              <a:tabLst>
                <a:tab pos="450850" algn="l"/>
              </a:tabLst>
              <a:defRPr/>
            </a:pP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保険薬局において、妥結率が低い場合は、調剤基本料の評価を引き下げる。</a:t>
            </a:r>
          </a:p>
          <a:p>
            <a:pPr eaLnBrk="0" hangingPunct="0">
              <a:tabLst>
                <a:tab pos="450850" algn="l"/>
              </a:tabLst>
              <a:defRPr/>
            </a:pP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b="1" dirty="0">
                <a:solidFill>
                  <a:srgbClr val="0070C0"/>
                </a:solidFill>
                <a:latin typeface="ＭＳ ゴシック" panose="020B0609070205080204" pitchFamily="49" charset="-128"/>
                <a:ea typeface="ＭＳ ゴシック" panose="020B0609070205080204" pitchFamily="49" charset="-128"/>
              </a:rPr>
              <a:t>　　</a:t>
            </a:r>
            <a:r>
              <a:rPr lang="ja-JP" altLang="en-US" b="1" dirty="0" smtClean="0">
                <a:solidFill>
                  <a:srgbClr val="0070C0"/>
                </a:solidFill>
                <a:latin typeface="ＭＳ ゴシック" panose="020B0609070205080204" pitchFamily="49" charset="-128"/>
                <a:ea typeface="ＭＳ ゴシック" panose="020B0609070205080204" pitchFamily="49" charset="-128"/>
              </a:rPr>
              <a:t> </a:t>
            </a:r>
            <a:r>
              <a:rPr lang="en-US" altLang="ja-JP" b="1" u="sng" dirty="0" smtClean="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新</a:t>
            </a:r>
            <a:r>
              <a:rPr lang="en-US" altLang="ja-JP" b="1" u="sng" dirty="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調剤基本料</a:t>
            </a:r>
            <a:r>
              <a:rPr lang="zh-TW"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 ３１点</a:t>
            </a:r>
            <a:r>
              <a:rPr lang="ja-JP" altLang="en-US" b="1" u="sng" dirty="0">
                <a:solidFill>
                  <a:srgbClr val="0070C0"/>
                </a:solidFill>
                <a:latin typeface="ＭＳ ゴシック" panose="020B0609070205080204" pitchFamily="49" charset="-128"/>
                <a:ea typeface="ＭＳ ゴシック" panose="020B0609070205080204" pitchFamily="49" charset="-128"/>
              </a:rPr>
              <a:t>（</a:t>
            </a:r>
            <a:r>
              <a:rPr lang="ja-JP" altLang="en-US" b="1" u="sng" dirty="0" smtClean="0">
                <a:solidFill>
                  <a:srgbClr val="0070C0"/>
                </a:solidFill>
                <a:latin typeface="ＭＳ ゴシック" panose="020B0609070205080204" pitchFamily="49" charset="-128"/>
                <a:ea typeface="ＭＳ ゴシック" panose="020B0609070205080204" pitchFamily="49" charset="-128"/>
              </a:rPr>
              <a:t>妥結率</a:t>
            </a:r>
            <a:r>
              <a:rPr lang="ja-JP" altLang="en-US" b="1" u="sng" dirty="0">
                <a:solidFill>
                  <a:srgbClr val="0070C0"/>
                </a:solidFill>
                <a:latin typeface="ＭＳ ゴシック" panose="020B0609070205080204" pitchFamily="49" charset="-128"/>
                <a:ea typeface="ＭＳ ゴシック" panose="020B0609070205080204" pitchFamily="49" charset="-128"/>
              </a:rPr>
              <a:t>５０％以下の場合</a:t>
            </a:r>
            <a:r>
              <a:rPr lang="ja-JP" altLang="en-US" b="1" u="sng" dirty="0" smtClean="0">
                <a:solidFill>
                  <a:srgbClr val="0070C0"/>
                </a:solidFill>
                <a:latin typeface="ＭＳ ゴシック" panose="020B0609070205080204" pitchFamily="49" charset="-128"/>
                <a:ea typeface="ＭＳ ゴシック" panose="020B0609070205080204" pitchFamily="49" charset="-128"/>
              </a:rPr>
              <a:t>）</a:t>
            </a:r>
            <a:endParaRPr lang="en-US" altLang="ja-JP"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b="1" u="sng" dirty="0" smtClean="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新</a:t>
            </a:r>
            <a:r>
              <a:rPr lang="en-US" altLang="ja-JP" b="1" u="sng" dirty="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調剤基本料の特例</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１９点（妥結率</a:t>
            </a:r>
            <a:r>
              <a:rPr lang="ja-JP" altLang="en-US" b="1" u="sng" dirty="0">
                <a:solidFill>
                  <a:srgbClr val="0070C0"/>
                </a:solidFill>
                <a:latin typeface="ＭＳ ゴシック" panose="020B0609070205080204" pitchFamily="49" charset="-128"/>
                <a:ea typeface="ＭＳ ゴシック" panose="020B0609070205080204" pitchFamily="49" charset="-128"/>
              </a:rPr>
              <a:t>５０％以下の場合）</a:t>
            </a:r>
            <a:endParaRPr lang="en-US" altLang="ja-JP"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endParaRPr lang="en-US" altLang="ja-JP" sz="24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algn="r"/>
            <a:r>
              <a:rPr lang="ja-JP" altLang="en-US" sz="2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en-US" sz="2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endParaRPr lang="ja-JP" altLang="en-US" sz="24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2050" name="Rectangle 2"/>
          <p:cNvSpPr>
            <a:spLocks noGrp="1" noChangeArrowheads="1"/>
          </p:cNvSpPr>
          <p:nvPr>
            <p:ph type="ctrTitle"/>
          </p:nvPr>
        </p:nvSpPr>
        <p:spPr>
          <a:xfrm>
            <a:off x="0" y="175846"/>
            <a:ext cx="9906000" cy="688250"/>
          </a:xfrm>
          <a:solidFill>
            <a:srgbClr val="CFDEB0"/>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r>
              <a:rPr lang="ja-JP" altLang="en-US" sz="2400" dirty="0">
                <a:solidFill>
                  <a:schemeClr val="tx1"/>
                </a:solidFill>
                <a:latin typeface="ＭＳ ゴシック" pitchFamily="49" charset="-128"/>
                <a:ea typeface="ＭＳ ゴシック" pitchFamily="49" charset="-128"/>
                <a:cs typeface="Times New Roman" pitchFamily="18" charset="0"/>
              </a:rPr>
              <a:t>調剤報酬等における適正化・</a:t>
            </a:r>
            <a:r>
              <a:rPr lang="ja-JP" altLang="en-US" sz="2400" dirty="0" smtClean="0">
                <a:solidFill>
                  <a:schemeClr val="tx1"/>
                </a:solidFill>
                <a:latin typeface="ＭＳ ゴシック" pitchFamily="49" charset="-128"/>
                <a:ea typeface="ＭＳ ゴシック" pitchFamily="49" charset="-128"/>
                <a:cs typeface="Times New Roman" pitchFamily="18" charset="0"/>
              </a:rPr>
              <a:t>合理化②</a:t>
            </a:r>
            <a:r>
              <a:rPr lang="en-US" altLang="ja-JP" sz="2400" dirty="0" smtClean="0">
                <a:solidFill>
                  <a:schemeClr val="tx1"/>
                </a:solidFill>
                <a:latin typeface="ＭＳ ゴシック" pitchFamily="49" charset="-128"/>
                <a:ea typeface="ＭＳ ゴシック" pitchFamily="49" charset="-128"/>
                <a:cs typeface="Times New Roman" pitchFamily="18" charset="0"/>
              </a:rPr>
              <a:t>〔</a:t>
            </a:r>
            <a:r>
              <a:rPr lang="ja-JP" altLang="en-US" sz="2400" dirty="0" smtClean="0">
                <a:solidFill>
                  <a:schemeClr val="tx1"/>
                </a:solidFill>
                <a:latin typeface="ＭＳ ゴシック" pitchFamily="49" charset="-128"/>
                <a:ea typeface="ＭＳ ゴシック" pitchFamily="49" charset="-128"/>
                <a:cs typeface="Times New Roman" pitchFamily="18" charset="0"/>
              </a:rPr>
              <a:t>再掲</a:t>
            </a:r>
            <a:r>
              <a:rPr lang="en-US" altLang="ja-JP" sz="2400" dirty="0" smtClean="0">
                <a:solidFill>
                  <a:schemeClr val="tx1"/>
                </a:solidFill>
                <a:latin typeface="ＭＳ ゴシック" pitchFamily="49" charset="-128"/>
                <a:ea typeface="ＭＳ ゴシック" pitchFamily="49" charset="-128"/>
                <a:cs typeface="Times New Roman" pitchFamily="18" charset="0"/>
              </a:rPr>
              <a:t>〕</a:t>
            </a:r>
            <a:br>
              <a:rPr lang="en-US" altLang="ja-JP" sz="2400" dirty="0" smtClean="0">
                <a:solidFill>
                  <a:schemeClr val="tx1"/>
                </a:solidFill>
                <a:latin typeface="ＭＳ ゴシック" pitchFamily="49" charset="-128"/>
                <a:ea typeface="ＭＳ ゴシック" pitchFamily="49" charset="-128"/>
                <a:cs typeface="Times New Roman" pitchFamily="18" charset="0"/>
              </a:rPr>
            </a:br>
            <a:r>
              <a:rPr lang="ja-JP" altLang="en-US" sz="2000" dirty="0" smtClean="0">
                <a:solidFill>
                  <a:schemeClr val="tx1"/>
                </a:solidFill>
                <a:latin typeface="ＭＳ ゴシック" pitchFamily="49" charset="-128"/>
                <a:ea typeface="ＭＳ ゴシック" pitchFamily="49" charset="-128"/>
                <a:cs typeface="Times New Roman" pitchFamily="18" charset="0"/>
              </a:rPr>
              <a:t>～</a:t>
            </a:r>
            <a:r>
              <a:rPr lang="ja-JP" altLang="en-US" sz="2000" dirty="0">
                <a:solidFill>
                  <a:schemeClr val="tx1"/>
                </a:solidFill>
              </a:rPr>
              <a:t>いわゆる門前薬局の</a:t>
            </a:r>
            <a:r>
              <a:rPr lang="ja-JP" altLang="en-US" sz="2000" dirty="0" smtClean="0">
                <a:solidFill>
                  <a:schemeClr val="tx1"/>
                </a:solidFill>
              </a:rPr>
              <a:t>評価の見直し</a:t>
            </a:r>
            <a:r>
              <a:rPr lang="ja-JP" altLang="en-US" sz="2000" dirty="0" smtClean="0">
                <a:solidFill>
                  <a:schemeClr val="tx1"/>
                </a:solidFill>
                <a:latin typeface="ＭＳ ゴシック" pitchFamily="49" charset="-128"/>
                <a:ea typeface="ＭＳ ゴシック" pitchFamily="49" charset="-128"/>
                <a:cs typeface="Times New Roman" pitchFamily="18" charset="0"/>
              </a:rPr>
              <a:t>～</a:t>
            </a:r>
            <a:endParaRPr lang="en-US" altLang="ja-JP" sz="2000" dirty="0" smtClean="0">
              <a:solidFill>
                <a:schemeClr val="tx1"/>
              </a:solidFill>
              <a:latin typeface="+mn-ea"/>
            </a:endParaRPr>
          </a:p>
        </p:txBody>
      </p:sp>
      <p:sp>
        <p:nvSpPr>
          <p:cNvPr id="6" name="正方形/長方形 5"/>
          <p:cNvSpPr/>
          <p:nvPr/>
        </p:nvSpPr>
        <p:spPr>
          <a:xfrm>
            <a:off x="466304" y="5830926"/>
            <a:ext cx="1073736" cy="28831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200" dirty="0">
              <a:solidFill>
                <a:prstClr val="black"/>
              </a:solidFill>
            </a:endParaRPr>
          </a:p>
        </p:txBody>
      </p:sp>
      <p:cxnSp>
        <p:nvCxnSpPr>
          <p:cNvPr id="7" name="直線コネクタ 6"/>
          <p:cNvCxnSpPr/>
          <p:nvPr/>
        </p:nvCxnSpPr>
        <p:spPr>
          <a:xfrm flipH="1">
            <a:off x="2828059" y="5322127"/>
            <a:ext cx="14445" cy="70645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21330" y="5065017"/>
            <a:ext cx="651980" cy="253916"/>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050" dirty="0" smtClean="0">
                <a:solidFill>
                  <a:prstClr val="black"/>
                </a:solidFill>
              </a:rPr>
              <a:t>４月１日</a:t>
            </a:r>
            <a:endParaRPr lang="ja-JP" altLang="en-US" sz="1050" dirty="0">
              <a:solidFill>
                <a:prstClr val="black"/>
              </a:solidFill>
            </a:endParaRPr>
          </a:p>
        </p:txBody>
      </p:sp>
      <p:cxnSp>
        <p:nvCxnSpPr>
          <p:cNvPr id="16" name="直線コネクタ 15"/>
          <p:cNvCxnSpPr>
            <a:endCxn id="6" idx="1"/>
          </p:cNvCxnSpPr>
          <p:nvPr/>
        </p:nvCxnSpPr>
        <p:spPr>
          <a:xfrm flipH="1">
            <a:off x="466304" y="5341245"/>
            <a:ext cx="10038" cy="63383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四角形吹き出し 18"/>
          <p:cNvSpPr/>
          <p:nvPr/>
        </p:nvSpPr>
        <p:spPr>
          <a:xfrm>
            <a:off x="447320" y="6313316"/>
            <a:ext cx="2668742" cy="443883"/>
          </a:xfrm>
          <a:prstGeom prst="wedgeRectCallout">
            <a:avLst>
              <a:gd name="adj1" fmla="val -29313"/>
              <a:gd name="adj2" fmla="val -111877"/>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rPr>
              <a:t>この期間の妥結率</a:t>
            </a:r>
            <a:r>
              <a:rPr lang="ja-JP" altLang="en-US" sz="1200" b="1" smtClean="0">
                <a:solidFill>
                  <a:prstClr val="black"/>
                </a:solidFill>
              </a:rPr>
              <a:t>が５０％以下の</a:t>
            </a:r>
            <a:r>
              <a:rPr lang="ja-JP" altLang="en-US" sz="1200" b="1" dirty="0" smtClean="0">
                <a:solidFill>
                  <a:prstClr val="black"/>
                </a:solidFill>
              </a:rPr>
              <a:t>場合、　　基本料の評価の適正化を図る。</a:t>
            </a:r>
            <a:endParaRPr lang="ja-JP" altLang="en-US" sz="1200" b="1" dirty="0">
              <a:solidFill>
                <a:prstClr val="black"/>
              </a:solidFill>
            </a:endParaRPr>
          </a:p>
        </p:txBody>
      </p:sp>
      <p:graphicFrame>
        <p:nvGraphicFramePr>
          <p:cNvPr id="24" name="表 23"/>
          <p:cNvGraphicFramePr>
            <a:graphicFrameLocks noGrp="1"/>
          </p:cNvGraphicFramePr>
          <p:nvPr>
            <p:extLst/>
          </p:nvPr>
        </p:nvGraphicFramePr>
        <p:xfrm>
          <a:off x="3302496" y="5490327"/>
          <a:ext cx="6532483" cy="822960"/>
        </p:xfrm>
        <a:graphic>
          <a:graphicData uri="http://schemas.openxmlformats.org/drawingml/2006/table">
            <a:tbl>
              <a:tblPr firstRow="1" bandRow="1">
                <a:tableStyleId>{5940675A-B579-460E-94D1-54222C63F5DA}</a:tableStyleId>
              </a:tblPr>
              <a:tblGrid>
                <a:gridCol w="798988"/>
                <a:gridCol w="5521175"/>
                <a:gridCol w="212320"/>
              </a:tblGrid>
              <a:tr h="452119">
                <a:tc rowSpan="2">
                  <a:txBody>
                    <a:bodyPr/>
                    <a:lstStyle/>
                    <a:p>
                      <a:pPr algn="l"/>
                      <a:endParaRPr kumimoji="1" lang="en-US" altLang="ja-JP" sz="400" dirty="0" smtClean="0">
                        <a:latin typeface="ＭＳ ゴシック" panose="020B0609070205080204" pitchFamily="49" charset="-128"/>
                        <a:ea typeface="ＭＳ ゴシック" panose="020B0609070205080204" pitchFamily="49" charset="-128"/>
                      </a:endParaRPr>
                    </a:p>
                    <a:p>
                      <a:pPr algn="l"/>
                      <a:r>
                        <a:rPr kumimoji="1" lang="ja-JP" altLang="en-US" sz="1200" dirty="0" smtClean="0">
                          <a:latin typeface="ＭＳ ゴシック" panose="020B0609070205080204" pitchFamily="49" charset="-128"/>
                          <a:ea typeface="ＭＳ ゴシック" panose="020B0609070205080204" pitchFamily="49" charset="-128"/>
                        </a:rPr>
                        <a:t>妥結率＝</a:t>
                      </a:r>
                      <a:endParaRPr kumimoji="1" lang="ja-JP" altLang="en-US" sz="1200" dirty="0">
                        <a:latin typeface="ＭＳ ゴシック" panose="020B0609070205080204" pitchFamily="49" charset="-128"/>
                        <a:ea typeface="ＭＳ ゴシック" panose="020B0609070205080204" pitchFamily="49" charset="-128"/>
                      </a:endParaRP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卸売販売業者と当該保険医療機関等との間での取引価格が定められた医療用医薬品の薬価総額（各医療用医薬品の規格単位数量</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薬価を合算したもの）</a:t>
                      </a:r>
                      <a:endParaRPr kumimoji="1" lang="ja-JP" altLang="en-US" sz="1200" dirty="0">
                        <a:solidFill>
                          <a:srgbClr val="FF0000"/>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r h="329252">
                <a:tc vMerge="1">
                  <a:txBody>
                    <a:bodyPr/>
                    <a:lstStyle/>
                    <a:p>
                      <a:endParaRPr kumimoji="1" lang="ja-JP" altLang="en-US" dirty="0"/>
                    </a:p>
                  </a:txBody>
                  <a:tcPr/>
                </a:tc>
                <a:tc>
                  <a:txBody>
                    <a:bodyPr/>
                    <a:lstStyle/>
                    <a:p>
                      <a:pPr algn="ctr"/>
                      <a:r>
                        <a:rPr kumimoji="1" lang="ja-JP" altLang="en-US" sz="1200" dirty="0" smtClean="0">
                          <a:solidFill>
                            <a:srgbClr val="0070C0"/>
                          </a:solidFill>
                          <a:latin typeface="ＭＳ ゴシック" panose="020B0609070205080204" pitchFamily="49" charset="-128"/>
                          <a:ea typeface="ＭＳ ゴシック" panose="020B0609070205080204" pitchFamily="49" charset="-128"/>
                        </a:rPr>
                        <a:t>当該保険医療機関等において購入された医療用医薬品の薬価総額</a:t>
                      </a: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31" name="テキスト ボックス 30"/>
          <p:cNvSpPr txBox="1"/>
          <p:nvPr/>
        </p:nvSpPr>
        <p:spPr>
          <a:xfrm>
            <a:off x="1129387" y="5066225"/>
            <a:ext cx="792631" cy="253916"/>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050" dirty="0" smtClean="0">
                <a:solidFill>
                  <a:prstClr val="black"/>
                </a:solidFill>
              </a:rPr>
              <a:t>９月末日</a:t>
            </a:r>
            <a:endParaRPr lang="ja-JP" altLang="en-US" sz="1050" dirty="0">
              <a:solidFill>
                <a:prstClr val="black"/>
              </a:solidFill>
            </a:endParaRPr>
          </a:p>
        </p:txBody>
      </p:sp>
      <p:sp>
        <p:nvSpPr>
          <p:cNvPr id="32" name="テキスト ボックス 31"/>
          <p:cNvSpPr txBox="1"/>
          <p:nvPr/>
        </p:nvSpPr>
        <p:spPr>
          <a:xfrm>
            <a:off x="2344639" y="5073514"/>
            <a:ext cx="957857" cy="253916"/>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050" dirty="0" smtClean="0">
                <a:solidFill>
                  <a:prstClr val="black"/>
                </a:solidFill>
              </a:rPr>
              <a:t>翌年３月末日</a:t>
            </a:r>
            <a:endParaRPr lang="ja-JP" altLang="en-US" sz="1050" dirty="0">
              <a:solidFill>
                <a:prstClr val="black"/>
              </a:solidFill>
            </a:endParaRPr>
          </a:p>
        </p:txBody>
      </p:sp>
      <p:cxnSp>
        <p:nvCxnSpPr>
          <p:cNvPr id="33" name="直線コネクタ 32"/>
          <p:cNvCxnSpPr/>
          <p:nvPr/>
        </p:nvCxnSpPr>
        <p:spPr>
          <a:xfrm flipH="1">
            <a:off x="1525601" y="5322127"/>
            <a:ext cx="14445" cy="70645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242</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519325903"/>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0" y="908720"/>
            <a:ext cx="9906000" cy="5949280"/>
          </a:xfrm>
          <a:prstGeom prst="rect">
            <a:avLst/>
          </a:prstGeom>
          <a:solidFill>
            <a:srgbClr val="FFFFAF">
              <a:alpha val="49804"/>
            </a:srgbClr>
          </a:solidFill>
          <a:ln w="9525">
            <a:solidFill>
              <a:schemeClr val="tx1"/>
            </a:solidFill>
            <a:miter lim="800000"/>
            <a:headEnd/>
            <a:tailEnd/>
          </a:ln>
        </p:spPr>
        <p:txBody>
          <a:bodyPr lIns="36000" rIns="0"/>
          <a:lstStyle/>
          <a:p>
            <a:pPr marL="273600" indent="-273600" eaLnBrk="0" hangingPunct="0">
              <a:tabLst>
                <a:tab pos="450850" algn="l"/>
              </a:tabLst>
              <a:defRPr/>
            </a:pPr>
            <a:endParaRPr lang="en-US" altLang="ja-JP" sz="800" dirty="0" smtClean="0">
              <a:solidFill>
                <a:prstClr val="black"/>
              </a:solidFill>
            </a:endParaRPr>
          </a:p>
          <a:p>
            <a:pPr eaLnBrk="0" hangingPunct="0">
              <a:tabLst>
                <a:tab pos="450850" algn="l"/>
              </a:tabLst>
              <a:defRPr/>
            </a:pPr>
            <a:r>
              <a:rPr lang="ja-JP" altLang="en-US" sz="2000" b="1" u="sng"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＜基準調剤加算の見直し＞</a:t>
            </a:r>
            <a:endParaRPr lang="en-US" altLang="ja-JP" sz="2000" b="1" u="sng"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u"/>
              <a:tabLst>
                <a:tab pos="450850" algn="l"/>
              </a:tabLst>
              <a:defRPr/>
            </a:pP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在宅</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業務</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に対応</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している</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薬局を評価し、地域</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の薬局との連携を図りつつ</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en-US" altLang="ja-JP"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24</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時間調剤及び在宅業務を提供できる体制等を考慮</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して基準</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調剤加算の算定要件を見直す</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endParaRPr lang="en-US" altLang="ja-JP"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tabLst>
                <a:tab pos="450850" algn="l"/>
              </a:tabLst>
              <a:defRPr/>
            </a:pPr>
            <a:endParaRPr lang="en-US" altLang="zh-TW"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tabLst>
                <a:tab pos="450850" algn="l"/>
              </a:tabLst>
              <a:defRPr/>
            </a:pPr>
            <a:endParaRPr lang="en-US" altLang="ja-JP" sz="2000" b="1" u="sng"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tabLst>
                <a:tab pos="450850" algn="l"/>
              </a:tabLst>
              <a:defRPr/>
            </a:pPr>
            <a:endParaRPr lang="en-US" altLang="ja-JP" sz="2000" b="1" u="sng"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tabLst>
                <a:tab pos="450850" algn="l"/>
              </a:tabLst>
              <a:defRPr/>
            </a:pPr>
            <a:endParaRPr lang="en-US" altLang="ja-JP" sz="2000" b="1" u="sng"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tabLst>
                <a:tab pos="450850" algn="l"/>
              </a:tabLst>
              <a:defRPr/>
            </a:pPr>
            <a:endParaRPr lang="en-US" altLang="ja-JP"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tabLst>
                <a:tab pos="450850" algn="l"/>
              </a:tabLst>
              <a:defRPr/>
            </a:pPr>
            <a:r>
              <a:rPr lang="ja-JP" altLang="en-US" sz="2000" b="1" u="sng"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＜無菌製剤処理加算の対象範囲の評価・見直し</a:t>
            </a:r>
            <a:r>
              <a:rPr lang="ja-JP" altLang="en-US" sz="2000" b="1" u="sng"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endParaRPr lang="en-US" altLang="ja-JP" sz="20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u"/>
              <a:tabLst>
                <a:tab pos="450850" algn="l"/>
              </a:tabLst>
              <a:defRPr/>
            </a:pP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在宅薬剤管理指導を推進するため、無菌調剤室を借りて無菌調剤</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した　　　　　　　場合</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の算定要件の緩和するとともに、医療用麻薬も無菌製剤処理</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加算　　　　　　　　の</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対象に含め、技術と時間を要する乳幼児用の無菌製剤処理の評価</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を　　　　　　　　　新設</a:t>
            </a:r>
            <a:endParaRPr lang="en-US" altLang="ja-JP" sz="20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tabLst>
                <a:tab pos="450850" algn="l"/>
              </a:tabLst>
              <a:defRPr/>
            </a:pPr>
            <a:endParaRPr lang="en-US" altLang="ja-JP" sz="20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u"/>
              <a:tabLst>
                <a:tab pos="450850" algn="l"/>
              </a:tabLst>
              <a:defRPr/>
            </a:pPr>
            <a:endParaRPr lang="en-US" altLang="ja-JP"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endParaRPr lang="en-US" altLang="ja-JP" sz="2000" dirty="0" smtClean="0">
              <a:solidFill>
                <a:prstClr val="black"/>
              </a:solidFill>
            </a:endParaRPr>
          </a:p>
          <a:p>
            <a:r>
              <a:rPr lang="ja-JP" altLang="en-US" sz="2400" b="1" u="sng" dirty="0" smtClean="0">
                <a:solidFill>
                  <a:srgbClr val="0070C0"/>
                </a:solidFill>
              </a:rPr>
              <a:t>　</a:t>
            </a:r>
            <a:endParaRPr lang="en-US" altLang="ja-JP" sz="2400" b="1" u="sng" dirty="0" smtClean="0">
              <a:solidFill>
                <a:srgbClr val="0070C0"/>
              </a:solidFill>
            </a:endParaRPr>
          </a:p>
          <a:p>
            <a:endParaRPr lang="en-US" altLang="ja-JP" sz="1000" dirty="0" smtClean="0">
              <a:solidFill>
                <a:prstClr val="black"/>
              </a:solidFill>
            </a:endParaRPr>
          </a:p>
          <a:p>
            <a:endParaRPr lang="en-US" altLang="ja-JP" sz="1600" dirty="0" smtClean="0">
              <a:solidFill>
                <a:prstClr val="black"/>
              </a:solidFill>
            </a:endParaRPr>
          </a:p>
          <a:p>
            <a:endParaRPr lang="en-US" altLang="ja-JP" sz="1600" dirty="0" smtClean="0">
              <a:solidFill>
                <a:prstClr val="black"/>
              </a:solidFill>
            </a:endParaRPr>
          </a:p>
          <a:p>
            <a:pPr>
              <a:spcBef>
                <a:spcPts val="600"/>
              </a:spcBef>
            </a:pPr>
            <a:r>
              <a:rPr lang="ja-JP" altLang="en-US" sz="1600" dirty="0" smtClean="0">
                <a:solidFill>
                  <a:prstClr val="black"/>
                </a:solidFill>
              </a:rPr>
              <a:t> </a:t>
            </a:r>
            <a:endParaRPr lang="en-US" altLang="ja-JP" sz="1600" dirty="0" smtClean="0">
              <a:solidFill>
                <a:prstClr val="black"/>
              </a:solidFill>
            </a:endParaRPr>
          </a:p>
          <a:p>
            <a:r>
              <a:rPr lang="ja-JP" altLang="en-US" sz="2000" dirty="0" smtClean="0">
                <a:solidFill>
                  <a:prstClr val="black"/>
                </a:solidFill>
              </a:rPr>
              <a:t>　　</a:t>
            </a:r>
            <a:r>
              <a:rPr lang="ja-JP" altLang="en-US" sz="2000" dirty="0" smtClean="0">
                <a:solidFill>
                  <a:prstClr val="black"/>
                </a:solidFill>
                <a:latin typeface="ＭＳ Ｐゴシック" pitchFamily="50" charset="-128"/>
              </a:rPr>
              <a:t>　　　</a:t>
            </a:r>
            <a:endParaRPr lang="en-US" altLang="ja-JP" sz="2000" dirty="0" smtClean="0">
              <a:solidFill>
                <a:prstClr val="black"/>
              </a:solidFill>
              <a:latin typeface="ＭＳ Ｐゴシック" pitchFamily="50" charset="-128"/>
            </a:endParaRPr>
          </a:p>
          <a:p>
            <a:pPr algn="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2050" name="Rectangle 2"/>
          <p:cNvSpPr>
            <a:spLocks noGrp="1" noChangeArrowheads="1"/>
          </p:cNvSpPr>
          <p:nvPr>
            <p:ph type="ctrTitle"/>
          </p:nvPr>
        </p:nvSpPr>
        <p:spPr>
          <a:xfrm>
            <a:off x="93862" y="199291"/>
            <a:ext cx="9718431" cy="512404"/>
          </a:xfrm>
          <a:solidFill>
            <a:srgbClr val="CFDEB0"/>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r>
              <a:rPr lang="ja-JP" altLang="en-US" sz="2800" dirty="0">
                <a:solidFill>
                  <a:schemeClr val="tx1"/>
                </a:solidFill>
                <a:latin typeface="ＭＳ ゴシック" pitchFamily="49" charset="-128"/>
                <a:ea typeface="ＭＳ ゴシック" pitchFamily="49" charset="-128"/>
                <a:cs typeface="Times New Roman" pitchFamily="18" charset="0"/>
              </a:rPr>
              <a:t>在宅薬剤管理指導業務の一層の</a:t>
            </a:r>
            <a:r>
              <a:rPr lang="ja-JP" altLang="en-US" sz="2800" dirty="0" smtClean="0">
                <a:solidFill>
                  <a:schemeClr val="tx1"/>
                </a:solidFill>
                <a:latin typeface="ＭＳ ゴシック" pitchFamily="49" charset="-128"/>
                <a:ea typeface="ＭＳ ゴシック" pitchFamily="49" charset="-128"/>
                <a:cs typeface="Times New Roman" pitchFamily="18" charset="0"/>
              </a:rPr>
              <a:t>推進①</a:t>
            </a:r>
            <a:endParaRPr lang="en-US" altLang="ja-JP" sz="2400" dirty="0" smtClean="0">
              <a:solidFill>
                <a:schemeClr val="tx1"/>
              </a:solidFill>
              <a:latin typeface="+mn-ea"/>
            </a:endParaRPr>
          </a:p>
        </p:txBody>
      </p:sp>
      <p:graphicFrame>
        <p:nvGraphicFramePr>
          <p:cNvPr id="6" name="表 5"/>
          <p:cNvGraphicFramePr>
            <a:graphicFrameLocks noGrp="1"/>
          </p:cNvGraphicFramePr>
          <p:nvPr>
            <p:extLst/>
          </p:nvPr>
        </p:nvGraphicFramePr>
        <p:xfrm>
          <a:off x="194349" y="2262726"/>
          <a:ext cx="4377661" cy="609600"/>
        </p:xfrm>
        <a:graphic>
          <a:graphicData uri="http://schemas.openxmlformats.org/drawingml/2006/table">
            <a:tbl>
              <a:tblPr firstRow="1" bandRow="1">
                <a:tableStyleId>{22838BEF-8BB2-4498-84A7-C5851F593DF1}</a:tableStyleId>
              </a:tblPr>
              <a:tblGrid>
                <a:gridCol w="3449910"/>
                <a:gridCol w="927751"/>
              </a:tblGrid>
              <a:tr h="242996">
                <a:tc>
                  <a:txBody>
                    <a:bodyPr/>
                    <a:lstStyle/>
                    <a:p>
                      <a:r>
                        <a:rPr kumimoji="1" lang="ja-JP" altLang="en-US" sz="1400" b="0" dirty="0" smtClean="0"/>
                        <a:t>基準調剤加算１</a:t>
                      </a:r>
                      <a:endParaRPr kumimoji="1" lang="ja-JP" altLang="en-US" sz="1400" b="0" dirty="0"/>
                    </a:p>
                  </a:txBody>
                  <a:tcPr marL="99060" marR="99060"/>
                </a:tc>
                <a:tc>
                  <a:txBody>
                    <a:bodyPr/>
                    <a:lstStyle/>
                    <a:p>
                      <a:pPr algn="ctr"/>
                      <a:r>
                        <a:rPr kumimoji="1" lang="ja-JP" altLang="en-US" sz="1400" b="0" u="none" dirty="0" smtClean="0">
                          <a:solidFill>
                            <a:schemeClr val="tx1"/>
                          </a:solidFill>
                        </a:rPr>
                        <a:t>１０点</a:t>
                      </a:r>
                      <a:endParaRPr kumimoji="1" lang="ja-JP" altLang="en-US" sz="1400" b="0" u="none" dirty="0">
                        <a:solidFill>
                          <a:schemeClr val="tx1"/>
                        </a:solidFill>
                      </a:endParaRPr>
                    </a:p>
                  </a:txBody>
                  <a:tcPr marL="99060" marR="99060"/>
                </a:tc>
              </a:tr>
              <a:tr h="242996">
                <a:tc>
                  <a:txBody>
                    <a:bodyPr/>
                    <a:lstStyle/>
                    <a:p>
                      <a:r>
                        <a:rPr lang="ja-JP" altLang="en-US" sz="1400" b="0" dirty="0" smtClean="0"/>
                        <a:t>基準調剤加算２</a:t>
                      </a:r>
                      <a:endParaRPr kumimoji="1" lang="ja-JP" altLang="en-US" sz="14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0" u="none" dirty="0" smtClean="0">
                          <a:solidFill>
                            <a:schemeClr val="tx1"/>
                          </a:solidFill>
                        </a:rPr>
                        <a:t>３０点</a:t>
                      </a:r>
                      <a:endParaRPr kumimoji="1" lang="ja-JP" altLang="en-US" sz="1400" b="0" u="none" dirty="0">
                        <a:solidFill>
                          <a:schemeClr val="tx1"/>
                        </a:solidFill>
                      </a:endParaRPr>
                    </a:p>
                  </a:txBody>
                  <a:tcPr marL="99060" marR="99060"/>
                </a:tc>
              </a:tr>
            </a:tbl>
          </a:graphicData>
        </a:graphic>
      </p:graphicFrame>
      <p:graphicFrame>
        <p:nvGraphicFramePr>
          <p:cNvPr id="7" name="表 6"/>
          <p:cNvGraphicFramePr>
            <a:graphicFrameLocks noGrp="1"/>
          </p:cNvGraphicFramePr>
          <p:nvPr>
            <p:extLst/>
          </p:nvPr>
        </p:nvGraphicFramePr>
        <p:xfrm>
          <a:off x="5332570" y="2273036"/>
          <a:ext cx="4330940" cy="1036320"/>
        </p:xfrm>
        <a:graphic>
          <a:graphicData uri="http://schemas.openxmlformats.org/drawingml/2006/table">
            <a:tbl>
              <a:tblPr firstRow="1" bandRow="1">
                <a:tableStyleId>{8A107856-5554-42FB-B03E-39F5DBC370BA}</a:tableStyleId>
              </a:tblPr>
              <a:tblGrid>
                <a:gridCol w="3445558"/>
                <a:gridCol w="885382"/>
              </a:tblGrid>
              <a:tr h="288923">
                <a:tc>
                  <a:txBody>
                    <a:bodyPr/>
                    <a:lstStyle/>
                    <a:p>
                      <a:r>
                        <a:rPr lang="ja-JP" altLang="en-US" sz="1400" b="0" dirty="0" smtClean="0"/>
                        <a:t>基準調剤加算１（近隣の薬局と連携して２４時間調剤等の体制を整備等）</a:t>
                      </a:r>
                      <a:endParaRPr kumimoji="1" lang="ja-JP" altLang="en-US" sz="14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1" u="sng" dirty="0" smtClean="0">
                          <a:solidFill>
                            <a:srgbClr val="0070C0"/>
                          </a:solidFill>
                        </a:rPr>
                        <a:t>１２点</a:t>
                      </a:r>
                      <a:endParaRPr kumimoji="1" lang="ja-JP" altLang="en-US" sz="1400" b="1" u="sng" dirty="0">
                        <a:solidFill>
                          <a:srgbClr val="0070C0"/>
                        </a:solidFill>
                      </a:endParaRPr>
                    </a:p>
                  </a:txBody>
                  <a:tcPr marL="99060" marR="99060"/>
                </a:tc>
              </a:tr>
              <a:tr h="288923">
                <a:tc>
                  <a:txBody>
                    <a:bodyPr/>
                    <a:lstStyle/>
                    <a:p>
                      <a:r>
                        <a:rPr kumimoji="1" lang="ja-JP" altLang="en-US" sz="1400" b="0" dirty="0" smtClean="0"/>
                        <a:t>基準調剤加算２（自局単独で２４時間調剤等の体制整備、在宅実績の要件化等）</a:t>
                      </a:r>
                      <a:endParaRPr kumimoji="1" lang="ja-JP" altLang="en-US" sz="14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dirty="0" smtClean="0">
                          <a:solidFill>
                            <a:srgbClr val="0070C0"/>
                          </a:solidFill>
                        </a:rPr>
                        <a:t>３６点</a:t>
                      </a:r>
                      <a:endParaRPr kumimoji="1" lang="ja-JP" altLang="en-US" sz="1400" b="1" u="sng" dirty="0">
                        <a:solidFill>
                          <a:srgbClr val="0070C0"/>
                        </a:solidFill>
                      </a:endParaRPr>
                    </a:p>
                  </a:txBody>
                  <a:tcPr marL="99060" marR="99060"/>
                </a:tc>
              </a:tr>
            </a:tbl>
          </a:graphicData>
        </a:graphic>
      </p:graphicFrame>
      <p:sp>
        <p:nvSpPr>
          <p:cNvPr id="8" name="テキスト ボックス 7"/>
          <p:cNvSpPr txBox="1"/>
          <p:nvPr/>
        </p:nvSpPr>
        <p:spPr>
          <a:xfrm>
            <a:off x="1842243" y="1957319"/>
            <a:ext cx="800219"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現行</a:t>
            </a:r>
            <a:r>
              <a:rPr lang="en-US" altLang="ja-JP" sz="1600" dirty="0" smtClean="0">
                <a:solidFill>
                  <a:prstClr val="black"/>
                </a:solidFill>
              </a:rPr>
              <a:t>】</a:t>
            </a:r>
            <a:endParaRPr lang="ja-JP" altLang="en-US" sz="1600" dirty="0">
              <a:solidFill>
                <a:prstClr val="black"/>
              </a:solidFill>
            </a:endParaRPr>
          </a:p>
        </p:txBody>
      </p:sp>
      <p:sp>
        <p:nvSpPr>
          <p:cNvPr id="9" name="テキスト ボックス 8"/>
          <p:cNvSpPr txBox="1"/>
          <p:nvPr/>
        </p:nvSpPr>
        <p:spPr>
          <a:xfrm>
            <a:off x="7174448" y="1957319"/>
            <a:ext cx="1005403"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sp>
        <p:nvSpPr>
          <p:cNvPr id="10" name="右矢印 9"/>
          <p:cNvSpPr/>
          <p:nvPr/>
        </p:nvSpPr>
        <p:spPr>
          <a:xfrm>
            <a:off x="4746510" y="2339251"/>
            <a:ext cx="364841" cy="652462"/>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595698050"/>
              </p:ext>
            </p:extLst>
          </p:nvPr>
        </p:nvGraphicFramePr>
        <p:xfrm>
          <a:off x="205932" y="5286287"/>
          <a:ext cx="4377661" cy="914400"/>
        </p:xfrm>
        <a:graphic>
          <a:graphicData uri="http://schemas.openxmlformats.org/drawingml/2006/table">
            <a:tbl>
              <a:tblPr firstRow="1" bandRow="1">
                <a:tableStyleId>{22838BEF-8BB2-4498-84A7-C5851F593DF1}</a:tableStyleId>
              </a:tblPr>
              <a:tblGrid>
                <a:gridCol w="3449910"/>
                <a:gridCol w="927751"/>
              </a:tblGrid>
              <a:tr h="242996">
                <a:tc gridSpan="2">
                  <a:txBody>
                    <a:bodyPr/>
                    <a:lstStyle/>
                    <a:p>
                      <a:r>
                        <a:rPr kumimoji="1" lang="ja-JP" altLang="en-US" sz="1400" b="0" dirty="0" smtClean="0"/>
                        <a:t>無菌製剤処理加算</a:t>
                      </a:r>
                      <a:endParaRPr kumimoji="1" lang="ja-JP" altLang="en-US" sz="1400" b="0" dirty="0"/>
                    </a:p>
                  </a:txBody>
                  <a:tcPr marL="99060" marR="99060"/>
                </a:tc>
                <a:tc hMerge="1">
                  <a:txBody>
                    <a:bodyPr/>
                    <a:lstStyle/>
                    <a:p>
                      <a:pPr algn="ctr"/>
                      <a:endParaRPr kumimoji="1" lang="ja-JP" altLang="en-US" sz="1600" b="0" u="none" dirty="0">
                        <a:solidFill>
                          <a:schemeClr val="tx1"/>
                        </a:solidFill>
                      </a:endParaRPr>
                    </a:p>
                  </a:txBody>
                  <a:tcPr marL="99060" marR="99060"/>
                </a:tc>
              </a:tr>
              <a:tr h="242996">
                <a:tc>
                  <a:txBody>
                    <a:bodyPr/>
                    <a:lstStyle/>
                    <a:p>
                      <a:r>
                        <a:rPr kumimoji="1" lang="ja-JP" altLang="en-US" sz="1400" b="0" dirty="0" smtClean="0"/>
                        <a:t>中心静脈栄養法用輸液</a:t>
                      </a:r>
                      <a:endParaRPr kumimoji="1" lang="ja-JP" altLang="en-US" sz="1400" b="0" dirty="0"/>
                    </a:p>
                  </a:txBody>
                  <a:tcPr marL="99060" marR="99060"/>
                </a:tc>
                <a:tc>
                  <a:txBody>
                    <a:bodyPr/>
                    <a:lstStyle/>
                    <a:p>
                      <a:pPr algn="ctr"/>
                      <a:r>
                        <a:rPr kumimoji="1" lang="ja-JP" altLang="en-US" sz="1400" b="0" u="none" dirty="0" smtClean="0">
                          <a:solidFill>
                            <a:schemeClr val="tx1"/>
                          </a:solidFill>
                        </a:rPr>
                        <a:t>４０点</a:t>
                      </a:r>
                      <a:endParaRPr kumimoji="1" lang="ja-JP" altLang="en-US" sz="1400" b="0" u="none" dirty="0">
                        <a:solidFill>
                          <a:schemeClr val="tx1"/>
                        </a:solidFill>
                      </a:endParaRPr>
                    </a:p>
                  </a:txBody>
                  <a:tcPr marL="99060" marR="99060"/>
                </a:tc>
              </a:tr>
              <a:tr h="242996">
                <a:tc>
                  <a:txBody>
                    <a:bodyPr/>
                    <a:lstStyle/>
                    <a:p>
                      <a:r>
                        <a:rPr lang="ja-JP" altLang="en-US" sz="1400" b="0" dirty="0" smtClean="0"/>
                        <a:t>抗悪性腫瘍剤</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0" u="none" dirty="0" smtClean="0">
                          <a:solidFill>
                            <a:schemeClr val="tx1"/>
                          </a:solidFill>
                        </a:rPr>
                        <a:t>５０点</a:t>
                      </a:r>
                      <a:endParaRPr kumimoji="1" lang="ja-JP" altLang="en-US" sz="1400" b="0" u="none" dirty="0">
                        <a:solidFill>
                          <a:schemeClr val="tx1"/>
                        </a:solidFill>
                      </a:endParaRPr>
                    </a:p>
                  </a:txBody>
                  <a:tcPr marL="99060" marR="99060"/>
                </a:tc>
              </a:tr>
            </a:tbl>
          </a:graphicData>
        </a:graphic>
      </p:graphicFrame>
      <p:graphicFrame>
        <p:nvGraphicFramePr>
          <p:cNvPr id="12" name="表 11"/>
          <p:cNvGraphicFramePr>
            <a:graphicFrameLocks noGrp="1"/>
          </p:cNvGraphicFramePr>
          <p:nvPr>
            <p:extLst/>
          </p:nvPr>
        </p:nvGraphicFramePr>
        <p:xfrm>
          <a:off x="5344153" y="5296597"/>
          <a:ext cx="4330940" cy="1236518"/>
        </p:xfrm>
        <a:graphic>
          <a:graphicData uri="http://schemas.openxmlformats.org/drawingml/2006/table">
            <a:tbl>
              <a:tblPr firstRow="1" bandRow="1">
                <a:tableStyleId>{8A107856-5554-42FB-B03E-39F5DBC370BA}</a:tableStyleId>
              </a:tblPr>
              <a:tblGrid>
                <a:gridCol w="2493561"/>
                <a:gridCol w="1837379"/>
              </a:tblGrid>
              <a:tr h="288923">
                <a:tc>
                  <a:txBody>
                    <a:bodyPr/>
                    <a:lstStyle/>
                    <a:p>
                      <a:r>
                        <a:rPr kumimoji="1" lang="ja-JP" altLang="en-US" sz="1400" b="0" dirty="0" smtClean="0"/>
                        <a:t>無菌製剤処理加算</a:t>
                      </a:r>
                      <a:endParaRPr kumimoji="1" lang="ja-JP" altLang="en-US" sz="1400" b="0" dirty="0"/>
                    </a:p>
                  </a:txBody>
                  <a:tcPr marL="99060" marR="99060"/>
                </a:tc>
                <a:tc>
                  <a:txBody>
                    <a:bodyPr/>
                    <a:lstStyle/>
                    <a:p>
                      <a:r>
                        <a:rPr kumimoji="1" lang="ja-JP" altLang="en-US" sz="1400" b="0" dirty="0" smtClean="0"/>
                        <a:t>乳幼児以外／</a:t>
                      </a:r>
                      <a:r>
                        <a:rPr kumimoji="1" lang="ja-JP" altLang="en-US" sz="1400" b="1" u="sng" dirty="0" smtClean="0">
                          <a:solidFill>
                            <a:srgbClr val="0070C0"/>
                          </a:solidFill>
                        </a:rPr>
                        <a:t>乳幼児</a:t>
                      </a:r>
                      <a:endParaRPr kumimoji="1" lang="ja-JP" altLang="en-US" sz="1400" b="1" u="sng" dirty="0">
                        <a:solidFill>
                          <a:srgbClr val="0070C0"/>
                        </a:solidFill>
                      </a:endParaRPr>
                    </a:p>
                  </a:txBody>
                  <a:tcPr marL="99060" marR="99060"/>
                </a:tc>
              </a:tr>
              <a:tr h="322118">
                <a:tc>
                  <a:txBody>
                    <a:bodyPr/>
                    <a:lstStyle/>
                    <a:p>
                      <a:r>
                        <a:rPr kumimoji="1" lang="ja-JP" altLang="en-US" sz="1400" b="0" dirty="0" smtClean="0"/>
                        <a:t>中心静脈栄養法用輸液</a:t>
                      </a:r>
                      <a:endParaRPr kumimoji="1" lang="ja-JP" altLang="en-US" sz="14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1" u="sng" dirty="0" smtClean="0">
                          <a:solidFill>
                            <a:srgbClr val="0070C0"/>
                          </a:solidFill>
                        </a:rPr>
                        <a:t>６５点／１３０点</a:t>
                      </a:r>
                      <a:endParaRPr kumimoji="1" lang="ja-JP" altLang="en-US" sz="1400" b="1" u="sng" dirty="0">
                        <a:solidFill>
                          <a:srgbClr val="0070C0"/>
                        </a:solidFill>
                      </a:endParaRPr>
                    </a:p>
                  </a:txBody>
                  <a:tcPr marL="99060" marR="99060"/>
                </a:tc>
              </a:tr>
              <a:tr h="288923">
                <a:tc>
                  <a:txBody>
                    <a:bodyPr/>
                    <a:lstStyle/>
                    <a:p>
                      <a:r>
                        <a:rPr kumimoji="1" lang="ja-JP" altLang="en-US" sz="1400" b="0" dirty="0" smtClean="0"/>
                        <a:t>抗悪性腫瘍剤</a:t>
                      </a:r>
                      <a:endParaRPr kumimoji="1" lang="ja-JP" altLang="en-US" sz="14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dirty="0" smtClean="0">
                          <a:solidFill>
                            <a:srgbClr val="0070C0"/>
                          </a:solidFill>
                        </a:rPr>
                        <a:t>７５点／１４０点</a:t>
                      </a:r>
                      <a:endParaRPr kumimoji="1" lang="ja-JP" altLang="en-US" sz="1400" b="1" u="sng" dirty="0">
                        <a:solidFill>
                          <a:srgbClr val="0070C0"/>
                        </a:solidFill>
                      </a:endParaRPr>
                    </a:p>
                  </a:txBody>
                  <a:tcPr marL="99060" marR="99060"/>
                </a:tc>
              </a:tr>
              <a:tr h="288923">
                <a:tc>
                  <a:txBody>
                    <a:bodyPr/>
                    <a:lstStyle/>
                    <a:p>
                      <a:r>
                        <a:rPr kumimoji="1" lang="ja-JP" altLang="en-US" sz="1400" b="1" u="sng" dirty="0" smtClean="0">
                          <a:solidFill>
                            <a:srgbClr val="0070C0"/>
                          </a:solidFill>
                        </a:rPr>
                        <a:t>麻薬</a:t>
                      </a:r>
                      <a:endParaRPr kumimoji="1" lang="ja-JP" altLang="en-US" sz="1400" b="1" u="sng" dirty="0">
                        <a:solidFill>
                          <a:srgbClr val="0070C0"/>
                        </a:solidFill>
                      </a:endParaRP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dirty="0" smtClean="0">
                          <a:solidFill>
                            <a:srgbClr val="0070C0"/>
                          </a:solidFill>
                        </a:rPr>
                        <a:t>６５点／１３０点</a:t>
                      </a:r>
                      <a:endParaRPr kumimoji="1" lang="ja-JP" altLang="en-US" sz="1400" b="1" u="sng" dirty="0">
                        <a:solidFill>
                          <a:srgbClr val="0070C0"/>
                        </a:solidFill>
                      </a:endParaRPr>
                    </a:p>
                  </a:txBody>
                  <a:tcPr marL="99060" marR="99060"/>
                </a:tc>
              </a:tr>
            </a:tbl>
          </a:graphicData>
        </a:graphic>
      </p:graphicFrame>
      <p:sp>
        <p:nvSpPr>
          <p:cNvPr id="13" name="テキスト ボックス 12"/>
          <p:cNvSpPr txBox="1"/>
          <p:nvPr/>
        </p:nvSpPr>
        <p:spPr>
          <a:xfrm>
            <a:off x="1853826" y="4980880"/>
            <a:ext cx="800219"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現行</a:t>
            </a:r>
            <a:r>
              <a:rPr lang="en-US" altLang="ja-JP" sz="1600" dirty="0" smtClean="0">
                <a:solidFill>
                  <a:prstClr val="black"/>
                </a:solidFill>
              </a:rPr>
              <a:t>】</a:t>
            </a:r>
            <a:endParaRPr lang="ja-JP" altLang="en-US" sz="1600" dirty="0">
              <a:solidFill>
                <a:prstClr val="black"/>
              </a:solidFill>
            </a:endParaRPr>
          </a:p>
        </p:txBody>
      </p:sp>
      <p:sp>
        <p:nvSpPr>
          <p:cNvPr id="14" name="テキスト ボックス 13"/>
          <p:cNvSpPr txBox="1"/>
          <p:nvPr/>
        </p:nvSpPr>
        <p:spPr>
          <a:xfrm>
            <a:off x="7186031" y="4980880"/>
            <a:ext cx="1005403"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sp>
        <p:nvSpPr>
          <p:cNvPr id="15" name="右矢印 14"/>
          <p:cNvSpPr/>
          <p:nvPr/>
        </p:nvSpPr>
        <p:spPr>
          <a:xfrm>
            <a:off x="4758093" y="5362812"/>
            <a:ext cx="364841" cy="652462"/>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pic>
        <p:nvPicPr>
          <p:cNvPr id="16" name="図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4071" y="3623355"/>
            <a:ext cx="1498227" cy="1154330"/>
          </a:xfrm>
          <a:prstGeom prst="rect">
            <a:avLst/>
          </a:prstGeom>
          <a:noFill/>
          <a:extLst>
            <a:ext uri="{909E8E84-426E-40DD-AFC4-6F175D3DCCD1}">
              <a14:hiddenFill xmlns:a14="http://schemas.microsoft.com/office/drawing/2010/main">
                <a:solidFill>
                  <a:srgbClr val="FFFFFF"/>
                </a:solidFill>
              </a14:hiddenFill>
            </a:ext>
          </a:extLst>
        </p:spPr>
      </p:pic>
      <p:sp>
        <p:nvSpPr>
          <p:cNvPr id="1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243</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183406844"/>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0" y="908720"/>
            <a:ext cx="9906000" cy="5949280"/>
          </a:xfrm>
          <a:prstGeom prst="rect">
            <a:avLst/>
          </a:prstGeom>
          <a:solidFill>
            <a:srgbClr val="FFFFAF">
              <a:alpha val="49804"/>
            </a:srgbClr>
          </a:solidFill>
          <a:ln w="9525">
            <a:solidFill>
              <a:schemeClr val="tx1"/>
            </a:solidFill>
            <a:miter lim="800000"/>
            <a:headEnd/>
            <a:tailEnd/>
          </a:ln>
        </p:spPr>
        <p:txBody>
          <a:bodyPr lIns="36000" rIns="0"/>
          <a:lstStyle/>
          <a:p>
            <a:pPr eaLnBrk="0" hangingPunct="0">
              <a:tabLst>
                <a:tab pos="450850" algn="l"/>
              </a:tabLst>
              <a:defRPr/>
            </a:pPr>
            <a:r>
              <a:rPr lang="ja-JP" altLang="en-US" sz="2000" b="1" u="sng"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zh-TW" altLang="en-US" sz="2000" b="1" u="sng"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在宅</a:t>
            </a:r>
            <a:r>
              <a:rPr lang="zh-TW" altLang="en-US" sz="2000" b="1" u="sng" dirty="0">
                <a:solidFill>
                  <a:prstClr val="black"/>
                </a:solidFill>
                <a:latin typeface="Arial" panose="020B0604020202020204" pitchFamily="34" charset="0"/>
                <a:ea typeface="ＭＳ ゴシック" panose="020B0609070205080204" pitchFamily="49" charset="-128"/>
                <a:cs typeface="Arial" panose="020B0604020202020204" pitchFamily="34" charset="0"/>
              </a:rPr>
              <a:t>患者訪問薬剤管理</a:t>
            </a:r>
            <a:r>
              <a:rPr lang="zh-TW" altLang="en-US" sz="2000" b="1" u="sng"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指導料</a:t>
            </a:r>
            <a:r>
              <a:rPr lang="ja-JP" altLang="en-US" sz="2000" b="1" u="sng"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の見直し＞</a:t>
            </a:r>
            <a:r>
              <a:rPr lang="zh-TW" altLang="en-US" sz="2000" b="1" u="sng" dirty="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endParaRPr lang="en-US" altLang="ja-JP" sz="2000" b="1" u="sng"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u"/>
              <a:tabLst>
                <a:tab pos="450850" algn="l"/>
              </a:tabLst>
              <a:defRPr/>
            </a:pP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在宅</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医療を担う保険薬局を確保し、質の高い在宅医療を提供するため</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、在宅</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患者訪問薬剤管理指導の同一建物居住者以外の評価を引き上げ、同一建物居住者の評価を引き下げる</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endParaRPr lang="en-US" altLang="ja-JP"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u"/>
              <a:tabLst>
                <a:tab pos="450850" algn="l"/>
              </a:tabLst>
              <a:defRPr/>
            </a:pPr>
            <a:endParaRPr lang="en-US" altLang="ja-JP" sz="20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u"/>
              <a:tabLst>
                <a:tab pos="450850" algn="l"/>
              </a:tabLst>
              <a:defRPr/>
            </a:pPr>
            <a:endParaRPr lang="en-US" altLang="ja-JP"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u"/>
              <a:tabLst>
                <a:tab pos="450850" algn="l"/>
              </a:tabLst>
              <a:defRPr/>
            </a:pPr>
            <a:endParaRPr lang="en-US" altLang="ja-JP" sz="20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tabLst>
                <a:tab pos="450850" algn="l"/>
              </a:tabLst>
              <a:defRPr/>
            </a:pPr>
            <a:endParaRPr lang="en-US" altLang="ja-JP"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tabLst>
                <a:tab pos="450850" algn="l"/>
              </a:tabLst>
              <a:defRPr/>
            </a:pPr>
            <a:endParaRPr lang="en-US" altLang="ja-JP" sz="20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u"/>
              <a:tabLst>
                <a:tab pos="450850" algn="l"/>
              </a:tabLst>
              <a:defRPr/>
            </a:pP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また</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、在宅不適切事例を踏まえ、</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薬局</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の求められる機能とあるべき</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姿</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厚生労働科学研究費補助金</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事業</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に</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おいて「</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薬剤師１人</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につき、１日</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当たり</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患者数を適切</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な人数までとする</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べき」とされていることから、</a:t>
            </a:r>
            <a:r>
              <a:rPr lang="ja-JP" altLang="en-US" sz="2000" b="1" dirty="0">
                <a:solidFill>
                  <a:srgbClr val="0070C0"/>
                </a:solidFill>
                <a:latin typeface="Arial" panose="020B0604020202020204" pitchFamily="34" charset="0"/>
                <a:ea typeface="ＭＳ ゴシック" panose="020B0609070205080204" pitchFamily="49" charset="-128"/>
                <a:cs typeface="Arial" panose="020B0604020202020204" pitchFamily="34" charset="0"/>
              </a:rPr>
              <a:t>保険</a:t>
            </a:r>
            <a:r>
              <a:rPr lang="ja-JP" altLang="en-US" sz="2000" b="1" dirty="0" smtClean="0">
                <a:solidFill>
                  <a:srgbClr val="0070C0"/>
                </a:solidFill>
                <a:latin typeface="Arial" panose="020B0604020202020204" pitchFamily="34" charset="0"/>
                <a:ea typeface="ＭＳ ゴシック" panose="020B0609070205080204" pitchFamily="49" charset="-128"/>
                <a:cs typeface="Arial" panose="020B0604020202020204" pitchFamily="34" charset="0"/>
              </a:rPr>
              <a:t>薬剤師１人</a:t>
            </a:r>
            <a:r>
              <a:rPr lang="ja-JP" altLang="en-US" sz="2000" b="1" dirty="0">
                <a:solidFill>
                  <a:srgbClr val="0070C0"/>
                </a:solidFill>
                <a:latin typeface="Arial" panose="020B0604020202020204" pitchFamily="34" charset="0"/>
                <a:ea typeface="ＭＳ ゴシック" panose="020B0609070205080204" pitchFamily="49" charset="-128"/>
                <a:cs typeface="Arial" panose="020B0604020202020204" pitchFamily="34" charset="0"/>
              </a:rPr>
              <a:t>につき１日に５回に限り算定すること</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を要件とする</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endParaRPr lang="en-US" altLang="ja-JP"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tabLst>
                <a:tab pos="450850" algn="l"/>
              </a:tabLst>
              <a:defRPr/>
            </a:pPr>
            <a:endParaRPr lang="en-US" altLang="ja-JP" sz="2000" b="1" u="sng"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tabLst>
                <a:tab pos="450850" algn="l"/>
              </a:tabLst>
              <a:defRPr/>
            </a:pPr>
            <a:r>
              <a:rPr lang="ja-JP" altLang="en-US" sz="2000" b="1" u="sng"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＜在宅</a:t>
            </a:r>
            <a:r>
              <a:rPr lang="ja-JP" altLang="en-US" sz="2000" b="1" u="sng" dirty="0">
                <a:solidFill>
                  <a:prstClr val="black"/>
                </a:solidFill>
                <a:latin typeface="Arial" panose="020B0604020202020204" pitchFamily="34" charset="0"/>
                <a:ea typeface="ＭＳ ゴシック" panose="020B0609070205080204" pitchFamily="49" charset="-128"/>
                <a:cs typeface="Arial" panose="020B0604020202020204" pitchFamily="34" charset="0"/>
              </a:rPr>
              <a:t>患者訪問薬剤管理指導の要件</a:t>
            </a:r>
            <a:r>
              <a:rPr lang="ja-JP" altLang="en-US" sz="2000" b="1" u="sng"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統一＞</a:t>
            </a:r>
            <a:endParaRPr lang="en-US" altLang="ja-JP" sz="2000" b="1" u="sng"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u"/>
              <a:tabLst>
                <a:tab pos="450850" algn="l"/>
              </a:tabLst>
              <a:defRPr/>
            </a:pP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チーム医療の一つとして、薬剤師による一層の在宅患者訪問薬剤管理指導が求められていることを踏まえて、診療報酬と調剤報酬の在宅患者訪問薬剤管理指導の算定要件を揃える</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endParaRPr lang="en-US" altLang="ja-JP" sz="20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tabLst>
                <a:tab pos="450850" algn="l"/>
              </a:tabLst>
              <a:defRPr/>
            </a:pPr>
            <a:endParaRPr lang="en-US" altLang="ja-JP" sz="20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u"/>
              <a:tabLst>
                <a:tab pos="450850" algn="l"/>
              </a:tabLst>
              <a:defRPr/>
            </a:pPr>
            <a:endParaRPr lang="en-US" altLang="ja-JP"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endParaRPr lang="en-US" altLang="ja-JP" sz="2000" dirty="0" smtClean="0">
              <a:solidFill>
                <a:prstClr val="black"/>
              </a:solidFill>
            </a:endParaRPr>
          </a:p>
          <a:p>
            <a:r>
              <a:rPr lang="ja-JP" altLang="en-US" sz="2400" b="1" u="sng" dirty="0" smtClean="0">
                <a:solidFill>
                  <a:srgbClr val="0070C0"/>
                </a:solidFill>
              </a:rPr>
              <a:t>　</a:t>
            </a:r>
            <a:endParaRPr lang="en-US" altLang="ja-JP" sz="2400" b="1" u="sng" dirty="0" smtClean="0">
              <a:solidFill>
                <a:srgbClr val="0070C0"/>
              </a:solidFill>
            </a:endParaRPr>
          </a:p>
          <a:p>
            <a:endParaRPr lang="en-US" altLang="ja-JP" sz="1000" dirty="0" smtClean="0">
              <a:solidFill>
                <a:prstClr val="black"/>
              </a:solidFill>
            </a:endParaRPr>
          </a:p>
          <a:p>
            <a:endParaRPr lang="en-US" altLang="ja-JP" sz="1600" dirty="0" smtClean="0">
              <a:solidFill>
                <a:prstClr val="black"/>
              </a:solidFill>
            </a:endParaRPr>
          </a:p>
          <a:p>
            <a:endParaRPr lang="en-US" altLang="ja-JP" sz="1600" dirty="0" smtClean="0">
              <a:solidFill>
                <a:prstClr val="black"/>
              </a:solidFill>
            </a:endParaRPr>
          </a:p>
          <a:p>
            <a:pPr>
              <a:spcBef>
                <a:spcPts val="600"/>
              </a:spcBef>
            </a:pPr>
            <a:endParaRPr lang="en-US" altLang="ja-JP" sz="1600" dirty="0" smtClean="0">
              <a:solidFill>
                <a:prstClr val="black"/>
              </a:solidFill>
            </a:endParaRPr>
          </a:p>
          <a:p>
            <a:pPr>
              <a:spcBef>
                <a:spcPts val="600"/>
              </a:spcBef>
            </a:pPr>
            <a:r>
              <a:rPr lang="ja-JP" altLang="en-US" sz="1600" dirty="0" smtClean="0">
                <a:solidFill>
                  <a:prstClr val="black"/>
                </a:solidFill>
              </a:rPr>
              <a:t> </a:t>
            </a:r>
            <a:endParaRPr lang="en-US" altLang="ja-JP" sz="1600" dirty="0" smtClean="0">
              <a:solidFill>
                <a:prstClr val="black"/>
              </a:solidFill>
            </a:endParaRPr>
          </a:p>
          <a:p>
            <a:r>
              <a:rPr lang="ja-JP" altLang="en-US" sz="2000" dirty="0" smtClean="0">
                <a:solidFill>
                  <a:prstClr val="black"/>
                </a:solidFill>
              </a:rPr>
              <a:t>　　</a:t>
            </a:r>
            <a:r>
              <a:rPr lang="ja-JP" altLang="en-US" sz="2000" dirty="0" smtClean="0">
                <a:solidFill>
                  <a:prstClr val="black"/>
                </a:solidFill>
                <a:latin typeface="ＭＳ Ｐゴシック" pitchFamily="50" charset="-128"/>
              </a:rPr>
              <a:t>　　　</a:t>
            </a:r>
            <a:endParaRPr lang="en-US" altLang="ja-JP" sz="2000" dirty="0" smtClean="0">
              <a:solidFill>
                <a:prstClr val="black"/>
              </a:solidFill>
              <a:latin typeface="ＭＳ Ｐゴシック" pitchFamily="50" charset="-128"/>
            </a:endParaRPr>
          </a:p>
          <a:p>
            <a:pPr algn="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2050" name="Rectangle 2"/>
          <p:cNvSpPr>
            <a:spLocks noGrp="1" noChangeArrowheads="1"/>
          </p:cNvSpPr>
          <p:nvPr>
            <p:ph type="ctrTitle"/>
          </p:nvPr>
        </p:nvSpPr>
        <p:spPr>
          <a:xfrm>
            <a:off x="93862" y="199291"/>
            <a:ext cx="9718431" cy="512404"/>
          </a:xfrm>
          <a:solidFill>
            <a:srgbClr val="CFDEB0"/>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r>
              <a:rPr lang="ja-JP" altLang="en-US" sz="2800" dirty="0">
                <a:solidFill>
                  <a:schemeClr val="tx1"/>
                </a:solidFill>
                <a:latin typeface="ＭＳ ゴシック" pitchFamily="49" charset="-128"/>
                <a:ea typeface="ＭＳ ゴシック" pitchFamily="49" charset="-128"/>
                <a:cs typeface="Times New Roman" pitchFamily="18" charset="0"/>
              </a:rPr>
              <a:t>在宅薬剤管理指導業務の一層の</a:t>
            </a:r>
            <a:r>
              <a:rPr lang="ja-JP" altLang="en-US" sz="2800" dirty="0" smtClean="0">
                <a:solidFill>
                  <a:schemeClr val="tx1"/>
                </a:solidFill>
                <a:latin typeface="ＭＳ ゴシック" pitchFamily="49" charset="-128"/>
                <a:ea typeface="ＭＳ ゴシック" pitchFamily="49" charset="-128"/>
                <a:cs typeface="Times New Roman" pitchFamily="18" charset="0"/>
              </a:rPr>
              <a:t>推進②</a:t>
            </a:r>
            <a:endParaRPr lang="en-US" altLang="ja-JP" sz="2400" dirty="0" smtClean="0">
              <a:solidFill>
                <a:schemeClr val="tx1"/>
              </a:solidFill>
              <a:latin typeface="+mn-ea"/>
            </a:endParaRPr>
          </a:p>
        </p:txBody>
      </p:sp>
      <p:graphicFrame>
        <p:nvGraphicFramePr>
          <p:cNvPr id="6" name="表 5"/>
          <p:cNvGraphicFramePr>
            <a:graphicFrameLocks noGrp="1"/>
          </p:cNvGraphicFramePr>
          <p:nvPr>
            <p:extLst/>
          </p:nvPr>
        </p:nvGraphicFramePr>
        <p:xfrm>
          <a:off x="194349" y="2458671"/>
          <a:ext cx="4377661" cy="1036320"/>
        </p:xfrm>
        <a:graphic>
          <a:graphicData uri="http://schemas.openxmlformats.org/drawingml/2006/table">
            <a:tbl>
              <a:tblPr firstRow="1" bandRow="1">
                <a:tableStyleId>{22838BEF-8BB2-4498-84A7-C5851F593DF1}</a:tableStyleId>
              </a:tblPr>
              <a:tblGrid>
                <a:gridCol w="3449910"/>
                <a:gridCol w="927751"/>
              </a:tblGrid>
              <a:tr h="242996">
                <a:tc>
                  <a:txBody>
                    <a:bodyPr/>
                    <a:lstStyle/>
                    <a:p>
                      <a:r>
                        <a:rPr kumimoji="1" lang="ja-JP" altLang="en-US" sz="1400" b="0" dirty="0" smtClean="0"/>
                        <a:t>在宅患者訪問薬剤管理指導料１</a:t>
                      </a:r>
                      <a:endParaRPr kumimoji="1" lang="en-US" altLang="ja-JP" sz="1400" b="0" dirty="0" smtClean="0"/>
                    </a:p>
                    <a:p>
                      <a:pPr algn="r"/>
                      <a:r>
                        <a:rPr kumimoji="1" lang="ja-JP" altLang="en-US" sz="1400" b="0" dirty="0" smtClean="0"/>
                        <a:t>（同一建物以外）</a:t>
                      </a:r>
                    </a:p>
                  </a:txBody>
                  <a:tcPr marL="99060" marR="99060"/>
                </a:tc>
                <a:tc>
                  <a:txBody>
                    <a:bodyPr/>
                    <a:lstStyle/>
                    <a:p>
                      <a:pPr algn="ctr"/>
                      <a:r>
                        <a:rPr kumimoji="1" lang="ja-JP" altLang="en-US" sz="1400" b="0" u="none" dirty="0" smtClean="0">
                          <a:solidFill>
                            <a:schemeClr val="tx1"/>
                          </a:solidFill>
                        </a:rPr>
                        <a:t>５００点</a:t>
                      </a:r>
                      <a:endParaRPr kumimoji="1" lang="ja-JP" altLang="en-US" sz="1400" b="0" u="none" dirty="0">
                        <a:solidFill>
                          <a:schemeClr val="tx1"/>
                        </a:solidFill>
                      </a:endParaRPr>
                    </a:p>
                  </a:txBody>
                  <a:tcPr marL="99060" marR="99060"/>
                </a:tc>
              </a:tr>
              <a:tr h="242996">
                <a:tc>
                  <a:txBody>
                    <a:bodyPr/>
                    <a:lstStyle/>
                    <a:p>
                      <a:r>
                        <a:rPr lang="zh-TW" altLang="en-US" sz="1400" b="0" dirty="0" smtClean="0">
                          <a:latin typeface="ＭＳ Ｐゴシック" panose="020B0600070205080204" pitchFamily="50" charset="-128"/>
                          <a:ea typeface="ＭＳ Ｐゴシック" panose="020B0600070205080204" pitchFamily="50" charset="-128"/>
                        </a:rPr>
                        <a:t>在宅患者訪問薬剤管理指導料</a:t>
                      </a:r>
                      <a:r>
                        <a:rPr lang="ja-JP" altLang="en-US" sz="1400" b="0" dirty="0" smtClean="0"/>
                        <a:t>２</a:t>
                      </a:r>
                      <a:endParaRPr lang="en-US" altLang="ja-JP" sz="1400" b="0" dirty="0" smtClean="0"/>
                    </a:p>
                    <a:p>
                      <a:pPr algn="r"/>
                      <a:r>
                        <a:rPr lang="ja-JP" altLang="en-US" sz="1400" b="0" dirty="0" smtClean="0"/>
                        <a:t>（同一建物）</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0" u="none" dirty="0" smtClean="0">
                          <a:solidFill>
                            <a:schemeClr val="tx1"/>
                          </a:solidFill>
                        </a:rPr>
                        <a:t>３５０点</a:t>
                      </a:r>
                      <a:endParaRPr kumimoji="1" lang="ja-JP" altLang="en-US" sz="1400" b="0" u="none" dirty="0">
                        <a:solidFill>
                          <a:schemeClr val="tx1"/>
                        </a:solidFill>
                      </a:endParaRPr>
                    </a:p>
                  </a:txBody>
                  <a:tcPr marL="99060" marR="99060"/>
                </a:tc>
              </a:tr>
            </a:tbl>
          </a:graphicData>
        </a:graphic>
      </p:graphicFrame>
      <p:graphicFrame>
        <p:nvGraphicFramePr>
          <p:cNvPr id="7" name="表 6"/>
          <p:cNvGraphicFramePr>
            <a:graphicFrameLocks noGrp="1"/>
          </p:cNvGraphicFramePr>
          <p:nvPr>
            <p:extLst/>
          </p:nvPr>
        </p:nvGraphicFramePr>
        <p:xfrm>
          <a:off x="5332570" y="2468981"/>
          <a:ext cx="4330940" cy="1036320"/>
        </p:xfrm>
        <a:graphic>
          <a:graphicData uri="http://schemas.openxmlformats.org/drawingml/2006/table">
            <a:tbl>
              <a:tblPr firstRow="1" bandRow="1">
                <a:tableStyleId>{8A107856-5554-42FB-B03E-39F5DBC370BA}</a:tableStyleId>
              </a:tblPr>
              <a:tblGrid>
                <a:gridCol w="3445558"/>
                <a:gridCol w="885382"/>
              </a:tblGrid>
              <a:tr h="288923">
                <a:tc>
                  <a:txBody>
                    <a:bodyPr/>
                    <a:lstStyle/>
                    <a:p>
                      <a:r>
                        <a:rPr kumimoji="1" lang="ja-JP" altLang="en-US" sz="1400" b="0" dirty="0" smtClean="0"/>
                        <a:t>在宅患者訪問薬剤管理指導料１</a:t>
                      </a:r>
                      <a:endParaRPr kumimoji="1" lang="en-US" altLang="ja-JP" sz="1400" b="0" dirty="0" smtClean="0"/>
                    </a:p>
                    <a:p>
                      <a:pPr algn="r"/>
                      <a:r>
                        <a:rPr kumimoji="1" lang="ja-JP" altLang="en-US" sz="1400" b="0" dirty="0" smtClean="0"/>
                        <a:t>（同一建物以外）</a:t>
                      </a:r>
                    </a:p>
                  </a:txBody>
                  <a:tcPr marL="99060" marR="99060"/>
                </a:tc>
                <a:tc>
                  <a:txBody>
                    <a:bodyPr/>
                    <a:lstStyle/>
                    <a:p>
                      <a:pPr algn="ctr"/>
                      <a:r>
                        <a:rPr kumimoji="1" lang="ja-JP" altLang="en-US" sz="1400" b="1" u="sng" dirty="0" smtClean="0">
                          <a:solidFill>
                            <a:srgbClr val="0070C0"/>
                          </a:solidFill>
                        </a:rPr>
                        <a:t>６５０点</a:t>
                      </a:r>
                      <a:endParaRPr kumimoji="1" lang="ja-JP" altLang="en-US" sz="1400" b="1" u="sng" dirty="0">
                        <a:solidFill>
                          <a:srgbClr val="0070C0"/>
                        </a:solidFill>
                      </a:endParaRPr>
                    </a:p>
                  </a:txBody>
                  <a:tcPr marL="99060" marR="99060"/>
                </a:tc>
              </a:tr>
              <a:tr h="288923">
                <a:tc>
                  <a:txBody>
                    <a:bodyPr/>
                    <a:lstStyle/>
                    <a:p>
                      <a:r>
                        <a:rPr lang="zh-TW" altLang="en-US" sz="1400" b="0" dirty="0" smtClean="0">
                          <a:latin typeface="ＭＳ Ｐゴシック" panose="020B0600070205080204" pitchFamily="50" charset="-128"/>
                          <a:ea typeface="ＭＳ Ｐゴシック" panose="020B0600070205080204" pitchFamily="50" charset="-128"/>
                        </a:rPr>
                        <a:t>在宅患者訪問薬剤管理指導料</a:t>
                      </a:r>
                      <a:r>
                        <a:rPr lang="ja-JP" altLang="en-US" sz="1400" b="0" dirty="0" smtClean="0"/>
                        <a:t>２</a:t>
                      </a:r>
                      <a:endParaRPr lang="en-US" altLang="ja-JP" sz="1400" b="0" dirty="0" smtClean="0"/>
                    </a:p>
                    <a:p>
                      <a:pPr algn="r"/>
                      <a:r>
                        <a:rPr lang="ja-JP" altLang="en-US" sz="1400" b="0" dirty="0" smtClean="0"/>
                        <a:t>（同一建物）</a:t>
                      </a: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1" u="sng" dirty="0" smtClean="0">
                          <a:solidFill>
                            <a:srgbClr val="0070C0"/>
                          </a:solidFill>
                        </a:rPr>
                        <a:t>３００点</a:t>
                      </a:r>
                      <a:endParaRPr kumimoji="1" lang="ja-JP" altLang="en-US" sz="1400" b="1" u="sng" dirty="0">
                        <a:solidFill>
                          <a:srgbClr val="0070C0"/>
                        </a:solidFill>
                      </a:endParaRPr>
                    </a:p>
                  </a:txBody>
                  <a:tcPr marL="99060" marR="99060"/>
                </a:tc>
              </a:tr>
            </a:tbl>
          </a:graphicData>
        </a:graphic>
      </p:graphicFrame>
      <p:sp>
        <p:nvSpPr>
          <p:cNvPr id="8" name="テキスト ボックス 7"/>
          <p:cNvSpPr txBox="1"/>
          <p:nvPr/>
        </p:nvSpPr>
        <p:spPr>
          <a:xfrm>
            <a:off x="1842243" y="2153264"/>
            <a:ext cx="800219"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現行</a:t>
            </a:r>
            <a:r>
              <a:rPr lang="en-US" altLang="ja-JP" sz="1600" dirty="0" smtClean="0">
                <a:solidFill>
                  <a:prstClr val="black"/>
                </a:solidFill>
              </a:rPr>
              <a:t>】</a:t>
            </a:r>
            <a:endParaRPr lang="ja-JP" altLang="en-US" sz="1600" dirty="0">
              <a:solidFill>
                <a:prstClr val="black"/>
              </a:solidFill>
            </a:endParaRPr>
          </a:p>
        </p:txBody>
      </p:sp>
      <p:sp>
        <p:nvSpPr>
          <p:cNvPr id="9" name="テキスト ボックス 8"/>
          <p:cNvSpPr txBox="1"/>
          <p:nvPr/>
        </p:nvSpPr>
        <p:spPr>
          <a:xfrm>
            <a:off x="7174448" y="2153264"/>
            <a:ext cx="1005403"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sp>
        <p:nvSpPr>
          <p:cNvPr id="10" name="右矢印 9"/>
          <p:cNvSpPr/>
          <p:nvPr/>
        </p:nvSpPr>
        <p:spPr>
          <a:xfrm>
            <a:off x="4746510" y="2535196"/>
            <a:ext cx="364841" cy="652462"/>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244</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1663380745"/>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body" idx="4294967295"/>
          </p:nvPr>
        </p:nvSpPr>
        <p:spPr>
          <a:xfrm>
            <a:off x="654196" y="549286"/>
            <a:ext cx="9251845" cy="1217869"/>
          </a:xfrm>
        </p:spPr>
        <p:txBody>
          <a:bodyPr>
            <a:normAutofit fontScale="70000" lnSpcReduction="20000"/>
          </a:bodyPr>
          <a:lstStyle/>
          <a:p>
            <a:pPr algn="ctr" eaLnBrk="1" hangingPunct="1">
              <a:buFontTx/>
              <a:buNone/>
            </a:pPr>
            <a:r>
              <a:rPr lang="ja-JP" altLang="en-US" sz="3600" dirty="0"/>
              <a:t>ご清聴ありがとうございました</a:t>
            </a:r>
            <a:r>
              <a:rPr lang="ja-JP" altLang="en-US" sz="3600" dirty="0" smtClean="0"/>
              <a:t>。</a:t>
            </a:r>
            <a:endParaRPr lang="en-US" altLang="ja-JP" sz="3600" dirty="0" smtClean="0"/>
          </a:p>
          <a:p>
            <a:pPr algn="ctr" eaLnBrk="1" hangingPunct="1">
              <a:buFontTx/>
              <a:buNone/>
            </a:pPr>
            <a:r>
              <a:rPr lang="ja-JP" altLang="en-US" sz="3600" dirty="0" smtClean="0"/>
              <a:t>地域</a:t>
            </a:r>
            <a:r>
              <a:rPr lang="ja-JP" altLang="en-US" sz="3600" dirty="0"/>
              <a:t>に</a:t>
            </a:r>
            <a:r>
              <a:rPr lang="ja-JP" altLang="en-US" sz="3600" dirty="0" smtClean="0"/>
              <a:t>おいて会員の先生方へのご周知</a:t>
            </a:r>
            <a:endParaRPr lang="en-US" altLang="ja-JP" sz="3600" dirty="0" smtClean="0"/>
          </a:p>
          <a:p>
            <a:pPr algn="ctr" eaLnBrk="1" hangingPunct="1">
              <a:buFontTx/>
              <a:buNone/>
            </a:pPr>
            <a:r>
              <a:rPr lang="ja-JP" altLang="en-US" sz="3600" dirty="0" smtClean="0"/>
              <a:t>何卒よろしく</a:t>
            </a:r>
            <a:r>
              <a:rPr lang="ja-JP" altLang="en-US" sz="3600" dirty="0"/>
              <a:t>お願い</a:t>
            </a:r>
            <a:r>
              <a:rPr lang="ja-JP" altLang="en-US" sz="3600" dirty="0" smtClean="0"/>
              <a:t>いたします。</a:t>
            </a:r>
            <a:endParaRPr lang="ja-JP" altLang="en-US" sz="3600" dirty="0"/>
          </a:p>
        </p:txBody>
      </p:sp>
      <p:sp>
        <p:nvSpPr>
          <p:cNvPr id="1058819" name="フッター プレースホルダ 4"/>
          <p:cNvSpPr txBox="1">
            <a:spLocks noGrp="1"/>
          </p:cNvSpPr>
          <p:nvPr/>
        </p:nvSpPr>
        <p:spPr bwMode="auto">
          <a:xfrm>
            <a:off x="3385132" y="6454719"/>
            <a:ext cx="3135816" cy="331787"/>
          </a:xfrm>
          <a:prstGeom prst="rect">
            <a:avLst/>
          </a:prstGeom>
          <a:noFill/>
          <a:ln w="9525">
            <a:noFill/>
            <a:miter lim="800000"/>
            <a:headEnd/>
            <a:tailEnd/>
          </a:ln>
        </p:spPr>
        <p:txBody>
          <a:bodyPr lIns="91428" tIns="45714" rIns="91428" bIns="45714"/>
          <a:lstStyle/>
          <a:p>
            <a:pPr algn="ctr"/>
            <a:r>
              <a:rPr lang="en-US" altLang="ja-JP" sz="1400" dirty="0">
                <a:solidFill>
                  <a:srgbClr val="000000"/>
                </a:solidFill>
              </a:rPr>
              <a:t>JAPAN MEDICAL ASSOCIATION</a:t>
            </a:r>
          </a:p>
        </p:txBody>
      </p:sp>
      <p:pic>
        <p:nvPicPr>
          <p:cNvPr id="1058820" name="Picture 3"/>
          <p:cNvPicPr>
            <a:picLocks noChangeAspect="1" noChangeArrowheads="1"/>
          </p:cNvPicPr>
          <p:nvPr/>
        </p:nvPicPr>
        <p:blipFill>
          <a:blip r:embed="rId3" cstate="print"/>
          <a:srcRect/>
          <a:stretch>
            <a:fillRect/>
          </a:stretch>
        </p:blipFill>
        <p:spPr bwMode="auto">
          <a:xfrm>
            <a:off x="1363970" y="1989140"/>
            <a:ext cx="4758499" cy="4214812"/>
          </a:xfrm>
          <a:prstGeom prst="rect">
            <a:avLst/>
          </a:prstGeom>
          <a:noFill/>
          <a:ln w="9525">
            <a:noFill/>
            <a:miter lim="800000"/>
            <a:headEnd/>
            <a:tailEnd/>
          </a:ln>
        </p:spPr>
      </p:pic>
      <p:sp>
        <p:nvSpPr>
          <p:cNvPr id="1058821" name="Text Box 4"/>
          <p:cNvSpPr txBox="1">
            <a:spLocks noChangeArrowheads="1"/>
          </p:cNvSpPr>
          <p:nvPr/>
        </p:nvSpPr>
        <p:spPr bwMode="auto">
          <a:xfrm>
            <a:off x="8782359" y="5300664"/>
            <a:ext cx="461641" cy="1008062"/>
          </a:xfrm>
          <a:prstGeom prst="rect">
            <a:avLst/>
          </a:prstGeom>
          <a:noFill/>
          <a:ln w="9525">
            <a:noFill/>
            <a:miter lim="800000"/>
            <a:headEnd/>
            <a:tailEnd/>
          </a:ln>
        </p:spPr>
        <p:txBody>
          <a:bodyPr vert="eaVert" lIns="91428" tIns="45714" rIns="91428" bIns="45714">
            <a:spAutoFit/>
          </a:bodyPr>
          <a:lstStyle/>
          <a:p>
            <a:pPr algn="ctr" fontAlgn="ctr">
              <a:spcBef>
                <a:spcPct val="50000"/>
              </a:spcBef>
            </a:pPr>
            <a:endParaRPr lang="ja-JP" altLang="ja-JP">
              <a:solidFill>
                <a:srgbClr val="000000"/>
              </a:solidFill>
              <a:latin typeface="Tahoma" pitchFamily="34" charset="0"/>
            </a:endParaRPr>
          </a:p>
        </p:txBody>
      </p:sp>
      <p:sp>
        <p:nvSpPr>
          <p:cNvPr id="1058822" name="Text Box 5"/>
          <p:cNvSpPr txBox="1">
            <a:spLocks noChangeArrowheads="1"/>
          </p:cNvSpPr>
          <p:nvPr/>
        </p:nvSpPr>
        <p:spPr bwMode="auto">
          <a:xfrm>
            <a:off x="6705583" y="1484326"/>
            <a:ext cx="461641" cy="3817937"/>
          </a:xfrm>
          <a:prstGeom prst="rect">
            <a:avLst/>
          </a:prstGeom>
          <a:noFill/>
          <a:ln w="9525">
            <a:noFill/>
            <a:miter lim="800000"/>
            <a:headEnd/>
            <a:tailEnd/>
          </a:ln>
        </p:spPr>
        <p:txBody>
          <a:bodyPr vert="eaVert" lIns="91428" tIns="45714" rIns="91428" bIns="45714">
            <a:spAutoFit/>
          </a:bodyPr>
          <a:lstStyle/>
          <a:p>
            <a:pPr algn="ctr" fontAlgn="ctr">
              <a:spcBef>
                <a:spcPct val="50000"/>
              </a:spcBef>
            </a:pPr>
            <a:endParaRPr lang="ja-JP" altLang="ja-JP">
              <a:solidFill>
                <a:srgbClr val="000000"/>
              </a:solidFill>
              <a:latin typeface="Tahoma" pitchFamily="34" charset="0"/>
            </a:endParaRPr>
          </a:p>
        </p:txBody>
      </p:sp>
      <p:sp>
        <p:nvSpPr>
          <p:cNvPr id="637958" name="Rectangle 6"/>
          <p:cNvSpPr>
            <a:spLocks noChangeArrowheads="1"/>
          </p:cNvSpPr>
          <p:nvPr/>
        </p:nvSpPr>
        <p:spPr bwMode="auto">
          <a:xfrm>
            <a:off x="6592356" y="5302156"/>
            <a:ext cx="2260962" cy="461653"/>
          </a:xfrm>
          <a:prstGeom prst="rect">
            <a:avLst/>
          </a:prstGeom>
          <a:noFill/>
          <a:ln w="9525">
            <a:noFill/>
            <a:miter lim="800000"/>
            <a:headEnd/>
            <a:tailEnd/>
          </a:ln>
          <a:effectLst/>
        </p:spPr>
        <p:txBody>
          <a:bodyPr lIns="91428" tIns="45714" rIns="91428" bIns="45714">
            <a:spAutoFit/>
          </a:bodyPr>
          <a:lstStyle/>
          <a:p>
            <a:pPr algn="ctr" fontAlgn="ctr">
              <a:defRPr/>
            </a:pPr>
            <a:r>
              <a:rPr lang="ja-JP" altLang="en-US" sz="2400" b="1" dirty="0">
                <a:solidFill>
                  <a:prstClr val="black"/>
                </a:solidFill>
                <a:effectLst>
                  <a:outerShdw blurRad="38100" dist="38100" dir="2700000" algn="tl">
                    <a:srgbClr val="C0C0C0"/>
                  </a:outerShdw>
                </a:effectLst>
                <a:latin typeface="Tahoma" pitchFamily="34" charset="0"/>
              </a:rPr>
              <a:t>日 本 医 師 会</a:t>
            </a:r>
          </a:p>
        </p:txBody>
      </p:sp>
    </p:spTree>
    <p:extLst>
      <p:ext uri="{BB962C8B-B14F-4D97-AF65-F5344CB8AC3E}">
        <p14:creationId xmlns:p14="http://schemas.microsoft.com/office/powerpoint/2010/main" val="3192826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428496" y="4223736"/>
            <a:ext cx="9104955" cy="206723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ts val="0"/>
              </a:spcBef>
              <a:spcAft>
                <a:spcPct val="0"/>
              </a:spcAft>
              <a:buFontTx/>
              <a:buNone/>
              <a:defRPr/>
            </a:pPr>
            <a:r>
              <a:rPr lang="ja-JP" altLang="en-US" sz="2000" dirty="0" smtClean="0">
                <a:solidFill>
                  <a:srgbClr val="000000"/>
                </a:solidFill>
              </a:rPr>
              <a:t>○　消費税増税と社会保障改革は一体であり、増税分によって得られる財源</a:t>
            </a:r>
            <a:endParaRPr lang="en-US" altLang="ja-JP" sz="2000" dirty="0" smtClean="0">
              <a:solidFill>
                <a:srgbClr val="000000"/>
              </a:solidFill>
            </a:endParaRPr>
          </a:p>
          <a:p>
            <a:pPr eaLnBrk="1" fontAlgn="base" hangingPunct="1">
              <a:lnSpc>
                <a:spcPts val="2200"/>
              </a:lnSpc>
              <a:spcBef>
                <a:spcPts val="0"/>
              </a:spcBef>
              <a:spcAft>
                <a:spcPct val="0"/>
              </a:spcAft>
              <a:buFontTx/>
              <a:buNone/>
              <a:defRPr/>
            </a:pPr>
            <a:r>
              <a:rPr lang="ja-JP" altLang="en-US" sz="2000" dirty="0">
                <a:solidFill>
                  <a:srgbClr val="000000"/>
                </a:solidFill>
              </a:rPr>
              <a:t>　</a:t>
            </a:r>
            <a:r>
              <a:rPr lang="ja-JP" altLang="en-US" sz="2000" dirty="0" smtClean="0">
                <a:solidFill>
                  <a:srgbClr val="000000"/>
                </a:solidFill>
              </a:rPr>
              <a:t>　は社会保障に充てることは国民との約束で、これを間違えてはならない。</a:t>
            </a:r>
            <a:endParaRPr lang="en-US" altLang="ja-JP" sz="2000" dirty="0" smtClean="0">
              <a:solidFill>
                <a:srgbClr val="000000"/>
              </a:solidFill>
            </a:endParaRPr>
          </a:p>
          <a:p>
            <a:pPr eaLnBrk="1" fontAlgn="base" hangingPunct="1">
              <a:lnSpc>
                <a:spcPts val="2200"/>
              </a:lnSpc>
              <a:spcBef>
                <a:spcPts val="0"/>
              </a:spcBef>
              <a:spcAft>
                <a:spcPct val="0"/>
              </a:spcAft>
              <a:buFontTx/>
              <a:buNone/>
              <a:defRPr/>
            </a:pPr>
            <a:r>
              <a:rPr lang="ja-JP" altLang="en-US" sz="2000" dirty="0" smtClean="0">
                <a:solidFill>
                  <a:srgbClr val="000000"/>
                </a:solidFill>
              </a:rPr>
              <a:t>　　 以下</a:t>
            </a:r>
            <a:r>
              <a:rPr lang="ja-JP" altLang="en-US" sz="2000" dirty="0">
                <a:solidFill>
                  <a:srgbClr val="000000"/>
                </a:solidFill>
              </a:rPr>
              <a:t>の３つにおいて、プラス改定を強く</a:t>
            </a:r>
            <a:r>
              <a:rPr lang="ja-JP" altLang="en-US" sz="2000" dirty="0" smtClean="0">
                <a:solidFill>
                  <a:srgbClr val="000000"/>
                </a:solidFill>
              </a:rPr>
              <a:t>要望。</a:t>
            </a:r>
            <a:endParaRPr lang="en-US" altLang="ja-JP" sz="2000" dirty="0" smtClean="0">
              <a:solidFill>
                <a:srgbClr val="000000"/>
              </a:solidFill>
            </a:endParaRPr>
          </a:p>
          <a:p>
            <a:pPr eaLnBrk="1" fontAlgn="base" hangingPunct="1">
              <a:lnSpc>
                <a:spcPts val="2200"/>
              </a:lnSpc>
              <a:spcBef>
                <a:spcPts val="0"/>
              </a:spcBef>
              <a:spcAft>
                <a:spcPct val="0"/>
              </a:spcAft>
              <a:buFontTx/>
              <a:buNone/>
              <a:defRPr/>
            </a:pPr>
            <a:endParaRPr lang="en-US" altLang="ja-JP" sz="2000" dirty="0" smtClean="0">
              <a:solidFill>
                <a:srgbClr val="000000"/>
              </a:solidFill>
            </a:endParaRPr>
          </a:p>
          <a:p>
            <a:pPr eaLnBrk="1" fontAlgn="base" hangingPunct="1">
              <a:lnSpc>
                <a:spcPts val="2200"/>
              </a:lnSpc>
              <a:spcBef>
                <a:spcPts val="0"/>
              </a:spcBef>
              <a:spcAft>
                <a:spcPct val="0"/>
              </a:spcAft>
              <a:buFontTx/>
              <a:buNone/>
              <a:defRPr/>
            </a:pPr>
            <a:r>
              <a:rPr lang="ja-JP" altLang="en-US" sz="2000" dirty="0" smtClean="0">
                <a:solidFill>
                  <a:srgbClr val="000000"/>
                </a:solidFill>
              </a:rPr>
              <a:t>　　　　１</a:t>
            </a:r>
            <a:r>
              <a:rPr lang="ja-JP" altLang="en-US" sz="2000" dirty="0">
                <a:solidFill>
                  <a:srgbClr val="000000"/>
                </a:solidFill>
              </a:rPr>
              <a:t>．医療の充実に充てるための最低限の診療報酬本体の積み上げ</a:t>
            </a:r>
          </a:p>
          <a:p>
            <a:pPr eaLnBrk="1" fontAlgn="base" hangingPunct="1">
              <a:lnSpc>
                <a:spcPts val="2200"/>
              </a:lnSpc>
              <a:spcBef>
                <a:spcPts val="0"/>
              </a:spcBef>
              <a:spcAft>
                <a:spcPct val="0"/>
              </a:spcAft>
              <a:buFontTx/>
              <a:buNone/>
              <a:defRPr/>
            </a:pPr>
            <a:r>
              <a:rPr lang="ja-JP" altLang="en-US" sz="2000" dirty="0" smtClean="0">
                <a:solidFill>
                  <a:srgbClr val="000000"/>
                </a:solidFill>
              </a:rPr>
              <a:t>　　　　２</a:t>
            </a:r>
            <a:r>
              <a:rPr lang="ja-JP" altLang="en-US" sz="2000" dirty="0">
                <a:solidFill>
                  <a:srgbClr val="000000"/>
                </a:solidFill>
              </a:rPr>
              <a:t>．消費税８％への増税分の補填</a:t>
            </a:r>
          </a:p>
          <a:p>
            <a:pPr eaLnBrk="1" fontAlgn="base" hangingPunct="1">
              <a:lnSpc>
                <a:spcPts val="2200"/>
              </a:lnSpc>
              <a:spcBef>
                <a:spcPts val="0"/>
              </a:spcBef>
              <a:spcAft>
                <a:spcPct val="0"/>
              </a:spcAft>
              <a:buFontTx/>
              <a:buNone/>
              <a:defRPr/>
            </a:pPr>
            <a:r>
              <a:rPr lang="ja-JP" altLang="en-US" sz="2000" dirty="0" smtClean="0">
                <a:solidFill>
                  <a:srgbClr val="000000"/>
                </a:solidFill>
              </a:rPr>
              <a:t>　　　　３</a:t>
            </a:r>
            <a:r>
              <a:rPr lang="ja-JP" altLang="en-US" sz="2000" dirty="0">
                <a:solidFill>
                  <a:srgbClr val="000000"/>
                </a:solidFill>
              </a:rPr>
              <a:t>．地域医療再興のための</a:t>
            </a:r>
            <a:r>
              <a:rPr lang="ja-JP" altLang="en-US" sz="2000" dirty="0" smtClean="0">
                <a:solidFill>
                  <a:srgbClr val="000000"/>
                </a:solidFill>
              </a:rPr>
              <a:t>費用</a:t>
            </a:r>
            <a:endParaRPr lang="ja-JP" altLang="en-US" sz="2000" dirty="0">
              <a:solidFill>
                <a:srgbClr val="000000"/>
              </a:solidFill>
            </a:endParaRPr>
          </a:p>
        </p:txBody>
      </p:sp>
      <p:sp>
        <p:nvSpPr>
          <p:cNvPr id="10" name="Text Box 3"/>
          <p:cNvSpPr txBox="1">
            <a:spLocks noChangeArrowheads="1"/>
          </p:cNvSpPr>
          <p:nvPr/>
        </p:nvSpPr>
        <p:spPr bwMode="auto">
          <a:xfrm>
            <a:off x="465259" y="3541465"/>
            <a:ext cx="6921677" cy="68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spcBef>
                <a:spcPct val="0"/>
              </a:spcBef>
              <a:spcAft>
                <a:spcPct val="0"/>
              </a:spcAft>
              <a:buFontTx/>
              <a:buNone/>
            </a:pPr>
            <a:r>
              <a:rPr lang="en-US" altLang="ja-JP" sz="2000" dirty="0">
                <a:solidFill>
                  <a:srgbClr val="000000"/>
                </a:solidFill>
                <a:ea typeface="ＭＳ Ｐゴシック" charset="-128"/>
              </a:rPr>
              <a:t>【</a:t>
            </a:r>
            <a:r>
              <a:rPr lang="ja-JP" altLang="en-US" sz="2000" dirty="0" smtClean="0">
                <a:solidFill>
                  <a:srgbClr val="000000"/>
                </a:solidFill>
                <a:ea typeface="ＭＳ Ｐゴシック" charset="-128"/>
              </a:rPr>
              <a:t>平成</a:t>
            </a:r>
            <a:r>
              <a:rPr lang="en-US" altLang="ja-JP" sz="2000" dirty="0" smtClean="0">
                <a:solidFill>
                  <a:srgbClr val="000000"/>
                </a:solidFill>
                <a:ea typeface="ＭＳ Ｐゴシック" charset="-128"/>
              </a:rPr>
              <a:t>25</a:t>
            </a:r>
            <a:r>
              <a:rPr lang="ja-JP" altLang="en-US" sz="2000" dirty="0" smtClean="0">
                <a:solidFill>
                  <a:srgbClr val="000000"/>
                </a:solidFill>
                <a:ea typeface="ＭＳ Ｐゴシック" charset="-128"/>
              </a:rPr>
              <a:t>年</a:t>
            </a:r>
            <a:r>
              <a:rPr lang="en-US" altLang="ja-JP" sz="2000" dirty="0" smtClean="0">
                <a:solidFill>
                  <a:srgbClr val="000000"/>
                </a:solidFill>
                <a:ea typeface="ＭＳ Ｐゴシック" charset="-128"/>
              </a:rPr>
              <a:t>11</a:t>
            </a:r>
            <a:r>
              <a:rPr lang="ja-JP" altLang="en-US" sz="2000" dirty="0" smtClean="0">
                <a:solidFill>
                  <a:srgbClr val="000000"/>
                </a:solidFill>
                <a:ea typeface="ＭＳ Ｐゴシック" charset="-128"/>
              </a:rPr>
              <a:t>月</a:t>
            </a:r>
            <a:r>
              <a:rPr lang="en-US" altLang="ja-JP" sz="2000" dirty="0" smtClean="0">
                <a:solidFill>
                  <a:srgbClr val="000000"/>
                </a:solidFill>
                <a:ea typeface="ＭＳ Ｐゴシック" charset="-128"/>
              </a:rPr>
              <a:t>20</a:t>
            </a:r>
            <a:r>
              <a:rPr lang="ja-JP" altLang="en-US" sz="2000" dirty="0" smtClean="0">
                <a:solidFill>
                  <a:srgbClr val="000000"/>
                </a:solidFill>
                <a:ea typeface="ＭＳ Ｐゴシック" charset="-128"/>
              </a:rPr>
              <a:t>日</a:t>
            </a:r>
            <a:r>
              <a:rPr lang="en-US" altLang="ja-JP" sz="2000" dirty="0">
                <a:solidFill>
                  <a:srgbClr val="000000"/>
                </a:solidFill>
                <a:ea typeface="ＭＳ Ｐゴシック" charset="-128"/>
              </a:rPr>
              <a:t>】</a:t>
            </a:r>
            <a:endParaRPr lang="ja-JP" altLang="en-US" sz="2000" dirty="0">
              <a:solidFill>
                <a:srgbClr val="000000"/>
              </a:solidFill>
              <a:ea typeface="ＭＳ Ｐゴシック" charset="-128"/>
            </a:endParaRPr>
          </a:p>
          <a:p>
            <a:pPr eaLnBrk="1" fontAlgn="base" hangingPunct="1">
              <a:lnSpc>
                <a:spcPts val="2200"/>
              </a:lnSpc>
              <a:spcBef>
                <a:spcPts val="0"/>
              </a:spcBef>
              <a:spcAft>
                <a:spcPct val="0"/>
              </a:spcAft>
              <a:buFontTx/>
              <a:buNone/>
              <a:defRPr/>
            </a:pPr>
            <a:r>
              <a:rPr lang="ja-JP" altLang="en-US" sz="2000" dirty="0" smtClean="0">
                <a:solidFill>
                  <a:srgbClr val="000000"/>
                </a:solidFill>
                <a:ea typeface="ＭＳ Ｐゴシック" charset="-128"/>
              </a:rPr>
              <a:t>　日医</a:t>
            </a:r>
            <a:r>
              <a:rPr lang="ja-JP" altLang="en-US" sz="2000" dirty="0">
                <a:solidFill>
                  <a:srgbClr val="000000"/>
                </a:solidFill>
                <a:ea typeface="ＭＳ Ｐゴシック" charset="-128"/>
              </a:rPr>
              <a:t>定例記者会見で、横倉会長がプラス改定を強く要求</a:t>
            </a:r>
            <a:endParaRPr lang="en-US" altLang="ja-JP" sz="2000" dirty="0">
              <a:solidFill>
                <a:srgbClr val="000000"/>
              </a:solidFill>
              <a:ea typeface="ＭＳ Ｐゴシック" charset="-128"/>
            </a:endParaRPr>
          </a:p>
        </p:txBody>
      </p:sp>
      <p:sp>
        <p:nvSpPr>
          <p:cNvPr id="16" name="Text Box 3"/>
          <p:cNvSpPr txBox="1">
            <a:spLocks noChangeArrowheads="1"/>
          </p:cNvSpPr>
          <p:nvPr/>
        </p:nvSpPr>
        <p:spPr bwMode="auto">
          <a:xfrm>
            <a:off x="428514" y="1499880"/>
            <a:ext cx="9081093" cy="1785104"/>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ts val="0"/>
              </a:spcBef>
              <a:spcAft>
                <a:spcPct val="0"/>
              </a:spcAft>
              <a:buFontTx/>
              <a:buNone/>
              <a:defRPr/>
            </a:pPr>
            <a:r>
              <a:rPr lang="ja-JP" altLang="en-US" sz="2000" dirty="0" smtClean="0">
                <a:solidFill>
                  <a:srgbClr val="000000"/>
                </a:solidFill>
              </a:rPr>
              <a:t>○　プラス改定の財源の確保</a:t>
            </a:r>
            <a:endParaRPr lang="en-US" altLang="ja-JP" sz="2000" dirty="0" smtClean="0">
              <a:solidFill>
                <a:srgbClr val="000000"/>
              </a:solidFill>
            </a:endParaRPr>
          </a:p>
          <a:p>
            <a:pPr eaLnBrk="1" fontAlgn="base" hangingPunct="1">
              <a:lnSpc>
                <a:spcPts val="2200"/>
              </a:lnSpc>
              <a:spcBef>
                <a:spcPts val="0"/>
              </a:spcBef>
              <a:spcAft>
                <a:spcPct val="0"/>
              </a:spcAft>
              <a:buFontTx/>
              <a:buNone/>
              <a:defRPr/>
            </a:pPr>
            <a:r>
              <a:rPr lang="ja-JP" altLang="en-US" sz="2000" dirty="0">
                <a:solidFill>
                  <a:srgbClr val="000000"/>
                </a:solidFill>
                <a:ea typeface="ＭＳ Ｐゴシック" charset="-128"/>
              </a:rPr>
              <a:t>○　地域医療の担い手である有床・無床の診療所と中小病院に重点を移す</a:t>
            </a:r>
            <a:endParaRPr lang="en-US" altLang="ja-JP" sz="2000" dirty="0" smtClean="0">
              <a:solidFill>
                <a:srgbClr val="000000"/>
              </a:solidFill>
            </a:endParaRPr>
          </a:p>
          <a:p>
            <a:pPr marL="447675" indent="-447675" eaLnBrk="1" fontAlgn="base" hangingPunct="1">
              <a:lnSpc>
                <a:spcPts val="2200"/>
              </a:lnSpc>
              <a:spcBef>
                <a:spcPts val="0"/>
              </a:spcBef>
              <a:spcAft>
                <a:spcPct val="0"/>
              </a:spcAft>
              <a:buFontTx/>
              <a:buNone/>
              <a:defRPr/>
            </a:pPr>
            <a:r>
              <a:rPr lang="ja-JP" altLang="en-US" sz="2000" dirty="0" smtClean="0">
                <a:solidFill>
                  <a:srgbClr val="000000"/>
                </a:solidFill>
              </a:rPr>
              <a:t>○　消費税による増収分を社会保障に充てることは国民との約束であり、改定に当たっては、消費税対応分と本体部分を分けて扱うこと</a:t>
            </a:r>
            <a:endParaRPr lang="en-US" altLang="ja-JP" sz="2000" dirty="0" smtClean="0">
              <a:solidFill>
                <a:srgbClr val="000000"/>
              </a:solidFill>
            </a:endParaRPr>
          </a:p>
          <a:p>
            <a:pPr marL="447675" indent="-447675" eaLnBrk="1" fontAlgn="base" hangingPunct="1">
              <a:lnSpc>
                <a:spcPts val="2200"/>
              </a:lnSpc>
              <a:spcBef>
                <a:spcPts val="0"/>
              </a:spcBef>
              <a:spcAft>
                <a:spcPct val="0"/>
              </a:spcAft>
              <a:buFontTx/>
              <a:buNone/>
              <a:defRPr/>
            </a:pPr>
            <a:r>
              <a:rPr lang="ja-JP" altLang="en-US" sz="2000" dirty="0" smtClean="0">
                <a:solidFill>
                  <a:srgbClr val="000000"/>
                </a:solidFill>
              </a:rPr>
              <a:t>○　消費税引き上げ時に医療機関が控除対象外消費税の負担をしている問題の解決</a:t>
            </a:r>
            <a:endParaRPr lang="en-US" altLang="ja-JP" sz="2000" dirty="0" smtClean="0">
              <a:solidFill>
                <a:srgbClr val="000000"/>
              </a:solidFill>
            </a:endParaRPr>
          </a:p>
        </p:txBody>
      </p:sp>
      <p:sp>
        <p:nvSpPr>
          <p:cNvPr id="17" name="Text Box 2"/>
          <p:cNvSpPr txBox="1">
            <a:spLocks noChangeArrowheads="1"/>
          </p:cNvSpPr>
          <p:nvPr/>
        </p:nvSpPr>
        <p:spPr bwMode="auto">
          <a:xfrm>
            <a:off x="423330" y="260649"/>
            <a:ext cx="9086277" cy="122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lnSpc>
                <a:spcPts val="2200"/>
              </a:lnSpc>
              <a:spcBef>
                <a:spcPts val="0"/>
              </a:spcBef>
              <a:spcAft>
                <a:spcPct val="0"/>
              </a:spcAft>
              <a:buFontTx/>
              <a:buNone/>
            </a:pPr>
            <a:r>
              <a:rPr lang="en-US" altLang="ja-JP" sz="2000" dirty="0">
                <a:solidFill>
                  <a:srgbClr val="000000"/>
                </a:solidFill>
                <a:latin typeface="Arial" charset="0"/>
                <a:ea typeface="ＭＳ Ｐゴシック" charset="-128"/>
              </a:rPr>
              <a:t>【</a:t>
            </a:r>
            <a:r>
              <a:rPr lang="ja-JP" altLang="en-US" sz="2000" dirty="0" smtClean="0">
                <a:solidFill>
                  <a:srgbClr val="000000"/>
                </a:solidFill>
                <a:latin typeface="Arial" charset="0"/>
                <a:ea typeface="ＭＳ Ｐゴシック" charset="-128"/>
              </a:rPr>
              <a:t>平成</a:t>
            </a:r>
            <a:r>
              <a:rPr lang="en-US" altLang="ja-JP" sz="2000" dirty="0" smtClean="0">
                <a:solidFill>
                  <a:srgbClr val="000000"/>
                </a:solidFill>
                <a:latin typeface="Arial" charset="0"/>
                <a:ea typeface="ＭＳ Ｐゴシック" charset="-128"/>
              </a:rPr>
              <a:t>25</a:t>
            </a:r>
            <a:r>
              <a:rPr lang="ja-JP" altLang="en-US" sz="2000" dirty="0" smtClean="0">
                <a:solidFill>
                  <a:srgbClr val="000000"/>
                </a:solidFill>
                <a:latin typeface="Arial" charset="0"/>
                <a:ea typeface="ＭＳ Ｐゴシック" charset="-128"/>
              </a:rPr>
              <a:t>年</a:t>
            </a:r>
            <a:r>
              <a:rPr lang="en-US" altLang="ja-JP" sz="2000" dirty="0" smtClean="0">
                <a:solidFill>
                  <a:srgbClr val="000000"/>
                </a:solidFill>
                <a:latin typeface="Arial" charset="0"/>
                <a:ea typeface="ＭＳ Ｐゴシック" charset="-128"/>
              </a:rPr>
              <a:t>11</a:t>
            </a:r>
            <a:r>
              <a:rPr lang="ja-JP" altLang="en-US" sz="2000" dirty="0" smtClean="0">
                <a:solidFill>
                  <a:srgbClr val="000000"/>
                </a:solidFill>
                <a:latin typeface="Arial" charset="0"/>
                <a:ea typeface="ＭＳ Ｐゴシック" charset="-128"/>
              </a:rPr>
              <a:t>月</a:t>
            </a:r>
            <a:r>
              <a:rPr lang="en-US" altLang="ja-JP" sz="2000" dirty="0" smtClean="0">
                <a:solidFill>
                  <a:srgbClr val="000000"/>
                </a:solidFill>
                <a:latin typeface="Arial" charset="0"/>
                <a:ea typeface="ＭＳ Ｐゴシック" charset="-128"/>
              </a:rPr>
              <a:t>19</a:t>
            </a:r>
            <a:r>
              <a:rPr lang="ja-JP" altLang="en-US" sz="2000" dirty="0" smtClean="0">
                <a:solidFill>
                  <a:srgbClr val="000000"/>
                </a:solidFill>
                <a:latin typeface="Arial" charset="0"/>
                <a:ea typeface="ＭＳ Ｐゴシック" charset="-128"/>
              </a:rPr>
              <a:t>日</a:t>
            </a:r>
            <a:r>
              <a:rPr lang="en-US" altLang="ja-JP" sz="2000" dirty="0">
                <a:solidFill>
                  <a:srgbClr val="000000"/>
                </a:solidFill>
                <a:latin typeface="Arial" charset="0"/>
                <a:ea typeface="ＭＳ Ｐゴシック" charset="-128"/>
              </a:rPr>
              <a:t>】</a:t>
            </a:r>
            <a:endParaRPr lang="ja-JP" altLang="en-US" sz="2000" dirty="0">
              <a:solidFill>
                <a:srgbClr val="000000"/>
              </a:solidFill>
              <a:latin typeface="Arial" charset="0"/>
              <a:ea typeface="ＭＳ Ｐゴシック" charset="-128"/>
            </a:endParaRPr>
          </a:p>
          <a:p>
            <a:pPr eaLnBrk="1" fontAlgn="base" hangingPunct="1">
              <a:lnSpc>
                <a:spcPts val="2200"/>
              </a:lnSpc>
              <a:spcBef>
                <a:spcPts val="0"/>
              </a:spcBef>
              <a:spcAft>
                <a:spcPct val="0"/>
              </a:spcAft>
              <a:buFontTx/>
              <a:buNone/>
              <a:defRPr/>
            </a:pPr>
            <a:r>
              <a:rPr lang="ja-JP" altLang="en-US" sz="2000" dirty="0">
                <a:solidFill>
                  <a:srgbClr val="000000"/>
                </a:solidFill>
                <a:latin typeface="Arial" charset="0"/>
                <a:ea typeface="ＭＳ Ｐゴシック" charset="-128"/>
              </a:rPr>
              <a:t>　自民党「国民医療を守る議員の会」</a:t>
            </a:r>
            <a:r>
              <a:rPr lang="ja-JP" altLang="en-US" sz="2000" dirty="0" smtClean="0">
                <a:solidFill>
                  <a:srgbClr val="000000"/>
                </a:solidFill>
                <a:latin typeface="Arial" charset="0"/>
                <a:ea typeface="ＭＳ Ｐゴシック" charset="-128"/>
              </a:rPr>
              <a:t>総会（国会議員</a:t>
            </a:r>
            <a:r>
              <a:rPr lang="en-US" altLang="ja-JP" sz="2000" dirty="0" smtClean="0">
                <a:solidFill>
                  <a:srgbClr val="000000"/>
                </a:solidFill>
                <a:latin typeface="Arial" charset="0"/>
                <a:ea typeface="ＭＳ Ｐゴシック" charset="-128"/>
              </a:rPr>
              <a:t>200</a:t>
            </a:r>
            <a:r>
              <a:rPr lang="ja-JP" altLang="en-US" sz="2000" dirty="0" smtClean="0">
                <a:solidFill>
                  <a:srgbClr val="000000"/>
                </a:solidFill>
                <a:latin typeface="Arial" charset="0"/>
                <a:ea typeface="ＭＳ Ｐゴシック" charset="-128"/>
              </a:rPr>
              <a:t>名超（代理を含む））において、全国の都道府県医師連盟等（約</a:t>
            </a:r>
            <a:r>
              <a:rPr lang="en-US" altLang="ja-JP" sz="2000" dirty="0" smtClean="0">
                <a:solidFill>
                  <a:srgbClr val="000000"/>
                </a:solidFill>
                <a:latin typeface="Arial" charset="0"/>
                <a:ea typeface="ＭＳ Ｐゴシック" charset="-128"/>
              </a:rPr>
              <a:t>120</a:t>
            </a:r>
            <a:r>
              <a:rPr lang="ja-JP" altLang="en-US" sz="2000" dirty="0" smtClean="0">
                <a:solidFill>
                  <a:srgbClr val="000000"/>
                </a:solidFill>
                <a:latin typeface="Arial" charset="0"/>
                <a:ea typeface="ＭＳ Ｐゴシック" charset="-128"/>
              </a:rPr>
              <a:t>名）出席の下で、横倉</a:t>
            </a:r>
            <a:r>
              <a:rPr lang="ja-JP" altLang="en-US" sz="2000" dirty="0">
                <a:solidFill>
                  <a:srgbClr val="000000"/>
                </a:solidFill>
                <a:latin typeface="Arial" charset="0"/>
                <a:ea typeface="ＭＳ Ｐゴシック" charset="-128"/>
              </a:rPr>
              <a:t>会長が次期診療報酬改定に向け</a:t>
            </a:r>
            <a:r>
              <a:rPr lang="ja-JP" altLang="en-US" sz="2000" dirty="0" smtClean="0">
                <a:solidFill>
                  <a:srgbClr val="000000"/>
                </a:solidFill>
                <a:latin typeface="Arial" charset="0"/>
                <a:ea typeface="ＭＳ Ｐゴシック" charset="-128"/>
              </a:rPr>
              <a:t>主張</a:t>
            </a:r>
            <a:r>
              <a:rPr lang="ja-JP" altLang="en-US" sz="2000" dirty="0">
                <a:solidFill>
                  <a:srgbClr val="000000"/>
                </a:solidFill>
                <a:latin typeface="Arial" charset="0"/>
                <a:ea typeface="ＭＳ Ｐゴシック" charset="-128"/>
              </a:rPr>
              <a:t>。</a:t>
            </a:r>
            <a:endParaRPr lang="en-US" altLang="ja-JP" sz="2000" dirty="0" smtClean="0">
              <a:solidFill>
                <a:srgbClr val="000000"/>
              </a:solidFill>
              <a:latin typeface="Arial" charset="0"/>
              <a:ea typeface="ＭＳ Ｐゴシック" charset="-128"/>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896371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214543" y="5383790"/>
            <a:ext cx="9340968" cy="96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spcBef>
                <a:spcPct val="0"/>
              </a:spcBef>
              <a:spcAft>
                <a:spcPct val="0"/>
              </a:spcAft>
              <a:buFontTx/>
              <a:buNone/>
            </a:pPr>
            <a:r>
              <a:rPr lang="en-US" altLang="ja-JP" sz="2000" dirty="0">
                <a:solidFill>
                  <a:srgbClr val="000000"/>
                </a:solidFill>
                <a:ea typeface="ＭＳ Ｐゴシック" charset="-128"/>
              </a:rPr>
              <a:t>【</a:t>
            </a:r>
            <a:r>
              <a:rPr lang="ja-JP" altLang="en-US" sz="2000" dirty="0" smtClean="0">
                <a:solidFill>
                  <a:srgbClr val="000000"/>
                </a:solidFill>
                <a:ea typeface="ＭＳ Ｐゴシック" charset="-128"/>
              </a:rPr>
              <a:t>平成</a:t>
            </a:r>
            <a:r>
              <a:rPr lang="en-US" altLang="ja-JP" sz="2000" dirty="0" smtClean="0">
                <a:solidFill>
                  <a:srgbClr val="000000"/>
                </a:solidFill>
                <a:ea typeface="ＭＳ Ｐゴシック" charset="-128"/>
              </a:rPr>
              <a:t>25</a:t>
            </a:r>
            <a:r>
              <a:rPr lang="ja-JP" altLang="en-US" sz="2000" dirty="0" smtClean="0">
                <a:solidFill>
                  <a:srgbClr val="000000"/>
                </a:solidFill>
                <a:ea typeface="ＭＳ Ｐゴシック" charset="-128"/>
              </a:rPr>
              <a:t>年</a:t>
            </a:r>
            <a:r>
              <a:rPr lang="en-US" altLang="ja-JP" sz="2000" dirty="0" smtClean="0">
                <a:solidFill>
                  <a:srgbClr val="000000"/>
                </a:solidFill>
                <a:ea typeface="ＭＳ Ｐゴシック" charset="-128"/>
              </a:rPr>
              <a:t>11</a:t>
            </a:r>
            <a:r>
              <a:rPr lang="ja-JP" altLang="en-US" sz="2000" dirty="0" smtClean="0">
                <a:solidFill>
                  <a:srgbClr val="000000"/>
                </a:solidFill>
                <a:ea typeface="ＭＳ Ｐゴシック" charset="-128"/>
              </a:rPr>
              <a:t>月</a:t>
            </a:r>
            <a:r>
              <a:rPr lang="en-US" altLang="ja-JP" sz="2000" dirty="0" smtClean="0">
                <a:solidFill>
                  <a:srgbClr val="000000"/>
                </a:solidFill>
                <a:ea typeface="ＭＳ Ｐゴシック" charset="-128"/>
              </a:rPr>
              <a:t>27</a:t>
            </a:r>
            <a:r>
              <a:rPr lang="ja-JP" altLang="en-US" sz="2000" dirty="0" smtClean="0">
                <a:solidFill>
                  <a:srgbClr val="000000"/>
                </a:solidFill>
                <a:ea typeface="ＭＳ Ｐゴシック" charset="-128"/>
              </a:rPr>
              <a:t>日</a:t>
            </a:r>
            <a:r>
              <a:rPr lang="en-US" altLang="ja-JP" sz="2000" dirty="0">
                <a:solidFill>
                  <a:srgbClr val="000000"/>
                </a:solidFill>
                <a:ea typeface="ＭＳ Ｐゴシック" charset="-128"/>
              </a:rPr>
              <a:t>】</a:t>
            </a:r>
            <a:endParaRPr lang="ja-JP" altLang="en-US" sz="2000" dirty="0">
              <a:solidFill>
                <a:srgbClr val="000000"/>
              </a:solidFill>
              <a:ea typeface="ＭＳ Ｐゴシック" charset="-128"/>
            </a:endParaRPr>
          </a:p>
          <a:p>
            <a:pPr eaLnBrk="1" fontAlgn="base" hangingPunct="1">
              <a:lnSpc>
                <a:spcPts val="2200"/>
              </a:lnSpc>
              <a:spcBef>
                <a:spcPts val="0"/>
              </a:spcBef>
              <a:spcAft>
                <a:spcPct val="0"/>
              </a:spcAft>
              <a:buFontTx/>
              <a:buNone/>
              <a:defRPr/>
            </a:pPr>
            <a:r>
              <a:rPr lang="ja-JP" altLang="en-US" sz="2000" dirty="0" smtClean="0">
                <a:solidFill>
                  <a:srgbClr val="000000"/>
                </a:solidFill>
                <a:ea typeface="ＭＳ Ｐゴシック" charset="-128"/>
              </a:rPr>
              <a:t>　日医</a:t>
            </a:r>
            <a:r>
              <a:rPr lang="ja-JP" altLang="en-US" sz="2000" dirty="0">
                <a:solidFill>
                  <a:srgbClr val="000000"/>
                </a:solidFill>
                <a:ea typeface="ＭＳ Ｐゴシック" charset="-128"/>
              </a:rPr>
              <a:t>定例記者会見で</a:t>
            </a:r>
            <a:r>
              <a:rPr lang="ja-JP" altLang="en-US" sz="2000" dirty="0" smtClean="0">
                <a:solidFill>
                  <a:srgbClr val="000000"/>
                </a:solidFill>
                <a:ea typeface="ＭＳ Ｐゴシック" charset="-128"/>
              </a:rPr>
              <a:t>、中川副会長と</a:t>
            </a:r>
            <a:r>
              <a:rPr lang="ja-JP" altLang="en-US" sz="2000" dirty="0">
                <a:solidFill>
                  <a:srgbClr val="000000"/>
                </a:solidFill>
                <a:ea typeface="ＭＳ Ｐゴシック" charset="-128"/>
              </a:rPr>
              <a:t>鈴木常任理事</a:t>
            </a:r>
            <a:r>
              <a:rPr lang="ja-JP" altLang="en-US" sz="2000" dirty="0" smtClean="0">
                <a:solidFill>
                  <a:srgbClr val="000000"/>
                </a:solidFill>
                <a:ea typeface="ＭＳ Ｐゴシック" charset="-128"/>
              </a:rPr>
              <a:t>が、「全体</a:t>
            </a:r>
            <a:r>
              <a:rPr lang="ja-JP" altLang="en-US" sz="2000" dirty="0">
                <a:solidFill>
                  <a:srgbClr val="000000"/>
                </a:solidFill>
                <a:ea typeface="ＭＳ Ｐゴシック" charset="-128"/>
              </a:rPr>
              <a:t>（ネット）プラス改定</a:t>
            </a:r>
            <a:r>
              <a:rPr lang="ja-JP" altLang="en-US" sz="2000" dirty="0" smtClean="0">
                <a:solidFill>
                  <a:srgbClr val="000000"/>
                </a:solidFill>
                <a:ea typeface="ＭＳ Ｐゴシック" charset="-128"/>
              </a:rPr>
              <a:t>」と「</a:t>
            </a:r>
            <a:r>
              <a:rPr lang="ja-JP" altLang="en-US" sz="2000" dirty="0">
                <a:solidFill>
                  <a:srgbClr val="000000"/>
                </a:solidFill>
                <a:ea typeface="ＭＳ Ｐゴシック" charset="-128"/>
              </a:rPr>
              <a:t>消費税率引き上げ対応分に対する完全な補填」を</a:t>
            </a:r>
            <a:r>
              <a:rPr lang="ja-JP" altLang="en-US" sz="2000" dirty="0" smtClean="0">
                <a:solidFill>
                  <a:srgbClr val="000000"/>
                </a:solidFill>
                <a:ea typeface="ＭＳ Ｐゴシック" charset="-128"/>
              </a:rPr>
              <a:t>要求。</a:t>
            </a:r>
            <a:endParaRPr lang="en-US" altLang="ja-JP" sz="2000" dirty="0">
              <a:solidFill>
                <a:srgbClr val="000000"/>
              </a:solidFill>
              <a:ea typeface="ＭＳ Ｐゴシック" charset="-128"/>
            </a:endParaRPr>
          </a:p>
        </p:txBody>
      </p:sp>
      <p:sp>
        <p:nvSpPr>
          <p:cNvPr id="10" name="Text Box 3"/>
          <p:cNvSpPr txBox="1">
            <a:spLocks noChangeArrowheads="1"/>
          </p:cNvSpPr>
          <p:nvPr/>
        </p:nvSpPr>
        <p:spPr bwMode="auto">
          <a:xfrm>
            <a:off x="180932" y="44624"/>
            <a:ext cx="9206045" cy="65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ts val="0"/>
              </a:spcBef>
              <a:spcAft>
                <a:spcPct val="0"/>
              </a:spcAft>
              <a:buFontTx/>
              <a:buNone/>
            </a:pPr>
            <a:r>
              <a:rPr lang="en-US" altLang="ja-JP" sz="2000" dirty="0" smtClean="0">
                <a:solidFill>
                  <a:srgbClr val="000000"/>
                </a:solidFill>
                <a:ea typeface="ＭＳ Ｐゴシック" charset="-128"/>
              </a:rPr>
              <a:t>【</a:t>
            </a:r>
            <a:r>
              <a:rPr lang="ja-JP" altLang="en-US" sz="2000" dirty="0" smtClean="0">
                <a:solidFill>
                  <a:srgbClr val="000000"/>
                </a:solidFill>
                <a:ea typeface="ＭＳ Ｐゴシック" charset="-128"/>
              </a:rPr>
              <a:t>平成</a:t>
            </a:r>
            <a:r>
              <a:rPr lang="en-US" altLang="ja-JP" sz="2000" dirty="0" smtClean="0">
                <a:solidFill>
                  <a:srgbClr val="000000"/>
                </a:solidFill>
                <a:ea typeface="ＭＳ Ｐゴシック" charset="-128"/>
              </a:rPr>
              <a:t>25</a:t>
            </a:r>
            <a:r>
              <a:rPr lang="ja-JP" altLang="en-US" sz="2000" dirty="0" smtClean="0">
                <a:solidFill>
                  <a:srgbClr val="000000"/>
                </a:solidFill>
                <a:ea typeface="ＭＳ Ｐゴシック" charset="-128"/>
              </a:rPr>
              <a:t>年</a:t>
            </a:r>
            <a:r>
              <a:rPr lang="en-US" altLang="ja-JP" sz="2000" dirty="0" smtClean="0">
                <a:solidFill>
                  <a:srgbClr val="000000"/>
                </a:solidFill>
                <a:ea typeface="ＭＳ Ｐゴシック" charset="-128"/>
              </a:rPr>
              <a:t>11</a:t>
            </a:r>
            <a:r>
              <a:rPr lang="ja-JP" altLang="en-US" sz="2000" dirty="0" smtClean="0">
                <a:solidFill>
                  <a:srgbClr val="000000"/>
                </a:solidFill>
                <a:ea typeface="ＭＳ Ｐゴシック" charset="-128"/>
              </a:rPr>
              <a:t>月</a:t>
            </a:r>
            <a:r>
              <a:rPr lang="en-US" altLang="ja-JP" sz="2000" dirty="0" smtClean="0">
                <a:solidFill>
                  <a:srgbClr val="000000"/>
                </a:solidFill>
                <a:ea typeface="ＭＳ Ｐゴシック" charset="-128"/>
              </a:rPr>
              <a:t>27</a:t>
            </a:r>
            <a:r>
              <a:rPr lang="ja-JP" altLang="en-US" sz="2000" dirty="0" smtClean="0">
                <a:solidFill>
                  <a:srgbClr val="000000"/>
                </a:solidFill>
                <a:ea typeface="ＭＳ Ｐゴシック" charset="-128"/>
              </a:rPr>
              <a:t>日</a:t>
            </a:r>
            <a:r>
              <a:rPr lang="en-US" altLang="ja-JP" sz="2000" dirty="0">
                <a:solidFill>
                  <a:srgbClr val="000000"/>
                </a:solidFill>
                <a:ea typeface="ＭＳ Ｐゴシック" charset="-128"/>
              </a:rPr>
              <a:t>】</a:t>
            </a:r>
            <a:endParaRPr lang="ja-JP" altLang="en-US" sz="2000" dirty="0">
              <a:solidFill>
                <a:srgbClr val="000000"/>
              </a:solidFill>
              <a:ea typeface="ＭＳ Ｐゴシック" charset="-128"/>
            </a:endParaRPr>
          </a:p>
          <a:p>
            <a:pPr eaLnBrk="1" fontAlgn="base" hangingPunct="1">
              <a:lnSpc>
                <a:spcPts val="2200"/>
              </a:lnSpc>
              <a:spcBef>
                <a:spcPts val="0"/>
              </a:spcBef>
              <a:spcAft>
                <a:spcPct val="0"/>
              </a:spcAft>
              <a:buFontTx/>
              <a:buNone/>
              <a:defRPr/>
            </a:pPr>
            <a:r>
              <a:rPr lang="ja-JP" altLang="en-US" sz="2000" dirty="0" smtClean="0">
                <a:solidFill>
                  <a:srgbClr val="000000"/>
                </a:solidFill>
              </a:rPr>
              <a:t>　中医協で診療側が診療報酬プラス改定の必要性を主張</a:t>
            </a:r>
            <a:endParaRPr lang="en-US" altLang="ja-JP" sz="2000" dirty="0" smtClean="0">
              <a:solidFill>
                <a:srgbClr val="000000"/>
              </a:solidFill>
            </a:endParaRPr>
          </a:p>
        </p:txBody>
      </p:sp>
      <p:sp>
        <p:nvSpPr>
          <p:cNvPr id="11" name="テキスト ボックス 10"/>
          <p:cNvSpPr txBox="1"/>
          <p:nvPr/>
        </p:nvSpPr>
        <p:spPr>
          <a:xfrm>
            <a:off x="214543" y="697208"/>
            <a:ext cx="9029499" cy="4401205"/>
          </a:xfrm>
          <a:prstGeom prst="rect">
            <a:avLst/>
          </a:prstGeom>
          <a:noFill/>
          <a:ln w="9525">
            <a:solidFill>
              <a:schemeClr val="tx1"/>
            </a:solidFill>
            <a:prstDash val="dash"/>
          </a:ln>
        </p:spPr>
        <p:txBody>
          <a:bodyPr wrap="square" rtlCol="0">
            <a:spAutoFit/>
          </a:bodyPr>
          <a:lstStyle/>
          <a:p>
            <a:pPr fontAlgn="base">
              <a:spcBef>
                <a:spcPct val="0"/>
              </a:spcBef>
              <a:spcAft>
                <a:spcPct val="0"/>
              </a:spcAft>
            </a:pPr>
            <a:r>
              <a:rPr lang="ja-JP" altLang="en-US" sz="2000" dirty="0" smtClean="0">
                <a:solidFill>
                  <a:srgbClr val="000000"/>
                </a:solidFill>
              </a:rPr>
              <a:t>　政府</a:t>
            </a:r>
            <a:r>
              <a:rPr lang="ja-JP" altLang="en-US" sz="2000" dirty="0">
                <a:solidFill>
                  <a:srgbClr val="000000"/>
                </a:solidFill>
              </a:rPr>
              <a:t>が進める社会保障・税一体改革において</a:t>
            </a:r>
            <a:r>
              <a:rPr lang="ja-JP" altLang="en-US" sz="2000" dirty="0" smtClean="0">
                <a:solidFill>
                  <a:srgbClr val="000000"/>
                </a:solidFill>
              </a:rPr>
              <a:t>、消費増収に</a:t>
            </a:r>
            <a:r>
              <a:rPr lang="ja-JP" altLang="en-US" sz="2000" dirty="0">
                <a:solidFill>
                  <a:srgbClr val="000000"/>
                </a:solidFill>
              </a:rPr>
              <a:t>よる財源を</a:t>
            </a:r>
            <a:r>
              <a:rPr lang="ja-JP" altLang="en-US" sz="2000" dirty="0" smtClean="0">
                <a:solidFill>
                  <a:srgbClr val="000000"/>
                </a:solidFill>
              </a:rPr>
              <a:t>社会保障</a:t>
            </a:r>
            <a:r>
              <a:rPr lang="ja-JP" altLang="en-US" sz="2000" dirty="0">
                <a:solidFill>
                  <a:srgbClr val="000000"/>
                </a:solidFill>
              </a:rPr>
              <a:t>の充実</a:t>
            </a:r>
            <a:r>
              <a:rPr lang="ja-JP" altLang="en-US" sz="2000" dirty="0" smtClean="0">
                <a:solidFill>
                  <a:srgbClr val="000000"/>
                </a:solidFill>
              </a:rPr>
              <a:t>に充てる</a:t>
            </a:r>
            <a:r>
              <a:rPr lang="ja-JP" altLang="en-US" sz="2000" dirty="0">
                <a:solidFill>
                  <a:srgbClr val="000000"/>
                </a:solidFill>
              </a:rPr>
              <a:t>ことは</a:t>
            </a:r>
            <a:r>
              <a:rPr lang="ja-JP" altLang="en-US" sz="2000" dirty="0" smtClean="0">
                <a:solidFill>
                  <a:srgbClr val="000000"/>
                </a:solidFill>
              </a:rPr>
              <a:t>国民との約束</a:t>
            </a:r>
            <a:r>
              <a:rPr lang="ja-JP" altLang="en-US" sz="2000" dirty="0">
                <a:solidFill>
                  <a:srgbClr val="000000"/>
                </a:solidFill>
              </a:rPr>
              <a:t>事項で</a:t>
            </a:r>
            <a:r>
              <a:rPr lang="ja-JP" altLang="en-US" sz="2000" dirty="0" smtClean="0">
                <a:solidFill>
                  <a:srgbClr val="000000"/>
                </a:solidFill>
              </a:rPr>
              <a:t>ある。国民に提供する安心・安全な</a:t>
            </a:r>
            <a:r>
              <a:rPr lang="ja-JP" altLang="en-US" sz="2000" dirty="0">
                <a:solidFill>
                  <a:srgbClr val="000000"/>
                </a:solidFill>
              </a:rPr>
              <a:t>医療の</a:t>
            </a:r>
            <a:r>
              <a:rPr lang="ja-JP" altLang="en-US" sz="2000" dirty="0" smtClean="0">
                <a:solidFill>
                  <a:srgbClr val="000000"/>
                </a:solidFill>
              </a:rPr>
              <a:t>さらなる</a:t>
            </a:r>
            <a:r>
              <a:rPr lang="ja-JP" altLang="en-US" sz="2000" dirty="0">
                <a:solidFill>
                  <a:srgbClr val="000000"/>
                </a:solidFill>
              </a:rPr>
              <a:t>充実・</a:t>
            </a:r>
            <a:r>
              <a:rPr lang="ja-JP" altLang="en-US" sz="2000" dirty="0" smtClean="0">
                <a:solidFill>
                  <a:srgbClr val="000000"/>
                </a:solidFill>
              </a:rPr>
              <a:t>強化のため</a:t>
            </a:r>
            <a:r>
              <a:rPr lang="ja-JP" altLang="en-US" sz="2000" dirty="0">
                <a:solidFill>
                  <a:srgbClr val="000000"/>
                </a:solidFill>
              </a:rPr>
              <a:t>、「消費税率</a:t>
            </a:r>
            <a:r>
              <a:rPr lang="ja-JP" altLang="en-US" sz="2000" dirty="0" smtClean="0">
                <a:solidFill>
                  <a:srgbClr val="000000"/>
                </a:solidFill>
              </a:rPr>
              <a:t>引き上げ</a:t>
            </a:r>
            <a:r>
              <a:rPr lang="ja-JP" altLang="en-US" sz="2000" dirty="0">
                <a:solidFill>
                  <a:srgbClr val="000000"/>
                </a:solidFill>
              </a:rPr>
              <a:t>対応分を</a:t>
            </a:r>
            <a:r>
              <a:rPr lang="ja-JP" altLang="en-US" sz="2000" dirty="0" smtClean="0">
                <a:solidFill>
                  <a:srgbClr val="000000"/>
                </a:solidFill>
              </a:rPr>
              <a:t>除き全体 </a:t>
            </a:r>
            <a:r>
              <a:rPr lang="ja-JP" altLang="en-US" sz="2000" dirty="0">
                <a:solidFill>
                  <a:srgbClr val="000000"/>
                </a:solidFill>
              </a:rPr>
              <a:t>（ネット）プラス改定」 、「消費税率引き上げ対応分</a:t>
            </a:r>
            <a:r>
              <a:rPr lang="ja-JP" altLang="en-US" sz="2000" dirty="0" smtClean="0">
                <a:solidFill>
                  <a:srgbClr val="000000"/>
                </a:solidFill>
              </a:rPr>
              <a:t>に対する</a:t>
            </a:r>
            <a:r>
              <a:rPr lang="ja-JP" altLang="en-US" sz="2000" dirty="0">
                <a:solidFill>
                  <a:srgbClr val="000000"/>
                </a:solidFill>
              </a:rPr>
              <a:t>完全な補填」を要求</a:t>
            </a:r>
            <a:r>
              <a:rPr lang="ja-JP" altLang="en-US" sz="2000" dirty="0" smtClean="0">
                <a:solidFill>
                  <a:srgbClr val="000000"/>
                </a:solidFill>
              </a:rPr>
              <a:t>する</a:t>
            </a:r>
            <a:endParaRPr lang="en-US" altLang="ja-JP" sz="2000" dirty="0" smtClean="0">
              <a:solidFill>
                <a:srgbClr val="000000"/>
              </a:solidFill>
            </a:endParaRPr>
          </a:p>
          <a:p>
            <a:pPr fontAlgn="base">
              <a:spcBef>
                <a:spcPct val="0"/>
              </a:spcBef>
              <a:spcAft>
                <a:spcPct val="0"/>
              </a:spcAft>
            </a:pPr>
            <a:endParaRPr lang="en-US" altLang="ja-JP" sz="2000" dirty="0">
              <a:solidFill>
                <a:srgbClr val="000000"/>
              </a:solidFill>
            </a:endParaRPr>
          </a:p>
          <a:p>
            <a:pPr fontAlgn="base">
              <a:spcBef>
                <a:spcPct val="0"/>
              </a:spcBef>
              <a:spcAft>
                <a:spcPct val="0"/>
              </a:spcAft>
            </a:pPr>
            <a:endParaRPr lang="en-US" altLang="ja-JP" sz="2000" dirty="0" smtClean="0">
              <a:solidFill>
                <a:srgbClr val="000000"/>
              </a:solidFill>
            </a:endParaRPr>
          </a:p>
          <a:p>
            <a:pPr fontAlgn="base">
              <a:spcBef>
                <a:spcPct val="0"/>
              </a:spcBef>
              <a:spcAft>
                <a:spcPct val="0"/>
              </a:spcAft>
            </a:pPr>
            <a:endParaRPr lang="en-US" altLang="ja-JP" sz="2000" dirty="0">
              <a:solidFill>
                <a:srgbClr val="000000"/>
              </a:solidFill>
            </a:endParaRPr>
          </a:p>
          <a:p>
            <a:pPr fontAlgn="base">
              <a:spcBef>
                <a:spcPct val="0"/>
              </a:spcBef>
              <a:spcAft>
                <a:spcPct val="0"/>
              </a:spcAft>
            </a:pPr>
            <a:endParaRPr lang="en-US" altLang="ja-JP" sz="2000" dirty="0" smtClean="0">
              <a:solidFill>
                <a:srgbClr val="000000"/>
              </a:solidFill>
            </a:endParaRPr>
          </a:p>
          <a:p>
            <a:pPr fontAlgn="base">
              <a:spcBef>
                <a:spcPct val="0"/>
              </a:spcBef>
              <a:spcAft>
                <a:spcPct val="0"/>
              </a:spcAft>
            </a:pPr>
            <a:endParaRPr lang="en-US" altLang="ja-JP" sz="2000" dirty="0">
              <a:solidFill>
                <a:srgbClr val="000000"/>
              </a:solidFill>
            </a:endParaRPr>
          </a:p>
          <a:p>
            <a:pPr fontAlgn="base">
              <a:spcBef>
                <a:spcPct val="0"/>
              </a:spcBef>
              <a:spcAft>
                <a:spcPct val="0"/>
              </a:spcAft>
            </a:pPr>
            <a:endParaRPr lang="en-US" altLang="ja-JP" sz="2000" dirty="0" smtClean="0">
              <a:solidFill>
                <a:srgbClr val="000000"/>
              </a:solidFill>
            </a:endParaRPr>
          </a:p>
          <a:p>
            <a:pPr fontAlgn="base">
              <a:spcBef>
                <a:spcPct val="0"/>
              </a:spcBef>
              <a:spcAft>
                <a:spcPct val="0"/>
              </a:spcAft>
            </a:pPr>
            <a:endParaRPr lang="en-US" altLang="ja-JP" sz="2000" dirty="0">
              <a:solidFill>
                <a:srgbClr val="000000"/>
              </a:solidFill>
            </a:endParaRPr>
          </a:p>
          <a:p>
            <a:pPr fontAlgn="base">
              <a:spcBef>
                <a:spcPct val="0"/>
              </a:spcBef>
              <a:spcAft>
                <a:spcPct val="0"/>
              </a:spcAft>
            </a:pPr>
            <a:endParaRPr lang="en-US" altLang="ja-JP" sz="2000" dirty="0" smtClean="0">
              <a:solidFill>
                <a:srgbClr val="000000"/>
              </a:solidFill>
            </a:endParaRPr>
          </a:p>
          <a:p>
            <a:pPr fontAlgn="base">
              <a:spcBef>
                <a:spcPct val="0"/>
              </a:spcBef>
              <a:spcAft>
                <a:spcPct val="0"/>
              </a:spcAft>
            </a:pPr>
            <a:endParaRPr lang="en-US" altLang="ja-JP" sz="2000" dirty="0">
              <a:solidFill>
                <a:srgbClr val="000000"/>
              </a:solidFill>
            </a:endParaRPr>
          </a:p>
          <a:p>
            <a:pPr fontAlgn="base">
              <a:spcBef>
                <a:spcPct val="0"/>
              </a:spcBef>
              <a:spcAft>
                <a:spcPct val="0"/>
              </a:spcAft>
            </a:pPr>
            <a:endParaRPr lang="en-US" altLang="ja-JP" sz="2000" dirty="0" smtClean="0">
              <a:solidFill>
                <a:srgbClr val="000000"/>
              </a:solidFill>
            </a:endParaRPr>
          </a:p>
        </p:txBody>
      </p:sp>
      <p:sp>
        <p:nvSpPr>
          <p:cNvPr id="12" name="テキスト ボックス 11"/>
          <p:cNvSpPr txBox="1"/>
          <p:nvPr/>
        </p:nvSpPr>
        <p:spPr>
          <a:xfrm>
            <a:off x="493477" y="2021522"/>
            <a:ext cx="8580953" cy="2990562"/>
          </a:xfrm>
          <a:prstGeom prst="rect">
            <a:avLst/>
          </a:prstGeom>
          <a:noFill/>
          <a:ln w="9525">
            <a:solidFill>
              <a:schemeClr val="tx1"/>
            </a:solidFill>
            <a:prstDash val="dash"/>
          </a:ln>
        </p:spPr>
        <p:txBody>
          <a:bodyPr wrap="square" rtlCol="0">
            <a:spAutoFit/>
          </a:bodyPr>
          <a:lstStyle/>
          <a:p>
            <a:pPr fontAlgn="base">
              <a:lnSpc>
                <a:spcPts val="2200"/>
              </a:lnSpc>
              <a:spcBef>
                <a:spcPct val="0"/>
              </a:spcBef>
              <a:spcAft>
                <a:spcPct val="0"/>
              </a:spcAft>
            </a:pPr>
            <a:r>
              <a:rPr lang="ja-JP" altLang="en-US" sz="2000" dirty="0">
                <a:solidFill>
                  <a:srgbClr val="000000"/>
                </a:solidFill>
              </a:rPr>
              <a:t>１．消費税率引き上げ対応分を除き、全体（ネット）プラス改定とすること</a:t>
            </a:r>
          </a:p>
          <a:p>
            <a:pPr fontAlgn="base">
              <a:lnSpc>
                <a:spcPts val="2200"/>
              </a:lnSpc>
              <a:spcBef>
                <a:spcPct val="0"/>
              </a:spcBef>
              <a:spcAft>
                <a:spcPct val="0"/>
              </a:spcAft>
            </a:pPr>
            <a:r>
              <a:rPr lang="ja-JP" altLang="en-US" sz="2000" dirty="0" smtClean="0">
                <a:solidFill>
                  <a:srgbClr val="000000"/>
                </a:solidFill>
              </a:rPr>
              <a:t>　（</a:t>
            </a:r>
            <a:r>
              <a:rPr lang="ja-JP" altLang="en-US" sz="2000" dirty="0">
                <a:solidFill>
                  <a:srgbClr val="000000"/>
                </a:solidFill>
              </a:rPr>
              <a:t>１）医療再興、医療の充実・機能強化のための財源を確保すること</a:t>
            </a:r>
          </a:p>
          <a:p>
            <a:pPr fontAlgn="base">
              <a:lnSpc>
                <a:spcPts val="2200"/>
              </a:lnSpc>
              <a:spcBef>
                <a:spcPct val="0"/>
              </a:spcBef>
              <a:spcAft>
                <a:spcPct val="0"/>
              </a:spcAft>
            </a:pPr>
            <a:r>
              <a:rPr lang="ja-JP" altLang="en-US" sz="2000" dirty="0" smtClean="0">
                <a:solidFill>
                  <a:srgbClr val="000000"/>
                </a:solidFill>
              </a:rPr>
              <a:t>　（</a:t>
            </a:r>
            <a:r>
              <a:rPr lang="ja-JP" altLang="en-US" sz="2000" dirty="0">
                <a:solidFill>
                  <a:srgbClr val="000000"/>
                </a:solidFill>
              </a:rPr>
              <a:t>２）中小病院、診療所をはじめ地域包括ケアシステムの構築を</a:t>
            </a:r>
            <a:r>
              <a:rPr lang="ja-JP" altLang="en-US" sz="2000" dirty="0" smtClean="0">
                <a:solidFill>
                  <a:srgbClr val="000000"/>
                </a:solidFill>
              </a:rPr>
              <a:t>担う</a:t>
            </a:r>
            <a:endParaRPr lang="en-US" altLang="ja-JP" sz="2000" dirty="0" smtClean="0">
              <a:solidFill>
                <a:srgbClr val="000000"/>
              </a:solidFill>
            </a:endParaRPr>
          </a:p>
          <a:p>
            <a:pPr fontAlgn="base">
              <a:lnSpc>
                <a:spcPts val="2200"/>
              </a:lnSpc>
              <a:spcBef>
                <a:spcPct val="0"/>
              </a:spcBef>
              <a:spcAft>
                <a:spcPct val="0"/>
              </a:spcAft>
            </a:pPr>
            <a:r>
              <a:rPr lang="en-US" altLang="ja-JP" sz="2000" dirty="0">
                <a:solidFill>
                  <a:srgbClr val="000000"/>
                </a:solidFill>
              </a:rPr>
              <a:t> </a:t>
            </a:r>
            <a:r>
              <a:rPr lang="en-US" altLang="ja-JP" sz="2000" dirty="0" smtClean="0">
                <a:solidFill>
                  <a:srgbClr val="000000"/>
                </a:solidFill>
              </a:rPr>
              <a:t>     </a:t>
            </a:r>
            <a:r>
              <a:rPr lang="ja-JP" altLang="en-US" sz="2000" dirty="0" smtClean="0">
                <a:solidFill>
                  <a:srgbClr val="000000"/>
                </a:solidFill>
              </a:rPr>
              <a:t>医療機関</a:t>
            </a:r>
            <a:r>
              <a:rPr lang="ja-JP" altLang="en-US" sz="2000" dirty="0">
                <a:solidFill>
                  <a:srgbClr val="000000"/>
                </a:solidFill>
              </a:rPr>
              <a:t>等へ</a:t>
            </a:r>
            <a:r>
              <a:rPr lang="ja-JP" altLang="en-US" sz="2000" dirty="0" smtClean="0">
                <a:solidFill>
                  <a:srgbClr val="000000"/>
                </a:solidFill>
              </a:rPr>
              <a:t>の手厚い</a:t>
            </a:r>
            <a:r>
              <a:rPr lang="ja-JP" altLang="en-US" sz="2000" dirty="0">
                <a:solidFill>
                  <a:srgbClr val="000000"/>
                </a:solidFill>
              </a:rPr>
              <a:t>配分を行うこと</a:t>
            </a:r>
          </a:p>
          <a:p>
            <a:pPr fontAlgn="base">
              <a:lnSpc>
                <a:spcPts val="2200"/>
              </a:lnSpc>
              <a:spcBef>
                <a:spcPct val="0"/>
              </a:spcBef>
              <a:spcAft>
                <a:spcPct val="0"/>
              </a:spcAft>
            </a:pPr>
            <a:r>
              <a:rPr lang="ja-JP" altLang="en-US" sz="2000" dirty="0" smtClean="0">
                <a:solidFill>
                  <a:srgbClr val="000000"/>
                </a:solidFill>
              </a:rPr>
              <a:t>　（</a:t>
            </a:r>
            <a:r>
              <a:rPr lang="ja-JP" altLang="en-US" sz="2000" dirty="0">
                <a:solidFill>
                  <a:srgbClr val="000000"/>
                </a:solidFill>
              </a:rPr>
              <a:t>３）</a:t>
            </a:r>
            <a:r>
              <a:rPr lang="ja-JP" altLang="en-US" sz="2000" dirty="0" smtClean="0">
                <a:solidFill>
                  <a:srgbClr val="000000"/>
                </a:solidFill>
              </a:rPr>
              <a:t>歯科診療所に</a:t>
            </a:r>
            <a:r>
              <a:rPr lang="ja-JP" altLang="en-US" sz="2000" dirty="0">
                <a:solidFill>
                  <a:srgbClr val="000000"/>
                </a:solidFill>
              </a:rPr>
              <a:t>おいても必要な手当てを行うこと</a:t>
            </a:r>
          </a:p>
          <a:p>
            <a:pPr fontAlgn="base">
              <a:lnSpc>
                <a:spcPts val="2200"/>
              </a:lnSpc>
              <a:spcBef>
                <a:spcPct val="0"/>
              </a:spcBef>
              <a:spcAft>
                <a:spcPct val="0"/>
              </a:spcAft>
            </a:pPr>
            <a:r>
              <a:rPr lang="ja-JP" altLang="en-US" sz="2000" dirty="0" smtClean="0">
                <a:solidFill>
                  <a:srgbClr val="000000"/>
                </a:solidFill>
              </a:rPr>
              <a:t>　（</a:t>
            </a:r>
            <a:r>
              <a:rPr lang="ja-JP" altLang="en-US" sz="2000" dirty="0">
                <a:solidFill>
                  <a:srgbClr val="000000"/>
                </a:solidFill>
              </a:rPr>
              <a:t>４）保険薬局においても必要な手当てを行うこと</a:t>
            </a:r>
          </a:p>
          <a:p>
            <a:pPr fontAlgn="base">
              <a:lnSpc>
                <a:spcPts val="2200"/>
              </a:lnSpc>
              <a:spcBef>
                <a:spcPct val="0"/>
              </a:spcBef>
              <a:spcAft>
                <a:spcPct val="0"/>
              </a:spcAft>
            </a:pPr>
            <a:r>
              <a:rPr lang="ja-JP" altLang="en-US" sz="2000" dirty="0" smtClean="0">
                <a:solidFill>
                  <a:srgbClr val="000000"/>
                </a:solidFill>
              </a:rPr>
              <a:t>　（</a:t>
            </a:r>
            <a:r>
              <a:rPr lang="ja-JP" altLang="en-US" sz="2000" dirty="0">
                <a:solidFill>
                  <a:srgbClr val="000000"/>
                </a:solidFill>
              </a:rPr>
              <a:t>５）薬価等引き下げ分は本体改定財源に充当すること</a:t>
            </a:r>
          </a:p>
          <a:p>
            <a:pPr fontAlgn="base">
              <a:lnSpc>
                <a:spcPts val="2200"/>
              </a:lnSpc>
              <a:spcBef>
                <a:spcPts val="600"/>
              </a:spcBef>
              <a:spcAft>
                <a:spcPct val="0"/>
              </a:spcAft>
            </a:pPr>
            <a:r>
              <a:rPr lang="ja-JP" altLang="en-US" sz="2000" dirty="0" smtClean="0">
                <a:solidFill>
                  <a:srgbClr val="000000"/>
                </a:solidFill>
              </a:rPr>
              <a:t>２</a:t>
            </a:r>
            <a:r>
              <a:rPr lang="ja-JP" altLang="en-US" sz="2000" dirty="0">
                <a:solidFill>
                  <a:srgbClr val="000000"/>
                </a:solidFill>
              </a:rPr>
              <a:t>．消費税率８％引き上げにあたっては、医療機関等に負担が生じない</a:t>
            </a:r>
            <a:r>
              <a:rPr lang="ja-JP" altLang="en-US" sz="2000" dirty="0" smtClean="0">
                <a:solidFill>
                  <a:srgbClr val="000000"/>
                </a:solidFill>
              </a:rPr>
              <a:t>よ</a:t>
            </a:r>
            <a:endParaRPr lang="en-US" altLang="ja-JP" sz="2000" dirty="0" smtClean="0">
              <a:solidFill>
                <a:srgbClr val="000000"/>
              </a:solidFill>
            </a:endParaRPr>
          </a:p>
          <a:p>
            <a:pPr fontAlgn="base">
              <a:lnSpc>
                <a:spcPts val="2200"/>
              </a:lnSpc>
              <a:spcBef>
                <a:spcPct val="0"/>
              </a:spcBef>
              <a:spcAft>
                <a:spcPct val="0"/>
              </a:spcAft>
            </a:pPr>
            <a:r>
              <a:rPr lang="en-US" altLang="ja-JP" sz="2000" dirty="0">
                <a:solidFill>
                  <a:srgbClr val="000000"/>
                </a:solidFill>
              </a:rPr>
              <a:t> </a:t>
            </a:r>
            <a:r>
              <a:rPr lang="en-US" altLang="ja-JP" sz="2000" dirty="0" smtClean="0">
                <a:solidFill>
                  <a:srgbClr val="000000"/>
                </a:solidFill>
              </a:rPr>
              <a:t> </a:t>
            </a:r>
            <a:r>
              <a:rPr lang="ja-JP" altLang="en-US" sz="2000" dirty="0" err="1" smtClean="0">
                <a:solidFill>
                  <a:srgbClr val="000000"/>
                </a:solidFill>
              </a:rPr>
              <a:t>うに</a:t>
            </a:r>
            <a:r>
              <a:rPr lang="ja-JP" altLang="en-US" sz="2000" dirty="0" smtClean="0">
                <a:solidFill>
                  <a:srgbClr val="000000"/>
                </a:solidFill>
              </a:rPr>
              <a:t>引き上げ</a:t>
            </a:r>
            <a:r>
              <a:rPr lang="ja-JP" altLang="en-US" sz="2000" dirty="0">
                <a:solidFill>
                  <a:srgbClr val="000000"/>
                </a:solidFill>
              </a:rPr>
              <a:t>対応分に対する完全な補填をすることはもちろん、通常</a:t>
            </a:r>
            <a:r>
              <a:rPr lang="ja-JP" altLang="en-US" sz="2000" dirty="0" smtClean="0">
                <a:solidFill>
                  <a:srgbClr val="000000"/>
                </a:solidFill>
              </a:rPr>
              <a:t>の</a:t>
            </a:r>
            <a:endParaRPr lang="en-US" altLang="ja-JP" sz="2000" dirty="0" smtClean="0">
              <a:solidFill>
                <a:srgbClr val="000000"/>
              </a:solidFill>
            </a:endParaRPr>
          </a:p>
          <a:p>
            <a:pPr fontAlgn="base">
              <a:lnSpc>
                <a:spcPts val="2200"/>
              </a:lnSpc>
              <a:spcBef>
                <a:spcPct val="0"/>
              </a:spcBef>
              <a:spcAft>
                <a:spcPct val="0"/>
              </a:spcAft>
            </a:pPr>
            <a:r>
              <a:rPr lang="en-US" altLang="ja-JP" sz="2000" dirty="0">
                <a:solidFill>
                  <a:srgbClr val="000000"/>
                </a:solidFill>
              </a:rPr>
              <a:t> </a:t>
            </a:r>
            <a:r>
              <a:rPr lang="en-US" altLang="ja-JP" sz="2000" dirty="0" smtClean="0">
                <a:solidFill>
                  <a:srgbClr val="000000"/>
                </a:solidFill>
              </a:rPr>
              <a:t> </a:t>
            </a:r>
            <a:r>
              <a:rPr lang="ja-JP" altLang="en-US" sz="2000" dirty="0" smtClean="0">
                <a:solidFill>
                  <a:srgbClr val="000000"/>
                </a:solidFill>
              </a:rPr>
              <a:t>診療報酬</a:t>
            </a:r>
            <a:r>
              <a:rPr lang="ja-JP" altLang="en-US" sz="2000" dirty="0">
                <a:solidFill>
                  <a:srgbClr val="000000"/>
                </a:solidFill>
              </a:rPr>
              <a:t>改定とは</a:t>
            </a:r>
            <a:r>
              <a:rPr lang="ja-JP" altLang="en-US" sz="2000" dirty="0" smtClean="0">
                <a:solidFill>
                  <a:srgbClr val="000000"/>
                </a:solidFill>
              </a:rPr>
              <a:t>明確</a:t>
            </a:r>
            <a:r>
              <a:rPr lang="ja-JP" altLang="en-US" sz="2000" dirty="0">
                <a:solidFill>
                  <a:srgbClr val="000000"/>
                </a:solidFill>
              </a:rPr>
              <a:t>に区分して対応すること</a:t>
            </a:r>
          </a:p>
        </p:txBody>
      </p:sp>
      <p:sp>
        <p:nvSpPr>
          <p:cNvPr id="1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26</a:t>
            </a:fld>
            <a:endParaRPr lang="ja-JP" altLang="en-US" dirty="0">
              <a:solidFill>
                <a:prstClr val="black"/>
              </a:solidFill>
              <a:latin typeface="Calibri"/>
            </a:endParaRPr>
          </a:p>
        </p:txBody>
      </p:sp>
    </p:spTree>
    <p:extLst>
      <p:ext uri="{BB962C8B-B14F-4D97-AF65-F5344CB8AC3E}">
        <p14:creationId xmlns:p14="http://schemas.microsoft.com/office/powerpoint/2010/main" val="320353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428503" y="426770"/>
            <a:ext cx="92057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en-US" altLang="ja-JP" sz="2000" dirty="0" smtClean="0">
                <a:solidFill>
                  <a:srgbClr val="000000"/>
                </a:solidFill>
                <a:ea typeface="ＭＳ Ｐゴシック"/>
                <a:cs typeface="Arial" panose="020B0604020202020204" pitchFamily="34" charset="0"/>
              </a:rPr>
              <a:t>【</a:t>
            </a:r>
            <a:r>
              <a:rPr lang="ja-JP" altLang="en-US" sz="2000" dirty="0" smtClean="0">
                <a:solidFill>
                  <a:srgbClr val="000000"/>
                </a:solidFill>
                <a:ea typeface="ＭＳ Ｐゴシック"/>
                <a:cs typeface="Arial" panose="020B0604020202020204" pitchFamily="34" charset="0"/>
              </a:rPr>
              <a:t>平成</a:t>
            </a:r>
            <a:r>
              <a:rPr lang="en-US" altLang="ja-JP" sz="2000" dirty="0" smtClean="0">
                <a:solidFill>
                  <a:srgbClr val="000000"/>
                </a:solidFill>
                <a:ea typeface="ＭＳ Ｐゴシック"/>
                <a:cs typeface="Arial" panose="020B0604020202020204" pitchFamily="34" charset="0"/>
              </a:rPr>
              <a:t>25</a:t>
            </a:r>
            <a:r>
              <a:rPr lang="ja-JP" altLang="en-US" sz="2000" dirty="0" smtClean="0">
                <a:solidFill>
                  <a:srgbClr val="000000"/>
                </a:solidFill>
                <a:ea typeface="ＭＳ Ｐゴシック"/>
                <a:cs typeface="Arial" panose="020B0604020202020204" pitchFamily="34" charset="0"/>
              </a:rPr>
              <a:t>年</a:t>
            </a:r>
            <a:r>
              <a:rPr lang="en-US" altLang="ja-JP" sz="2000" dirty="0" smtClean="0">
                <a:solidFill>
                  <a:srgbClr val="000000"/>
                </a:solidFill>
                <a:ea typeface="ＭＳ Ｐゴシック"/>
                <a:cs typeface="Arial" panose="020B0604020202020204" pitchFamily="34" charset="0"/>
              </a:rPr>
              <a:t>11</a:t>
            </a:r>
            <a:r>
              <a:rPr lang="ja-JP" altLang="en-US" sz="2000" dirty="0" smtClean="0">
                <a:solidFill>
                  <a:srgbClr val="000000"/>
                </a:solidFill>
                <a:ea typeface="ＭＳ Ｐゴシック"/>
                <a:cs typeface="Arial" panose="020B0604020202020204" pitchFamily="34" charset="0"/>
              </a:rPr>
              <a:t>月</a:t>
            </a:r>
            <a:r>
              <a:rPr lang="en-US" altLang="ja-JP" sz="2000" dirty="0" smtClean="0">
                <a:solidFill>
                  <a:srgbClr val="000000"/>
                </a:solidFill>
                <a:ea typeface="ＭＳ Ｐゴシック"/>
                <a:cs typeface="Arial" panose="020B0604020202020204" pitchFamily="34" charset="0"/>
              </a:rPr>
              <a:t>29</a:t>
            </a:r>
            <a:r>
              <a:rPr lang="ja-JP" altLang="en-US" sz="2000" dirty="0" smtClean="0">
                <a:solidFill>
                  <a:srgbClr val="000000"/>
                </a:solidFill>
                <a:ea typeface="ＭＳ Ｐゴシック"/>
                <a:cs typeface="Arial" panose="020B0604020202020204" pitchFamily="34" charset="0"/>
              </a:rPr>
              <a:t>日</a:t>
            </a:r>
            <a:r>
              <a:rPr lang="en-US" altLang="ja-JP" sz="2000" dirty="0" smtClean="0">
                <a:solidFill>
                  <a:srgbClr val="000000"/>
                </a:solidFill>
                <a:ea typeface="ＭＳ Ｐゴシック"/>
                <a:cs typeface="Arial" panose="020B0604020202020204" pitchFamily="34" charset="0"/>
              </a:rPr>
              <a:t>】</a:t>
            </a:r>
          </a:p>
          <a:p>
            <a:pPr eaLnBrk="1" fontAlgn="base" hangingPunct="1">
              <a:spcBef>
                <a:spcPct val="0"/>
              </a:spcBef>
              <a:spcAft>
                <a:spcPct val="0"/>
              </a:spcAft>
              <a:buFontTx/>
              <a:buNone/>
            </a:pPr>
            <a:r>
              <a:rPr lang="ja-JP" altLang="en-US" sz="2000" dirty="0" smtClean="0">
                <a:solidFill>
                  <a:srgbClr val="000000"/>
                </a:solidFill>
                <a:ea typeface="ＭＳ Ｐゴシック"/>
                <a:cs typeface="Arial" panose="020B0604020202020204" pitchFamily="34" charset="0"/>
              </a:rPr>
              <a:t>　財政</a:t>
            </a:r>
            <a:r>
              <a:rPr lang="ja-JP" altLang="en-US" sz="2000" dirty="0">
                <a:solidFill>
                  <a:srgbClr val="000000"/>
                </a:solidFill>
                <a:ea typeface="ＭＳ Ｐゴシック"/>
                <a:cs typeface="Arial" panose="020B0604020202020204" pitchFamily="34" charset="0"/>
              </a:rPr>
              <a:t>制度等審議会「</a:t>
            </a:r>
            <a:r>
              <a:rPr lang="ja-JP" altLang="en-US" sz="2000" dirty="0" smtClean="0">
                <a:solidFill>
                  <a:srgbClr val="000000"/>
                </a:solidFill>
                <a:ea typeface="ＭＳ Ｐゴシック"/>
                <a:cs typeface="Arial" panose="020B0604020202020204" pitchFamily="34" charset="0"/>
              </a:rPr>
              <a:t>平成</a:t>
            </a:r>
            <a:r>
              <a:rPr lang="en-US" altLang="ja-JP" sz="2000" dirty="0" smtClean="0">
                <a:solidFill>
                  <a:srgbClr val="000000"/>
                </a:solidFill>
                <a:ea typeface="ＭＳ Ｐゴシック"/>
                <a:cs typeface="Arial" panose="020B0604020202020204" pitchFamily="34" charset="0"/>
              </a:rPr>
              <a:t>26</a:t>
            </a:r>
            <a:r>
              <a:rPr lang="ja-JP" altLang="en-US" sz="2000" dirty="0" smtClean="0">
                <a:solidFill>
                  <a:srgbClr val="000000"/>
                </a:solidFill>
                <a:ea typeface="ＭＳ Ｐゴシック"/>
                <a:cs typeface="Arial" panose="020B0604020202020204" pitchFamily="34" charset="0"/>
              </a:rPr>
              <a:t>年度</a:t>
            </a:r>
            <a:r>
              <a:rPr lang="ja-JP" altLang="en-US" sz="2000" dirty="0">
                <a:solidFill>
                  <a:srgbClr val="000000"/>
                </a:solidFill>
                <a:ea typeface="ＭＳ Ｐゴシック"/>
                <a:cs typeface="Arial" panose="020B0604020202020204" pitchFamily="34" charset="0"/>
              </a:rPr>
              <a:t>予算の編成等に関する建議」 </a:t>
            </a:r>
            <a:endParaRPr lang="en-US" altLang="ja-JP" sz="2000" dirty="0" smtClean="0">
              <a:solidFill>
                <a:srgbClr val="000000"/>
              </a:solidFill>
              <a:ea typeface="ＭＳ Ｐゴシック"/>
              <a:cs typeface="Arial" panose="020B0604020202020204" pitchFamily="34" charset="0"/>
            </a:endParaRPr>
          </a:p>
        </p:txBody>
      </p:sp>
      <p:sp>
        <p:nvSpPr>
          <p:cNvPr id="4100" name="Text Box 2"/>
          <p:cNvSpPr txBox="1">
            <a:spLocks noChangeArrowheads="1"/>
          </p:cNvSpPr>
          <p:nvPr/>
        </p:nvSpPr>
        <p:spPr bwMode="auto">
          <a:xfrm>
            <a:off x="428499" y="1268760"/>
            <a:ext cx="9049004" cy="4785926"/>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indent="0" eaLnBrk="1" fontAlgn="base" hangingPunct="1">
              <a:lnSpc>
                <a:spcPts val="2200"/>
              </a:lnSpc>
              <a:spcBef>
                <a:spcPts val="0"/>
              </a:spcBef>
              <a:spcAft>
                <a:spcPct val="0"/>
              </a:spcAft>
              <a:buFontTx/>
              <a:buNone/>
            </a:pPr>
            <a:r>
              <a:rPr lang="en-US" altLang="ja-JP" sz="2000" dirty="0" smtClean="0">
                <a:solidFill>
                  <a:srgbClr val="000000"/>
                </a:solidFill>
              </a:rPr>
              <a:t>〔</a:t>
            </a:r>
            <a:r>
              <a:rPr lang="ja-JP" altLang="en-US" sz="2000" dirty="0" smtClean="0">
                <a:solidFill>
                  <a:srgbClr val="000000"/>
                </a:solidFill>
              </a:rPr>
              <a:t>要約</a:t>
            </a:r>
            <a:r>
              <a:rPr lang="en-US" altLang="ja-JP" sz="2000" dirty="0" smtClean="0">
                <a:solidFill>
                  <a:srgbClr val="000000"/>
                </a:solidFill>
              </a:rPr>
              <a:t>〕</a:t>
            </a:r>
          </a:p>
          <a:p>
            <a:pPr marL="447675" indent="-447675" eaLnBrk="1" fontAlgn="base" hangingPunct="1">
              <a:lnSpc>
                <a:spcPts val="2200"/>
              </a:lnSpc>
              <a:spcBef>
                <a:spcPts val="0"/>
              </a:spcBef>
              <a:spcAft>
                <a:spcPct val="0"/>
              </a:spcAft>
              <a:buFontTx/>
              <a:buNone/>
            </a:pPr>
            <a:r>
              <a:rPr lang="ja-JP" altLang="en-US" sz="2000" dirty="0" smtClean="0">
                <a:solidFill>
                  <a:srgbClr val="000000"/>
                </a:solidFill>
              </a:rPr>
              <a:t>　１．平成</a:t>
            </a:r>
            <a:r>
              <a:rPr lang="en-US" altLang="ja-JP" sz="2000" dirty="0" smtClean="0">
                <a:solidFill>
                  <a:srgbClr val="000000"/>
                </a:solidFill>
              </a:rPr>
              <a:t>26</a:t>
            </a:r>
            <a:r>
              <a:rPr lang="ja-JP" altLang="en-US" sz="2000" dirty="0" smtClean="0">
                <a:solidFill>
                  <a:srgbClr val="000000"/>
                </a:solidFill>
              </a:rPr>
              <a:t>年度予算編成においては、聖域を設けず歳出削減に努めなければならない</a:t>
            </a:r>
            <a:endParaRPr lang="en-US" altLang="ja-JP" sz="2000" dirty="0" smtClean="0">
              <a:solidFill>
                <a:srgbClr val="000000"/>
              </a:solidFill>
            </a:endParaRPr>
          </a:p>
          <a:p>
            <a:pPr marL="447675" indent="-447675" eaLnBrk="1" fontAlgn="base" hangingPunct="1">
              <a:lnSpc>
                <a:spcPts val="2200"/>
              </a:lnSpc>
              <a:spcBef>
                <a:spcPts val="600"/>
              </a:spcBef>
              <a:spcAft>
                <a:spcPct val="0"/>
              </a:spcAft>
              <a:buFontTx/>
              <a:buNone/>
            </a:pPr>
            <a:r>
              <a:rPr lang="ja-JP" altLang="en-US" sz="2000" dirty="0" smtClean="0">
                <a:solidFill>
                  <a:srgbClr val="000000"/>
                </a:solidFill>
              </a:rPr>
              <a:t>  ２．診療報酬薬価部分について、市場実勢価格の反映と長期収載品の価格引き下げによる合理化・効率化を行い、あわせて診療報酬本体部分について、自然増の精査や医業経営の状況等を踏まえ</a:t>
            </a:r>
            <a:r>
              <a:rPr lang="ja-JP" altLang="en-US" sz="2000" u="sng" dirty="0" smtClean="0">
                <a:solidFill>
                  <a:srgbClr val="0000FF"/>
                </a:solidFill>
              </a:rPr>
              <a:t>引き下げる</a:t>
            </a:r>
            <a:r>
              <a:rPr lang="ja-JP" altLang="en-US" sz="2000" dirty="0" smtClean="0">
                <a:solidFill>
                  <a:srgbClr val="000000"/>
                </a:solidFill>
              </a:rPr>
              <a:t>こと</a:t>
            </a:r>
            <a:endParaRPr lang="en-US" altLang="ja-JP" sz="2000" dirty="0" smtClean="0">
              <a:solidFill>
                <a:srgbClr val="000000"/>
              </a:solidFill>
            </a:endParaRPr>
          </a:p>
          <a:p>
            <a:pPr marL="447675" indent="-447675" eaLnBrk="1" fontAlgn="base" hangingPunct="1">
              <a:lnSpc>
                <a:spcPts val="2200"/>
              </a:lnSpc>
              <a:spcBef>
                <a:spcPts val="600"/>
              </a:spcBef>
              <a:spcAft>
                <a:spcPct val="0"/>
              </a:spcAft>
              <a:buFontTx/>
              <a:buNone/>
            </a:pPr>
            <a:r>
              <a:rPr lang="ja-JP" altLang="en-US" sz="2000" dirty="0" smtClean="0">
                <a:solidFill>
                  <a:srgbClr val="000000"/>
                </a:solidFill>
              </a:rPr>
              <a:t>  ３．社会保障関係費の自然増</a:t>
            </a:r>
            <a:r>
              <a:rPr lang="en-US" altLang="ja-JP" sz="2000" dirty="0" smtClean="0">
                <a:solidFill>
                  <a:srgbClr val="000000"/>
                </a:solidFill>
              </a:rPr>
              <a:t>9,900</a:t>
            </a:r>
            <a:r>
              <a:rPr lang="ja-JP" altLang="en-US" sz="2000" dirty="0" smtClean="0">
                <a:solidFill>
                  <a:srgbClr val="000000"/>
                </a:solidFill>
              </a:rPr>
              <a:t>億円を含め、</a:t>
            </a:r>
            <a:r>
              <a:rPr lang="ja-JP" altLang="en-US" sz="2000" u="sng" dirty="0" smtClean="0">
                <a:solidFill>
                  <a:srgbClr val="0000FF"/>
                </a:solidFill>
              </a:rPr>
              <a:t>合理化・効率化</a:t>
            </a:r>
            <a:r>
              <a:rPr lang="ja-JP" altLang="en-US" sz="2000" dirty="0" smtClean="0">
                <a:solidFill>
                  <a:srgbClr val="000000"/>
                </a:solidFill>
              </a:rPr>
              <a:t>に最大限取り組むこと</a:t>
            </a:r>
            <a:endParaRPr lang="en-US" altLang="ja-JP" sz="2000" dirty="0" smtClean="0">
              <a:solidFill>
                <a:srgbClr val="000000"/>
              </a:solidFill>
            </a:endParaRPr>
          </a:p>
          <a:p>
            <a:pPr marL="447675" indent="-447675" eaLnBrk="1" fontAlgn="base" hangingPunct="1">
              <a:lnSpc>
                <a:spcPts val="2200"/>
              </a:lnSpc>
              <a:spcBef>
                <a:spcPts val="600"/>
              </a:spcBef>
              <a:spcAft>
                <a:spcPct val="0"/>
              </a:spcAft>
              <a:buFontTx/>
              <a:buNone/>
            </a:pPr>
            <a:r>
              <a:rPr lang="ja-JP" altLang="en-US" sz="2000" dirty="0" smtClean="0">
                <a:solidFill>
                  <a:srgbClr val="000000"/>
                </a:solidFill>
              </a:rPr>
              <a:t>  ４．薬価は市場実勢価格を上回る過大要求があり、この修正分を</a:t>
            </a:r>
            <a:r>
              <a:rPr lang="ja-JP" altLang="en-US" sz="2000" u="sng" dirty="0" smtClean="0">
                <a:solidFill>
                  <a:srgbClr val="0000FF"/>
                </a:solidFill>
              </a:rPr>
              <a:t>診療報酬本体分に流用することには合理性がない</a:t>
            </a:r>
            <a:endParaRPr lang="en-US" altLang="ja-JP" sz="2000" u="sng" dirty="0" smtClean="0">
              <a:solidFill>
                <a:srgbClr val="0000FF"/>
              </a:solidFill>
            </a:endParaRPr>
          </a:p>
          <a:p>
            <a:pPr marL="447675" indent="-447675" eaLnBrk="1" fontAlgn="base" hangingPunct="1">
              <a:lnSpc>
                <a:spcPts val="2200"/>
              </a:lnSpc>
              <a:spcBef>
                <a:spcPts val="600"/>
              </a:spcBef>
              <a:spcAft>
                <a:spcPct val="0"/>
              </a:spcAft>
              <a:buFontTx/>
              <a:buNone/>
            </a:pPr>
            <a:r>
              <a:rPr lang="ja-JP" altLang="en-US" sz="2000" dirty="0" smtClean="0">
                <a:solidFill>
                  <a:srgbClr val="000000"/>
                </a:solidFill>
              </a:rPr>
              <a:t>  ５．診療報酬本体部分については、自然増からの</a:t>
            </a:r>
            <a:r>
              <a:rPr lang="ja-JP" altLang="en-US" sz="2000" u="sng" dirty="0" smtClean="0">
                <a:solidFill>
                  <a:srgbClr val="0000FF"/>
                </a:solidFill>
              </a:rPr>
              <a:t>マイナス</a:t>
            </a:r>
            <a:r>
              <a:rPr lang="ja-JP" altLang="en-US" sz="2000" dirty="0" smtClean="0">
                <a:solidFill>
                  <a:srgbClr val="000000"/>
                </a:solidFill>
              </a:rPr>
              <a:t>とすべき</a:t>
            </a:r>
            <a:endParaRPr lang="en-US" altLang="ja-JP" sz="2000" dirty="0" smtClean="0">
              <a:solidFill>
                <a:srgbClr val="000000"/>
              </a:solidFill>
            </a:endParaRPr>
          </a:p>
          <a:p>
            <a:pPr marL="447675" indent="-447675" eaLnBrk="1" fontAlgn="base" hangingPunct="1">
              <a:lnSpc>
                <a:spcPts val="2200"/>
              </a:lnSpc>
              <a:spcBef>
                <a:spcPts val="600"/>
              </a:spcBef>
              <a:spcAft>
                <a:spcPct val="0"/>
              </a:spcAft>
              <a:buFontTx/>
              <a:buNone/>
            </a:pPr>
            <a:r>
              <a:rPr lang="ja-JP" altLang="en-US" sz="2000" dirty="0" smtClean="0">
                <a:solidFill>
                  <a:srgbClr val="000000"/>
                </a:solidFill>
              </a:rPr>
              <a:t>  ６．消費税率引上げに伴う仕入価格等のコスト増は診療報酬に適切に反映する必要があるが、</a:t>
            </a:r>
            <a:r>
              <a:rPr lang="ja-JP" altLang="en-US" sz="2000" u="sng" dirty="0" smtClean="0">
                <a:solidFill>
                  <a:srgbClr val="0000FF"/>
                </a:solidFill>
              </a:rPr>
              <a:t>診療報酬本体部分のプラス改定を前提とすべきではない</a:t>
            </a:r>
            <a:endParaRPr lang="en-US" altLang="ja-JP" sz="2000" u="sng" dirty="0" smtClean="0">
              <a:solidFill>
                <a:srgbClr val="0000FF"/>
              </a:solidFill>
            </a:endParaRPr>
          </a:p>
          <a:p>
            <a:pPr marL="447675" indent="-447675" eaLnBrk="1" fontAlgn="base" hangingPunct="1">
              <a:lnSpc>
                <a:spcPts val="2200"/>
              </a:lnSpc>
              <a:spcBef>
                <a:spcPts val="600"/>
              </a:spcBef>
              <a:spcAft>
                <a:spcPct val="0"/>
              </a:spcAft>
              <a:buFontTx/>
              <a:buNone/>
            </a:pPr>
            <a:r>
              <a:rPr lang="ja-JP" altLang="en-US" sz="2000" dirty="0" smtClean="0">
                <a:solidFill>
                  <a:srgbClr val="000000"/>
                </a:solidFill>
              </a:rPr>
              <a:t>  ７．全国一律の診療報酬は、地域の実情を踏まえた医療提供体制のためには有効ではない。医療機能の分化・連携が先決である。</a:t>
            </a:r>
            <a:endParaRPr lang="en-US" altLang="ja-JP" sz="2000" dirty="0" smtClean="0">
              <a:solidFill>
                <a:srgbClr val="000000"/>
              </a:solidFill>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27</a:t>
            </a:fld>
            <a:endParaRPr lang="ja-JP" altLang="en-US" dirty="0">
              <a:solidFill>
                <a:prstClr val="black"/>
              </a:solidFill>
              <a:latin typeface="Calibri"/>
            </a:endParaRPr>
          </a:p>
        </p:txBody>
      </p:sp>
    </p:spTree>
    <p:extLst>
      <p:ext uri="{BB962C8B-B14F-4D97-AF65-F5344CB8AC3E}">
        <p14:creationId xmlns:p14="http://schemas.microsoft.com/office/powerpoint/2010/main" val="4243577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428503" y="476672"/>
            <a:ext cx="92057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en-US" altLang="ja-JP" sz="2000" dirty="0" smtClean="0">
                <a:solidFill>
                  <a:srgbClr val="000000"/>
                </a:solidFill>
                <a:ea typeface="ＭＳ Ｐゴシック"/>
                <a:cs typeface="Arial" panose="020B0604020202020204" pitchFamily="34" charset="0"/>
              </a:rPr>
              <a:t>【</a:t>
            </a:r>
            <a:r>
              <a:rPr lang="ja-JP" altLang="en-US" sz="2000" dirty="0" smtClean="0">
                <a:solidFill>
                  <a:srgbClr val="000000"/>
                </a:solidFill>
                <a:ea typeface="ＭＳ Ｐゴシック"/>
                <a:cs typeface="Arial" panose="020B0604020202020204" pitchFamily="34" charset="0"/>
              </a:rPr>
              <a:t>平成</a:t>
            </a:r>
            <a:r>
              <a:rPr lang="en-US" altLang="ja-JP" sz="2000" dirty="0" smtClean="0">
                <a:solidFill>
                  <a:srgbClr val="000000"/>
                </a:solidFill>
                <a:ea typeface="ＭＳ Ｐゴシック"/>
                <a:cs typeface="Arial" panose="020B0604020202020204" pitchFamily="34" charset="0"/>
              </a:rPr>
              <a:t>25</a:t>
            </a:r>
            <a:r>
              <a:rPr lang="ja-JP" altLang="en-US" sz="2000" dirty="0" smtClean="0">
                <a:solidFill>
                  <a:srgbClr val="000000"/>
                </a:solidFill>
                <a:ea typeface="ＭＳ Ｐゴシック"/>
                <a:cs typeface="Arial" panose="020B0604020202020204" pitchFamily="34" charset="0"/>
              </a:rPr>
              <a:t>年</a:t>
            </a:r>
            <a:r>
              <a:rPr lang="en-US" altLang="ja-JP" sz="2000" dirty="0" smtClean="0">
                <a:solidFill>
                  <a:srgbClr val="000000"/>
                </a:solidFill>
                <a:ea typeface="ＭＳ Ｐゴシック"/>
                <a:cs typeface="Arial" panose="020B0604020202020204" pitchFamily="34" charset="0"/>
              </a:rPr>
              <a:t>12</a:t>
            </a:r>
            <a:r>
              <a:rPr lang="ja-JP" altLang="en-US" sz="2000" dirty="0" smtClean="0">
                <a:solidFill>
                  <a:srgbClr val="000000"/>
                </a:solidFill>
                <a:ea typeface="ＭＳ Ｐゴシック"/>
                <a:cs typeface="Arial" panose="020B0604020202020204" pitchFamily="34" charset="0"/>
              </a:rPr>
              <a:t>月</a:t>
            </a:r>
            <a:r>
              <a:rPr lang="en-US" altLang="ja-JP" sz="2000" dirty="0" smtClean="0">
                <a:solidFill>
                  <a:srgbClr val="000000"/>
                </a:solidFill>
                <a:ea typeface="ＭＳ Ｐゴシック"/>
                <a:cs typeface="Arial" panose="020B0604020202020204" pitchFamily="34" charset="0"/>
              </a:rPr>
              <a:t>2</a:t>
            </a:r>
            <a:r>
              <a:rPr lang="ja-JP" altLang="en-US" sz="2000" dirty="0" smtClean="0">
                <a:solidFill>
                  <a:srgbClr val="000000"/>
                </a:solidFill>
                <a:ea typeface="ＭＳ Ｐゴシック"/>
                <a:cs typeface="Arial" panose="020B0604020202020204" pitchFamily="34" charset="0"/>
              </a:rPr>
              <a:t>日</a:t>
            </a:r>
            <a:r>
              <a:rPr lang="en-US" altLang="ja-JP" sz="2000" dirty="0" smtClean="0">
                <a:solidFill>
                  <a:srgbClr val="000000"/>
                </a:solidFill>
                <a:ea typeface="ＭＳ Ｐゴシック"/>
                <a:cs typeface="Arial" panose="020B0604020202020204" pitchFamily="34" charset="0"/>
              </a:rPr>
              <a:t>】</a:t>
            </a:r>
          </a:p>
          <a:p>
            <a:pPr eaLnBrk="1" fontAlgn="base" hangingPunct="1">
              <a:spcBef>
                <a:spcPct val="0"/>
              </a:spcBef>
              <a:spcAft>
                <a:spcPct val="0"/>
              </a:spcAft>
              <a:buFontTx/>
              <a:buNone/>
            </a:pPr>
            <a:r>
              <a:rPr lang="ja-JP" altLang="en-US" sz="2000" dirty="0" smtClean="0">
                <a:solidFill>
                  <a:srgbClr val="000000"/>
                </a:solidFill>
                <a:ea typeface="ＭＳ Ｐゴシック"/>
                <a:cs typeface="Arial" panose="020B0604020202020204" pitchFamily="34" charset="0"/>
              </a:rPr>
              <a:t>　横</a:t>
            </a:r>
            <a:r>
              <a:rPr lang="ja-JP" altLang="en-US" sz="2000" dirty="0">
                <a:solidFill>
                  <a:srgbClr val="000000"/>
                </a:solidFill>
                <a:ea typeface="ＭＳ Ｐゴシック"/>
                <a:cs typeface="Arial" panose="020B0604020202020204" pitchFamily="34" charset="0"/>
              </a:rPr>
              <a:t>倉</a:t>
            </a:r>
            <a:r>
              <a:rPr lang="ja-JP" altLang="en-US" sz="2000" dirty="0" smtClean="0">
                <a:solidFill>
                  <a:srgbClr val="000000"/>
                </a:solidFill>
                <a:ea typeface="ＭＳ Ｐゴシック"/>
                <a:cs typeface="Arial" panose="020B0604020202020204" pitchFamily="34" charset="0"/>
              </a:rPr>
              <a:t>会長らが麻生財務大臣と会談</a:t>
            </a:r>
            <a:r>
              <a:rPr lang="ja-JP" altLang="en-US" sz="2000" dirty="0">
                <a:solidFill>
                  <a:srgbClr val="000000"/>
                </a:solidFill>
                <a:ea typeface="ＭＳ Ｐゴシック"/>
                <a:cs typeface="Arial" panose="020B0604020202020204" pitchFamily="34" charset="0"/>
              </a:rPr>
              <a:t>し</a:t>
            </a:r>
            <a:r>
              <a:rPr lang="ja-JP" altLang="en-US" sz="2000" dirty="0" smtClean="0">
                <a:solidFill>
                  <a:srgbClr val="000000"/>
                </a:solidFill>
                <a:ea typeface="ＭＳ Ｐゴシック"/>
                <a:cs typeface="Arial" panose="020B0604020202020204" pitchFamily="34" charset="0"/>
              </a:rPr>
              <a:t>、次期診療報酬改定についてプラス改定等の必要性を説明</a:t>
            </a:r>
            <a:endParaRPr lang="en-US" altLang="ja-JP" sz="2000" dirty="0" smtClean="0">
              <a:solidFill>
                <a:srgbClr val="000000"/>
              </a:solidFill>
              <a:ea typeface="ＭＳ Ｐゴシック"/>
              <a:cs typeface="Arial" panose="020B0604020202020204" pitchFamily="34" charset="0"/>
            </a:endParaRPr>
          </a:p>
        </p:txBody>
      </p:sp>
      <p:sp>
        <p:nvSpPr>
          <p:cNvPr id="5" name="Text Box 3"/>
          <p:cNvSpPr txBox="1">
            <a:spLocks noChangeArrowheads="1"/>
          </p:cNvSpPr>
          <p:nvPr/>
        </p:nvSpPr>
        <p:spPr bwMode="auto">
          <a:xfrm>
            <a:off x="428503" y="1553622"/>
            <a:ext cx="9205776" cy="206723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ts val="0"/>
              </a:spcBef>
              <a:spcAft>
                <a:spcPct val="0"/>
              </a:spcAft>
              <a:buFontTx/>
              <a:buNone/>
              <a:defRPr/>
            </a:pPr>
            <a:r>
              <a:rPr lang="ja-JP" altLang="en-US" sz="2000" dirty="0" smtClean="0">
                <a:solidFill>
                  <a:srgbClr val="000000"/>
                </a:solidFill>
              </a:rPr>
              <a:t>○ 診療</a:t>
            </a:r>
            <a:r>
              <a:rPr lang="ja-JP" altLang="en-US" sz="2000" dirty="0">
                <a:solidFill>
                  <a:srgbClr val="000000"/>
                </a:solidFill>
              </a:rPr>
              <a:t>報酬全体でのプラス改定が</a:t>
            </a:r>
            <a:r>
              <a:rPr lang="ja-JP" altLang="en-US" sz="2000" dirty="0" smtClean="0">
                <a:solidFill>
                  <a:srgbClr val="000000"/>
                </a:solidFill>
              </a:rPr>
              <a:t>必要。</a:t>
            </a:r>
            <a:endParaRPr lang="en-US" altLang="ja-JP" sz="2000" dirty="0" smtClean="0">
              <a:solidFill>
                <a:srgbClr val="000000"/>
              </a:solidFill>
            </a:endParaRPr>
          </a:p>
          <a:p>
            <a:pPr marL="266700" indent="-266700" eaLnBrk="1" fontAlgn="base" hangingPunct="1">
              <a:lnSpc>
                <a:spcPts val="2200"/>
              </a:lnSpc>
              <a:spcBef>
                <a:spcPts val="0"/>
              </a:spcBef>
              <a:spcAft>
                <a:spcPct val="0"/>
              </a:spcAft>
              <a:buFontTx/>
              <a:buNone/>
              <a:defRPr/>
            </a:pPr>
            <a:r>
              <a:rPr lang="ja-JP" altLang="en-US" sz="2000" dirty="0" smtClean="0">
                <a:solidFill>
                  <a:srgbClr val="000000"/>
                </a:solidFill>
              </a:rPr>
              <a:t>○ これから</a:t>
            </a:r>
            <a:r>
              <a:rPr lang="ja-JP" altLang="en-US" sz="2000" dirty="0">
                <a:solidFill>
                  <a:srgbClr val="000000"/>
                </a:solidFill>
              </a:rPr>
              <a:t>の高齢社会を</a:t>
            </a:r>
            <a:r>
              <a:rPr lang="ja-JP" altLang="en-US" sz="2000" dirty="0" smtClean="0">
                <a:solidFill>
                  <a:srgbClr val="000000"/>
                </a:solidFill>
              </a:rPr>
              <a:t>考えれば</a:t>
            </a:r>
            <a:r>
              <a:rPr lang="ja-JP" altLang="en-US" sz="2000" dirty="0">
                <a:solidFill>
                  <a:srgbClr val="000000"/>
                </a:solidFill>
              </a:rPr>
              <a:t>、</a:t>
            </a:r>
            <a:r>
              <a:rPr lang="ja-JP" altLang="en-US" sz="2000" dirty="0" smtClean="0">
                <a:solidFill>
                  <a:srgbClr val="000000"/>
                </a:solidFill>
              </a:rPr>
              <a:t>今回</a:t>
            </a:r>
            <a:r>
              <a:rPr lang="ja-JP" altLang="en-US" sz="2000" dirty="0">
                <a:solidFill>
                  <a:srgbClr val="000000"/>
                </a:solidFill>
              </a:rPr>
              <a:t>の改定では特に</a:t>
            </a:r>
            <a:r>
              <a:rPr lang="ja-JP" altLang="en-US" sz="2000" dirty="0" smtClean="0">
                <a:solidFill>
                  <a:srgbClr val="000000"/>
                </a:solidFill>
              </a:rPr>
              <a:t>診療所、中</a:t>
            </a:r>
            <a:r>
              <a:rPr lang="ja-JP" altLang="en-US" sz="2000" dirty="0">
                <a:solidFill>
                  <a:srgbClr val="000000"/>
                </a:solidFill>
              </a:rPr>
              <a:t>小病院を中心に配分す</a:t>
            </a:r>
            <a:r>
              <a:rPr lang="ja-JP" altLang="en-US" sz="2000" dirty="0" smtClean="0">
                <a:solidFill>
                  <a:srgbClr val="000000"/>
                </a:solidFill>
              </a:rPr>
              <a:t>べき。</a:t>
            </a:r>
            <a:endParaRPr lang="en-US" altLang="ja-JP" sz="2000" dirty="0" smtClean="0">
              <a:solidFill>
                <a:srgbClr val="000000"/>
              </a:solidFill>
            </a:endParaRPr>
          </a:p>
          <a:p>
            <a:pPr marL="266700" indent="-266700" eaLnBrk="1" fontAlgn="base" hangingPunct="1">
              <a:lnSpc>
                <a:spcPts val="2200"/>
              </a:lnSpc>
              <a:spcBef>
                <a:spcPts val="0"/>
              </a:spcBef>
              <a:spcAft>
                <a:spcPct val="0"/>
              </a:spcAft>
              <a:buFontTx/>
              <a:buNone/>
              <a:defRPr/>
            </a:pPr>
            <a:r>
              <a:rPr lang="ja-JP" altLang="en-US" sz="2000" dirty="0" smtClean="0">
                <a:solidFill>
                  <a:srgbClr val="000000"/>
                </a:solidFill>
              </a:rPr>
              <a:t>○ 薬価</a:t>
            </a:r>
            <a:r>
              <a:rPr lang="ja-JP" altLang="en-US" sz="2000" dirty="0">
                <a:solidFill>
                  <a:srgbClr val="000000"/>
                </a:solidFill>
              </a:rPr>
              <a:t>の引き下げ分を診療報酬改定の財源に使うべきでないとの意見が財務省から出されていることに</a:t>
            </a:r>
            <a:r>
              <a:rPr lang="ja-JP" altLang="en-US" sz="2000" dirty="0" smtClean="0">
                <a:solidFill>
                  <a:srgbClr val="000000"/>
                </a:solidFill>
              </a:rPr>
              <a:t>ついて、健康</a:t>
            </a:r>
            <a:r>
              <a:rPr lang="ja-JP" altLang="en-US" sz="2000" dirty="0">
                <a:solidFill>
                  <a:srgbClr val="000000"/>
                </a:solidFill>
              </a:rPr>
              <a:t>保険法において診療と薬剤は不可分</a:t>
            </a:r>
            <a:r>
              <a:rPr lang="ja-JP" altLang="en-US" sz="2000" dirty="0" smtClean="0">
                <a:solidFill>
                  <a:srgbClr val="000000"/>
                </a:solidFill>
              </a:rPr>
              <a:t>一体</a:t>
            </a:r>
            <a:r>
              <a:rPr lang="ja-JP" altLang="en-US" sz="2000" dirty="0">
                <a:solidFill>
                  <a:srgbClr val="000000"/>
                </a:solidFill>
              </a:rPr>
              <a:t>であるため</a:t>
            </a:r>
            <a:r>
              <a:rPr lang="ja-JP" altLang="en-US" sz="2000" dirty="0" smtClean="0">
                <a:solidFill>
                  <a:srgbClr val="000000"/>
                </a:solidFill>
              </a:rPr>
              <a:t>、薬価</a:t>
            </a:r>
            <a:r>
              <a:rPr lang="ja-JP" altLang="en-US" sz="2000" dirty="0">
                <a:solidFill>
                  <a:srgbClr val="000000"/>
                </a:solidFill>
              </a:rPr>
              <a:t>の引き下げ分は医療の充実に使う</a:t>
            </a:r>
            <a:r>
              <a:rPr lang="ja-JP" altLang="en-US" sz="2000" dirty="0" smtClean="0">
                <a:solidFill>
                  <a:srgbClr val="000000"/>
                </a:solidFill>
              </a:rPr>
              <a:t>べきである。</a:t>
            </a:r>
            <a:endParaRPr lang="en-US" altLang="ja-JP" sz="2000" dirty="0" smtClean="0">
              <a:solidFill>
                <a:srgbClr val="000000"/>
              </a:solidFill>
            </a:endParaRPr>
          </a:p>
          <a:p>
            <a:pPr marL="266700" indent="-266700" eaLnBrk="1" fontAlgn="base" hangingPunct="1">
              <a:lnSpc>
                <a:spcPts val="2200"/>
              </a:lnSpc>
              <a:spcBef>
                <a:spcPts val="0"/>
              </a:spcBef>
              <a:spcAft>
                <a:spcPct val="0"/>
              </a:spcAft>
              <a:buFontTx/>
              <a:buNone/>
              <a:defRPr/>
            </a:pPr>
            <a:r>
              <a:rPr lang="ja-JP" altLang="en-US" sz="2000" dirty="0" smtClean="0">
                <a:solidFill>
                  <a:srgbClr val="000000"/>
                </a:solidFill>
              </a:rPr>
              <a:t>○ 消費</a:t>
            </a:r>
            <a:r>
              <a:rPr lang="ja-JP" altLang="en-US" sz="2000" dirty="0">
                <a:solidFill>
                  <a:srgbClr val="000000"/>
                </a:solidFill>
              </a:rPr>
              <a:t>税率引き上げに伴う医療機関の負担に対する</a:t>
            </a:r>
            <a:r>
              <a:rPr lang="ja-JP" altLang="en-US" sz="2000" dirty="0" smtClean="0">
                <a:solidFill>
                  <a:srgbClr val="000000"/>
                </a:solidFill>
              </a:rPr>
              <a:t>補填が必要。</a:t>
            </a:r>
            <a:endParaRPr lang="en-US" altLang="ja-JP" sz="2000" dirty="0" smtClean="0">
              <a:solidFill>
                <a:srgbClr val="000000"/>
              </a:solidFill>
            </a:endParaRPr>
          </a:p>
        </p:txBody>
      </p:sp>
      <p:sp>
        <p:nvSpPr>
          <p:cNvPr id="7" name="Text Box 2"/>
          <p:cNvSpPr txBox="1">
            <a:spLocks noChangeArrowheads="1"/>
          </p:cNvSpPr>
          <p:nvPr/>
        </p:nvSpPr>
        <p:spPr bwMode="auto">
          <a:xfrm>
            <a:off x="339047" y="4016938"/>
            <a:ext cx="92952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en-US" altLang="ja-JP" sz="2000" dirty="0" smtClean="0">
                <a:solidFill>
                  <a:srgbClr val="000000"/>
                </a:solidFill>
                <a:ea typeface="ＭＳ Ｐゴシック"/>
                <a:cs typeface="Arial" panose="020B0604020202020204" pitchFamily="34" charset="0"/>
              </a:rPr>
              <a:t>【</a:t>
            </a:r>
            <a:r>
              <a:rPr lang="ja-JP" altLang="en-US" sz="2000" dirty="0" smtClean="0">
                <a:solidFill>
                  <a:srgbClr val="000000"/>
                </a:solidFill>
                <a:ea typeface="ＭＳ Ｐゴシック"/>
                <a:cs typeface="Arial" panose="020B0604020202020204" pitchFamily="34" charset="0"/>
              </a:rPr>
              <a:t>平成</a:t>
            </a:r>
            <a:r>
              <a:rPr lang="en-US" altLang="ja-JP" sz="2000" dirty="0" smtClean="0">
                <a:solidFill>
                  <a:srgbClr val="000000"/>
                </a:solidFill>
                <a:ea typeface="ＭＳ Ｐゴシック"/>
                <a:cs typeface="Arial" panose="020B0604020202020204" pitchFamily="34" charset="0"/>
              </a:rPr>
              <a:t>25</a:t>
            </a:r>
            <a:r>
              <a:rPr lang="ja-JP" altLang="en-US" sz="2000" dirty="0" smtClean="0">
                <a:solidFill>
                  <a:srgbClr val="000000"/>
                </a:solidFill>
                <a:ea typeface="ＭＳ Ｐゴシック"/>
                <a:cs typeface="Arial" panose="020B0604020202020204" pitchFamily="34" charset="0"/>
              </a:rPr>
              <a:t>年</a:t>
            </a:r>
            <a:r>
              <a:rPr lang="en-US" altLang="ja-JP" sz="2000" dirty="0" smtClean="0">
                <a:solidFill>
                  <a:srgbClr val="000000"/>
                </a:solidFill>
                <a:ea typeface="ＭＳ Ｐゴシック"/>
                <a:cs typeface="Arial" panose="020B0604020202020204" pitchFamily="34" charset="0"/>
              </a:rPr>
              <a:t>12</a:t>
            </a:r>
            <a:r>
              <a:rPr lang="ja-JP" altLang="en-US" sz="2000" dirty="0" smtClean="0">
                <a:solidFill>
                  <a:srgbClr val="000000"/>
                </a:solidFill>
                <a:ea typeface="ＭＳ Ｐゴシック"/>
                <a:cs typeface="Arial" panose="020B0604020202020204" pitchFamily="34" charset="0"/>
              </a:rPr>
              <a:t>月</a:t>
            </a:r>
            <a:r>
              <a:rPr lang="en-US" altLang="ja-JP" sz="2000" dirty="0" smtClean="0">
                <a:solidFill>
                  <a:srgbClr val="000000"/>
                </a:solidFill>
                <a:ea typeface="ＭＳ Ｐゴシック"/>
                <a:cs typeface="Arial" panose="020B0604020202020204" pitchFamily="34" charset="0"/>
              </a:rPr>
              <a:t>4</a:t>
            </a:r>
            <a:r>
              <a:rPr lang="ja-JP" altLang="en-US" sz="2000" dirty="0" smtClean="0">
                <a:solidFill>
                  <a:srgbClr val="000000"/>
                </a:solidFill>
                <a:ea typeface="ＭＳ Ｐゴシック"/>
                <a:cs typeface="Arial" panose="020B0604020202020204" pitchFamily="34" charset="0"/>
              </a:rPr>
              <a:t>日</a:t>
            </a:r>
            <a:r>
              <a:rPr lang="en-US" altLang="ja-JP" sz="2000" dirty="0" smtClean="0">
                <a:solidFill>
                  <a:srgbClr val="000000"/>
                </a:solidFill>
                <a:ea typeface="ＭＳ Ｐゴシック"/>
                <a:cs typeface="Arial" panose="020B0604020202020204" pitchFamily="34" charset="0"/>
              </a:rPr>
              <a:t>】</a:t>
            </a:r>
          </a:p>
          <a:p>
            <a:pPr eaLnBrk="1" fontAlgn="base" hangingPunct="1">
              <a:spcBef>
                <a:spcPct val="0"/>
              </a:spcBef>
              <a:spcAft>
                <a:spcPct val="0"/>
              </a:spcAft>
              <a:buFontTx/>
              <a:buNone/>
            </a:pPr>
            <a:r>
              <a:rPr lang="ja-JP" altLang="en-US" sz="2000" dirty="0" smtClean="0">
                <a:solidFill>
                  <a:srgbClr val="000000"/>
                </a:solidFill>
                <a:ea typeface="ＭＳ Ｐゴシック"/>
                <a:cs typeface="Arial" panose="020B0604020202020204" pitchFamily="34" charset="0"/>
              </a:rPr>
              <a:t>　日医定例記者会見で横倉会長が財政審建議への見解と、</a:t>
            </a:r>
            <a:r>
              <a:rPr lang="ja-JP" altLang="en-US" sz="2000" spc="-100" dirty="0" smtClean="0">
                <a:solidFill>
                  <a:srgbClr val="000000"/>
                </a:solidFill>
                <a:ea typeface="ＭＳ Ｐゴシック"/>
                <a:cs typeface="Arial" panose="020B0604020202020204" pitchFamily="34" charset="0"/>
              </a:rPr>
              <a:t>プラス改定の必要性を主張</a:t>
            </a:r>
            <a:endParaRPr lang="en-US" altLang="ja-JP" sz="2000" spc="-100" dirty="0" smtClean="0">
              <a:solidFill>
                <a:srgbClr val="000000"/>
              </a:solidFill>
              <a:ea typeface="ＭＳ Ｐゴシック"/>
              <a:cs typeface="Arial" panose="020B0604020202020204" pitchFamily="34" charset="0"/>
            </a:endParaRPr>
          </a:p>
        </p:txBody>
      </p:sp>
      <p:sp>
        <p:nvSpPr>
          <p:cNvPr id="8" name="Text Box 3"/>
          <p:cNvSpPr txBox="1">
            <a:spLocks noChangeArrowheads="1"/>
          </p:cNvSpPr>
          <p:nvPr/>
        </p:nvSpPr>
        <p:spPr bwMode="auto">
          <a:xfrm>
            <a:off x="428504" y="4734533"/>
            <a:ext cx="9049005" cy="1502976"/>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361950" indent="-361950" eaLnBrk="1" fontAlgn="base" hangingPunct="1">
              <a:lnSpc>
                <a:spcPts val="2200"/>
              </a:lnSpc>
              <a:spcBef>
                <a:spcPts val="0"/>
              </a:spcBef>
              <a:spcAft>
                <a:spcPct val="0"/>
              </a:spcAft>
              <a:buFontTx/>
              <a:buNone/>
              <a:defRPr/>
            </a:pPr>
            <a:r>
              <a:rPr lang="ja-JP" altLang="en-US" sz="2000" dirty="0">
                <a:solidFill>
                  <a:srgbClr val="000000"/>
                </a:solidFill>
              </a:rPr>
              <a:t>１．国民との約束である社会保障・税一体改革への</a:t>
            </a:r>
            <a:r>
              <a:rPr lang="ja-JP" altLang="en-US" sz="2000" dirty="0" smtClean="0">
                <a:solidFill>
                  <a:srgbClr val="000000"/>
                </a:solidFill>
              </a:rPr>
              <a:t>対応（</a:t>
            </a:r>
            <a:r>
              <a:rPr lang="ja-JP" altLang="en-US" sz="2000" dirty="0">
                <a:solidFill>
                  <a:srgbClr val="000000"/>
                </a:solidFill>
              </a:rPr>
              <a:t>医療機関の機能分化・連携</a:t>
            </a:r>
            <a:r>
              <a:rPr lang="ja-JP" altLang="en-US" sz="2000" dirty="0" smtClean="0">
                <a:solidFill>
                  <a:srgbClr val="000000"/>
                </a:solidFill>
              </a:rPr>
              <a:t>、在宅</a:t>
            </a:r>
            <a:r>
              <a:rPr lang="ja-JP" altLang="en-US" sz="2000" dirty="0">
                <a:solidFill>
                  <a:srgbClr val="000000"/>
                </a:solidFill>
              </a:rPr>
              <a:t>医療の充実</a:t>
            </a:r>
            <a:r>
              <a:rPr lang="ja-JP" altLang="en-US" sz="2000" dirty="0" smtClean="0">
                <a:solidFill>
                  <a:srgbClr val="000000"/>
                </a:solidFill>
              </a:rPr>
              <a:t>）</a:t>
            </a:r>
            <a:endParaRPr lang="en-US" altLang="ja-JP" sz="2000" dirty="0" smtClean="0">
              <a:solidFill>
                <a:srgbClr val="000000"/>
              </a:solidFill>
            </a:endParaRPr>
          </a:p>
          <a:p>
            <a:pPr marL="361950" indent="-361950" eaLnBrk="1" fontAlgn="base" hangingPunct="1">
              <a:lnSpc>
                <a:spcPts val="2200"/>
              </a:lnSpc>
              <a:spcBef>
                <a:spcPts val="0"/>
              </a:spcBef>
              <a:spcAft>
                <a:spcPct val="0"/>
              </a:spcAft>
              <a:buFontTx/>
              <a:buNone/>
              <a:defRPr/>
            </a:pPr>
            <a:r>
              <a:rPr lang="ja-JP" altLang="en-US" sz="2000" dirty="0">
                <a:solidFill>
                  <a:srgbClr val="000000"/>
                </a:solidFill>
              </a:rPr>
              <a:t>２．地域医療を再興させ、切れ目のない医療を提供するための手当等（救急</a:t>
            </a:r>
            <a:r>
              <a:rPr lang="en-US" altLang="ja-JP" sz="2000" dirty="0">
                <a:solidFill>
                  <a:srgbClr val="000000"/>
                </a:solidFill>
              </a:rPr>
              <a:t>､</a:t>
            </a:r>
            <a:r>
              <a:rPr lang="ja-JP" altLang="en-US" sz="2000" dirty="0">
                <a:solidFill>
                  <a:srgbClr val="000000"/>
                </a:solidFill>
              </a:rPr>
              <a:t>小児</a:t>
            </a:r>
            <a:r>
              <a:rPr lang="en-US" altLang="ja-JP" sz="2000" dirty="0">
                <a:solidFill>
                  <a:srgbClr val="000000"/>
                </a:solidFill>
              </a:rPr>
              <a:t>､</a:t>
            </a:r>
            <a:r>
              <a:rPr lang="ja-JP" altLang="en-US" sz="2000" dirty="0">
                <a:solidFill>
                  <a:srgbClr val="000000"/>
                </a:solidFill>
              </a:rPr>
              <a:t>周産期</a:t>
            </a:r>
            <a:r>
              <a:rPr lang="en-US" altLang="ja-JP" sz="2000" dirty="0">
                <a:solidFill>
                  <a:srgbClr val="000000"/>
                </a:solidFill>
              </a:rPr>
              <a:t>､</a:t>
            </a:r>
            <a:r>
              <a:rPr lang="ja-JP" altLang="en-US" sz="2000" dirty="0">
                <a:solidFill>
                  <a:srgbClr val="000000"/>
                </a:solidFill>
              </a:rPr>
              <a:t>がん</a:t>
            </a:r>
            <a:r>
              <a:rPr lang="en-US" altLang="ja-JP" sz="2000" dirty="0">
                <a:solidFill>
                  <a:srgbClr val="000000"/>
                </a:solidFill>
              </a:rPr>
              <a:t>､</a:t>
            </a:r>
            <a:r>
              <a:rPr lang="ja-JP" altLang="en-US" sz="2000" dirty="0">
                <a:solidFill>
                  <a:srgbClr val="000000"/>
                </a:solidFill>
              </a:rPr>
              <a:t>認知症対策等）</a:t>
            </a:r>
          </a:p>
          <a:p>
            <a:pPr marL="361950" indent="-361950" eaLnBrk="1" fontAlgn="base" hangingPunct="1">
              <a:lnSpc>
                <a:spcPts val="2200"/>
              </a:lnSpc>
              <a:spcBef>
                <a:spcPts val="0"/>
              </a:spcBef>
              <a:spcAft>
                <a:spcPct val="0"/>
              </a:spcAft>
              <a:buFontTx/>
              <a:buNone/>
              <a:defRPr/>
            </a:pPr>
            <a:r>
              <a:rPr lang="ja-JP" altLang="en-US" sz="2000" dirty="0">
                <a:solidFill>
                  <a:srgbClr val="000000"/>
                </a:solidFill>
              </a:rPr>
              <a:t>３．消費税率８％への引上げに伴う補填（控除対象外消費税の解消</a:t>
            </a:r>
            <a:r>
              <a:rPr lang="ja-JP" altLang="en-US" sz="2000" dirty="0" smtClean="0">
                <a:solidFill>
                  <a:srgbClr val="000000"/>
                </a:solidFill>
              </a:rPr>
              <a:t>）</a:t>
            </a:r>
            <a:endParaRPr lang="ja-JP" altLang="en-US" sz="2000" dirty="0">
              <a:solidFill>
                <a:srgbClr val="000000"/>
              </a:solidFill>
            </a:endParaRPr>
          </a:p>
        </p:txBody>
      </p:sp>
      <p:sp>
        <p:nvSpPr>
          <p:cNvPr id="1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28</a:t>
            </a:fld>
            <a:endParaRPr lang="ja-JP" altLang="en-US" dirty="0">
              <a:solidFill>
                <a:prstClr val="black"/>
              </a:solidFill>
              <a:latin typeface="Calibri"/>
            </a:endParaRPr>
          </a:p>
        </p:txBody>
      </p:sp>
    </p:spTree>
    <p:extLst>
      <p:ext uri="{BB962C8B-B14F-4D97-AF65-F5344CB8AC3E}">
        <p14:creationId xmlns:p14="http://schemas.microsoft.com/office/powerpoint/2010/main" val="525310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521" y="332656"/>
            <a:ext cx="8736971"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29</a:t>
            </a:fld>
            <a:endParaRPr lang="ja-JP" altLang="en-US" dirty="0">
              <a:solidFill>
                <a:prstClr val="black"/>
              </a:solidFill>
              <a:latin typeface="Calibri"/>
            </a:endParaRPr>
          </a:p>
        </p:txBody>
      </p:sp>
    </p:spTree>
    <p:extLst>
      <p:ext uri="{BB962C8B-B14F-4D97-AF65-F5344CB8AC3E}">
        <p14:creationId xmlns:p14="http://schemas.microsoft.com/office/powerpoint/2010/main" val="2857369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4414" y="201041"/>
            <a:ext cx="9517327" cy="587848"/>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ormAutofit/>
          </a:bodyPr>
          <a:lstStyle/>
          <a:p>
            <a:pPr eaLnBrk="1" hangingPunct="1"/>
            <a:r>
              <a:rPr lang="ja-JP" altLang="en-US" sz="3200" dirty="0" smtClean="0">
                <a:solidFill>
                  <a:schemeClr val="tx1"/>
                </a:solidFill>
              </a:rPr>
              <a:t>平成２６年度診療報酬改定</a:t>
            </a:r>
            <a:endParaRPr lang="en-US" altLang="ja-JP" sz="3200" dirty="0" smtClean="0">
              <a:solidFill>
                <a:schemeClr val="tx1"/>
              </a:solidFill>
            </a:endParaRPr>
          </a:p>
        </p:txBody>
      </p:sp>
      <p:grpSp>
        <p:nvGrpSpPr>
          <p:cNvPr id="3" name="グループ化 2"/>
          <p:cNvGrpSpPr/>
          <p:nvPr/>
        </p:nvGrpSpPr>
        <p:grpSpPr>
          <a:xfrm>
            <a:off x="194414" y="2684408"/>
            <a:ext cx="9517327" cy="3966875"/>
            <a:chOff x="194340" y="2800363"/>
            <a:chExt cx="9517327" cy="3966875"/>
          </a:xfrm>
        </p:grpSpPr>
        <p:sp>
          <p:nvSpPr>
            <p:cNvPr id="2053" name="Rectangle 37"/>
            <p:cNvSpPr>
              <a:spLocks noChangeArrowheads="1"/>
            </p:cNvSpPr>
            <p:nvPr/>
          </p:nvSpPr>
          <p:spPr bwMode="auto">
            <a:xfrm>
              <a:off x="194340" y="2800363"/>
              <a:ext cx="9517327" cy="3816424"/>
            </a:xfrm>
            <a:prstGeom prst="rect">
              <a:avLst/>
            </a:prstGeom>
            <a:solidFill>
              <a:srgbClr val="FFFFAF">
                <a:alpha val="51000"/>
              </a:srgbClr>
            </a:solidFill>
            <a:ln w="9525">
              <a:solidFill>
                <a:schemeClr val="tx1"/>
              </a:solidFill>
              <a:miter lim="800000"/>
              <a:headEnd/>
              <a:tailEnd/>
            </a:ln>
          </p:spPr>
          <p:txBody>
            <a:bodyPr/>
            <a:lstStyle/>
            <a:p>
              <a:r>
                <a:rPr lang="ja-JP" altLang="en-US" sz="2800" b="1" dirty="0" smtClean="0">
                  <a:solidFill>
                    <a:prstClr val="black"/>
                  </a:solidFill>
                </a:rPr>
                <a:t>全体改定率</a:t>
              </a:r>
              <a:r>
                <a:rPr lang="ja-JP" altLang="en-US" sz="2800" dirty="0" smtClean="0">
                  <a:solidFill>
                    <a:prstClr val="black"/>
                  </a:solidFill>
                </a:rPr>
                <a:t>　　　　</a:t>
              </a:r>
              <a:r>
                <a:rPr lang="ja-JP" altLang="en-US" sz="2800" b="1" dirty="0" smtClean="0">
                  <a:solidFill>
                    <a:prstClr val="black"/>
                  </a:solidFill>
                </a:rPr>
                <a:t>＋０．１０％</a:t>
              </a:r>
              <a:endParaRPr lang="en-US" altLang="ja-JP" sz="2800" b="1" dirty="0" smtClean="0">
                <a:solidFill>
                  <a:prstClr val="black"/>
                </a:solidFill>
              </a:endParaRPr>
            </a:p>
            <a:p>
              <a:r>
                <a:rPr lang="ja-JP" altLang="en-US" b="1" dirty="0" smtClean="0">
                  <a:solidFill>
                    <a:srgbClr val="5B9BD5"/>
                  </a:solidFill>
                </a:rPr>
                <a:t>　　　　　　</a:t>
              </a:r>
              <a:endParaRPr lang="en-US" altLang="ja-JP" b="1" dirty="0" smtClean="0">
                <a:solidFill>
                  <a:srgbClr val="5B9BD5"/>
                </a:solidFill>
              </a:endParaRPr>
            </a:p>
            <a:p>
              <a:r>
                <a:rPr lang="ja-JP" altLang="en-US" dirty="0" smtClean="0">
                  <a:solidFill>
                    <a:prstClr val="black"/>
                  </a:solidFill>
                  <a:latin typeface="ＭＳ Ｐゴシック" pitchFamily="50" charset="-128"/>
                </a:rPr>
                <a:t>　　</a:t>
              </a: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33" name="正方形/長方形 32"/>
            <p:cNvSpPr/>
            <p:nvPr/>
          </p:nvSpPr>
          <p:spPr>
            <a:xfrm>
              <a:off x="194341" y="3443964"/>
              <a:ext cx="9355172" cy="33232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smtClean="0">
                  <a:solidFill>
                    <a:prstClr val="black"/>
                  </a:solidFill>
                </a:rPr>
                <a:t>診療報酬（本体）　＋０．７３％</a:t>
              </a:r>
              <a:r>
                <a:rPr lang="ja-JP" altLang="en-US" sz="2000" dirty="0">
                  <a:solidFill>
                    <a:prstClr val="black"/>
                  </a:solidFill>
                </a:rPr>
                <a:t>（＋０．６３％</a:t>
              </a:r>
              <a:r>
                <a:rPr lang="ja-JP" altLang="en-US" sz="2000" dirty="0" smtClean="0">
                  <a:solidFill>
                    <a:prstClr val="black"/>
                  </a:solidFill>
                </a:rPr>
                <a:t>）</a:t>
              </a:r>
              <a:r>
                <a:rPr lang="en-US" altLang="ja-JP" sz="2000" dirty="0" smtClean="0">
                  <a:solidFill>
                    <a:prstClr val="black"/>
                  </a:solidFill>
                </a:rPr>
                <a:t> </a:t>
              </a:r>
              <a:r>
                <a:rPr lang="ja-JP" altLang="ja-JP" sz="2000" dirty="0">
                  <a:solidFill>
                    <a:prstClr val="black"/>
                  </a:solidFill>
                </a:rPr>
                <a:t>　</a:t>
              </a:r>
              <a:r>
                <a:rPr lang="en-US" altLang="ja-JP" sz="2000" dirty="0" smtClean="0">
                  <a:solidFill>
                    <a:prstClr val="black"/>
                  </a:solidFill>
                </a:rPr>
                <a:t>   </a:t>
              </a:r>
              <a:r>
                <a:rPr lang="ja-JP" altLang="ja-JP" sz="2000" dirty="0" smtClean="0">
                  <a:solidFill>
                    <a:prstClr val="black"/>
                  </a:solidFill>
                </a:rPr>
                <a:t>【</a:t>
              </a:r>
              <a:r>
                <a:rPr lang="en-US" altLang="ja-JP" sz="2000" dirty="0" smtClean="0">
                  <a:solidFill>
                    <a:prstClr val="black"/>
                  </a:solidFill>
                </a:rPr>
                <a:t>     </a:t>
              </a:r>
              <a:r>
                <a:rPr lang="ja-JP" altLang="ja-JP" sz="2000" dirty="0" smtClean="0">
                  <a:solidFill>
                    <a:prstClr val="black"/>
                  </a:solidFill>
                </a:rPr>
                <a:t>約</a:t>
              </a:r>
              <a:r>
                <a:rPr lang="ja-JP" altLang="ja-JP" sz="2000" dirty="0">
                  <a:solidFill>
                    <a:prstClr val="black"/>
                  </a:solidFill>
                </a:rPr>
                <a:t>３，０００億円（約２，６００億円）】</a:t>
              </a:r>
              <a:endParaRPr lang="en-US" altLang="ja-JP" sz="2000" dirty="0" smtClean="0">
                <a:solidFill>
                  <a:prstClr val="black"/>
                </a:solidFill>
              </a:endParaRPr>
            </a:p>
            <a:p>
              <a:r>
                <a:rPr lang="ja-JP" altLang="en-US" sz="2000" dirty="0" smtClean="0">
                  <a:solidFill>
                    <a:prstClr val="black"/>
                  </a:solidFill>
                </a:rPr>
                <a:t>　　</a:t>
              </a:r>
              <a:endParaRPr lang="en-US" altLang="ja-JP" sz="2000" dirty="0" smtClean="0">
                <a:solidFill>
                  <a:prstClr val="black"/>
                </a:solidFill>
              </a:endParaRPr>
            </a:p>
            <a:p>
              <a:r>
                <a:rPr lang="ja-JP" altLang="en-US" sz="2000" dirty="0" smtClean="0">
                  <a:solidFill>
                    <a:prstClr val="black"/>
                  </a:solidFill>
                </a:rPr>
                <a:t>　　　　　　 医科　　＋０．８２％ （＋０．７１％）</a:t>
              </a:r>
              <a:r>
                <a:rPr lang="en-US" altLang="ja-JP" sz="2000" dirty="0" smtClean="0">
                  <a:solidFill>
                    <a:prstClr val="black"/>
                  </a:solidFill>
                </a:rPr>
                <a:t> </a:t>
              </a:r>
              <a:r>
                <a:rPr lang="ja-JP" altLang="en-US" sz="2000" dirty="0" smtClean="0">
                  <a:solidFill>
                    <a:prstClr val="black"/>
                  </a:solidFill>
                </a:rPr>
                <a:t>　   </a:t>
              </a:r>
              <a:r>
                <a:rPr lang="ja-JP" altLang="ja-JP" sz="2000" dirty="0" smtClean="0">
                  <a:solidFill>
                    <a:prstClr val="black"/>
                  </a:solidFill>
                </a:rPr>
                <a:t>【 </a:t>
              </a:r>
              <a:r>
                <a:rPr lang="en-US" altLang="ja-JP" sz="2000" dirty="0" smtClean="0">
                  <a:solidFill>
                    <a:prstClr val="black"/>
                  </a:solidFill>
                </a:rPr>
                <a:t>    </a:t>
              </a:r>
              <a:r>
                <a:rPr lang="ja-JP" altLang="ja-JP" sz="2000" dirty="0" smtClean="0">
                  <a:solidFill>
                    <a:prstClr val="black"/>
                  </a:solidFill>
                </a:rPr>
                <a:t>約</a:t>
              </a:r>
              <a:r>
                <a:rPr lang="ja-JP" altLang="ja-JP" sz="2000" dirty="0">
                  <a:solidFill>
                    <a:prstClr val="black"/>
                  </a:solidFill>
                </a:rPr>
                <a:t>２，６００億円（約２，２００億円）</a:t>
              </a:r>
              <a:r>
                <a:rPr lang="ja-JP" altLang="ja-JP" sz="2000" dirty="0" smtClean="0">
                  <a:solidFill>
                    <a:prstClr val="black"/>
                  </a:solidFill>
                </a:rPr>
                <a:t>】</a:t>
              </a:r>
              <a:endParaRPr lang="en-US" altLang="ja-JP" sz="2000" dirty="0" smtClean="0">
                <a:solidFill>
                  <a:prstClr val="black"/>
                </a:solidFill>
              </a:endParaRPr>
            </a:p>
            <a:p>
              <a:r>
                <a:rPr lang="ja-JP" altLang="en-US" sz="2000" dirty="0" smtClean="0">
                  <a:solidFill>
                    <a:prstClr val="black"/>
                  </a:solidFill>
                </a:rPr>
                <a:t>　　 　　　　歯科　　＋０．９９％ （＋０．８７％）</a:t>
              </a:r>
              <a:r>
                <a:rPr lang="en-US" altLang="ja-JP" sz="2000" dirty="0" smtClean="0">
                  <a:solidFill>
                    <a:prstClr val="black"/>
                  </a:solidFill>
                </a:rPr>
                <a:t> </a:t>
              </a:r>
              <a:r>
                <a:rPr lang="ja-JP" altLang="en-US" sz="2000" dirty="0" smtClean="0">
                  <a:solidFill>
                    <a:prstClr val="black"/>
                  </a:solidFill>
                </a:rPr>
                <a:t>      </a:t>
              </a:r>
              <a:r>
                <a:rPr lang="ja-JP" altLang="ja-JP" sz="2000" dirty="0" smtClean="0">
                  <a:solidFill>
                    <a:prstClr val="black"/>
                  </a:solidFill>
                </a:rPr>
                <a:t>【</a:t>
              </a:r>
              <a:r>
                <a:rPr lang="en-US" altLang="ja-JP" sz="2000" dirty="0" smtClean="0">
                  <a:solidFill>
                    <a:prstClr val="black"/>
                  </a:solidFill>
                </a:rPr>
                <a:t>   </a:t>
              </a:r>
              <a:r>
                <a:rPr lang="ja-JP" altLang="ja-JP" sz="2000" dirty="0" smtClean="0">
                  <a:solidFill>
                    <a:prstClr val="black"/>
                  </a:solidFill>
                </a:rPr>
                <a:t> </a:t>
              </a:r>
              <a:r>
                <a:rPr lang="en-US" altLang="ja-JP" sz="2000" dirty="0" smtClean="0">
                  <a:solidFill>
                    <a:prstClr val="black"/>
                  </a:solidFill>
                </a:rPr>
                <a:t>       </a:t>
              </a:r>
              <a:r>
                <a:rPr lang="ja-JP" altLang="ja-JP" sz="2000" dirty="0" smtClean="0">
                  <a:solidFill>
                    <a:prstClr val="black"/>
                  </a:solidFill>
                </a:rPr>
                <a:t>約３００億円</a:t>
              </a:r>
              <a:r>
                <a:rPr lang="en-US" altLang="ja-JP" sz="2000" dirty="0" smtClean="0">
                  <a:solidFill>
                    <a:prstClr val="black"/>
                  </a:solidFill>
                </a:rPr>
                <a:t>      </a:t>
              </a:r>
              <a:r>
                <a:rPr lang="ja-JP" altLang="ja-JP" sz="2000" dirty="0" smtClean="0">
                  <a:solidFill>
                    <a:prstClr val="black"/>
                  </a:solidFill>
                </a:rPr>
                <a:t>（</a:t>
              </a:r>
              <a:r>
                <a:rPr lang="ja-JP" altLang="ja-JP" sz="2000" dirty="0">
                  <a:solidFill>
                    <a:prstClr val="black"/>
                  </a:solidFill>
                </a:rPr>
                <a:t>約２００億円）</a:t>
              </a:r>
              <a:r>
                <a:rPr lang="ja-JP" altLang="ja-JP" sz="2000" dirty="0" smtClean="0">
                  <a:solidFill>
                    <a:prstClr val="black"/>
                  </a:solidFill>
                </a:rPr>
                <a:t>】</a:t>
              </a:r>
              <a:endParaRPr lang="en-US" altLang="ja-JP" sz="2000" dirty="0" smtClean="0">
                <a:solidFill>
                  <a:prstClr val="black"/>
                </a:solidFill>
              </a:endParaRPr>
            </a:p>
            <a:p>
              <a:r>
                <a:rPr lang="ja-JP" altLang="en-US" sz="2000" dirty="0" smtClean="0">
                  <a:solidFill>
                    <a:prstClr val="black"/>
                  </a:solidFill>
                </a:rPr>
                <a:t>　　 　　　　調剤　　＋０．２２％ （＋０．１８％）</a:t>
              </a:r>
              <a:r>
                <a:rPr lang="en-US" altLang="ja-JP" sz="2000" dirty="0" smtClean="0">
                  <a:solidFill>
                    <a:prstClr val="black"/>
                  </a:solidFill>
                </a:rPr>
                <a:t> </a:t>
              </a:r>
              <a:r>
                <a:rPr lang="ja-JP" altLang="en-US" sz="2000" dirty="0" smtClean="0">
                  <a:solidFill>
                    <a:prstClr val="black"/>
                  </a:solidFill>
                </a:rPr>
                <a:t>      </a:t>
              </a:r>
              <a:r>
                <a:rPr lang="ja-JP" altLang="ja-JP" sz="2000" dirty="0" smtClean="0">
                  <a:solidFill>
                    <a:prstClr val="black"/>
                  </a:solidFill>
                </a:rPr>
                <a:t>【 </a:t>
              </a:r>
              <a:r>
                <a:rPr lang="en-US" altLang="ja-JP" sz="2000" dirty="0" smtClean="0">
                  <a:solidFill>
                    <a:prstClr val="black"/>
                  </a:solidFill>
                </a:rPr>
                <a:t>          </a:t>
              </a:r>
              <a:r>
                <a:rPr lang="ja-JP" altLang="ja-JP" sz="2000" dirty="0" smtClean="0">
                  <a:solidFill>
                    <a:prstClr val="black"/>
                  </a:solidFill>
                </a:rPr>
                <a:t>約２００億円</a:t>
              </a:r>
              <a:r>
                <a:rPr lang="en-US" altLang="ja-JP" sz="2000" dirty="0" smtClean="0">
                  <a:solidFill>
                    <a:prstClr val="black"/>
                  </a:solidFill>
                </a:rPr>
                <a:t>      </a:t>
              </a:r>
              <a:r>
                <a:rPr lang="ja-JP" altLang="ja-JP" sz="2000" dirty="0" smtClean="0">
                  <a:solidFill>
                    <a:prstClr val="black"/>
                  </a:solidFill>
                </a:rPr>
                <a:t>（</a:t>
              </a:r>
              <a:r>
                <a:rPr lang="ja-JP" altLang="ja-JP" sz="2000" dirty="0">
                  <a:solidFill>
                    <a:prstClr val="black"/>
                  </a:solidFill>
                </a:rPr>
                <a:t>約１００億円）</a:t>
              </a:r>
              <a:r>
                <a:rPr lang="ja-JP" altLang="ja-JP" sz="2000" dirty="0" smtClean="0">
                  <a:solidFill>
                    <a:prstClr val="black"/>
                  </a:solidFill>
                </a:rPr>
                <a:t>】</a:t>
              </a:r>
              <a:endParaRPr lang="en-US" altLang="ja-JP" sz="2000" dirty="0" smtClean="0">
                <a:solidFill>
                  <a:prstClr val="black"/>
                </a:solidFill>
              </a:endParaRPr>
            </a:p>
            <a:p>
              <a:endParaRPr lang="en-US" altLang="ja-JP" sz="2000" dirty="0" smtClean="0">
                <a:solidFill>
                  <a:prstClr val="black"/>
                </a:solidFill>
              </a:endParaRPr>
            </a:p>
            <a:p>
              <a:r>
                <a:rPr lang="ja-JP" altLang="ja-JP" sz="2000" dirty="0" smtClean="0">
                  <a:solidFill>
                    <a:prstClr val="black"/>
                  </a:solidFill>
                </a:rPr>
                <a:t>薬価改定　　　</a:t>
              </a:r>
              <a:r>
                <a:rPr lang="ja-JP" altLang="en-US" sz="2000" dirty="0" smtClean="0">
                  <a:solidFill>
                    <a:prstClr val="black"/>
                  </a:solidFill>
                </a:rPr>
                <a:t>　 </a:t>
              </a:r>
              <a:r>
                <a:rPr lang="ja-JP" altLang="ja-JP" sz="2000" dirty="0" smtClean="0">
                  <a:solidFill>
                    <a:prstClr val="black"/>
                  </a:solidFill>
                </a:rPr>
                <a:t>　▲０．５８％（＋０．６４％）</a:t>
              </a:r>
              <a:r>
                <a:rPr lang="en-US" altLang="ja-JP" sz="2000" dirty="0" smtClean="0">
                  <a:solidFill>
                    <a:prstClr val="black"/>
                  </a:solidFill>
                </a:rPr>
                <a:t>        </a:t>
              </a:r>
              <a:r>
                <a:rPr lang="ja-JP" altLang="ja-JP" sz="2000" dirty="0" smtClean="0">
                  <a:solidFill>
                    <a:prstClr val="black"/>
                  </a:solidFill>
                </a:rPr>
                <a:t>【 </a:t>
              </a:r>
              <a:r>
                <a:rPr lang="ja-JP" altLang="ja-JP" sz="2000" dirty="0">
                  <a:solidFill>
                    <a:prstClr val="black"/>
                  </a:solidFill>
                </a:rPr>
                <a:t>▲約２，４００億円（約２，６００億円）】</a:t>
              </a:r>
            </a:p>
            <a:p>
              <a:r>
                <a:rPr lang="ja-JP" altLang="ja-JP" sz="2000" dirty="0">
                  <a:solidFill>
                    <a:prstClr val="black"/>
                  </a:solidFill>
                </a:rPr>
                <a:t>材料価格改定　</a:t>
              </a:r>
              <a:r>
                <a:rPr lang="en-US" altLang="ja-JP" sz="2000" dirty="0" smtClean="0">
                  <a:solidFill>
                    <a:prstClr val="black"/>
                  </a:solidFill>
                </a:rPr>
                <a:t> </a:t>
              </a:r>
              <a:r>
                <a:rPr lang="ja-JP" altLang="ja-JP" sz="2000" dirty="0">
                  <a:solidFill>
                    <a:prstClr val="black"/>
                  </a:solidFill>
                </a:rPr>
                <a:t>　▲０．０５％（＋０．０９％</a:t>
              </a:r>
              <a:r>
                <a:rPr lang="ja-JP" altLang="ja-JP" sz="2000" dirty="0" smtClean="0">
                  <a:solidFill>
                    <a:prstClr val="black"/>
                  </a:solidFill>
                </a:rPr>
                <a:t>）</a:t>
              </a:r>
              <a:r>
                <a:rPr lang="ja-JP" altLang="ja-JP" sz="2000" dirty="0">
                  <a:solidFill>
                    <a:prstClr val="black"/>
                  </a:solidFill>
                </a:rPr>
                <a:t>　　</a:t>
              </a:r>
              <a:r>
                <a:rPr lang="en-US" altLang="ja-JP" sz="2000" dirty="0" smtClean="0">
                  <a:solidFill>
                    <a:prstClr val="black"/>
                  </a:solidFill>
                </a:rPr>
                <a:t>  </a:t>
              </a:r>
              <a:r>
                <a:rPr lang="ja-JP" altLang="ja-JP" sz="2000" dirty="0" smtClean="0">
                  <a:solidFill>
                    <a:prstClr val="black"/>
                  </a:solidFill>
                </a:rPr>
                <a:t>【 ▲</a:t>
              </a:r>
              <a:r>
                <a:rPr lang="en-US" altLang="ja-JP" sz="2000" dirty="0" smtClean="0">
                  <a:solidFill>
                    <a:prstClr val="black"/>
                  </a:solidFill>
                </a:rPr>
                <a:t>      </a:t>
              </a:r>
              <a:r>
                <a:rPr lang="ja-JP" altLang="ja-JP" sz="2000" dirty="0" smtClean="0">
                  <a:solidFill>
                    <a:prstClr val="black"/>
                  </a:solidFill>
                </a:rPr>
                <a:t>約２００億円</a:t>
              </a:r>
              <a:r>
                <a:rPr lang="en-US" altLang="ja-JP" sz="2000" dirty="0" smtClean="0">
                  <a:solidFill>
                    <a:prstClr val="black"/>
                  </a:solidFill>
                </a:rPr>
                <a:t>      </a:t>
              </a:r>
              <a:r>
                <a:rPr lang="ja-JP" altLang="ja-JP" sz="2000" dirty="0" smtClean="0">
                  <a:solidFill>
                    <a:prstClr val="black"/>
                  </a:solidFill>
                </a:rPr>
                <a:t>（</a:t>
              </a:r>
              <a:r>
                <a:rPr lang="ja-JP" altLang="ja-JP" sz="2000" dirty="0">
                  <a:solidFill>
                    <a:prstClr val="black"/>
                  </a:solidFill>
                </a:rPr>
                <a:t>約４００億円）】</a:t>
              </a:r>
            </a:p>
            <a:p>
              <a:r>
                <a:rPr lang="ja-JP" altLang="en-US" sz="1400" dirty="0" smtClean="0">
                  <a:solidFill>
                    <a:prstClr val="black"/>
                  </a:solidFill>
                  <a:latin typeface="ＭＳ Ｐゴシック" pitchFamily="50" charset="-128"/>
                </a:rPr>
                <a:t>　　</a:t>
              </a:r>
              <a:endParaRPr lang="ja-JP" altLang="en-US" sz="1400" dirty="0">
                <a:solidFill>
                  <a:prstClr val="black"/>
                </a:solidFill>
              </a:endParaRPr>
            </a:p>
          </p:txBody>
        </p:sp>
        <p:sp>
          <p:nvSpPr>
            <p:cNvPr id="16" name="左中かっこ 15"/>
            <p:cNvSpPr/>
            <p:nvPr/>
          </p:nvSpPr>
          <p:spPr>
            <a:xfrm>
              <a:off x="1895234" y="4450814"/>
              <a:ext cx="275089" cy="8265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sp>
        <p:nvSpPr>
          <p:cNvPr id="14" name="角丸四角形 13"/>
          <p:cNvSpPr/>
          <p:nvPr/>
        </p:nvSpPr>
        <p:spPr>
          <a:xfrm>
            <a:off x="194341" y="871510"/>
            <a:ext cx="9517326" cy="1622167"/>
          </a:xfrm>
          <a:prstGeom prst="roundRect">
            <a:avLst/>
          </a:prstGeom>
          <a:solidFill>
            <a:srgbClr val="FFFFA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lang="ja-JP" altLang="en-US" sz="2000" b="1" dirty="0">
                <a:solidFill>
                  <a:prstClr val="black"/>
                </a:solidFill>
              </a:rPr>
              <a:t>・　</a:t>
            </a:r>
            <a:r>
              <a:rPr lang="ja-JP" altLang="en-US" sz="2000" b="1" u="sng" dirty="0">
                <a:solidFill>
                  <a:prstClr val="black"/>
                </a:solidFill>
              </a:rPr>
              <a:t>２０２５年</a:t>
            </a:r>
            <a:r>
              <a:rPr lang="en-US" altLang="ja-JP" sz="2000" b="1" u="sng" dirty="0">
                <a:solidFill>
                  <a:prstClr val="black"/>
                </a:solidFill>
              </a:rPr>
              <a:t>(</a:t>
            </a:r>
            <a:r>
              <a:rPr lang="ja-JP" altLang="en-US" sz="2000" b="1" u="sng" dirty="0" smtClean="0">
                <a:solidFill>
                  <a:prstClr val="black"/>
                </a:solidFill>
              </a:rPr>
              <a:t>平成３７</a:t>
            </a:r>
            <a:r>
              <a:rPr lang="en-US" altLang="ja-JP" sz="2000" b="1" u="sng" dirty="0" smtClean="0">
                <a:solidFill>
                  <a:prstClr val="black"/>
                </a:solidFill>
              </a:rPr>
              <a:t>)</a:t>
            </a:r>
            <a:r>
              <a:rPr lang="ja-JP" altLang="en-US" sz="2000" b="1" u="sng" dirty="0">
                <a:solidFill>
                  <a:prstClr val="black"/>
                </a:solidFill>
              </a:rPr>
              <a:t>年に向けて、医療提供体制の再構築、地域包括ケアシステムの構築を</a:t>
            </a:r>
            <a:r>
              <a:rPr lang="ja-JP" altLang="en-US" sz="2000" b="1" u="sng" dirty="0" smtClean="0">
                <a:solidFill>
                  <a:prstClr val="black"/>
                </a:solidFill>
              </a:rPr>
              <a:t>図る。</a:t>
            </a:r>
            <a:endParaRPr lang="en-US" altLang="ja-JP" sz="2000" b="1" u="sng" dirty="0">
              <a:solidFill>
                <a:prstClr val="black"/>
              </a:solidFill>
            </a:endParaRPr>
          </a:p>
          <a:p>
            <a:pPr marL="177800" indent="-177800"/>
            <a:r>
              <a:rPr lang="ja-JP" altLang="en-US" sz="2000" b="1" dirty="0" smtClean="0">
                <a:solidFill>
                  <a:prstClr val="black"/>
                </a:solidFill>
              </a:rPr>
              <a:t>・　</a:t>
            </a:r>
            <a:r>
              <a:rPr lang="ja-JP" altLang="en-US" sz="2000" b="1" u="sng" dirty="0" smtClean="0">
                <a:solidFill>
                  <a:prstClr val="black"/>
                </a:solidFill>
              </a:rPr>
              <a:t>入院</a:t>
            </a:r>
            <a:r>
              <a:rPr lang="ja-JP" altLang="en-US" sz="2000" b="1" u="sng" dirty="0">
                <a:solidFill>
                  <a:prstClr val="black"/>
                </a:solidFill>
              </a:rPr>
              <a:t>医療・外来医療を含めた医療機関の機能分化・強化と連携、在宅医療の充実等に取り組む</a:t>
            </a:r>
            <a:r>
              <a:rPr lang="ja-JP" altLang="en-US" sz="2000" b="1" u="sng" dirty="0" smtClean="0">
                <a:solidFill>
                  <a:prstClr val="black"/>
                </a:solidFill>
              </a:rPr>
              <a:t>。</a:t>
            </a:r>
            <a:endParaRPr lang="en-US" altLang="ja-JP" sz="2000" b="1" u="sng" dirty="0" smtClean="0">
              <a:solidFill>
                <a:prstClr val="black"/>
              </a:solidFill>
            </a:endParaRPr>
          </a:p>
        </p:txBody>
      </p:sp>
      <p:sp>
        <p:nvSpPr>
          <p:cNvPr id="4" name="正方形/長方形 3"/>
          <p:cNvSpPr/>
          <p:nvPr/>
        </p:nvSpPr>
        <p:spPr>
          <a:xfrm>
            <a:off x="5618169" y="2804775"/>
            <a:ext cx="3931347" cy="523220"/>
          </a:xfrm>
          <a:prstGeom prst="rect">
            <a:avLst/>
          </a:prstGeom>
        </p:spPr>
        <p:txBody>
          <a:bodyPr wrap="square">
            <a:spAutoFit/>
          </a:bodyPr>
          <a:lstStyle/>
          <a:p>
            <a:pPr marL="88900" indent="-88900"/>
            <a:r>
              <a:rPr lang="ja-JP" altLang="ja-JP" sz="1400" dirty="0">
                <a:solidFill>
                  <a:prstClr val="black"/>
                </a:solidFill>
              </a:rPr>
              <a:t>※　（　）内は、消費税率引上げに伴う医療機関等の課税仕入れにかかるコスト増への対応分</a:t>
            </a:r>
          </a:p>
        </p:txBody>
      </p:sp>
      <p:sp>
        <p:nvSpPr>
          <p:cNvPr id="5" name="正方形/長方形 4"/>
          <p:cNvSpPr/>
          <p:nvPr/>
        </p:nvSpPr>
        <p:spPr>
          <a:xfrm>
            <a:off x="675028" y="6195892"/>
            <a:ext cx="8555952" cy="307777"/>
          </a:xfrm>
          <a:prstGeom prst="rect">
            <a:avLst/>
          </a:prstGeom>
        </p:spPr>
        <p:txBody>
          <a:bodyPr wrap="square">
            <a:spAutoFit/>
          </a:bodyPr>
          <a:lstStyle/>
          <a:p>
            <a:pPr algn="just"/>
            <a:r>
              <a:rPr lang="en-US" altLang="ja-JP" sz="1400" kern="100" dirty="0" smtClean="0">
                <a:solidFill>
                  <a:prstClr val="black"/>
                </a:solidFill>
                <a:latin typeface="ＭＳ Ｐゴシック"/>
                <a:cs typeface="Times New Roman" panose="02020603050405020304" pitchFamily="18" charset="0"/>
              </a:rPr>
              <a:t>※</a:t>
            </a:r>
            <a:r>
              <a:rPr lang="ja-JP" altLang="ja-JP" sz="1400" kern="100" dirty="0" smtClean="0">
                <a:solidFill>
                  <a:prstClr val="black"/>
                </a:solidFill>
                <a:latin typeface="ＭＳ Ｐゴシック"/>
                <a:cs typeface="Times New Roman" panose="02020603050405020304" pitchFamily="18" charset="0"/>
              </a:rPr>
              <a:t>なお</a:t>
            </a:r>
            <a:r>
              <a:rPr lang="ja-JP" altLang="ja-JP" sz="1400" kern="100" dirty="0">
                <a:solidFill>
                  <a:prstClr val="black"/>
                </a:solidFill>
                <a:latin typeface="ＭＳ Ｐゴシック"/>
                <a:cs typeface="Times New Roman" panose="02020603050405020304" pitchFamily="18" charset="0"/>
              </a:rPr>
              <a:t>、別途、後発医薬品の価格設定の見直し、うがい薬のみの処方の保険適用除外などの措置を講ずる。</a:t>
            </a:r>
          </a:p>
        </p:txBody>
      </p:sp>
      <p:sp>
        <p:nvSpPr>
          <p:cNvPr id="1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228446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430515" y="620688"/>
            <a:ext cx="91249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en-US" altLang="ja-JP" sz="2000" dirty="0" smtClean="0">
                <a:solidFill>
                  <a:srgbClr val="000000"/>
                </a:solidFill>
                <a:ea typeface="ＭＳ Ｐゴシック"/>
                <a:cs typeface="Arial" panose="020B0604020202020204" pitchFamily="34" charset="0"/>
              </a:rPr>
              <a:t>【</a:t>
            </a:r>
            <a:r>
              <a:rPr lang="ja-JP" altLang="en-US" sz="2000" dirty="0" smtClean="0">
                <a:solidFill>
                  <a:srgbClr val="000000"/>
                </a:solidFill>
                <a:ea typeface="ＭＳ Ｐゴシック"/>
                <a:cs typeface="Arial" panose="020B0604020202020204" pitchFamily="34" charset="0"/>
              </a:rPr>
              <a:t>平成</a:t>
            </a:r>
            <a:r>
              <a:rPr lang="en-US" altLang="ja-JP" sz="2000" dirty="0" smtClean="0">
                <a:solidFill>
                  <a:srgbClr val="000000"/>
                </a:solidFill>
                <a:ea typeface="ＭＳ Ｐゴシック"/>
                <a:cs typeface="Arial" panose="020B0604020202020204" pitchFamily="34" charset="0"/>
              </a:rPr>
              <a:t>25</a:t>
            </a:r>
            <a:r>
              <a:rPr lang="ja-JP" altLang="en-US" sz="2000" dirty="0" smtClean="0">
                <a:solidFill>
                  <a:srgbClr val="000000"/>
                </a:solidFill>
                <a:ea typeface="ＭＳ Ｐゴシック"/>
                <a:cs typeface="Arial" panose="020B0604020202020204" pitchFamily="34" charset="0"/>
              </a:rPr>
              <a:t>年</a:t>
            </a:r>
            <a:r>
              <a:rPr lang="en-US" altLang="ja-JP" sz="2000" dirty="0" smtClean="0">
                <a:solidFill>
                  <a:srgbClr val="000000"/>
                </a:solidFill>
                <a:ea typeface="ＭＳ Ｐゴシック"/>
                <a:cs typeface="Arial" panose="020B0604020202020204" pitchFamily="34" charset="0"/>
              </a:rPr>
              <a:t>12</a:t>
            </a:r>
            <a:r>
              <a:rPr lang="ja-JP" altLang="en-US" sz="2000" dirty="0" smtClean="0">
                <a:solidFill>
                  <a:srgbClr val="000000"/>
                </a:solidFill>
                <a:ea typeface="ＭＳ Ｐゴシック"/>
                <a:cs typeface="Arial" panose="020B0604020202020204" pitchFamily="34" charset="0"/>
              </a:rPr>
              <a:t>月</a:t>
            </a:r>
            <a:r>
              <a:rPr lang="en-US" altLang="ja-JP" sz="2000" dirty="0" smtClean="0">
                <a:solidFill>
                  <a:srgbClr val="000000"/>
                </a:solidFill>
                <a:ea typeface="ＭＳ Ｐゴシック"/>
                <a:cs typeface="Arial" panose="020B0604020202020204" pitchFamily="34" charset="0"/>
              </a:rPr>
              <a:t>5</a:t>
            </a:r>
            <a:r>
              <a:rPr lang="ja-JP" altLang="en-US" sz="2000" dirty="0" smtClean="0">
                <a:solidFill>
                  <a:srgbClr val="000000"/>
                </a:solidFill>
                <a:ea typeface="ＭＳ Ｐゴシック"/>
                <a:cs typeface="Arial" panose="020B0604020202020204" pitchFamily="34" charset="0"/>
              </a:rPr>
              <a:t>日</a:t>
            </a:r>
            <a:r>
              <a:rPr lang="en-US" altLang="ja-JP" sz="2000" dirty="0" smtClean="0">
                <a:solidFill>
                  <a:srgbClr val="000000"/>
                </a:solidFill>
                <a:ea typeface="ＭＳ Ｐゴシック"/>
                <a:cs typeface="Arial" panose="020B0604020202020204" pitchFamily="34" charset="0"/>
              </a:rPr>
              <a:t>】</a:t>
            </a:r>
          </a:p>
          <a:p>
            <a:pPr eaLnBrk="1" fontAlgn="base" hangingPunct="1">
              <a:spcBef>
                <a:spcPct val="0"/>
              </a:spcBef>
              <a:spcAft>
                <a:spcPct val="0"/>
              </a:spcAft>
              <a:buFontTx/>
              <a:buNone/>
            </a:pPr>
            <a:r>
              <a:rPr lang="ja-JP" altLang="en-US" sz="2000" dirty="0" smtClean="0">
                <a:solidFill>
                  <a:srgbClr val="000000"/>
                </a:solidFill>
                <a:ea typeface="ＭＳ Ｐゴシック"/>
                <a:cs typeface="Arial" panose="020B0604020202020204" pitchFamily="34" charset="0"/>
              </a:rPr>
              <a:t>　経済財政諮問会議「平成</a:t>
            </a:r>
            <a:r>
              <a:rPr lang="en-US" altLang="ja-JP" sz="2000" dirty="0" smtClean="0">
                <a:solidFill>
                  <a:srgbClr val="000000"/>
                </a:solidFill>
                <a:ea typeface="ＭＳ Ｐゴシック"/>
                <a:cs typeface="Arial" panose="020B0604020202020204" pitchFamily="34" charset="0"/>
              </a:rPr>
              <a:t>26</a:t>
            </a:r>
            <a:r>
              <a:rPr lang="ja-JP" altLang="en-US" sz="2000" dirty="0" smtClean="0">
                <a:solidFill>
                  <a:srgbClr val="000000"/>
                </a:solidFill>
                <a:ea typeface="ＭＳ Ｐゴシック"/>
                <a:cs typeface="Arial" panose="020B0604020202020204" pitchFamily="34" charset="0"/>
              </a:rPr>
              <a:t>年度予算編成の基本方針（案）」 </a:t>
            </a:r>
            <a:endParaRPr lang="en-US" altLang="ja-JP" sz="2000" dirty="0" smtClean="0">
              <a:solidFill>
                <a:srgbClr val="000000"/>
              </a:solidFill>
              <a:ea typeface="ＭＳ Ｐゴシック"/>
              <a:cs typeface="Arial" panose="020B0604020202020204" pitchFamily="34" charset="0"/>
            </a:endParaRPr>
          </a:p>
        </p:txBody>
      </p:sp>
      <p:sp>
        <p:nvSpPr>
          <p:cNvPr id="4100" name="Text Box 2"/>
          <p:cNvSpPr txBox="1">
            <a:spLocks noChangeArrowheads="1"/>
          </p:cNvSpPr>
          <p:nvPr/>
        </p:nvSpPr>
        <p:spPr bwMode="auto">
          <a:xfrm>
            <a:off x="350489" y="1484785"/>
            <a:ext cx="9213166" cy="2503249"/>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indent="0" eaLnBrk="1" fontAlgn="base" hangingPunct="1">
              <a:lnSpc>
                <a:spcPts val="2200"/>
              </a:lnSpc>
              <a:spcBef>
                <a:spcPts val="0"/>
              </a:spcBef>
              <a:spcAft>
                <a:spcPct val="0"/>
              </a:spcAft>
              <a:buFontTx/>
              <a:buNone/>
            </a:pPr>
            <a:r>
              <a:rPr lang="en-US" altLang="ja-JP" sz="2000" dirty="0" smtClean="0">
                <a:solidFill>
                  <a:srgbClr val="000000"/>
                </a:solidFill>
              </a:rPr>
              <a:t>〔</a:t>
            </a:r>
            <a:r>
              <a:rPr lang="ja-JP" altLang="en-US" sz="2000" dirty="0" smtClean="0">
                <a:solidFill>
                  <a:srgbClr val="000000"/>
                </a:solidFill>
              </a:rPr>
              <a:t>平成</a:t>
            </a:r>
            <a:r>
              <a:rPr lang="en-US" altLang="ja-JP" sz="2000" dirty="0" smtClean="0">
                <a:solidFill>
                  <a:srgbClr val="000000"/>
                </a:solidFill>
              </a:rPr>
              <a:t>26</a:t>
            </a:r>
            <a:r>
              <a:rPr lang="ja-JP" altLang="en-US" sz="2000" dirty="0" smtClean="0">
                <a:solidFill>
                  <a:srgbClr val="000000"/>
                </a:solidFill>
              </a:rPr>
              <a:t>年度診療報酬改定</a:t>
            </a:r>
            <a:r>
              <a:rPr lang="en-US" altLang="ja-JP" sz="2000" dirty="0" smtClean="0">
                <a:solidFill>
                  <a:srgbClr val="000000"/>
                </a:solidFill>
              </a:rPr>
              <a:t>〕</a:t>
            </a:r>
          </a:p>
          <a:p>
            <a:pPr marL="0" indent="0" eaLnBrk="1" fontAlgn="base" hangingPunct="1">
              <a:lnSpc>
                <a:spcPts val="2200"/>
              </a:lnSpc>
              <a:spcBef>
                <a:spcPts val="0"/>
              </a:spcBef>
              <a:spcAft>
                <a:spcPct val="0"/>
              </a:spcAft>
              <a:buFontTx/>
              <a:buNone/>
            </a:pPr>
            <a:r>
              <a:rPr lang="ja-JP" altLang="en-US" sz="2000" dirty="0" smtClean="0">
                <a:solidFill>
                  <a:srgbClr val="000000"/>
                </a:solidFill>
              </a:rPr>
              <a:t>○　自然増を含む医療費の合理化・効率化に最大限に取り組み、</a:t>
            </a:r>
            <a:r>
              <a:rPr lang="ja-JP" altLang="en-US" sz="2000" u="sng" dirty="0" smtClean="0">
                <a:solidFill>
                  <a:srgbClr val="0000FF"/>
                </a:solidFill>
              </a:rPr>
              <a:t>新たな国民</a:t>
            </a:r>
            <a:endParaRPr lang="en-US" altLang="ja-JP" sz="2000" u="sng" dirty="0" smtClean="0">
              <a:solidFill>
                <a:srgbClr val="0000FF"/>
              </a:solidFill>
            </a:endParaRPr>
          </a:p>
          <a:p>
            <a:pPr marL="0" indent="0" eaLnBrk="1" fontAlgn="base" hangingPunct="1">
              <a:lnSpc>
                <a:spcPts val="2200"/>
              </a:lnSpc>
              <a:spcBef>
                <a:spcPts val="0"/>
              </a:spcBef>
              <a:spcAft>
                <a:spcPct val="0"/>
              </a:spcAft>
              <a:buFontTx/>
              <a:buNone/>
            </a:pPr>
            <a:r>
              <a:rPr lang="en-US" altLang="ja-JP" sz="2000" dirty="0" smtClean="0">
                <a:solidFill>
                  <a:srgbClr val="0000FF"/>
                </a:solidFill>
              </a:rPr>
              <a:t>   </a:t>
            </a:r>
            <a:r>
              <a:rPr lang="ja-JP" altLang="en-US" sz="2000" u="sng" dirty="0" smtClean="0">
                <a:solidFill>
                  <a:srgbClr val="0000FF"/>
                </a:solidFill>
              </a:rPr>
              <a:t>負担につながることは厳に抑制する</a:t>
            </a:r>
            <a:endParaRPr lang="en-US" altLang="ja-JP" sz="2000" dirty="0" smtClean="0">
              <a:solidFill>
                <a:srgbClr val="0000FF"/>
              </a:solidFill>
            </a:endParaRPr>
          </a:p>
          <a:p>
            <a:pPr marL="0" indent="0" eaLnBrk="1" fontAlgn="base" hangingPunct="1">
              <a:lnSpc>
                <a:spcPts val="2200"/>
              </a:lnSpc>
              <a:spcBef>
                <a:spcPts val="600"/>
              </a:spcBef>
              <a:spcAft>
                <a:spcPct val="0"/>
              </a:spcAft>
              <a:buFontTx/>
              <a:buNone/>
            </a:pPr>
            <a:r>
              <a:rPr lang="ja-JP" altLang="en-US" sz="2000" dirty="0" smtClean="0">
                <a:solidFill>
                  <a:srgbClr val="000000"/>
                </a:solidFill>
              </a:rPr>
              <a:t>○　薬価と診療報酬本体を一体としてみるのではなく、薬価については市場実</a:t>
            </a:r>
            <a:endParaRPr lang="en-US" altLang="ja-JP" sz="2000" dirty="0" smtClean="0">
              <a:solidFill>
                <a:srgbClr val="000000"/>
              </a:solidFill>
            </a:endParaRPr>
          </a:p>
          <a:p>
            <a:pPr marL="0" indent="0" eaLnBrk="1" fontAlgn="base" hangingPunct="1">
              <a:lnSpc>
                <a:spcPts val="2200"/>
              </a:lnSpc>
              <a:spcBef>
                <a:spcPts val="0"/>
              </a:spcBef>
              <a:spcAft>
                <a:spcPct val="0"/>
              </a:spcAft>
              <a:buFontTx/>
              <a:buNone/>
            </a:pPr>
            <a:r>
              <a:rPr lang="en-US" altLang="ja-JP" sz="2000" dirty="0" smtClean="0">
                <a:solidFill>
                  <a:srgbClr val="000000"/>
                </a:solidFill>
              </a:rPr>
              <a:t>   </a:t>
            </a:r>
            <a:r>
              <a:rPr lang="ja-JP" altLang="en-US" sz="2000" dirty="0" smtClean="0">
                <a:solidFill>
                  <a:srgbClr val="000000"/>
                </a:solidFill>
              </a:rPr>
              <a:t>勢価格を反映させるとともに、</a:t>
            </a:r>
            <a:r>
              <a:rPr lang="ja-JP" altLang="en-US" sz="2000" u="sng" dirty="0" smtClean="0">
                <a:solidFill>
                  <a:srgbClr val="0000FF"/>
                </a:solidFill>
              </a:rPr>
              <a:t>診療報酬本体について</a:t>
            </a:r>
            <a:r>
              <a:rPr lang="ja-JP" altLang="en-US" sz="2000" dirty="0" smtClean="0">
                <a:solidFill>
                  <a:srgbClr val="000000"/>
                </a:solidFill>
              </a:rPr>
              <a:t>、これまで相対的に</a:t>
            </a:r>
            <a:endParaRPr lang="en-US" altLang="ja-JP" sz="2000" dirty="0" smtClean="0">
              <a:solidFill>
                <a:srgbClr val="000000"/>
              </a:solidFill>
            </a:endParaRPr>
          </a:p>
          <a:p>
            <a:pPr marL="0" indent="0" eaLnBrk="1" fontAlgn="base" hangingPunct="1">
              <a:lnSpc>
                <a:spcPts val="2200"/>
              </a:lnSpc>
              <a:spcBef>
                <a:spcPts val="0"/>
              </a:spcBef>
              <a:spcAft>
                <a:spcPct val="0"/>
              </a:spcAft>
              <a:buFontTx/>
              <a:buNone/>
            </a:pPr>
            <a:r>
              <a:rPr lang="en-US" altLang="ja-JP" sz="2000" dirty="0">
                <a:solidFill>
                  <a:srgbClr val="000000"/>
                </a:solidFill>
              </a:rPr>
              <a:t> </a:t>
            </a:r>
            <a:r>
              <a:rPr lang="en-US" altLang="ja-JP" sz="2000" dirty="0" smtClean="0">
                <a:solidFill>
                  <a:srgbClr val="000000"/>
                </a:solidFill>
              </a:rPr>
              <a:t>  </a:t>
            </a:r>
            <a:r>
              <a:rPr lang="ja-JP" altLang="en-US" sz="2000" dirty="0" smtClean="0">
                <a:solidFill>
                  <a:srgbClr val="000000"/>
                </a:solidFill>
              </a:rPr>
              <a:t>高い伸びを示してきたことを踏まえ、</a:t>
            </a:r>
            <a:r>
              <a:rPr lang="ja-JP" altLang="en-US" sz="2000" u="sng" dirty="0" smtClean="0">
                <a:solidFill>
                  <a:srgbClr val="0000FF"/>
                </a:solidFill>
              </a:rPr>
              <a:t>抑制する</a:t>
            </a:r>
            <a:endParaRPr lang="en-US" altLang="ja-JP" sz="2000" dirty="0" smtClean="0">
              <a:solidFill>
                <a:srgbClr val="0000FF"/>
              </a:solidFill>
            </a:endParaRPr>
          </a:p>
          <a:p>
            <a:pPr marL="0" indent="0" eaLnBrk="1" fontAlgn="base" hangingPunct="1">
              <a:lnSpc>
                <a:spcPts val="2200"/>
              </a:lnSpc>
              <a:spcBef>
                <a:spcPts val="600"/>
              </a:spcBef>
              <a:spcAft>
                <a:spcPct val="0"/>
              </a:spcAft>
              <a:buFontTx/>
              <a:buNone/>
            </a:pPr>
            <a:r>
              <a:rPr lang="ja-JP" altLang="en-US" sz="2000" dirty="0" smtClean="0">
                <a:solidFill>
                  <a:srgbClr val="000000"/>
                </a:solidFill>
              </a:rPr>
              <a:t>○　薬価について、長期収載品や後発医薬品の価格体系と価格水準の妥当</a:t>
            </a:r>
            <a:endParaRPr lang="en-US" altLang="ja-JP" sz="2000" dirty="0" smtClean="0">
              <a:solidFill>
                <a:srgbClr val="000000"/>
              </a:solidFill>
            </a:endParaRPr>
          </a:p>
          <a:p>
            <a:pPr marL="0" indent="0" eaLnBrk="1" fontAlgn="base" hangingPunct="1">
              <a:lnSpc>
                <a:spcPts val="2200"/>
              </a:lnSpc>
              <a:spcBef>
                <a:spcPts val="0"/>
              </a:spcBef>
              <a:spcAft>
                <a:spcPct val="0"/>
              </a:spcAft>
              <a:buFontTx/>
              <a:buNone/>
            </a:pPr>
            <a:r>
              <a:rPr lang="en-US" altLang="ja-JP" sz="2000" dirty="0">
                <a:solidFill>
                  <a:srgbClr val="000000"/>
                </a:solidFill>
              </a:rPr>
              <a:t> </a:t>
            </a:r>
            <a:r>
              <a:rPr lang="en-US" altLang="ja-JP" sz="2000" dirty="0" smtClean="0">
                <a:solidFill>
                  <a:srgbClr val="000000"/>
                </a:solidFill>
              </a:rPr>
              <a:t>  </a:t>
            </a:r>
            <a:r>
              <a:rPr lang="ja-JP" altLang="en-US" sz="2000" dirty="0" smtClean="0">
                <a:solidFill>
                  <a:srgbClr val="000000"/>
                </a:solidFill>
              </a:rPr>
              <a:t>性を検証し、全体としては実勢価格等を踏まえた</a:t>
            </a:r>
            <a:r>
              <a:rPr lang="ja-JP" altLang="en-US" sz="2000" u="sng" dirty="0" smtClean="0">
                <a:solidFill>
                  <a:srgbClr val="0000FF"/>
                </a:solidFill>
              </a:rPr>
              <a:t>マイナス改定</a:t>
            </a:r>
            <a:r>
              <a:rPr lang="ja-JP" altLang="en-US" sz="2000" dirty="0" smtClean="0">
                <a:solidFill>
                  <a:srgbClr val="000000"/>
                </a:solidFill>
              </a:rPr>
              <a:t>を行う</a:t>
            </a:r>
            <a:endParaRPr lang="en-US" altLang="ja-JP" sz="2000" dirty="0" smtClean="0">
              <a:solidFill>
                <a:srgbClr val="000000"/>
              </a:solidFill>
            </a:endParaRPr>
          </a:p>
        </p:txBody>
      </p:sp>
      <p:sp>
        <p:nvSpPr>
          <p:cNvPr id="8" name="Text Box 2"/>
          <p:cNvSpPr txBox="1">
            <a:spLocks noChangeArrowheads="1"/>
          </p:cNvSpPr>
          <p:nvPr/>
        </p:nvSpPr>
        <p:spPr bwMode="auto">
          <a:xfrm>
            <a:off x="506506" y="4653159"/>
            <a:ext cx="88929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en-US" altLang="ja-JP" sz="2000" dirty="0" smtClean="0">
                <a:solidFill>
                  <a:srgbClr val="000000"/>
                </a:solidFill>
                <a:ea typeface="ＭＳ Ｐゴシック"/>
                <a:cs typeface="Arial" panose="020B0604020202020204" pitchFamily="34" charset="0"/>
              </a:rPr>
              <a:t>【</a:t>
            </a:r>
            <a:r>
              <a:rPr lang="ja-JP" altLang="en-US" sz="2000" dirty="0" smtClean="0">
                <a:solidFill>
                  <a:srgbClr val="000000"/>
                </a:solidFill>
                <a:ea typeface="ＭＳ Ｐゴシック"/>
                <a:cs typeface="Arial" panose="020B0604020202020204" pitchFamily="34" charset="0"/>
              </a:rPr>
              <a:t>平成</a:t>
            </a:r>
            <a:r>
              <a:rPr lang="en-US" altLang="ja-JP" sz="2000" dirty="0" smtClean="0">
                <a:solidFill>
                  <a:srgbClr val="000000"/>
                </a:solidFill>
                <a:ea typeface="ＭＳ Ｐゴシック"/>
                <a:cs typeface="Arial" panose="020B0604020202020204" pitchFamily="34" charset="0"/>
              </a:rPr>
              <a:t>25</a:t>
            </a:r>
            <a:r>
              <a:rPr lang="ja-JP" altLang="en-US" sz="2000" dirty="0" smtClean="0">
                <a:solidFill>
                  <a:srgbClr val="000000"/>
                </a:solidFill>
                <a:ea typeface="ＭＳ Ｐゴシック"/>
                <a:cs typeface="Arial" panose="020B0604020202020204" pitchFamily="34" charset="0"/>
              </a:rPr>
              <a:t>年</a:t>
            </a:r>
            <a:r>
              <a:rPr lang="en-US" altLang="ja-JP" sz="2000" dirty="0" smtClean="0">
                <a:solidFill>
                  <a:srgbClr val="000000"/>
                </a:solidFill>
                <a:ea typeface="ＭＳ Ｐゴシック"/>
                <a:cs typeface="Arial" panose="020B0604020202020204" pitchFamily="34" charset="0"/>
              </a:rPr>
              <a:t>12</a:t>
            </a:r>
            <a:r>
              <a:rPr lang="ja-JP" altLang="en-US" sz="2000" dirty="0" smtClean="0">
                <a:solidFill>
                  <a:srgbClr val="000000"/>
                </a:solidFill>
                <a:ea typeface="ＭＳ Ｐゴシック"/>
                <a:cs typeface="Arial" panose="020B0604020202020204" pitchFamily="34" charset="0"/>
              </a:rPr>
              <a:t>月</a:t>
            </a:r>
            <a:r>
              <a:rPr lang="en-US" altLang="ja-JP" sz="2000" dirty="0" smtClean="0">
                <a:solidFill>
                  <a:srgbClr val="000000"/>
                </a:solidFill>
                <a:ea typeface="ＭＳ Ｐゴシック"/>
                <a:cs typeface="Arial" panose="020B0604020202020204" pitchFamily="34" charset="0"/>
              </a:rPr>
              <a:t>6</a:t>
            </a:r>
            <a:r>
              <a:rPr lang="ja-JP" altLang="en-US" sz="2000" dirty="0" smtClean="0">
                <a:solidFill>
                  <a:srgbClr val="000000"/>
                </a:solidFill>
                <a:ea typeface="ＭＳ Ｐゴシック"/>
                <a:cs typeface="Arial" panose="020B0604020202020204" pitchFamily="34" charset="0"/>
              </a:rPr>
              <a:t>日</a:t>
            </a:r>
            <a:r>
              <a:rPr lang="en-US" altLang="ja-JP" sz="2000" dirty="0" smtClean="0">
                <a:solidFill>
                  <a:srgbClr val="000000"/>
                </a:solidFill>
                <a:ea typeface="ＭＳ Ｐゴシック"/>
                <a:cs typeface="Arial" panose="020B0604020202020204" pitchFamily="34" charset="0"/>
              </a:rPr>
              <a:t>】</a:t>
            </a:r>
          </a:p>
          <a:p>
            <a:pPr eaLnBrk="1" fontAlgn="base" hangingPunct="1">
              <a:spcBef>
                <a:spcPct val="0"/>
              </a:spcBef>
              <a:spcAft>
                <a:spcPct val="0"/>
              </a:spcAft>
              <a:buFontTx/>
              <a:buNone/>
            </a:pPr>
            <a:r>
              <a:rPr lang="ja-JP" altLang="en-US" sz="2000" dirty="0" smtClean="0">
                <a:solidFill>
                  <a:srgbClr val="000000"/>
                </a:solidFill>
                <a:ea typeface="ＭＳ Ｐゴシック"/>
                <a:cs typeface="Arial" panose="020B0604020202020204" pitchFamily="34" charset="0"/>
              </a:rPr>
              <a:t>　横倉会長が、自民党高村副総裁、高市政調会長らに対して、プラス改定の必要性を説明</a:t>
            </a:r>
            <a:endParaRPr lang="en-US" altLang="ja-JP" sz="2000" dirty="0" smtClean="0">
              <a:solidFill>
                <a:srgbClr val="000000"/>
              </a:solidFill>
              <a:ea typeface="ＭＳ Ｐゴシック"/>
              <a:cs typeface="Arial" panose="020B0604020202020204" pitchFamily="34" charset="0"/>
            </a:endParaRPr>
          </a:p>
        </p:txBody>
      </p:sp>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30</a:t>
            </a:fld>
            <a:endParaRPr lang="ja-JP" altLang="en-US" dirty="0">
              <a:solidFill>
                <a:prstClr val="black"/>
              </a:solidFill>
              <a:latin typeface="Calibri"/>
            </a:endParaRPr>
          </a:p>
        </p:txBody>
      </p:sp>
    </p:spTree>
    <p:extLst>
      <p:ext uri="{BB962C8B-B14F-4D97-AF65-F5344CB8AC3E}">
        <p14:creationId xmlns:p14="http://schemas.microsoft.com/office/powerpoint/2010/main" val="420600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28504" y="612170"/>
            <a:ext cx="9206045" cy="65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ts val="0"/>
              </a:spcBef>
              <a:spcAft>
                <a:spcPct val="0"/>
              </a:spcAft>
              <a:buFontTx/>
              <a:buNone/>
            </a:pPr>
            <a:r>
              <a:rPr lang="en-US" altLang="ja-JP" sz="2000" dirty="0" smtClean="0">
                <a:solidFill>
                  <a:srgbClr val="000000"/>
                </a:solidFill>
                <a:ea typeface="ＭＳ Ｐゴシック" charset="-128"/>
              </a:rPr>
              <a:t>【</a:t>
            </a:r>
            <a:r>
              <a:rPr lang="ja-JP" altLang="en-US" sz="2000" dirty="0" smtClean="0">
                <a:solidFill>
                  <a:srgbClr val="000000"/>
                </a:solidFill>
                <a:ea typeface="ＭＳ Ｐゴシック" charset="-128"/>
              </a:rPr>
              <a:t>平成</a:t>
            </a:r>
            <a:r>
              <a:rPr lang="en-US" altLang="ja-JP" sz="2000" dirty="0" smtClean="0">
                <a:solidFill>
                  <a:srgbClr val="000000"/>
                </a:solidFill>
                <a:ea typeface="ＭＳ Ｐゴシック" charset="-128"/>
              </a:rPr>
              <a:t>25</a:t>
            </a:r>
            <a:r>
              <a:rPr lang="ja-JP" altLang="en-US" sz="2000" dirty="0" smtClean="0">
                <a:solidFill>
                  <a:srgbClr val="000000"/>
                </a:solidFill>
                <a:ea typeface="ＭＳ Ｐゴシック" charset="-128"/>
              </a:rPr>
              <a:t>年</a:t>
            </a:r>
            <a:r>
              <a:rPr lang="en-US" altLang="ja-JP" sz="2000" dirty="0" smtClean="0">
                <a:solidFill>
                  <a:srgbClr val="000000"/>
                </a:solidFill>
                <a:ea typeface="ＭＳ Ｐゴシック" charset="-128"/>
              </a:rPr>
              <a:t>12</a:t>
            </a:r>
            <a:r>
              <a:rPr lang="ja-JP" altLang="en-US" sz="2000" dirty="0" smtClean="0">
                <a:solidFill>
                  <a:srgbClr val="000000"/>
                </a:solidFill>
                <a:ea typeface="ＭＳ Ｐゴシック" charset="-128"/>
              </a:rPr>
              <a:t>月</a:t>
            </a:r>
            <a:r>
              <a:rPr lang="en-US" altLang="ja-JP" sz="2000" dirty="0" smtClean="0">
                <a:solidFill>
                  <a:srgbClr val="000000"/>
                </a:solidFill>
                <a:ea typeface="ＭＳ Ｐゴシック" charset="-128"/>
              </a:rPr>
              <a:t>10</a:t>
            </a:r>
            <a:r>
              <a:rPr lang="ja-JP" altLang="en-US" sz="2000" dirty="0" smtClean="0">
                <a:solidFill>
                  <a:srgbClr val="000000"/>
                </a:solidFill>
                <a:ea typeface="ＭＳ Ｐゴシック" charset="-128"/>
              </a:rPr>
              <a:t>日</a:t>
            </a:r>
            <a:r>
              <a:rPr lang="en-US" altLang="ja-JP" sz="2000" dirty="0">
                <a:solidFill>
                  <a:srgbClr val="000000"/>
                </a:solidFill>
                <a:ea typeface="ＭＳ Ｐゴシック" charset="-128"/>
              </a:rPr>
              <a:t>】</a:t>
            </a:r>
            <a:endParaRPr lang="ja-JP" altLang="en-US" sz="2000" dirty="0">
              <a:solidFill>
                <a:srgbClr val="000000"/>
              </a:solidFill>
              <a:ea typeface="ＭＳ Ｐゴシック" charset="-128"/>
            </a:endParaRPr>
          </a:p>
          <a:p>
            <a:pPr eaLnBrk="1" fontAlgn="base" hangingPunct="1">
              <a:lnSpc>
                <a:spcPts val="2200"/>
              </a:lnSpc>
              <a:spcBef>
                <a:spcPts val="0"/>
              </a:spcBef>
              <a:spcAft>
                <a:spcPct val="0"/>
              </a:spcAft>
              <a:buFontTx/>
              <a:buNone/>
              <a:defRPr/>
            </a:pPr>
            <a:r>
              <a:rPr lang="ja-JP" altLang="en-US" sz="2000" dirty="0" smtClean="0">
                <a:solidFill>
                  <a:srgbClr val="000000"/>
                </a:solidFill>
              </a:rPr>
              <a:t>　自民党「国民医療を守る議員の会」総会が決議を安倍首相に提出　　</a:t>
            </a:r>
            <a:endParaRPr lang="en-US" altLang="ja-JP" sz="2000" dirty="0" smtClean="0">
              <a:solidFill>
                <a:srgbClr val="000000"/>
              </a:solidFill>
            </a:endParaRPr>
          </a:p>
        </p:txBody>
      </p:sp>
      <p:sp>
        <p:nvSpPr>
          <p:cNvPr id="7" name="Text Box 2"/>
          <p:cNvSpPr txBox="1">
            <a:spLocks noChangeArrowheads="1"/>
          </p:cNvSpPr>
          <p:nvPr/>
        </p:nvSpPr>
        <p:spPr bwMode="auto">
          <a:xfrm>
            <a:off x="584527" y="1300272"/>
            <a:ext cx="7731001" cy="1810752"/>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indent="0" eaLnBrk="1" fontAlgn="base" hangingPunct="1">
              <a:lnSpc>
                <a:spcPts val="2200"/>
              </a:lnSpc>
              <a:spcBef>
                <a:spcPts val="600"/>
              </a:spcBef>
              <a:spcAft>
                <a:spcPct val="0"/>
              </a:spcAft>
              <a:buFontTx/>
              <a:buNone/>
            </a:pPr>
            <a:r>
              <a:rPr lang="en-US" altLang="ja-JP" sz="2000" dirty="0" smtClean="0">
                <a:solidFill>
                  <a:srgbClr val="000000"/>
                </a:solidFill>
              </a:rPr>
              <a:t>〔</a:t>
            </a:r>
            <a:r>
              <a:rPr lang="ja-JP" altLang="en-US" sz="2000" dirty="0" smtClean="0">
                <a:solidFill>
                  <a:srgbClr val="000000"/>
                </a:solidFill>
              </a:rPr>
              <a:t>平成</a:t>
            </a:r>
            <a:r>
              <a:rPr lang="en-US" altLang="ja-JP" sz="2000" dirty="0" smtClean="0">
                <a:solidFill>
                  <a:srgbClr val="000000"/>
                </a:solidFill>
              </a:rPr>
              <a:t>26</a:t>
            </a:r>
            <a:r>
              <a:rPr lang="ja-JP" altLang="en-US" sz="2000" dirty="0" smtClean="0">
                <a:solidFill>
                  <a:srgbClr val="000000"/>
                </a:solidFill>
              </a:rPr>
              <a:t>年度診療報酬改定に関する決議</a:t>
            </a:r>
            <a:r>
              <a:rPr lang="en-US" altLang="ja-JP" sz="2000" dirty="0" smtClean="0">
                <a:solidFill>
                  <a:srgbClr val="000000"/>
                </a:solidFill>
              </a:rPr>
              <a:t>〕</a:t>
            </a:r>
          </a:p>
          <a:p>
            <a:pPr marL="0" indent="0" eaLnBrk="1" fontAlgn="base" hangingPunct="1">
              <a:lnSpc>
                <a:spcPts val="2200"/>
              </a:lnSpc>
              <a:spcBef>
                <a:spcPts val="600"/>
              </a:spcBef>
              <a:spcAft>
                <a:spcPct val="0"/>
              </a:spcAft>
              <a:buFontTx/>
              <a:buNone/>
            </a:pPr>
            <a:r>
              <a:rPr lang="ja-JP" altLang="en-US" sz="2000" dirty="0" smtClean="0">
                <a:solidFill>
                  <a:srgbClr val="000000"/>
                </a:solidFill>
              </a:rPr>
              <a:t>○　医療提供体制の改革等を着実に進める上での財源の確保</a:t>
            </a:r>
            <a:endParaRPr lang="en-US" altLang="ja-JP" sz="2000" dirty="0" smtClean="0">
              <a:solidFill>
                <a:srgbClr val="000000"/>
              </a:solidFill>
            </a:endParaRPr>
          </a:p>
          <a:p>
            <a:pPr marL="0" indent="0" eaLnBrk="1" fontAlgn="base" hangingPunct="1">
              <a:lnSpc>
                <a:spcPts val="2200"/>
              </a:lnSpc>
              <a:spcBef>
                <a:spcPts val="600"/>
              </a:spcBef>
              <a:spcAft>
                <a:spcPct val="0"/>
              </a:spcAft>
              <a:buFontTx/>
              <a:buNone/>
            </a:pPr>
            <a:r>
              <a:rPr lang="ja-JP" altLang="en-US" sz="2000" dirty="0" smtClean="0">
                <a:solidFill>
                  <a:srgbClr val="000000"/>
                </a:solidFill>
              </a:rPr>
              <a:t>○　医療提供体制の改革</a:t>
            </a:r>
            <a:endParaRPr lang="en-US" altLang="ja-JP" sz="2000" dirty="0" smtClean="0">
              <a:solidFill>
                <a:srgbClr val="000000"/>
              </a:solidFill>
            </a:endParaRPr>
          </a:p>
          <a:p>
            <a:pPr marL="0" indent="0" eaLnBrk="1" fontAlgn="base" hangingPunct="1">
              <a:lnSpc>
                <a:spcPts val="2200"/>
              </a:lnSpc>
              <a:spcBef>
                <a:spcPts val="600"/>
              </a:spcBef>
              <a:spcAft>
                <a:spcPct val="0"/>
              </a:spcAft>
              <a:buFontTx/>
              <a:buNone/>
            </a:pPr>
            <a:r>
              <a:rPr lang="ja-JP" altLang="en-US" sz="2000" dirty="0" smtClean="0">
                <a:solidFill>
                  <a:srgbClr val="000000"/>
                </a:solidFill>
              </a:rPr>
              <a:t>○　必要な医療の確保</a:t>
            </a:r>
            <a:endParaRPr lang="en-US" altLang="ja-JP" sz="2000" dirty="0" smtClean="0">
              <a:solidFill>
                <a:srgbClr val="000000"/>
              </a:solidFill>
            </a:endParaRPr>
          </a:p>
          <a:p>
            <a:pPr marL="0" indent="0" eaLnBrk="1" fontAlgn="base" hangingPunct="1">
              <a:lnSpc>
                <a:spcPts val="2200"/>
              </a:lnSpc>
              <a:spcBef>
                <a:spcPts val="600"/>
              </a:spcBef>
              <a:spcAft>
                <a:spcPct val="0"/>
              </a:spcAft>
              <a:buFontTx/>
              <a:buNone/>
            </a:pPr>
            <a:r>
              <a:rPr lang="ja-JP" altLang="en-US" sz="2000" dirty="0" smtClean="0">
                <a:solidFill>
                  <a:srgbClr val="000000"/>
                </a:solidFill>
              </a:rPr>
              <a:t>○　消費税引き上げへの対応</a:t>
            </a:r>
            <a:endParaRPr lang="en-US" altLang="ja-JP" sz="2000" dirty="0" smtClean="0">
              <a:solidFill>
                <a:srgbClr val="000000"/>
              </a:solidFill>
            </a:endParaRPr>
          </a:p>
        </p:txBody>
      </p:sp>
      <p:sp>
        <p:nvSpPr>
          <p:cNvPr id="11" name="Text Box 3"/>
          <p:cNvSpPr txBox="1">
            <a:spLocks noChangeArrowheads="1"/>
          </p:cNvSpPr>
          <p:nvPr/>
        </p:nvSpPr>
        <p:spPr bwMode="auto">
          <a:xfrm>
            <a:off x="428504" y="4169666"/>
            <a:ext cx="9206045"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ts val="0"/>
              </a:spcBef>
              <a:spcAft>
                <a:spcPct val="0"/>
              </a:spcAft>
              <a:buFontTx/>
              <a:buNone/>
            </a:pPr>
            <a:r>
              <a:rPr lang="en-US" altLang="ja-JP" sz="2000" dirty="0" smtClean="0">
                <a:solidFill>
                  <a:srgbClr val="000000"/>
                </a:solidFill>
                <a:ea typeface="ＭＳ Ｐゴシック" charset="-128"/>
              </a:rPr>
              <a:t>【</a:t>
            </a:r>
            <a:r>
              <a:rPr lang="ja-JP" altLang="en-US" sz="2000" dirty="0" smtClean="0">
                <a:solidFill>
                  <a:srgbClr val="000000"/>
                </a:solidFill>
                <a:ea typeface="ＭＳ Ｐゴシック" charset="-128"/>
              </a:rPr>
              <a:t>平成</a:t>
            </a:r>
            <a:r>
              <a:rPr lang="en-US" altLang="ja-JP" sz="2000" dirty="0" smtClean="0">
                <a:solidFill>
                  <a:srgbClr val="000000"/>
                </a:solidFill>
                <a:ea typeface="ＭＳ Ｐゴシック" charset="-128"/>
              </a:rPr>
              <a:t>25</a:t>
            </a:r>
            <a:r>
              <a:rPr lang="ja-JP" altLang="en-US" sz="2000" dirty="0" smtClean="0">
                <a:solidFill>
                  <a:srgbClr val="000000"/>
                </a:solidFill>
                <a:ea typeface="ＭＳ Ｐゴシック" charset="-128"/>
              </a:rPr>
              <a:t>年</a:t>
            </a:r>
            <a:r>
              <a:rPr lang="en-US" altLang="ja-JP" sz="2000" dirty="0" smtClean="0">
                <a:solidFill>
                  <a:srgbClr val="000000"/>
                </a:solidFill>
                <a:ea typeface="ＭＳ Ｐゴシック" charset="-128"/>
              </a:rPr>
              <a:t>12</a:t>
            </a:r>
            <a:r>
              <a:rPr lang="ja-JP" altLang="en-US" sz="2000" dirty="0" smtClean="0">
                <a:solidFill>
                  <a:srgbClr val="000000"/>
                </a:solidFill>
                <a:ea typeface="ＭＳ Ｐゴシック" charset="-128"/>
              </a:rPr>
              <a:t>月</a:t>
            </a:r>
            <a:r>
              <a:rPr lang="en-US" altLang="ja-JP" sz="2000" dirty="0" smtClean="0">
                <a:solidFill>
                  <a:srgbClr val="000000"/>
                </a:solidFill>
                <a:ea typeface="ＭＳ Ｐゴシック" charset="-128"/>
              </a:rPr>
              <a:t>11</a:t>
            </a:r>
            <a:r>
              <a:rPr lang="ja-JP" altLang="en-US" sz="2000" dirty="0" smtClean="0">
                <a:solidFill>
                  <a:srgbClr val="000000"/>
                </a:solidFill>
                <a:ea typeface="ＭＳ Ｐゴシック" charset="-128"/>
              </a:rPr>
              <a:t>日</a:t>
            </a:r>
            <a:r>
              <a:rPr lang="en-US" altLang="ja-JP" sz="2000" dirty="0">
                <a:solidFill>
                  <a:srgbClr val="000000"/>
                </a:solidFill>
                <a:ea typeface="ＭＳ Ｐゴシック" charset="-128"/>
              </a:rPr>
              <a:t>】</a:t>
            </a:r>
            <a:endParaRPr lang="ja-JP" altLang="en-US" sz="2000" dirty="0">
              <a:solidFill>
                <a:srgbClr val="000000"/>
              </a:solidFill>
              <a:ea typeface="ＭＳ Ｐゴシック" charset="-128"/>
            </a:endParaRPr>
          </a:p>
          <a:p>
            <a:pPr eaLnBrk="1" fontAlgn="base" hangingPunct="1">
              <a:lnSpc>
                <a:spcPts val="2200"/>
              </a:lnSpc>
              <a:spcBef>
                <a:spcPts val="0"/>
              </a:spcBef>
              <a:spcAft>
                <a:spcPct val="0"/>
              </a:spcAft>
              <a:buFontTx/>
              <a:buNone/>
              <a:defRPr/>
            </a:pPr>
            <a:r>
              <a:rPr lang="ja-JP" altLang="en-US" sz="2000" dirty="0" smtClean="0">
                <a:solidFill>
                  <a:srgbClr val="000000"/>
                </a:solidFill>
              </a:rPr>
              <a:t>　日医定例記者会見で、横倉会長が次期診療報酬改定において、プラス改定を重ねて強く要求　　</a:t>
            </a:r>
            <a:endParaRPr lang="en-US" altLang="ja-JP" sz="2000" dirty="0" smtClean="0">
              <a:solidFill>
                <a:srgbClr val="000000"/>
              </a:solidFill>
            </a:endParaRPr>
          </a:p>
        </p:txBody>
      </p:sp>
      <p:sp>
        <p:nvSpPr>
          <p:cNvPr id="8" name="Text Box 3"/>
          <p:cNvSpPr txBox="1">
            <a:spLocks noChangeArrowheads="1"/>
          </p:cNvSpPr>
          <p:nvPr/>
        </p:nvSpPr>
        <p:spPr bwMode="auto">
          <a:xfrm>
            <a:off x="428504" y="3302258"/>
            <a:ext cx="9206045" cy="65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ts val="0"/>
              </a:spcBef>
              <a:spcAft>
                <a:spcPct val="0"/>
              </a:spcAft>
              <a:buFontTx/>
              <a:buNone/>
            </a:pPr>
            <a:r>
              <a:rPr lang="en-US" altLang="ja-JP" sz="2000" dirty="0" smtClean="0">
                <a:solidFill>
                  <a:srgbClr val="000000"/>
                </a:solidFill>
                <a:ea typeface="ＭＳ Ｐゴシック" charset="-128"/>
              </a:rPr>
              <a:t>【</a:t>
            </a:r>
            <a:r>
              <a:rPr lang="ja-JP" altLang="en-US" sz="2000" dirty="0" smtClean="0">
                <a:solidFill>
                  <a:srgbClr val="000000"/>
                </a:solidFill>
                <a:ea typeface="ＭＳ Ｐゴシック" charset="-128"/>
              </a:rPr>
              <a:t>平成</a:t>
            </a:r>
            <a:r>
              <a:rPr lang="en-US" altLang="ja-JP" sz="2000" dirty="0" smtClean="0">
                <a:solidFill>
                  <a:srgbClr val="000000"/>
                </a:solidFill>
                <a:ea typeface="ＭＳ Ｐゴシック" charset="-128"/>
              </a:rPr>
              <a:t>25</a:t>
            </a:r>
            <a:r>
              <a:rPr lang="ja-JP" altLang="en-US" sz="2000" dirty="0" smtClean="0">
                <a:solidFill>
                  <a:srgbClr val="000000"/>
                </a:solidFill>
                <a:ea typeface="ＭＳ Ｐゴシック" charset="-128"/>
              </a:rPr>
              <a:t>年</a:t>
            </a:r>
            <a:r>
              <a:rPr lang="en-US" altLang="ja-JP" sz="2000" dirty="0" smtClean="0">
                <a:solidFill>
                  <a:srgbClr val="000000"/>
                </a:solidFill>
                <a:ea typeface="ＭＳ Ｐゴシック" charset="-128"/>
              </a:rPr>
              <a:t>12</a:t>
            </a:r>
            <a:r>
              <a:rPr lang="ja-JP" altLang="en-US" sz="2000" dirty="0" smtClean="0">
                <a:solidFill>
                  <a:srgbClr val="000000"/>
                </a:solidFill>
                <a:ea typeface="ＭＳ Ｐゴシック" charset="-128"/>
              </a:rPr>
              <a:t>月</a:t>
            </a:r>
            <a:r>
              <a:rPr lang="en-US" altLang="ja-JP" sz="2000" dirty="0" smtClean="0">
                <a:solidFill>
                  <a:srgbClr val="000000"/>
                </a:solidFill>
                <a:ea typeface="ＭＳ Ｐゴシック" charset="-128"/>
              </a:rPr>
              <a:t>11</a:t>
            </a:r>
            <a:r>
              <a:rPr lang="ja-JP" altLang="en-US" sz="2000" dirty="0" smtClean="0">
                <a:solidFill>
                  <a:srgbClr val="000000"/>
                </a:solidFill>
                <a:ea typeface="ＭＳ Ｐゴシック" charset="-128"/>
              </a:rPr>
              <a:t>日</a:t>
            </a:r>
            <a:r>
              <a:rPr lang="en-US" altLang="ja-JP" sz="2000" dirty="0">
                <a:solidFill>
                  <a:srgbClr val="000000"/>
                </a:solidFill>
                <a:ea typeface="ＭＳ Ｐゴシック" charset="-128"/>
              </a:rPr>
              <a:t>】</a:t>
            </a:r>
            <a:endParaRPr lang="ja-JP" altLang="en-US" sz="2000" dirty="0">
              <a:solidFill>
                <a:srgbClr val="000000"/>
              </a:solidFill>
              <a:ea typeface="ＭＳ Ｐゴシック" charset="-128"/>
            </a:endParaRPr>
          </a:p>
          <a:p>
            <a:pPr eaLnBrk="1" fontAlgn="base" hangingPunct="1">
              <a:lnSpc>
                <a:spcPts val="2200"/>
              </a:lnSpc>
              <a:spcBef>
                <a:spcPts val="0"/>
              </a:spcBef>
              <a:spcAft>
                <a:spcPct val="0"/>
              </a:spcAft>
              <a:buFontTx/>
              <a:buNone/>
              <a:defRPr/>
            </a:pPr>
            <a:r>
              <a:rPr lang="ja-JP" altLang="en-US" sz="2000" dirty="0" smtClean="0">
                <a:solidFill>
                  <a:srgbClr val="000000"/>
                </a:solidFill>
              </a:rPr>
              <a:t>　横倉会長が田村厚生労働大臣にプラス改定を申し入れ　　</a:t>
            </a:r>
            <a:endParaRPr lang="en-US" altLang="ja-JP" sz="2000" dirty="0" smtClean="0">
              <a:solidFill>
                <a:srgbClr val="000000"/>
              </a:solidFill>
            </a:endParaRPr>
          </a:p>
        </p:txBody>
      </p:sp>
      <p:sp>
        <p:nvSpPr>
          <p:cNvPr id="1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31</a:t>
            </a:fld>
            <a:endParaRPr lang="ja-JP" altLang="en-US" dirty="0">
              <a:solidFill>
                <a:prstClr val="black"/>
              </a:solidFill>
              <a:latin typeface="Calibri"/>
            </a:endParaRPr>
          </a:p>
        </p:txBody>
      </p:sp>
    </p:spTree>
    <p:extLst>
      <p:ext uri="{BB962C8B-B14F-4D97-AF65-F5344CB8AC3E}">
        <p14:creationId xmlns:p14="http://schemas.microsoft.com/office/powerpoint/2010/main" val="1380800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32" y="404664"/>
            <a:ext cx="8580953" cy="594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32</a:t>
            </a:fld>
            <a:endParaRPr lang="ja-JP" altLang="en-US" dirty="0">
              <a:solidFill>
                <a:prstClr val="black"/>
              </a:solidFill>
              <a:latin typeface="Calibri"/>
            </a:endParaRPr>
          </a:p>
        </p:txBody>
      </p:sp>
    </p:spTree>
    <p:extLst>
      <p:ext uri="{BB962C8B-B14F-4D97-AF65-F5344CB8AC3E}">
        <p14:creationId xmlns:p14="http://schemas.microsoft.com/office/powerpoint/2010/main" val="2036106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357887" y="476672"/>
            <a:ext cx="92057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en-US" altLang="ja-JP" sz="2000" dirty="0" smtClean="0">
                <a:solidFill>
                  <a:srgbClr val="000000"/>
                </a:solidFill>
                <a:ea typeface="ＭＳ Ｐゴシック"/>
                <a:cs typeface="Arial" panose="020B0604020202020204" pitchFamily="34" charset="0"/>
              </a:rPr>
              <a:t>【</a:t>
            </a:r>
            <a:r>
              <a:rPr lang="ja-JP" altLang="en-US" sz="2000" dirty="0" smtClean="0">
                <a:solidFill>
                  <a:srgbClr val="000000"/>
                </a:solidFill>
                <a:ea typeface="ＭＳ Ｐゴシック"/>
                <a:cs typeface="Arial" panose="020B0604020202020204" pitchFamily="34" charset="0"/>
              </a:rPr>
              <a:t>平成</a:t>
            </a:r>
            <a:r>
              <a:rPr lang="en-US" altLang="ja-JP" sz="2000" dirty="0" smtClean="0">
                <a:solidFill>
                  <a:srgbClr val="000000"/>
                </a:solidFill>
                <a:ea typeface="ＭＳ Ｐゴシック"/>
                <a:cs typeface="Arial" panose="020B0604020202020204" pitchFamily="34" charset="0"/>
              </a:rPr>
              <a:t>25</a:t>
            </a:r>
            <a:r>
              <a:rPr lang="ja-JP" altLang="en-US" sz="2000" dirty="0" smtClean="0">
                <a:solidFill>
                  <a:srgbClr val="000000"/>
                </a:solidFill>
                <a:ea typeface="ＭＳ Ｐゴシック"/>
                <a:cs typeface="Arial" panose="020B0604020202020204" pitchFamily="34" charset="0"/>
              </a:rPr>
              <a:t>年</a:t>
            </a:r>
            <a:r>
              <a:rPr lang="en-US" altLang="ja-JP" sz="2000" dirty="0" smtClean="0">
                <a:solidFill>
                  <a:srgbClr val="000000"/>
                </a:solidFill>
                <a:ea typeface="ＭＳ Ｐゴシック"/>
                <a:cs typeface="Arial" panose="020B0604020202020204" pitchFamily="34" charset="0"/>
              </a:rPr>
              <a:t>12</a:t>
            </a:r>
            <a:r>
              <a:rPr lang="ja-JP" altLang="en-US" sz="2000" dirty="0" smtClean="0">
                <a:solidFill>
                  <a:srgbClr val="000000"/>
                </a:solidFill>
                <a:ea typeface="ＭＳ Ｐゴシック"/>
                <a:cs typeface="Arial" panose="020B0604020202020204" pitchFamily="34" charset="0"/>
              </a:rPr>
              <a:t>月</a:t>
            </a:r>
            <a:r>
              <a:rPr lang="en-US" altLang="ja-JP" sz="2000" dirty="0" smtClean="0">
                <a:solidFill>
                  <a:srgbClr val="000000"/>
                </a:solidFill>
                <a:ea typeface="ＭＳ Ｐゴシック"/>
                <a:cs typeface="Arial" panose="020B0604020202020204" pitchFamily="34" charset="0"/>
              </a:rPr>
              <a:t>12</a:t>
            </a:r>
            <a:r>
              <a:rPr lang="ja-JP" altLang="en-US" sz="2000" dirty="0" smtClean="0">
                <a:solidFill>
                  <a:srgbClr val="000000"/>
                </a:solidFill>
                <a:ea typeface="ＭＳ Ｐゴシック"/>
                <a:cs typeface="Arial" panose="020B0604020202020204" pitchFamily="34" charset="0"/>
              </a:rPr>
              <a:t>日</a:t>
            </a:r>
            <a:r>
              <a:rPr lang="en-US" altLang="ja-JP" sz="2000" dirty="0" smtClean="0">
                <a:solidFill>
                  <a:srgbClr val="000000"/>
                </a:solidFill>
                <a:ea typeface="ＭＳ Ｐゴシック"/>
                <a:cs typeface="Arial" panose="020B0604020202020204" pitchFamily="34" charset="0"/>
              </a:rPr>
              <a:t>】</a:t>
            </a:r>
          </a:p>
          <a:p>
            <a:pPr eaLnBrk="1" fontAlgn="base" hangingPunct="1">
              <a:spcBef>
                <a:spcPct val="0"/>
              </a:spcBef>
              <a:spcAft>
                <a:spcPct val="0"/>
              </a:spcAft>
              <a:buFontTx/>
              <a:buNone/>
            </a:pPr>
            <a:r>
              <a:rPr lang="ja-JP" altLang="en-US" sz="2000" dirty="0" smtClean="0">
                <a:solidFill>
                  <a:srgbClr val="000000"/>
                </a:solidFill>
                <a:ea typeface="ＭＳ Ｐゴシック"/>
                <a:cs typeface="Arial" panose="020B0604020202020204" pitchFamily="34" charset="0"/>
              </a:rPr>
              <a:t>「平成</a:t>
            </a:r>
            <a:r>
              <a:rPr lang="en-US" altLang="ja-JP" sz="2000" dirty="0" smtClean="0">
                <a:solidFill>
                  <a:srgbClr val="000000"/>
                </a:solidFill>
                <a:ea typeface="ＭＳ Ｐゴシック"/>
                <a:cs typeface="Arial" panose="020B0604020202020204" pitchFamily="34" charset="0"/>
              </a:rPr>
              <a:t>26</a:t>
            </a:r>
            <a:r>
              <a:rPr lang="ja-JP" altLang="en-US" sz="2000" dirty="0" smtClean="0">
                <a:solidFill>
                  <a:srgbClr val="000000"/>
                </a:solidFill>
                <a:ea typeface="ＭＳ Ｐゴシック"/>
                <a:cs typeface="Arial" panose="020B0604020202020204" pitchFamily="34" charset="0"/>
              </a:rPr>
              <a:t>年度予算編成の基本方針」（閣議決定） </a:t>
            </a:r>
            <a:endParaRPr lang="en-US" altLang="ja-JP" sz="2000" dirty="0" smtClean="0">
              <a:solidFill>
                <a:srgbClr val="000000"/>
              </a:solidFill>
              <a:ea typeface="ＭＳ Ｐゴシック"/>
              <a:cs typeface="Arial" panose="020B0604020202020204" pitchFamily="34" charset="0"/>
            </a:endParaRPr>
          </a:p>
        </p:txBody>
      </p:sp>
      <p:sp>
        <p:nvSpPr>
          <p:cNvPr id="4100" name="Text Box 2"/>
          <p:cNvSpPr txBox="1">
            <a:spLocks noChangeArrowheads="1"/>
          </p:cNvSpPr>
          <p:nvPr/>
        </p:nvSpPr>
        <p:spPr bwMode="auto">
          <a:xfrm>
            <a:off x="350489" y="1484784"/>
            <a:ext cx="9213166" cy="393954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indent="0" eaLnBrk="1" fontAlgn="base" hangingPunct="1">
              <a:lnSpc>
                <a:spcPts val="2200"/>
              </a:lnSpc>
              <a:spcBef>
                <a:spcPts val="0"/>
              </a:spcBef>
              <a:spcAft>
                <a:spcPct val="0"/>
              </a:spcAft>
              <a:buFontTx/>
              <a:buNone/>
            </a:pPr>
            <a:r>
              <a:rPr lang="en-US" altLang="ja-JP" sz="2000" dirty="0" smtClean="0">
                <a:solidFill>
                  <a:srgbClr val="000000"/>
                </a:solidFill>
              </a:rPr>
              <a:t>〔</a:t>
            </a:r>
            <a:r>
              <a:rPr lang="ja-JP" altLang="en-US" sz="2000" dirty="0" smtClean="0">
                <a:solidFill>
                  <a:srgbClr val="000000"/>
                </a:solidFill>
              </a:rPr>
              <a:t>平成</a:t>
            </a:r>
            <a:r>
              <a:rPr lang="en-US" altLang="ja-JP" sz="2000" dirty="0" smtClean="0">
                <a:solidFill>
                  <a:srgbClr val="000000"/>
                </a:solidFill>
              </a:rPr>
              <a:t>26</a:t>
            </a:r>
            <a:r>
              <a:rPr lang="ja-JP" altLang="en-US" sz="2000" dirty="0" smtClean="0">
                <a:solidFill>
                  <a:srgbClr val="000000"/>
                </a:solidFill>
              </a:rPr>
              <a:t>年度診療報酬改定</a:t>
            </a:r>
            <a:r>
              <a:rPr lang="en-US" altLang="ja-JP" sz="2000" dirty="0" smtClean="0">
                <a:solidFill>
                  <a:srgbClr val="000000"/>
                </a:solidFill>
              </a:rPr>
              <a:t>〕</a:t>
            </a:r>
          </a:p>
          <a:p>
            <a:pPr marL="361950" indent="-361950" eaLnBrk="1" fontAlgn="base" hangingPunct="1">
              <a:lnSpc>
                <a:spcPts val="2200"/>
              </a:lnSpc>
              <a:spcBef>
                <a:spcPts val="0"/>
              </a:spcBef>
              <a:spcAft>
                <a:spcPct val="0"/>
              </a:spcAft>
              <a:buFontTx/>
              <a:buNone/>
            </a:pPr>
            <a:r>
              <a:rPr lang="ja-JP" altLang="en-US" sz="2000" dirty="0" smtClean="0">
                <a:solidFill>
                  <a:srgbClr val="000000"/>
                </a:solidFill>
              </a:rPr>
              <a:t>○　自然増を含む医療費の合理化・効率化に最大限に取り組み、消費税率引き上げに伴う医療機関等のコスト増の問題に適切に対応しつつ、</a:t>
            </a:r>
            <a:r>
              <a:rPr lang="ja-JP" altLang="en-US" sz="2000" u="sng" dirty="0" smtClean="0">
                <a:solidFill>
                  <a:srgbClr val="FF0000"/>
                </a:solidFill>
              </a:rPr>
              <a:t>新たな国民負担につながらないように努める</a:t>
            </a:r>
            <a:r>
              <a:rPr lang="ja-JP" altLang="en-US" sz="2000" dirty="0" smtClean="0">
                <a:solidFill>
                  <a:srgbClr val="000000"/>
                </a:solidFill>
              </a:rPr>
              <a:t>。</a:t>
            </a:r>
            <a:endParaRPr lang="en-US" altLang="ja-JP" sz="2000" dirty="0" smtClean="0">
              <a:solidFill>
                <a:srgbClr val="000000"/>
              </a:solidFill>
            </a:endParaRPr>
          </a:p>
          <a:p>
            <a:pPr marL="361950" indent="-361950" eaLnBrk="1" fontAlgn="base" hangingPunct="1">
              <a:lnSpc>
                <a:spcPts val="2200"/>
              </a:lnSpc>
              <a:spcBef>
                <a:spcPts val="1200"/>
              </a:spcBef>
              <a:spcAft>
                <a:spcPct val="0"/>
              </a:spcAft>
              <a:buFontTx/>
              <a:buNone/>
            </a:pPr>
            <a:r>
              <a:rPr lang="ja-JP" altLang="en-US" sz="2000" dirty="0" smtClean="0">
                <a:solidFill>
                  <a:srgbClr val="000000"/>
                </a:solidFill>
              </a:rPr>
              <a:t>○　しかし、医師不足など地域における医療に係る諸問題に的確に対応しなければならない。診療報酬本体と薬価のそれぞれについて真に必要な分野への重点的な配分を行う。</a:t>
            </a:r>
            <a:endParaRPr lang="en-US" altLang="ja-JP" sz="2000" dirty="0" smtClean="0">
              <a:solidFill>
                <a:srgbClr val="000000"/>
              </a:solidFill>
            </a:endParaRPr>
          </a:p>
          <a:p>
            <a:pPr marL="361950" indent="-361950" eaLnBrk="1" fontAlgn="base" hangingPunct="1">
              <a:lnSpc>
                <a:spcPts val="2200"/>
              </a:lnSpc>
              <a:spcBef>
                <a:spcPts val="1200"/>
              </a:spcBef>
              <a:spcAft>
                <a:spcPct val="0"/>
              </a:spcAft>
              <a:buFontTx/>
              <a:buNone/>
            </a:pPr>
            <a:r>
              <a:rPr lang="ja-JP" altLang="en-US" sz="2000" dirty="0" smtClean="0">
                <a:solidFill>
                  <a:srgbClr val="000000"/>
                </a:solidFill>
              </a:rPr>
              <a:t>○　薬価・医療材料価格については、</a:t>
            </a:r>
            <a:r>
              <a:rPr lang="ja-JP" altLang="en-US" sz="2000" u="sng" dirty="0" smtClean="0">
                <a:solidFill>
                  <a:srgbClr val="FF0000"/>
                </a:solidFill>
              </a:rPr>
              <a:t>市場実勢価格を適切に反映</a:t>
            </a:r>
            <a:r>
              <a:rPr lang="ja-JP" altLang="en-US" sz="2000" dirty="0" smtClean="0">
                <a:solidFill>
                  <a:srgbClr val="000000"/>
                </a:solidFill>
              </a:rPr>
              <a:t>するとともに、長期収載品の意義を踏まえた</a:t>
            </a:r>
            <a:r>
              <a:rPr lang="ja-JP" altLang="en-US" sz="2000" u="sng" dirty="0" smtClean="0">
                <a:solidFill>
                  <a:srgbClr val="FF0000"/>
                </a:solidFill>
              </a:rPr>
              <a:t>後発医薬品との価格水準の妥当性を検証</a:t>
            </a:r>
            <a:r>
              <a:rPr lang="ja-JP" altLang="en-US" sz="2000" dirty="0" smtClean="0">
                <a:solidFill>
                  <a:srgbClr val="000000"/>
                </a:solidFill>
              </a:rPr>
              <a:t>して、改定を行う。</a:t>
            </a:r>
            <a:endParaRPr lang="en-US" altLang="ja-JP" sz="2000" dirty="0" smtClean="0">
              <a:solidFill>
                <a:srgbClr val="000000"/>
              </a:solidFill>
            </a:endParaRPr>
          </a:p>
          <a:p>
            <a:pPr marL="361950" indent="-361950" eaLnBrk="1" fontAlgn="base" hangingPunct="1">
              <a:lnSpc>
                <a:spcPts val="2200"/>
              </a:lnSpc>
              <a:spcBef>
                <a:spcPts val="1200"/>
              </a:spcBef>
              <a:spcAft>
                <a:spcPct val="0"/>
              </a:spcAft>
              <a:buFontTx/>
              <a:buNone/>
            </a:pPr>
            <a:r>
              <a:rPr lang="ja-JP" altLang="en-US" sz="2000" dirty="0" smtClean="0">
                <a:solidFill>
                  <a:srgbClr val="000000"/>
                </a:solidFill>
              </a:rPr>
              <a:t>○　診療報酬本体については、医療費の増加に伴う国民負担の増加を勘案しつつ、これまでの改定による影響なども踏まえ、</a:t>
            </a:r>
            <a:r>
              <a:rPr lang="ja-JP" altLang="en-US" sz="2000" u="sng" dirty="0" smtClean="0">
                <a:solidFill>
                  <a:srgbClr val="FF0000"/>
                </a:solidFill>
              </a:rPr>
              <a:t>適正な評価</a:t>
            </a:r>
            <a:r>
              <a:rPr lang="ja-JP" altLang="en-US" sz="2000" dirty="0" smtClean="0">
                <a:solidFill>
                  <a:srgbClr val="000000"/>
                </a:solidFill>
              </a:rPr>
              <a:t>を行う。</a:t>
            </a:r>
            <a:endParaRPr lang="en-US" altLang="ja-JP" sz="2000" dirty="0" smtClean="0">
              <a:solidFill>
                <a:srgbClr val="000000"/>
              </a:solidFill>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33</a:t>
            </a:fld>
            <a:endParaRPr lang="ja-JP" altLang="en-US" dirty="0">
              <a:solidFill>
                <a:prstClr val="black"/>
              </a:solidFill>
              <a:latin typeface="Calibri"/>
            </a:endParaRPr>
          </a:p>
        </p:txBody>
      </p:sp>
    </p:spTree>
    <p:extLst>
      <p:ext uri="{BB962C8B-B14F-4D97-AF65-F5344CB8AC3E}">
        <p14:creationId xmlns:p14="http://schemas.microsoft.com/office/powerpoint/2010/main" val="3051986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896013" y="230190"/>
            <a:ext cx="81122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buFontTx/>
              <a:buNone/>
            </a:pPr>
            <a:r>
              <a:rPr lang="ja-JP" altLang="en-US" sz="2400" dirty="0" smtClean="0">
                <a:solidFill>
                  <a:srgbClr val="0033CC"/>
                </a:solidFill>
              </a:rPr>
              <a:t>「平成</a:t>
            </a:r>
            <a:r>
              <a:rPr lang="en-US" altLang="ja-JP" sz="2400" dirty="0" smtClean="0">
                <a:solidFill>
                  <a:srgbClr val="0033CC"/>
                </a:solidFill>
              </a:rPr>
              <a:t>26</a:t>
            </a:r>
            <a:r>
              <a:rPr lang="ja-JP" altLang="en-US" sz="2400" dirty="0" smtClean="0">
                <a:solidFill>
                  <a:srgbClr val="0033CC"/>
                </a:solidFill>
              </a:rPr>
              <a:t>年度予算編成の基本方針」</a:t>
            </a:r>
          </a:p>
        </p:txBody>
      </p:sp>
      <p:sp>
        <p:nvSpPr>
          <p:cNvPr id="4100" name="テキスト ボックス 1"/>
          <p:cNvSpPr txBox="1">
            <a:spLocks noChangeArrowheads="1"/>
          </p:cNvSpPr>
          <p:nvPr/>
        </p:nvSpPr>
        <p:spPr bwMode="auto">
          <a:xfrm>
            <a:off x="194341" y="692150"/>
            <a:ext cx="943993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2000" dirty="0" smtClean="0">
                <a:solidFill>
                  <a:srgbClr val="000000"/>
                </a:solidFill>
              </a:rPr>
              <a:t>　平成</a:t>
            </a:r>
            <a:r>
              <a:rPr lang="en-US" altLang="ja-JP" sz="2000" dirty="0" smtClean="0">
                <a:solidFill>
                  <a:srgbClr val="000000"/>
                </a:solidFill>
              </a:rPr>
              <a:t>25</a:t>
            </a:r>
            <a:r>
              <a:rPr lang="ja-JP" altLang="en-US" sz="2000" dirty="0" smtClean="0">
                <a:solidFill>
                  <a:srgbClr val="000000"/>
                </a:solidFill>
              </a:rPr>
              <a:t>年</a:t>
            </a:r>
            <a:r>
              <a:rPr lang="en-US" altLang="ja-JP" sz="2000" dirty="0" smtClean="0">
                <a:solidFill>
                  <a:srgbClr val="000000"/>
                </a:solidFill>
              </a:rPr>
              <a:t>12</a:t>
            </a:r>
            <a:r>
              <a:rPr lang="ja-JP" altLang="en-US" sz="2000" dirty="0" smtClean="0">
                <a:solidFill>
                  <a:srgbClr val="000000"/>
                </a:solidFill>
              </a:rPr>
              <a:t>月</a:t>
            </a:r>
            <a:r>
              <a:rPr lang="en-US" altLang="ja-JP" sz="2000" dirty="0" smtClean="0">
                <a:solidFill>
                  <a:srgbClr val="000000"/>
                </a:solidFill>
              </a:rPr>
              <a:t>12</a:t>
            </a:r>
            <a:r>
              <a:rPr lang="ja-JP" altLang="en-US" sz="2000" dirty="0" smtClean="0">
                <a:solidFill>
                  <a:srgbClr val="000000"/>
                </a:solidFill>
              </a:rPr>
              <a:t>日に閣議決定された「予算編成の基本方針」は、</a:t>
            </a:r>
            <a:r>
              <a:rPr lang="en-US" altLang="ja-JP" sz="2000" dirty="0" smtClean="0">
                <a:solidFill>
                  <a:srgbClr val="000000"/>
                </a:solidFill>
              </a:rPr>
              <a:t>12</a:t>
            </a:r>
            <a:r>
              <a:rPr lang="ja-JP" altLang="en-US" sz="2000" dirty="0" smtClean="0">
                <a:solidFill>
                  <a:srgbClr val="000000"/>
                </a:solidFill>
              </a:rPr>
              <a:t>月</a:t>
            </a:r>
            <a:r>
              <a:rPr lang="en-US" altLang="ja-JP" sz="2000" dirty="0" smtClean="0">
                <a:solidFill>
                  <a:srgbClr val="000000"/>
                </a:solidFill>
              </a:rPr>
              <a:t>5</a:t>
            </a:r>
            <a:r>
              <a:rPr lang="ja-JP" altLang="en-US" sz="2000" dirty="0" smtClean="0">
                <a:solidFill>
                  <a:srgbClr val="000000"/>
                </a:solidFill>
              </a:rPr>
              <a:t>日の経済財政諮問会議で示された「基本方針（案）」から、以下のように修正された。</a:t>
            </a:r>
          </a:p>
        </p:txBody>
      </p:sp>
      <p:sp>
        <p:nvSpPr>
          <p:cNvPr id="4101" name="テキスト ボックス 1"/>
          <p:cNvSpPr txBox="1">
            <a:spLocks noChangeArrowheads="1"/>
          </p:cNvSpPr>
          <p:nvPr/>
        </p:nvSpPr>
        <p:spPr bwMode="auto">
          <a:xfrm>
            <a:off x="1442911" y="1492250"/>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2000" smtClean="0">
                <a:solidFill>
                  <a:srgbClr val="000000"/>
                </a:solidFill>
              </a:rPr>
              <a:t>「基本方針（案）」</a:t>
            </a:r>
          </a:p>
        </p:txBody>
      </p:sp>
      <p:sp>
        <p:nvSpPr>
          <p:cNvPr id="4102" name="テキスト ボックス 1"/>
          <p:cNvSpPr txBox="1">
            <a:spLocks noChangeArrowheads="1"/>
          </p:cNvSpPr>
          <p:nvPr/>
        </p:nvSpPr>
        <p:spPr bwMode="auto">
          <a:xfrm>
            <a:off x="6671071" y="1484313"/>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2000" smtClean="0">
                <a:solidFill>
                  <a:srgbClr val="000000"/>
                </a:solidFill>
              </a:rPr>
              <a:t>「基本方針」</a:t>
            </a:r>
          </a:p>
        </p:txBody>
      </p:sp>
      <p:sp>
        <p:nvSpPr>
          <p:cNvPr id="4105" name="テキスト ボックス 1"/>
          <p:cNvSpPr txBox="1">
            <a:spLocks noChangeArrowheads="1"/>
          </p:cNvSpPr>
          <p:nvPr/>
        </p:nvSpPr>
        <p:spPr bwMode="auto">
          <a:xfrm>
            <a:off x="818623" y="1917700"/>
            <a:ext cx="27142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en-US" altLang="ja-JP" sz="1600" dirty="0" smtClean="0">
                <a:solidFill>
                  <a:srgbClr val="000000"/>
                </a:solidFill>
              </a:rPr>
              <a:t>12</a:t>
            </a:r>
            <a:r>
              <a:rPr lang="ja-JP" altLang="en-US" sz="1600" dirty="0" smtClean="0">
                <a:solidFill>
                  <a:srgbClr val="000000"/>
                </a:solidFill>
              </a:rPr>
              <a:t>月</a:t>
            </a:r>
            <a:r>
              <a:rPr lang="en-US" altLang="ja-JP" sz="1600" dirty="0" smtClean="0">
                <a:solidFill>
                  <a:srgbClr val="000000"/>
                </a:solidFill>
              </a:rPr>
              <a:t>5</a:t>
            </a:r>
            <a:r>
              <a:rPr lang="ja-JP" altLang="en-US" sz="1600" dirty="0" smtClean="0">
                <a:solidFill>
                  <a:srgbClr val="000000"/>
                </a:solidFill>
              </a:rPr>
              <a:t>日　経済財政諮問会議</a:t>
            </a:r>
          </a:p>
        </p:txBody>
      </p:sp>
      <p:sp>
        <p:nvSpPr>
          <p:cNvPr id="4106" name="テキスト ボックス 1"/>
          <p:cNvSpPr txBox="1">
            <a:spLocks noChangeArrowheads="1"/>
          </p:cNvSpPr>
          <p:nvPr/>
        </p:nvSpPr>
        <p:spPr bwMode="auto">
          <a:xfrm>
            <a:off x="5984879" y="1893888"/>
            <a:ext cx="20072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en-US" altLang="ja-JP" sz="1600" dirty="0" smtClean="0">
                <a:solidFill>
                  <a:srgbClr val="000000"/>
                </a:solidFill>
              </a:rPr>
              <a:t>12</a:t>
            </a:r>
            <a:r>
              <a:rPr lang="ja-JP" altLang="en-US" sz="1600" dirty="0" smtClean="0">
                <a:solidFill>
                  <a:srgbClr val="000000"/>
                </a:solidFill>
              </a:rPr>
              <a:t>月</a:t>
            </a:r>
            <a:r>
              <a:rPr lang="en-US" altLang="ja-JP" sz="1600" dirty="0" smtClean="0">
                <a:solidFill>
                  <a:srgbClr val="000000"/>
                </a:solidFill>
              </a:rPr>
              <a:t>12</a:t>
            </a:r>
            <a:r>
              <a:rPr lang="ja-JP" altLang="en-US" sz="1600" dirty="0" smtClean="0">
                <a:solidFill>
                  <a:srgbClr val="000000"/>
                </a:solidFill>
              </a:rPr>
              <a:t>日　閣議決定</a:t>
            </a:r>
          </a:p>
        </p:txBody>
      </p:sp>
      <p:sp>
        <p:nvSpPr>
          <p:cNvPr id="13" name="角丸四角形 12"/>
          <p:cNvSpPr/>
          <p:nvPr/>
        </p:nvSpPr>
        <p:spPr>
          <a:xfrm>
            <a:off x="617406" y="2360620"/>
            <a:ext cx="4008834" cy="1150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srgbClr val="000000"/>
                </a:solidFill>
              </a:rPr>
              <a:t>平成</a:t>
            </a:r>
            <a:r>
              <a:rPr lang="en-US" altLang="ja-JP" dirty="0">
                <a:solidFill>
                  <a:srgbClr val="000000"/>
                </a:solidFill>
              </a:rPr>
              <a:t>26</a:t>
            </a:r>
            <a:r>
              <a:rPr lang="ja-JP" altLang="en-US" dirty="0">
                <a:solidFill>
                  <a:srgbClr val="000000"/>
                </a:solidFill>
              </a:rPr>
              <a:t>年度診療報酬改定</a:t>
            </a:r>
            <a:endParaRPr lang="en-US" altLang="ja-JP" dirty="0">
              <a:solidFill>
                <a:srgbClr val="000000"/>
              </a:solidFill>
            </a:endParaRPr>
          </a:p>
          <a:p>
            <a:pPr algn="ctr" fontAlgn="base">
              <a:spcBef>
                <a:spcPct val="0"/>
              </a:spcBef>
              <a:spcAft>
                <a:spcPct val="0"/>
              </a:spcAft>
              <a:defRPr/>
            </a:pPr>
            <a:r>
              <a:rPr lang="ja-JP" altLang="en-US" dirty="0">
                <a:solidFill>
                  <a:srgbClr val="000000"/>
                </a:solidFill>
              </a:rPr>
              <a:t>「新たな国民負担につながることは厳に抑制」</a:t>
            </a:r>
          </a:p>
        </p:txBody>
      </p:sp>
      <p:sp>
        <p:nvSpPr>
          <p:cNvPr id="14" name="角丸四角形 13"/>
          <p:cNvSpPr/>
          <p:nvPr/>
        </p:nvSpPr>
        <p:spPr>
          <a:xfrm>
            <a:off x="5429383" y="2349500"/>
            <a:ext cx="4008834" cy="1150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srgbClr val="000000"/>
                </a:solidFill>
              </a:rPr>
              <a:t>平成</a:t>
            </a:r>
            <a:r>
              <a:rPr lang="en-US" altLang="ja-JP" dirty="0">
                <a:solidFill>
                  <a:srgbClr val="000000"/>
                </a:solidFill>
              </a:rPr>
              <a:t>26</a:t>
            </a:r>
            <a:r>
              <a:rPr lang="ja-JP" altLang="en-US" dirty="0">
                <a:solidFill>
                  <a:srgbClr val="000000"/>
                </a:solidFill>
              </a:rPr>
              <a:t>年度診療報酬改定</a:t>
            </a:r>
            <a:endParaRPr lang="en-US" altLang="ja-JP" dirty="0">
              <a:solidFill>
                <a:srgbClr val="000000"/>
              </a:solidFill>
            </a:endParaRPr>
          </a:p>
          <a:p>
            <a:pPr algn="ctr" fontAlgn="base">
              <a:spcBef>
                <a:spcPct val="0"/>
              </a:spcBef>
              <a:spcAft>
                <a:spcPct val="0"/>
              </a:spcAft>
              <a:defRPr/>
            </a:pPr>
            <a:r>
              <a:rPr lang="ja-JP" altLang="en-US" dirty="0">
                <a:solidFill>
                  <a:srgbClr val="000000"/>
                </a:solidFill>
              </a:rPr>
              <a:t>「新たな国民負担に</a:t>
            </a:r>
            <a:endParaRPr lang="en-US" altLang="ja-JP" dirty="0">
              <a:solidFill>
                <a:srgbClr val="000000"/>
              </a:solidFill>
            </a:endParaRPr>
          </a:p>
          <a:p>
            <a:pPr algn="ctr" fontAlgn="base">
              <a:spcBef>
                <a:spcPct val="0"/>
              </a:spcBef>
              <a:spcAft>
                <a:spcPct val="0"/>
              </a:spcAft>
              <a:defRPr/>
            </a:pPr>
            <a:r>
              <a:rPr lang="ja-JP" altLang="en-US" dirty="0">
                <a:solidFill>
                  <a:srgbClr val="000000"/>
                </a:solidFill>
              </a:rPr>
              <a:t>つながらないように努める」</a:t>
            </a:r>
          </a:p>
        </p:txBody>
      </p:sp>
      <p:sp>
        <p:nvSpPr>
          <p:cNvPr id="15" name="右矢印 14"/>
          <p:cNvSpPr/>
          <p:nvPr/>
        </p:nvSpPr>
        <p:spPr>
          <a:xfrm>
            <a:off x="4796503" y="2576520"/>
            <a:ext cx="467783" cy="719137"/>
          </a:xfrm>
          <a:prstGeom prst="rightArrow">
            <a:avLst/>
          </a:prstGeom>
          <a:solidFill>
            <a:srgbClr val="0033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16" name="角丸四角形 15"/>
          <p:cNvSpPr/>
          <p:nvPr/>
        </p:nvSpPr>
        <p:spPr>
          <a:xfrm>
            <a:off x="584733" y="3589339"/>
            <a:ext cx="4008835" cy="1152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srgbClr val="000000"/>
                </a:solidFill>
              </a:rPr>
              <a:t>診療報酬本体</a:t>
            </a:r>
            <a:endParaRPr lang="en-US" altLang="ja-JP" dirty="0">
              <a:solidFill>
                <a:srgbClr val="000000"/>
              </a:solidFill>
            </a:endParaRPr>
          </a:p>
          <a:p>
            <a:pPr algn="ctr" fontAlgn="base">
              <a:spcBef>
                <a:spcPct val="0"/>
              </a:spcBef>
              <a:spcAft>
                <a:spcPct val="0"/>
              </a:spcAft>
              <a:defRPr/>
            </a:pPr>
            <a:r>
              <a:rPr lang="ja-JP" altLang="en-US" dirty="0">
                <a:solidFill>
                  <a:srgbClr val="000000"/>
                </a:solidFill>
              </a:rPr>
              <a:t>「薬価と診療報酬本体を一体としてみるのではなく」「抑制」</a:t>
            </a:r>
          </a:p>
        </p:txBody>
      </p:sp>
      <p:sp>
        <p:nvSpPr>
          <p:cNvPr id="17" name="右矢印 16"/>
          <p:cNvSpPr/>
          <p:nvPr/>
        </p:nvSpPr>
        <p:spPr>
          <a:xfrm>
            <a:off x="4813701" y="3883030"/>
            <a:ext cx="467783" cy="720725"/>
          </a:xfrm>
          <a:prstGeom prst="rightArrow">
            <a:avLst/>
          </a:prstGeom>
          <a:solidFill>
            <a:srgbClr val="0033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18" name="角丸四角形 17"/>
          <p:cNvSpPr/>
          <p:nvPr/>
        </p:nvSpPr>
        <p:spPr>
          <a:xfrm>
            <a:off x="5448300" y="3573466"/>
            <a:ext cx="4010554" cy="1150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srgbClr val="000000"/>
                </a:solidFill>
              </a:rPr>
              <a:t>診療報酬本体</a:t>
            </a:r>
            <a:endParaRPr lang="en-US" altLang="ja-JP" dirty="0">
              <a:solidFill>
                <a:srgbClr val="000000"/>
              </a:solidFill>
            </a:endParaRPr>
          </a:p>
          <a:p>
            <a:pPr algn="ctr" fontAlgn="base">
              <a:spcBef>
                <a:spcPct val="0"/>
              </a:spcBef>
              <a:spcAft>
                <a:spcPct val="0"/>
              </a:spcAft>
              <a:defRPr/>
            </a:pPr>
            <a:r>
              <a:rPr lang="ja-JP" altLang="en-US" dirty="0">
                <a:solidFill>
                  <a:srgbClr val="000000"/>
                </a:solidFill>
              </a:rPr>
              <a:t>「適正な評価を行う」</a:t>
            </a:r>
          </a:p>
        </p:txBody>
      </p:sp>
      <p:sp>
        <p:nvSpPr>
          <p:cNvPr id="19" name="角丸四角形 18"/>
          <p:cNvSpPr/>
          <p:nvPr/>
        </p:nvSpPr>
        <p:spPr>
          <a:xfrm>
            <a:off x="584733" y="4868870"/>
            <a:ext cx="4008835" cy="1152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srgbClr val="000000"/>
                </a:solidFill>
              </a:rPr>
              <a:t>薬価</a:t>
            </a:r>
            <a:endParaRPr lang="en-US" altLang="ja-JP" dirty="0">
              <a:solidFill>
                <a:srgbClr val="000000"/>
              </a:solidFill>
            </a:endParaRPr>
          </a:p>
          <a:p>
            <a:pPr algn="ctr" fontAlgn="base">
              <a:spcBef>
                <a:spcPct val="0"/>
              </a:spcBef>
              <a:spcAft>
                <a:spcPct val="0"/>
              </a:spcAft>
              <a:defRPr/>
            </a:pPr>
            <a:r>
              <a:rPr lang="ja-JP" altLang="en-US" dirty="0">
                <a:solidFill>
                  <a:srgbClr val="000000"/>
                </a:solidFill>
              </a:rPr>
              <a:t>「マイナス改定」</a:t>
            </a:r>
          </a:p>
        </p:txBody>
      </p:sp>
      <p:sp>
        <p:nvSpPr>
          <p:cNvPr id="20" name="角丸四角形 19"/>
          <p:cNvSpPr/>
          <p:nvPr/>
        </p:nvSpPr>
        <p:spPr>
          <a:xfrm>
            <a:off x="5456899" y="4868870"/>
            <a:ext cx="4008834" cy="1152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srgbClr val="000000"/>
                </a:solidFill>
              </a:rPr>
              <a:t>薬価</a:t>
            </a:r>
            <a:endParaRPr lang="en-US" altLang="ja-JP" dirty="0">
              <a:solidFill>
                <a:srgbClr val="000000"/>
              </a:solidFill>
            </a:endParaRPr>
          </a:p>
          <a:p>
            <a:pPr algn="ctr" fontAlgn="base">
              <a:spcBef>
                <a:spcPct val="0"/>
              </a:spcBef>
              <a:spcAft>
                <a:spcPct val="0"/>
              </a:spcAft>
              <a:defRPr/>
            </a:pPr>
            <a:r>
              <a:rPr lang="ja-JP" altLang="en-US" dirty="0">
                <a:solidFill>
                  <a:srgbClr val="000000"/>
                </a:solidFill>
              </a:rPr>
              <a:t>「市場実勢価格を適切に反映」</a:t>
            </a:r>
            <a:endParaRPr lang="en-US" altLang="ja-JP" dirty="0">
              <a:solidFill>
                <a:srgbClr val="000000"/>
              </a:solidFill>
            </a:endParaRPr>
          </a:p>
          <a:p>
            <a:pPr algn="ctr" fontAlgn="base">
              <a:spcBef>
                <a:spcPct val="0"/>
              </a:spcBef>
              <a:spcAft>
                <a:spcPct val="0"/>
              </a:spcAft>
              <a:defRPr/>
            </a:pPr>
            <a:r>
              <a:rPr lang="ja-JP" altLang="en-US" dirty="0">
                <a:solidFill>
                  <a:srgbClr val="000000"/>
                </a:solidFill>
              </a:rPr>
              <a:t>「後発医薬品との価格水準の妥当性を検証して改定」</a:t>
            </a:r>
          </a:p>
        </p:txBody>
      </p:sp>
      <p:sp>
        <p:nvSpPr>
          <p:cNvPr id="21" name="右矢印 20"/>
          <p:cNvSpPr/>
          <p:nvPr/>
        </p:nvSpPr>
        <p:spPr>
          <a:xfrm>
            <a:off x="4860995" y="5084769"/>
            <a:ext cx="467783" cy="720725"/>
          </a:xfrm>
          <a:prstGeom prst="rightArrow">
            <a:avLst/>
          </a:prstGeom>
          <a:solidFill>
            <a:srgbClr val="0033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2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34</a:t>
            </a:fld>
            <a:endParaRPr lang="ja-JP" altLang="en-US" dirty="0">
              <a:solidFill>
                <a:prstClr val="black"/>
              </a:solidFill>
              <a:latin typeface="Calibri"/>
            </a:endParaRPr>
          </a:p>
        </p:txBody>
      </p:sp>
    </p:spTree>
    <p:extLst>
      <p:ext uri="{BB962C8B-B14F-4D97-AF65-F5344CB8AC3E}">
        <p14:creationId xmlns:p14="http://schemas.microsoft.com/office/powerpoint/2010/main" val="1905480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345825" y="476673"/>
            <a:ext cx="9205776" cy="122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lnSpc>
                <a:spcPts val="2200"/>
              </a:lnSpc>
              <a:spcBef>
                <a:spcPts val="0"/>
              </a:spcBef>
              <a:spcAft>
                <a:spcPct val="0"/>
              </a:spcAft>
              <a:buFontTx/>
              <a:buNone/>
            </a:pPr>
            <a:r>
              <a:rPr lang="en-US" altLang="ja-JP" sz="2000" dirty="0" smtClean="0">
                <a:solidFill>
                  <a:srgbClr val="000000"/>
                </a:solidFill>
                <a:ea typeface="ＭＳ Ｐゴシック"/>
                <a:cs typeface="Arial" panose="020B0604020202020204" pitchFamily="34" charset="0"/>
              </a:rPr>
              <a:t>【</a:t>
            </a:r>
            <a:r>
              <a:rPr lang="ja-JP" altLang="en-US" sz="2000" dirty="0" smtClean="0">
                <a:solidFill>
                  <a:srgbClr val="000000"/>
                </a:solidFill>
                <a:ea typeface="ＭＳ Ｐゴシック"/>
                <a:cs typeface="Arial" panose="020B0604020202020204" pitchFamily="34" charset="0"/>
              </a:rPr>
              <a:t>平成</a:t>
            </a:r>
            <a:r>
              <a:rPr lang="en-US" altLang="ja-JP" sz="2000" dirty="0" smtClean="0">
                <a:solidFill>
                  <a:srgbClr val="000000"/>
                </a:solidFill>
                <a:ea typeface="ＭＳ Ｐゴシック"/>
                <a:cs typeface="Arial" panose="020B0604020202020204" pitchFamily="34" charset="0"/>
              </a:rPr>
              <a:t>25</a:t>
            </a:r>
            <a:r>
              <a:rPr lang="ja-JP" altLang="en-US" sz="2000" dirty="0" smtClean="0">
                <a:solidFill>
                  <a:srgbClr val="000000"/>
                </a:solidFill>
                <a:ea typeface="ＭＳ Ｐゴシック"/>
                <a:cs typeface="Arial" panose="020B0604020202020204" pitchFamily="34" charset="0"/>
              </a:rPr>
              <a:t>年</a:t>
            </a:r>
            <a:r>
              <a:rPr lang="en-US" altLang="ja-JP" sz="2000" dirty="0" smtClean="0">
                <a:solidFill>
                  <a:srgbClr val="000000"/>
                </a:solidFill>
                <a:ea typeface="ＭＳ Ｐゴシック"/>
                <a:cs typeface="Arial" panose="020B0604020202020204" pitchFamily="34" charset="0"/>
              </a:rPr>
              <a:t>12</a:t>
            </a:r>
            <a:r>
              <a:rPr lang="ja-JP" altLang="en-US" sz="2000" dirty="0" smtClean="0">
                <a:solidFill>
                  <a:srgbClr val="000000"/>
                </a:solidFill>
                <a:ea typeface="ＭＳ Ｐゴシック"/>
                <a:cs typeface="Arial" panose="020B0604020202020204" pitchFamily="34" charset="0"/>
              </a:rPr>
              <a:t>月</a:t>
            </a:r>
            <a:r>
              <a:rPr lang="en-US" altLang="ja-JP" sz="2000" dirty="0" smtClean="0">
                <a:solidFill>
                  <a:srgbClr val="000000"/>
                </a:solidFill>
                <a:ea typeface="ＭＳ Ｐゴシック"/>
                <a:cs typeface="Arial" panose="020B0604020202020204" pitchFamily="34" charset="0"/>
              </a:rPr>
              <a:t>12</a:t>
            </a:r>
            <a:r>
              <a:rPr lang="ja-JP" altLang="en-US" sz="2000" dirty="0" smtClean="0">
                <a:solidFill>
                  <a:srgbClr val="000000"/>
                </a:solidFill>
                <a:ea typeface="ＭＳ Ｐゴシック"/>
                <a:cs typeface="Arial" panose="020B0604020202020204" pitchFamily="34" charset="0"/>
              </a:rPr>
              <a:t>日</a:t>
            </a:r>
            <a:r>
              <a:rPr lang="en-US" altLang="ja-JP" sz="2000" dirty="0" smtClean="0">
                <a:solidFill>
                  <a:srgbClr val="000000"/>
                </a:solidFill>
                <a:ea typeface="ＭＳ Ｐゴシック"/>
                <a:cs typeface="Arial" panose="020B0604020202020204" pitchFamily="34" charset="0"/>
              </a:rPr>
              <a:t>】</a:t>
            </a:r>
          </a:p>
          <a:p>
            <a:pPr eaLnBrk="1" fontAlgn="base" hangingPunct="1">
              <a:lnSpc>
                <a:spcPts val="2200"/>
              </a:lnSpc>
              <a:spcBef>
                <a:spcPts val="0"/>
              </a:spcBef>
              <a:spcAft>
                <a:spcPct val="0"/>
              </a:spcAft>
              <a:buFontTx/>
              <a:buNone/>
              <a:defRPr/>
            </a:pPr>
            <a:r>
              <a:rPr lang="ja-JP" altLang="en-US" sz="2000" dirty="0" smtClean="0">
                <a:solidFill>
                  <a:srgbClr val="000000"/>
                </a:solidFill>
                <a:ea typeface="ＭＳ Ｐゴシック"/>
                <a:cs typeface="Arial" panose="020B0604020202020204" pitchFamily="34" charset="0"/>
              </a:rPr>
              <a:t>医療政策研究会が決議を菅官房長官に提出</a:t>
            </a:r>
            <a:endParaRPr lang="en-US" altLang="ja-JP" sz="2000" dirty="0" smtClean="0">
              <a:solidFill>
                <a:srgbClr val="000000"/>
              </a:solidFill>
              <a:ea typeface="ＭＳ Ｐゴシック"/>
              <a:cs typeface="Arial" panose="020B0604020202020204" pitchFamily="34" charset="0"/>
            </a:endParaRPr>
          </a:p>
          <a:p>
            <a:pPr eaLnBrk="1" fontAlgn="base" hangingPunct="1">
              <a:lnSpc>
                <a:spcPts val="2200"/>
              </a:lnSpc>
              <a:spcBef>
                <a:spcPts val="0"/>
              </a:spcBef>
              <a:spcAft>
                <a:spcPct val="0"/>
              </a:spcAft>
              <a:buFontTx/>
              <a:buNone/>
              <a:defRPr/>
            </a:pPr>
            <a:r>
              <a:rPr lang="ja-JP" altLang="en-US" sz="2000" dirty="0">
                <a:solidFill>
                  <a:srgbClr val="000000"/>
                </a:solidFill>
                <a:ea typeface="ＭＳ Ｐゴシック"/>
                <a:cs typeface="Arial" panose="020B0604020202020204" pitchFamily="34" charset="0"/>
              </a:rPr>
              <a:t>　</a:t>
            </a:r>
            <a:r>
              <a:rPr lang="ja-JP" altLang="en-US" sz="2000" dirty="0" smtClean="0">
                <a:solidFill>
                  <a:srgbClr val="000000"/>
                </a:solidFill>
                <a:ea typeface="ＭＳ Ｐゴシック"/>
                <a:cs typeface="Arial" panose="020B0604020202020204" pitchFamily="34" charset="0"/>
              </a:rPr>
              <a:t>会長：武</a:t>
            </a:r>
            <a:r>
              <a:rPr lang="ja-JP" altLang="en-US" sz="2000" dirty="0">
                <a:solidFill>
                  <a:srgbClr val="000000"/>
                </a:solidFill>
                <a:ea typeface="ＭＳ Ｐゴシック"/>
                <a:cs typeface="Arial" panose="020B0604020202020204" pitchFamily="34" charset="0"/>
              </a:rPr>
              <a:t>見敬三・参議院議員</a:t>
            </a:r>
            <a:endParaRPr lang="en-US" altLang="ja-JP" sz="2000" dirty="0">
              <a:solidFill>
                <a:srgbClr val="000000"/>
              </a:solidFill>
              <a:ea typeface="ＭＳ Ｐゴシック"/>
              <a:cs typeface="Arial" panose="020B0604020202020204" pitchFamily="34" charset="0"/>
            </a:endParaRPr>
          </a:p>
          <a:p>
            <a:pPr marL="177800" indent="-177800" eaLnBrk="1" fontAlgn="base" hangingPunct="1">
              <a:lnSpc>
                <a:spcPts val="2200"/>
              </a:lnSpc>
              <a:spcBef>
                <a:spcPts val="0"/>
              </a:spcBef>
              <a:spcAft>
                <a:spcPct val="0"/>
              </a:spcAft>
              <a:buFontTx/>
              <a:buNone/>
              <a:defRPr/>
            </a:pPr>
            <a:r>
              <a:rPr lang="ja-JP" altLang="en-US" sz="2000" dirty="0">
                <a:solidFill>
                  <a:srgbClr val="000000"/>
                </a:solidFill>
                <a:ea typeface="ＭＳ Ｐゴシック"/>
                <a:cs typeface="Arial" panose="020B0604020202020204" pitchFamily="34" charset="0"/>
              </a:rPr>
              <a:t>　</a:t>
            </a:r>
            <a:r>
              <a:rPr lang="ja-JP" altLang="en-US" sz="2000" dirty="0" smtClean="0">
                <a:solidFill>
                  <a:srgbClr val="000000"/>
                </a:solidFill>
                <a:ea typeface="ＭＳ Ｐゴシック"/>
                <a:cs typeface="Arial" panose="020B0604020202020204" pitchFamily="34" charset="0"/>
              </a:rPr>
              <a:t>参加人数：衆議院</a:t>
            </a:r>
            <a:r>
              <a:rPr lang="en-US" altLang="ja-JP" sz="2000" dirty="0">
                <a:solidFill>
                  <a:srgbClr val="000000"/>
                </a:solidFill>
                <a:ea typeface="ＭＳ Ｐゴシック"/>
                <a:cs typeface="Arial" panose="020B0604020202020204" pitchFamily="34" charset="0"/>
              </a:rPr>
              <a:t>45</a:t>
            </a:r>
            <a:r>
              <a:rPr lang="ja-JP" altLang="en-US" sz="2000" dirty="0">
                <a:solidFill>
                  <a:srgbClr val="000000"/>
                </a:solidFill>
                <a:ea typeface="ＭＳ Ｐゴシック"/>
                <a:cs typeface="Arial" panose="020B0604020202020204" pitchFamily="34" charset="0"/>
              </a:rPr>
              <a:t>名、参議院</a:t>
            </a:r>
            <a:r>
              <a:rPr lang="en-US" altLang="ja-JP" sz="2000" dirty="0">
                <a:solidFill>
                  <a:srgbClr val="000000"/>
                </a:solidFill>
                <a:ea typeface="ＭＳ Ｐゴシック"/>
                <a:cs typeface="Arial" panose="020B0604020202020204" pitchFamily="34" charset="0"/>
              </a:rPr>
              <a:t>13</a:t>
            </a:r>
            <a:r>
              <a:rPr lang="ja-JP" altLang="en-US" sz="2000" dirty="0">
                <a:solidFill>
                  <a:srgbClr val="000000"/>
                </a:solidFill>
                <a:ea typeface="ＭＳ Ｐゴシック"/>
                <a:cs typeface="Arial" panose="020B0604020202020204" pitchFamily="34" charset="0"/>
              </a:rPr>
              <a:t>名、合計</a:t>
            </a:r>
            <a:r>
              <a:rPr lang="en-US" altLang="ja-JP" sz="2000" dirty="0">
                <a:solidFill>
                  <a:srgbClr val="000000"/>
                </a:solidFill>
                <a:ea typeface="ＭＳ Ｐゴシック"/>
                <a:cs typeface="Arial" panose="020B0604020202020204" pitchFamily="34" charset="0"/>
              </a:rPr>
              <a:t>58</a:t>
            </a:r>
            <a:r>
              <a:rPr lang="ja-JP" altLang="en-US" sz="2000" dirty="0" smtClean="0">
                <a:solidFill>
                  <a:srgbClr val="000000"/>
                </a:solidFill>
                <a:ea typeface="ＭＳ Ｐゴシック"/>
                <a:cs typeface="Arial" panose="020B0604020202020204" pitchFamily="34" charset="0"/>
              </a:rPr>
              <a:t>名</a:t>
            </a:r>
            <a:endParaRPr lang="en-US" altLang="ja-JP" sz="2000" dirty="0">
              <a:solidFill>
                <a:srgbClr val="000000"/>
              </a:solidFill>
              <a:ea typeface="ＭＳ Ｐゴシック"/>
              <a:cs typeface="Arial" panose="020B0604020202020204" pitchFamily="34" charset="0"/>
            </a:endParaRPr>
          </a:p>
        </p:txBody>
      </p:sp>
      <p:sp>
        <p:nvSpPr>
          <p:cNvPr id="7" name="Text Box 2"/>
          <p:cNvSpPr txBox="1">
            <a:spLocks noChangeArrowheads="1"/>
          </p:cNvSpPr>
          <p:nvPr/>
        </p:nvSpPr>
        <p:spPr bwMode="auto">
          <a:xfrm>
            <a:off x="419925" y="1847827"/>
            <a:ext cx="9057578" cy="393954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361950" indent="-361950" eaLnBrk="1" fontAlgn="base" hangingPunct="1">
              <a:lnSpc>
                <a:spcPts val="2200"/>
              </a:lnSpc>
              <a:spcBef>
                <a:spcPts val="0"/>
              </a:spcBef>
              <a:spcAft>
                <a:spcPct val="0"/>
              </a:spcAft>
              <a:buFontTx/>
              <a:buNone/>
            </a:pPr>
            <a:r>
              <a:rPr lang="en-US" altLang="ja-JP" sz="2000" dirty="0" smtClean="0">
                <a:solidFill>
                  <a:srgbClr val="000000"/>
                </a:solidFill>
              </a:rPr>
              <a:t>〔</a:t>
            </a:r>
            <a:r>
              <a:rPr lang="ja-JP" altLang="en-US" sz="2000" dirty="0" smtClean="0">
                <a:solidFill>
                  <a:srgbClr val="000000"/>
                </a:solidFill>
              </a:rPr>
              <a:t>決議</a:t>
            </a:r>
            <a:r>
              <a:rPr lang="en-US" altLang="ja-JP" sz="2000" dirty="0" smtClean="0">
                <a:solidFill>
                  <a:srgbClr val="000000"/>
                </a:solidFill>
              </a:rPr>
              <a:t>〕</a:t>
            </a:r>
            <a:endParaRPr lang="en-US" altLang="ja-JP" sz="2000" dirty="0">
              <a:solidFill>
                <a:srgbClr val="000000"/>
              </a:solidFill>
            </a:endParaRPr>
          </a:p>
          <a:p>
            <a:pPr marL="361950" indent="-361950" eaLnBrk="1" fontAlgn="base" hangingPunct="1">
              <a:lnSpc>
                <a:spcPts val="2200"/>
              </a:lnSpc>
              <a:spcBef>
                <a:spcPts val="0"/>
              </a:spcBef>
              <a:spcAft>
                <a:spcPct val="0"/>
              </a:spcAft>
              <a:buFontTx/>
              <a:buNone/>
            </a:pPr>
            <a:r>
              <a:rPr lang="ja-JP" altLang="en-US" sz="2000" dirty="0" smtClean="0">
                <a:solidFill>
                  <a:srgbClr val="000000"/>
                </a:solidFill>
              </a:rPr>
              <a:t>○　改定率</a:t>
            </a:r>
            <a:r>
              <a:rPr lang="ja-JP" altLang="en-US" sz="2000" dirty="0">
                <a:solidFill>
                  <a:srgbClr val="000000"/>
                </a:solidFill>
              </a:rPr>
              <a:t>については、控除対象外消費税への対応分を除き、</a:t>
            </a:r>
            <a:r>
              <a:rPr lang="ja-JP" altLang="en-US" sz="2000" dirty="0" smtClean="0">
                <a:solidFill>
                  <a:srgbClr val="000000"/>
                </a:solidFill>
              </a:rPr>
              <a:t>ネットプラス改定</a:t>
            </a:r>
            <a:r>
              <a:rPr lang="ja-JP" altLang="en-US" sz="2000" dirty="0">
                <a:solidFill>
                  <a:srgbClr val="000000"/>
                </a:solidFill>
              </a:rPr>
              <a:t>とする</a:t>
            </a:r>
            <a:r>
              <a:rPr lang="ja-JP" altLang="en-US" sz="2000" dirty="0" smtClean="0">
                <a:solidFill>
                  <a:srgbClr val="000000"/>
                </a:solidFill>
              </a:rPr>
              <a:t>こと。</a:t>
            </a:r>
            <a:endParaRPr lang="en-US" altLang="ja-JP" sz="2000" dirty="0">
              <a:solidFill>
                <a:srgbClr val="000000"/>
              </a:solidFill>
            </a:endParaRPr>
          </a:p>
          <a:p>
            <a:pPr marL="361950" indent="-361950" eaLnBrk="1" fontAlgn="base" hangingPunct="1">
              <a:lnSpc>
                <a:spcPts val="2200"/>
              </a:lnSpc>
              <a:spcBef>
                <a:spcPts val="1200"/>
              </a:spcBef>
              <a:spcAft>
                <a:spcPct val="0"/>
              </a:spcAft>
              <a:buFontTx/>
              <a:buNone/>
            </a:pPr>
            <a:r>
              <a:rPr lang="ja-JP" altLang="en-US" sz="2000" dirty="0" smtClean="0">
                <a:solidFill>
                  <a:srgbClr val="000000"/>
                </a:solidFill>
              </a:rPr>
              <a:t>○　消費</a:t>
            </a:r>
            <a:r>
              <a:rPr lang="ja-JP" altLang="en-US" sz="2000" dirty="0">
                <a:solidFill>
                  <a:srgbClr val="000000"/>
                </a:solidFill>
              </a:rPr>
              <a:t>税率アップに伴い発生する医療機関の控除対象外消費税に</a:t>
            </a:r>
            <a:r>
              <a:rPr lang="ja-JP" altLang="en-US" sz="2000" dirty="0" smtClean="0">
                <a:solidFill>
                  <a:srgbClr val="000000"/>
                </a:solidFill>
              </a:rPr>
              <a:t>ついては、新た</a:t>
            </a:r>
            <a:r>
              <a:rPr lang="ja-JP" altLang="en-US" sz="2000" dirty="0">
                <a:solidFill>
                  <a:srgbClr val="000000"/>
                </a:solidFill>
              </a:rPr>
              <a:t>な負担が医療機関に発生しないよう、</a:t>
            </a:r>
            <a:r>
              <a:rPr lang="en-US" altLang="ja-JP" sz="2000" dirty="0">
                <a:solidFill>
                  <a:srgbClr val="000000"/>
                </a:solidFill>
              </a:rPr>
              <a:t>1.36%</a:t>
            </a:r>
            <a:r>
              <a:rPr lang="ja-JP" altLang="en-US" sz="2000" dirty="0">
                <a:solidFill>
                  <a:srgbClr val="000000"/>
                </a:solidFill>
              </a:rPr>
              <a:t>改定分の財源を確保</a:t>
            </a:r>
            <a:r>
              <a:rPr lang="ja-JP" altLang="en-US" sz="2000" dirty="0" smtClean="0">
                <a:solidFill>
                  <a:srgbClr val="000000"/>
                </a:solidFill>
              </a:rPr>
              <a:t>すること。</a:t>
            </a:r>
            <a:endParaRPr lang="en-US" altLang="ja-JP" sz="2000" dirty="0">
              <a:solidFill>
                <a:srgbClr val="000000"/>
              </a:solidFill>
            </a:endParaRPr>
          </a:p>
          <a:p>
            <a:pPr marL="361950" indent="-361950" eaLnBrk="1" fontAlgn="base" hangingPunct="1">
              <a:lnSpc>
                <a:spcPts val="2200"/>
              </a:lnSpc>
              <a:spcBef>
                <a:spcPts val="1200"/>
              </a:spcBef>
              <a:spcAft>
                <a:spcPct val="0"/>
              </a:spcAft>
              <a:buFontTx/>
              <a:buNone/>
            </a:pPr>
            <a:r>
              <a:rPr lang="ja-JP" altLang="en-US" sz="2000" dirty="0" smtClean="0">
                <a:solidFill>
                  <a:srgbClr val="000000"/>
                </a:solidFill>
              </a:rPr>
              <a:t>○　消費税</a:t>
            </a:r>
            <a:r>
              <a:rPr lang="ja-JP" altLang="en-US" sz="2000" dirty="0">
                <a:solidFill>
                  <a:srgbClr val="000000"/>
                </a:solidFill>
              </a:rPr>
              <a:t>の引き上げにより、国民が医療の充実を実感できるよう、</a:t>
            </a:r>
            <a:r>
              <a:rPr lang="ja-JP" altLang="en-US" sz="2000" dirty="0" smtClean="0">
                <a:solidFill>
                  <a:srgbClr val="000000"/>
                </a:solidFill>
              </a:rPr>
              <a:t>急性期から</a:t>
            </a:r>
            <a:r>
              <a:rPr lang="ja-JP" altLang="en-US" sz="2000" dirty="0">
                <a:solidFill>
                  <a:srgbClr val="000000"/>
                </a:solidFill>
              </a:rPr>
              <a:t>在宅まで切れ目のない医療が充実し、国民が住み慣れた地域で</a:t>
            </a:r>
            <a:r>
              <a:rPr lang="ja-JP" altLang="en-US" sz="2000" dirty="0" smtClean="0">
                <a:solidFill>
                  <a:srgbClr val="000000"/>
                </a:solidFill>
              </a:rPr>
              <a:t>生活できる</a:t>
            </a:r>
            <a:r>
              <a:rPr lang="ja-JP" altLang="en-US" sz="2000" dirty="0">
                <a:solidFill>
                  <a:srgbClr val="000000"/>
                </a:solidFill>
              </a:rPr>
              <a:t>地域包括システムが構築されるよう、診療報酬の手当てを行うべき</a:t>
            </a:r>
            <a:r>
              <a:rPr lang="ja-JP" altLang="en-US" sz="2000" dirty="0" smtClean="0">
                <a:solidFill>
                  <a:srgbClr val="000000"/>
                </a:solidFill>
              </a:rPr>
              <a:t>である</a:t>
            </a:r>
            <a:r>
              <a:rPr lang="ja-JP" altLang="en-US" sz="2000" dirty="0">
                <a:solidFill>
                  <a:srgbClr val="000000"/>
                </a:solidFill>
              </a:rPr>
              <a:t>。その財源は、消費税引き上げ財源から確保すべきで</a:t>
            </a:r>
            <a:r>
              <a:rPr lang="ja-JP" altLang="en-US" sz="2000" dirty="0" smtClean="0">
                <a:solidFill>
                  <a:srgbClr val="000000"/>
                </a:solidFill>
              </a:rPr>
              <a:t>ある。</a:t>
            </a:r>
            <a:endParaRPr lang="en-US" altLang="ja-JP" sz="2000" dirty="0">
              <a:solidFill>
                <a:srgbClr val="000000"/>
              </a:solidFill>
            </a:endParaRPr>
          </a:p>
          <a:p>
            <a:pPr marL="361950" indent="-361950" eaLnBrk="1" fontAlgn="base" hangingPunct="1">
              <a:lnSpc>
                <a:spcPts val="2200"/>
              </a:lnSpc>
              <a:spcBef>
                <a:spcPts val="1200"/>
              </a:spcBef>
              <a:spcAft>
                <a:spcPct val="0"/>
              </a:spcAft>
              <a:buFontTx/>
              <a:buNone/>
            </a:pPr>
            <a:r>
              <a:rPr lang="ja-JP" altLang="en-US" sz="2000" dirty="0" smtClean="0">
                <a:solidFill>
                  <a:srgbClr val="000000"/>
                </a:solidFill>
              </a:rPr>
              <a:t>○　救急</a:t>
            </a:r>
            <a:r>
              <a:rPr lang="ja-JP" altLang="en-US" sz="2000" dirty="0">
                <a:solidFill>
                  <a:srgbClr val="000000"/>
                </a:solidFill>
              </a:rPr>
              <a:t>、小児、周産期、がん医療、認知症など、いまだに十分でない分野</a:t>
            </a:r>
            <a:r>
              <a:rPr lang="ja-JP" altLang="en-US" sz="2000" dirty="0" smtClean="0">
                <a:solidFill>
                  <a:srgbClr val="000000"/>
                </a:solidFill>
              </a:rPr>
              <a:t>について</a:t>
            </a:r>
            <a:r>
              <a:rPr lang="ja-JP" altLang="en-US" sz="2000" dirty="0">
                <a:solidFill>
                  <a:srgbClr val="000000"/>
                </a:solidFill>
              </a:rPr>
              <a:t>は、引き続き対応を行うべきである。過去の改定と同様、これら</a:t>
            </a:r>
            <a:r>
              <a:rPr lang="ja-JP" altLang="en-US" sz="2000" dirty="0" smtClean="0">
                <a:solidFill>
                  <a:srgbClr val="000000"/>
                </a:solidFill>
              </a:rPr>
              <a:t>の充実</a:t>
            </a:r>
            <a:r>
              <a:rPr lang="ja-JP" altLang="en-US" sz="2000" dirty="0">
                <a:solidFill>
                  <a:srgbClr val="000000"/>
                </a:solidFill>
              </a:rPr>
              <a:t>は薬価等の改定財源をあてるべきである</a:t>
            </a:r>
            <a:r>
              <a:rPr lang="ja-JP" altLang="en-US" sz="2000" dirty="0" smtClean="0">
                <a:solidFill>
                  <a:srgbClr val="000000"/>
                </a:solidFill>
              </a:rPr>
              <a:t>。地域</a:t>
            </a:r>
            <a:r>
              <a:rPr lang="ja-JP" altLang="en-US" sz="2000" dirty="0">
                <a:solidFill>
                  <a:srgbClr val="000000"/>
                </a:solidFill>
              </a:rPr>
              <a:t>医療の再興は未だ</a:t>
            </a:r>
            <a:r>
              <a:rPr lang="ja-JP" altLang="en-US" sz="2000" dirty="0" smtClean="0">
                <a:solidFill>
                  <a:srgbClr val="000000"/>
                </a:solidFill>
              </a:rPr>
              <a:t>である。</a:t>
            </a:r>
            <a:endParaRPr lang="en-US" altLang="ja-JP" sz="2000" dirty="0" smtClean="0">
              <a:solidFill>
                <a:srgbClr val="000000"/>
              </a:solidFill>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35</a:t>
            </a:fld>
            <a:endParaRPr lang="ja-JP" altLang="en-US" dirty="0">
              <a:solidFill>
                <a:prstClr val="black"/>
              </a:solidFill>
              <a:latin typeface="Calibri"/>
            </a:endParaRPr>
          </a:p>
        </p:txBody>
      </p:sp>
    </p:spTree>
    <p:extLst>
      <p:ext uri="{BB962C8B-B14F-4D97-AF65-F5344CB8AC3E}">
        <p14:creationId xmlns:p14="http://schemas.microsoft.com/office/powerpoint/2010/main" val="2874428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194473" y="1988840"/>
            <a:ext cx="9517056" cy="1015663"/>
          </a:xfrm>
          <a:prstGeom prst="rect">
            <a:avLst/>
          </a:prstGeom>
          <a:noFill/>
          <a:ln w="9525">
            <a:noFill/>
            <a:prstDash val="dash"/>
          </a:ln>
          <a:effectLs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en-US" altLang="ja-JP" sz="2000" dirty="0" smtClean="0">
                <a:solidFill>
                  <a:srgbClr val="000000"/>
                </a:solidFill>
                <a:ea typeface="ＭＳ Ｐゴシック"/>
                <a:cs typeface="Arial" panose="020B0604020202020204" pitchFamily="34" charset="0"/>
              </a:rPr>
              <a:t>【</a:t>
            </a:r>
            <a:r>
              <a:rPr lang="ja-JP" altLang="en-US" sz="2000" dirty="0" smtClean="0">
                <a:solidFill>
                  <a:srgbClr val="000000"/>
                </a:solidFill>
                <a:ea typeface="ＭＳ Ｐゴシック"/>
                <a:cs typeface="Arial" panose="020B0604020202020204" pitchFamily="34" charset="0"/>
              </a:rPr>
              <a:t>平成</a:t>
            </a:r>
            <a:r>
              <a:rPr lang="en-US" altLang="ja-JP" sz="2000" dirty="0" smtClean="0">
                <a:solidFill>
                  <a:srgbClr val="000000"/>
                </a:solidFill>
                <a:ea typeface="ＭＳ Ｐゴシック"/>
                <a:cs typeface="Arial" panose="020B0604020202020204" pitchFamily="34" charset="0"/>
              </a:rPr>
              <a:t>25</a:t>
            </a:r>
            <a:r>
              <a:rPr lang="ja-JP" altLang="en-US" sz="2000" dirty="0" smtClean="0">
                <a:solidFill>
                  <a:srgbClr val="000000"/>
                </a:solidFill>
                <a:ea typeface="ＭＳ Ｐゴシック"/>
                <a:cs typeface="Arial" panose="020B0604020202020204" pitchFamily="34" charset="0"/>
              </a:rPr>
              <a:t>年</a:t>
            </a:r>
            <a:r>
              <a:rPr lang="en-US" altLang="ja-JP" sz="2000" dirty="0" smtClean="0">
                <a:solidFill>
                  <a:srgbClr val="000000"/>
                </a:solidFill>
                <a:ea typeface="ＭＳ Ｐゴシック"/>
                <a:cs typeface="Arial" panose="020B0604020202020204" pitchFamily="34" charset="0"/>
              </a:rPr>
              <a:t>12</a:t>
            </a:r>
            <a:r>
              <a:rPr lang="ja-JP" altLang="en-US" sz="2000" dirty="0" smtClean="0">
                <a:solidFill>
                  <a:srgbClr val="000000"/>
                </a:solidFill>
                <a:ea typeface="ＭＳ Ｐゴシック"/>
                <a:cs typeface="Arial" panose="020B0604020202020204" pitchFamily="34" charset="0"/>
              </a:rPr>
              <a:t>月</a:t>
            </a:r>
            <a:r>
              <a:rPr lang="en-US" altLang="ja-JP" sz="2000" dirty="0" smtClean="0">
                <a:solidFill>
                  <a:srgbClr val="000000"/>
                </a:solidFill>
                <a:ea typeface="ＭＳ Ｐゴシック"/>
                <a:cs typeface="Arial" panose="020B0604020202020204" pitchFamily="34" charset="0"/>
              </a:rPr>
              <a:t>13</a:t>
            </a:r>
            <a:r>
              <a:rPr lang="ja-JP" altLang="en-US" sz="2000" dirty="0" smtClean="0">
                <a:solidFill>
                  <a:srgbClr val="000000"/>
                </a:solidFill>
                <a:ea typeface="ＭＳ Ｐゴシック"/>
                <a:cs typeface="Arial" panose="020B0604020202020204" pitchFamily="34" charset="0"/>
              </a:rPr>
              <a:t>日</a:t>
            </a:r>
            <a:r>
              <a:rPr lang="en-US" altLang="ja-JP" sz="2000" dirty="0" smtClean="0">
                <a:solidFill>
                  <a:srgbClr val="000000"/>
                </a:solidFill>
                <a:ea typeface="ＭＳ Ｐゴシック"/>
                <a:cs typeface="Arial" panose="020B0604020202020204" pitchFamily="34" charset="0"/>
              </a:rPr>
              <a:t>】</a:t>
            </a:r>
          </a:p>
          <a:p>
            <a:pPr eaLnBrk="1" fontAlgn="base" hangingPunct="1">
              <a:spcBef>
                <a:spcPct val="0"/>
              </a:spcBef>
              <a:spcAft>
                <a:spcPct val="0"/>
              </a:spcAft>
              <a:buFontTx/>
              <a:buNone/>
            </a:pPr>
            <a:r>
              <a:rPr lang="ja-JP" altLang="en-US" sz="2000" dirty="0" smtClean="0">
                <a:solidFill>
                  <a:srgbClr val="000000"/>
                </a:solidFill>
                <a:ea typeface="ＭＳ Ｐゴシック"/>
                <a:cs typeface="Arial" panose="020B0604020202020204" pitchFamily="34" charset="0"/>
              </a:rPr>
              <a:t>　診療報酬にかかる関係閣僚協議 </a:t>
            </a:r>
            <a:endParaRPr lang="en-US" altLang="ja-JP" sz="2000" dirty="0" smtClean="0">
              <a:solidFill>
                <a:srgbClr val="000000"/>
              </a:solidFill>
              <a:ea typeface="ＭＳ Ｐゴシック"/>
              <a:cs typeface="Arial" panose="020B0604020202020204" pitchFamily="34" charset="0"/>
            </a:endParaRPr>
          </a:p>
          <a:p>
            <a:pPr eaLnBrk="1" fontAlgn="base" hangingPunct="1">
              <a:spcBef>
                <a:spcPct val="0"/>
              </a:spcBef>
              <a:spcAft>
                <a:spcPct val="0"/>
              </a:spcAft>
              <a:buFontTx/>
              <a:buNone/>
            </a:pPr>
            <a:r>
              <a:rPr lang="ja-JP" altLang="en-US" sz="2000" dirty="0" smtClean="0">
                <a:solidFill>
                  <a:srgbClr val="000000"/>
                </a:solidFill>
                <a:ea typeface="ＭＳ Ｐゴシック"/>
                <a:cs typeface="Arial" panose="020B0604020202020204" pitchFamily="34" charset="0"/>
              </a:rPr>
              <a:t>　（田村厚生労働大臣、麻生財務大臣、菅内閣官房長官、加藤内閣官房副長官）</a:t>
            </a:r>
            <a:endParaRPr lang="en-US" altLang="ja-JP" sz="2000" dirty="0" smtClean="0">
              <a:solidFill>
                <a:srgbClr val="000000"/>
              </a:solidFill>
              <a:ea typeface="ＭＳ Ｐゴシック"/>
              <a:cs typeface="Arial" panose="020B0604020202020204" pitchFamily="34" charset="0"/>
            </a:endParaRPr>
          </a:p>
        </p:txBody>
      </p:sp>
      <p:sp>
        <p:nvSpPr>
          <p:cNvPr id="8" name="Text Box 2"/>
          <p:cNvSpPr txBox="1">
            <a:spLocks noChangeArrowheads="1"/>
          </p:cNvSpPr>
          <p:nvPr/>
        </p:nvSpPr>
        <p:spPr bwMode="auto">
          <a:xfrm>
            <a:off x="194473" y="3501009"/>
            <a:ext cx="9517056" cy="1015663"/>
          </a:xfrm>
          <a:prstGeom prst="rect">
            <a:avLst/>
          </a:prstGeom>
          <a:noFill/>
          <a:ln w="9525">
            <a:noFill/>
            <a:prstDash val="dash"/>
          </a:ln>
          <a:effectLs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en-US" altLang="ja-JP" sz="2000" dirty="0" smtClean="0">
                <a:solidFill>
                  <a:srgbClr val="000000"/>
                </a:solidFill>
                <a:ea typeface="ＭＳ Ｐゴシック"/>
                <a:cs typeface="Arial" panose="020B0604020202020204" pitchFamily="34" charset="0"/>
              </a:rPr>
              <a:t>【</a:t>
            </a:r>
            <a:r>
              <a:rPr lang="ja-JP" altLang="en-US" sz="2000" dirty="0" smtClean="0">
                <a:solidFill>
                  <a:srgbClr val="000000"/>
                </a:solidFill>
                <a:ea typeface="ＭＳ Ｐゴシック"/>
                <a:cs typeface="Arial" panose="020B0604020202020204" pitchFamily="34" charset="0"/>
              </a:rPr>
              <a:t>平成</a:t>
            </a:r>
            <a:r>
              <a:rPr lang="en-US" altLang="ja-JP" sz="2000" dirty="0" smtClean="0">
                <a:solidFill>
                  <a:srgbClr val="000000"/>
                </a:solidFill>
                <a:ea typeface="ＭＳ Ｐゴシック"/>
                <a:cs typeface="Arial" panose="020B0604020202020204" pitchFamily="34" charset="0"/>
              </a:rPr>
              <a:t>25</a:t>
            </a:r>
            <a:r>
              <a:rPr lang="ja-JP" altLang="en-US" sz="2000" dirty="0" smtClean="0">
                <a:solidFill>
                  <a:srgbClr val="000000"/>
                </a:solidFill>
                <a:ea typeface="ＭＳ Ｐゴシック"/>
                <a:cs typeface="Arial" panose="020B0604020202020204" pitchFamily="34" charset="0"/>
              </a:rPr>
              <a:t>年</a:t>
            </a:r>
            <a:r>
              <a:rPr lang="en-US" altLang="ja-JP" sz="2000" dirty="0" smtClean="0">
                <a:solidFill>
                  <a:srgbClr val="000000"/>
                </a:solidFill>
                <a:ea typeface="ＭＳ Ｐゴシック"/>
                <a:cs typeface="Arial" panose="020B0604020202020204" pitchFamily="34" charset="0"/>
              </a:rPr>
              <a:t>12</a:t>
            </a:r>
            <a:r>
              <a:rPr lang="ja-JP" altLang="en-US" sz="2000" dirty="0" smtClean="0">
                <a:solidFill>
                  <a:srgbClr val="000000"/>
                </a:solidFill>
                <a:ea typeface="ＭＳ Ｐゴシック"/>
                <a:cs typeface="Arial" panose="020B0604020202020204" pitchFamily="34" charset="0"/>
              </a:rPr>
              <a:t>月</a:t>
            </a:r>
            <a:r>
              <a:rPr lang="en-US" altLang="ja-JP" sz="2000" dirty="0" smtClean="0">
                <a:solidFill>
                  <a:srgbClr val="000000"/>
                </a:solidFill>
                <a:ea typeface="ＭＳ Ｐゴシック"/>
                <a:cs typeface="Arial" panose="020B0604020202020204" pitchFamily="34" charset="0"/>
              </a:rPr>
              <a:t>17</a:t>
            </a:r>
            <a:r>
              <a:rPr lang="ja-JP" altLang="en-US" sz="2000" dirty="0" smtClean="0">
                <a:solidFill>
                  <a:srgbClr val="000000"/>
                </a:solidFill>
                <a:ea typeface="ＭＳ Ｐゴシック"/>
                <a:cs typeface="Arial" panose="020B0604020202020204" pitchFamily="34" charset="0"/>
              </a:rPr>
              <a:t>日</a:t>
            </a:r>
            <a:r>
              <a:rPr lang="en-US" altLang="ja-JP" sz="2000" dirty="0" smtClean="0">
                <a:solidFill>
                  <a:srgbClr val="000000"/>
                </a:solidFill>
                <a:ea typeface="ＭＳ Ｐゴシック"/>
                <a:cs typeface="Arial" panose="020B0604020202020204" pitchFamily="34" charset="0"/>
              </a:rPr>
              <a:t>】</a:t>
            </a:r>
          </a:p>
          <a:p>
            <a:pPr eaLnBrk="1" fontAlgn="base" hangingPunct="1">
              <a:spcBef>
                <a:spcPct val="0"/>
              </a:spcBef>
              <a:spcAft>
                <a:spcPct val="0"/>
              </a:spcAft>
              <a:buFontTx/>
              <a:buNone/>
            </a:pPr>
            <a:r>
              <a:rPr lang="ja-JP" altLang="en-US" sz="2000" dirty="0" smtClean="0">
                <a:solidFill>
                  <a:srgbClr val="000000"/>
                </a:solidFill>
                <a:ea typeface="ＭＳ Ｐゴシック"/>
                <a:cs typeface="Arial" panose="020B0604020202020204" pitchFamily="34" charset="0"/>
              </a:rPr>
              <a:t>　診療報酬にかかる関係閣僚協議 </a:t>
            </a:r>
            <a:endParaRPr lang="en-US" altLang="ja-JP" sz="2000" dirty="0" smtClean="0">
              <a:solidFill>
                <a:srgbClr val="000000"/>
              </a:solidFill>
              <a:ea typeface="ＭＳ Ｐゴシック"/>
              <a:cs typeface="Arial" panose="020B0604020202020204" pitchFamily="34" charset="0"/>
            </a:endParaRPr>
          </a:p>
          <a:p>
            <a:pPr eaLnBrk="1" fontAlgn="base" hangingPunct="1">
              <a:spcBef>
                <a:spcPct val="0"/>
              </a:spcBef>
              <a:spcAft>
                <a:spcPct val="0"/>
              </a:spcAft>
              <a:buFontTx/>
              <a:buNone/>
            </a:pPr>
            <a:r>
              <a:rPr lang="ja-JP" altLang="en-US" sz="2000" dirty="0" smtClean="0">
                <a:solidFill>
                  <a:srgbClr val="000000"/>
                </a:solidFill>
                <a:ea typeface="ＭＳ Ｐゴシック"/>
                <a:cs typeface="Arial" panose="020B0604020202020204" pitchFamily="34" charset="0"/>
              </a:rPr>
              <a:t>　（田村厚生労働大臣、麻生財務大臣、菅内閣官房長官、加藤内閣官房副長官）</a:t>
            </a:r>
            <a:endParaRPr lang="en-US" altLang="ja-JP" sz="2000" dirty="0" smtClean="0">
              <a:solidFill>
                <a:srgbClr val="000000"/>
              </a:solidFill>
              <a:ea typeface="ＭＳ Ｐゴシック"/>
              <a:cs typeface="Arial" panose="020B0604020202020204" pitchFamily="34" charset="0"/>
            </a:endParaRPr>
          </a:p>
        </p:txBody>
      </p:sp>
      <p:sp>
        <p:nvSpPr>
          <p:cNvPr id="7" name="Text Box 3"/>
          <p:cNvSpPr txBox="1">
            <a:spLocks noChangeArrowheads="1"/>
          </p:cNvSpPr>
          <p:nvPr/>
        </p:nvSpPr>
        <p:spPr bwMode="auto">
          <a:xfrm>
            <a:off x="194473" y="332656"/>
            <a:ext cx="9517056" cy="122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ts val="0"/>
              </a:spcBef>
              <a:spcAft>
                <a:spcPct val="0"/>
              </a:spcAft>
              <a:buFontTx/>
              <a:buNone/>
            </a:pPr>
            <a:r>
              <a:rPr lang="en-US" altLang="ja-JP" sz="2000" dirty="0" smtClean="0">
                <a:solidFill>
                  <a:srgbClr val="000000"/>
                </a:solidFill>
                <a:ea typeface="ＭＳ Ｐゴシック" charset="-128"/>
              </a:rPr>
              <a:t>【</a:t>
            </a:r>
            <a:r>
              <a:rPr lang="ja-JP" altLang="en-US" sz="2000" dirty="0" smtClean="0">
                <a:solidFill>
                  <a:srgbClr val="000000"/>
                </a:solidFill>
                <a:ea typeface="ＭＳ Ｐゴシック" charset="-128"/>
              </a:rPr>
              <a:t>平成</a:t>
            </a:r>
            <a:r>
              <a:rPr lang="en-US" altLang="ja-JP" sz="2000" dirty="0" smtClean="0">
                <a:solidFill>
                  <a:srgbClr val="000000"/>
                </a:solidFill>
                <a:ea typeface="ＭＳ Ｐゴシック" charset="-128"/>
              </a:rPr>
              <a:t>25</a:t>
            </a:r>
            <a:r>
              <a:rPr lang="ja-JP" altLang="en-US" sz="2000" dirty="0" smtClean="0">
                <a:solidFill>
                  <a:srgbClr val="000000"/>
                </a:solidFill>
                <a:ea typeface="ＭＳ Ｐゴシック" charset="-128"/>
              </a:rPr>
              <a:t>年</a:t>
            </a:r>
            <a:r>
              <a:rPr lang="en-US" altLang="ja-JP" sz="2000" dirty="0" smtClean="0">
                <a:solidFill>
                  <a:srgbClr val="000000"/>
                </a:solidFill>
                <a:ea typeface="ＭＳ Ｐゴシック" charset="-128"/>
              </a:rPr>
              <a:t>12</a:t>
            </a:r>
            <a:r>
              <a:rPr lang="ja-JP" altLang="en-US" sz="2000" dirty="0" smtClean="0">
                <a:solidFill>
                  <a:srgbClr val="000000"/>
                </a:solidFill>
                <a:ea typeface="ＭＳ Ｐゴシック" charset="-128"/>
              </a:rPr>
              <a:t>月</a:t>
            </a:r>
            <a:r>
              <a:rPr lang="en-US" altLang="ja-JP" sz="2000" dirty="0" smtClean="0">
                <a:solidFill>
                  <a:srgbClr val="000000"/>
                </a:solidFill>
                <a:ea typeface="ＭＳ Ｐゴシック" charset="-128"/>
              </a:rPr>
              <a:t>12</a:t>
            </a:r>
            <a:r>
              <a:rPr lang="ja-JP" altLang="en-US" sz="2000" dirty="0" smtClean="0">
                <a:solidFill>
                  <a:srgbClr val="000000"/>
                </a:solidFill>
                <a:ea typeface="ＭＳ Ｐゴシック" charset="-128"/>
              </a:rPr>
              <a:t>日</a:t>
            </a:r>
            <a:r>
              <a:rPr lang="en-US" altLang="ja-JP" sz="2000" dirty="0">
                <a:solidFill>
                  <a:srgbClr val="000000"/>
                </a:solidFill>
                <a:ea typeface="ＭＳ Ｐゴシック" charset="-128"/>
              </a:rPr>
              <a:t>】</a:t>
            </a:r>
            <a:endParaRPr lang="ja-JP" altLang="en-US" sz="2000" dirty="0">
              <a:solidFill>
                <a:srgbClr val="000000"/>
              </a:solidFill>
              <a:ea typeface="ＭＳ Ｐゴシック" charset="-128"/>
            </a:endParaRPr>
          </a:p>
          <a:p>
            <a:pPr eaLnBrk="1" fontAlgn="base" hangingPunct="1">
              <a:lnSpc>
                <a:spcPts val="2200"/>
              </a:lnSpc>
              <a:spcBef>
                <a:spcPts val="0"/>
              </a:spcBef>
              <a:spcAft>
                <a:spcPct val="0"/>
              </a:spcAft>
              <a:buFontTx/>
              <a:buNone/>
              <a:defRPr/>
            </a:pPr>
            <a:r>
              <a:rPr lang="ja-JP" altLang="en-US" sz="2000" dirty="0" smtClean="0">
                <a:solidFill>
                  <a:srgbClr val="000000"/>
                </a:solidFill>
              </a:rPr>
              <a:t>　横倉会長が菅内閣官房長官と二階衆議院予算委員長にプラス改定を申し入れ、自民党政務調査会・厚生労働部会による、診療報酬に関するヒアリングにおいてプラス改定を申し入れ</a:t>
            </a:r>
            <a:endParaRPr lang="en-US" altLang="ja-JP" sz="2000" dirty="0" smtClean="0">
              <a:solidFill>
                <a:srgbClr val="000000"/>
              </a:solidFill>
            </a:endParaRPr>
          </a:p>
        </p:txBody>
      </p:sp>
      <p:sp>
        <p:nvSpPr>
          <p:cNvPr id="9" name="Text Box 2"/>
          <p:cNvSpPr txBox="1">
            <a:spLocks noChangeArrowheads="1"/>
          </p:cNvSpPr>
          <p:nvPr/>
        </p:nvSpPr>
        <p:spPr bwMode="auto">
          <a:xfrm>
            <a:off x="194473" y="5013183"/>
            <a:ext cx="9517056" cy="1015663"/>
          </a:xfrm>
          <a:prstGeom prst="rect">
            <a:avLst/>
          </a:prstGeom>
          <a:noFill/>
          <a:ln w="9525">
            <a:noFill/>
            <a:prstDash val="dash"/>
          </a:ln>
          <a:effectLs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en-US" altLang="ja-JP" sz="2000" dirty="0" smtClean="0">
                <a:solidFill>
                  <a:srgbClr val="000000"/>
                </a:solidFill>
                <a:ea typeface="ＭＳ Ｐゴシック"/>
                <a:cs typeface="Arial" panose="020B0604020202020204" pitchFamily="34" charset="0"/>
              </a:rPr>
              <a:t>【</a:t>
            </a:r>
            <a:r>
              <a:rPr lang="ja-JP" altLang="en-US" sz="2000" dirty="0" smtClean="0">
                <a:solidFill>
                  <a:srgbClr val="000000"/>
                </a:solidFill>
                <a:ea typeface="ＭＳ Ｐゴシック"/>
                <a:cs typeface="Arial" panose="020B0604020202020204" pitchFamily="34" charset="0"/>
              </a:rPr>
              <a:t>平成</a:t>
            </a:r>
            <a:r>
              <a:rPr lang="en-US" altLang="ja-JP" sz="2000" dirty="0" smtClean="0">
                <a:solidFill>
                  <a:srgbClr val="000000"/>
                </a:solidFill>
                <a:ea typeface="ＭＳ Ｐゴシック"/>
                <a:cs typeface="Arial" panose="020B0604020202020204" pitchFamily="34" charset="0"/>
              </a:rPr>
              <a:t>25</a:t>
            </a:r>
            <a:r>
              <a:rPr lang="ja-JP" altLang="en-US" sz="2000" dirty="0" smtClean="0">
                <a:solidFill>
                  <a:srgbClr val="000000"/>
                </a:solidFill>
                <a:ea typeface="ＭＳ Ｐゴシック"/>
                <a:cs typeface="Arial" panose="020B0604020202020204" pitchFamily="34" charset="0"/>
              </a:rPr>
              <a:t>年</a:t>
            </a:r>
            <a:r>
              <a:rPr lang="en-US" altLang="ja-JP" sz="2000" dirty="0" smtClean="0">
                <a:solidFill>
                  <a:srgbClr val="000000"/>
                </a:solidFill>
                <a:ea typeface="ＭＳ Ｐゴシック"/>
                <a:cs typeface="Arial" panose="020B0604020202020204" pitchFamily="34" charset="0"/>
              </a:rPr>
              <a:t>12</a:t>
            </a:r>
            <a:r>
              <a:rPr lang="ja-JP" altLang="en-US" sz="2000" dirty="0" smtClean="0">
                <a:solidFill>
                  <a:srgbClr val="000000"/>
                </a:solidFill>
                <a:ea typeface="ＭＳ Ｐゴシック"/>
                <a:cs typeface="Arial" panose="020B0604020202020204" pitchFamily="34" charset="0"/>
              </a:rPr>
              <a:t>月</a:t>
            </a:r>
            <a:r>
              <a:rPr lang="en-US" altLang="ja-JP" sz="2000" dirty="0" smtClean="0">
                <a:solidFill>
                  <a:srgbClr val="000000"/>
                </a:solidFill>
                <a:ea typeface="ＭＳ Ｐゴシック"/>
                <a:cs typeface="Arial" panose="020B0604020202020204" pitchFamily="34" charset="0"/>
              </a:rPr>
              <a:t>18</a:t>
            </a:r>
            <a:r>
              <a:rPr lang="ja-JP" altLang="en-US" sz="2000" dirty="0" smtClean="0">
                <a:solidFill>
                  <a:srgbClr val="000000"/>
                </a:solidFill>
                <a:ea typeface="ＭＳ Ｐゴシック"/>
                <a:cs typeface="Arial" panose="020B0604020202020204" pitchFamily="34" charset="0"/>
              </a:rPr>
              <a:t>日</a:t>
            </a:r>
            <a:r>
              <a:rPr lang="en-US" altLang="ja-JP" sz="2000" dirty="0" smtClean="0">
                <a:solidFill>
                  <a:srgbClr val="000000"/>
                </a:solidFill>
                <a:ea typeface="ＭＳ Ｐゴシック"/>
                <a:cs typeface="Arial" panose="020B0604020202020204" pitchFamily="34" charset="0"/>
              </a:rPr>
              <a:t>】</a:t>
            </a:r>
          </a:p>
          <a:p>
            <a:pPr eaLnBrk="1" fontAlgn="base" hangingPunct="1">
              <a:spcBef>
                <a:spcPct val="0"/>
              </a:spcBef>
              <a:spcAft>
                <a:spcPct val="0"/>
              </a:spcAft>
              <a:buFontTx/>
              <a:buNone/>
            </a:pPr>
            <a:r>
              <a:rPr lang="ja-JP" altLang="en-US" sz="2000" dirty="0" smtClean="0">
                <a:solidFill>
                  <a:srgbClr val="000000"/>
                </a:solidFill>
                <a:ea typeface="ＭＳ Ｐゴシック"/>
                <a:cs typeface="Arial" panose="020B0604020202020204" pitchFamily="34" charset="0"/>
              </a:rPr>
              <a:t>　</a:t>
            </a:r>
            <a:r>
              <a:rPr lang="ja-JP" altLang="en-US" sz="2000" dirty="0">
                <a:solidFill>
                  <a:srgbClr val="000000"/>
                </a:solidFill>
                <a:ea typeface="ＭＳ Ｐゴシック"/>
                <a:cs typeface="Arial" panose="020B0604020202020204" pitchFamily="34" charset="0"/>
              </a:rPr>
              <a:t>横倉会長</a:t>
            </a:r>
            <a:r>
              <a:rPr lang="ja-JP" altLang="en-US" sz="2000" dirty="0" smtClean="0">
                <a:solidFill>
                  <a:srgbClr val="000000"/>
                </a:solidFill>
                <a:ea typeface="ＭＳ Ｐゴシック"/>
                <a:cs typeface="Arial" panose="020B0604020202020204" pitchFamily="34" charset="0"/>
              </a:rPr>
              <a:t>が、石破自民党幹事長と会談し、次期診療報酬改定についてプラス改定を申し入れ</a:t>
            </a:r>
            <a:endParaRPr lang="en-US" altLang="ja-JP" sz="2000" dirty="0" smtClean="0">
              <a:solidFill>
                <a:srgbClr val="000000"/>
              </a:solidFill>
              <a:ea typeface="ＭＳ Ｐゴシック"/>
              <a:cs typeface="Arial" panose="020B0604020202020204" pitchFamily="34" charset="0"/>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36</a:t>
            </a:fld>
            <a:endParaRPr lang="ja-JP" altLang="en-US" dirty="0">
              <a:solidFill>
                <a:prstClr val="black"/>
              </a:solidFill>
              <a:latin typeface="Calibri"/>
            </a:endParaRPr>
          </a:p>
        </p:txBody>
      </p:sp>
    </p:spTree>
    <p:extLst>
      <p:ext uri="{BB962C8B-B14F-4D97-AF65-F5344CB8AC3E}">
        <p14:creationId xmlns:p14="http://schemas.microsoft.com/office/powerpoint/2010/main" val="11563663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194475" y="4570508"/>
            <a:ext cx="9290416" cy="707886"/>
          </a:xfrm>
          <a:prstGeom prst="rect">
            <a:avLst/>
          </a:prstGeom>
          <a:noFill/>
          <a:ln w="9525">
            <a:noFill/>
            <a:prstDash val="dash"/>
          </a:ln>
          <a:effectLs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en-US" altLang="ja-JP" sz="2000" dirty="0" smtClean="0">
                <a:solidFill>
                  <a:srgbClr val="000000"/>
                </a:solidFill>
                <a:ea typeface="ＭＳ Ｐゴシック"/>
                <a:cs typeface="Arial" panose="020B0604020202020204" pitchFamily="34" charset="0"/>
              </a:rPr>
              <a:t>【</a:t>
            </a:r>
            <a:r>
              <a:rPr lang="ja-JP" altLang="en-US" sz="2000" dirty="0" smtClean="0">
                <a:solidFill>
                  <a:srgbClr val="000000"/>
                </a:solidFill>
                <a:ea typeface="ＭＳ Ｐゴシック"/>
                <a:cs typeface="Arial" panose="020B0604020202020204" pitchFamily="34" charset="0"/>
              </a:rPr>
              <a:t>平成</a:t>
            </a:r>
            <a:r>
              <a:rPr lang="en-US" altLang="ja-JP" sz="2000" dirty="0" smtClean="0">
                <a:solidFill>
                  <a:srgbClr val="000000"/>
                </a:solidFill>
                <a:ea typeface="ＭＳ Ｐゴシック"/>
                <a:cs typeface="Arial" panose="020B0604020202020204" pitchFamily="34" charset="0"/>
              </a:rPr>
              <a:t>25</a:t>
            </a:r>
            <a:r>
              <a:rPr lang="ja-JP" altLang="en-US" sz="2000" dirty="0" smtClean="0">
                <a:solidFill>
                  <a:srgbClr val="000000"/>
                </a:solidFill>
                <a:ea typeface="ＭＳ Ｐゴシック"/>
                <a:cs typeface="Arial" panose="020B0604020202020204" pitchFamily="34" charset="0"/>
              </a:rPr>
              <a:t>年</a:t>
            </a:r>
            <a:r>
              <a:rPr lang="en-US" altLang="ja-JP" sz="2000" dirty="0" smtClean="0">
                <a:solidFill>
                  <a:srgbClr val="000000"/>
                </a:solidFill>
                <a:ea typeface="ＭＳ Ｐゴシック"/>
                <a:cs typeface="Arial" panose="020B0604020202020204" pitchFamily="34" charset="0"/>
              </a:rPr>
              <a:t>12</a:t>
            </a:r>
            <a:r>
              <a:rPr lang="ja-JP" altLang="en-US" sz="2000" dirty="0" smtClean="0">
                <a:solidFill>
                  <a:srgbClr val="000000"/>
                </a:solidFill>
                <a:ea typeface="ＭＳ Ｐゴシック"/>
                <a:cs typeface="Arial" panose="020B0604020202020204" pitchFamily="34" charset="0"/>
              </a:rPr>
              <a:t>月</a:t>
            </a:r>
            <a:r>
              <a:rPr lang="en-US" altLang="ja-JP" sz="2000" dirty="0" smtClean="0">
                <a:solidFill>
                  <a:srgbClr val="000000"/>
                </a:solidFill>
                <a:ea typeface="ＭＳ Ｐゴシック"/>
                <a:cs typeface="Arial" panose="020B0604020202020204" pitchFamily="34" charset="0"/>
              </a:rPr>
              <a:t>19</a:t>
            </a:r>
            <a:r>
              <a:rPr lang="ja-JP" altLang="en-US" sz="2000" dirty="0" smtClean="0">
                <a:solidFill>
                  <a:srgbClr val="000000"/>
                </a:solidFill>
                <a:ea typeface="ＭＳ Ｐゴシック"/>
                <a:cs typeface="Arial" panose="020B0604020202020204" pitchFamily="34" charset="0"/>
              </a:rPr>
              <a:t>日</a:t>
            </a:r>
            <a:r>
              <a:rPr lang="en-US" altLang="ja-JP" sz="2000" dirty="0" smtClean="0">
                <a:solidFill>
                  <a:srgbClr val="000000"/>
                </a:solidFill>
                <a:ea typeface="ＭＳ Ｐゴシック"/>
                <a:cs typeface="Arial" panose="020B0604020202020204" pitchFamily="34" charset="0"/>
              </a:rPr>
              <a:t>】</a:t>
            </a:r>
          </a:p>
          <a:p>
            <a:pPr eaLnBrk="1" fontAlgn="base" hangingPunct="1">
              <a:spcBef>
                <a:spcPct val="0"/>
              </a:spcBef>
              <a:spcAft>
                <a:spcPct val="0"/>
              </a:spcAft>
              <a:buFontTx/>
              <a:buNone/>
            </a:pPr>
            <a:r>
              <a:rPr lang="ja-JP" altLang="en-US" sz="2000" dirty="0" smtClean="0">
                <a:solidFill>
                  <a:srgbClr val="000000"/>
                </a:solidFill>
                <a:ea typeface="ＭＳ Ｐゴシック"/>
                <a:cs typeface="Arial" panose="020B0604020202020204" pitchFamily="34" charset="0"/>
              </a:rPr>
              <a:t>　田村厚生</a:t>
            </a:r>
            <a:r>
              <a:rPr lang="ja-JP" altLang="en-US" sz="2000" dirty="0">
                <a:solidFill>
                  <a:srgbClr val="000000"/>
                </a:solidFill>
                <a:ea typeface="ＭＳ Ｐゴシック"/>
                <a:cs typeface="Arial" panose="020B0604020202020204" pitchFamily="34" charset="0"/>
              </a:rPr>
              <a:t>労働</a:t>
            </a:r>
            <a:r>
              <a:rPr lang="ja-JP" altLang="en-US" sz="2000" dirty="0" smtClean="0">
                <a:solidFill>
                  <a:srgbClr val="000000"/>
                </a:solidFill>
                <a:ea typeface="ＭＳ Ｐゴシック"/>
                <a:cs typeface="Arial" panose="020B0604020202020204" pitchFamily="34" charset="0"/>
              </a:rPr>
              <a:t>大臣と麻生財務大臣が診療報酬改定について協議するが、決着せず</a:t>
            </a:r>
            <a:endParaRPr lang="en-US" altLang="ja-JP" sz="2000" dirty="0" smtClean="0">
              <a:solidFill>
                <a:srgbClr val="000000"/>
              </a:solidFill>
              <a:ea typeface="ＭＳ Ｐゴシック"/>
              <a:cs typeface="Arial" panose="020B0604020202020204" pitchFamily="34" charset="0"/>
            </a:endParaRPr>
          </a:p>
        </p:txBody>
      </p:sp>
      <p:sp>
        <p:nvSpPr>
          <p:cNvPr id="11" name="Text Box 2"/>
          <p:cNvSpPr txBox="1">
            <a:spLocks noChangeArrowheads="1"/>
          </p:cNvSpPr>
          <p:nvPr/>
        </p:nvSpPr>
        <p:spPr bwMode="auto">
          <a:xfrm>
            <a:off x="2300709" y="5890009"/>
            <a:ext cx="5353135" cy="830997"/>
          </a:xfrm>
          <a:prstGeom prst="rect">
            <a:avLst/>
          </a:prstGeom>
          <a:solidFill>
            <a:srgbClr val="FF0000">
              <a:alpha val="30000"/>
            </a:srgbClr>
          </a:solidFill>
          <a:ln w="9525">
            <a:solidFill>
              <a:schemeClr val="tx1"/>
            </a:solidFill>
            <a:prstDash val="dash"/>
          </a:ln>
          <a:effectLs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en-US" altLang="ja-JP" sz="2400" dirty="0" smtClean="0">
                <a:solidFill>
                  <a:srgbClr val="000000"/>
                </a:solidFill>
                <a:ea typeface="ＭＳ Ｐゴシック"/>
                <a:cs typeface="Arial" panose="020B0604020202020204" pitchFamily="34" charset="0"/>
              </a:rPr>
              <a:t>【</a:t>
            </a:r>
            <a:r>
              <a:rPr lang="ja-JP" altLang="en-US" sz="2400" dirty="0" smtClean="0">
                <a:solidFill>
                  <a:srgbClr val="000000"/>
                </a:solidFill>
                <a:ea typeface="ＭＳ Ｐゴシック"/>
                <a:cs typeface="Arial" panose="020B0604020202020204" pitchFamily="34" charset="0"/>
              </a:rPr>
              <a:t>平成</a:t>
            </a:r>
            <a:r>
              <a:rPr lang="en-US" altLang="ja-JP" sz="2400" dirty="0" smtClean="0">
                <a:solidFill>
                  <a:srgbClr val="000000"/>
                </a:solidFill>
                <a:ea typeface="ＭＳ Ｐゴシック"/>
                <a:cs typeface="Arial" panose="020B0604020202020204" pitchFamily="34" charset="0"/>
              </a:rPr>
              <a:t>25</a:t>
            </a:r>
            <a:r>
              <a:rPr lang="ja-JP" altLang="en-US" sz="2400" dirty="0" smtClean="0">
                <a:solidFill>
                  <a:srgbClr val="000000"/>
                </a:solidFill>
                <a:ea typeface="ＭＳ Ｐゴシック"/>
                <a:cs typeface="Arial" panose="020B0604020202020204" pitchFamily="34" charset="0"/>
              </a:rPr>
              <a:t>年</a:t>
            </a:r>
            <a:r>
              <a:rPr lang="en-US" altLang="ja-JP" sz="2400" dirty="0" smtClean="0">
                <a:solidFill>
                  <a:srgbClr val="000000"/>
                </a:solidFill>
                <a:ea typeface="ＭＳ Ｐゴシック"/>
                <a:cs typeface="Arial" panose="020B0604020202020204" pitchFamily="34" charset="0"/>
              </a:rPr>
              <a:t>12</a:t>
            </a:r>
            <a:r>
              <a:rPr lang="ja-JP" altLang="en-US" sz="2400" dirty="0" smtClean="0">
                <a:solidFill>
                  <a:srgbClr val="000000"/>
                </a:solidFill>
                <a:ea typeface="ＭＳ Ｐゴシック"/>
                <a:cs typeface="Arial" panose="020B0604020202020204" pitchFamily="34" charset="0"/>
              </a:rPr>
              <a:t>月</a:t>
            </a:r>
            <a:r>
              <a:rPr lang="en-US" altLang="ja-JP" sz="2400" dirty="0" smtClean="0">
                <a:solidFill>
                  <a:srgbClr val="000000"/>
                </a:solidFill>
                <a:ea typeface="ＭＳ Ｐゴシック"/>
                <a:cs typeface="Arial" panose="020B0604020202020204" pitchFamily="34" charset="0"/>
              </a:rPr>
              <a:t>20</a:t>
            </a:r>
            <a:r>
              <a:rPr lang="ja-JP" altLang="en-US" sz="2400" dirty="0" smtClean="0">
                <a:solidFill>
                  <a:srgbClr val="000000"/>
                </a:solidFill>
                <a:ea typeface="ＭＳ Ｐゴシック"/>
                <a:cs typeface="Arial" panose="020B0604020202020204" pitchFamily="34" charset="0"/>
              </a:rPr>
              <a:t>日</a:t>
            </a:r>
            <a:r>
              <a:rPr lang="en-US" altLang="ja-JP" sz="2400" dirty="0" smtClean="0">
                <a:solidFill>
                  <a:srgbClr val="000000"/>
                </a:solidFill>
                <a:ea typeface="ＭＳ Ｐゴシック"/>
                <a:cs typeface="Arial" panose="020B0604020202020204" pitchFamily="34" charset="0"/>
              </a:rPr>
              <a:t>】</a:t>
            </a:r>
          </a:p>
          <a:p>
            <a:pPr eaLnBrk="1" fontAlgn="base" hangingPunct="1">
              <a:spcBef>
                <a:spcPct val="0"/>
              </a:spcBef>
              <a:spcAft>
                <a:spcPct val="0"/>
              </a:spcAft>
              <a:buFontTx/>
              <a:buNone/>
            </a:pPr>
            <a:r>
              <a:rPr lang="ja-JP" altLang="en-US" sz="2400" dirty="0" smtClean="0">
                <a:solidFill>
                  <a:srgbClr val="000000"/>
                </a:solidFill>
                <a:ea typeface="ＭＳ Ｐゴシック"/>
                <a:cs typeface="Arial" panose="020B0604020202020204" pitchFamily="34" charset="0"/>
              </a:rPr>
              <a:t>　平成</a:t>
            </a:r>
            <a:r>
              <a:rPr lang="en-US" altLang="ja-JP" sz="2400" dirty="0" smtClean="0">
                <a:solidFill>
                  <a:srgbClr val="000000"/>
                </a:solidFill>
                <a:ea typeface="ＭＳ Ｐゴシック"/>
                <a:cs typeface="Arial" panose="020B0604020202020204" pitchFamily="34" charset="0"/>
              </a:rPr>
              <a:t>26</a:t>
            </a:r>
            <a:r>
              <a:rPr lang="ja-JP" altLang="en-US" sz="2400" dirty="0" smtClean="0">
                <a:solidFill>
                  <a:srgbClr val="000000"/>
                </a:solidFill>
                <a:ea typeface="ＭＳ Ｐゴシック"/>
                <a:cs typeface="Arial" panose="020B0604020202020204" pitchFamily="34" charset="0"/>
              </a:rPr>
              <a:t>年度診療報酬改定率決定</a:t>
            </a:r>
            <a:endParaRPr lang="en-US" altLang="ja-JP" sz="2400" dirty="0" smtClean="0">
              <a:solidFill>
                <a:srgbClr val="000000"/>
              </a:solidFill>
              <a:ea typeface="ＭＳ Ｐゴシック"/>
              <a:cs typeface="Arial" panose="020B0604020202020204" pitchFamily="34" charset="0"/>
            </a:endParaRPr>
          </a:p>
        </p:txBody>
      </p:sp>
      <p:sp>
        <p:nvSpPr>
          <p:cNvPr id="2" name="下矢印 1"/>
          <p:cNvSpPr/>
          <p:nvPr/>
        </p:nvSpPr>
        <p:spPr>
          <a:xfrm>
            <a:off x="3907755" y="5589240"/>
            <a:ext cx="2014567" cy="288032"/>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12" name="Text Box 2"/>
          <p:cNvSpPr txBox="1">
            <a:spLocks noChangeArrowheads="1"/>
          </p:cNvSpPr>
          <p:nvPr/>
        </p:nvSpPr>
        <p:spPr bwMode="auto">
          <a:xfrm>
            <a:off x="194475" y="188644"/>
            <a:ext cx="9517057" cy="1015663"/>
          </a:xfrm>
          <a:prstGeom prst="rect">
            <a:avLst/>
          </a:prstGeom>
          <a:noFill/>
          <a:ln w="9525">
            <a:noFill/>
            <a:prstDash val="dash"/>
          </a:ln>
          <a:effectLs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en-US" altLang="ja-JP" sz="2000" dirty="0" smtClean="0">
                <a:solidFill>
                  <a:srgbClr val="000000"/>
                </a:solidFill>
                <a:ea typeface="ＭＳ Ｐゴシック"/>
                <a:cs typeface="Arial" panose="020B0604020202020204" pitchFamily="34" charset="0"/>
              </a:rPr>
              <a:t>【</a:t>
            </a:r>
            <a:r>
              <a:rPr lang="ja-JP" altLang="en-US" sz="2000" dirty="0" smtClean="0">
                <a:solidFill>
                  <a:srgbClr val="000000"/>
                </a:solidFill>
                <a:ea typeface="ＭＳ Ｐゴシック"/>
                <a:cs typeface="Arial" panose="020B0604020202020204" pitchFamily="34" charset="0"/>
              </a:rPr>
              <a:t>平成</a:t>
            </a:r>
            <a:r>
              <a:rPr lang="en-US" altLang="ja-JP" sz="2000" dirty="0" smtClean="0">
                <a:solidFill>
                  <a:srgbClr val="000000"/>
                </a:solidFill>
                <a:ea typeface="ＭＳ Ｐゴシック"/>
                <a:cs typeface="Arial" panose="020B0604020202020204" pitchFamily="34" charset="0"/>
              </a:rPr>
              <a:t>25</a:t>
            </a:r>
            <a:r>
              <a:rPr lang="ja-JP" altLang="en-US" sz="2000" dirty="0" smtClean="0">
                <a:solidFill>
                  <a:srgbClr val="000000"/>
                </a:solidFill>
                <a:ea typeface="ＭＳ Ｐゴシック"/>
                <a:cs typeface="Arial" panose="020B0604020202020204" pitchFamily="34" charset="0"/>
              </a:rPr>
              <a:t>年</a:t>
            </a:r>
            <a:r>
              <a:rPr lang="en-US" altLang="ja-JP" sz="2000" dirty="0" smtClean="0">
                <a:solidFill>
                  <a:srgbClr val="000000"/>
                </a:solidFill>
                <a:ea typeface="ＭＳ Ｐゴシック"/>
                <a:cs typeface="Arial" panose="020B0604020202020204" pitchFamily="34" charset="0"/>
              </a:rPr>
              <a:t>12</a:t>
            </a:r>
            <a:r>
              <a:rPr lang="ja-JP" altLang="en-US" sz="2000" dirty="0" smtClean="0">
                <a:solidFill>
                  <a:srgbClr val="000000"/>
                </a:solidFill>
                <a:ea typeface="ＭＳ Ｐゴシック"/>
                <a:cs typeface="Arial" panose="020B0604020202020204" pitchFamily="34" charset="0"/>
              </a:rPr>
              <a:t>月</a:t>
            </a:r>
            <a:r>
              <a:rPr lang="en-US" altLang="ja-JP" sz="2000" dirty="0" smtClean="0">
                <a:solidFill>
                  <a:srgbClr val="000000"/>
                </a:solidFill>
                <a:ea typeface="ＭＳ Ｐゴシック"/>
                <a:cs typeface="Arial" panose="020B0604020202020204" pitchFamily="34" charset="0"/>
              </a:rPr>
              <a:t>18</a:t>
            </a:r>
            <a:r>
              <a:rPr lang="ja-JP" altLang="en-US" sz="2000" dirty="0" smtClean="0">
                <a:solidFill>
                  <a:srgbClr val="000000"/>
                </a:solidFill>
                <a:ea typeface="ＭＳ Ｐゴシック"/>
                <a:cs typeface="Arial" panose="020B0604020202020204" pitchFamily="34" charset="0"/>
              </a:rPr>
              <a:t>日</a:t>
            </a:r>
            <a:r>
              <a:rPr lang="en-US" altLang="ja-JP" sz="2000" dirty="0" smtClean="0">
                <a:solidFill>
                  <a:srgbClr val="000000"/>
                </a:solidFill>
                <a:ea typeface="ＭＳ Ｐゴシック"/>
                <a:cs typeface="Arial" panose="020B0604020202020204" pitchFamily="34" charset="0"/>
              </a:rPr>
              <a:t>】</a:t>
            </a:r>
          </a:p>
          <a:p>
            <a:pPr eaLnBrk="1" fontAlgn="base" hangingPunct="1">
              <a:spcBef>
                <a:spcPct val="0"/>
              </a:spcBef>
              <a:spcAft>
                <a:spcPct val="0"/>
              </a:spcAft>
              <a:buFontTx/>
              <a:buNone/>
            </a:pPr>
            <a:r>
              <a:rPr lang="ja-JP" altLang="en-US" sz="2000" dirty="0" smtClean="0">
                <a:solidFill>
                  <a:srgbClr val="000000"/>
                </a:solidFill>
                <a:ea typeface="ＭＳ Ｐゴシック"/>
                <a:cs typeface="Arial" panose="020B0604020202020204" pitchFamily="34" charset="0"/>
              </a:rPr>
              <a:t>　高市自民</a:t>
            </a:r>
            <a:r>
              <a:rPr lang="ja-JP" altLang="en-US" sz="2000" dirty="0">
                <a:solidFill>
                  <a:srgbClr val="000000"/>
                </a:solidFill>
                <a:ea typeface="ＭＳ Ｐゴシック"/>
                <a:cs typeface="Arial" panose="020B0604020202020204" pitchFamily="34" charset="0"/>
              </a:rPr>
              <a:t>党政調</a:t>
            </a:r>
            <a:r>
              <a:rPr lang="ja-JP" altLang="en-US" sz="2000" dirty="0" smtClean="0">
                <a:solidFill>
                  <a:srgbClr val="000000"/>
                </a:solidFill>
                <a:ea typeface="ＭＳ Ｐゴシック"/>
                <a:cs typeface="Arial" panose="020B0604020202020204" pitchFamily="34" charset="0"/>
              </a:rPr>
              <a:t>会長、松本政調副会長、丸川厚生労働部会長、加藤内閣官房副長官が、官邸で菅官房長官と面会し「平成</a:t>
            </a:r>
            <a:r>
              <a:rPr lang="en-US" altLang="ja-JP" sz="2000" dirty="0" smtClean="0">
                <a:solidFill>
                  <a:srgbClr val="000000"/>
                </a:solidFill>
                <a:ea typeface="ＭＳ Ｐゴシック"/>
                <a:cs typeface="Arial" panose="020B0604020202020204" pitchFamily="34" charset="0"/>
              </a:rPr>
              <a:t>26</a:t>
            </a:r>
            <a:r>
              <a:rPr lang="ja-JP" altLang="en-US" sz="2000" dirty="0" smtClean="0">
                <a:solidFill>
                  <a:srgbClr val="000000"/>
                </a:solidFill>
                <a:ea typeface="ＭＳ Ｐゴシック"/>
                <a:cs typeface="Arial" panose="020B0604020202020204" pitchFamily="34" charset="0"/>
              </a:rPr>
              <a:t>年度診療報酬に関する申し入れ」を渡す</a:t>
            </a:r>
            <a:endParaRPr lang="en-US" altLang="ja-JP" sz="2000" dirty="0" smtClean="0">
              <a:solidFill>
                <a:srgbClr val="000000"/>
              </a:solidFill>
              <a:ea typeface="ＭＳ Ｐゴシック"/>
              <a:cs typeface="Arial" panose="020B0604020202020204" pitchFamily="34" charset="0"/>
            </a:endParaRPr>
          </a:p>
        </p:txBody>
      </p:sp>
      <p:sp>
        <p:nvSpPr>
          <p:cNvPr id="13" name="テキスト ボックス 12"/>
          <p:cNvSpPr txBox="1"/>
          <p:nvPr/>
        </p:nvSpPr>
        <p:spPr>
          <a:xfrm>
            <a:off x="428497" y="1556793"/>
            <a:ext cx="9127014" cy="2954655"/>
          </a:xfrm>
          <a:prstGeom prst="rect">
            <a:avLst/>
          </a:prstGeom>
          <a:noFill/>
          <a:ln>
            <a:solidFill>
              <a:schemeClr val="tx1"/>
            </a:solidFill>
            <a:prstDash val="dash"/>
          </a:ln>
        </p:spPr>
        <p:txBody>
          <a:bodyPr wrap="square" rtlCol="0">
            <a:spAutoFit/>
          </a:bodyPr>
          <a:lstStyle/>
          <a:p>
            <a:pPr marL="266700" indent="-266700" fontAlgn="base">
              <a:spcBef>
                <a:spcPct val="0"/>
              </a:spcBef>
              <a:spcAft>
                <a:spcPct val="0"/>
              </a:spcAft>
            </a:pPr>
            <a:r>
              <a:rPr lang="ja-JP" altLang="en-US" sz="1900" dirty="0" smtClean="0">
                <a:solidFill>
                  <a:srgbClr val="000000"/>
                </a:solidFill>
              </a:rPr>
              <a:t>１．消費税率引上げに伴う医療機関等の課税仕入れにかかるコスト増について、より適切な計算方法を採用すること。</a:t>
            </a:r>
            <a:endParaRPr lang="en-US" altLang="ja-JP" sz="1900" dirty="0" smtClean="0">
              <a:solidFill>
                <a:srgbClr val="000000"/>
              </a:solidFill>
            </a:endParaRPr>
          </a:p>
          <a:p>
            <a:pPr marL="266700" indent="-266700" fontAlgn="base">
              <a:spcBef>
                <a:spcPts val="600"/>
              </a:spcBef>
              <a:spcAft>
                <a:spcPct val="0"/>
              </a:spcAft>
            </a:pPr>
            <a:r>
              <a:rPr lang="ja-JP" altLang="en-US" sz="1900" dirty="0">
                <a:solidFill>
                  <a:srgbClr val="000000"/>
                </a:solidFill>
              </a:rPr>
              <a:t>２</a:t>
            </a:r>
            <a:r>
              <a:rPr lang="ja-JP" altLang="en-US" sz="1900" dirty="0" smtClean="0">
                <a:solidFill>
                  <a:srgbClr val="000000"/>
                </a:solidFill>
              </a:rPr>
              <a:t>．消費税増収分を活用した社会保障の充実として、診療報酬と新たな財政支援制度（基金）を適切に組み合わせ、医療提供体制の改革・充実を図ることとし、診療報酬改定において十分な金額を確保すること。</a:t>
            </a:r>
            <a:endParaRPr lang="en-US" altLang="ja-JP" sz="1900" dirty="0" smtClean="0">
              <a:solidFill>
                <a:srgbClr val="000000"/>
              </a:solidFill>
            </a:endParaRPr>
          </a:p>
          <a:p>
            <a:pPr marL="266700" indent="-266700" fontAlgn="base">
              <a:spcBef>
                <a:spcPts val="600"/>
              </a:spcBef>
              <a:spcAft>
                <a:spcPct val="0"/>
              </a:spcAft>
            </a:pPr>
            <a:r>
              <a:rPr lang="ja-JP" altLang="en-US" sz="1900" dirty="0">
                <a:solidFill>
                  <a:srgbClr val="000000"/>
                </a:solidFill>
              </a:rPr>
              <a:t>３</a:t>
            </a:r>
            <a:r>
              <a:rPr lang="ja-JP" altLang="en-US" sz="1900" dirty="0" smtClean="0">
                <a:solidFill>
                  <a:srgbClr val="000000"/>
                </a:solidFill>
              </a:rPr>
              <a:t>．以上を前提として、従来通り、薬価改定によるものを含め、必要な財源を確保する。これらにより、医療提供体制改革を進めつつ、地域の医療の諸問題に的確に対応すること。</a:t>
            </a:r>
            <a:endParaRPr lang="en-US" altLang="ja-JP" sz="1900" dirty="0" smtClean="0">
              <a:solidFill>
                <a:srgbClr val="000000"/>
              </a:solidFill>
            </a:endParaRPr>
          </a:p>
          <a:p>
            <a:pPr marL="266700" indent="-266700" fontAlgn="base">
              <a:spcBef>
                <a:spcPts val="600"/>
              </a:spcBef>
              <a:spcAft>
                <a:spcPct val="0"/>
              </a:spcAft>
            </a:pPr>
            <a:r>
              <a:rPr lang="ja-JP" altLang="en-US" sz="1900" dirty="0">
                <a:solidFill>
                  <a:srgbClr val="000000"/>
                </a:solidFill>
              </a:rPr>
              <a:t>など</a:t>
            </a:r>
          </a:p>
        </p:txBody>
      </p:sp>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37</a:t>
            </a:fld>
            <a:endParaRPr lang="ja-JP" altLang="en-US" dirty="0">
              <a:solidFill>
                <a:prstClr val="black"/>
              </a:solidFill>
              <a:latin typeface="Calibri"/>
            </a:endParaRPr>
          </a:p>
        </p:txBody>
      </p:sp>
    </p:spTree>
    <p:extLst>
      <p:ext uri="{BB962C8B-B14F-4D97-AF65-F5344CB8AC3E}">
        <p14:creationId xmlns:p14="http://schemas.microsoft.com/office/powerpoint/2010/main" val="28491848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00">
            <a:alpha val="43921"/>
          </a:srgbClr>
        </a:solidFill>
        <a:effectLst/>
      </p:bgPr>
    </p:bg>
    <p:spTree>
      <p:nvGrpSpPr>
        <p:cNvPr id="1" name=""/>
        <p:cNvGrpSpPr/>
        <p:nvPr/>
      </p:nvGrpSpPr>
      <p:grpSpPr>
        <a:xfrm>
          <a:off x="0" y="0"/>
          <a:ext cx="0" cy="0"/>
          <a:chOff x="0" y="0"/>
          <a:chExt cx="0" cy="0"/>
        </a:xfrm>
      </p:grpSpPr>
      <p:sp>
        <p:nvSpPr>
          <p:cNvPr id="194563" name="テキスト ボックス 2"/>
          <p:cNvSpPr txBox="1">
            <a:spLocks noChangeArrowheads="1"/>
          </p:cNvSpPr>
          <p:nvPr/>
        </p:nvSpPr>
        <p:spPr bwMode="auto">
          <a:xfrm>
            <a:off x="271727" y="44463"/>
            <a:ext cx="936254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2800" smtClean="0">
                <a:solidFill>
                  <a:srgbClr val="0000FF"/>
                </a:solidFill>
                <a:latin typeface="ＭＳ Ｐゴシック" pitchFamily="50" charset="-128"/>
              </a:rPr>
              <a:t>平成２６年度診療報酬改定について</a:t>
            </a:r>
          </a:p>
        </p:txBody>
      </p:sp>
      <p:sp>
        <p:nvSpPr>
          <p:cNvPr id="194564" name="テキスト ボックス 6"/>
          <p:cNvSpPr txBox="1">
            <a:spLocks noChangeArrowheads="1"/>
          </p:cNvSpPr>
          <p:nvPr/>
        </p:nvSpPr>
        <p:spPr bwMode="auto">
          <a:xfrm>
            <a:off x="472943" y="5191125"/>
            <a:ext cx="78009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1600" dirty="0" smtClean="0">
                <a:solidFill>
                  <a:srgbClr val="000000"/>
                </a:solidFill>
                <a:latin typeface="Arial" charset="0"/>
              </a:rPr>
              <a:t>2014</a:t>
            </a:r>
            <a:r>
              <a:rPr lang="ja-JP" altLang="en-US" sz="1600" dirty="0" smtClean="0">
                <a:solidFill>
                  <a:srgbClr val="000000"/>
                </a:solidFill>
                <a:latin typeface="Arial" charset="0"/>
              </a:rPr>
              <a:t>年度　医療提供体制の改革のために必要な事項（診療報酬改定以外）</a:t>
            </a:r>
            <a:endParaRPr lang="en-US" altLang="ja-JP" sz="1600" dirty="0" smtClean="0">
              <a:solidFill>
                <a:srgbClr val="000000"/>
              </a:solidFill>
              <a:latin typeface="Arial" charset="0"/>
            </a:endParaRPr>
          </a:p>
          <a:p>
            <a:pPr eaLnBrk="1" fontAlgn="base" hangingPunct="1">
              <a:spcBef>
                <a:spcPct val="0"/>
              </a:spcBef>
              <a:spcAft>
                <a:spcPct val="0"/>
              </a:spcAft>
              <a:buFontTx/>
              <a:buNone/>
            </a:pPr>
            <a:r>
              <a:rPr lang="ja-JP" altLang="en-US" sz="1600" dirty="0" smtClean="0">
                <a:solidFill>
                  <a:srgbClr val="000000"/>
                </a:solidFill>
                <a:latin typeface="Arial" charset="0"/>
              </a:rPr>
              <a:t>① </a:t>
            </a:r>
            <a:r>
              <a:rPr lang="en-US" altLang="ja-JP" sz="1600" dirty="0" smtClean="0">
                <a:solidFill>
                  <a:srgbClr val="000000"/>
                </a:solidFill>
                <a:latin typeface="Arial" charset="0"/>
              </a:rPr>
              <a:t>7</a:t>
            </a:r>
            <a:r>
              <a:rPr lang="ja-JP" altLang="en-US" sz="1600" dirty="0" smtClean="0">
                <a:solidFill>
                  <a:srgbClr val="000000"/>
                </a:solidFill>
                <a:latin typeface="Arial" charset="0"/>
              </a:rPr>
              <a:t>対</a:t>
            </a:r>
            <a:r>
              <a:rPr lang="en-US" altLang="ja-JP" sz="1600" dirty="0" smtClean="0">
                <a:solidFill>
                  <a:srgbClr val="000000"/>
                </a:solidFill>
                <a:latin typeface="Arial" charset="0"/>
              </a:rPr>
              <a:t>1</a:t>
            </a:r>
            <a:r>
              <a:rPr lang="ja-JP" altLang="en-US" sz="1600" dirty="0" smtClean="0">
                <a:solidFill>
                  <a:srgbClr val="000000"/>
                </a:solidFill>
                <a:latin typeface="Arial" charset="0"/>
              </a:rPr>
              <a:t>病床から受皿病床への円滑な移行</a:t>
            </a:r>
            <a:endParaRPr lang="en-US" altLang="ja-JP" sz="1600" dirty="0" smtClean="0">
              <a:solidFill>
                <a:srgbClr val="000000"/>
              </a:solidFill>
              <a:latin typeface="Arial" charset="0"/>
            </a:endParaRPr>
          </a:p>
          <a:p>
            <a:pPr eaLnBrk="1" fontAlgn="base" hangingPunct="1">
              <a:spcBef>
                <a:spcPct val="0"/>
              </a:spcBef>
              <a:spcAft>
                <a:spcPct val="0"/>
              </a:spcAft>
              <a:buFontTx/>
              <a:buNone/>
            </a:pPr>
            <a:r>
              <a:rPr lang="ja-JP" altLang="en-US" sz="1600" dirty="0" smtClean="0">
                <a:solidFill>
                  <a:srgbClr val="000000"/>
                </a:solidFill>
                <a:latin typeface="Arial" charset="0"/>
              </a:rPr>
              <a:t>　　　　国</a:t>
            </a:r>
            <a:r>
              <a:rPr lang="en-US" altLang="ja-JP" sz="1600" dirty="0" smtClean="0">
                <a:solidFill>
                  <a:srgbClr val="000000"/>
                </a:solidFill>
                <a:latin typeface="Arial" charset="0"/>
              </a:rPr>
              <a:t>140</a:t>
            </a:r>
            <a:r>
              <a:rPr lang="ja-JP" altLang="en-US" sz="1600" dirty="0" smtClean="0">
                <a:solidFill>
                  <a:srgbClr val="000000"/>
                </a:solidFill>
                <a:latin typeface="Arial" charset="0"/>
              </a:rPr>
              <a:t>億円、地方</a:t>
            </a:r>
            <a:r>
              <a:rPr lang="en-US" altLang="ja-JP" sz="1600" dirty="0" smtClean="0">
                <a:solidFill>
                  <a:srgbClr val="000000"/>
                </a:solidFill>
                <a:latin typeface="Arial" charset="0"/>
              </a:rPr>
              <a:t>60</a:t>
            </a:r>
            <a:r>
              <a:rPr lang="ja-JP" altLang="en-US" sz="1600" dirty="0" smtClean="0">
                <a:solidFill>
                  <a:srgbClr val="000000"/>
                </a:solidFill>
                <a:latin typeface="Arial" charset="0"/>
              </a:rPr>
              <a:t>億円、計</a:t>
            </a:r>
            <a:r>
              <a:rPr lang="en-US" altLang="ja-JP" sz="1600" dirty="0" smtClean="0">
                <a:solidFill>
                  <a:srgbClr val="000000"/>
                </a:solidFill>
                <a:latin typeface="Arial" charset="0"/>
              </a:rPr>
              <a:t>200</a:t>
            </a:r>
            <a:r>
              <a:rPr lang="ja-JP" altLang="en-US" sz="1600" dirty="0" smtClean="0">
                <a:solidFill>
                  <a:srgbClr val="000000"/>
                </a:solidFill>
                <a:latin typeface="Arial" charset="0"/>
              </a:rPr>
              <a:t>億円程度</a:t>
            </a:r>
            <a:endParaRPr lang="en-US" altLang="ja-JP" sz="1600" dirty="0" smtClean="0">
              <a:solidFill>
                <a:srgbClr val="000000"/>
              </a:solidFill>
              <a:latin typeface="Arial" charset="0"/>
            </a:endParaRPr>
          </a:p>
          <a:p>
            <a:pPr eaLnBrk="1" fontAlgn="base" hangingPunct="1">
              <a:spcBef>
                <a:spcPct val="0"/>
              </a:spcBef>
              <a:spcAft>
                <a:spcPct val="0"/>
              </a:spcAft>
              <a:buFontTx/>
              <a:buNone/>
            </a:pPr>
            <a:r>
              <a:rPr lang="ja-JP" altLang="en-US" sz="1600" dirty="0" smtClean="0">
                <a:solidFill>
                  <a:srgbClr val="000000"/>
                </a:solidFill>
                <a:latin typeface="Arial" charset="0"/>
              </a:rPr>
              <a:t>② 病床の機能分化・連携、在宅医療の推進、医療従事者の確保・養成</a:t>
            </a:r>
            <a:endParaRPr lang="en-US" altLang="ja-JP" sz="1600" dirty="0" smtClean="0">
              <a:solidFill>
                <a:srgbClr val="000000"/>
              </a:solidFill>
              <a:latin typeface="Arial" charset="0"/>
            </a:endParaRPr>
          </a:p>
          <a:p>
            <a:pPr eaLnBrk="1" fontAlgn="base" hangingPunct="1">
              <a:spcBef>
                <a:spcPct val="0"/>
              </a:spcBef>
              <a:spcAft>
                <a:spcPct val="0"/>
              </a:spcAft>
              <a:buFontTx/>
              <a:buNone/>
            </a:pPr>
            <a:r>
              <a:rPr lang="ja-JP" altLang="en-US" sz="1600" dirty="0" smtClean="0">
                <a:solidFill>
                  <a:srgbClr val="000000"/>
                </a:solidFill>
                <a:latin typeface="Arial" charset="0"/>
              </a:rPr>
              <a:t>　　　　国</a:t>
            </a:r>
            <a:r>
              <a:rPr lang="en-US" altLang="ja-JP" sz="1600" dirty="0" smtClean="0">
                <a:solidFill>
                  <a:srgbClr val="000000"/>
                </a:solidFill>
                <a:latin typeface="Arial" charset="0"/>
              </a:rPr>
              <a:t>600</a:t>
            </a:r>
            <a:r>
              <a:rPr lang="ja-JP" altLang="en-US" sz="1600" dirty="0" smtClean="0">
                <a:solidFill>
                  <a:srgbClr val="000000"/>
                </a:solidFill>
                <a:latin typeface="Arial" charset="0"/>
              </a:rPr>
              <a:t>億円、地方</a:t>
            </a:r>
            <a:r>
              <a:rPr lang="en-US" altLang="ja-JP" sz="1600" dirty="0" smtClean="0">
                <a:solidFill>
                  <a:srgbClr val="000000"/>
                </a:solidFill>
                <a:latin typeface="Arial" charset="0"/>
              </a:rPr>
              <a:t>300</a:t>
            </a:r>
            <a:r>
              <a:rPr lang="ja-JP" altLang="en-US" sz="1600" dirty="0" smtClean="0">
                <a:solidFill>
                  <a:srgbClr val="000000"/>
                </a:solidFill>
                <a:latin typeface="Arial" charset="0"/>
              </a:rPr>
              <a:t>億円、計</a:t>
            </a:r>
            <a:r>
              <a:rPr lang="en-US" altLang="ja-JP" sz="1600" dirty="0" smtClean="0">
                <a:solidFill>
                  <a:srgbClr val="000000"/>
                </a:solidFill>
                <a:latin typeface="Arial" charset="0"/>
              </a:rPr>
              <a:t>900</a:t>
            </a:r>
            <a:r>
              <a:rPr lang="ja-JP" altLang="en-US" sz="1600" dirty="0" smtClean="0">
                <a:solidFill>
                  <a:srgbClr val="000000"/>
                </a:solidFill>
                <a:latin typeface="Arial" charset="0"/>
              </a:rPr>
              <a:t>億円程度（基金）</a:t>
            </a:r>
            <a:endParaRPr lang="en-US" altLang="ja-JP" sz="1600" dirty="0" smtClean="0">
              <a:solidFill>
                <a:srgbClr val="000000"/>
              </a:solidFill>
              <a:latin typeface="Arial" charset="0"/>
            </a:endParaRPr>
          </a:p>
        </p:txBody>
      </p:sp>
      <p:sp>
        <p:nvSpPr>
          <p:cNvPr id="194565" name="テキスト ボックス 7"/>
          <p:cNvSpPr txBox="1">
            <a:spLocks noChangeArrowheads="1"/>
          </p:cNvSpPr>
          <p:nvPr/>
        </p:nvSpPr>
        <p:spPr bwMode="auto">
          <a:xfrm>
            <a:off x="896019" y="6410506"/>
            <a:ext cx="823780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200" dirty="0" smtClean="0">
                <a:solidFill>
                  <a:srgbClr val="000000"/>
                </a:solidFill>
                <a:latin typeface="Arial" charset="0"/>
              </a:rPr>
              <a:t>＊基金の上乗せ分（約</a:t>
            </a:r>
            <a:r>
              <a:rPr lang="en-US" altLang="ja-JP" sz="1200" dirty="0" smtClean="0">
                <a:solidFill>
                  <a:srgbClr val="000000"/>
                </a:solidFill>
                <a:latin typeface="Arial" charset="0"/>
              </a:rPr>
              <a:t>360</a:t>
            </a:r>
            <a:r>
              <a:rPr lang="ja-JP" altLang="en-US" sz="1200" dirty="0" smtClean="0">
                <a:solidFill>
                  <a:srgbClr val="000000"/>
                </a:solidFill>
                <a:latin typeface="Arial" charset="0"/>
              </a:rPr>
              <a:t>億円）は、地域包括ケアの中心を担うかかりつけ医機能を持つ医療機関を中心に配分</a:t>
            </a:r>
          </a:p>
        </p:txBody>
      </p:sp>
      <p:sp>
        <p:nvSpPr>
          <p:cNvPr id="194566" name="テキスト ボックス 1"/>
          <p:cNvSpPr txBox="1">
            <a:spLocks noChangeArrowheads="1"/>
          </p:cNvSpPr>
          <p:nvPr/>
        </p:nvSpPr>
        <p:spPr bwMode="auto">
          <a:xfrm>
            <a:off x="271777" y="1111250"/>
            <a:ext cx="101467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800" b="1" dirty="0" smtClean="0">
                <a:solidFill>
                  <a:srgbClr val="000000"/>
                </a:solidFill>
                <a:latin typeface="Arial" charset="0"/>
              </a:rPr>
              <a:t>（内訳）</a:t>
            </a:r>
          </a:p>
        </p:txBody>
      </p:sp>
      <p:sp>
        <p:nvSpPr>
          <p:cNvPr id="194567" name="テキスト ボックス 2"/>
          <p:cNvSpPr txBox="1">
            <a:spLocks noChangeArrowheads="1"/>
          </p:cNvSpPr>
          <p:nvPr/>
        </p:nvSpPr>
        <p:spPr bwMode="auto">
          <a:xfrm>
            <a:off x="1129904" y="1266825"/>
            <a:ext cx="8136334" cy="39243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800" b="1" dirty="0" smtClean="0">
                <a:solidFill>
                  <a:srgbClr val="000000"/>
                </a:solidFill>
                <a:latin typeface="Arial" charset="0"/>
              </a:rPr>
              <a:t>１．診療報酬本体</a:t>
            </a:r>
          </a:p>
          <a:p>
            <a:pPr eaLnBrk="1" fontAlgn="base" hangingPunct="1">
              <a:spcBef>
                <a:spcPct val="0"/>
              </a:spcBef>
              <a:spcAft>
                <a:spcPct val="0"/>
              </a:spcAft>
              <a:buFontTx/>
              <a:buNone/>
            </a:pPr>
            <a:r>
              <a:rPr lang="ja-JP" altLang="en-US" sz="1800" b="1" dirty="0" smtClean="0">
                <a:solidFill>
                  <a:srgbClr val="000000"/>
                </a:solidFill>
                <a:latin typeface="Arial" charset="0"/>
              </a:rPr>
              <a:t>　　改定率 　＋０．７３％（＋０．６３％）</a:t>
            </a:r>
          </a:p>
          <a:p>
            <a:pPr eaLnBrk="1" fontAlgn="base" hangingPunct="1">
              <a:spcBef>
                <a:spcPct val="0"/>
              </a:spcBef>
              <a:spcAft>
                <a:spcPct val="0"/>
              </a:spcAft>
              <a:buFontTx/>
              <a:buNone/>
            </a:pPr>
            <a:r>
              <a:rPr lang="ja-JP" altLang="en-US" sz="1800" b="1" dirty="0" smtClean="0">
                <a:solidFill>
                  <a:srgbClr val="000000"/>
                </a:solidFill>
                <a:latin typeface="Arial" charset="0"/>
              </a:rPr>
              <a:t>　　各科改定率</a:t>
            </a:r>
          </a:p>
          <a:p>
            <a:pPr eaLnBrk="1" fontAlgn="base" hangingPunct="1">
              <a:spcBef>
                <a:spcPct val="0"/>
              </a:spcBef>
              <a:spcAft>
                <a:spcPct val="0"/>
              </a:spcAft>
              <a:buFontTx/>
              <a:buNone/>
            </a:pPr>
            <a:r>
              <a:rPr lang="ja-JP" altLang="en-US" sz="1800" b="1" dirty="0" smtClean="0">
                <a:solidFill>
                  <a:srgbClr val="000000"/>
                </a:solidFill>
                <a:latin typeface="Arial" charset="0"/>
              </a:rPr>
              <a:t>　　　　　医科 　＋０．８２％（＋０．７１％）</a:t>
            </a:r>
          </a:p>
          <a:p>
            <a:pPr eaLnBrk="1" fontAlgn="base" hangingPunct="1">
              <a:spcBef>
                <a:spcPct val="0"/>
              </a:spcBef>
              <a:spcAft>
                <a:spcPct val="0"/>
              </a:spcAft>
              <a:buFontTx/>
              <a:buNone/>
            </a:pPr>
            <a:r>
              <a:rPr lang="ja-JP" altLang="en-US" sz="1800" b="1" dirty="0" smtClean="0">
                <a:solidFill>
                  <a:srgbClr val="000000"/>
                </a:solidFill>
                <a:latin typeface="Arial" charset="0"/>
              </a:rPr>
              <a:t>　　　　　歯科 　＋０．９９％（＋０．８７％）</a:t>
            </a:r>
          </a:p>
          <a:p>
            <a:pPr eaLnBrk="1" fontAlgn="base" hangingPunct="1">
              <a:spcBef>
                <a:spcPct val="0"/>
              </a:spcBef>
              <a:spcAft>
                <a:spcPct val="0"/>
              </a:spcAft>
              <a:buFontTx/>
              <a:buNone/>
            </a:pPr>
            <a:r>
              <a:rPr lang="ja-JP" altLang="en-US" sz="1800" b="1" dirty="0" smtClean="0">
                <a:solidFill>
                  <a:srgbClr val="000000"/>
                </a:solidFill>
                <a:latin typeface="Arial" charset="0"/>
              </a:rPr>
              <a:t>　　　　　調剤 　＋０．２２％（＋０．１８％）</a:t>
            </a:r>
          </a:p>
          <a:p>
            <a:pPr eaLnBrk="1" fontAlgn="base" hangingPunct="1">
              <a:spcBef>
                <a:spcPts val="600"/>
              </a:spcBef>
              <a:spcAft>
                <a:spcPct val="0"/>
              </a:spcAft>
              <a:buFontTx/>
              <a:buNone/>
            </a:pPr>
            <a:r>
              <a:rPr lang="ja-JP" altLang="en-US" sz="1800" b="1" dirty="0" smtClean="0">
                <a:solidFill>
                  <a:srgbClr val="000000"/>
                </a:solidFill>
                <a:latin typeface="Arial" charset="0"/>
              </a:rPr>
              <a:t>２．薬価改定等</a:t>
            </a:r>
          </a:p>
          <a:p>
            <a:pPr eaLnBrk="1" fontAlgn="base" hangingPunct="1">
              <a:spcBef>
                <a:spcPct val="0"/>
              </a:spcBef>
              <a:spcAft>
                <a:spcPct val="0"/>
              </a:spcAft>
              <a:buFontTx/>
              <a:buNone/>
            </a:pPr>
            <a:r>
              <a:rPr lang="ja-JP" altLang="en-US" sz="1800" b="1" dirty="0" smtClean="0">
                <a:solidFill>
                  <a:srgbClr val="000000"/>
                </a:solidFill>
                <a:latin typeface="Arial" charset="0"/>
              </a:rPr>
              <a:t>　　改定率 　▲０．６３％（＋０．７３％）</a:t>
            </a:r>
          </a:p>
          <a:p>
            <a:pPr eaLnBrk="1" fontAlgn="base" hangingPunct="1">
              <a:spcBef>
                <a:spcPct val="0"/>
              </a:spcBef>
              <a:spcAft>
                <a:spcPct val="0"/>
              </a:spcAft>
              <a:buFontTx/>
              <a:buNone/>
            </a:pPr>
            <a:r>
              <a:rPr lang="ja-JP" altLang="en-US" sz="1800" b="1" dirty="0" smtClean="0">
                <a:solidFill>
                  <a:srgbClr val="000000"/>
                </a:solidFill>
                <a:latin typeface="Arial" charset="0"/>
              </a:rPr>
              <a:t>　　　　薬価改定 　　　　▲０．５８％（＋０．６４％）</a:t>
            </a:r>
          </a:p>
          <a:p>
            <a:pPr eaLnBrk="1" fontAlgn="base" hangingPunct="1">
              <a:spcBef>
                <a:spcPct val="0"/>
              </a:spcBef>
              <a:spcAft>
                <a:spcPct val="0"/>
              </a:spcAft>
              <a:buFontTx/>
              <a:buNone/>
            </a:pPr>
            <a:r>
              <a:rPr lang="ja-JP" altLang="en-US" sz="1800" b="1" dirty="0" smtClean="0">
                <a:solidFill>
                  <a:srgbClr val="000000"/>
                </a:solidFill>
                <a:latin typeface="Arial" charset="0"/>
              </a:rPr>
              <a:t>　　　　材料価格改定 　▲０．０５％（＋０．０９％）</a:t>
            </a:r>
            <a:endParaRPr lang="en-US" altLang="ja-JP" sz="1800" b="1" dirty="0" smtClean="0">
              <a:solidFill>
                <a:srgbClr val="000000"/>
              </a:solidFill>
              <a:latin typeface="Arial" charset="0"/>
            </a:endParaRPr>
          </a:p>
          <a:p>
            <a:pPr eaLnBrk="1" fontAlgn="base" hangingPunct="1">
              <a:spcBef>
                <a:spcPts val="600"/>
              </a:spcBef>
              <a:spcAft>
                <a:spcPct val="0"/>
              </a:spcAft>
              <a:buFontTx/>
              <a:buNone/>
            </a:pPr>
            <a:r>
              <a:rPr lang="ja-JP" altLang="en-US" sz="1800" b="1" dirty="0" smtClean="0">
                <a:solidFill>
                  <a:srgbClr val="000000"/>
                </a:solidFill>
                <a:latin typeface="Arial" charset="0"/>
              </a:rPr>
              <a:t>　なお、別途、後発医薬品の価格設定の見直し、うがい薬のみの処方の</a:t>
            </a:r>
            <a:endParaRPr lang="en-US" altLang="ja-JP" sz="1800" b="1" dirty="0" smtClean="0">
              <a:solidFill>
                <a:srgbClr val="000000"/>
              </a:solidFill>
              <a:latin typeface="Arial" charset="0"/>
            </a:endParaRPr>
          </a:p>
          <a:p>
            <a:pPr eaLnBrk="1" fontAlgn="base" hangingPunct="1">
              <a:spcBef>
                <a:spcPct val="0"/>
              </a:spcBef>
              <a:spcAft>
                <a:spcPct val="0"/>
              </a:spcAft>
              <a:buFontTx/>
              <a:buNone/>
            </a:pPr>
            <a:r>
              <a:rPr lang="ja-JP" altLang="en-US" sz="1800" b="1" dirty="0" smtClean="0">
                <a:solidFill>
                  <a:srgbClr val="000000"/>
                </a:solidFill>
                <a:latin typeface="Arial" charset="0"/>
              </a:rPr>
              <a:t>保険適用除外などの措置を講ずる。</a:t>
            </a:r>
          </a:p>
          <a:p>
            <a:pPr eaLnBrk="1" fontAlgn="base" hangingPunct="1">
              <a:spcBef>
                <a:spcPts val="600"/>
              </a:spcBef>
              <a:spcAft>
                <a:spcPct val="0"/>
              </a:spcAft>
              <a:buFontTx/>
              <a:buNone/>
            </a:pPr>
            <a:r>
              <a:rPr lang="en-US" altLang="ja-JP" sz="1800" dirty="0" smtClean="0">
                <a:solidFill>
                  <a:prstClr val="black"/>
                </a:solidFill>
                <a:latin typeface="Arial" charset="0"/>
              </a:rPr>
              <a:t>※</a:t>
            </a:r>
            <a:r>
              <a:rPr lang="ja-JP" altLang="en-US" sz="1800" dirty="0" smtClean="0">
                <a:solidFill>
                  <a:prstClr val="black"/>
                </a:solidFill>
                <a:latin typeface="Arial" charset="0"/>
              </a:rPr>
              <a:t>（　　）内は、消費税率引き上げに伴う課税仕入コスト増対応分</a:t>
            </a:r>
          </a:p>
        </p:txBody>
      </p:sp>
      <p:sp>
        <p:nvSpPr>
          <p:cNvPr id="194568" name="テキスト ボックス 3"/>
          <p:cNvSpPr txBox="1">
            <a:spLocks noChangeArrowheads="1"/>
          </p:cNvSpPr>
          <p:nvPr/>
        </p:nvSpPr>
        <p:spPr bwMode="auto">
          <a:xfrm>
            <a:off x="613966" y="742954"/>
            <a:ext cx="8941196"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2200" u="sng" smtClean="0">
                <a:solidFill>
                  <a:srgbClr val="000000"/>
                </a:solidFill>
                <a:latin typeface="Arial" charset="0"/>
              </a:rPr>
              <a:t>改定率　＋０．１０％　（うち消費増税仕入コスト増対応分＋１．３６％）</a:t>
            </a:r>
          </a:p>
        </p:txBody>
      </p:sp>
      <p:sp>
        <p:nvSpPr>
          <p:cNvPr id="194569" name="テキスト ボックス 8"/>
          <p:cNvSpPr txBox="1">
            <a:spLocks noChangeArrowheads="1"/>
          </p:cNvSpPr>
          <p:nvPr/>
        </p:nvSpPr>
        <p:spPr bwMode="auto">
          <a:xfrm>
            <a:off x="6903342" y="382603"/>
            <a:ext cx="274822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1800" smtClean="0">
                <a:solidFill>
                  <a:srgbClr val="000000"/>
                </a:solidFill>
                <a:latin typeface="Arial" charset="0"/>
              </a:rPr>
              <a:t>〔</a:t>
            </a:r>
            <a:r>
              <a:rPr lang="ja-JP" altLang="en-US" sz="1800" smtClean="0">
                <a:solidFill>
                  <a:srgbClr val="000000"/>
                </a:solidFill>
                <a:latin typeface="Arial" charset="0"/>
              </a:rPr>
              <a:t>平成</a:t>
            </a:r>
            <a:r>
              <a:rPr lang="en-US" altLang="ja-JP" sz="1800" smtClean="0">
                <a:solidFill>
                  <a:srgbClr val="000000"/>
                </a:solidFill>
                <a:latin typeface="Arial" charset="0"/>
              </a:rPr>
              <a:t>25</a:t>
            </a:r>
            <a:r>
              <a:rPr lang="ja-JP" altLang="en-US" sz="1800" smtClean="0">
                <a:solidFill>
                  <a:srgbClr val="000000"/>
                </a:solidFill>
                <a:latin typeface="Arial" charset="0"/>
              </a:rPr>
              <a:t>年</a:t>
            </a:r>
            <a:r>
              <a:rPr lang="en-US" altLang="ja-JP" sz="1800" smtClean="0">
                <a:solidFill>
                  <a:srgbClr val="000000"/>
                </a:solidFill>
                <a:latin typeface="Arial" charset="0"/>
              </a:rPr>
              <a:t>12</a:t>
            </a:r>
            <a:r>
              <a:rPr lang="ja-JP" altLang="en-US" sz="1800" smtClean="0">
                <a:solidFill>
                  <a:srgbClr val="000000"/>
                </a:solidFill>
                <a:latin typeface="Arial" charset="0"/>
              </a:rPr>
              <a:t>月</a:t>
            </a:r>
            <a:r>
              <a:rPr lang="en-US" altLang="ja-JP" sz="1800" smtClean="0">
                <a:solidFill>
                  <a:srgbClr val="000000"/>
                </a:solidFill>
                <a:latin typeface="Arial" charset="0"/>
              </a:rPr>
              <a:t>20</a:t>
            </a:r>
            <a:r>
              <a:rPr lang="ja-JP" altLang="en-US" sz="1800" smtClean="0">
                <a:solidFill>
                  <a:srgbClr val="000000"/>
                </a:solidFill>
                <a:latin typeface="Arial" charset="0"/>
              </a:rPr>
              <a:t>日</a:t>
            </a:r>
            <a:r>
              <a:rPr lang="en-US" altLang="ja-JP" sz="1800" smtClean="0">
                <a:solidFill>
                  <a:srgbClr val="000000"/>
                </a:solidFill>
                <a:latin typeface="Arial" charset="0"/>
              </a:rPr>
              <a:t>〕</a:t>
            </a:r>
            <a:endParaRPr lang="ja-JP" altLang="en-US" sz="1800" smtClean="0">
              <a:solidFill>
                <a:srgbClr val="000000"/>
              </a:solidFill>
              <a:latin typeface="Arial" charset="0"/>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a:endParaRPr>
          </a:p>
        </p:txBody>
      </p:sp>
    </p:spTree>
    <p:extLst>
      <p:ext uri="{BB962C8B-B14F-4D97-AF65-F5344CB8AC3E}">
        <p14:creationId xmlns:p14="http://schemas.microsoft.com/office/powerpoint/2010/main" val="3034394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body" idx="4294967295"/>
          </p:nvPr>
        </p:nvSpPr>
        <p:spPr>
          <a:xfrm>
            <a:off x="490144" y="1211268"/>
            <a:ext cx="9089098" cy="4918075"/>
          </a:xfrm>
          <a:solidFill>
            <a:srgbClr val="92D050">
              <a:alpha val="79999"/>
            </a:srgbClr>
          </a:solidFill>
          <a:ln w="12700">
            <a:solidFill>
              <a:schemeClr val="tx1"/>
            </a:solidFill>
            <a:prstDash val="dash"/>
            <a:miter lim="800000"/>
            <a:headEnd/>
            <a:tailEnd/>
          </a:ln>
        </p:spPr>
        <p:txBody>
          <a:bodyPr/>
          <a:lstStyle/>
          <a:p>
            <a:pPr eaLnBrk="1" hangingPunct="1">
              <a:buFontTx/>
              <a:buNone/>
            </a:pPr>
            <a:r>
              <a:rPr lang="ja-JP" altLang="en-US" smtClean="0">
                <a:latin typeface="ＭＳ Ｐゴシック" pitchFamily="50" charset="-128"/>
              </a:rPr>
              <a:t>１．改定率は内閣</a:t>
            </a:r>
          </a:p>
          <a:p>
            <a:pPr eaLnBrk="1" hangingPunct="1">
              <a:buFontTx/>
              <a:buNone/>
            </a:pPr>
            <a:r>
              <a:rPr lang="ja-JP" altLang="en-US" smtClean="0">
                <a:latin typeface="ＭＳ Ｐゴシック" pitchFamily="50" charset="-128"/>
              </a:rPr>
              <a:t>　　（予算編成過程において決定される）</a:t>
            </a:r>
          </a:p>
          <a:p>
            <a:pPr eaLnBrk="1" hangingPunct="1">
              <a:buFontTx/>
              <a:buNone/>
            </a:pPr>
            <a:endParaRPr lang="ja-JP" altLang="en-US" sz="1200" smtClean="0">
              <a:latin typeface="ＭＳ Ｐゴシック" pitchFamily="50" charset="-128"/>
            </a:endParaRPr>
          </a:p>
          <a:p>
            <a:pPr eaLnBrk="1" hangingPunct="1">
              <a:buFontTx/>
              <a:buNone/>
            </a:pPr>
            <a:r>
              <a:rPr lang="ja-JP" altLang="en-US" smtClean="0">
                <a:latin typeface="ＭＳ Ｐゴシック" pitchFamily="50" charset="-128"/>
              </a:rPr>
              <a:t>２．診療報酬改定の基本方針は</a:t>
            </a:r>
          </a:p>
          <a:p>
            <a:pPr eaLnBrk="1" hangingPunct="1">
              <a:buFontTx/>
              <a:buNone/>
            </a:pPr>
            <a:r>
              <a:rPr lang="ja-JP" altLang="en-US" smtClean="0">
                <a:latin typeface="ＭＳ Ｐゴシック" pitchFamily="50" charset="-128"/>
              </a:rPr>
              <a:t>　　社会保障審議会（医療保険部会・医療部会）</a:t>
            </a:r>
          </a:p>
          <a:p>
            <a:pPr eaLnBrk="1" hangingPunct="1">
              <a:buFontTx/>
              <a:buNone/>
            </a:pPr>
            <a:endParaRPr lang="ja-JP" altLang="en-US" sz="1200" smtClean="0">
              <a:latin typeface="ＭＳ Ｐゴシック" pitchFamily="50" charset="-128"/>
            </a:endParaRPr>
          </a:p>
          <a:p>
            <a:pPr eaLnBrk="1" hangingPunct="1">
              <a:buFontTx/>
              <a:buNone/>
            </a:pPr>
            <a:endParaRPr lang="en-US" altLang="ja-JP" smtClean="0">
              <a:latin typeface="ＭＳ Ｐゴシック" pitchFamily="50" charset="-128"/>
            </a:endParaRPr>
          </a:p>
          <a:p>
            <a:pPr eaLnBrk="1" hangingPunct="1">
              <a:buFontTx/>
              <a:buNone/>
            </a:pPr>
            <a:r>
              <a:rPr lang="ja-JP" altLang="en-US" smtClean="0">
                <a:latin typeface="ＭＳ Ｐゴシック" pitchFamily="50" charset="-128"/>
              </a:rPr>
              <a:t>３．個々の診療報酬改定項目は中医協総会</a:t>
            </a:r>
          </a:p>
          <a:p>
            <a:pPr eaLnBrk="1" hangingPunct="1">
              <a:buFontTx/>
              <a:buNone/>
            </a:pPr>
            <a:r>
              <a:rPr lang="ja-JP" altLang="en-US" smtClean="0">
                <a:latin typeface="ＭＳ Ｐゴシック" pitchFamily="50" charset="-128"/>
              </a:rPr>
              <a:t>　　</a:t>
            </a:r>
            <a:r>
              <a:rPr lang="ja-JP" altLang="en-US" sz="2600" smtClean="0">
                <a:latin typeface="ＭＳ Ｐゴシック" pitchFamily="50" charset="-128"/>
              </a:rPr>
              <a:t>国民の声：パブリックコメント募集、地方公聴会の開催</a:t>
            </a:r>
          </a:p>
        </p:txBody>
      </p:sp>
      <p:sp>
        <p:nvSpPr>
          <p:cNvPr id="5" name="Rectangle 2"/>
          <p:cNvSpPr txBox="1">
            <a:spLocks noChangeArrowheads="1"/>
          </p:cNvSpPr>
          <p:nvPr/>
        </p:nvSpPr>
        <p:spPr>
          <a:xfrm>
            <a:off x="691356" y="3573463"/>
            <a:ext cx="8915400" cy="912812"/>
          </a:xfrm>
          <a:prstGeom prst="rect">
            <a:avLst/>
          </a:prstGeom>
        </p:spPr>
        <p:txBody>
          <a:bodyPr anchor="ctr">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200"/>
              </a:lnSpc>
              <a:defRPr/>
            </a:pPr>
            <a:r>
              <a:rPr lang="en-US" altLang="ja-JP" sz="2000" dirty="0" smtClean="0">
                <a:solidFill>
                  <a:prstClr val="black"/>
                </a:solidFill>
                <a:latin typeface="ＭＳ Ｐゴシック"/>
              </a:rPr>
              <a:t>※</a:t>
            </a:r>
            <a:r>
              <a:rPr lang="ja-JP" altLang="en-US" sz="2000" dirty="0" smtClean="0">
                <a:solidFill>
                  <a:prstClr val="black"/>
                </a:solidFill>
                <a:latin typeface="ＭＳ Ｐゴシック"/>
              </a:rPr>
              <a:t>　「社会保障と税の一体改革」（三党合意）に基づき、社会保障制度国民会議に</a:t>
            </a:r>
            <a:endParaRPr lang="en-US" altLang="ja-JP" sz="2000" dirty="0" smtClean="0">
              <a:solidFill>
                <a:prstClr val="black"/>
              </a:solidFill>
              <a:latin typeface="ＭＳ Ｐゴシック"/>
            </a:endParaRPr>
          </a:p>
          <a:p>
            <a:pPr algn="l">
              <a:lnSpc>
                <a:spcPts val="2200"/>
              </a:lnSpc>
              <a:defRPr/>
            </a:pPr>
            <a:r>
              <a:rPr lang="ja-JP" altLang="en-US" sz="2000" dirty="0">
                <a:solidFill>
                  <a:prstClr val="black"/>
                </a:solidFill>
                <a:latin typeface="ＭＳ Ｐゴシック"/>
              </a:rPr>
              <a:t>　</a:t>
            </a:r>
            <a:r>
              <a:rPr lang="ja-JP" altLang="en-US" sz="2000" dirty="0" smtClean="0">
                <a:solidFill>
                  <a:prstClr val="black"/>
                </a:solidFill>
                <a:latin typeface="ＭＳ Ｐゴシック"/>
              </a:rPr>
              <a:t>よる検討が行われ、医療部会・医療保険部会が「基本的な考え方」を別途まとめる</a:t>
            </a:r>
            <a:endParaRPr lang="en-US" altLang="ja-JP" sz="2000" dirty="0">
              <a:solidFill>
                <a:prstClr val="black"/>
              </a:solidFill>
              <a:latin typeface="ＭＳ Ｐゴシック"/>
            </a:endParaRPr>
          </a:p>
        </p:txBody>
      </p:sp>
      <p:sp>
        <p:nvSpPr>
          <p:cNvPr id="195589" name="タイトル 1"/>
          <p:cNvSpPr txBox="1">
            <a:spLocks/>
          </p:cNvSpPr>
          <p:nvPr/>
        </p:nvSpPr>
        <p:spPr bwMode="auto">
          <a:xfrm>
            <a:off x="741231" y="260350"/>
            <a:ext cx="8420100" cy="865188"/>
          </a:xfrm>
          <a:prstGeom prst="rect">
            <a:avLst/>
          </a:prstGeom>
          <a:solidFill>
            <a:srgbClr val="92D050"/>
          </a:solidFill>
          <a:ln w="12700">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4000" smtClean="0">
                <a:solidFill>
                  <a:srgbClr val="000000"/>
                </a:solidFill>
                <a:latin typeface="ＭＳ Ｐゴシック" pitchFamily="50" charset="-128"/>
              </a:rPr>
              <a:t>《</a:t>
            </a:r>
            <a:r>
              <a:rPr lang="ja-JP" altLang="en-US" sz="4000" smtClean="0">
                <a:solidFill>
                  <a:srgbClr val="000000"/>
                </a:solidFill>
                <a:latin typeface="ＭＳ Ｐゴシック" pitchFamily="50" charset="-128"/>
              </a:rPr>
              <a:t>診療報酬改定の役割分担</a:t>
            </a:r>
            <a:r>
              <a:rPr lang="en-US" altLang="ja-JP" sz="4000" smtClean="0">
                <a:solidFill>
                  <a:srgbClr val="000000"/>
                </a:solidFill>
                <a:latin typeface="ＭＳ Ｐゴシック" pitchFamily="50" charset="-128"/>
              </a:rPr>
              <a:t>》</a:t>
            </a: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a:endParaRPr>
          </a:p>
        </p:txBody>
      </p:sp>
    </p:spTree>
    <p:extLst>
      <p:ext uri="{BB962C8B-B14F-4D97-AF65-F5344CB8AC3E}">
        <p14:creationId xmlns:p14="http://schemas.microsoft.com/office/powerpoint/2010/main" val="1865257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07845" y="192434"/>
            <a:ext cx="8890465" cy="461898"/>
          </a:xfrm>
          <a:prstGeom prst="rect">
            <a:avLst/>
          </a:prstGeo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en-US" sz="3200" b="1" dirty="0">
                <a:solidFill>
                  <a:prstClr val="black"/>
                </a:solidFill>
              </a:rPr>
              <a:t>社会保障制度改革国民</a:t>
            </a:r>
            <a:r>
              <a:rPr lang="ja-JP" altLang="en-US" sz="3200" b="1" dirty="0" smtClean="0">
                <a:solidFill>
                  <a:prstClr val="black"/>
                </a:solidFill>
              </a:rPr>
              <a:t>会議</a:t>
            </a:r>
            <a:endParaRPr lang="en-US" altLang="ja-JP" sz="3200" b="1" dirty="0">
              <a:solidFill>
                <a:prstClr val="black"/>
              </a:solidFill>
            </a:endParaRPr>
          </a:p>
        </p:txBody>
      </p:sp>
      <p:sp>
        <p:nvSpPr>
          <p:cNvPr id="13" name="Rectangle 36"/>
          <p:cNvSpPr>
            <a:spLocks noChangeArrowheads="1"/>
          </p:cNvSpPr>
          <p:nvPr/>
        </p:nvSpPr>
        <p:spPr bwMode="auto">
          <a:xfrm>
            <a:off x="109910" y="839742"/>
            <a:ext cx="4590910" cy="36004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spcBef>
                <a:spcPct val="20000"/>
              </a:spcBef>
            </a:pPr>
            <a:r>
              <a:rPr lang="ja-JP" altLang="en-US" sz="2000" dirty="0" smtClean="0">
                <a:solidFill>
                  <a:prstClr val="black"/>
                </a:solidFill>
              </a:rPr>
              <a:t>医療</a:t>
            </a:r>
            <a:r>
              <a:rPr lang="ja-JP" altLang="en-US" sz="2000" dirty="0">
                <a:solidFill>
                  <a:prstClr val="black"/>
                </a:solidFill>
              </a:rPr>
              <a:t>・介護分野の改革</a:t>
            </a:r>
          </a:p>
        </p:txBody>
      </p:sp>
      <p:sp>
        <p:nvSpPr>
          <p:cNvPr id="18" name="Rectangle 37"/>
          <p:cNvSpPr>
            <a:spLocks noChangeArrowheads="1"/>
          </p:cNvSpPr>
          <p:nvPr/>
        </p:nvSpPr>
        <p:spPr bwMode="auto">
          <a:xfrm>
            <a:off x="228323" y="1638024"/>
            <a:ext cx="8997954" cy="4783801"/>
          </a:xfrm>
          <a:prstGeom prst="rect">
            <a:avLst/>
          </a:prstGeom>
          <a:solidFill>
            <a:srgbClr val="FFFFAF">
              <a:alpha val="49804"/>
            </a:srgbClr>
          </a:solidFill>
          <a:ln w="9525">
            <a:solidFill>
              <a:schemeClr val="tx1"/>
            </a:solidFill>
            <a:miter lim="800000"/>
            <a:headEnd/>
            <a:tailEnd/>
          </a:ln>
        </p:spPr>
        <p:txBody>
          <a:bodyPr/>
          <a:lstStyle/>
          <a:p>
            <a:pPr marL="357188" indent="-179388">
              <a:tabLst>
                <a:tab pos="0" algn="l"/>
              </a:tabLst>
            </a:pPr>
            <a:r>
              <a:rPr lang="ja-JP" altLang="en-US" b="1" dirty="0" smtClean="0">
                <a:solidFill>
                  <a:prstClr val="black"/>
                </a:solidFill>
              </a:rPr>
              <a:t>■　</a:t>
            </a:r>
            <a:r>
              <a:rPr lang="ja-JP" altLang="en-US" u="sng" dirty="0" smtClean="0">
                <a:solidFill>
                  <a:prstClr val="black"/>
                </a:solidFill>
              </a:rPr>
              <a:t>急性期</a:t>
            </a:r>
            <a:r>
              <a:rPr lang="ja-JP" altLang="en-US" u="sng" dirty="0">
                <a:solidFill>
                  <a:prstClr val="black"/>
                </a:solidFill>
              </a:rPr>
              <a:t>から亜急性期、回復期等まで、患者が状態に見合った病床でその状態にふさわしい医療を受けることができるよう、急性期医療を中心に人的・物的資源を集中投入し、入院期間を減らして早期の家庭復帰・社会復帰を実現するとともに、受け皿となる地域の病床や在宅医療・在宅介護を充実させていく必要がある</a:t>
            </a:r>
            <a:r>
              <a:rPr lang="ja-JP" altLang="en-US" dirty="0">
                <a:solidFill>
                  <a:prstClr val="black"/>
                </a:solidFill>
              </a:rPr>
              <a:t>。この時、機能分化した病床機能にふさわしい設備人員体制を確保することが大切であり、</a:t>
            </a:r>
            <a:r>
              <a:rPr lang="ja-JP" altLang="en-US" u="sng" dirty="0">
                <a:solidFill>
                  <a:prstClr val="black"/>
                </a:solidFill>
              </a:rPr>
              <a:t>病院のみならず地域の診療所をもネットワークに組み込み、医療資源として有効に活用していくことが必要</a:t>
            </a:r>
            <a:r>
              <a:rPr lang="ja-JP" altLang="en-US" dirty="0">
                <a:solidFill>
                  <a:prstClr val="black"/>
                </a:solidFill>
              </a:rPr>
              <a:t>となる</a:t>
            </a:r>
            <a:r>
              <a:rPr lang="ja-JP" altLang="en-US" dirty="0" smtClean="0">
                <a:solidFill>
                  <a:prstClr val="black"/>
                </a:solidFill>
              </a:rPr>
              <a:t>。</a:t>
            </a:r>
            <a:endParaRPr lang="en-US" altLang="ja-JP" dirty="0" smtClean="0">
              <a:solidFill>
                <a:prstClr val="black"/>
              </a:solidFill>
            </a:endParaRPr>
          </a:p>
          <a:p>
            <a:pPr marL="357188" indent="-179388">
              <a:tabLst>
                <a:tab pos="0" algn="l"/>
              </a:tabLst>
            </a:pPr>
            <a:endParaRPr lang="en-US" altLang="ja-JP" dirty="0">
              <a:solidFill>
                <a:prstClr val="black"/>
              </a:solidFill>
            </a:endParaRPr>
          </a:p>
          <a:p>
            <a:pPr marL="357188" indent="-179388">
              <a:tabLst>
                <a:tab pos="0" algn="l"/>
              </a:tabLst>
            </a:pPr>
            <a:r>
              <a:rPr lang="ja-JP" altLang="en-US" sz="2000" b="1" dirty="0">
                <a:solidFill>
                  <a:prstClr val="black"/>
                </a:solidFill>
              </a:rPr>
              <a:t>■</a:t>
            </a:r>
            <a:r>
              <a:rPr lang="ja-JP" altLang="en-US" dirty="0">
                <a:solidFill>
                  <a:prstClr val="black"/>
                </a:solidFill>
              </a:rPr>
              <a:t>　この地域包括ケアシステムは、介護保険制度の枠内では完結しない。例えば、</a:t>
            </a:r>
            <a:r>
              <a:rPr lang="ja-JP" altLang="en-US" u="sng" dirty="0">
                <a:solidFill>
                  <a:prstClr val="black"/>
                </a:solidFill>
              </a:rPr>
              <a:t>介護ニーズと医療ニーズを併せ持つ高齢者を地域で確実に支えていくためには、訪問診療、訪問口腔ケア、訪問看護、訪問リハビリテーション、訪問薬剤指導などの在宅医療が、不可欠である</a:t>
            </a:r>
            <a:r>
              <a:rPr lang="ja-JP" altLang="en-US" dirty="0">
                <a:solidFill>
                  <a:prstClr val="black"/>
                </a:solidFill>
              </a:rPr>
              <a:t>。</a:t>
            </a:r>
            <a:r>
              <a:rPr lang="ja-JP" altLang="en-US" u="sng" dirty="0">
                <a:solidFill>
                  <a:prstClr val="black"/>
                </a:solidFill>
              </a:rPr>
              <a:t>自宅だけでなく、高齢者住宅に居ても、グループホームや介護施設その他どこに暮らしていても必要な医療が確実に提供されるようにしなければならず、かかりつけ医の役割が改めて重要となる。</a:t>
            </a:r>
            <a:r>
              <a:rPr lang="ja-JP" altLang="en-US" dirty="0">
                <a:solidFill>
                  <a:prstClr val="black"/>
                </a:solidFill>
              </a:rPr>
              <a:t>そして、医療・介護サービスが地域の中で一体的に提供されるようにするためには</a:t>
            </a:r>
            <a:r>
              <a:rPr lang="ja-JP" altLang="en-US" u="sng" dirty="0">
                <a:solidFill>
                  <a:prstClr val="black"/>
                </a:solidFill>
              </a:rPr>
              <a:t>、医療・介護のネットワーク化が必要</a:t>
            </a:r>
            <a:r>
              <a:rPr lang="ja-JP" altLang="en-US" dirty="0">
                <a:solidFill>
                  <a:prstClr val="black"/>
                </a:solidFill>
              </a:rPr>
              <a:t>であり、より具体的に言えば、医療・介護サービスの提供者間、提供者と行政間など様々な関係者間で生じる連携を誰がどのようにマネージしていくかということが重要となる。</a:t>
            </a:r>
          </a:p>
          <a:p>
            <a:pPr marL="357188" indent="-179388"/>
            <a:endParaRPr lang="ja-JP" altLang="en-US" dirty="0">
              <a:solidFill>
                <a:prstClr val="black"/>
              </a:solidFill>
            </a:endParaRPr>
          </a:p>
          <a:p>
            <a:pPr marL="357188" indent="-179388"/>
            <a:r>
              <a:rPr lang="ja-JP" altLang="en-US" b="1" dirty="0">
                <a:solidFill>
                  <a:srgbClr val="5B9BD5"/>
                </a:solidFill>
              </a:rPr>
              <a:t>　</a:t>
            </a:r>
            <a:r>
              <a:rPr lang="ja-JP" altLang="en-US" sz="2000" dirty="0">
                <a:solidFill>
                  <a:prstClr val="black"/>
                </a:solidFill>
                <a:latin typeface="ＭＳ Ｐゴシック" pitchFamily="50" charset="-128"/>
              </a:rPr>
              <a:t>　　　　　</a:t>
            </a:r>
            <a:r>
              <a:rPr lang="ja-JP" altLang="en-US" dirty="0">
                <a:solidFill>
                  <a:prstClr val="black"/>
                </a:solidFill>
                <a:latin typeface="ＭＳ Ｐゴシック" pitchFamily="50" charset="-128"/>
              </a:rPr>
              <a:t>　</a:t>
            </a:r>
            <a:endParaRPr lang="ja-JP" altLang="en-US" dirty="0">
              <a:solidFill>
                <a:prstClr val="black"/>
              </a:solidFill>
            </a:endParaRPr>
          </a:p>
          <a:p>
            <a:pPr marL="185738"/>
            <a:endParaRPr lang="en-US" altLang="ja-JP" dirty="0" smtClean="0">
              <a:solidFill>
                <a:prstClr val="black"/>
              </a:solidFill>
            </a:endParaRPr>
          </a:p>
          <a:p>
            <a:pPr marL="185738"/>
            <a:endParaRPr lang="en-US" altLang="ja-JP" dirty="0">
              <a:solidFill>
                <a:prstClr val="black"/>
              </a:solidFill>
            </a:endParaRPr>
          </a:p>
        </p:txBody>
      </p:sp>
      <p:sp>
        <p:nvSpPr>
          <p:cNvPr id="11" name="テキスト ボックス 10"/>
          <p:cNvSpPr txBox="1"/>
          <p:nvPr/>
        </p:nvSpPr>
        <p:spPr>
          <a:xfrm>
            <a:off x="228326" y="1267444"/>
            <a:ext cx="9341892" cy="338554"/>
          </a:xfrm>
          <a:prstGeom prst="rect">
            <a:avLst/>
          </a:prstGeom>
          <a:noFill/>
        </p:spPr>
        <p:txBody>
          <a:bodyPr wrap="square" rtlCol="0">
            <a:spAutoFit/>
          </a:bodyPr>
          <a:lstStyle/>
          <a:p>
            <a:r>
              <a:rPr lang="ja-JP" altLang="en-US" sz="1600" b="1" u="sng" dirty="0" smtClean="0">
                <a:solidFill>
                  <a:prstClr val="black"/>
                </a:solidFill>
              </a:rPr>
              <a:t>　社会</a:t>
            </a:r>
            <a:r>
              <a:rPr lang="ja-JP" altLang="en-US" sz="1600" b="1" u="sng" dirty="0">
                <a:solidFill>
                  <a:prstClr val="black"/>
                </a:solidFill>
              </a:rPr>
              <a:t>保障制度改革国民会議報告書（抜粋）</a:t>
            </a:r>
            <a:endParaRPr lang="en-US" altLang="ja-JP" sz="1600" b="1" u="sng" dirty="0">
              <a:solidFill>
                <a:prstClr val="black"/>
              </a:solidFill>
            </a:endParaRPr>
          </a:p>
        </p:txBody>
      </p:sp>
      <p:sp>
        <p:nvSpPr>
          <p:cNvPr id="2" name="正方形/長方形 1"/>
          <p:cNvSpPr/>
          <p:nvPr/>
        </p:nvSpPr>
        <p:spPr>
          <a:xfrm>
            <a:off x="7279190" y="758152"/>
            <a:ext cx="2377998" cy="523220"/>
          </a:xfrm>
          <a:prstGeom prst="rect">
            <a:avLst/>
          </a:prstGeom>
        </p:spPr>
        <p:txBody>
          <a:bodyPr wrap="square">
            <a:spAutoFit/>
          </a:bodyPr>
          <a:lstStyle/>
          <a:p>
            <a:pPr algn="r"/>
            <a:r>
              <a:rPr lang="ja-JP" altLang="en-US" sz="1400" dirty="0">
                <a:solidFill>
                  <a:prstClr val="black"/>
                </a:solidFill>
                <a:latin typeface="ＭＳ Ｐゴシック"/>
              </a:rPr>
              <a:t>平成２５年８月６日</a:t>
            </a:r>
          </a:p>
          <a:p>
            <a:r>
              <a:rPr lang="zh-CN" altLang="en-US" sz="1400" dirty="0">
                <a:solidFill>
                  <a:prstClr val="black"/>
                </a:solidFill>
                <a:latin typeface="ＭＳ Ｐゴシック" panose="020B0600070205080204" pitchFamily="50" charset="-128"/>
                <a:ea typeface="ＭＳ Ｐゴシック" panose="020B0600070205080204" pitchFamily="50" charset="-128"/>
              </a:rPr>
              <a:t>社会保障制度改革国民会議</a:t>
            </a:r>
            <a:endParaRPr lang="ja-JP" altLang="en-US" sz="1400" dirty="0">
              <a:solidFill>
                <a:prstClr val="black"/>
              </a:solidFill>
              <a:latin typeface="ＭＳ Ｐゴシック" panose="020B0600070205080204" pitchFamily="50" charset="-128"/>
            </a:endParaRPr>
          </a:p>
        </p:txBody>
      </p:sp>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055435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3"/>
          <p:cNvSpPr>
            <a:spLocks noGrp="1" noChangeArrowheads="1"/>
          </p:cNvSpPr>
          <p:nvPr>
            <p:ph type="body" idx="4294967295"/>
          </p:nvPr>
        </p:nvSpPr>
        <p:spPr>
          <a:xfrm>
            <a:off x="271727" y="908050"/>
            <a:ext cx="9089100" cy="649288"/>
          </a:xfrm>
          <a:solidFill>
            <a:srgbClr val="00B0F0">
              <a:alpha val="20000"/>
            </a:srgbClr>
          </a:solidFill>
          <a:ln w="12700">
            <a:solidFill>
              <a:schemeClr val="tx1"/>
            </a:solidFill>
            <a:prstDash val="dash"/>
          </a:ln>
        </p:spPr>
        <p:txBody>
          <a:bodyPr rtlCol="0">
            <a:normAutofit/>
          </a:bodyPr>
          <a:lstStyle/>
          <a:p>
            <a:pPr eaLnBrk="1" fontAlgn="auto" hangingPunct="1">
              <a:spcAft>
                <a:spcPts val="0"/>
              </a:spcAft>
              <a:buFont typeface="Arial" pitchFamily="34" charset="0"/>
              <a:buNone/>
              <a:defRPr/>
            </a:pPr>
            <a:r>
              <a:rPr lang="en-US" altLang="ja-JP" sz="1800" b="1" dirty="0" smtClean="0">
                <a:solidFill>
                  <a:prstClr val="black"/>
                </a:solidFill>
                <a:latin typeface="+mn-ea"/>
              </a:rPr>
              <a:t>〔</a:t>
            </a:r>
            <a:r>
              <a:rPr lang="ja-JP" altLang="en-US" sz="1800" b="1" dirty="0" smtClean="0">
                <a:solidFill>
                  <a:prstClr val="black"/>
                </a:solidFill>
                <a:latin typeface="+mn-ea"/>
              </a:rPr>
              <a:t>三党</a:t>
            </a:r>
            <a:r>
              <a:rPr lang="ja-JP" altLang="en-US" sz="1800" b="1" dirty="0">
                <a:solidFill>
                  <a:prstClr val="black"/>
                </a:solidFill>
                <a:latin typeface="+mn-ea"/>
              </a:rPr>
              <a:t>合意「社会保障と税の一体改革</a:t>
            </a:r>
            <a:r>
              <a:rPr lang="ja-JP" altLang="en-US" sz="1800" b="1" dirty="0" smtClean="0">
                <a:solidFill>
                  <a:prstClr val="black"/>
                </a:solidFill>
                <a:latin typeface="+mn-ea"/>
              </a:rPr>
              <a:t>」</a:t>
            </a:r>
            <a:r>
              <a:rPr lang="en-US" altLang="ja-JP" sz="1800" b="1" dirty="0" smtClean="0">
                <a:solidFill>
                  <a:prstClr val="black"/>
                </a:solidFill>
                <a:latin typeface="+mn-ea"/>
              </a:rPr>
              <a:t>〕</a:t>
            </a:r>
            <a:endParaRPr lang="ja-JP" altLang="en-US" sz="1800" b="1" dirty="0">
              <a:solidFill>
                <a:prstClr val="black"/>
              </a:solidFill>
              <a:latin typeface="+mn-ea"/>
            </a:endParaRPr>
          </a:p>
          <a:p>
            <a:pPr marL="271463" indent="-271463" eaLnBrk="1" fontAlgn="auto" hangingPunct="1">
              <a:spcBef>
                <a:spcPts val="0"/>
              </a:spcBef>
              <a:spcAft>
                <a:spcPts val="0"/>
              </a:spcAft>
              <a:buFont typeface="Arial" pitchFamily="34" charset="0"/>
              <a:buNone/>
              <a:defRPr/>
            </a:pPr>
            <a:r>
              <a:rPr lang="ja-JP" altLang="en-US" sz="1800" dirty="0" smtClean="0">
                <a:solidFill>
                  <a:prstClr val="black"/>
                </a:solidFill>
                <a:latin typeface="+mn-ea"/>
              </a:rPr>
              <a:t>　</a:t>
            </a:r>
            <a:r>
              <a:rPr lang="ja-JP" altLang="en-US" sz="1800" b="1" dirty="0" smtClean="0">
                <a:solidFill>
                  <a:prstClr val="black"/>
                </a:solidFill>
                <a:latin typeface="+mn-ea"/>
              </a:rPr>
              <a:t>平成２４年８月</a:t>
            </a:r>
            <a:r>
              <a:rPr lang="ja-JP" altLang="en-US" sz="1800" b="1" dirty="0">
                <a:solidFill>
                  <a:prstClr val="black"/>
                </a:solidFill>
                <a:latin typeface="+mn-ea"/>
              </a:rPr>
              <a:t>２２</a:t>
            </a:r>
            <a:r>
              <a:rPr lang="ja-JP" altLang="en-US" sz="1800" b="1" dirty="0" smtClean="0">
                <a:solidFill>
                  <a:prstClr val="black"/>
                </a:solidFill>
                <a:latin typeface="+mn-ea"/>
              </a:rPr>
              <a:t>日</a:t>
            </a:r>
            <a:r>
              <a:rPr lang="ja-JP" altLang="en-US" sz="1800" b="1" dirty="0">
                <a:solidFill>
                  <a:prstClr val="black"/>
                </a:solidFill>
                <a:latin typeface="+mn-ea"/>
              </a:rPr>
              <a:t>　議員立法により社会保障改革推進法</a:t>
            </a:r>
            <a:r>
              <a:rPr lang="ja-JP" altLang="en-US" sz="1800" b="1" dirty="0" smtClean="0">
                <a:solidFill>
                  <a:prstClr val="black"/>
                </a:solidFill>
                <a:latin typeface="+mn-ea"/>
              </a:rPr>
              <a:t>成立</a:t>
            </a:r>
            <a:endParaRPr lang="en-US" altLang="ja-JP" sz="1800" b="1" dirty="0">
              <a:solidFill>
                <a:prstClr val="black"/>
              </a:solidFill>
              <a:latin typeface="+mn-ea"/>
            </a:endParaRPr>
          </a:p>
        </p:txBody>
      </p:sp>
      <p:sp>
        <p:nvSpPr>
          <p:cNvPr id="196612" name="タイトル 1"/>
          <p:cNvSpPr txBox="1">
            <a:spLocks/>
          </p:cNvSpPr>
          <p:nvPr/>
        </p:nvSpPr>
        <p:spPr bwMode="auto">
          <a:xfrm>
            <a:off x="741231" y="260353"/>
            <a:ext cx="8420100" cy="504825"/>
          </a:xfrm>
          <a:prstGeom prst="rect">
            <a:avLst/>
          </a:prstGeom>
          <a:solidFill>
            <a:srgbClr val="00B0F0">
              <a:alpha val="59999"/>
            </a:srgbClr>
          </a:solidFill>
          <a:ln w="12700">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2400" smtClean="0">
                <a:solidFill>
                  <a:srgbClr val="000000"/>
                </a:solidFill>
              </a:rPr>
              <a:t>平成２６年度診療報酬改定の流れ</a:t>
            </a:r>
          </a:p>
        </p:txBody>
      </p:sp>
      <p:sp>
        <p:nvSpPr>
          <p:cNvPr id="7" name="Rectangle 3"/>
          <p:cNvSpPr txBox="1">
            <a:spLocks noChangeArrowheads="1"/>
          </p:cNvSpPr>
          <p:nvPr/>
        </p:nvSpPr>
        <p:spPr>
          <a:xfrm>
            <a:off x="271727" y="1628775"/>
            <a:ext cx="9089100" cy="647700"/>
          </a:xfrm>
          <a:prstGeom prst="rect">
            <a:avLst/>
          </a:prstGeom>
          <a:solidFill>
            <a:srgbClr val="00B0F0">
              <a:alpha val="30000"/>
            </a:srgbClr>
          </a:solidFill>
          <a:ln w="12700">
            <a:solidFill>
              <a:schemeClr val="tx1"/>
            </a:solidFill>
            <a:prstDash val="dash"/>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0"/>
              </a:spcBef>
              <a:buFont typeface="Arial" pitchFamily="34" charset="0"/>
              <a:buNone/>
              <a:defRPr/>
            </a:pPr>
            <a:r>
              <a:rPr lang="en-US" altLang="ja-JP" sz="1800" b="1" dirty="0" smtClean="0">
                <a:solidFill>
                  <a:prstClr val="black"/>
                </a:solidFill>
              </a:rPr>
              <a:t>〔</a:t>
            </a:r>
            <a:r>
              <a:rPr lang="ja-JP" altLang="en-US" sz="1800" b="1" dirty="0" smtClean="0">
                <a:solidFill>
                  <a:prstClr val="black"/>
                </a:solidFill>
              </a:rPr>
              <a:t>社会保障国民会議</a:t>
            </a:r>
            <a:r>
              <a:rPr lang="en-US" altLang="ja-JP" sz="1800" b="1" dirty="0" smtClean="0">
                <a:solidFill>
                  <a:prstClr val="black"/>
                </a:solidFill>
              </a:rPr>
              <a:t>〕</a:t>
            </a:r>
            <a:endParaRPr lang="ja-JP" altLang="en-US" sz="1800" b="1" dirty="0" smtClean="0">
              <a:solidFill>
                <a:prstClr val="black"/>
              </a:solidFill>
            </a:endParaRPr>
          </a:p>
          <a:p>
            <a:pPr marL="271463" indent="-271463">
              <a:spcBef>
                <a:spcPts val="0"/>
              </a:spcBef>
              <a:buFont typeface="Arial" pitchFamily="34" charset="0"/>
              <a:buNone/>
              <a:defRPr/>
            </a:pPr>
            <a:r>
              <a:rPr lang="ja-JP" altLang="en-US" sz="1800" dirty="0" smtClean="0">
                <a:solidFill>
                  <a:prstClr val="black"/>
                </a:solidFill>
                <a:latin typeface="ＭＳ Ｐゴシック"/>
              </a:rPr>
              <a:t>　</a:t>
            </a:r>
            <a:r>
              <a:rPr lang="ja-JP" altLang="en-US" sz="1800" b="1" dirty="0" smtClean="0">
                <a:solidFill>
                  <a:prstClr val="black"/>
                </a:solidFill>
                <a:latin typeface="ＭＳ Ｐゴシック"/>
              </a:rPr>
              <a:t>平成２５年８月６日　報告書のとりまとめ</a:t>
            </a:r>
            <a:endParaRPr lang="en-US" altLang="ja-JP" sz="1800" b="1" dirty="0" smtClean="0">
              <a:solidFill>
                <a:prstClr val="black"/>
              </a:solidFill>
              <a:latin typeface="ＭＳ Ｐゴシック"/>
            </a:endParaRPr>
          </a:p>
        </p:txBody>
      </p:sp>
      <p:sp>
        <p:nvSpPr>
          <p:cNvPr id="8" name="Rectangle 3"/>
          <p:cNvSpPr txBox="1">
            <a:spLocks noChangeArrowheads="1"/>
          </p:cNvSpPr>
          <p:nvPr/>
        </p:nvSpPr>
        <p:spPr>
          <a:xfrm>
            <a:off x="247650" y="2349500"/>
            <a:ext cx="9087379" cy="935038"/>
          </a:xfrm>
          <a:prstGeom prst="rect">
            <a:avLst/>
          </a:prstGeom>
          <a:solidFill>
            <a:srgbClr val="00B0F0">
              <a:alpha val="40000"/>
            </a:srgbClr>
          </a:solidFill>
          <a:ln w="12700">
            <a:solidFill>
              <a:schemeClr val="tx1"/>
            </a:solidFill>
            <a:prstDash val="dash"/>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0"/>
              </a:spcBef>
              <a:buFont typeface="Arial" pitchFamily="34" charset="0"/>
              <a:buNone/>
              <a:defRPr/>
            </a:pPr>
            <a:r>
              <a:rPr lang="en-US" altLang="ja-JP" sz="1800" b="1" dirty="0" smtClean="0">
                <a:solidFill>
                  <a:prstClr val="black"/>
                </a:solidFill>
              </a:rPr>
              <a:t>〔</a:t>
            </a:r>
            <a:r>
              <a:rPr lang="ja-JP" altLang="en-US" sz="1800" b="1" dirty="0" smtClean="0">
                <a:solidFill>
                  <a:prstClr val="black"/>
                </a:solidFill>
              </a:rPr>
              <a:t>社会保障審議会 医療部会・医療保険部会</a:t>
            </a:r>
            <a:r>
              <a:rPr lang="en-US" altLang="ja-JP" sz="1800" b="1" dirty="0" smtClean="0">
                <a:solidFill>
                  <a:prstClr val="black"/>
                </a:solidFill>
              </a:rPr>
              <a:t>〕</a:t>
            </a:r>
            <a:endParaRPr lang="ja-JP" altLang="en-US" sz="1800" b="1" dirty="0" smtClean="0">
              <a:solidFill>
                <a:prstClr val="black"/>
              </a:solidFill>
            </a:endParaRPr>
          </a:p>
          <a:p>
            <a:pPr marL="271463" indent="-271463">
              <a:spcBef>
                <a:spcPts val="0"/>
              </a:spcBef>
              <a:buFont typeface="Arial" pitchFamily="34" charset="0"/>
              <a:buNone/>
              <a:defRPr/>
            </a:pPr>
            <a:r>
              <a:rPr lang="ja-JP" altLang="en-US" sz="1800" b="1" dirty="0" smtClean="0">
                <a:solidFill>
                  <a:prstClr val="black"/>
                </a:solidFill>
                <a:latin typeface="ＭＳ Ｐゴシック"/>
              </a:rPr>
              <a:t>　平成２５年９月６日  一体改革に関連した診療報酬改定における基本方針</a:t>
            </a:r>
            <a:endParaRPr lang="en-US" altLang="ja-JP" sz="1800" b="1" dirty="0" smtClean="0">
              <a:solidFill>
                <a:prstClr val="black"/>
              </a:solidFill>
              <a:latin typeface="ＭＳ Ｐゴシック"/>
            </a:endParaRPr>
          </a:p>
          <a:p>
            <a:pPr marL="271463" indent="-271463">
              <a:spcBef>
                <a:spcPts val="0"/>
              </a:spcBef>
              <a:buFont typeface="Arial" pitchFamily="34" charset="0"/>
              <a:buNone/>
              <a:defRPr/>
            </a:pPr>
            <a:r>
              <a:rPr lang="ja-JP" altLang="en-US" sz="1800" b="1" dirty="0" smtClean="0">
                <a:solidFill>
                  <a:prstClr val="black"/>
                </a:solidFill>
                <a:latin typeface="ＭＳ Ｐゴシック"/>
              </a:rPr>
              <a:t>　平成２５年１２月６日　平成２６年度診療報酬改定の基本方針</a:t>
            </a:r>
          </a:p>
          <a:p>
            <a:pPr>
              <a:buFontTx/>
              <a:buNone/>
              <a:defRPr/>
            </a:pPr>
            <a:endParaRPr lang="ja-JP" altLang="en-US" sz="2600" dirty="0">
              <a:solidFill>
                <a:prstClr val="black"/>
              </a:solidFill>
              <a:latin typeface="ＭＳ Ｐゴシック" charset="-128"/>
            </a:endParaRPr>
          </a:p>
        </p:txBody>
      </p:sp>
      <p:sp>
        <p:nvSpPr>
          <p:cNvPr id="9" name="Rectangle 3"/>
          <p:cNvSpPr txBox="1">
            <a:spLocks noChangeArrowheads="1"/>
          </p:cNvSpPr>
          <p:nvPr/>
        </p:nvSpPr>
        <p:spPr>
          <a:xfrm>
            <a:off x="247650" y="3429000"/>
            <a:ext cx="9087379" cy="1295400"/>
          </a:xfrm>
          <a:prstGeom prst="rect">
            <a:avLst/>
          </a:prstGeom>
          <a:solidFill>
            <a:srgbClr val="00B0F0">
              <a:alpha val="50000"/>
            </a:srgbClr>
          </a:solidFill>
          <a:ln w="12700">
            <a:solidFill>
              <a:schemeClr val="tx1"/>
            </a:solidFill>
            <a:prstDash val="dash"/>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0"/>
              </a:spcBef>
              <a:buFont typeface="Arial" pitchFamily="34" charset="0"/>
              <a:buNone/>
              <a:defRPr/>
            </a:pPr>
            <a:r>
              <a:rPr lang="en-US" altLang="ja-JP" sz="1800" b="1" dirty="0" smtClean="0">
                <a:solidFill>
                  <a:prstClr val="black"/>
                </a:solidFill>
              </a:rPr>
              <a:t>〔</a:t>
            </a:r>
            <a:r>
              <a:rPr lang="ja-JP" altLang="en-US" sz="1800" b="1" dirty="0" smtClean="0">
                <a:solidFill>
                  <a:prstClr val="black"/>
                </a:solidFill>
              </a:rPr>
              <a:t>内閣</a:t>
            </a:r>
            <a:r>
              <a:rPr lang="en-US" altLang="ja-JP" sz="1800" b="1" dirty="0" smtClean="0">
                <a:solidFill>
                  <a:prstClr val="black"/>
                </a:solidFill>
              </a:rPr>
              <a:t>〕</a:t>
            </a:r>
            <a:endParaRPr lang="ja-JP" altLang="en-US" sz="1800" b="1" dirty="0" smtClean="0">
              <a:solidFill>
                <a:prstClr val="black"/>
              </a:solidFill>
            </a:endParaRPr>
          </a:p>
          <a:p>
            <a:pPr marL="271463" indent="-271463">
              <a:spcBef>
                <a:spcPts val="0"/>
              </a:spcBef>
              <a:buFont typeface="Arial" pitchFamily="34" charset="0"/>
              <a:buNone/>
              <a:defRPr/>
            </a:pPr>
            <a:r>
              <a:rPr lang="ja-JP" altLang="en-US" sz="1800" b="1" dirty="0">
                <a:solidFill>
                  <a:prstClr val="black"/>
                </a:solidFill>
                <a:latin typeface="ＭＳ Ｐゴシック"/>
              </a:rPr>
              <a:t>　</a:t>
            </a:r>
            <a:r>
              <a:rPr lang="ja-JP" altLang="en-US" sz="1800" b="1" dirty="0" smtClean="0">
                <a:solidFill>
                  <a:prstClr val="black"/>
                </a:solidFill>
                <a:latin typeface="ＭＳ Ｐゴシック"/>
              </a:rPr>
              <a:t>平成２５年１０月１日</a:t>
            </a:r>
            <a:r>
              <a:rPr lang="ja-JP" altLang="en-US" sz="1800" b="1" dirty="0">
                <a:solidFill>
                  <a:prstClr val="black"/>
                </a:solidFill>
                <a:latin typeface="ＭＳ Ｐゴシック"/>
              </a:rPr>
              <a:t>　消費税率引上げ決定（</a:t>
            </a:r>
            <a:r>
              <a:rPr lang="ja-JP" altLang="en-US" sz="1800" b="1" dirty="0" smtClean="0">
                <a:solidFill>
                  <a:prstClr val="black"/>
                </a:solidFill>
                <a:latin typeface="ＭＳ Ｐゴシック"/>
              </a:rPr>
              <a:t>５％ → ８％</a:t>
            </a:r>
            <a:r>
              <a:rPr lang="ja-JP" altLang="en-US" sz="1800" b="1" dirty="0">
                <a:solidFill>
                  <a:prstClr val="black"/>
                </a:solidFill>
                <a:latin typeface="ＭＳ Ｐゴシック"/>
              </a:rPr>
              <a:t>）</a:t>
            </a:r>
          </a:p>
          <a:p>
            <a:pPr marL="271463" indent="-271463">
              <a:spcBef>
                <a:spcPts val="0"/>
              </a:spcBef>
              <a:buFont typeface="Arial" pitchFamily="34" charset="0"/>
              <a:buNone/>
              <a:defRPr/>
            </a:pPr>
            <a:r>
              <a:rPr lang="ja-JP" altLang="en-US" sz="1800" b="1" dirty="0" smtClean="0">
                <a:solidFill>
                  <a:prstClr val="black"/>
                </a:solidFill>
                <a:latin typeface="ＭＳ Ｐゴシック"/>
              </a:rPr>
              <a:t>　平成２５年１２月２０日</a:t>
            </a:r>
            <a:r>
              <a:rPr lang="ja-JP" altLang="en-US" sz="1800" b="1" dirty="0">
                <a:solidFill>
                  <a:prstClr val="black"/>
                </a:solidFill>
                <a:latin typeface="ＭＳ Ｐゴシック"/>
              </a:rPr>
              <a:t>　平成２６年度予算編成過程で、診療報酬等の改定率を決定</a:t>
            </a:r>
          </a:p>
          <a:p>
            <a:pPr marL="271463" indent="-271463">
              <a:spcBef>
                <a:spcPts val="0"/>
              </a:spcBef>
              <a:buFont typeface="Arial" pitchFamily="34" charset="0"/>
              <a:buNone/>
              <a:defRPr/>
            </a:pPr>
            <a:r>
              <a:rPr lang="ja-JP" altLang="en-US" sz="1800" b="1" dirty="0">
                <a:solidFill>
                  <a:prstClr val="black"/>
                </a:solidFill>
                <a:latin typeface="ＭＳ Ｐゴシック"/>
              </a:rPr>
              <a:t>　　　　　　　　　　　　　</a:t>
            </a:r>
            <a:r>
              <a:rPr lang="ja-JP" altLang="en-US" sz="1800" b="1" dirty="0" smtClean="0">
                <a:solidFill>
                  <a:prstClr val="black"/>
                </a:solidFill>
                <a:latin typeface="ＭＳ Ｐゴシック"/>
              </a:rPr>
              <a:t>　　　　  </a:t>
            </a:r>
            <a:r>
              <a:rPr lang="ja-JP" altLang="en-US" sz="1800" b="1" dirty="0">
                <a:solidFill>
                  <a:prstClr val="black"/>
                </a:solidFill>
                <a:latin typeface="ＭＳ Ｐゴシック"/>
              </a:rPr>
              <a:t>　「財務大臣・厚生労働大臣合意文書」</a:t>
            </a:r>
          </a:p>
          <a:p>
            <a:pPr marL="271463" indent="-271463">
              <a:spcBef>
                <a:spcPts val="0"/>
              </a:spcBef>
              <a:buFont typeface="Arial" pitchFamily="34" charset="0"/>
              <a:buNone/>
              <a:defRPr/>
            </a:pPr>
            <a:endParaRPr lang="en-US" altLang="ja-JP" sz="1800" dirty="0" smtClean="0">
              <a:solidFill>
                <a:prstClr val="black"/>
              </a:solidFill>
              <a:latin typeface="ＭＳ Ｐゴシック"/>
            </a:endParaRPr>
          </a:p>
        </p:txBody>
      </p:sp>
      <p:sp>
        <p:nvSpPr>
          <p:cNvPr id="10" name="Rectangle 3"/>
          <p:cNvSpPr txBox="1">
            <a:spLocks noChangeArrowheads="1"/>
          </p:cNvSpPr>
          <p:nvPr/>
        </p:nvSpPr>
        <p:spPr>
          <a:xfrm>
            <a:off x="271727" y="4876800"/>
            <a:ext cx="9089100" cy="1576388"/>
          </a:xfrm>
          <a:prstGeom prst="rect">
            <a:avLst/>
          </a:prstGeom>
          <a:solidFill>
            <a:srgbClr val="00B0F0">
              <a:alpha val="70000"/>
            </a:srgbClr>
          </a:solidFill>
          <a:ln w="12700">
            <a:solidFill>
              <a:schemeClr val="tx1"/>
            </a:solidFill>
            <a:prstDash val="solid"/>
          </a:ln>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0"/>
              </a:spcBef>
              <a:buFont typeface="Arial" pitchFamily="34" charset="0"/>
              <a:buNone/>
              <a:defRPr/>
            </a:pPr>
            <a:r>
              <a:rPr lang="en-US" altLang="ja-JP" sz="1800" b="1" dirty="0" smtClean="0">
                <a:solidFill>
                  <a:prstClr val="black"/>
                </a:solidFill>
              </a:rPr>
              <a:t>【</a:t>
            </a:r>
            <a:r>
              <a:rPr lang="ja-JP" altLang="en-US" sz="1800" b="1" dirty="0" smtClean="0">
                <a:solidFill>
                  <a:prstClr val="black"/>
                </a:solidFill>
              </a:rPr>
              <a:t>厚生労働大臣</a:t>
            </a:r>
            <a:r>
              <a:rPr lang="en-US" altLang="ja-JP" sz="1800" b="1" dirty="0" smtClean="0">
                <a:solidFill>
                  <a:prstClr val="black"/>
                </a:solidFill>
              </a:rPr>
              <a:t>】</a:t>
            </a:r>
            <a:endParaRPr lang="ja-JP" altLang="en-US" sz="1800" b="1" dirty="0" smtClean="0">
              <a:solidFill>
                <a:prstClr val="black"/>
              </a:solidFill>
            </a:endParaRPr>
          </a:p>
          <a:p>
            <a:pPr marL="271463" indent="-271463">
              <a:spcBef>
                <a:spcPts val="0"/>
              </a:spcBef>
              <a:buFont typeface="Arial" pitchFamily="34" charset="0"/>
              <a:buNone/>
              <a:defRPr/>
            </a:pPr>
            <a:r>
              <a:rPr lang="ja-JP" altLang="en-US" sz="1800" b="1" dirty="0" smtClean="0">
                <a:solidFill>
                  <a:prstClr val="black"/>
                </a:solidFill>
                <a:latin typeface="ＭＳ Ｐゴシック"/>
              </a:rPr>
              <a:t>　平成２６年１月１５日</a:t>
            </a:r>
            <a:r>
              <a:rPr lang="ja-JP" altLang="en-US" sz="1800" b="1" dirty="0">
                <a:solidFill>
                  <a:prstClr val="black"/>
                </a:solidFill>
                <a:latin typeface="ＭＳ Ｐゴシック"/>
              </a:rPr>
              <a:t>　</a:t>
            </a:r>
            <a:endParaRPr lang="en-US" altLang="ja-JP" sz="1800" b="1" dirty="0">
              <a:solidFill>
                <a:prstClr val="black"/>
              </a:solidFill>
              <a:latin typeface="ＭＳ Ｐゴシック"/>
            </a:endParaRPr>
          </a:p>
          <a:p>
            <a:pPr marL="271463" indent="-271463">
              <a:spcBef>
                <a:spcPts val="0"/>
              </a:spcBef>
              <a:buFont typeface="Arial" pitchFamily="34" charset="0"/>
              <a:buNone/>
              <a:defRPr/>
            </a:pPr>
            <a:r>
              <a:rPr lang="ja-JP" altLang="en-US" sz="1800" b="1" dirty="0">
                <a:solidFill>
                  <a:prstClr val="black"/>
                </a:solidFill>
                <a:latin typeface="ＭＳ Ｐゴシック"/>
              </a:rPr>
              <a:t>　　中医協に対して以下に基づき診療報酬点数の改定案の調査・審議を行うよう諮問</a:t>
            </a:r>
          </a:p>
          <a:p>
            <a:pPr marL="271463" indent="-271463">
              <a:spcBef>
                <a:spcPts val="0"/>
              </a:spcBef>
              <a:buFont typeface="Arial" pitchFamily="34" charset="0"/>
              <a:buNone/>
              <a:defRPr/>
            </a:pPr>
            <a:r>
              <a:rPr lang="ja-JP" altLang="en-US" sz="1800" b="1" dirty="0">
                <a:solidFill>
                  <a:prstClr val="black"/>
                </a:solidFill>
                <a:latin typeface="ＭＳ Ｐゴシック"/>
              </a:rPr>
              <a:t>　　　　①予算編成過程で内閣が決定した改定率</a:t>
            </a:r>
            <a:endParaRPr lang="en-US" altLang="ja-JP" sz="1800" b="1" dirty="0">
              <a:solidFill>
                <a:prstClr val="black"/>
              </a:solidFill>
              <a:latin typeface="ＭＳ Ｐゴシック"/>
            </a:endParaRPr>
          </a:p>
          <a:p>
            <a:pPr marL="271463" indent="-271463">
              <a:spcBef>
                <a:spcPts val="0"/>
              </a:spcBef>
              <a:buFont typeface="Arial" pitchFamily="34" charset="0"/>
              <a:buNone/>
              <a:defRPr/>
            </a:pPr>
            <a:r>
              <a:rPr lang="ja-JP" altLang="en-US" sz="1800" b="1" dirty="0">
                <a:solidFill>
                  <a:prstClr val="black"/>
                </a:solidFill>
                <a:latin typeface="ＭＳ Ｐゴシック"/>
              </a:rPr>
              <a:t>　　　　②社会保障審議会 医療部会・医療保険部会が策定した「改定の基本方針</a:t>
            </a:r>
            <a:r>
              <a:rPr lang="ja-JP" altLang="en-US" sz="1800" b="1" dirty="0" smtClean="0">
                <a:solidFill>
                  <a:prstClr val="black"/>
                </a:solidFill>
                <a:latin typeface="ＭＳ Ｐゴシック"/>
              </a:rPr>
              <a:t>」</a:t>
            </a:r>
            <a:endParaRPr lang="en-US" altLang="ja-JP" sz="1800" b="1" dirty="0">
              <a:solidFill>
                <a:prstClr val="black"/>
              </a:solidFill>
              <a:latin typeface="ＭＳ Ｐゴシック"/>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a:endParaRPr>
          </a:p>
        </p:txBody>
      </p:sp>
    </p:spTree>
    <p:extLst>
      <p:ext uri="{BB962C8B-B14F-4D97-AF65-F5344CB8AC3E}">
        <p14:creationId xmlns:p14="http://schemas.microsoft.com/office/powerpoint/2010/main" val="393977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3"/>
          <p:cNvSpPr>
            <a:spLocks noGrp="1" noChangeArrowheads="1"/>
          </p:cNvSpPr>
          <p:nvPr>
            <p:ph type="body" idx="4294967295"/>
          </p:nvPr>
        </p:nvSpPr>
        <p:spPr>
          <a:xfrm>
            <a:off x="405871" y="642938"/>
            <a:ext cx="9089100" cy="4946650"/>
          </a:xfrm>
          <a:solidFill>
            <a:srgbClr val="00B0F0">
              <a:alpha val="40000"/>
            </a:srgbClr>
          </a:solidFill>
          <a:ln w="12700">
            <a:solidFill>
              <a:schemeClr val="tx1"/>
            </a:solidFill>
            <a:prstDash val="dash"/>
          </a:ln>
        </p:spPr>
        <p:txBody>
          <a:bodyPr rtlCol="0">
            <a:normAutofit/>
          </a:bodyPr>
          <a:lstStyle/>
          <a:p>
            <a:pPr eaLnBrk="1" fontAlgn="auto" hangingPunct="1">
              <a:lnSpc>
                <a:spcPts val="2200"/>
              </a:lnSpc>
              <a:spcBef>
                <a:spcPts val="0"/>
              </a:spcBef>
              <a:spcAft>
                <a:spcPts val="0"/>
              </a:spcAft>
              <a:buFontTx/>
              <a:buNone/>
              <a:defRPr/>
            </a:pPr>
            <a:r>
              <a:rPr lang="ja-JP" altLang="en-US" sz="2200" dirty="0" smtClean="0">
                <a:latin typeface="ＭＳ Ｐゴシック" charset="-128"/>
              </a:rPr>
              <a:t>◎前回（平成２４年度）改定「答申書」附帯意見（１８項目）に基づく検討</a:t>
            </a:r>
            <a:endParaRPr lang="en-US" altLang="ja-JP" sz="2200" dirty="0" smtClean="0">
              <a:latin typeface="ＭＳ Ｐゴシック" charset="-128"/>
            </a:endParaRPr>
          </a:p>
          <a:p>
            <a:pPr eaLnBrk="1" fontAlgn="auto" hangingPunct="1">
              <a:lnSpc>
                <a:spcPts val="2200"/>
              </a:lnSpc>
              <a:spcBef>
                <a:spcPts val="0"/>
              </a:spcBef>
              <a:spcAft>
                <a:spcPts val="0"/>
              </a:spcAft>
              <a:buFontTx/>
              <a:buNone/>
              <a:defRPr/>
            </a:pPr>
            <a:r>
              <a:rPr lang="ja-JP" altLang="en-US" sz="2200" dirty="0">
                <a:latin typeface="ＭＳ Ｐゴシック" charset="-128"/>
              </a:rPr>
              <a:t>　</a:t>
            </a:r>
            <a:r>
              <a:rPr lang="ja-JP" altLang="en-US" sz="2000" dirty="0" smtClean="0">
                <a:latin typeface="ＭＳ Ｐゴシック" charset="-128"/>
              </a:rPr>
              <a:t>・検証調査、医療経済実態調査</a:t>
            </a:r>
            <a:r>
              <a:rPr lang="ja-JP" altLang="en-US" sz="2000" dirty="0">
                <a:latin typeface="ＭＳ Ｐゴシック" charset="-128"/>
              </a:rPr>
              <a:t>、</a:t>
            </a:r>
            <a:r>
              <a:rPr lang="ja-JP" altLang="en-US" sz="2000" dirty="0" smtClean="0">
                <a:latin typeface="ＭＳ Ｐゴシック" charset="-128"/>
              </a:rPr>
              <a:t>薬価調査、保険医療材料価格調査</a:t>
            </a:r>
            <a:endParaRPr lang="en-US" altLang="ja-JP" sz="2000" dirty="0" smtClean="0">
              <a:latin typeface="ＭＳ Ｐゴシック" charset="-128"/>
            </a:endParaRPr>
          </a:p>
          <a:p>
            <a:pPr marL="0" indent="0" eaLnBrk="1" fontAlgn="auto" hangingPunct="1">
              <a:lnSpc>
                <a:spcPts val="2200"/>
              </a:lnSpc>
              <a:spcBef>
                <a:spcPts val="0"/>
              </a:spcBef>
              <a:spcAft>
                <a:spcPts val="0"/>
              </a:spcAft>
              <a:buFont typeface="Arial" pitchFamily="34" charset="0"/>
              <a:buNone/>
              <a:defRPr/>
            </a:pPr>
            <a:r>
              <a:rPr lang="ja-JP" altLang="en-US" sz="2000" dirty="0">
                <a:latin typeface="ＭＳ Ｐゴシック" charset="-128"/>
              </a:rPr>
              <a:t>　</a:t>
            </a:r>
            <a:r>
              <a:rPr lang="ja-JP" altLang="en-US" sz="2000" dirty="0" smtClean="0">
                <a:latin typeface="ＭＳ Ｐゴシック" charset="-128"/>
              </a:rPr>
              <a:t>・入院医療、外来医療、在宅医療のあり方の検討</a:t>
            </a:r>
            <a:endParaRPr lang="en-US" altLang="ja-JP" sz="2000" dirty="0" smtClean="0">
              <a:latin typeface="ＭＳ Ｐゴシック" charset="-128"/>
            </a:endParaRPr>
          </a:p>
          <a:p>
            <a:pPr marL="0" indent="0" eaLnBrk="1" fontAlgn="auto" hangingPunct="1">
              <a:lnSpc>
                <a:spcPts val="2200"/>
              </a:lnSpc>
              <a:spcBef>
                <a:spcPts val="0"/>
              </a:spcBef>
              <a:spcAft>
                <a:spcPts val="0"/>
              </a:spcAft>
              <a:buFont typeface="Arial" pitchFamily="34" charset="0"/>
              <a:buNone/>
              <a:defRPr/>
            </a:pPr>
            <a:r>
              <a:rPr lang="ja-JP" altLang="en-US" sz="2000" dirty="0" smtClean="0">
                <a:solidFill>
                  <a:prstClr val="black"/>
                </a:solidFill>
                <a:latin typeface="+mn-ea"/>
              </a:rPr>
              <a:t>　・消費税</a:t>
            </a:r>
            <a:r>
              <a:rPr lang="ja-JP" altLang="en-US" sz="2000" dirty="0">
                <a:solidFill>
                  <a:prstClr val="black"/>
                </a:solidFill>
                <a:latin typeface="+mn-ea"/>
              </a:rPr>
              <a:t>分科会で控除対象外消費税の診療報酬での</a:t>
            </a:r>
            <a:r>
              <a:rPr lang="ja-JP" altLang="en-US" sz="2000" dirty="0" smtClean="0">
                <a:solidFill>
                  <a:prstClr val="black"/>
                </a:solidFill>
                <a:latin typeface="+mn-ea"/>
              </a:rPr>
              <a:t>補填</a:t>
            </a:r>
            <a:r>
              <a:rPr lang="ja-JP" altLang="en-US" sz="2000" dirty="0">
                <a:solidFill>
                  <a:prstClr val="black"/>
                </a:solidFill>
                <a:latin typeface="+mn-ea"/>
              </a:rPr>
              <a:t>の</a:t>
            </a:r>
            <a:r>
              <a:rPr lang="ja-JP" altLang="en-US" sz="2000" dirty="0" smtClean="0">
                <a:solidFill>
                  <a:prstClr val="black"/>
                </a:solidFill>
                <a:latin typeface="+mn-ea"/>
              </a:rPr>
              <a:t>検討　　等</a:t>
            </a:r>
            <a:endParaRPr lang="en-US" altLang="ja-JP" sz="2000" i="1" dirty="0">
              <a:solidFill>
                <a:prstClr val="black"/>
              </a:solidFill>
              <a:latin typeface="+mn-ea"/>
            </a:endParaRPr>
          </a:p>
          <a:p>
            <a:pPr eaLnBrk="1" fontAlgn="auto" hangingPunct="1">
              <a:spcBef>
                <a:spcPts val="0"/>
              </a:spcBef>
              <a:spcAft>
                <a:spcPts val="0"/>
              </a:spcAft>
              <a:buFontTx/>
              <a:buNone/>
              <a:defRPr/>
            </a:pPr>
            <a:endParaRPr lang="en-US" altLang="ja-JP" sz="2200" dirty="0" smtClean="0">
              <a:latin typeface="ＭＳ Ｐゴシック" charset="-128"/>
            </a:endParaRPr>
          </a:p>
          <a:p>
            <a:pPr eaLnBrk="1" fontAlgn="auto" hangingPunct="1">
              <a:spcBef>
                <a:spcPts val="0"/>
              </a:spcBef>
              <a:spcAft>
                <a:spcPts val="0"/>
              </a:spcAft>
              <a:buFontTx/>
              <a:buNone/>
              <a:defRPr/>
            </a:pPr>
            <a:endParaRPr lang="en-US" altLang="ja-JP" sz="2200" dirty="0">
              <a:latin typeface="ＭＳ Ｐゴシック" charset="-128"/>
            </a:endParaRPr>
          </a:p>
          <a:p>
            <a:pPr eaLnBrk="1" fontAlgn="auto" hangingPunct="1">
              <a:spcBef>
                <a:spcPts val="0"/>
              </a:spcBef>
              <a:spcAft>
                <a:spcPts val="0"/>
              </a:spcAft>
              <a:buFontTx/>
              <a:buNone/>
              <a:defRPr/>
            </a:pPr>
            <a:endParaRPr lang="en-US" altLang="ja-JP" sz="2200" dirty="0">
              <a:latin typeface="ＭＳ Ｐゴシック" charset="-128"/>
            </a:endParaRPr>
          </a:p>
        </p:txBody>
      </p:sp>
      <p:sp>
        <p:nvSpPr>
          <p:cNvPr id="6" name="タイトル 1"/>
          <p:cNvSpPr txBox="1">
            <a:spLocks/>
          </p:cNvSpPr>
          <p:nvPr/>
        </p:nvSpPr>
        <p:spPr>
          <a:xfrm>
            <a:off x="741231" y="115899"/>
            <a:ext cx="8420100" cy="504825"/>
          </a:xfrm>
          <a:prstGeom prst="rect">
            <a:avLst/>
          </a:prstGeom>
          <a:solidFill>
            <a:srgbClr val="00B0F0">
              <a:alpha val="60000"/>
            </a:srgbClr>
          </a:solidFill>
          <a:ln w="12700">
            <a:solidFill>
              <a:schemeClr val="tx1"/>
            </a:solidFill>
          </a:ln>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defRPr/>
            </a:pPr>
            <a:r>
              <a:rPr lang="en-US" altLang="ja-JP" sz="2400" dirty="0" smtClean="0">
                <a:solidFill>
                  <a:prstClr val="black"/>
                </a:solidFill>
                <a:latin typeface="ＭＳ Ｐゴシック"/>
              </a:rPr>
              <a:t>《</a:t>
            </a:r>
            <a:r>
              <a:rPr lang="ja-JP" altLang="en-US" sz="2400" dirty="0" smtClean="0">
                <a:solidFill>
                  <a:prstClr val="black"/>
                </a:solidFill>
                <a:latin typeface="ＭＳ Ｐゴシック"/>
              </a:rPr>
              <a:t>中医協</a:t>
            </a:r>
            <a:r>
              <a:rPr lang="en-US" altLang="ja-JP" sz="2400" dirty="0" smtClean="0">
                <a:solidFill>
                  <a:prstClr val="black"/>
                </a:solidFill>
                <a:latin typeface="ＭＳ Ｐゴシック"/>
              </a:rPr>
              <a:t>》</a:t>
            </a:r>
          </a:p>
        </p:txBody>
      </p:sp>
      <p:sp>
        <p:nvSpPr>
          <p:cNvPr id="8" name="Rectangle 3"/>
          <p:cNvSpPr txBox="1">
            <a:spLocks noChangeArrowheads="1"/>
          </p:cNvSpPr>
          <p:nvPr/>
        </p:nvSpPr>
        <p:spPr>
          <a:xfrm>
            <a:off x="975122" y="1844675"/>
            <a:ext cx="6425142" cy="3671888"/>
          </a:xfrm>
          <a:prstGeom prst="rect">
            <a:avLst/>
          </a:prstGeom>
          <a:solidFill>
            <a:schemeClr val="bg1"/>
          </a:solidFill>
          <a:ln w="12700">
            <a:solidFill>
              <a:schemeClr val="tx1"/>
            </a:solidFill>
            <a:prstDash val="dash"/>
          </a:ln>
        </p:spPr>
        <p:txBody>
          <a:bodyP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0"/>
              </a:spcBef>
              <a:buFont typeface="Arial" pitchFamily="34" charset="0"/>
              <a:buNone/>
              <a:defRPr/>
            </a:pPr>
            <a:r>
              <a:rPr lang="ja-JP" altLang="en-US" sz="2000" dirty="0">
                <a:solidFill>
                  <a:prstClr val="black"/>
                </a:solidFill>
                <a:latin typeface="ＭＳ Ｐゴシック" charset="-128"/>
              </a:rPr>
              <a:t>［総会］</a:t>
            </a:r>
            <a:endParaRPr lang="en-US" altLang="ja-JP" sz="2000" dirty="0">
              <a:solidFill>
                <a:prstClr val="black"/>
              </a:solidFill>
              <a:latin typeface="ＭＳ Ｐゴシック" charset="-128"/>
            </a:endParaRPr>
          </a:p>
          <a:p>
            <a:pPr marL="0" indent="0">
              <a:spcBef>
                <a:spcPts val="0"/>
              </a:spcBef>
              <a:buFont typeface="Arial" pitchFamily="34" charset="0"/>
              <a:buNone/>
              <a:defRPr/>
            </a:pPr>
            <a:r>
              <a:rPr lang="ja-JP" altLang="en-US" sz="2000" dirty="0">
                <a:solidFill>
                  <a:prstClr val="black"/>
                </a:solidFill>
                <a:latin typeface="ＭＳ Ｐゴシック" charset="-128"/>
              </a:rPr>
              <a:t>［診療報酬改定結果検証部会</a:t>
            </a:r>
            <a:r>
              <a:rPr lang="ja-JP" altLang="en-US" sz="2000" dirty="0" smtClean="0">
                <a:solidFill>
                  <a:prstClr val="black"/>
                </a:solidFill>
                <a:latin typeface="ＭＳ Ｐゴシック" charset="-128"/>
              </a:rPr>
              <a:t>］</a:t>
            </a:r>
            <a:endParaRPr lang="en-US" altLang="ja-JP" sz="2000" dirty="0" smtClean="0">
              <a:solidFill>
                <a:prstClr val="black"/>
              </a:solidFill>
              <a:latin typeface="ＭＳ Ｐゴシック" charset="-128"/>
            </a:endParaRPr>
          </a:p>
          <a:p>
            <a:pPr marL="0" indent="0">
              <a:spcBef>
                <a:spcPts val="0"/>
              </a:spcBef>
              <a:buFont typeface="Arial" pitchFamily="34" charset="0"/>
              <a:buNone/>
              <a:defRPr/>
            </a:pPr>
            <a:r>
              <a:rPr lang="ja-JP" altLang="en-US" sz="2000" dirty="0" smtClean="0">
                <a:solidFill>
                  <a:prstClr val="black"/>
                </a:solidFill>
                <a:latin typeface="ＭＳ Ｐゴシック" charset="-128"/>
              </a:rPr>
              <a:t>［薬価専門部会］</a:t>
            </a:r>
            <a:endParaRPr lang="en-US" altLang="ja-JP" sz="2000" dirty="0" smtClean="0">
              <a:solidFill>
                <a:prstClr val="black"/>
              </a:solidFill>
              <a:latin typeface="ＭＳ Ｐゴシック" charset="-128"/>
            </a:endParaRPr>
          </a:p>
          <a:p>
            <a:pPr marL="0" indent="0">
              <a:spcBef>
                <a:spcPts val="0"/>
              </a:spcBef>
              <a:buFont typeface="Arial" pitchFamily="34" charset="0"/>
              <a:buNone/>
              <a:defRPr/>
            </a:pPr>
            <a:r>
              <a:rPr lang="ja-JP" altLang="en-US" sz="2000" dirty="0" smtClean="0">
                <a:solidFill>
                  <a:prstClr val="black"/>
                </a:solidFill>
                <a:latin typeface="ＭＳ Ｐゴシック" charset="-128"/>
              </a:rPr>
              <a:t>［保険医療材料専門部会］</a:t>
            </a:r>
            <a:endParaRPr lang="en-US" altLang="ja-JP" sz="2000" dirty="0" smtClean="0">
              <a:solidFill>
                <a:prstClr val="black"/>
              </a:solidFill>
              <a:latin typeface="ＭＳ Ｐゴシック" charset="-128"/>
            </a:endParaRPr>
          </a:p>
          <a:p>
            <a:pPr marL="0" indent="0">
              <a:spcBef>
                <a:spcPts val="0"/>
              </a:spcBef>
              <a:buFont typeface="Arial" pitchFamily="34" charset="0"/>
              <a:buNone/>
              <a:defRPr/>
            </a:pPr>
            <a:r>
              <a:rPr lang="ja-JP" altLang="en-US" sz="2000" dirty="0" smtClean="0">
                <a:solidFill>
                  <a:prstClr val="black"/>
                </a:solidFill>
                <a:latin typeface="ＭＳ Ｐゴシック" charset="-128"/>
              </a:rPr>
              <a:t>［費用対効果評価専門部会］</a:t>
            </a:r>
            <a:endParaRPr lang="en-US" altLang="ja-JP" sz="2000" dirty="0" smtClean="0">
              <a:solidFill>
                <a:prstClr val="black"/>
              </a:solidFill>
              <a:latin typeface="ＭＳ Ｐゴシック" charset="-128"/>
            </a:endParaRPr>
          </a:p>
          <a:p>
            <a:pPr marL="0" indent="0">
              <a:spcBef>
                <a:spcPts val="0"/>
              </a:spcBef>
              <a:buFont typeface="Arial" pitchFamily="34" charset="0"/>
              <a:buNone/>
              <a:defRPr/>
            </a:pPr>
            <a:r>
              <a:rPr lang="ja-JP" altLang="en-US" sz="2000" dirty="0" smtClean="0">
                <a:solidFill>
                  <a:prstClr val="black"/>
                </a:solidFill>
                <a:latin typeface="ＭＳ Ｐゴシック" charset="-128"/>
              </a:rPr>
              <a:t>［診療報酬基本問題小委員会］</a:t>
            </a:r>
            <a:endParaRPr lang="en-US" altLang="ja-JP" sz="2000" dirty="0" smtClean="0">
              <a:solidFill>
                <a:prstClr val="black"/>
              </a:solidFill>
              <a:latin typeface="ＭＳ Ｐゴシック" charset="-128"/>
            </a:endParaRPr>
          </a:p>
          <a:p>
            <a:pPr marL="0" indent="0">
              <a:spcBef>
                <a:spcPts val="0"/>
              </a:spcBef>
              <a:buFont typeface="Arial" pitchFamily="34" charset="0"/>
              <a:buNone/>
              <a:defRPr/>
            </a:pPr>
            <a:r>
              <a:rPr lang="ja-JP" altLang="en-US" sz="2000" dirty="0" smtClean="0">
                <a:solidFill>
                  <a:prstClr val="black"/>
                </a:solidFill>
                <a:latin typeface="ＭＳ Ｐゴシック" charset="-128"/>
              </a:rPr>
              <a:t>［調査実施小委員会］</a:t>
            </a:r>
            <a:endParaRPr lang="en-US" altLang="ja-JP" sz="2000" dirty="0" smtClean="0">
              <a:solidFill>
                <a:prstClr val="black"/>
              </a:solidFill>
              <a:latin typeface="ＭＳ Ｐゴシック" charset="-128"/>
            </a:endParaRPr>
          </a:p>
          <a:p>
            <a:pPr marL="0" indent="0">
              <a:spcBef>
                <a:spcPts val="0"/>
              </a:spcBef>
              <a:buFont typeface="Arial" pitchFamily="34" charset="0"/>
              <a:buNone/>
              <a:defRPr/>
            </a:pPr>
            <a:r>
              <a:rPr lang="ja-JP" altLang="en-US" sz="2000" dirty="0" smtClean="0">
                <a:solidFill>
                  <a:prstClr val="black"/>
                </a:solidFill>
                <a:latin typeface="ＭＳ Ｐゴシック" charset="-128"/>
              </a:rPr>
              <a:t>［調査専門組織］</a:t>
            </a:r>
            <a:endParaRPr lang="en-US" altLang="ja-JP" sz="2000" dirty="0" smtClean="0">
              <a:solidFill>
                <a:prstClr val="black"/>
              </a:solidFill>
              <a:latin typeface="ＭＳ Ｐゴシック" charset="-128"/>
            </a:endParaRPr>
          </a:p>
          <a:p>
            <a:pPr marL="0" indent="0">
              <a:spcBef>
                <a:spcPts val="0"/>
              </a:spcBef>
              <a:buFont typeface="Arial" pitchFamily="34" charset="0"/>
              <a:buNone/>
              <a:defRPr/>
            </a:pPr>
            <a:r>
              <a:rPr lang="ja-JP" altLang="en-US" sz="2000" dirty="0">
                <a:solidFill>
                  <a:prstClr val="black"/>
                </a:solidFill>
                <a:latin typeface="ＭＳ Ｐゴシック" charset="-128"/>
              </a:rPr>
              <a:t>　</a:t>
            </a:r>
            <a:r>
              <a:rPr lang="ja-JP" altLang="en-US" sz="2000" dirty="0" smtClean="0">
                <a:solidFill>
                  <a:prstClr val="black"/>
                </a:solidFill>
                <a:latin typeface="ＭＳ Ｐゴシック" charset="-128"/>
              </a:rPr>
              <a:t>・医療機関等における消費税負担に関する分科会</a:t>
            </a:r>
            <a:endParaRPr lang="en-US" altLang="ja-JP" sz="2000" dirty="0" smtClean="0">
              <a:solidFill>
                <a:prstClr val="black"/>
              </a:solidFill>
              <a:latin typeface="ＭＳ Ｐゴシック" charset="-128"/>
            </a:endParaRPr>
          </a:p>
          <a:p>
            <a:pPr marL="0" indent="0">
              <a:spcBef>
                <a:spcPts val="0"/>
              </a:spcBef>
              <a:buFont typeface="Arial" pitchFamily="34" charset="0"/>
              <a:buNone/>
              <a:defRPr/>
            </a:pPr>
            <a:r>
              <a:rPr lang="ja-JP" altLang="en-US" sz="2000" dirty="0">
                <a:solidFill>
                  <a:prstClr val="black"/>
                </a:solidFill>
                <a:latin typeface="ＭＳ Ｐゴシック" charset="-128"/>
              </a:rPr>
              <a:t>　</a:t>
            </a:r>
            <a:r>
              <a:rPr lang="ja-JP" altLang="en-US" sz="2000" dirty="0" smtClean="0">
                <a:solidFill>
                  <a:prstClr val="black"/>
                </a:solidFill>
                <a:latin typeface="ＭＳ Ｐゴシック" charset="-128"/>
              </a:rPr>
              <a:t>・ＤＰＣ評価分科会</a:t>
            </a:r>
            <a:endParaRPr lang="en-US" altLang="ja-JP" sz="2000" dirty="0" smtClean="0">
              <a:solidFill>
                <a:prstClr val="black"/>
              </a:solidFill>
              <a:latin typeface="ＭＳ Ｐゴシック" charset="-128"/>
            </a:endParaRPr>
          </a:p>
          <a:p>
            <a:pPr marL="0" indent="0">
              <a:spcBef>
                <a:spcPts val="0"/>
              </a:spcBef>
              <a:buFont typeface="Arial" pitchFamily="34" charset="0"/>
              <a:buNone/>
              <a:defRPr/>
            </a:pPr>
            <a:r>
              <a:rPr lang="ja-JP" altLang="en-US" sz="2000" dirty="0">
                <a:solidFill>
                  <a:prstClr val="black"/>
                </a:solidFill>
                <a:latin typeface="ＭＳ Ｐゴシック" charset="-128"/>
              </a:rPr>
              <a:t>　</a:t>
            </a:r>
            <a:r>
              <a:rPr lang="ja-JP" altLang="en-US" sz="2000" dirty="0" smtClean="0">
                <a:solidFill>
                  <a:prstClr val="black"/>
                </a:solidFill>
                <a:latin typeface="ＭＳ Ｐゴシック" charset="-128"/>
              </a:rPr>
              <a:t>・入院医療等の調査・評価分科会</a:t>
            </a:r>
            <a:endParaRPr lang="en-US" altLang="ja-JP" sz="2000" dirty="0" smtClean="0">
              <a:solidFill>
                <a:prstClr val="black"/>
              </a:solidFill>
              <a:latin typeface="ＭＳ Ｐゴシック" charset="-128"/>
            </a:endParaRPr>
          </a:p>
          <a:p>
            <a:pPr marL="0" indent="0">
              <a:spcBef>
                <a:spcPts val="0"/>
              </a:spcBef>
              <a:buFont typeface="Arial" pitchFamily="34" charset="0"/>
              <a:buNone/>
              <a:defRPr/>
            </a:pPr>
            <a:r>
              <a:rPr lang="ja-JP" altLang="en-US" sz="2000" dirty="0">
                <a:solidFill>
                  <a:prstClr val="black"/>
                </a:solidFill>
                <a:latin typeface="ＭＳ Ｐゴシック" charset="-128"/>
              </a:rPr>
              <a:t>　</a:t>
            </a:r>
            <a:r>
              <a:rPr lang="ja-JP" altLang="en-US" sz="2000" dirty="0" smtClean="0">
                <a:solidFill>
                  <a:prstClr val="black"/>
                </a:solidFill>
                <a:latin typeface="ＭＳ Ｐゴシック" charset="-128"/>
              </a:rPr>
              <a:t>・医療技術評価分科会</a:t>
            </a:r>
            <a:endParaRPr lang="en-US" altLang="ja-JP" sz="2000" dirty="0" smtClean="0">
              <a:solidFill>
                <a:prstClr val="black"/>
              </a:solidFill>
              <a:latin typeface="ＭＳ Ｐゴシック" charset="-128"/>
            </a:endParaRPr>
          </a:p>
          <a:p>
            <a:pPr marL="0" indent="0">
              <a:spcBef>
                <a:spcPts val="0"/>
              </a:spcBef>
              <a:buFont typeface="Arial" pitchFamily="34" charset="0"/>
              <a:buNone/>
              <a:defRPr/>
            </a:pPr>
            <a:r>
              <a:rPr lang="ja-JP" altLang="en-US" sz="2000" dirty="0">
                <a:solidFill>
                  <a:prstClr val="black"/>
                </a:solidFill>
                <a:latin typeface="ＭＳ Ｐゴシック" charset="-128"/>
              </a:rPr>
              <a:t>　</a:t>
            </a:r>
            <a:r>
              <a:rPr lang="ja-JP" altLang="en-US" sz="2000" dirty="0" smtClean="0">
                <a:solidFill>
                  <a:prstClr val="black"/>
                </a:solidFill>
                <a:latin typeface="ＭＳ Ｐゴシック" charset="-128"/>
              </a:rPr>
              <a:t>・医療機関のコスト調査分科会</a:t>
            </a:r>
            <a:endParaRPr lang="en-US" altLang="ja-JP" sz="2000" dirty="0">
              <a:solidFill>
                <a:prstClr val="black"/>
              </a:solidFill>
              <a:latin typeface="ＭＳ Ｐゴシック" charset="-128"/>
            </a:endParaRPr>
          </a:p>
        </p:txBody>
      </p:sp>
      <p:sp>
        <p:nvSpPr>
          <p:cNvPr id="7" name="タイトル 1"/>
          <p:cNvSpPr txBox="1">
            <a:spLocks/>
          </p:cNvSpPr>
          <p:nvPr/>
        </p:nvSpPr>
        <p:spPr>
          <a:xfrm>
            <a:off x="350844" y="5949950"/>
            <a:ext cx="9204325" cy="573088"/>
          </a:xfrm>
          <a:prstGeom prst="rect">
            <a:avLst/>
          </a:prstGeom>
          <a:solidFill>
            <a:srgbClr val="00B0F0">
              <a:alpha val="60000"/>
            </a:srgbClr>
          </a:solidFill>
          <a:ln w="12700">
            <a:solidFill>
              <a:schemeClr val="tx1"/>
            </a:solidFill>
          </a:ln>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71463" indent="-271463" algn="l">
              <a:spcBef>
                <a:spcPts val="0"/>
              </a:spcBef>
              <a:defRPr/>
            </a:pPr>
            <a:r>
              <a:rPr lang="ja-JP" altLang="en-US" sz="2000" dirty="0" smtClean="0">
                <a:solidFill>
                  <a:prstClr val="black"/>
                </a:solidFill>
                <a:latin typeface="ＭＳ Ｐゴシック"/>
              </a:rPr>
              <a:t>平成２６年２月１２日  </a:t>
            </a:r>
            <a:r>
              <a:rPr lang="ja-JP" altLang="en-US" sz="2000" dirty="0" smtClean="0">
                <a:solidFill>
                  <a:prstClr val="black"/>
                </a:solidFill>
              </a:rPr>
              <a:t>厚生</a:t>
            </a:r>
            <a:r>
              <a:rPr lang="ja-JP" altLang="en-US" sz="2000" dirty="0">
                <a:solidFill>
                  <a:prstClr val="black"/>
                </a:solidFill>
              </a:rPr>
              <a:t>労働大臣に対し、診療報酬点数の改定案を</a:t>
            </a:r>
            <a:r>
              <a:rPr lang="ja-JP" altLang="en-US" sz="2000" dirty="0" smtClean="0">
                <a:solidFill>
                  <a:prstClr val="black"/>
                </a:solidFill>
              </a:rPr>
              <a:t>答申</a:t>
            </a:r>
            <a:endParaRPr lang="en-US" altLang="ja-JP" sz="2000" dirty="0" smtClean="0">
              <a:solidFill>
                <a:prstClr val="black"/>
              </a:solidFill>
            </a:endParaRPr>
          </a:p>
          <a:p>
            <a:pPr marL="271463" indent="-271463" algn="r">
              <a:spcBef>
                <a:spcPts val="0"/>
              </a:spcBef>
              <a:defRPr/>
            </a:pPr>
            <a:r>
              <a:rPr lang="ja-JP" altLang="en-US" sz="1800" dirty="0" smtClean="0">
                <a:solidFill>
                  <a:prstClr val="black"/>
                </a:solidFill>
              </a:rPr>
              <a:t>（附帯意見：</a:t>
            </a:r>
            <a:r>
              <a:rPr lang="ja-JP" altLang="en-US" sz="1800" dirty="0">
                <a:solidFill>
                  <a:prstClr val="black"/>
                </a:solidFill>
              </a:rPr>
              <a:t>１５</a:t>
            </a:r>
            <a:r>
              <a:rPr lang="ja-JP" altLang="en-US" sz="1800" dirty="0" smtClean="0">
                <a:solidFill>
                  <a:prstClr val="black"/>
                </a:solidFill>
              </a:rPr>
              <a:t>項目）</a:t>
            </a:r>
            <a:endParaRPr lang="ja-JP" altLang="en-US" sz="1800" dirty="0">
              <a:solidFill>
                <a:prstClr val="black"/>
              </a:solidFill>
            </a:endParaRPr>
          </a:p>
        </p:txBody>
      </p:sp>
      <p:sp>
        <p:nvSpPr>
          <p:cNvPr id="2" name="下矢印 1"/>
          <p:cNvSpPr/>
          <p:nvPr/>
        </p:nvSpPr>
        <p:spPr>
          <a:xfrm>
            <a:off x="3938323" y="5618344"/>
            <a:ext cx="2106745" cy="2873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a:endParaRPr>
          </a:p>
        </p:txBody>
      </p:sp>
      <p:pic>
        <p:nvPicPr>
          <p:cNvPr id="10" name="Picture 2" descr="C:\Users\UEHARA\AppData\Local\Temp\DSC061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5884" y="1865223"/>
            <a:ext cx="3472551" cy="206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6191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3"/>
          <p:cNvSpPr>
            <a:spLocks noGrp="1" noChangeArrowheads="1"/>
          </p:cNvSpPr>
          <p:nvPr>
            <p:ph type="body" idx="4294967295"/>
          </p:nvPr>
        </p:nvSpPr>
        <p:spPr>
          <a:xfrm>
            <a:off x="309563" y="692158"/>
            <a:ext cx="9281716" cy="5832475"/>
          </a:xfrm>
          <a:solidFill>
            <a:srgbClr val="00B0F0">
              <a:alpha val="30000"/>
            </a:srgbClr>
          </a:solidFill>
          <a:ln w="12700">
            <a:solidFill>
              <a:schemeClr val="tx1"/>
            </a:solidFill>
            <a:prstDash val="dash"/>
          </a:ln>
        </p:spPr>
        <p:txBody>
          <a:bodyPr rtlCol="0">
            <a:normAutofit fontScale="77500" lnSpcReduction="20000"/>
          </a:bodyPr>
          <a:lstStyle/>
          <a:p>
            <a:pPr eaLnBrk="1" fontAlgn="auto" hangingPunct="1">
              <a:spcAft>
                <a:spcPts val="0"/>
              </a:spcAft>
              <a:buFont typeface="Arial" pitchFamily="34" charset="0"/>
              <a:buNone/>
              <a:defRPr/>
            </a:pPr>
            <a:r>
              <a:rPr lang="ja-JP" altLang="en-US" sz="2800" dirty="0" smtClean="0">
                <a:solidFill>
                  <a:prstClr val="black"/>
                </a:solidFill>
                <a:latin typeface="+mn-ea"/>
              </a:rPr>
              <a:t>［診療報酬改定結果検証部会］</a:t>
            </a:r>
            <a:endParaRPr lang="ja-JP" altLang="en-US" sz="2800" dirty="0">
              <a:solidFill>
                <a:prstClr val="black"/>
              </a:solidFill>
              <a:latin typeface="+mn-ea"/>
            </a:endParaRPr>
          </a:p>
          <a:p>
            <a:pPr marL="271463" indent="-271463" eaLnBrk="1" fontAlgn="auto" hangingPunct="1">
              <a:lnSpc>
                <a:spcPts val="2200"/>
              </a:lnSpc>
              <a:spcBef>
                <a:spcPts val="600"/>
              </a:spcBef>
              <a:spcAft>
                <a:spcPts val="0"/>
              </a:spcAft>
              <a:buFont typeface="Arial" pitchFamily="34" charset="0"/>
              <a:buNone/>
              <a:defRPr/>
            </a:pPr>
            <a:r>
              <a:rPr lang="en-US" altLang="ja-JP" sz="2600" dirty="0" smtClean="0">
                <a:solidFill>
                  <a:prstClr val="black"/>
                </a:solidFill>
                <a:latin typeface="+mn-ea"/>
              </a:rPr>
              <a:t>《</a:t>
            </a:r>
            <a:r>
              <a:rPr lang="ja-JP" altLang="en-US" sz="2600" dirty="0">
                <a:solidFill>
                  <a:prstClr val="black"/>
                </a:solidFill>
                <a:latin typeface="+mn-ea"/>
              </a:rPr>
              <a:t>検証</a:t>
            </a:r>
            <a:r>
              <a:rPr lang="ja-JP" altLang="en-US" sz="2600" dirty="0" smtClean="0">
                <a:solidFill>
                  <a:prstClr val="black"/>
                </a:solidFill>
                <a:latin typeface="+mn-ea"/>
              </a:rPr>
              <a:t>調査（平成２４年度実施分）</a:t>
            </a:r>
            <a:r>
              <a:rPr lang="en-US" altLang="ja-JP" sz="2600" dirty="0" smtClean="0">
                <a:solidFill>
                  <a:prstClr val="black"/>
                </a:solidFill>
                <a:latin typeface="+mn-ea"/>
              </a:rPr>
              <a:t>》</a:t>
            </a:r>
          </a:p>
          <a:p>
            <a:pPr marL="271463" indent="-271463" eaLnBrk="1" fontAlgn="auto" hangingPunct="1">
              <a:lnSpc>
                <a:spcPts val="2200"/>
              </a:lnSpc>
              <a:spcBef>
                <a:spcPts val="0"/>
              </a:spcBef>
              <a:spcAft>
                <a:spcPts val="0"/>
              </a:spcAft>
              <a:buFont typeface="Arial" pitchFamily="34" charset="0"/>
              <a:buNone/>
              <a:defRPr/>
            </a:pPr>
            <a:r>
              <a:rPr lang="ja-JP" altLang="en-US" sz="2600" dirty="0">
                <a:solidFill>
                  <a:prstClr val="black"/>
                </a:solidFill>
                <a:latin typeface="+mn-ea"/>
              </a:rPr>
              <a:t>　</a:t>
            </a:r>
            <a:r>
              <a:rPr lang="ja-JP" altLang="en-US" sz="2600" dirty="0" smtClean="0">
                <a:solidFill>
                  <a:prstClr val="black"/>
                </a:solidFill>
                <a:latin typeface="+mn-ea"/>
              </a:rPr>
              <a:t> １） 救急</a:t>
            </a:r>
            <a:r>
              <a:rPr lang="ja-JP" altLang="en-US" sz="2600" dirty="0">
                <a:solidFill>
                  <a:prstClr val="black"/>
                </a:solidFill>
                <a:latin typeface="+mn-ea"/>
              </a:rPr>
              <a:t>医療機関と後方病床との一層の連携推進など、小児救急</a:t>
            </a:r>
            <a:r>
              <a:rPr lang="ja-JP" altLang="en-US" sz="2600" dirty="0" smtClean="0">
                <a:solidFill>
                  <a:prstClr val="black"/>
                </a:solidFill>
                <a:latin typeface="+mn-ea"/>
              </a:rPr>
              <a:t>や精神科救急を</a:t>
            </a:r>
            <a:endParaRPr lang="en-US" altLang="ja-JP" sz="2600" dirty="0" smtClean="0">
              <a:solidFill>
                <a:prstClr val="black"/>
              </a:solidFill>
              <a:latin typeface="+mn-ea"/>
            </a:endParaRPr>
          </a:p>
          <a:p>
            <a:pPr marL="271463" indent="-271463" eaLnBrk="1" fontAlgn="auto" hangingPunct="1">
              <a:lnSpc>
                <a:spcPts val="2200"/>
              </a:lnSpc>
              <a:spcBef>
                <a:spcPts val="0"/>
              </a:spcBef>
              <a:spcAft>
                <a:spcPts val="0"/>
              </a:spcAft>
              <a:buFont typeface="Arial" pitchFamily="34" charset="0"/>
              <a:buNone/>
              <a:defRPr/>
            </a:pPr>
            <a:r>
              <a:rPr lang="en-US" altLang="ja-JP" sz="2600" dirty="0">
                <a:solidFill>
                  <a:prstClr val="black"/>
                </a:solidFill>
                <a:latin typeface="+mn-ea"/>
              </a:rPr>
              <a:t> </a:t>
            </a:r>
            <a:r>
              <a:rPr lang="en-US" altLang="ja-JP" sz="2600" dirty="0" smtClean="0">
                <a:solidFill>
                  <a:prstClr val="black"/>
                </a:solidFill>
                <a:latin typeface="+mn-ea"/>
              </a:rPr>
              <a:t>     </a:t>
            </a:r>
            <a:r>
              <a:rPr lang="ja-JP" altLang="en-US" sz="2600" dirty="0" smtClean="0">
                <a:solidFill>
                  <a:prstClr val="black"/>
                </a:solidFill>
                <a:latin typeface="+mn-ea"/>
              </a:rPr>
              <a:t>含む</a:t>
            </a:r>
            <a:r>
              <a:rPr lang="ja-JP" altLang="en-US" sz="2600" dirty="0">
                <a:solidFill>
                  <a:prstClr val="black"/>
                </a:solidFill>
                <a:latin typeface="+mn-ea"/>
              </a:rPr>
              <a:t>救急医療の評価についての影響調査</a:t>
            </a:r>
          </a:p>
          <a:p>
            <a:pPr marL="271463" indent="-271463" eaLnBrk="1" fontAlgn="auto" hangingPunct="1">
              <a:lnSpc>
                <a:spcPts val="2200"/>
              </a:lnSpc>
              <a:spcBef>
                <a:spcPts val="0"/>
              </a:spcBef>
              <a:spcAft>
                <a:spcPts val="0"/>
              </a:spcAft>
              <a:buFont typeface="Arial" pitchFamily="34" charset="0"/>
              <a:buNone/>
              <a:defRPr/>
            </a:pPr>
            <a:r>
              <a:rPr lang="ja-JP" altLang="en-US" sz="2600" dirty="0">
                <a:solidFill>
                  <a:prstClr val="black"/>
                </a:solidFill>
                <a:latin typeface="+mn-ea"/>
              </a:rPr>
              <a:t>   ２</a:t>
            </a:r>
            <a:r>
              <a:rPr lang="ja-JP" altLang="en-US" sz="2600" dirty="0" smtClean="0">
                <a:solidFill>
                  <a:prstClr val="black"/>
                </a:solidFill>
                <a:latin typeface="+mn-ea"/>
              </a:rPr>
              <a:t>） 在宅</a:t>
            </a:r>
            <a:r>
              <a:rPr lang="ja-JP" altLang="en-US" sz="2600" dirty="0">
                <a:solidFill>
                  <a:prstClr val="black"/>
                </a:solidFill>
                <a:latin typeface="+mn-ea"/>
              </a:rPr>
              <a:t>における歯科医療と歯科診療で特別対応が必要な者の</a:t>
            </a:r>
            <a:r>
              <a:rPr lang="ja-JP" altLang="en-US" sz="2600" dirty="0" smtClean="0">
                <a:solidFill>
                  <a:prstClr val="black"/>
                </a:solidFill>
                <a:latin typeface="+mn-ea"/>
              </a:rPr>
              <a:t>状況調査</a:t>
            </a:r>
            <a:endParaRPr lang="ja-JP" altLang="en-US" sz="2600" dirty="0">
              <a:solidFill>
                <a:prstClr val="black"/>
              </a:solidFill>
              <a:latin typeface="+mn-ea"/>
            </a:endParaRPr>
          </a:p>
          <a:p>
            <a:pPr marL="271463" indent="-271463" eaLnBrk="1" fontAlgn="auto" hangingPunct="1">
              <a:lnSpc>
                <a:spcPts val="2200"/>
              </a:lnSpc>
              <a:spcBef>
                <a:spcPts val="0"/>
              </a:spcBef>
              <a:spcAft>
                <a:spcPts val="0"/>
              </a:spcAft>
              <a:buFont typeface="Arial" pitchFamily="34" charset="0"/>
              <a:buNone/>
              <a:defRPr/>
            </a:pPr>
            <a:r>
              <a:rPr lang="ja-JP" altLang="en-US" sz="2600" dirty="0">
                <a:solidFill>
                  <a:prstClr val="black"/>
                </a:solidFill>
                <a:latin typeface="+mn-ea"/>
              </a:rPr>
              <a:t>   ３</a:t>
            </a:r>
            <a:r>
              <a:rPr lang="ja-JP" altLang="en-US" sz="2600" dirty="0" smtClean="0">
                <a:solidFill>
                  <a:prstClr val="black"/>
                </a:solidFill>
                <a:latin typeface="+mn-ea"/>
              </a:rPr>
              <a:t>） 後発医</a:t>
            </a:r>
            <a:r>
              <a:rPr lang="ja-JP" altLang="en-US" sz="2600" dirty="0">
                <a:solidFill>
                  <a:prstClr val="black"/>
                </a:solidFill>
                <a:latin typeface="+mn-ea"/>
              </a:rPr>
              <a:t>薬品の使用状況調査</a:t>
            </a:r>
          </a:p>
          <a:p>
            <a:pPr marL="271463" indent="-271463" eaLnBrk="1" fontAlgn="auto" hangingPunct="1">
              <a:lnSpc>
                <a:spcPts val="2200"/>
              </a:lnSpc>
              <a:spcBef>
                <a:spcPts val="0"/>
              </a:spcBef>
              <a:spcAft>
                <a:spcPts val="0"/>
              </a:spcAft>
              <a:buFont typeface="Arial" pitchFamily="34" charset="0"/>
              <a:buNone/>
              <a:defRPr/>
            </a:pPr>
            <a:r>
              <a:rPr lang="ja-JP" altLang="en-US" sz="2600" dirty="0">
                <a:solidFill>
                  <a:prstClr val="black"/>
                </a:solidFill>
                <a:latin typeface="+mn-ea"/>
              </a:rPr>
              <a:t>   ４</a:t>
            </a:r>
            <a:r>
              <a:rPr lang="ja-JP" altLang="en-US" sz="2600" dirty="0" smtClean="0">
                <a:solidFill>
                  <a:prstClr val="black"/>
                </a:solidFill>
                <a:latin typeface="+mn-ea"/>
              </a:rPr>
              <a:t>） 在宅</a:t>
            </a:r>
            <a:r>
              <a:rPr lang="ja-JP" altLang="en-US" sz="2600" dirty="0">
                <a:solidFill>
                  <a:prstClr val="black"/>
                </a:solidFill>
                <a:latin typeface="+mn-ea"/>
              </a:rPr>
              <a:t>医療の実施状況及び医療と介護の連携状況調査</a:t>
            </a:r>
          </a:p>
          <a:p>
            <a:pPr marL="271463" indent="-271463" eaLnBrk="1" fontAlgn="auto" hangingPunct="1">
              <a:lnSpc>
                <a:spcPts val="2200"/>
              </a:lnSpc>
              <a:spcBef>
                <a:spcPts val="0"/>
              </a:spcBef>
              <a:spcAft>
                <a:spcPts val="0"/>
              </a:spcAft>
              <a:buFont typeface="Arial" pitchFamily="34" charset="0"/>
              <a:buNone/>
              <a:defRPr/>
            </a:pPr>
            <a:r>
              <a:rPr lang="ja-JP" altLang="en-US" sz="2600" dirty="0">
                <a:solidFill>
                  <a:prstClr val="black"/>
                </a:solidFill>
                <a:latin typeface="+mn-ea"/>
              </a:rPr>
              <a:t>   ５</a:t>
            </a:r>
            <a:r>
              <a:rPr lang="ja-JP" altLang="en-US" sz="2600" dirty="0" smtClean="0">
                <a:solidFill>
                  <a:prstClr val="black"/>
                </a:solidFill>
                <a:latin typeface="+mn-ea"/>
              </a:rPr>
              <a:t>） 訪問</a:t>
            </a:r>
            <a:r>
              <a:rPr lang="ja-JP" altLang="en-US" sz="2600" dirty="0">
                <a:solidFill>
                  <a:prstClr val="black"/>
                </a:solidFill>
                <a:latin typeface="+mn-ea"/>
              </a:rPr>
              <a:t>看護の実施状況及び効率的な訪問看護に係る評価に</a:t>
            </a:r>
            <a:r>
              <a:rPr lang="ja-JP" altLang="en-US" sz="2600" dirty="0" smtClean="0">
                <a:solidFill>
                  <a:prstClr val="black"/>
                </a:solidFill>
                <a:latin typeface="+mn-ea"/>
              </a:rPr>
              <a:t>ついての影響調査</a:t>
            </a:r>
            <a:endParaRPr lang="ja-JP" altLang="en-US" sz="2600" dirty="0">
              <a:solidFill>
                <a:prstClr val="black"/>
              </a:solidFill>
              <a:latin typeface="+mn-ea"/>
            </a:endParaRPr>
          </a:p>
          <a:p>
            <a:pPr marL="271463" indent="-271463" eaLnBrk="1" fontAlgn="auto" hangingPunct="1">
              <a:lnSpc>
                <a:spcPts val="2200"/>
              </a:lnSpc>
              <a:spcBef>
                <a:spcPts val="0"/>
              </a:spcBef>
              <a:spcAft>
                <a:spcPts val="0"/>
              </a:spcAft>
              <a:buFont typeface="Arial" pitchFamily="34" charset="0"/>
              <a:buNone/>
              <a:defRPr/>
            </a:pPr>
            <a:r>
              <a:rPr lang="ja-JP" altLang="en-US" sz="2600" dirty="0">
                <a:solidFill>
                  <a:prstClr val="black"/>
                </a:solidFill>
                <a:latin typeface="+mn-ea"/>
              </a:rPr>
              <a:t>   ６</a:t>
            </a:r>
            <a:r>
              <a:rPr lang="ja-JP" altLang="en-US" sz="2600" dirty="0" smtClean="0">
                <a:solidFill>
                  <a:prstClr val="black"/>
                </a:solidFill>
                <a:latin typeface="+mn-ea"/>
              </a:rPr>
              <a:t>） 医療</a:t>
            </a:r>
            <a:r>
              <a:rPr lang="ja-JP" altLang="en-US" sz="2600" dirty="0">
                <a:solidFill>
                  <a:prstClr val="black"/>
                </a:solidFill>
                <a:latin typeface="+mn-ea"/>
              </a:rPr>
              <a:t>安全対策や患者サポート体制等に係る評価についての</a:t>
            </a:r>
            <a:r>
              <a:rPr lang="ja-JP" altLang="en-US" sz="2600" dirty="0" smtClean="0">
                <a:solidFill>
                  <a:prstClr val="black"/>
                </a:solidFill>
                <a:latin typeface="+mn-ea"/>
              </a:rPr>
              <a:t>影響調査</a:t>
            </a:r>
            <a:endParaRPr lang="en-US" altLang="ja-JP" sz="2600" dirty="0" smtClean="0">
              <a:solidFill>
                <a:prstClr val="black"/>
              </a:solidFill>
              <a:latin typeface="+mn-ea"/>
            </a:endParaRPr>
          </a:p>
          <a:p>
            <a:pPr marL="271463" indent="-271463" eaLnBrk="1" fontAlgn="auto" hangingPunct="1">
              <a:lnSpc>
                <a:spcPts val="2200"/>
              </a:lnSpc>
              <a:spcBef>
                <a:spcPts val="0"/>
              </a:spcBef>
              <a:spcAft>
                <a:spcPts val="0"/>
              </a:spcAft>
              <a:buFont typeface="Arial" pitchFamily="34" charset="0"/>
              <a:buNone/>
              <a:defRPr/>
            </a:pPr>
            <a:endParaRPr lang="ja-JP" altLang="en-US" sz="2600" dirty="0">
              <a:solidFill>
                <a:prstClr val="black"/>
              </a:solidFill>
              <a:latin typeface="+mn-ea"/>
            </a:endParaRPr>
          </a:p>
          <a:p>
            <a:pPr marL="271463" indent="-271463" eaLnBrk="1" fontAlgn="auto" hangingPunct="1">
              <a:lnSpc>
                <a:spcPts val="2200"/>
              </a:lnSpc>
              <a:spcBef>
                <a:spcPts val="0"/>
              </a:spcBef>
              <a:spcAft>
                <a:spcPts val="0"/>
              </a:spcAft>
              <a:buFont typeface="Arial" pitchFamily="34" charset="0"/>
              <a:buNone/>
              <a:defRPr/>
            </a:pPr>
            <a:r>
              <a:rPr lang="en-US" altLang="ja-JP" sz="2600" dirty="0" smtClean="0">
                <a:solidFill>
                  <a:prstClr val="black"/>
                </a:solidFill>
                <a:latin typeface="+mn-ea"/>
              </a:rPr>
              <a:t>《</a:t>
            </a:r>
            <a:r>
              <a:rPr lang="ja-JP" altLang="en-US" sz="2600" dirty="0">
                <a:solidFill>
                  <a:prstClr val="black"/>
                </a:solidFill>
                <a:latin typeface="+mn-ea"/>
              </a:rPr>
              <a:t>検証</a:t>
            </a:r>
            <a:r>
              <a:rPr lang="ja-JP" altLang="en-US" sz="2600" dirty="0" smtClean="0">
                <a:solidFill>
                  <a:prstClr val="black"/>
                </a:solidFill>
                <a:latin typeface="+mn-ea"/>
              </a:rPr>
              <a:t>調査</a:t>
            </a:r>
            <a:r>
              <a:rPr lang="ja-JP" altLang="en-US" sz="2600" dirty="0">
                <a:solidFill>
                  <a:prstClr val="black"/>
                </a:solidFill>
                <a:latin typeface="+mn-ea"/>
              </a:rPr>
              <a:t>（平成２５年度</a:t>
            </a:r>
            <a:r>
              <a:rPr lang="ja-JP" altLang="en-US" sz="2600" dirty="0" smtClean="0">
                <a:solidFill>
                  <a:prstClr val="black"/>
                </a:solidFill>
                <a:latin typeface="+mn-ea"/>
              </a:rPr>
              <a:t>実施分）</a:t>
            </a:r>
            <a:r>
              <a:rPr lang="en-US" altLang="ja-JP" sz="2600" dirty="0">
                <a:solidFill>
                  <a:prstClr val="black"/>
                </a:solidFill>
                <a:latin typeface="+mn-ea"/>
              </a:rPr>
              <a:t>》</a:t>
            </a:r>
          </a:p>
          <a:p>
            <a:pPr marL="271463" indent="-271463" eaLnBrk="1" fontAlgn="auto" hangingPunct="1">
              <a:lnSpc>
                <a:spcPts val="2200"/>
              </a:lnSpc>
              <a:spcBef>
                <a:spcPts val="0"/>
              </a:spcBef>
              <a:spcAft>
                <a:spcPts val="0"/>
              </a:spcAft>
              <a:buFont typeface="Arial" pitchFamily="34" charset="0"/>
              <a:buNone/>
              <a:defRPr/>
            </a:pPr>
            <a:r>
              <a:rPr lang="en-US" altLang="ja-JP" sz="2600" dirty="0">
                <a:solidFill>
                  <a:prstClr val="black"/>
                </a:solidFill>
                <a:latin typeface="+mn-ea"/>
              </a:rPr>
              <a:t>   </a:t>
            </a:r>
            <a:r>
              <a:rPr lang="ja-JP" altLang="en-US" sz="2600" dirty="0">
                <a:solidFill>
                  <a:prstClr val="black"/>
                </a:solidFill>
                <a:latin typeface="+mn-ea"/>
              </a:rPr>
              <a:t>７</a:t>
            </a:r>
            <a:r>
              <a:rPr lang="ja-JP" altLang="en-US" sz="2600" dirty="0" smtClean="0">
                <a:solidFill>
                  <a:prstClr val="black"/>
                </a:solidFill>
                <a:latin typeface="+mn-ea"/>
              </a:rPr>
              <a:t>） 病院</a:t>
            </a:r>
            <a:r>
              <a:rPr lang="ja-JP" altLang="en-US" sz="2600" dirty="0">
                <a:solidFill>
                  <a:prstClr val="black"/>
                </a:solidFill>
                <a:latin typeface="+mn-ea"/>
              </a:rPr>
              <a:t>勤務医の負担の軽減及び処遇の改善についての影響調査</a:t>
            </a:r>
          </a:p>
          <a:p>
            <a:pPr marL="271463" indent="-271463" eaLnBrk="1" fontAlgn="auto" hangingPunct="1">
              <a:lnSpc>
                <a:spcPts val="2200"/>
              </a:lnSpc>
              <a:spcBef>
                <a:spcPts val="0"/>
              </a:spcBef>
              <a:spcAft>
                <a:spcPts val="0"/>
              </a:spcAft>
              <a:buFont typeface="Arial" pitchFamily="34" charset="0"/>
              <a:buNone/>
              <a:defRPr/>
            </a:pPr>
            <a:r>
              <a:rPr lang="ja-JP" altLang="en-US" sz="2600" dirty="0">
                <a:solidFill>
                  <a:prstClr val="black"/>
                </a:solidFill>
                <a:latin typeface="+mn-ea"/>
              </a:rPr>
              <a:t>   ８</a:t>
            </a:r>
            <a:r>
              <a:rPr lang="ja-JP" altLang="en-US" sz="2600" dirty="0" smtClean="0">
                <a:solidFill>
                  <a:prstClr val="black"/>
                </a:solidFill>
                <a:latin typeface="+mn-ea"/>
              </a:rPr>
              <a:t>） 維持期</a:t>
            </a:r>
            <a:r>
              <a:rPr lang="ja-JP" altLang="en-US" sz="2600" dirty="0">
                <a:solidFill>
                  <a:prstClr val="black"/>
                </a:solidFill>
                <a:latin typeface="+mn-ea"/>
              </a:rPr>
              <a:t>リハビリテーション及び廃用症候群に対する脳血管疾患</a:t>
            </a:r>
            <a:r>
              <a:rPr lang="ja-JP" altLang="en-US" sz="2600" dirty="0" smtClean="0">
                <a:solidFill>
                  <a:prstClr val="black"/>
                </a:solidFill>
                <a:latin typeface="+mn-ea"/>
              </a:rPr>
              <a:t>等</a:t>
            </a:r>
            <a:endParaRPr lang="en-US" altLang="ja-JP" sz="2600" dirty="0" smtClean="0">
              <a:solidFill>
                <a:prstClr val="black"/>
              </a:solidFill>
              <a:latin typeface="+mn-ea"/>
            </a:endParaRPr>
          </a:p>
          <a:p>
            <a:pPr marL="271463" indent="-271463" eaLnBrk="1" fontAlgn="auto" hangingPunct="1">
              <a:lnSpc>
                <a:spcPts val="2200"/>
              </a:lnSpc>
              <a:spcBef>
                <a:spcPts val="0"/>
              </a:spcBef>
              <a:spcAft>
                <a:spcPts val="0"/>
              </a:spcAft>
              <a:buFont typeface="Arial" pitchFamily="34" charset="0"/>
              <a:buNone/>
              <a:defRPr/>
            </a:pPr>
            <a:r>
              <a:rPr lang="ja-JP" altLang="en-US" sz="2600" dirty="0">
                <a:solidFill>
                  <a:prstClr val="black"/>
                </a:solidFill>
                <a:latin typeface="+mn-ea"/>
              </a:rPr>
              <a:t>　</a:t>
            </a:r>
            <a:r>
              <a:rPr lang="ja-JP" altLang="en-US" sz="2600" dirty="0" smtClean="0">
                <a:solidFill>
                  <a:prstClr val="black"/>
                </a:solidFill>
                <a:latin typeface="+mn-ea"/>
              </a:rPr>
              <a:t>　　リハビリテーション</a:t>
            </a:r>
            <a:r>
              <a:rPr lang="ja-JP" altLang="en-US" sz="2600" dirty="0">
                <a:solidFill>
                  <a:prstClr val="black"/>
                </a:solidFill>
                <a:latin typeface="+mn-ea"/>
              </a:rPr>
              <a:t>など疾患別リハビリテーションに関する実施</a:t>
            </a:r>
            <a:r>
              <a:rPr lang="ja-JP" altLang="en-US" sz="2600" dirty="0" smtClean="0">
                <a:solidFill>
                  <a:prstClr val="black"/>
                </a:solidFill>
                <a:latin typeface="+mn-ea"/>
              </a:rPr>
              <a:t>状況調査</a:t>
            </a:r>
            <a:endParaRPr lang="ja-JP" altLang="en-US" sz="2600" dirty="0">
              <a:solidFill>
                <a:prstClr val="black"/>
              </a:solidFill>
              <a:latin typeface="+mn-ea"/>
            </a:endParaRPr>
          </a:p>
          <a:p>
            <a:pPr marL="271463" indent="-271463" eaLnBrk="1" fontAlgn="auto" hangingPunct="1">
              <a:lnSpc>
                <a:spcPts val="2200"/>
              </a:lnSpc>
              <a:spcBef>
                <a:spcPts val="0"/>
              </a:spcBef>
              <a:spcAft>
                <a:spcPts val="0"/>
              </a:spcAft>
              <a:buFont typeface="Arial" pitchFamily="34" charset="0"/>
              <a:buNone/>
              <a:defRPr/>
            </a:pPr>
            <a:r>
              <a:rPr lang="ja-JP" altLang="en-US" sz="2600" dirty="0">
                <a:solidFill>
                  <a:prstClr val="black"/>
                </a:solidFill>
                <a:latin typeface="+mn-ea"/>
              </a:rPr>
              <a:t>   ９</a:t>
            </a:r>
            <a:r>
              <a:rPr lang="ja-JP" altLang="en-US" sz="2600" dirty="0" smtClean="0">
                <a:solidFill>
                  <a:prstClr val="black"/>
                </a:solidFill>
                <a:latin typeface="+mn-ea"/>
              </a:rPr>
              <a:t>） 歯科</a:t>
            </a:r>
            <a:r>
              <a:rPr lang="ja-JP" altLang="en-US" sz="2600" dirty="0">
                <a:solidFill>
                  <a:prstClr val="black"/>
                </a:solidFill>
                <a:latin typeface="+mn-ea"/>
              </a:rPr>
              <a:t>医師等による周術期等の口腔機能の管理に係る評価に</a:t>
            </a:r>
            <a:r>
              <a:rPr lang="ja-JP" altLang="en-US" sz="2600" dirty="0" smtClean="0">
                <a:solidFill>
                  <a:prstClr val="black"/>
                </a:solidFill>
                <a:latin typeface="+mn-ea"/>
              </a:rPr>
              <a:t>ついての影響</a:t>
            </a:r>
            <a:r>
              <a:rPr lang="ja-JP" altLang="en-US" sz="2600" dirty="0">
                <a:solidFill>
                  <a:prstClr val="black"/>
                </a:solidFill>
                <a:latin typeface="+mn-ea"/>
              </a:rPr>
              <a:t>調査</a:t>
            </a:r>
          </a:p>
          <a:p>
            <a:pPr marL="271463" indent="-271463" eaLnBrk="1" fontAlgn="auto" hangingPunct="1">
              <a:lnSpc>
                <a:spcPts val="2200"/>
              </a:lnSpc>
              <a:spcBef>
                <a:spcPts val="0"/>
              </a:spcBef>
              <a:spcAft>
                <a:spcPts val="0"/>
              </a:spcAft>
              <a:buFont typeface="Arial" pitchFamily="34" charset="0"/>
              <a:buNone/>
              <a:defRPr/>
            </a:pPr>
            <a:r>
              <a:rPr lang="ja-JP" altLang="en-US" sz="2600" dirty="0">
                <a:solidFill>
                  <a:prstClr val="black"/>
                </a:solidFill>
                <a:latin typeface="+mn-ea"/>
              </a:rPr>
              <a:t>  </a:t>
            </a:r>
            <a:r>
              <a:rPr lang="en-US" altLang="ja-JP" sz="2600" dirty="0" smtClean="0">
                <a:solidFill>
                  <a:prstClr val="black"/>
                </a:solidFill>
                <a:latin typeface="+mn-ea"/>
              </a:rPr>
              <a:t>10</a:t>
            </a:r>
            <a:r>
              <a:rPr lang="ja-JP" altLang="en-US" sz="2600" dirty="0" smtClean="0">
                <a:solidFill>
                  <a:prstClr val="black"/>
                </a:solidFill>
                <a:latin typeface="+mn-ea"/>
              </a:rPr>
              <a:t>） 慢性期</a:t>
            </a:r>
            <a:r>
              <a:rPr lang="ja-JP" altLang="en-US" sz="2600" dirty="0">
                <a:solidFill>
                  <a:prstClr val="black"/>
                </a:solidFill>
                <a:latin typeface="+mn-ea"/>
              </a:rPr>
              <a:t>精神入院医療や地域の精神医療、若年認知症を含む</a:t>
            </a:r>
            <a:r>
              <a:rPr lang="ja-JP" altLang="en-US" sz="2600" dirty="0" smtClean="0">
                <a:solidFill>
                  <a:prstClr val="black"/>
                </a:solidFill>
                <a:latin typeface="+mn-ea"/>
              </a:rPr>
              <a:t>認知症に係る</a:t>
            </a:r>
            <a:endParaRPr lang="en-US" altLang="ja-JP" sz="2600" dirty="0" smtClean="0">
              <a:solidFill>
                <a:prstClr val="black"/>
              </a:solidFill>
              <a:latin typeface="+mn-ea"/>
            </a:endParaRPr>
          </a:p>
          <a:p>
            <a:pPr marL="271463" indent="-271463" eaLnBrk="1" fontAlgn="auto" hangingPunct="1">
              <a:lnSpc>
                <a:spcPts val="2200"/>
              </a:lnSpc>
              <a:spcBef>
                <a:spcPts val="0"/>
              </a:spcBef>
              <a:spcAft>
                <a:spcPts val="0"/>
              </a:spcAft>
              <a:buFont typeface="Arial" pitchFamily="34" charset="0"/>
              <a:buNone/>
              <a:defRPr/>
            </a:pPr>
            <a:r>
              <a:rPr lang="en-US" altLang="ja-JP" sz="2600" dirty="0">
                <a:solidFill>
                  <a:prstClr val="black"/>
                </a:solidFill>
                <a:latin typeface="+mn-ea"/>
              </a:rPr>
              <a:t> </a:t>
            </a:r>
            <a:r>
              <a:rPr lang="en-US" altLang="ja-JP" sz="2600" dirty="0" smtClean="0">
                <a:solidFill>
                  <a:prstClr val="black"/>
                </a:solidFill>
                <a:latin typeface="+mn-ea"/>
              </a:rPr>
              <a:t>     </a:t>
            </a:r>
            <a:r>
              <a:rPr lang="ja-JP" altLang="en-US" sz="2600" dirty="0" smtClean="0">
                <a:solidFill>
                  <a:prstClr val="black"/>
                </a:solidFill>
                <a:latin typeface="+mn-ea"/>
              </a:rPr>
              <a:t>医療の</a:t>
            </a:r>
            <a:r>
              <a:rPr lang="ja-JP" altLang="en-US" sz="2600" dirty="0">
                <a:solidFill>
                  <a:prstClr val="black"/>
                </a:solidFill>
                <a:latin typeface="+mn-ea"/>
              </a:rPr>
              <a:t>状況調査</a:t>
            </a:r>
          </a:p>
          <a:p>
            <a:pPr marL="271463" indent="-271463" eaLnBrk="1" fontAlgn="auto" hangingPunct="1">
              <a:lnSpc>
                <a:spcPts val="2200"/>
              </a:lnSpc>
              <a:spcBef>
                <a:spcPts val="0"/>
              </a:spcBef>
              <a:spcAft>
                <a:spcPts val="0"/>
              </a:spcAft>
              <a:buFont typeface="Arial" pitchFamily="34" charset="0"/>
              <a:buNone/>
              <a:defRPr/>
            </a:pPr>
            <a:r>
              <a:rPr lang="ja-JP" altLang="en-US" sz="2600" dirty="0">
                <a:solidFill>
                  <a:prstClr val="black"/>
                </a:solidFill>
                <a:latin typeface="+mn-ea"/>
              </a:rPr>
              <a:t> </a:t>
            </a:r>
            <a:r>
              <a:rPr lang="ja-JP" altLang="en-US" sz="2600" dirty="0" smtClean="0">
                <a:solidFill>
                  <a:prstClr val="black"/>
                </a:solidFill>
                <a:latin typeface="+mn-ea"/>
              </a:rPr>
              <a:t> </a:t>
            </a:r>
            <a:r>
              <a:rPr lang="en-US" altLang="ja-JP" sz="2600" dirty="0">
                <a:solidFill>
                  <a:prstClr val="black"/>
                </a:solidFill>
                <a:latin typeface="+mn-ea"/>
              </a:rPr>
              <a:t>11</a:t>
            </a:r>
            <a:r>
              <a:rPr lang="ja-JP" altLang="en-US" sz="2600" dirty="0">
                <a:solidFill>
                  <a:prstClr val="black"/>
                </a:solidFill>
                <a:latin typeface="+mn-ea"/>
              </a:rPr>
              <a:t>）後発医薬品の使用状況</a:t>
            </a:r>
            <a:r>
              <a:rPr lang="ja-JP" altLang="en-US" sz="2600" dirty="0" smtClean="0">
                <a:solidFill>
                  <a:prstClr val="black"/>
                </a:solidFill>
                <a:latin typeface="+mn-ea"/>
              </a:rPr>
              <a:t>調査</a:t>
            </a:r>
            <a:endParaRPr lang="ja-JP" altLang="en-US" sz="2600" dirty="0">
              <a:solidFill>
                <a:prstClr val="black"/>
              </a:solidFill>
              <a:latin typeface="+mn-ea"/>
            </a:endParaRPr>
          </a:p>
        </p:txBody>
      </p:sp>
      <p:sp>
        <p:nvSpPr>
          <p:cNvPr id="5" name="タイトル 1"/>
          <p:cNvSpPr txBox="1">
            <a:spLocks/>
          </p:cNvSpPr>
          <p:nvPr/>
        </p:nvSpPr>
        <p:spPr>
          <a:xfrm>
            <a:off x="741231" y="115899"/>
            <a:ext cx="8420100" cy="504825"/>
          </a:xfrm>
          <a:prstGeom prst="rect">
            <a:avLst/>
          </a:prstGeom>
          <a:solidFill>
            <a:srgbClr val="00B0F0">
              <a:alpha val="60000"/>
            </a:srgbClr>
          </a:solidFill>
          <a:ln w="12700">
            <a:solidFill>
              <a:schemeClr val="tx1"/>
            </a:solidFill>
          </a:ln>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defRPr/>
            </a:pPr>
            <a:r>
              <a:rPr lang="en-US" altLang="ja-JP" sz="2400" dirty="0" smtClean="0">
                <a:solidFill>
                  <a:prstClr val="black"/>
                </a:solidFill>
                <a:latin typeface="ＭＳ Ｐゴシック"/>
              </a:rPr>
              <a:t>《</a:t>
            </a:r>
            <a:r>
              <a:rPr lang="ja-JP" altLang="en-US" sz="2400" dirty="0" smtClean="0">
                <a:solidFill>
                  <a:prstClr val="black"/>
                </a:solidFill>
                <a:latin typeface="ＭＳ Ｐゴシック"/>
              </a:rPr>
              <a:t>中医協における検討</a:t>
            </a:r>
            <a:r>
              <a:rPr lang="en-US" altLang="ja-JP" sz="2400" dirty="0" smtClean="0">
                <a:solidFill>
                  <a:prstClr val="black"/>
                </a:solidFill>
                <a:latin typeface="ＭＳ Ｐゴシック"/>
              </a:rPr>
              <a:t>》</a:t>
            </a: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a:endParaRPr>
          </a:p>
        </p:txBody>
      </p:sp>
    </p:spTree>
    <p:extLst>
      <p:ext uri="{BB962C8B-B14F-4D97-AF65-F5344CB8AC3E}">
        <p14:creationId xmlns:p14="http://schemas.microsoft.com/office/powerpoint/2010/main" val="10943862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3"/>
          <p:cNvSpPr>
            <a:spLocks noGrp="1" noChangeArrowheads="1"/>
          </p:cNvSpPr>
          <p:nvPr>
            <p:ph type="body" idx="4294967295"/>
          </p:nvPr>
        </p:nvSpPr>
        <p:spPr>
          <a:xfrm>
            <a:off x="309563" y="692160"/>
            <a:ext cx="9281716" cy="4105275"/>
          </a:xfrm>
          <a:solidFill>
            <a:srgbClr val="00B0F0">
              <a:alpha val="30000"/>
            </a:srgbClr>
          </a:solidFill>
          <a:ln w="12700">
            <a:solidFill>
              <a:schemeClr val="tx1"/>
            </a:solidFill>
            <a:prstDash val="dash"/>
          </a:ln>
        </p:spPr>
        <p:txBody>
          <a:bodyPr rtlCol="0">
            <a:normAutofit/>
          </a:bodyPr>
          <a:lstStyle/>
          <a:p>
            <a:pPr eaLnBrk="1" fontAlgn="auto" hangingPunct="1">
              <a:spcAft>
                <a:spcPts val="0"/>
              </a:spcAft>
              <a:buFont typeface="Arial" pitchFamily="34" charset="0"/>
              <a:buNone/>
              <a:defRPr/>
            </a:pPr>
            <a:r>
              <a:rPr lang="ja-JP" altLang="en-US" sz="2200" dirty="0" smtClean="0">
                <a:solidFill>
                  <a:prstClr val="black"/>
                </a:solidFill>
                <a:latin typeface="+mn-ea"/>
              </a:rPr>
              <a:t>［薬価専門部会］</a:t>
            </a:r>
            <a:endParaRPr lang="en-US" altLang="ja-JP" sz="2200" dirty="0" smtClean="0">
              <a:solidFill>
                <a:prstClr val="black"/>
              </a:solidFill>
              <a:latin typeface="+mn-ea"/>
            </a:endParaRPr>
          </a:p>
          <a:p>
            <a:pPr eaLnBrk="1" fontAlgn="auto" hangingPunct="1">
              <a:spcBef>
                <a:spcPts val="0"/>
              </a:spcBef>
              <a:spcAft>
                <a:spcPts val="0"/>
              </a:spcAft>
              <a:buFont typeface="Arial" pitchFamily="34" charset="0"/>
              <a:buNone/>
              <a:defRPr/>
            </a:pPr>
            <a:r>
              <a:rPr lang="ja-JP" altLang="en-US" sz="1800" dirty="0" smtClean="0">
                <a:solidFill>
                  <a:prstClr val="black"/>
                </a:solidFill>
                <a:latin typeface="+mn-ea"/>
              </a:rPr>
              <a:t>　 平成２５年１２月２５日　次期薬価制度改革の骨子</a:t>
            </a:r>
            <a:endParaRPr lang="en-US" altLang="ja-JP" sz="1800" dirty="0" smtClean="0">
              <a:solidFill>
                <a:prstClr val="black"/>
              </a:solidFill>
              <a:latin typeface="+mn-ea"/>
            </a:endParaRPr>
          </a:p>
          <a:p>
            <a:pPr eaLnBrk="1" fontAlgn="auto" hangingPunct="1">
              <a:spcBef>
                <a:spcPts val="0"/>
              </a:spcBef>
              <a:spcAft>
                <a:spcPts val="0"/>
              </a:spcAft>
              <a:buFont typeface="Arial" pitchFamily="34" charset="0"/>
              <a:buNone/>
              <a:defRPr/>
            </a:pPr>
            <a:r>
              <a:rPr lang="ja-JP" altLang="en-US" sz="1800" dirty="0" smtClean="0">
                <a:solidFill>
                  <a:prstClr val="black"/>
                </a:solidFill>
                <a:latin typeface="+mn-ea"/>
              </a:rPr>
              <a:t>　 平成２６年１月２２日　平成２６年度実施の薬価算定基準等の見直し</a:t>
            </a:r>
            <a:endParaRPr lang="en-US" altLang="ja-JP" sz="1800" dirty="0" smtClean="0">
              <a:solidFill>
                <a:prstClr val="black"/>
              </a:solidFill>
              <a:latin typeface="+mn-ea"/>
            </a:endParaRPr>
          </a:p>
          <a:p>
            <a:pPr eaLnBrk="1" fontAlgn="auto" hangingPunct="1">
              <a:spcAft>
                <a:spcPts val="0"/>
              </a:spcAft>
              <a:buFont typeface="Arial" pitchFamily="34" charset="0"/>
              <a:buNone/>
              <a:defRPr/>
            </a:pPr>
            <a:r>
              <a:rPr lang="ja-JP" altLang="en-US" sz="2200" dirty="0" smtClean="0">
                <a:solidFill>
                  <a:prstClr val="black"/>
                </a:solidFill>
                <a:latin typeface="ＭＳ Ｐゴシック"/>
              </a:rPr>
              <a:t>［</a:t>
            </a:r>
            <a:r>
              <a:rPr lang="ja-JP" altLang="en-US" sz="2200" dirty="0">
                <a:solidFill>
                  <a:prstClr val="black"/>
                </a:solidFill>
                <a:latin typeface="ＭＳ Ｐゴシック"/>
              </a:rPr>
              <a:t>保険</a:t>
            </a:r>
            <a:r>
              <a:rPr lang="ja-JP" altLang="en-US" sz="2200" dirty="0" smtClean="0">
                <a:solidFill>
                  <a:prstClr val="black"/>
                </a:solidFill>
                <a:latin typeface="ＭＳ Ｐゴシック"/>
              </a:rPr>
              <a:t>医療</a:t>
            </a:r>
            <a:r>
              <a:rPr lang="ja-JP" altLang="en-US" sz="2200" dirty="0">
                <a:solidFill>
                  <a:prstClr val="black"/>
                </a:solidFill>
                <a:latin typeface="ＭＳ Ｐゴシック"/>
              </a:rPr>
              <a:t>材料</a:t>
            </a:r>
            <a:r>
              <a:rPr lang="ja-JP" altLang="en-US" sz="2200" dirty="0" smtClean="0">
                <a:solidFill>
                  <a:prstClr val="black"/>
                </a:solidFill>
                <a:latin typeface="ＭＳ Ｐゴシック"/>
              </a:rPr>
              <a:t>専門</a:t>
            </a:r>
            <a:r>
              <a:rPr lang="ja-JP" altLang="en-US" sz="2200" dirty="0">
                <a:solidFill>
                  <a:prstClr val="black"/>
                </a:solidFill>
                <a:latin typeface="ＭＳ Ｐゴシック"/>
              </a:rPr>
              <a:t>部会］</a:t>
            </a:r>
            <a:endParaRPr lang="en-US" altLang="ja-JP" sz="2200" dirty="0">
              <a:solidFill>
                <a:prstClr val="black"/>
              </a:solidFill>
              <a:latin typeface="ＭＳ Ｐゴシック"/>
            </a:endParaRPr>
          </a:p>
          <a:p>
            <a:pPr eaLnBrk="1" fontAlgn="auto" hangingPunct="1">
              <a:spcBef>
                <a:spcPts val="0"/>
              </a:spcBef>
              <a:spcAft>
                <a:spcPts val="0"/>
              </a:spcAft>
              <a:buFont typeface="Arial" pitchFamily="34" charset="0"/>
              <a:buNone/>
              <a:defRPr/>
            </a:pPr>
            <a:r>
              <a:rPr lang="ja-JP" altLang="en-US" sz="1800" dirty="0" smtClean="0">
                <a:solidFill>
                  <a:prstClr val="black"/>
                </a:solidFill>
                <a:latin typeface="ＭＳ Ｐゴシック"/>
              </a:rPr>
              <a:t>   平成</a:t>
            </a:r>
            <a:r>
              <a:rPr lang="ja-JP" altLang="en-US" sz="1800" dirty="0">
                <a:solidFill>
                  <a:prstClr val="black"/>
                </a:solidFill>
                <a:latin typeface="ＭＳ Ｐゴシック"/>
              </a:rPr>
              <a:t>２５年１２月２５日　</a:t>
            </a:r>
            <a:r>
              <a:rPr lang="ja-JP" altLang="en-US" sz="1800" dirty="0" smtClean="0">
                <a:solidFill>
                  <a:prstClr val="black"/>
                </a:solidFill>
                <a:latin typeface="ＭＳ Ｐゴシック"/>
              </a:rPr>
              <a:t>平成２６年度保険医療材料制度</a:t>
            </a:r>
            <a:r>
              <a:rPr lang="ja-JP" altLang="en-US" sz="1800" dirty="0">
                <a:solidFill>
                  <a:prstClr val="black"/>
                </a:solidFill>
                <a:latin typeface="ＭＳ Ｐゴシック"/>
              </a:rPr>
              <a:t>改革の骨子</a:t>
            </a:r>
            <a:endParaRPr lang="en-US" altLang="ja-JP" sz="1800" dirty="0">
              <a:solidFill>
                <a:prstClr val="black"/>
              </a:solidFill>
              <a:latin typeface="ＭＳ Ｐゴシック"/>
            </a:endParaRPr>
          </a:p>
          <a:p>
            <a:pPr eaLnBrk="1" fontAlgn="auto" hangingPunct="1">
              <a:spcBef>
                <a:spcPts val="0"/>
              </a:spcBef>
              <a:spcAft>
                <a:spcPts val="0"/>
              </a:spcAft>
              <a:buFont typeface="Arial" pitchFamily="34" charset="0"/>
              <a:buNone/>
              <a:defRPr/>
            </a:pPr>
            <a:r>
              <a:rPr lang="ja-JP" altLang="en-US" sz="1800" dirty="0" smtClean="0">
                <a:solidFill>
                  <a:prstClr val="black"/>
                </a:solidFill>
                <a:latin typeface="ＭＳ Ｐゴシック"/>
              </a:rPr>
              <a:t>   平成</a:t>
            </a:r>
            <a:r>
              <a:rPr lang="ja-JP" altLang="en-US" sz="1800" dirty="0">
                <a:solidFill>
                  <a:prstClr val="black"/>
                </a:solidFill>
                <a:latin typeface="ＭＳ Ｐゴシック"/>
              </a:rPr>
              <a:t>２６年１月２２日　平成</a:t>
            </a:r>
            <a:r>
              <a:rPr lang="ja-JP" altLang="en-US" sz="1800" dirty="0" smtClean="0">
                <a:solidFill>
                  <a:prstClr val="black"/>
                </a:solidFill>
                <a:latin typeface="ＭＳ Ｐゴシック"/>
              </a:rPr>
              <a:t>２６年度保険医療材料制度の見直し</a:t>
            </a:r>
            <a:endParaRPr lang="en-US" altLang="ja-JP" sz="1800" dirty="0" smtClean="0">
              <a:solidFill>
                <a:prstClr val="black"/>
              </a:solidFill>
              <a:latin typeface="ＭＳ Ｐゴシック"/>
            </a:endParaRPr>
          </a:p>
          <a:p>
            <a:pPr eaLnBrk="1" fontAlgn="auto" hangingPunct="1">
              <a:spcAft>
                <a:spcPts val="0"/>
              </a:spcAft>
              <a:buFont typeface="Arial" pitchFamily="34" charset="0"/>
              <a:buNone/>
              <a:defRPr/>
            </a:pPr>
            <a:r>
              <a:rPr lang="ja-JP" altLang="en-US" sz="2200" dirty="0" smtClean="0">
                <a:solidFill>
                  <a:prstClr val="black"/>
                </a:solidFill>
                <a:latin typeface="ＭＳ Ｐゴシック"/>
              </a:rPr>
              <a:t>［費用対効果評価専門部会］</a:t>
            </a:r>
            <a:endParaRPr lang="en-US" altLang="ja-JP" sz="2200" dirty="0">
              <a:solidFill>
                <a:prstClr val="black"/>
              </a:solidFill>
              <a:latin typeface="ＭＳ Ｐゴシック"/>
            </a:endParaRPr>
          </a:p>
          <a:p>
            <a:pPr eaLnBrk="1" fontAlgn="auto" hangingPunct="1">
              <a:spcBef>
                <a:spcPts val="0"/>
              </a:spcBef>
              <a:spcAft>
                <a:spcPts val="0"/>
              </a:spcAft>
              <a:buFont typeface="Arial" pitchFamily="34" charset="0"/>
              <a:buNone/>
              <a:defRPr/>
            </a:pPr>
            <a:r>
              <a:rPr lang="ja-JP" altLang="en-US" sz="1800" dirty="0" smtClean="0">
                <a:solidFill>
                  <a:prstClr val="black"/>
                </a:solidFill>
                <a:latin typeface="ＭＳ Ｐゴシック"/>
              </a:rPr>
              <a:t>   平成２６年１月１５日</a:t>
            </a:r>
            <a:r>
              <a:rPr lang="ja-JP" altLang="en-US" sz="1800" dirty="0">
                <a:solidFill>
                  <a:prstClr val="black"/>
                </a:solidFill>
                <a:latin typeface="ＭＳ Ｐゴシック"/>
              </a:rPr>
              <a:t>　</a:t>
            </a:r>
            <a:r>
              <a:rPr lang="ja-JP" altLang="en-US" sz="1800" dirty="0" smtClean="0">
                <a:solidFill>
                  <a:prstClr val="black"/>
                </a:solidFill>
                <a:latin typeface="ＭＳ Ｐゴシック"/>
              </a:rPr>
              <a:t>費用対効果評価の今後の検討について</a:t>
            </a:r>
            <a:endParaRPr lang="en-US" altLang="ja-JP" sz="1800" dirty="0" smtClean="0">
              <a:solidFill>
                <a:prstClr val="black"/>
              </a:solidFill>
              <a:latin typeface="ＭＳ Ｐゴシック"/>
            </a:endParaRPr>
          </a:p>
          <a:p>
            <a:pPr eaLnBrk="1" fontAlgn="auto" hangingPunct="1">
              <a:spcAft>
                <a:spcPts val="0"/>
              </a:spcAft>
              <a:buFont typeface="Arial" pitchFamily="34" charset="0"/>
              <a:buNone/>
              <a:defRPr/>
            </a:pPr>
            <a:r>
              <a:rPr lang="ja-JP" altLang="en-US" sz="2200" dirty="0" smtClean="0">
                <a:solidFill>
                  <a:prstClr val="black"/>
                </a:solidFill>
                <a:latin typeface="ＭＳ Ｐゴシック"/>
              </a:rPr>
              <a:t>［診療報酬基本問題小委員会］</a:t>
            </a:r>
            <a:endParaRPr lang="en-US" altLang="ja-JP" sz="2200" dirty="0">
              <a:solidFill>
                <a:prstClr val="black"/>
              </a:solidFill>
              <a:latin typeface="ＭＳ Ｐゴシック"/>
            </a:endParaRPr>
          </a:p>
          <a:p>
            <a:pPr eaLnBrk="1" fontAlgn="auto" hangingPunct="1">
              <a:spcBef>
                <a:spcPts val="0"/>
              </a:spcBef>
              <a:spcAft>
                <a:spcPts val="0"/>
              </a:spcAft>
              <a:buFont typeface="Arial" pitchFamily="34" charset="0"/>
              <a:buNone/>
              <a:defRPr/>
            </a:pPr>
            <a:r>
              <a:rPr lang="ja-JP" altLang="en-US" sz="1800" dirty="0">
                <a:solidFill>
                  <a:prstClr val="black"/>
                </a:solidFill>
                <a:latin typeface="ＭＳ Ｐゴシック"/>
              </a:rPr>
              <a:t>   平成</a:t>
            </a:r>
            <a:r>
              <a:rPr lang="ja-JP" altLang="en-US" sz="1800" dirty="0" smtClean="0">
                <a:solidFill>
                  <a:prstClr val="black"/>
                </a:solidFill>
                <a:latin typeface="ＭＳ Ｐゴシック"/>
              </a:rPr>
              <a:t>２５年９月２５日</a:t>
            </a:r>
            <a:r>
              <a:rPr lang="ja-JP" altLang="en-US" sz="1800" dirty="0">
                <a:solidFill>
                  <a:prstClr val="black"/>
                </a:solidFill>
                <a:latin typeface="ＭＳ Ｐゴシック"/>
              </a:rPr>
              <a:t>　</a:t>
            </a:r>
            <a:r>
              <a:rPr lang="ja-JP" altLang="en-US" sz="1800" dirty="0" smtClean="0">
                <a:solidFill>
                  <a:prstClr val="black"/>
                </a:solidFill>
                <a:latin typeface="ＭＳ Ｐゴシック"/>
              </a:rPr>
              <a:t>一般病棟入院基本料のコスト情報の把握・活用について</a:t>
            </a:r>
            <a:endParaRPr lang="en-US" altLang="ja-JP" sz="1800" dirty="0">
              <a:solidFill>
                <a:prstClr val="black"/>
              </a:solidFill>
              <a:latin typeface="ＭＳ Ｐゴシック"/>
            </a:endParaRPr>
          </a:p>
          <a:p>
            <a:pPr eaLnBrk="1" fontAlgn="auto" hangingPunct="1">
              <a:spcAft>
                <a:spcPts val="0"/>
              </a:spcAft>
              <a:buFont typeface="Arial" pitchFamily="34" charset="0"/>
              <a:buNone/>
              <a:defRPr/>
            </a:pPr>
            <a:r>
              <a:rPr lang="ja-JP" altLang="en-US" sz="2200" dirty="0" smtClean="0">
                <a:solidFill>
                  <a:prstClr val="black"/>
                </a:solidFill>
                <a:latin typeface="ＭＳ Ｐゴシック"/>
              </a:rPr>
              <a:t>［調査実施小委員会］</a:t>
            </a:r>
            <a:endParaRPr lang="en-US" altLang="ja-JP" sz="2200" dirty="0">
              <a:solidFill>
                <a:prstClr val="black"/>
              </a:solidFill>
              <a:latin typeface="ＭＳ Ｐゴシック"/>
            </a:endParaRPr>
          </a:p>
          <a:p>
            <a:pPr eaLnBrk="1" fontAlgn="auto" hangingPunct="1">
              <a:spcBef>
                <a:spcPts val="0"/>
              </a:spcBef>
              <a:spcAft>
                <a:spcPts val="0"/>
              </a:spcAft>
              <a:buFont typeface="Arial" pitchFamily="34" charset="0"/>
              <a:buNone/>
              <a:defRPr/>
            </a:pPr>
            <a:r>
              <a:rPr lang="ja-JP" altLang="en-US" sz="1800" dirty="0">
                <a:solidFill>
                  <a:prstClr val="black"/>
                </a:solidFill>
                <a:latin typeface="ＭＳ Ｐゴシック"/>
              </a:rPr>
              <a:t>   平成２５年</a:t>
            </a:r>
            <a:r>
              <a:rPr lang="ja-JP" altLang="en-US" sz="1800" dirty="0" smtClean="0">
                <a:solidFill>
                  <a:prstClr val="black"/>
                </a:solidFill>
                <a:latin typeface="ＭＳ Ｐゴシック"/>
              </a:rPr>
              <a:t>１１月６日</a:t>
            </a:r>
            <a:r>
              <a:rPr lang="ja-JP" altLang="en-US" sz="1800" dirty="0">
                <a:solidFill>
                  <a:prstClr val="black"/>
                </a:solidFill>
                <a:latin typeface="ＭＳ Ｐゴシック"/>
              </a:rPr>
              <a:t>　</a:t>
            </a:r>
            <a:r>
              <a:rPr lang="ja-JP" altLang="en-US" sz="1800" dirty="0" smtClean="0">
                <a:solidFill>
                  <a:prstClr val="black"/>
                </a:solidFill>
                <a:latin typeface="ＭＳ Ｐゴシック"/>
              </a:rPr>
              <a:t>医療経済実態調査結果</a:t>
            </a:r>
            <a:endParaRPr lang="en-US" altLang="ja-JP" sz="1800" dirty="0">
              <a:solidFill>
                <a:prstClr val="black"/>
              </a:solidFill>
              <a:latin typeface="ＭＳ Ｐゴシック"/>
            </a:endParaRPr>
          </a:p>
          <a:p>
            <a:pPr eaLnBrk="1" fontAlgn="auto" hangingPunct="1">
              <a:spcBef>
                <a:spcPts val="0"/>
              </a:spcBef>
              <a:spcAft>
                <a:spcPts val="0"/>
              </a:spcAft>
              <a:buFont typeface="Arial" pitchFamily="34" charset="0"/>
              <a:buNone/>
              <a:defRPr/>
            </a:pPr>
            <a:endParaRPr lang="ja-JP" altLang="en-US" sz="1800" dirty="0">
              <a:solidFill>
                <a:prstClr val="black"/>
              </a:solidFill>
              <a:latin typeface="+mn-ea"/>
            </a:endParaRPr>
          </a:p>
          <a:p>
            <a:pPr marL="271463" indent="-271463" eaLnBrk="1" fontAlgn="auto" hangingPunct="1">
              <a:lnSpc>
                <a:spcPts val="2200"/>
              </a:lnSpc>
              <a:spcBef>
                <a:spcPts val="0"/>
              </a:spcBef>
              <a:spcAft>
                <a:spcPts val="0"/>
              </a:spcAft>
              <a:buFont typeface="Arial" pitchFamily="34" charset="0"/>
              <a:buNone/>
              <a:defRPr/>
            </a:pPr>
            <a:endParaRPr lang="ja-JP" altLang="en-US" sz="2600" dirty="0">
              <a:solidFill>
                <a:prstClr val="black"/>
              </a:solidFill>
              <a:latin typeface="+mn-ea"/>
            </a:endParaRPr>
          </a:p>
        </p:txBody>
      </p:sp>
      <p:sp>
        <p:nvSpPr>
          <p:cNvPr id="5" name="タイトル 1"/>
          <p:cNvSpPr txBox="1">
            <a:spLocks/>
          </p:cNvSpPr>
          <p:nvPr/>
        </p:nvSpPr>
        <p:spPr>
          <a:xfrm>
            <a:off x="741231" y="115899"/>
            <a:ext cx="8420100" cy="504825"/>
          </a:xfrm>
          <a:prstGeom prst="rect">
            <a:avLst/>
          </a:prstGeom>
          <a:solidFill>
            <a:srgbClr val="00B0F0">
              <a:alpha val="60000"/>
            </a:srgbClr>
          </a:solidFill>
          <a:ln w="12700">
            <a:solidFill>
              <a:schemeClr val="tx1"/>
            </a:solidFill>
          </a:ln>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defRPr/>
            </a:pPr>
            <a:r>
              <a:rPr lang="en-US" altLang="ja-JP" sz="2400" dirty="0" smtClean="0">
                <a:solidFill>
                  <a:prstClr val="black"/>
                </a:solidFill>
                <a:latin typeface="ＭＳ Ｐゴシック"/>
              </a:rPr>
              <a:t>《</a:t>
            </a:r>
            <a:r>
              <a:rPr lang="ja-JP" altLang="en-US" sz="2400" dirty="0" smtClean="0">
                <a:solidFill>
                  <a:prstClr val="black"/>
                </a:solidFill>
                <a:latin typeface="ＭＳ Ｐゴシック"/>
              </a:rPr>
              <a:t>中医協における検討</a:t>
            </a:r>
            <a:r>
              <a:rPr lang="en-US" altLang="ja-JP" sz="2400" dirty="0" smtClean="0">
                <a:solidFill>
                  <a:prstClr val="black"/>
                </a:solidFill>
                <a:latin typeface="ＭＳ Ｐゴシック"/>
              </a:rPr>
              <a:t>》</a:t>
            </a: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a:endParaRPr>
          </a:p>
        </p:txBody>
      </p:sp>
    </p:spTree>
    <p:extLst>
      <p:ext uri="{BB962C8B-B14F-4D97-AF65-F5344CB8AC3E}">
        <p14:creationId xmlns:p14="http://schemas.microsoft.com/office/powerpoint/2010/main" val="3422926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3"/>
          <p:cNvSpPr>
            <a:spLocks noGrp="1" noChangeArrowheads="1"/>
          </p:cNvSpPr>
          <p:nvPr>
            <p:ph type="body" idx="4294967295"/>
          </p:nvPr>
        </p:nvSpPr>
        <p:spPr>
          <a:xfrm>
            <a:off x="192646" y="692150"/>
            <a:ext cx="9517327" cy="5689600"/>
          </a:xfrm>
          <a:solidFill>
            <a:srgbClr val="00B0F0">
              <a:alpha val="30000"/>
            </a:srgbClr>
          </a:solidFill>
          <a:ln w="12700">
            <a:solidFill>
              <a:schemeClr val="tx1"/>
            </a:solidFill>
            <a:prstDash val="dash"/>
          </a:ln>
        </p:spPr>
        <p:txBody>
          <a:bodyPr rtlCol="0">
            <a:normAutofit/>
          </a:bodyPr>
          <a:lstStyle/>
          <a:p>
            <a:pPr eaLnBrk="1" fontAlgn="auto" hangingPunct="1">
              <a:spcAft>
                <a:spcPts val="0"/>
              </a:spcAft>
              <a:buFont typeface="Arial" pitchFamily="34" charset="0"/>
              <a:buNone/>
              <a:defRPr/>
            </a:pPr>
            <a:r>
              <a:rPr lang="ja-JP" altLang="en-US" sz="2200" dirty="0" smtClean="0">
                <a:solidFill>
                  <a:prstClr val="black"/>
                </a:solidFill>
                <a:latin typeface="+mn-ea"/>
              </a:rPr>
              <a:t>［診療報酬調査専門組織］</a:t>
            </a:r>
            <a:endParaRPr lang="en-US" altLang="ja-JP" sz="2200" dirty="0" smtClean="0">
              <a:solidFill>
                <a:prstClr val="black"/>
              </a:solidFill>
              <a:latin typeface="+mn-ea"/>
            </a:endParaRPr>
          </a:p>
          <a:p>
            <a:pPr eaLnBrk="1" fontAlgn="auto" hangingPunct="1">
              <a:spcBef>
                <a:spcPts val="0"/>
              </a:spcBef>
              <a:spcAft>
                <a:spcPts val="0"/>
              </a:spcAft>
              <a:buFont typeface="Arial" pitchFamily="34" charset="0"/>
              <a:buNone/>
              <a:defRPr/>
            </a:pPr>
            <a:r>
              <a:rPr lang="en-US" altLang="ja-JP" sz="2000" dirty="0" smtClean="0">
                <a:solidFill>
                  <a:prstClr val="black"/>
                </a:solidFill>
                <a:latin typeface="+mn-ea"/>
              </a:rPr>
              <a:t>【</a:t>
            </a:r>
            <a:r>
              <a:rPr lang="ja-JP" altLang="en-US" sz="2000" dirty="0" smtClean="0">
                <a:solidFill>
                  <a:prstClr val="black"/>
                </a:solidFill>
                <a:latin typeface="+mn-ea"/>
              </a:rPr>
              <a:t>医療機関等における消費税負担に関する分科会</a:t>
            </a:r>
            <a:r>
              <a:rPr lang="en-US" altLang="ja-JP" sz="2000" dirty="0" smtClean="0">
                <a:solidFill>
                  <a:prstClr val="black"/>
                </a:solidFill>
                <a:latin typeface="+mn-ea"/>
              </a:rPr>
              <a:t>】</a:t>
            </a:r>
            <a:endParaRPr lang="en-US" altLang="ja-JP" sz="1800" dirty="0" smtClean="0">
              <a:solidFill>
                <a:prstClr val="black"/>
              </a:solidFill>
              <a:latin typeface="+mn-ea"/>
            </a:endParaRPr>
          </a:p>
          <a:p>
            <a:pPr eaLnBrk="1" fontAlgn="auto" hangingPunct="1">
              <a:spcBef>
                <a:spcPts val="0"/>
              </a:spcBef>
              <a:spcAft>
                <a:spcPts val="0"/>
              </a:spcAft>
              <a:buFont typeface="Arial" pitchFamily="34" charset="0"/>
              <a:buNone/>
              <a:defRPr/>
            </a:pPr>
            <a:r>
              <a:rPr lang="ja-JP" altLang="en-US" sz="1800" dirty="0">
                <a:solidFill>
                  <a:prstClr val="black"/>
                </a:solidFill>
                <a:latin typeface="+mn-ea"/>
              </a:rPr>
              <a:t>　</a:t>
            </a:r>
            <a:r>
              <a:rPr lang="ja-JP" altLang="en-US" sz="1800" dirty="0" smtClean="0">
                <a:solidFill>
                  <a:prstClr val="black"/>
                </a:solidFill>
                <a:latin typeface="+mn-ea"/>
              </a:rPr>
              <a:t> 平成２５年９月２５日　議論の中間整理</a:t>
            </a:r>
            <a:endParaRPr lang="en-US" altLang="ja-JP" sz="1800" dirty="0" smtClean="0">
              <a:solidFill>
                <a:prstClr val="black"/>
              </a:solidFill>
              <a:latin typeface="+mn-ea"/>
            </a:endParaRPr>
          </a:p>
          <a:p>
            <a:pPr eaLnBrk="1" fontAlgn="auto" hangingPunct="1">
              <a:spcBef>
                <a:spcPts val="0"/>
              </a:spcBef>
              <a:spcAft>
                <a:spcPts val="0"/>
              </a:spcAft>
              <a:buFont typeface="Arial" pitchFamily="34" charset="0"/>
              <a:buNone/>
              <a:defRPr/>
            </a:pPr>
            <a:r>
              <a:rPr lang="ja-JP" altLang="en-US" sz="1800" dirty="0" smtClean="0">
                <a:solidFill>
                  <a:prstClr val="black"/>
                </a:solidFill>
                <a:latin typeface="+mn-ea"/>
              </a:rPr>
              <a:t>　 平成２５年１１月１４日　医療経済実態調査結果に基づく費用構造推計</a:t>
            </a:r>
            <a:endParaRPr lang="en-US" altLang="ja-JP" sz="1800" dirty="0" smtClean="0">
              <a:solidFill>
                <a:prstClr val="black"/>
              </a:solidFill>
              <a:latin typeface="+mn-ea"/>
            </a:endParaRPr>
          </a:p>
          <a:p>
            <a:pPr eaLnBrk="1" fontAlgn="auto" hangingPunct="1">
              <a:spcBef>
                <a:spcPts val="0"/>
              </a:spcBef>
              <a:spcAft>
                <a:spcPts val="0"/>
              </a:spcAft>
              <a:buFont typeface="Arial" pitchFamily="34" charset="0"/>
              <a:buNone/>
              <a:defRPr/>
            </a:pPr>
            <a:r>
              <a:rPr lang="ja-JP" altLang="en-US" sz="1800" dirty="0">
                <a:solidFill>
                  <a:prstClr val="black"/>
                </a:solidFill>
                <a:latin typeface="+mn-ea"/>
              </a:rPr>
              <a:t>　</a:t>
            </a:r>
            <a:r>
              <a:rPr lang="ja-JP" altLang="en-US" sz="1800" dirty="0" smtClean="0">
                <a:solidFill>
                  <a:prstClr val="black"/>
                </a:solidFill>
                <a:latin typeface="+mn-ea"/>
              </a:rPr>
              <a:t> 平成２６年１月８日　平成２６年度改定率（消費税率引上げ対応分）を踏まえた財源配分</a:t>
            </a:r>
            <a:endParaRPr lang="en-US" altLang="ja-JP" sz="1800" dirty="0" smtClean="0">
              <a:solidFill>
                <a:prstClr val="black"/>
              </a:solidFill>
              <a:latin typeface="+mn-ea"/>
            </a:endParaRPr>
          </a:p>
          <a:p>
            <a:pPr eaLnBrk="1" fontAlgn="auto" hangingPunct="1">
              <a:spcBef>
                <a:spcPts val="600"/>
              </a:spcBef>
              <a:spcAft>
                <a:spcPts val="0"/>
              </a:spcAft>
              <a:buFont typeface="Arial" pitchFamily="34" charset="0"/>
              <a:buNone/>
              <a:defRPr/>
            </a:pPr>
            <a:r>
              <a:rPr lang="en-US" altLang="ja-JP" sz="2000" dirty="0" smtClean="0">
                <a:solidFill>
                  <a:prstClr val="black"/>
                </a:solidFill>
                <a:latin typeface="ＭＳ Ｐゴシック"/>
              </a:rPr>
              <a:t>【</a:t>
            </a:r>
            <a:r>
              <a:rPr lang="ja-JP" altLang="en-US" sz="2000" dirty="0" smtClean="0">
                <a:solidFill>
                  <a:prstClr val="black"/>
                </a:solidFill>
                <a:latin typeface="ＭＳ Ｐゴシック"/>
              </a:rPr>
              <a:t>ＤＰＣ評価分科会</a:t>
            </a:r>
            <a:r>
              <a:rPr lang="en-US" altLang="ja-JP" sz="2000" dirty="0">
                <a:solidFill>
                  <a:prstClr val="black"/>
                </a:solidFill>
                <a:latin typeface="ＭＳ Ｐゴシック"/>
              </a:rPr>
              <a:t>】</a:t>
            </a:r>
            <a:endParaRPr lang="en-US" altLang="ja-JP" sz="1800" dirty="0">
              <a:solidFill>
                <a:prstClr val="black"/>
              </a:solidFill>
              <a:latin typeface="ＭＳ Ｐゴシック"/>
            </a:endParaRPr>
          </a:p>
          <a:p>
            <a:pPr eaLnBrk="1" fontAlgn="auto" hangingPunct="1">
              <a:spcBef>
                <a:spcPts val="0"/>
              </a:spcBef>
              <a:spcAft>
                <a:spcPts val="0"/>
              </a:spcAft>
              <a:buFont typeface="Arial" pitchFamily="34" charset="0"/>
              <a:buNone/>
              <a:defRPr/>
            </a:pPr>
            <a:r>
              <a:rPr lang="ja-JP" altLang="en-US" sz="1800" dirty="0">
                <a:solidFill>
                  <a:prstClr val="black"/>
                </a:solidFill>
                <a:latin typeface="ＭＳ Ｐゴシック"/>
              </a:rPr>
              <a:t>　 平成</a:t>
            </a:r>
            <a:r>
              <a:rPr lang="ja-JP" altLang="en-US" sz="1800" dirty="0" smtClean="0">
                <a:solidFill>
                  <a:prstClr val="black"/>
                </a:solidFill>
                <a:latin typeface="ＭＳ Ｐゴシック"/>
              </a:rPr>
              <a:t>２５年１２月６日</a:t>
            </a:r>
            <a:r>
              <a:rPr lang="ja-JP" altLang="en-US" sz="1800" dirty="0">
                <a:solidFill>
                  <a:prstClr val="black"/>
                </a:solidFill>
                <a:latin typeface="ＭＳ Ｐゴシック"/>
              </a:rPr>
              <a:t>　</a:t>
            </a:r>
            <a:r>
              <a:rPr lang="ja-JP" altLang="en-US" sz="1800" dirty="0" smtClean="0">
                <a:solidFill>
                  <a:prstClr val="black"/>
                </a:solidFill>
                <a:latin typeface="ＭＳ Ｐゴシック"/>
              </a:rPr>
              <a:t>平成２６年改定に向けたＤＰＣ制度の対応について検討結果</a:t>
            </a:r>
            <a:endParaRPr lang="en-US" altLang="ja-JP" sz="1800" dirty="0" smtClean="0">
              <a:solidFill>
                <a:prstClr val="black"/>
              </a:solidFill>
              <a:latin typeface="ＭＳ Ｐゴシック"/>
            </a:endParaRPr>
          </a:p>
          <a:p>
            <a:pPr eaLnBrk="1" fontAlgn="auto" hangingPunct="1">
              <a:spcBef>
                <a:spcPts val="0"/>
              </a:spcBef>
              <a:spcAft>
                <a:spcPts val="0"/>
              </a:spcAft>
              <a:buFont typeface="Arial" pitchFamily="34" charset="0"/>
              <a:buNone/>
              <a:defRPr/>
            </a:pPr>
            <a:r>
              <a:rPr lang="ja-JP" altLang="en-US" sz="1800" dirty="0">
                <a:solidFill>
                  <a:prstClr val="black"/>
                </a:solidFill>
                <a:latin typeface="ＭＳ Ｐゴシック"/>
              </a:rPr>
              <a:t>　</a:t>
            </a:r>
            <a:r>
              <a:rPr lang="ja-JP" altLang="en-US" sz="1800" dirty="0" smtClean="0">
                <a:solidFill>
                  <a:prstClr val="black"/>
                </a:solidFill>
                <a:latin typeface="ＭＳ Ｐゴシック"/>
              </a:rPr>
              <a:t>　　　　　　　　　　　　　 　　　　　　　　　　　　　　　　　　　　　　　　　　　　　　（中間とりまとめ）</a:t>
            </a:r>
            <a:endParaRPr lang="en-US" altLang="ja-JP" sz="1800" dirty="0">
              <a:solidFill>
                <a:prstClr val="black"/>
              </a:solidFill>
              <a:latin typeface="ＭＳ Ｐゴシック"/>
            </a:endParaRPr>
          </a:p>
          <a:p>
            <a:pPr eaLnBrk="1" fontAlgn="auto" hangingPunct="1">
              <a:spcBef>
                <a:spcPts val="0"/>
              </a:spcBef>
              <a:spcAft>
                <a:spcPts val="0"/>
              </a:spcAft>
              <a:buFont typeface="Arial" pitchFamily="34" charset="0"/>
              <a:buNone/>
              <a:defRPr/>
            </a:pPr>
            <a:r>
              <a:rPr lang="ja-JP" altLang="en-US" sz="1800" dirty="0" smtClean="0">
                <a:solidFill>
                  <a:prstClr val="black"/>
                </a:solidFill>
                <a:latin typeface="ＭＳ Ｐゴシック"/>
              </a:rPr>
              <a:t>   平成</a:t>
            </a:r>
            <a:r>
              <a:rPr lang="ja-JP" altLang="en-US" sz="1800" dirty="0">
                <a:solidFill>
                  <a:prstClr val="black"/>
                </a:solidFill>
                <a:latin typeface="ＭＳ Ｐゴシック"/>
              </a:rPr>
              <a:t>２５年</a:t>
            </a:r>
            <a:r>
              <a:rPr lang="ja-JP" altLang="en-US" sz="1800" dirty="0" smtClean="0">
                <a:solidFill>
                  <a:prstClr val="black"/>
                </a:solidFill>
                <a:latin typeface="ＭＳ Ｐゴシック"/>
              </a:rPr>
              <a:t>１２月１８日</a:t>
            </a:r>
            <a:r>
              <a:rPr lang="ja-JP" altLang="en-US" sz="1800" dirty="0">
                <a:solidFill>
                  <a:prstClr val="black"/>
                </a:solidFill>
                <a:latin typeface="ＭＳ Ｐゴシック"/>
              </a:rPr>
              <a:t>　平成２６年改定に</a:t>
            </a:r>
            <a:r>
              <a:rPr lang="ja-JP" altLang="en-US" sz="1800" dirty="0" smtClean="0">
                <a:solidFill>
                  <a:prstClr val="black"/>
                </a:solidFill>
                <a:latin typeface="ＭＳ Ｐゴシック"/>
              </a:rPr>
              <a:t>向けた「中間とりまとめ」の総会への報告結果を</a:t>
            </a:r>
            <a:endParaRPr lang="en-US" altLang="ja-JP" sz="1800" dirty="0" smtClean="0">
              <a:solidFill>
                <a:prstClr val="black"/>
              </a:solidFill>
              <a:latin typeface="ＭＳ Ｐゴシック"/>
            </a:endParaRPr>
          </a:p>
          <a:p>
            <a:pPr eaLnBrk="1" fontAlgn="auto" hangingPunct="1">
              <a:spcBef>
                <a:spcPts val="0"/>
              </a:spcBef>
              <a:spcAft>
                <a:spcPts val="0"/>
              </a:spcAft>
              <a:buFont typeface="Arial" pitchFamily="34" charset="0"/>
              <a:buNone/>
              <a:defRPr/>
            </a:pPr>
            <a:r>
              <a:rPr lang="en-US" altLang="ja-JP" sz="1800" dirty="0">
                <a:solidFill>
                  <a:prstClr val="black"/>
                </a:solidFill>
                <a:latin typeface="ＭＳ Ｐゴシック"/>
              </a:rPr>
              <a:t> </a:t>
            </a:r>
            <a:r>
              <a:rPr lang="en-US" altLang="ja-JP" sz="1800" dirty="0" smtClean="0">
                <a:solidFill>
                  <a:prstClr val="black"/>
                </a:solidFill>
                <a:latin typeface="ＭＳ Ｐゴシック"/>
              </a:rPr>
              <a:t>                                </a:t>
            </a:r>
            <a:r>
              <a:rPr lang="ja-JP" altLang="en-US" sz="1800" dirty="0" smtClean="0">
                <a:solidFill>
                  <a:prstClr val="black"/>
                </a:solidFill>
                <a:latin typeface="ＭＳ Ｐゴシック"/>
              </a:rPr>
              <a:t>踏まえた追加の検討事項について</a:t>
            </a:r>
            <a:endParaRPr lang="en-US" altLang="ja-JP" sz="1800" dirty="0" smtClean="0">
              <a:solidFill>
                <a:prstClr val="black"/>
              </a:solidFill>
              <a:latin typeface="ＭＳ Ｐゴシック"/>
            </a:endParaRPr>
          </a:p>
          <a:p>
            <a:pPr eaLnBrk="1" fontAlgn="auto" hangingPunct="1">
              <a:spcBef>
                <a:spcPts val="600"/>
              </a:spcBef>
              <a:spcAft>
                <a:spcPts val="0"/>
              </a:spcAft>
              <a:buFont typeface="Arial" pitchFamily="34" charset="0"/>
              <a:buNone/>
              <a:defRPr/>
            </a:pPr>
            <a:r>
              <a:rPr lang="en-US" altLang="ja-JP" sz="2000" dirty="0" smtClean="0">
                <a:solidFill>
                  <a:prstClr val="black"/>
                </a:solidFill>
                <a:latin typeface="ＭＳ Ｐゴシック"/>
              </a:rPr>
              <a:t>【</a:t>
            </a:r>
            <a:r>
              <a:rPr lang="ja-JP" altLang="en-US" sz="2000" dirty="0" smtClean="0">
                <a:solidFill>
                  <a:prstClr val="black"/>
                </a:solidFill>
                <a:latin typeface="ＭＳ Ｐゴシック"/>
              </a:rPr>
              <a:t>入院医療等の調査・評価分科会</a:t>
            </a:r>
            <a:r>
              <a:rPr lang="en-US" altLang="ja-JP" sz="2000" dirty="0">
                <a:solidFill>
                  <a:prstClr val="black"/>
                </a:solidFill>
                <a:latin typeface="ＭＳ Ｐゴシック"/>
              </a:rPr>
              <a:t>】</a:t>
            </a:r>
            <a:endParaRPr lang="en-US" altLang="ja-JP" sz="1800" dirty="0">
              <a:solidFill>
                <a:prstClr val="black"/>
              </a:solidFill>
              <a:latin typeface="ＭＳ Ｐゴシック"/>
            </a:endParaRPr>
          </a:p>
          <a:p>
            <a:pPr eaLnBrk="1" fontAlgn="auto" hangingPunct="1">
              <a:spcBef>
                <a:spcPts val="0"/>
              </a:spcBef>
              <a:spcAft>
                <a:spcPts val="0"/>
              </a:spcAft>
              <a:buFont typeface="Arial" pitchFamily="34" charset="0"/>
              <a:buNone/>
              <a:defRPr/>
            </a:pPr>
            <a:r>
              <a:rPr lang="ja-JP" altLang="en-US" sz="1800" dirty="0">
                <a:solidFill>
                  <a:prstClr val="black"/>
                </a:solidFill>
                <a:latin typeface="ＭＳ Ｐゴシック"/>
              </a:rPr>
              <a:t>　 平成</a:t>
            </a:r>
            <a:r>
              <a:rPr lang="ja-JP" altLang="en-US" sz="1800" dirty="0" smtClean="0">
                <a:solidFill>
                  <a:prstClr val="black"/>
                </a:solidFill>
                <a:latin typeface="ＭＳ Ｐゴシック"/>
              </a:rPr>
              <a:t>２５年８月７日</a:t>
            </a:r>
            <a:r>
              <a:rPr lang="ja-JP" altLang="en-US" sz="1800" dirty="0">
                <a:solidFill>
                  <a:prstClr val="black"/>
                </a:solidFill>
                <a:latin typeface="ＭＳ Ｐゴシック"/>
              </a:rPr>
              <a:t>　</a:t>
            </a:r>
            <a:r>
              <a:rPr lang="ja-JP" altLang="en-US" sz="1800" dirty="0" smtClean="0">
                <a:solidFill>
                  <a:prstClr val="black"/>
                </a:solidFill>
                <a:latin typeface="ＭＳ Ｐゴシック"/>
              </a:rPr>
              <a:t>中間とりまとめ</a:t>
            </a:r>
            <a:endParaRPr lang="en-US" altLang="ja-JP" sz="1800" dirty="0">
              <a:solidFill>
                <a:prstClr val="black"/>
              </a:solidFill>
              <a:latin typeface="ＭＳ Ｐゴシック"/>
            </a:endParaRPr>
          </a:p>
          <a:p>
            <a:pPr eaLnBrk="1" fontAlgn="auto" hangingPunct="1">
              <a:spcBef>
                <a:spcPts val="0"/>
              </a:spcBef>
              <a:spcAft>
                <a:spcPts val="0"/>
              </a:spcAft>
              <a:buFont typeface="Arial" pitchFamily="34" charset="0"/>
              <a:buNone/>
              <a:defRPr/>
            </a:pPr>
            <a:r>
              <a:rPr lang="ja-JP" altLang="en-US" sz="1800" dirty="0">
                <a:solidFill>
                  <a:prstClr val="black"/>
                </a:solidFill>
                <a:latin typeface="ＭＳ Ｐゴシック"/>
              </a:rPr>
              <a:t>　 平成２５年１１月</a:t>
            </a:r>
            <a:r>
              <a:rPr lang="ja-JP" altLang="en-US" sz="1800" dirty="0" smtClean="0">
                <a:solidFill>
                  <a:prstClr val="black"/>
                </a:solidFill>
                <a:latin typeface="ＭＳ Ｐゴシック"/>
              </a:rPr>
              <a:t>１日</a:t>
            </a:r>
            <a:r>
              <a:rPr lang="ja-JP" altLang="en-US" sz="1800" dirty="0">
                <a:solidFill>
                  <a:prstClr val="black"/>
                </a:solidFill>
                <a:latin typeface="ＭＳ Ｐゴシック"/>
              </a:rPr>
              <a:t>　</a:t>
            </a:r>
            <a:r>
              <a:rPr lang="ja-JP" altLang="en-US" sz="1800" dirty="0" smtClean="0">
                <a:solidFill>
                  <a:prstClr val="black"/>
                </a:solidFill>
                <a:latin typeface="ＭＳ Ｐゴシック"/>
              </a:rPr>
              <a:t>とりまとめ</a:t>
            </a:r>
            <a:endParaRPr lang="en-US" altLang="ja-JP" sz="1800" dirty="0">
              <a:solidFill>
                <a:prstClr val="black"/>
              </a:solidFill>
              <a:latin typeface="ＭＳ Ｐゴシック"/>
            </a:endParaRPr>
          </a:p>
          <a:p>
            <a:pPr eaLnBrk="1" fontAlgn="auto" hangingPunct="1">
              <a:spcBef>
                <a:spcPts val="600"/>
              </a:spcBef>
              <a:spcAft>
                <a:spcPts val="0"/>
              </a:spcAft>
              <a:buFont typeface="Arial" pitchFamily="34" charset="0"/>
              <a:buNone/>
              <a:defRPr/>
            </a:pPr>
            <a:r>
              <a:rPr lang="en-US" altLang="ja-JP" sz="2000" dirty="0" smtClean="0">
                <a:solidFill>
                  <a:prstClr val="black"/>
                </a:solidFill>
                <a:latin typeface="ＭＳ Ｐゴシック"/>
              </a:rPr>
              <a:t>【</a:t>
            </a:r>
            <a:r>
              <a:rPr lang="ja-JP" altLang="en-US" sz="2000" dirty="0">
                <a:solidFill>
                  <a:prstClr val="black"/>
                </a:solidFill>
                <a:latin typeface="ＭＳ Ｐゴシック"/>
              </a:rPr>
              <a:t>医療技術</a:t>
            </a:r>
            <a:r>
              <a:rPr lang="ja-JP" altLang="en-US" sz="2000" dirty="0" smtClean="0">
                <a:solidFill>
                  <a:prstClr val="black"/>
                </a:solidFill>
                <a:latin typeface="ＭＳ Ｐゴシック"/>
              </a:rPr>
              <a:t>評価</a:t>
            </a:r>
            <a:r>
              <a:rPr lang="ja-JP" altLang="en-US" sz="2000" dirty="0">
                <a:solidFill>
                  <a:prstClr val="black"/>
                </a:solidFill>
                <a:latin typeface="ＭＳ Ｐゴシック"/>
              </a:rPr>
              <a:t>分科会</a:t>
            </a:r>
            <a:r>
              <a:rPr lang="en-US" altLang="ja-JP" sz="2000" dirty="0">
                <a:solidFill>
                  <a:prstClr val="black"/>
                </a:solidFill>
                <a:latin typeface="ＭＳ Ｐゴシック"/>
              </a:rPr>
              <a:t>】</a:t>
            </a:r>
            <a:endParaRPr lang="en-US" altLang="ja-JP" sz="1800" dirty="0">
              <a:solidFill>
                <a:prstClr val="black"/>
              </a:solidFill>
              <a:latin typeface="ＭＳ Ｐゴシック"/>
            </a:endParaRPr>
          </a:p>
          <a:p>
            <a:pPr eaLnBrk="1" fontAlgn="auto" hangingPunct="1">
              <a:spcBef>
                <a:spcPts val="0"/>
              </a:spcBef>
              <a:spcAft>
                <a:spcPts val="0"/>
              </a:spcAft>
              <a:buFont typeface="Arial" pitchFamily="34" charset="0"/>
              <a:buNone/>
              <a:defRPr/>
            </a:pPr>
            <a:r>
              <a:rPr lang="ja-JP" altLang="en-US" sz="1800" dirty="0">
                <a:solidFill>
                  <a:prstClr val="black"/>
                </a:solidFill>
                <a:latin typeface="ＭＳ Ｐゴシック"/>
              </a:rPr>
              <a:t>　 平成</a:t>
            </a:r>
            <a:r>
              <a:rPr lang="ja-JP" altLang="en-US" sz="1800" dirty="0" smtClean="0">
                <a:solidFill>
                  <a:prstClr val="black"/>
                </a:solidFill>
                <a:latin typeface="ＭＳ Ｐゴシック"/>
              </a:rPr>
              <a:t>２６年１月１４日</a:t>
            </a:r>
            <a:r>
              <a:rPr lang="ja-JP" altLang="en-US" sz="1800" dirty="0">
                <a:solidFill>
                  <a:prstClr val="black"/>
                </a:solidFill>
                <a:latin typeface="ＭＳ Ｐゴシック"/>
              </a:rPr>
              <a:t>　</a:t>
            </a:r>
            <a:r>
              <a:rPr lang="ja-JP" altLang="en-US" sz="1800" dirty="0" smtClean="0">
                <a:solidFill>
                  <a:prstClr val="black"/>
                </a:solidFill>
                <a:latin typeface="ＭＳ Ｐゴシック"/>
              </a:rPr>
              <a:t>医療技術の評価について</a:t>
            </a:r>
            <a:endParaRPr lang="en-US" altLang="ja-JP" sz="1800" dirty="0">
              <a:solidFill>
                <a:prstClr val="black"/>
              </a:solidFill>
              <a:latin typeface="ＭＳ Ｐゴシック"/>
            </a:endParaRPr>
          </a:p>
          <a:p>
            <a:pPr eaLnBrk="1" fontAlgn="auto" hangingPunct="1">
              <a:spcBef>
                <a:spcPts val="600"/>
              </a:spcBef>
              <a:spcAft>
                <a:spcPts val="0"/>
              </a:spcAft>
              <a:buFont typeface="Arial" pitchFamily="34" charset="0"/>
              <a:buNone/>
              <a:defRPr/>
            </a:pPr>
            <a:r>
              <a:rPr lang="en-US" altLang="ja-JP" sz="2000" dirty="0">
                <a:solidFill>
                  <a:prstClr val="black"/>
                </a:solidFill>
                <a:latin typeface="ＭＳ Ｐゴシック"/>
              </a:rPr>
              <a:t>【</a:t>
            </a:r>
            <a:r>
              <a:rPr lang="ja-JP" altLang="en-US" sz="2000" dirty="0" smtClean="0">
                <a:solidFill>
                  <a:prstClr val="black"/>
                </a:solidFill>
                <a:latin typeface="ＭＳ Ｐゴシック"/>
              </a:rPr>
              <a:t>医療機関のコスト調査分科会</a:t>
            </a:r>
            <a:r>
              <a:rPr lang="en-US" altLang="ja-JP" sz="2000" dirty="0">
                <a:solidFill>
                  <a:prstClr val="black"/>
                </a:solidFill>
                <a:latin typeface="ＭＳ Ｐゴシック"/>
              </a:rPr>
              <a:t>】</a:t>
            </a:r>
            <a:endParaRPr lang="en-US" altLang="ja-JP" sz="1800" dirty="0">
              <a:solidFill>
                <a:prstClr val="black"/>
              </a:solidFill>
              <a:latin typeface="ＭＳ Ｐゴシック"/>
            </a:endParaRPr>
          </a:p>
          <a:p>
            <a:pPr eaLnBrk="1" fontAlgn="auto" hangingPunct="1">
              <a:spcBef>
                <a:spcPts val="0"/>
              </a:spcBef>
              <a:spcAft>
                <a:spcPts val="0"/>
              </a:spcAft>
              <a:buFont typeface="Arial" pitchFamily="34" charset="0"/>
              <a:buNone/>
              <a:defRPr/>
            </a:pPr>
            <a:r>
              <a:rPr lang="ja-JP" altLang="en-US" sz="1800" dirty="0">
                <a:solidFill>
                  <a:prstClr val="black"/>
                </a:solidFill>
                <a:latin typeface="ＭＳ Ｐゴシック"/>
              </a:rPr>
              <a:t>　 平成</a:t>
            </a:r>
            <a:r>
              <a:rPr lang="ja-JP" altLang="en-US" sz="1800" dirty="0" smtClean="0">
                <a:solidFill>
                  <a:prstClr val="black"/>
                </a:solidFill>
                <a:latin typeface="ＭＳ Ｐゴシック"/>
              </a:rPr>
              <a:t>２４年７月４日</a:t>
            </a:r>
            <a:r>
              <a:rPr lang="ja-JP" altLang="en-US" sz="1800" dirty="0">
                <a:solidFill>
                  <a:prstClr val="black"/>
                </a:solidFill>
                <a:latin typeface="ＭＳ Ｐゴシック"/>
              </a:rPr>
              <a:t>　</a:t>
            </a:r>
            <a:r>
              <a:rPr lang="ja-JP" altLang="en-US" sz="1800" dirty="0" smtClean="0">
                <a:solidFill>
                  <a:prstClr val="black"/>
                </a:solidFill>
                <a:latin typeface="ＭＳ Ｐゴシック"/>
              </a:rPr>
              <a:t>平成２３年度「医療機関の部門別収支に関する調査報告書」</a:t>
            </a:r>
            <a:endParaRPr lang="en-US" altLang="ja-JP" sz="1800" dirty="0" smtClean="0">
              <a:solidFill>
                <a:prstClr val="black"/>
              </a:solidFill>
              <a:latin typeface="ＭＳ Ｐゴシック"/>
            </a:endParaRPr>
          </a:p>
          <a:p>
            <a:pPr eaLnBrk="1" fontAlgn="auto" hangingPunct="1">
              <a:spcBef>
                <a:spcPts val="0"/>
              </a:spcBef>
              <a:spcAft>
                <a:spcPts val="0"/>
              </a:spcAft>
              <a:buFont typeface="Arial" pitchFamily="34" charset="0"/>
              <a:buNone/>
              <a:defRPr/>
            </a:pPr>
            <a:r>
              <a:rPr lang="ja-JP" altLang="en-US" sz="1800" dirty="0" smtClean="0">
                <a:solidFill>
                  <a:prstClr val="black"/>
                </a:solidFill>
                <a:latin typeface="+mn-ea"/>
              </a:rPr>
              <a:t>　 </a:t>
            </a:r>
            <a:r>
              <a:rPr lang="ja-JP" altLang="en-US" sz="1800" dirty="0" smtClean="0">
                <a:solidFill>
                  <a:prstClr val="black"/>
                </a:solidFill>
                <a:latin typeface="ＭＳ Ｐゴシック"/>
              </a:rPr>
              <a:t>平成２５年７月１７日</a:t>
            </a:r>
            <a:r>
              <a:rPr lang="ja-JP" altLang="en-US" sz="1800" dirty="0">
                <a:solidFill>
                  <a:prstClr val="black"/>
                </a:solidFill>
                <a:latin typeface="ＭＳ Ｐゴシック"/>
              </a:rPr>
              <a:t>　平成</a:t>
            </a:r>
            <a:r>
              <a:rPr lang="ja-JP" altLang="en-US" sz="1800" dirty="0" smtClean="0">
                <a:solidFill>
                  <a:prstClr val="black"/>
                </a:solidFill>
                <a:latin typeface="ＭＳ Ｐゴシック"/>
              </a:rPr>
              <a:t>２４年度</a:t>
            </a:r>
            <a:r>
              <a:rPr lang="ja-JP" altLang="en-US" sz="1800" dirty="0">
                <a:solidFill>
                  <a:prstClr val="black"/>
                </a:solidFill>
                <a:latin typeface="ＭＳ Ｐゴシック"/>
              </a:rPr>
              <a:t>「医療機関の部門別収支に関する調査報告書」</a:t>
            </a:r>
            <a:endParaRPr lang="en-US" altLang="ja-JP" sz="1800" dirty="0">
              <a:solidFill>
                <a:prstClr val="black"/>
              </a:solidFill>
              <a:latin typeface="ＭＳ Ｐゴシック"/>
            </a:endParaRPr>
          </a:p>
          <a:p>
            <a:pPr eaLnBrk="1" fontAlgn="auto" hangingPunct="1">
              <a:spcBef>
                <a:spcPts val="0"/>
              </a:spcBef>
              <a:spcAft>
                <a:spcPts val="0"/>
              </a:spcAft>
              <a:buFont typeface="Arial" pitchFamily="34" charset="0"/>
              <a:buNone/>
              <a:defRPr/>
            </a:pPr>
            <a:endParaRPr lang="ja-JP" altLang="en-US" sz="1800" dirty="0">
              <a:solidFill>
                <a:prstClr val="black"/>
              </a:solidFill>
              <a:latin typeface="+mn-ea"/>
            </a:endParaRPr>
          </a:p>
          <a:p>
            <a:pPr marL="271463" indent="-271463" eaLnBrk="1" fontAlgn="auto" hangingPunct="1">
              <a:lnSpc>
                <a:spcPts val="2200"/>
              </a:lnSpc>
              <a:spcBef>
                <a:spcPts val="0"/>
              </a:spcBef>
              <a:spcAft>
                <a:spcPts val="0"/>
              </a:spcAft>
              <a:buFont typeface="Arial" pitchFamily="34" charset="0"/>
              <a:buNone/>
              <a:defRPr/>
            </a:pPr>
            <a:endParaRPr lang="ja-JP" altLang="en-US" sz="2600" dirty="0">
              <a:solidFill>
                <a:prstClr val="black"/>
              </a:solidFill>
              <a:latin typeface="+mn-ea"/>
            </a:endParaRPr>
          </a:p>
        </p:txBody>
      </p:sp>
      <p:sp>
        <p:nvSpPr>
          <p:cNvPr id="5" name="タイトル 1"/>
          <p:cNvSpPr txBox="1">
            <a:spLocks/>
          </p:cNvSpPr>
          <p:nvPr/>
        </p:nvSpPr>
        <p:spPr>
          <a:xfrm>
            <a:off x="741231" y="115899"/>
            <a:ext cx="8420100" cy="504825"/>
          </a:xfrm>
          <a:prstGeom prst="rect">
            <a:avLst/>
          </a:prstGeom>
          <a:solidFill>
            <a:srgbClr val="00B0F0">
              <a:alpha val="60000"/>
            </a:srgbClr>
          </a:solidFill>
          <a:ln w="12700">
            <a:solidFill>
              <a:schemeClr val="tx1"/>
            </a:solidFill>
          </a:ln>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defRPr/>
            </a:pPr>
            <a:r>
              <a:rPr lang="en-US" altLang="ja-JP" sz="2400" dirty="0" smtClean="0">
                <a:solidFill>
                  <a:prstClr val="black"/>
                </a:solidFill>
                <a:latin typeface="ＭＳ Ｐゴシック"/>
              </a:rPr>
              <a:t>《</a:t>
            </a:r>
            <a:r>
              <a:rPr lang="ja-JP" altLang="en-US" sz="2400" dirty="0" smtClean="0">
                <a:solidFill>
                  <a:prstClr val="black"/>
                </a:solidFill>
                <a:latin typeface="ＭＳ Ｐゴシック"/>
              </a:rPr>
              <a:t>中医協における検討</a:t>
            </a:r>
            <a:r>
              <a:rPr lang="en-US" altLang="ja-JP" sz="2400" dirty="0" smtClean="0">
                <a:solidFill>
                  <a:prstClr val="black"/>
                </a:solidFill>
                <a:latin typeface="ＭＳ Ｐゴシック"/>
              </a:rPr>
              <a:t>》</a:t>
            </a: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a:endParaRPr>
          </a:p>
        </p:txBody>
      </p:sp>
    </p:spTree>
    <p:extLst>
      <p:ext uri="{BB962C8B-B14F-4D97-AF65-F5344CB8AC3E}">
        <p14:creationId xmlns:p14="http://schemas.microsoft.com/office/powerpoint/2010/main" val="2984097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29" name="Text Box 2"/>
          <p:cNvSpPr txBox="1">
            <a:spLocks noChangeArrowheads="1"/>
          </p:cNvSpPr>
          <p:nvPr/>
        </p:nvSpPr>
        <p:spPr bwMode="auto">
          <a:xfrm>
            <a:off x="2472410" y="188913"/>
            <a:ext cx="4971504" cy="586944"/>
          </a:xfrm>
          <a:prstGeom prst="rect">
            <a:avLst/>
          </a:prstGeom>
          <a:solidFill>
            <a:schemeClr val="accent3">
              <a:lumMod val="60000"/>
              <a:lumOff val="40000"/>
            </a:schemeClr>
          </a:solidFill>
          <a:ln w="12700">
            <a:solidFill>
              <a:schemeClr val="tx1"/>
            </a:solidFill>
            <a:miter lim="800000"/>
            <a:headEnd/>
            <a:tailEnd/>
          </a:ln>
        </p:spPr>
        <p:txBody>
          <a:bodyPr wrap="none" lIns="89987" tIns="46794" rIns="89987" bIns="46794">
            <a:spAutoFit/>
          </a:bodyPr>
          <a:lstStyle/>
          <a:p>
            <a:pPr algn="ctr">
              <a:defRPr/>
            </a:pPr>
            <a:r>
              <a:rPr lang="ja-JP" altLang="en-US" sz="3200" dirty="0">
                <a:solidFill>
                  <a:srgbClr val="000000"/>
                </a:solidFill>
                <a:latin typeface="ＭＳ Ｐゴシック"/>
              </a:rPr>
              <a:t>総会 審議状況</a:t>
            </a:r>
            <a:r>
              <a:rPr lang="en-US" altLang="ja-JP" sz="3200" dirty="0">
                <a:solidFill>
                  <a:srgbClr val="000000"/>
                </a:solidFill>
                <a:latin typeface="ＭＳ Ｐゴシック"/>
              </a:rPr>
              <a:t>《</a:t>
            </a:r>
            <a:r>
              <a:rPr lang="ja-JP" altLang="en-US" sz="3200" dirty="0">
                <a:solidFill>
                  <a:srgbClr val="000000"/>
                </a:solidFill>
                <a:latin typeface="ＭＳ Ｐゴシック"/>
              </a:rPr>
              <a:t>平成２５年</a:t>
            </a:r>
            <a:r>
              <a:rPr lang="en-US" altLang="ja-JP" sz="3200" dirty="0">
                <a:solidFill>
                  <a:srgbClr val="000000"/>
                </a:solidFill>
                <a:latin typeface="ＭＳ Ｐゴシック"/>
              </a:rPr>
              <a:t>》</a:t>
            </a:r>
            <a:endParaRPr lang="ja-JP" altLang="en-US" sz="2800" dirty="0">
              <a:solidFill>
                <a:srgbClr val="000000"/>
              </a:solidFill>
              <a:latin typeface="ＭＳ Ｐゴシック"/>
            </a:endParaRPr>
          </a:p>
        </p:txBody>
      </p:sp>
      <p:sp>
        <p:nvSpPr>
          <p:cNvPr id="201731" name="Text Box 3"/>
          <p:cNvSpPr txBox="1">
            <a:spLocks noChangeArrowheads="1"/>
          </p:cNvSpPr>
          <p:nvPr/>
        </p:nvSpPr>
        <p:spPr bwMode="auto">
          <a:xfrm>
            <a:off x="127265" y="788995"/>
            <a:ext cx="9427898" cy="5788025"/>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89987" tIns="46794" rIns="89987" bIns="46794">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000"/>
              </a:lnSpc>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１月２３日</a:t>
            </a: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 </a:t>
            </a:r>
            <a:endParaRPr lang="en-US" altLang="ja-JP" sz="1800" b="1" dirty="0" smtClean="0">
              <a:solidFill>
                <a:srgbClr val="000000"/>
              </a:solidFill>
              <a:latin typeface="ＭＳ Ｐゴシック" pitchFamily="50" charset="-128"/>
            </a:endParaRPr>
          </a:p>
          <a:p>
            <a:pPr eaLnBrk="1" fontAlgn="base" hangingPunct="1">
              <a:lnSpc>
                <a:spcPts val="2000"/>
              </a:lnSpc>
              <a:spcBef>
                <a:spcPct val="0"/>
              </a:spcBef>
              <a:spcAft>
                <a:spcPct val="0"/>
              </a:spcAft>
              <a:buFontTx/>
              <a:buNone/>
            </a:pPr>
            <a:r>
              <a:rPr lang="ja-JP" altLang="en-US" sz="1800" b="1" dirty="0" smtClean="0">
                <a:solidFill>
                  <a:srgbClr val="000000"/>
                </a:solidFill>
                <a:latin typeface="ＭＳ Ｐゴシック" pitchFamily="50" charset="-128"/>
              </a:rPr>
              <a:t>　</a:t>
            </a:r>
            <a:r>
              <a:rPr lang="ja-JP" altLang="en-US" sz="1800" b="1" dirty="0" smtClean="0">
                <a:solidFill>
                  <a:srgbClr val="FF0000"/>
                </a:solidFill>
                <a:latin typeface="ＭＳ Ｐゴシック" pitchFamily="50" charset="-128"/>
              </a:rPr>
              <a:t>・ 外来医療について（その１）：外来の機能分化</a:t>
            </a:r>
            <a:endParaRPr lang="en-US" altLang="ja-JP" sz="1800" b="1" dirty="0" smtClean="0">
              <a:solidFill>
                <a:srgbClr val="FF0000"/>
              </a:solidFill>
              <a:latin typeface="ＭＳ Ｐゴシック" pitchFamily="50" charset="-128"/>
            </a:endParaRPr>
          </a:p>
          <a:p>
            <a:pPr eaLnBrk="1" fontAlgn="base" hangingPunct="1">
              <a:lnSpc>
                <a:spcPts val="2000"/>
              </a:lnSpc>
              <a:spcBef>
                <a:spcPct val="0"/>
              </a:spcBef>
              <a:spcAft>
                <a:spcPct val="0"/>
              </a:spcAft>
              <a:buFontTx/>
              <a:buNone/>
            </a:pPr>
            <a:r>
              <a:rPr lang="en-US" altLang="ja-JP" sz="1800" b="1" dirty="0" smtClean="0">
                <a:solidFill>
                  <a:srgbClr val="000000"/>
                </a:solidFill>
                <a:latin typeface="ＭＳ Ｐゴシック" pitchFamily="50" charset="-128"/>
              </a:rPr>
              <a:t>  </a:t>
            </a:r>
            <a:r>
              <a:rPr lang="ja-JP" altLang="en-US" sz="1800" b="1" dirty="0" smtClean="0">
                <a:solidFill>
                  <a:srgbClr val="000000"/>
                </a:solidFill>
                <a:latin typeface="ＭＳ Ｐゴシック" pitchFamily="50" charset="-128"/>
              </a:rPr>
              <a:t>・ 平成２４年度改定の結果検証に係る特別調査（平成２５年度調査）の実施</a:t>
            </a:r>
            <a:br>
              <a:rPr lang="ja-JP" altLang="en-US" sz="1800" b="1" dirty="0" smtClean="0">
                <a:solidFill>
                  <a:srgbClr val="000000"/>
                </a:solidFill>
                <a:latin typeface="ＭＳ Ｐゴシック" pitchFamily="50" charset="-128"/>
              </a:rPr>
            </a:b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２月１３日</a:t>
            </a:r>
            <a:r>
              <a:rPr lang="en-US" altLang="ja-JP" sz="1800" b="1" dirty="0" smtClean="0">
                <a:solidFill>
                  <a:srgbClr val="000000"/>
                </a:solidFill>
                <a:latin typeface="ＭＳ Ｐゴシック" pitchFamily="50" charset="-128"/>
              </a:rPr>
              <a:t>】</a:t>
            </a:r>
          </a:p>
          <a:p>
            <a:pPr eaLnBrk="1" fontAlgn="base" hangingPunct="1">
              <a:lnSpc>
                <a:spcPts val="2000"/>
              </a:lnSpc>
              <a:spcBef>
                <a:spcPct val="0"/>
              </a:spcBef>
              <a:spcAft>
                <a:spcPct val="0"/>
              </a:spcAft>
              <a:buFontTx/>
              <a:buNone/>
            </a:pPr>
            <a:r>
              <a:rPr lang="ja-JP" altLang="en-US" sz="1800" b="1" dirty="0" smtClean="0">
                <a:solidFill>
                  <a:srgbClr val="000000"/>
                </a:solidFill>
                <a:latin typeface="ＭＳ Ｐゴシック" pitchFamily="50" charset="-128"/>
              </a:rPr>
              <a:t>　</a:t>
            </a:r>
            <a:r>
              <a:rPr lang="ja-JP" altLang="en-US" sz="1800" b="1" dirty="0" smtClean="0">
                <a:solidFill>
                  <a:srgbClr val="FF0000"/>
                </a:solidFill>
                <a:latin typeface="ＭＳ Ｐゴシック" pitchFamily="50" charset="-128"/>
              </a:rPr>
              <a:t>・ 在宅医療について（その１）：強化型在支診、不適切事例、訪問看護</a:t>
            </a:r>
            <a:endParaRPr lang="en-US" altLang="ja-JP" sz="1800" b="1" dirty="0" smtClean="0">
              <a:solidFill>
                <a:srgbClr val="FF0000"/>
              </a:solidFill>
              <a:latin typeface="ＭＳ Ｐゴシック" pitchFamily="50" charset="-128"/>
            </a:endParaRPr>
          </a:p>
          <a:p>
            <a:pPr eaLnBrk="1" fontAlgn="base" hangingPunct="1">
              <a:lnSpc>
                <a:spcPts val="2000"/>
              </a:lnSpc>
              <a:spcBef>
                <a:spcPts val="60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２月２７日</a:t>
            </a:r>
            <a:r>
              <a:rPr lang="en-US" altLang="ja-JP" sz="1800" b="1" dirty="0" smtClean="0">
                <a:solidFill>
                  <a:srgbClr val="000000"/>
                </a:solidFill>
                <a:latin typeface="ＭＳ Ｐゴシック" pitchFamily="50" charset="-128"/>
              </a:rPr>
              <a:t>】</a:t>
            </a:r>
          </a:p>
          <a:p>
            <a:pPr eaLnBrk="1" fontAlgn="base" hangingPunct="1">
              <a:lnSpc>
                <a:spcPts val="2000"/>
              </a:lnSpc>
              <a:spcBef>
                <a:spcPct val="0"/>
              </a:spcBef>
              <a:spcAft>
                <a:spcPct val="0"/>
              </a:spcAft>
              <a:buFontTx/>
              <a:buNone/>
            </a:pPr>
            <a:r>
              <a:rPr lang="ja-JP" altLang="en-US" sz="1800" b="1" dirty="0" smtClean="0">
                <a:solidFill>
                  <a:srgbClr val="000000"/>
                </a:solidFill>
                <a:latin typeface="ＭＳ Ｐゴシック" pitchFamily="50" charset="-128"/>
              </a:rPr>
              <a:t>　・ 平成２６年度診療報酬改定に向けた医療技術の評価・再評価に係る評価方法等</a:t>
            </a:r>
            <a:endParaRPr lang="en-US" altLang="ja-JP" sz="1800" b="1" dirty="0" smtClean="0">
              <a:solidFill>
                <a:srgbClr val="000000"/>
              </a:solidFill>
              <a:latin typeface="ＭＳ Ｐゴシック" pitchFamily="50" charset="-128"/>
            </a:endParaRPr>
          </a:p>
          <a:p>
            <a:pPr eaLnBrk="1" fontAlgn="base" hangingPunct="1">
              <a:lnSpc>
                <a:spcPts val="2000"/>
              </a:lnSpc>
              <a:spcBef>
                <a:spcPct val="0"/>
              </a:spcBef>
              <a:spcAft>
                <a:spcPct val="0"/>
              </a:spcAft>
              <a:buFontTx/>
              <a:buNone/>
            </a:pPr>
            <a:r>
              <a:rPr lang="ja-JP" altLang="en-US" sz="1800" b="1" dirty="0" smtClean="0">
                <a:solidFill>
                  <a:srgbClr val="000000"/>
                </a:solidFill>
                <a:latin typeface="ＭＳ Ｐゴシック" pitchFamily="50" charset="-128"/>
              </a:rPr>
              <a:t>　・ 医療経済実態調査について</a:t>
            </a:r>
            <a:endParaRPr lang="en-US" altLang="ja-JP" sz="1800" b="1" dirty="0" smtClean="0">
              <a:solidFill>
                <a:srgbClr val="000000"/>
              </a:solidFill>
              <a:latin typeface="ＭＳ Ｐゴシック" pitchFamily="50" charset="-128"/>
            </a:endParaRPr>
          </a:p>
          <a:p>
            <a:pPr eaLnBrk="1" fontAlgn="base" hangingPunct="1">
              <a:lnSpc>
                <a:spcPts val="2000"/>
              </a:lnSpc>
              <a:spcBef>
                <a:spcPct val="0"/>
              </a:spcBef>
              <a:spcAft>
                <a:spcPct val="0"/>
              </a:spcAft>
              <a:buFontTx/>
              <a:buNone/>
            </a:pPr>
            <a:r>
              <a:rPr lang="ja-JP" altLang="en-US" sz="1800" b="1" dirty="0" smtClean="0">
                <a:solidFill>
                  <a:srgbClr val="000000"/>
                </a:solidFill>
                <a:latin typeface="ＭＳ Ｐゴシック" pitchFamily="50" charset="-128"/>
              </a:rPr>
              <a:t>　・ 平成２４年度改定結果検証に係る調査結果速報（後発医薬品の使用状況調査）</a:t>
            </a:r>
            <a:endParaRPr lang="en-US" altLang="ja-JP" sz="1800" b="1" dirty="0" smtClean="0">
              <a:solidFill>
                <a:srgbClr val="000000"/>
              </a:solidFill>
              <a:latin typeface="ＭＳ Ｐゴシック" pitchFamily="50" charset="-128"/>
            </a:endParaRPr>
          </a:p>
          <a:p>
            <a:pPr eaLnBrk="1" fontAlgn="base" hangingPunct="1">
              <a:lnSpc>
                <a:spcPts val="2000"/>
              </a:lnSpc>
              <a:spcBef>
                <a:spcPts val="60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３月１３日</a:t>
            </a:r>
            <a:r>
              <a:rPr lang="en-US" altLang="ja-JP" sz="1800" b="1" dirty="0" smtClean="0">
                <a:solidFill>
                  <a:srgbClr val="000000"/>
                </a:solidFill>
                <a:latin typeface="ＭＳ Ｐゴシック" pitchFamily="50" charset="-128"/>
              </a:rPr>
              <a:t>】</a:t>
            </a:r>
          </a:p>
          <a:p>
            <a:pPr eaLnBrk="1" fontAlgn="base" hangingPunct="1">
              <a:lnSpc>
                <a:spcPts val="2000"/>
              </a:lnSpc>
              <a:spcBef>
                <a:spcPct val="0"/>
              </a:spcBef>
              <a:spcAft>
                <a:spcPct val="0"/>
              </a:spcAft>
              <a:buFontTx/>
              <a:buNone/>
            </a:pPr>
            <a:r>
              <a:rPr lang="ja-JP" altLang="en-US" sz="1800" b="1" dirty="0" smtClean="0">
                <a:solidFill>
                  <a:srgbClr val="000000"/>
                </a:solidFill>
                <a:latin typeface="ＭＳ Ｐゴシック" pitchFamily="50" charset="-128"/>
              </a:rPr>
              <a:t>  </a:t>
            </a:r>
            <a:r>
              <a:rPr lang="ja-JP" altLang="en-US" sz="1800" b="1" dirty="0" smtClean="0">
                <a:solidFill>
                  <a:srgbClr val="FF0000"/>
                </a:solidFill>
                <a:latin typeface="ＭＳ Ｐゴシック" pitchFamily="50" charset="-128"/>
              </a:rPr>
              <a:t>・ 入院医療について（その１）：高度急性期・一般急性期、長期療養、亜急性期、</a:t>
            </a:r>
            <a:endParaRPr lang="en-US" altLang="ja-JP" sz="1800" b="1" dirty="0" smtClean="0">
              <a:solidFill>
                <a:srgbClr val="FF0000"/>
              </a:solidFill>
              <a:latin typeface="ＭＳ Ｐゴシック" pitchFamily="50" charset="-128"/>
            </a:endParaRPr>
          </a:p>
          <a:p>
            <a:pPr eaLnBrk="1" fontAlgn="base" hangingPunct="1">
              <a:lnSpc>
                <a:spcPts val="2000"/>
              </a:lnSpc>
              <a:spcBef>
                <a:spcPct val="0"/>
              </a:spcBef>
              <a:spcAft>
                <a:spcPct val="0"/>
              </a:spcAft>
              <a:buFontTx/>
              <a:buNone/>
            </a:pPr>
            <a:r>
              <a:rPr lang="ja-JP" altLang="en-US" sz="1800" b="1" dirty="0" smtClean="0">
                <a:solidFill>
                  <a:srgbClr val="FF0000"/>
                </a:solidFill>
                <a:latin typeface="ＭＳ Ｐゴシック" pitchFamily="50" charset="-128"/>
              </a:rPr>
              <a:t>　　　　　　　　　　　　　　　　　　　　地域特性、有床診療所</a:t>
            </a:r>
            <a:br>
              <a:rPr lang="ja-JP" altLang="en-US" sz="1800" b="1" dirty="0" smtClean="0">
                <a:solidFill>
                  <a:srgbClr val="FF0000"/>
                </a:solidFill>
                <a:latin typeface="ＭＳ Ｐゴシック" pitchFamily="50" charset="-128"/>
              </a:rPr>
            </a:br>
            <a:r>
              <a:rPr lang="ja-JP" altLang="en-US" sz="1800" b="1" dirty="0" smtClean="0">
                <a:solidFill>
                  <a:srgbClr val="000000"/>
                </a:solidFill>
                <a:latin typeface="ＭＳ Ｐゴシック" pitchFamily="50" charset="-128"/>
              </a:rPr>
              <a:t>  ・ 被災地における特例措置について</a:t>
            </a:r>
            <a:endParaRPr lang="en-US" altLang="ja-JP" sz="1800" b="1" dirty="0" smtClean="0">
              <a:solidFill>
                <a:srgbClr val="000000"/>
              </a:solidFill>
              <a:latin typeface="ＭＳ Ｐゴシック" pitchFamily="50" charset="-128"/>
            </a:endParaRPr>
          </a:p>
          <a:p>
            <a:pPr eaLnBrk="1" fontAlgn="base" hangingPunct="1">
              <a:lnSpc>
                <a:spcPts val="2000"/>
              </a:lnSpc>
              <a:spcBef>
                <a:spcPts val="60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４月１０日</a:t>
            </a:r>
            <a:r>
              <a:rPr lang="en-US" altLang="ja-JP" sz="1800" b="1" dirty="0" smtClean="0">
                <a:solidFill>
                  <a:srgbClr val="000000"/>
                </a:solidFill>
                <a:latin typeface="ＭＳ Ｐゴシック" pitchFamily="50" charset="-128"/>
              </a:rPr>
              <a:t>】</a:t>
            </a:r>
          </a:p>
          <a:p>
            <a:pPr eaLnBrk="1" fontAlgn="base" hangingPunct="1">
              <a:lnSpc>
                <a:spcPts val="2000"/>
              </a:lnSpc>
              <a:spcBef>
                <a:spcPct val="0"/>
              </a:spcBef>
              <a:spcAft>
                <a:spcPct val="0"/>
              </a:spcAft>
              <a:buFontTx/>
              <a:buNone/>
            </a:pPr>
            <a:r>
              <a:rPr lang="ja-JP" altLang="en-US" sz="1800" b="1" dirty="0" smtClean="0">
                <a:solidFill>
                  <a:srgbClr val="000000"/>
                </a:solidFill>
                <a:latin typeface="ＭＳ Ｐゴシック" pitchFamily="50" charset="-128"/>
              </a:rPr>
              <a:t>  ・ 入院医療等の調査・評価分科会における</a:t>
            </a:r>
            <a:r>
              <a:rPr lang="zh-TW" altLang="en-US" sz="1800" b="1" dirty="0" smtClean="0">
                <a:solidFill>
                  <a:srgbClr val="000000"/>
                </a:solidFill>
                <a:latin typeface="ＭＳ Ｐゴシック" pitchFamily="50" charset="-128"/>
              </a:rPr>
              <a:t>平成</a:t>
            </a:r>
            <a:r>
              <a:rPr lang="ja-JP" altLang="en-US" sz="1800" b="1" dirty="0" smtClean="0">
                <a:solidFill>
                  <a:srgbClr val="000000"/>
                </a:solidFill>
                <a:latin typeface="ＭＳ Ｐゴシック" pitchFamily="50" charset="-128"/>
              </a:rPr>
              <a:t>２５</a:t>
            </a:r>
            <a:r>
              <a:rPr lang="zh-TW" altLang="en-US" sz="1800" b="1" dirty="0" smtClean="0">
                <a:solidFill>
                  <a:srgbClr val="000000"/>
                </a:solidFill>
                <a:latin typeface="ＭＳ Ｐゴシック" pitchFamily="50" charset="-128"/>
              </a:rPr>
              <a:t>年度調査項目（案）</a:t>
            </a:r>
            <a:r>
              <a:rPr lang="ja-JP" altLang="en-US" sz="1800" b="1" dirty="0" smtClean="0">
                <a:solidFill>
                  <a:srgbClr val="000000"/>
                </a:solidFill>
                <a:latin typeface="ＭＳ Ｐゴシック" pitchFamily="50" charset="-128"/>
              </a:rPr>
              <a:t/>
            </a:r>
            <a:br>
              <a:rPr lang="ja-JP" altLang="en-US" sz="1800" b="1" dirty="0" smtClean="0">
                <a:solidFill>
                  <a:srgbClr val="000000"/>
                </a:solidFill>
                <a:latin typeface="ＭＳ Ｐゴシック" pitchFamily="50" charset="-128"/>
              </a:rPr>
            </a:br>
            <a:r>
              <a:rPr lang="ja-JP" altLang="en-US" sz="1800" b="1" dirty="0" smtClean="0">
                <a:solidFill>
                  <a:srgbClr val="000000"/>
                </a:solidFill>
                <a:latin typeface="ＭＳ Ｐゴシック" pitchFamily="50" charset="-128"/>
              </a:rPr>
              <a:t>  ・ 後発医薬品のさらなる使用促進のためのロードマップについて</a:t>
            </a:r>
            <a:br>
              <a:rPr lang="ja-JP" altLang="en-US" sz="1800" b="1" dirty="0" smtClean="0">
                <a:solidFill>
                  <a:srgbClr val="000000"/>
                </a:solidFill>
                <a:latin typeface="ＭＳ Ｐゴシック" pitchFamily="50" charset="-128"/>
              </a:rPr>
            </a:br>
            <a:r>
              <a:rPr lang="ja-JP" altLang="en-US" sz="1800" b="1" dirty="0" smtClean="0">
                <a:solidFill>
                  <a:srgbClr val="000000"/>
                </a:solidFill>
                <a:latin typeface="ＭＳ Ｐゴシック" pitchFamily="50" charset="-128"/>
              </a:rPr>
              <a:t>  ・ 平成２４年度改定結果検証に係る調査結果速報（在宅歯科）</a:t>
            </a:r>
            <a:endParaRPr lang="en-US" altLang="ja-JP" sz="1800" b="1" dirty="0" smtClean="0">
              <a:solidFill>
                <a:srgbClr val="000000"/>
              </a:solidFill>
              <a:latin typeface="ＭＳ Ｐゴシック" pitchFamily="50" charset="-128"/>
            </a:endParaRPr>
          </a:p>
          <a:p>
            <a:pPr eaLnBrk="1" fontAlgn="base" hangingPunct="1">
              <a:lnSpc>
                <a:spcPts val="2000"/>
              </a:lnSpc>
              <a:spcBef>
                <a:spcPct val="0"/>
              </a:spcBef>
              <a:spcAft>
                <a:spcPct val="0"/>
              </a:spcAft>
              <a:buFontTx/>
              <a:buNone/>
            </a:pPr>
            <a:r>
              <a:rPr lang="ja-JP" altLang="en-US" sz="1800" b="1" dirty="0" smtClean="0">
                <a:solidFill>
                  <a:srgbClr val="000000"/>
                </a:solidFill>
                <a:latin typeface="ＭＳ Ｐゴシック" pitchFamily="50" charset="-128"/>
              </a:rPr>
              <a:t>  ・</a:t>
            </a:r>
            <a:r>
              <a:rPr lang="en-US" altLang="ja-JP" sz="1800" b="1" dirty="0" smtClean="0">
                <a:solidFill>
                  <a:srgbClr val="000000"/>
                </a:solidFill>
                <a:latin typeface="ＭＳ Ｐゴシック" pitchFamily="50" charset="-128"/>
              </a:rPr>
              <a:t> </a:t>
            </a:r>
            <a:r>
              <a:rPr lang="ja-JP" altLang="en-US" sz="1800" b="1" dirty="0" smtClean="0">
                <a:solidFill>
                  <a:srgbClr val="000000"/>
                </a:solidFill>
              </a:rPr>
              <a:t>答申書附帯意見にかかる検討・検証の実施部会・分科会とスケジュール（案）</a:t>
            </a:r>
            <a:endParaRPr lang="en-US" altLang="ja-JP" sz="1800" b="1" dirty="0" smtClean="0">
              <a:solidFill>
                <a:srgbClr val="000000"/>
              </a:solidFill>
            </a:endParaRPr>
          </a:p>
          <a:p>
            <a:pPr eaLnBrk="1" fontAlgn="base" hangingPunct="1">
              <a:lnSpc>
                <a:spcPts val="2000"/>
              </a:lnSpc>
              <a:spcBef>
                <a:spcPts val="60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５月１５日</a:t>
            </a:r>
            <a:r>
              <a:rPr lang="en-US" altLang="ja-JP" sz="1800" b="1" dirty="0" smtClean="0">
                <a:solidFill>
                  <a:srgbClr val="000000"/>
                </a:solidFill>
                <a:latin typeface="ＭＳ Ｐゴシック" pitchFamily="50" charset="-128"/>
              </a:rPr>
              <a:t>】</a:t>
            </a:r>
          </a:p>
          <a:p>
            <a:pPr eaLnBrk="1" fontAlgn="base" hangingPunct="1">
              <a:lnSpc>
                <a:spcPts val="2000"/>
              </a:lnSpc>
              <a:spcBef>
                <a:spcPct val="0"/>
              </a:spcBef>
              <a:spcAft>
                <a:spcPct val="0"/>
              </a:spcAft>
              <a:buFontTx/>
              <a:buNone/>
            </a:pPr>
            <a:r>
              <a:rPr lang="ja-JP" altLang="en-US" sz="1800" b="1" dirty="0" smtClean="0">
                <a:solidFill>
                  <a:srgbClr val="FF0000"/>
                </a:solidFill>
              </a:rPr>
              <a:t>  ・ 入院医療について（その２）：短期滞在入院基本料</a:t>
            </a:r>
            <a:br>
              <a:rPr lang="ja-JP" altLang="en-US" sz="1800" b="1" dirty="0" smtClean="0">
                <a:solidFill>
                  <a:srgbClr val="FF0000"/>
                </a:solidFill>
              </a:rPr>
            </a:br>
            <a:r>
              <a:rPr lang="ja-JP" altLang="en-US" sz="1800" b="1" dirty="0" smtClean="0">
                <a:solidFill>
                  <a:srgbClr val="000000"/>
                </a:solidFill>
              </a:rPr>
              <a:t>  ・ 次期薬価制度改革に向けた進め方について</a:t>
            </a:r>
            <a:endParaRPr lang="ja-JP" altLang="en-US" sz="2400" b="1" dirty="0" smtClean="0">
              <a:solidFill>
                <a:srgbClr val="000000"/>
              </a:solidFill>
              <a:latin typeface="ＭＳ Ｐゴシック" pitchFamily="50" charset="-128"/>
            </a:endParaRPr>
          </a:p>
        </p:txBody>
      </p:sp>
      <p:sp>
        <p:nvSpPr>
          <p:cNvPr id="4"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2422665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29" name="Text Box 2"/>
          <p:cNvSpPr txBox="1">
            <a:spLocks noChangeArrowheads="1"/>
          </p:cNvSpPr>
          <p:nvPr/>
        </p:nvSpPr>
        <p:spPr bwMode="auto">
          <a:xfrm>
            <a:off x="2472410" y="188913"/>
            <a:ext cx="4971504" cy="586944"/>
          </a:xfrm>
          <a:prstGeom prst="rect">
            <a:avLst/>
          </a:prstGeom>
          <a:solidFill>
            <a:schemeClr val="accent3">
              <a:lumMod val="60000"/>
              <a:lumOff val="40000"/>
            </a:schemeClr>
          </a:solidFill>
          <a:ln w="12700">
            <a:solidFill>
              <a:schemeClr val="tx1"/>
            </a:solidFill>
            <a:miter lim="800000"/>
            <a:headEnd/>
            <a:tailEnd/>
          </a:ln>
        </p:spPr>
        <p:txBody>
          <a:bodyPr wrap="none" lIns="89987" tIns="46794" rIns="89987" bIns="46794">
            <a:spAutoFit/>
          </a:bodyPr>
          <a:lstStyle/>
          <a:p>
            <a:pPr algn="ctr">
              <a:defRPr/>
            </a:pPr>
            <a:r>
              <a:rPr lang="ja-JP" altLang="en-US" sz="3200" dirty="0">
                <a:solidFill>
                  <a:srgbClr val="000000"/>
                </a:solidFill>
                <a:latin typeface="ＭＳ Ｐゴシック"/>
              </a:rPr>
              <a:t>総会 審議状況</a:t>
            </a:r>
            <a:r>
              <a:rPr lang="en-US" altLang="ja-JP" sz="3200" dirty="0">
                <a:solidFill>
                  <a:srgbClr val="000000"/>
                </a:solidFill>
                <a:latin typeface="ＭＳ Ｐゴシック"/>
              </a:rPr>
              <a:t>《</a:t>
            </a:r>
            <a:r>
              <a:rPr lang="ja-JP" altLang="en-US" sz="3200" dirty="0">
                <a:solidFill>
                  <a:srgbClr val="000000"/>
                </a:solidFill>
                <a:latin typeface="ＭＳ Ｐゴシック"/>
              </a:rPr>
              <a:t>平成２５年</a:t>
            </a:r>
            <a:r>
              <a:rPr lang="en-US" altLang="ja-JP" sz="3200" dirty="0">
                <a:solidFill>
                  <a:srgbClr val="000000"/>
                </a:solidFill>
                <a:latin typeface="ＭＳ Ｐゴシック"/>
              </a:rPr>
              <a:t>》</a:t>
            </a:r>
            <a:endParaRPr lang="ja-JP" altLang="en-US" sz="2800" dirty="0">
              <a:solidFill>
                <a:srgbClr val="000000"/>
              </a:solidFill>
              <a:latin typeface="ＭＳ Ｐゴシック"/>
            </a:endParaRPr>
          </a:p>
        </p:txBody>
      </p:sp>
      <p:sp>
        <p:nvSpPr>
          <p:cNvPr id="841730" name="Text Box 3"/>
          <p:cNvSpPr txBox="1">
            <a:spLocks noChangeArrowheads="1"/>
          </p:cNvSpPr>
          <p:nvPr/>
        </p:nvSpPr>
        <p:spPr bwMode="auto">
          <a:xfrm>
            <a:off x="127265" y="788992"/>
            <a:ext cx="9427898" cy="5916609"/>
          </a:xfrm>
          <a:prstGeom prst="rect">
            <a:avLst/>
          </a:prstGeom>
          <a:noFill/>
          <a:ln w="9525">
            <a:solidFill>
              <a:schemeClr val="tx1"/>
            </a:solidFill>
            <a:prstDash val="dash"/>
            <a:miter lim="800000"/>
            <a:headEnd/>
            <a:tailEnd/>
          </a:ln>
        </p:spPr>
        <p:txBody>
          <a:bodyPr lIns="89987" tIns="46794" rIns="89987" bIns="46794">
            <a:spAutoFit/>
          </a:bodyPr>
          <a:lstStyle/>
          <a:p>
            <a:pPr>
              <a:lnSpc>
                <a:spcPts val="2000"/>
              </a:lnSpc>
              <a:defRPr/>
            </a:pPr>
            <a:r>
              <a:rPr lang="en-US" altLang="ja-JP" b="1" dirty="0">
                <a:solidFill>
                  <a:srgbClr val="000000"/>
                </a:solidFill>
                <a:latin typeface="ＭＳ Ｐゴシック"/>
              </a:rPr>
              <a:t>【</a:t>
            </a:r>
            <a:r>
              <a:rPr lang="ja-JP" altLang="en-US" b="1" dirty="0">
                <a:solidFill>
                  <a:srgbClr val="000000"/>
                </a:solidFill>
                <a:latin typeface="ＭＳ Ｐゴシック"/>
              </a:rPr>
              <a:t>５月２９日</a:t>
            </a:r>
            <a:r>
              <a:rPr lang="en-US" altLang="ja-JP" b="1" dirty="0">
                <a:solidFill>
                  <a:srgbClr val="000000"/>
                </a:solidFill>
                <a:latin typeface="ＭＳ Ｐゴシック"/>
              </a:rPr>
              <a:t>】</a:t>
            </a:r>
            <a:r>
              <a:rPr lang="ja-JP" altLang="en-US" b="1" dirty="0">
                <a:solidFill>
                  <a:srgbClr val="000000"/>
                </a:solidFill>
                <a:latin typeface="ＭＳ Ｐゴシック"/>
              </a:rPr>
              <a:t> </a:t>
            </a:r>
            <a:endParaRPr lang="en-US" altLang="ja-JP" b="1" dirty="0">
              <a:solidFill>
                <a:srgbClr val="000000"/>
              </a:solidFill>
              <a:latin typeface="ＭＳ Ｐゴシック"/>
            </a:endParaRPr>
          </a:p>
          <a:p>
            <a:pPr>
              <a:lnSpc>
                <a:spcPts val="2000"/>
              </a:lnSpc>
              <a:defRPr/>
            </a:pPr>
            <a:r>
              <a:rPr lang="ja-JP" altLang="en-US" b="1" dirty="0">
                <a:solidFill>
                  <a:srgbClr val="000000"/>
                </a:solidFill>
                <a:latin typeface="ＭＳ Ｐゴシック"/>
              </a:rPr>
              <a:t>　</a:t>
            </a:r>
            <a:r>
              <a:rPr lang="ja-JP" altLang="en-US" b="1" dirty="0">
                <a:solidFill>
                  <a:srgbClr val="FF0000"/>
                </a:solidFill>
                <a:latin typeface="ＭＳ Ｐゴシック"/>
              </a:rPr>
              <a:t>・ 在宅医療について（その２）：訪問看護、在宅歯科医療、薬局における在宅業務</a:t>
            </a:r>
            <a:br>
              <a:rPr lang="ja-JP" altLang="en-US" b="1" dirty="0">
                <a:solidFill>
                  <a:srgbClr val="FF0000"/>
                </a:solidFill>
                <a:latin typeface="ＭＳ Ｐゴシック"/>
              </a:rPr>
            </a:br>
            <a:r>
              <a:rPr lang="ja-JP" altLang="en-US" b="1" dirty="0">
                <a:solidFill>
                  <a:prstClr val="black"/>
                </a:solidFill>
                <a:latin typeface="ＭＳ Ｐゴシック"/>
              </a:rPr>
              <a:t>  ・ 社会保障制度改革国民会議の議論について</a:t>
            </a:r>
            <a:br>
              <a:rPr lang="ja-JP" altLang="en-US" b="1" dirty="0">
                <a:solidFill>
                  <a:prstClr val="black"/>
                </a:solidFill>
                <a:latin typeface="ＭＳ Ｐゴシック"/>
              </a:rPr>
            </a:br>
            <a:r>
              <a:rPr lang="ja-JP" altLang="en-US" b="1" dirty="0">
                <a:solidFill>
                  <a:prstClr val="black"/>
                </a:solidFill>
                <a:latin typeface="ＭＳ Ｐゴシック"/>
              </a:rPr>
              <a:t>  ・ 平成２４年度改定結果検証に係る調査結果速報（在宅医療、医療安全等）</a:t>
            </a:r>
            <a:endParaRPr lang="en-US" altLang="ja-JP" b="1" dirty="0">
              <a:solidFill>
                <a:prstClr val="black"/>
              </a:solidFill>
              <a:latin typeface="ＭＳ Ｐゴシック"/>
            </a:endParaRPr>
          </a:p>
          <a:p>
            <a:pPr>
              <a:lnSpc>
                <a:spcPts val="2000"/>
              </a:lnSpc>
              <a:spcBef>
                <a:spcPts val="600"/>
              </a:spcBef>
              <a:defRPr/>
            </a:pPr>
            <a:r>
              <a:rPr lang="en-US" altLang="ja-JP" b="1" dirty="0">
                <a:solidFill>
                  <a:srgbClr val="000000"/>
                </a:solidFill>
                <a:latin typeface="ＭＳ Ｐゴシック"/>
              </a:rPr>
              <a:t>【</a:t>
            </a:r>
            <a:r>
              <a:rPr lang="ja-JP" altLang="en-US" b="1" dirty="0">
                <a:solidFill>
                  <a:srgbClr val="000000"/>
                </a:solidFill>
                <a:latin typeface="ＭＳ Ｐゴシック"/>
              </a:rPr>
              <a:t>６月１２日</a:t>
            </a:r>
            <a:r>
              <a:rPr lang="en-US" altLang="ja-JP" b="1" dirty="0">
                <a:solidFill>
                  <a:srgbClr val="000000"/>
                </a:solidFill>
                <a:latin typeface="ＭＳ Ｐゴシック"/>
              </a:rPr>
              <a:t>】</a:t>
            </a:r>
            <a:r>
              <a:rPr lang="ja-JP" altLang="en-US" b="1" dirty="0">
                <a:solidFill>
                  <a:srgbClr val="000000"/>
                </a:solidFill>
                <a:latin typeface="ＭＳ Ｐゴシック"/>
              </a:rPr>
              <a:t> </a:t>
            </a:r>
            <a:endParaRPr lang="en-US" altLang="ja-JP" b="1" dirty="0">
              <a:solidFill>
                <a:srgbClr val="000000"/>
              </a:solidFill>
              <a:latin typeface="ＭＳ Ｐゴシック"/>
            </a:endParaRPr>
          </a:p>
          <a:p>
            <a:pPr>
              <a:lnSpc>
                <a:spcPts val="2000"/>
              </a:lnSpc>
              <a:defRPr/>
            </a:pPr>
            <a:r>
              <a:rPr lang="ja-JP" altLang="en-US" b="1" dirty="0">
                <a:solidFill>
                  <a:srgbClr val="FF0000"/>
                </a:solidFill>
                <a:latin typeface="ＭＳ Ｐゴシック"/>
              </a:rPr>
              <a:t>  ・ 外来医療について（その２）：主治医機能の強化、診療所の機能と初・再診料</a:t>
            </a:r>
            <a:br>
              <a:rPr lang="ja-JP" altLang="en-US" b="1" dirty="0">
                <a:solidFill>
                  <a:srgbClr val="FF0000"/>
                </a:solidFill>
                <a:latin typeface="ＭＳ Ｐゴシック"/>
              </a:rPr>
            </a:br>
            <a:r>
              <a:rPr lang="ja-JP" altLang="en-US" b="1" dirty="0">
                <a:solidFill>
                  <a:prstClr val="black"/>
                </a:solidFill>
                <a:latin typeface="ＭＳ Ｐゴシック"/>
              </a:rPr>
              <a:t>  ・ 入院医療等の調査・評価分科会における平成２５年度の調査票について</a:t>
            </a:r>
            <a:br>
              <a:rPr lang="ja-JP" altLang="en-US" b="1" dirty="0">
                <a:solidFill>
                  <a:prstClr val="black"/>
                </a:solidFill>
                <a:latin typeface="ＭＳ Ｐゴシック"/>
              </a:rPr>
            </a:br>
            <a:r>
              <a:rPr lang="ja-JP" altLang="en-US" b="1" dirty="0">
                <a:solidFill>
                  <a:prstClr val="black"/>
                </a:solidFill>
                <a:latin typeface="ＭＳ Ｐゴシック"/>
              </a:rPr>
              <a:t>  ・ 薬価調査及び特定保険医療材料価格調査について</a:t>
            </a:r>
            <a:br>
              <a:rPr lang="ja-JP" altLang="en-US" b="1" dirty="0">
                <a:solidFill>
                  <a:prstClr val="black"/>
                </a:solidFill>
                <a:latin typeface="ＭＳ Ｐゴシック"/>
              </a:rPr>
            </a:br>
            <a:r>
              <a:rPr lang="ja-JP" altLang="en-US" b="1" dirty="0">
                <a:solidFill>
                  <a:prstClr val="black"/>
                </a:solidFill>
                <a:latin typeface="ＭＳ Ｐゴシック"/>
              </a:rPr>
              <a:t>  ・ 平成２４年度改定結果検証に係る調査結果速報（救急医療、訪問看護）</a:t>
            </a:r>
            <a:endParaRPr lang="en-US" altLang="ja-JP" b="1" dirty="0">
              <a:solidFill>
                <a:prstClr val="black"/>
              </a:solidFill>
              <a:latin typeface="ＭＳ Ｐゴシック"/>
            </a:endParaRPr>
          </a:p>
          <a:p>
            <a:pPr>
              <a:lnSpc>
                <a:spcPts val="2000"/>
              </a:lnSpc>
              <a:spcBef>
                <a:spcPts val="600"/>
              </a:spcBef>
              <a:defRPr/>
            </a:pPr>
            <a:r>
              <a:rPr lang="en-US" altLang="ja-JP" b="1" dirty="0">
                <a:solidFill>
                  <a:srgbClr val="000000"/>
                </a:solidFill>
                <a:latin typeface="ＭＳ Ｐゴシック"/>
              </a:rPr>
              <a:t>【</a:t>
            </a:r>
            <a:r>
              <a:rPr lang="ja-JP" altLang="en-US" b="1" dirty="0">
                <a:solidFill>
                  <a:srgbClr val="000000"/>
                </a:solidFill>
                <a:latin typeface="ＭＳ Ｐゴシック"/>
              </a:rPr>
              <a:t>６月２６日</a:t>
            </a:r>
            <a:r>
              <a:rPr lang="en-US" altLang="ja-JP" b="1" dirty="0">
                <a:solidFill>
                  <a:srgbClr val="000000"/>
                </a:solidFill>
                <a:latin typeface="ＭＳ Ｐゴシック"/>
              </a:rPr>
              <a:t>】</a:t>
            </a:r>
            <a:r>
              <a:rPr lang="ja-JP" altLang="en-US" b="1" dirty="0">
                <a:solidFill>
                  <a:srgbClr val="000000"/>
                </a:solidFill>
                <a:latin typeface="ＭＳ Ｐゴシック"/>
              </a:rPr>
              <a:t> </a:t>
            </a:r>
            <a:endParaRPr lang="en-US" altLang="ja-JP" b="1" dirty="0">
              <a:solidFill>
                <a:srgbClr val="000000"/>
              </a:solidFill>
              <a:latin typeface="ＭＳ Ｐゴシック"/>
            </a:endParaRPr>
          </a:p>
          <a:p>
            <a:pPr>
              <a:lnSpc>
                <a:spcPts val="2000"/>
              </a:lnSpc>
              <a:defRPr/>
            </a:pPr>
            <a:r>
              <a:rPr lang="ja-JP" altLang="en-US" b="1" dirty="0">
                <a:solidFill>
                  <a:prstClr val="black"/>
                </a:solidFill>
              </a:rPr>
              <a:t>  ・ 平成２４年度改定の結果検証に係る調査（平成２５年度調査）の調査票案（歯科医師等</a:t>
            </a:r>
            <a:endParaRPr lang="en-US" altLang="ja-JP" b="1" dirty="0">
              <a:solidFill>
                <a:prstClr val="black"/>
              </a:solidFill>
            </a:endParaRPr>
          </a:p>
          <a:p>
            <a:pPr>
              <a:lnSpc>
                <a:spcPts val="2000"/>
              </a:lnSpc>
              <a:defRPr/>
            </a:pPr>
            <a:r>
              <a:rPr lang="en-US" altLang="ja-JP" b="1" dirty="0">
                <a:solidFill>
                  <a:prstClr val="black"/>
                </a:solidFill>
              </a:rPr>
              <a:t>    </a:t>
            </a:r>
            <a:r>
              <a:rPr lang="ja-JP" altLang="en-US" b="1" dirty="0">
                <a:solidFill>
                  <a:prstClr val="black"/>
                </a:solidFill>
              </a:rPr>
              <a:t>による周術期等の口腔機能の管理）</a:t>
            </a:r>
            <a:br>
              <a:rPr lang="ja-JP" altLang="en-US" b="1" dirty="0">
                <a:solidFill>
                  <a:prstClr val="black"/>
                </a:solidFill>
              </a:rPr>
            </a:br>
            <a:r>
              <a:rPr lang="ja-JP" altLang="en-US" b="1" dirty="0">
                <a:solidFill>
                  <a:prstClr val="black"/>
                </a:solidFill>
              </a:rPr>
              <a:t>  </a:t>
            </a:r>
            <a:r>
              <a:rPr lang="ja-JP" altLang="en-US" b="1" dirty="0">
                <a:solidFill>
                  <a:srgbClr val="FF0000"/>
                </a:solidFill>
              </a:rPr>
              <a:t>・ 在宅医療について（その３）：</a:t>
            </a:r>
            <a:r>
              <a:rPr lang="ja-JP" altLang="en-US" b="1" spc="-100" dirty="0">
                <a:solidFill>
                  <a:srgbClr val="FF0000"/>
                </a:solidFill>
                <a:latin typeface="ＭＳ Ｐゴシック"/>
              </a:rPr>
              <a:t>在宅医療の提供状況、自宅以外に対する在宅医療の提供</a:t>
            </a:r>
            <a:endParaRPr lang="en-US" altLang="ja-JP" b="1" spc="-100" dirty="0">
              <a:solidFill>
                <a:srgbClr val="FF0000"/>
              </a:solidFill>
              <a:latin typeface="ＭＳ Ｐゴシック"/>
            </a:endParaRPr>
          </a:p>
          <a:p>
            <a:pPr>
              <a:lnSpc>
                <a:spcPts val="2000"/>
              </a:lnSpc>
              <a:spcBef>
                <a:spcPts val="600"/>
              </a:spcBef>
              <a:defRPr/>
            </a:pPr>
            <a:r>
              <a:rPr lang="en-US" altLang="ja-JP" b="1" dirty="0">
                <a:solidFill>
                  <a:prstClr val="black"/>
                </a:solidFill>
                <a:latin typeface="ＭＳ Ｐゴシック"/>
              </a:rPr>
              <a:t>【</a:t>
            </a:r>
            <a:r>
              <a:rPr lang="ja-JP" altLang="en-US" b="1" dirty="0">
                <a:solidFill>
                  <a:prstClr val="black"/>
                </a:solidFill>
                <a:latin typeface="ＭＳ Ｐゴシック"/>
              </a:rPr>
              <a:t>７月２４日</a:t>
            </a:r>
            <a:r>
              <a:rPr lang="en-US" altLang="ja-JP" b="1" dirty="0">
                <a:solidFill>
                  <a:prstClr val="black"/>
                </a:solidFill>
                <a:latin typeface="ＭＳ Ｐゴシック"/>
              </a:rPr>
              <a:t>】</a:t>
            </a:r>
            <a:r>
              <a:rPr lang="ja-JP" altLang="en-US" b="1" dirty="0">
                <a:solidFill>
                  <a:prstClr val="black"/>
                </a:solidFill>
                <a:latin typeface="ＭＳ Ｐゴシック"/>
              </a:rPr>
              <a:t/>
            </a:r>
            <a:br>
              <a:rPr lang="ja-JP" altLang="en-US" b="1" dirty="0">
                <a:solidFill>
                  <a:prstClr val="black"/>
                </a:solidFill>
                <a:latin typeface="ＭＳ Ｐゴシック"/>
              </a:rPr>
            </a:br>
            <a:r>
              <a:rPr lang="ja-JP" altLang="en-US" b="1" dirty="0">
                <a:solidFill>
                  <a:prstClr val="black"/>
                </a:solidFill>
                <a:latin typeface="ＭＳ Ｐゴシック"/>
              </a:rPr>
              <a:t>  ・ 平成２４年度改定の結果検証に係る特別調査（平成２５年度調査）の調査票案</a:t>
            </a:r>
            <a:endParaRPr lang="en-US" altLang="ja-JP" b="1" dirty="0">
              <a:solidFill>
                <a:prstClr val="black"/>
              </a:solidFill>
              <a:latin typeface="ＭＳ Ｐゴシック"/>
            </a:endParaRPr>
          </a:p>
          <a:p>
            <a:pPr>
              <a:lnSpc>
                <a:spcPts val="1800"/>
              </a:lnSpc>
              <a:defRPr/>
            </a:pPr>
            <a:r>
              <a:rPr lang="ja-JP" altLang="en-US" sz="1600" b="1" dirty="0">
                <a:solidFill>
                  <a:prstClr val="black"/>
                </a:solidFill>
                <a:latin typeface="ＭＳ Ｐゴシック"/>
              </a:rPr>
              <a:t>　　　１）病院勤務医の負担の軽減及び処遇の改善</a:t>
            </a:r>
            <a:endParaRPr lang="en-US" altLang="ja-JP" sz="1600" b="1" dirty="0">
              <a:solidFill>
                <a:prstClr val="black"/>
              </a:solidFill>
              <a:latin typeface="ＭＳ Ｐゴシック"/>
            </a:endParaRPr>
          </a:p>
          <a:p>
            <a:pPr>
              <a:lnSpc>
                <a:spcPts val="1800"/>
              </a:lnSpc>
              <a:defRPr/>
            </a:pPr>
            <a:r>
              <a:rPr lang="ja-JP" altLang="en-US" sz="1600" b="1" dirty="0">
                <a:solidFill>
                  <a:prstClr val="black"/>
                </a:solidFill>
                <a:latin typeface="ＭＳ Ｐゴシック"/>
              </a:rPr>
              <a:t>　　　２）後発医薬品の使用状況</a:t>
            </a:r>
            <a:endParaRPr lang="en-US" altLang="ja-JP" sz="1600" b="1" dirty="0">
              <a:solidFill>
                <a:prstClr val="black"/>
              </a:solidFill>
              <a:latin typeface="ＭＳ Ｐゴシック"/>
            </a:endParaRPr>
          </a:p>
          <a:p>
            <a:pPr>
              <a:lnSpc>
                <a:spcPts val="1800"/>
              </a:lnSpc>
              <a:defRPr/>
            </a:pPr>
            <a:r>
              <a:rPr lang="ja-JP" altLang="en-US" sz="1600" b="1" dirty="0">
                <a:solidFill>
                  <a:prstClr val="black"/>
                </a:solidFill>
                <a:latin typeface="ＭＳ Ｐゴシック"/>
              </a:rPr>
              <a:t>　　　３）慢性期精神入院医療や地域の精神医療、若年認知症を含む認知症に係る医療の状況</a:t>
            </a:r>
            <a:endParaRPr lang="en-US" altLang="ja-JP" sz="1600" b="1" dirty="0">
              <a:solidFill>
                <a:prstClr val="black"/>
              </a:solidFill>
              <a:latin typeface="ＭＳ Ｐゴシック"/>
            </a:endParaRPr>
          </a:p>
          <a:p>
            <a:pPr>
              <a:lnSpc>
                <a:spcPts val="1800"/>
              </a:lnSpc>
              <a:defRPr/>
            </a:pPr>
            <a:r>
              <a:rPr lang="ja-JP" altLang="en-US" sz="1600" b="1" dirty="0">
                <a:solidFill>
                  <a:prstClr val="black"/>
                </a:solidFill>
                <a:latin typeface="ＭＳ Ｐゴシック"/>
              </a:rPr>
              <a:t>　　　４）維持期リハ及び廃用症候群に対する脳血管疾患等リハなど疾患別リハに関する実施状況</a:t>
            </a:r>
            <a:r>
              <a:rPr lang="ja-JP" altLang="en-US" b="1" dirty="0">
                <a:solidFill>
                  <a:prstClr val="black"/>
                </a:solidFill>
                <a:latin typeface="ＭＳ Ｐゴシック"/>
              </a:rPr>
              <a:t/>
            </a:r>
            <a:br>
              <a:rPr lang="ja-JP" altLang="en-US" b="1" dirty="0">
                <a:solidFill>
                  <a:prstClr val="black"/>
                </a:solidFill>
                <a:latin typeface="ＭＳ Ｐゴシック"/>
              </a:rPr>
            </a:br>
            <a:r>
              <a:rPr lang="ja-JP" altLang="en-US" b="1" dirty="0">
                <a:solidFill>
                  <a:prstClr val="black"/>
                </a:solidFill>
                <a:latin typeface="ＭＳ Ｐゴシック"/>
              </a:rPr>
              <a:t>  ・ 診療報酬改基本問題小委員会からの報告</a:t>
            </a:r>
            <a:endParaRPr lang="en-US" altLang="ja-JP" b="1" dirty="0">
              <a:solidFill>
                <a:prstClr val="black"/>
              </a:solidFill>
              <a:latin typeface="ＭＳ Ｐゴシック"/>
            </a:endParaRPr>
          </a:p>
          <a:p>
            <a:pPr>
              <a:lnSpc>
                <a:spcPts val="2000"/>
              </a:lnSpc>
              <a:spcBef>
                <a:spcPts val="600"/>
              </a:spcBef>
              <a:defRPr/>
            </a:pPr>
            <a:r>
              <a:rPr lang="en-US" altLang="ja-JP" b="1" dirty="0">
                <a:solidFill>
                  <a:prstClr val="black"/>
                </a:solidFill>
                <a:latin typeface="ＭＳ Ｐゴシック"/>
              </a:rPr>
              <a:t>【</a:t>
            </a:r>
            <a:r>
              <a:rPr lang="ja-JP" altLang="en-US" b="1" dirty="0">
                <a:solidFill>
                  <a:prstClr val="black"/>
                </a:solidFill>
                <a:latin typeface="ＭＳ Ｐゴシック"/>
              </a:rPr>
              <a:t>７月３１日</a:t>
            </a:r>
            <a:r>
              <a:rPr lang="en-US" altLang="ja-JP" b="1" dirty="0">
                <a:solidFill>
                  <a:prstClr val="black"/>
                </a:solidFill>
                <a:latin typeface="ＭＳ Ｐゴシック"/>
              </a:rPr>
              <a:t>】</a:t>
            </a:r>
            <a:r>
              <a:rPr lang="ja-JP" altLang="en-US" b="1" dirty="0">
                <a:solidFill>
                  <a:prstClr val="black"/>
                </a:solidFill>
                <a:latin typeface="ＭＳ Ｐゴシック"/>
              </a:rPr>
              <a:t/>
            </a:r>
            <a:br>
              <a:rPr lang="ja-JP" altLang="en-US" b="1" dirty="0">
                <a:solidFill>
                  <a:prstClr val="black"/>
                </a:solidFill>
                <a:latin typeface="ＭＳ Ｐゴシック"/>
              </a:rPr>
            </a:br>
            <a:r>
              <a:rPr lang="ja-JP" altLang="en-US" b="1" dirty="0">
                <a:solidFill>
                  <a:prstClr val="black"/>
                </a:solidFill>
                <a:latin typeface="ＭＳ Ｐゴシック"/>
              </a:rPr>
              <a:t>  ・ 歯科医療について</a:t>
            </a:r>
            <a:endParaRPr lang="en-US" altLang="ja-JP" b="1" dirty="0">
              <a:solidFill>
                <a:prstClr val="black"/>
              </a:solidFill>
              <a:latin typeface="ＭＳ Ｐゴシック"/>
            </a:endParaRPr>
          </a:p>
        </p:txBody>
      </p:sp>
      <p:sp>
        <p:nvSpPr>
          <p:cNvPr id="4"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21912488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3"/>
          <p:cNvSpPr txBox="1">
            <a:spLocks noChangeArrowheads="1"/>
          </p:cNvSpPr>
          <p:nvPr/>
        </p:nvSpPr>
        <p:spPr bwMode="auto">
          <a:xfrm>
            <a:off x="127265" y="788998"/>
            <a:ext cx="9427898" cy="531131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89987" tIns="46794" rIns="89987" bIns="46794">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８月２１日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a:t>
            </a:r>
            <a:r>
              <a:rPr lang="ja-JP" altLang="en-US" sz="1800" b="1" dirty="0" smtClean="0">
                <a:solidFill>
                  <a:srgbClr val="000000"/>
                </a:solidFill>
              </a:rPr>
              <a:t>ＤＰＣ対象病院・準備病院の募集</a:t>
            </a:r>
            <a:br>
              <a:rPr lang="ja-JP" altLang="en-US" sz="1800" b="1" dirty="0" smtClean="0">
                <a:solidFill>
                  <a:srgbClr val="000000"/>
                </a:solidFill>
              </a:rPr>
            </a:br>
            <a:r>
              <a:rPr lang="ja-JP" altLang="en-US" sz="1800" b="1" dirty="0" smtClean="0">
                <a:solidFill>
                  <a:srgbClr val="000000"/>
                </a:solidFill>
              </a:rPr>
              <a:t>   ・ 入院医療等の調査･評価分科会からの報告</a:t>
            </a:r>
            <a:br>
              <a:rPr lang="ja-JP" altLang="en-US" sz="1800" b="1" dirty="0" smtClean="0">
                <a:solidFill>
                  <a:srgbClr val="000000"/>
                </a:solidFill>
              </a:rPr>
            </a:br>
            <a:r>
              <a:rPr lang="ja-JP" altLang="en-US" sz="1800" b="1" dirty="0" smtClean="0">
                <a:solidFill>
                  <a:srgbClr val="000000"/>
                </a:solidFill>
              </a:rPr>
              <a:t>   ・ 社会保障制度改革国民会議の報告書について</a:t>
            </a:r>
            <a:r>
              <a:rPr lang="ja-JP" altLang="en-US" sz="1800" b="1" dirty="0" smtClean="0">
                <a:solidFill>
                  <a:srgbClr val="000000"/>
                </a:solidFill>
                <a:latin typeface="ＭＳ Ｐゴシック" pitchFamily="50" charset="-128"/>
              </a:rPr>
              <a:t/>
            </a:r>
            <a:br>
              <a:rPr lang="ja-JP" altLang="en-US" sz="1800" b="1" dirty="0" smtClean="0">
                <a:solidFill>
                  <a:srgbClr val="000000"/>
                </a:solidFill>
                <a:latin typeface="ＭＳ Ｐゴシック" pitchFamily="50" charset="-128"/>
              </a:rPr>
            </a:b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９月４日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a:t>
            </a:r>
            <a:r>
              <a:rPr lang="ja-JP" altLang="en-US" sz="1800" b="1" dirty="0" smtClean="0">
                <a:solidFill>
                  <a:srgbClr val="000000"/>
                </a:solidFill>
              </a:rPr>
              <a:t>被災地における特例措置について</a:t>
            </a:r>
            <a:endParaRPr lang="en-US" altLang="ja-JP" sz="1800" b="1" dirty="0" smtClean="0">
              <a:solidFill>
                <a:srgbClr val="000000"/>
              </a:solidFill>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９月２５日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医療機関等における消費税負担に関する分科会からの報告</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医療部会・医療保険部会「次期診療報酬改定における社会保障・税一体改革関連の</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   </a:t>
            </a:r>
            <a:r>
              <a:rPr lang="ja-JP" altLang="en-US" sz="1800" b="1" dirty="0" smtClean="0">
                <a:solidFill>
                  <a:srgbClr val="000000"/>
                </a:solidFill>
                <a:latin typeface="ＭＳ Ｐゴシック" pitchFamily="50" charset="-128"/>
              </a:rPr>
              <a:t>基本的な考え方について」の報告</a:t>
            </a:r>
            <a:endParaRPr lang="en-US" altLang="ja-JP" sz="1800" b="1" dirty="0" smtClean="0">
              <a:solidFill>
                <a:srgbClr val="000000"/>
              </a:solidFill>
              <a:latin typeface="ＭＳ Ｐゴシック" pitchFamily="50" charset="-128"/>
            </a:endParaRPr>
          </a:p>
          <a:p>
            <a:pPr eaLnBrk="1" fontAlgn="base" hangingPunct="1">
              <a:spcBef>
                <a:spcPts val="60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１０月９日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FF0000"/>
                </a:solidFill>
                <a:latin typeface="ＭＳ Ｐゴシック" pitchFamily="50" charset="-128"/>
              </a:rPr>
              <a:t>　・ 外来診療（その３）</a:t>
            </a:r>
            <a:r>
              <a:rPr lang="en-US" altLang="ja-JP" sz="1800" b="1" dirty="0" smtClean="0">
                <a:solidFill>
                  <a:srgbClr val="FF0000"/>
                </a:solidFill>
                <a:latin typeface="ＭＳ Ｐゴシック" pitchFamily="50" charset="-128"/>
              </a:rPr>
              <a:t>〈</a:t>
            </a:r>
            <a:r>
              <a:rPr lang="ja-JP" altLang="en-US" sz="1800" b="1" dirty="0" smtClean="0">
                <a:solidFill>
                  <a:srgbClr val="FF0000"/>
                </a:solidFill>
                <a:latin typeface="ＭＳ Ｐゴシック" pitchFamily="50" charset="-128"/>
              </a:rPr>
              <a:t>主治医機能について</a:t>
            </a:r>
            <a:r>
              <a:rPr lang="en-US" altLang="ja-JP" sz="1800" b="1" dirty="0" smtClean="0">
                <a:solidFill>
                  <a:srgbClr val="FF0000"/>
                </a:solidFill>
                <a:latin typeface="ＭＳ Ｐゴシック" pitchFamily="50" charset="-128"/>
              </a:rPr>
              <a:t>〉</a:t>
            </a:r>
            <a:r>
              <a:rPr lang="ja-JP" altLang="en-US" sz="1800" b="1" dirty="0" smtClean="0">
                <a:solidFill>
                  <a:srgbClr val="FF0000"/>
                </a:solidFill>
                <a:latin typeface="ＭＳ Ｐゴシック" pitchFamily="50" charset="-128"/>
              </a:rPr>
              <a:t>：対象医療機関と対象患者、服薬管理、</a:t>
            </a:r>
            <a:endParaRPr lang="en-US" altLang="ja-JP" sz="1800" b="1" dirty="0" smtClean="0">
              <a:solidFill>
                <a:srgbClr val="FF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FF0000"/>
                </a:solidFill>
                <a:latin typeface="ＭＳ Ｐゴシック" pitchFamily="50" charset="-128"/>
              </a:rPr>
              <a:t>    </a:t>
            </a:r>
            <a:r>
              <a:rPr lang="ja-JP" altLang="en-US" sz="1800" b="1" dirty="0" smtClean="0">
                <a:solidFill>
                  <a:srgbClr val="FF0000"/>
                </a:solidFill>
                <a:latin typeface="ＭＳ Ｐゴシック" pitchFamily="50" charset="-128"/>
              </a:rPr>
              <a:t>健康管理、介護保険制度の理解と連携、在宅医療の提供および２４時間の対応</a:t>
            </a:r>
            <a:endParaRPr lang="en-US" altLang="ja-JP" sz="1800" b="1" dirty="0" smtClean="0">
              <a:solidFill>
                <a:srgbClr val="FF0000"/>
              </a:solidFill>
              <a:latin typeface="ＭＳ Ｐゴシック" pitchFamily="50" charset="-128"/>
            </a:endParaRPr>
          </a:p>
          <a:p>
            <a:pPr eaLnBrk="1" fontAlgn="base" hangingPunct="1">
              <a:spcBef>
                <a:spcPts val="60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１０月１６日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a:t>
            </a:r>
            <a:r>
              <a:rPr lang="ja-JP" altLang="en-US" sz="1800" b="1" dirty="0" smtClean="0">
                <a:solidFill>
                  <a:srgbClr val="000000"/>
                </a:solidFill>
              </a:rPr>
              <a:t>ＤＰＣ評価分科会からの報告</a:t>
            </a:r>
            <a:endParaRPr lang="en-US" altLang="ja-JP" sz="1800" b="1" dirty="0" smtClean="0">
              <a:solidFill>
                <a:srgbClr val="000000"/>
              </a:solidFill>
            </a:endParaRPr>
          </a:p>
          <a:p>
            <a:pPr eaLnBrk="1" fontAlgn="base" hangingPunct="1">
              <a:spcBef>
                <a:spcPts val="60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１０月２３日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FF0000"/>
                </a:solidFill>
                <a:latin typeface="ＭＳ Ｐゴシック" pitchFamily="50" charset="-128"/>
              </a:rPr>
              <a:t>　・ 在宅医療（その４）：機能強化型在支診・在支病の要件、訪問看護、在宅医療における</a:t>
            </a:r>
            <a:endParaRPr lang="en-US" altLang="ja-JP" sz="1800" b="1" dirty="0" smtClean="0">
              <a:solidFill>
                <a:srgbClr val="FF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FF0000"/>
                </a:solidFill>
                <a:latin typeface="ＭＳ Ｐゴシック" pitchFamily="50" charset="-128"/>
              </a:rPr>
              <a:t>    </a:t>
            </a:r>
            <a:r>
              <a:rPr lang="ja-JP" altLang="en-US" sz="1800" b="1" dirty="0" smtClean="0">
                <a:solidFill>
                  <a:srgbClr val="FF0000"/>
                </a:solidFill>
                <a:latin typeface="ＭＳ Ｐゴシック" pitchFamily="50" charset="-128"/>
              </a:rPr>
              <a:t>注射薬や衛生材料等の提供</a:t>
            </a:r>
            <a:endParaRPr lang="en-US" altLang="ja-JP" sz="1800" b="1" dirty="0" smtClean="0">
              <a:solidFill>
                <a:srgbClr val="FF0000"/>
              </a:solidFill>
              <a:latin typeface="ＭＳ Ｐゴシック" pitchFamily="50" charset="-128"/>
            </a:endParaRPr>
          </a:p>
        </p:txBody>
      </p:sp>
      <p:sp>
        <p:nvSpPr>
          <p:cNvPr id="5" name="Text Box 2"/>
          <p:cNvSpPr txBox="1">
            <a:spLocks noChangeArrowheads="1"/>
          </p:cNvSpPr>
          <p:nvPr/>
        </p:nvSpPr>
        <p:spPr bwMode="auto">
          <a:xfrm>
            <a:off x="2472410" y="188913"/>
            <a:ext cx="4971504" cy="586944"/>
          </a:xfrm>
          <a:prstGeom prst="rect">
            <a:avLst/>
          </a:prstGeom>
          <a:solidFill>
            <a:schemeClr val="accent3">
              <a:lumMod val="60000"/>
              <a:lumOff val="40000"/>
            </a:schemeClr>
          </a:solidFill>
          <a:ln w="12700">
            <a:solidFill>
              <a:schemeClr val="tx1"/>
            </a:solidFill>
            <a:miter lim="800000"/>
            <a:headEnd/>
            <a:tailEnd/>
          </a:ln>
        </p:spPr>
        <p:txBody>
          <a:bodyPr wrap="none" lIns="89987" tIns="46794" rIns="89987" bIns="46794">
            <a:spAutoFit/>
          </a:bodyPr>
          <a:lstStyle/>
          <a:p>
            <a:pPr algn="ctr">
              <a:defRPr/>
            </a:pPr>
            <a:r>
              <a:rPr lang="ja-JP" altLang="en-US" sz="3200" dirty="0">
                <a:solidFill>
                  <a:srgbClr val="000000"/>
                </a:solidFill>
                <a:latin typeface="ＭＳ Ｐゴシック"/>
              </a:rPr>
              <a:t>総会 審議状況</a:t>
            </a:r>
            <a:r>
              <a:rPr lang="en-US" altLang="ja-JP" sz="3200" dirty="0">
                <a:solidFill>
                  <a:srgbClr val="000000"/>
                </a:solidFill>
                <a:latin typeface="ＭＳ Ｐゴシック"/>
              </a:rPr>
              <a:t>《</a:t>
            </a:r>
            <a:r>
              <a:rPr lang="ja-JP" altLang="en-US" sz="3200" dirty="0">
                <a:solidFill>
                  <a:srgbClr val="000000"/>
                </a:solidFill>
                <a:latin typeface="ＭＳ Ｐゴシック"/>
              </a:rPr>
              <a:t>平成２５年</a:t>
            </a:r>
            <a:r>
              <a:rPr lang="en-US" altLang="ja-JP" sz="3200" dirty="0">
                <a:solidFill>
                  <a:srgbClr val="000000"/>
                </a:solidFill>
                <a:latin typeface="ＭＳ Ｐゴシック"/>
              </a:rPr>
              <a:t>》</a:t>
            </a:r>
            <a:endParaRPr lang="ja-JP" altLang="en-US" sz="2800" dirty="0">
              <a:solidFill>
                <a:srgbClr val="000000"/>
              </a:solidFill>
              <a:latin typeface="ＭＳ Ｐゴシック"/>
            </a:endParaRPr>
          </a:p>
        </p:txBody>
      </p:sp>
      <p:sp>
        <p:nvSpPr>
          <p:cNvPr id="4"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28945570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3"/>
          <p:cNvSpPr txBox="1">
            <a:spLocks noChangeArrowheads="1"/>
          </p:cNvSpPr>
          <p:nvPr/>
        </p:nvSpPr>
        <p:spPr bwMode="auto">
          <a:xfrm>
            <a:off x="127265" y="788988"/>
            <a:ext cx="9427898" cy="594201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89987" tIns="46794" rIns="89987" bIns="46794">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１０月３０日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  </a:t>
            </a:r>
            <a:r>
              <a:rPr lang="ja-JP" altLang="en-US" sz="1800" b="1" dirty="0" smtClean="0">
                <a:solidFill>
                  <a:srgbClr val="000000"/>
                </a:solidFill>
                <a:latin typeface="ＭＳ Ｐゴシック" pitchFamily="50" charset="-128"/>
              </a:rPr>
              <a:t>・ 委員交代</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  </a:t>
            </a:r>
            <a:r>
              <a:rPr lang="ja-JP" altLang="en-US" sz="1800" b="1" dirty="0" smtClean="0">
                <a:solidFill>
                  <a:srgbClr val="000000"/>
                </a:solidFill>
                <a:latin typeface="ＭＳ Ｐゴシック" pitchFamily="50" charset="-128"/>
              </a:rPr>
              <a:t>・ 診療報酬基本問題小委員会の今後の在り方</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a:t>
            </a:r>
            <a:r>
              <a:rPr lang="ja-JP" altLang="en-US" sz="1800" b="1" dirty="0" smtClean="0">
                <a:solidFill>
                  <a:srgbClr val="FF0000"/>
                </a:solidFill>
                <a:latin typeface="ＭＳ Ｐゴシック" pitchFamily="50" charset="-128"/>
              </a:rPr>
              <a:t>・ 在宅医療（その４）：在宅医療における薬剤師の役割、在宅歯科医療、在宅医療に</a:t>
            </a:r>
            <a:endParaRPr lang="en-US" altLang="ja-JP" sz="1800" b="1" dirty="0" smtClean="0">
              <a:solidFill>
                <a:srgbClr val="FF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FF0000"/>
                </a:solidFill>
                <a:latin typeface="ＭＳ Ｐゴシック" pitchFamily="50" charset="-128"/>
              </a:rPr>
              <a:t>    </a:t>
            </a:r>
            <a:r>
              <a:rPr lang="ja-JP" altLang="en-US" sz="1800" b="1" dirty="0" smtClean="0">
                <a:solidFill>
                  <a:srgbClr val="FF0000"/>
                </a:solidFill>
                <a:latin typeface="ＭＳ Ｐゴシック" pitchFamily="50" charset="-128"/>
              </a:rPr>
              <a:t>おける患者紹介等の事例、在宅医療を専門に行う保険医療機関</a:t>
            </a:r>
            <a:endParaRPr lang="en-US" altLang="ja-JP" sz="1800" b="1" dirty="0" smtClean="0">
              <a:solidFill>
                <a:srgbClr val="FF0000"/>
              </a:solidFill>
              <a:latin typeface="ＭＳ Ｐゴシック" pitchFamily="50" charset="-128"/>
            </a:endParaRPr>
          </a:p>
          <a:p>
            <a:pPr eaLnBrk="1" fontAlgn="base" hangingPunct="1">
              <a:spcBef>
                <a:spcPts val="60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１１月１日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a:t>
            </a:r>
            <a:r>
              <a:rPr lang="ja-JP" altLang="en-US" sz="1800" b="1" dirty="0" smtClean="0">
                <a:solidFill>
                  <a:srgbClr val="000000"/>
                </a:solidFill>
              </a:rPr>
              <a:t>入院医療等の調査･評価分科会からの報告</a:t>
            </a:r>
            <a:endParaRPr lang="en-US" altLang="ja-JP" sz="1800" b="1" dirty="0" smtClean="0">
              <a:solidFill>
                <a:srgbClr val="000000"/>
              </a:solidFill>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  </a:t>
            </a:r>
            <a:r>
              <a:rPr lang="ja-JP" altLang="en-US" sz="1800" b="1" dirty="0" smtClean="0">
                <a:solidFill>
                  <a:srgbClr val="000000"/>
                </a:solidFill>
                <a:latin typeface="ＭＳ Ｐゴシック" pitchFamily="50" charset="-128"/>
              </a:rPr>
              <a:t>・ 平成２５年度検証調査速報（歯科歯周期）</a:t>
            </a:r>
            <a:endParaRPr lang="en-US" altLang="ja-JP" sz="1800" b="1" dirty="0" smtClean="0">
              <a:solidFill>
                <a:srgbClr val="000000"/>
              </a:solidFill>
              <a:latin typeface="ＭＳ Ｐゴシック" pitchFamily="50" charset="-128"/>
            </a:endParaRPr>
          </a:p>
          <a:p>
            <a:pPr eaLnBrk="1" fontAlgn="base" hangingPunct="1">
              <a:spcBef>
                <a:spcPts val="60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１１月６日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医療経済実態調査の報告</a:t>
            </a:r>
            <a:endParaRPr lang="en-US" altLang="ja-JP" sz="1800" b="1" dirty="0" smtClean="0">
              <a:solidFill>
                <a:srgbClr val="000000"/>
              </a:solidFill>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  </a:t>
            </a:r>
            <a:r>
              <a:rPr lang="ja-JP" altLang="en-US" sz="1800" b="1" dirty="0" smtClean="0">
                <a:solidFill>
                  <a:srgbClr val="000000"/>
                </a:solidFill>
                <a:latin typeface="ＭＳ Ｐゴシック" pitchFamily="50" charset="-128"/>
              </a:rPr>
              <a:t>・ 費用対効果評価専門部会 </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議論の中間的な整理</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今後検討が必要な項目・スケジュール</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平成２６年度改定に向けた新規医療技術の評価及び既存技術の再評価に関する</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    </a:t>
            </a:r>
            <a:r>
              <a:rPr lang="ja-JP" altLang="en-US" sz="1800" b="1" dirty="0" smtClean="0">
                <a:solidFill>
                  <a:srgbClr val="000000"/>
                </a:solidFill>
                <a:latin typeface="ＭＳ Ｐゴシック" pitchFamily="50" charset="-128"/>
              </a:rPr>
              <a:t>検討状況の報告</a:t>
            </a:r>
          </a:p>
          <a:p>
            <a:pPr eaLnBrk="1" fontAlgn="base" hangingPunct="1">
              <a:spcBef>
                <a:spcPts val="60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１１月１３日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a:t>
            </a:r>
            <a:r>
              <a:rPr lang="ja-JP" altLang="en-US" sz="1800" b="1" dirty="0" smtClean="0">
                <a:solidFill>
                  <a:srgbClr val="FF0000"/>
                </a:solidFill>
                <a:latin typeface="ＭＳ Ｐゴシック" pitchFamily="50" charset="-128"/>
              </a:rPr>
              <a:t>・ </a:t>
            </a:r>
            <a:r>
              <a:rPr lang="ja-JP" altLang="en-US" sz="1800" b="1" dirty="0" smtClean="0">
                <a:solidFill>
                  <a:srgbClr val="FF0000"/>
                </a:solidFill>
              </a:rPr>
              <a:t>入院医療（その３）：特定集中治療室（</a:t>
            </a:r>
            <a:r>
              <a:rPr lang="en-US" altLang="ja-JP" sz="1800" b="1" dirty="0" smtClean="0">
                <a:solidFill>
                  <a:srgbClr val="FF0000"/>
                </a:solidFill>
              </a:rPr>
              <a:t>ICU</a:t>
            </a:r>
            <a:r>
              <a:rPr lang="ja-JP" altLang="en-US" sz="1800" b="1" dirty="0" smtClean="0">
                <a:solidFill>
                  <a:srgbClr val="FF0000"/>
                </a:solidFill>
              </a:rPr>
              <a:t>）等の急性期を担う医療機関の評価</a:t>
            </a:r>
            <a:endParaRPr lang="en-US" altLang="ja-JP" sz="1800" b="1" dirty="0" smtClean="0">
              <a:solidFill>
                <a:srgbClr val="FF0000"/>
              </a:solidFill>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  </a:t>
            </a:r>
            <a:r>
              <a:rPr lang="ja-JP" altLang="en-US" sz="1800" b="1" dirty="0" smtClean="0">
                <a:solidFill>
                  <a:srgbClr val="000000"/>
                </a:solidFill>
                <a:latin typeface="ＭＳ Ｐゴシック" pitchFamily="50" charset="-128"/>
              </a:rPr>
              <a:t>・ 平成２５年度検証調査速報（後発医薬品の使用状況）</a:t>
            </a:r>
            <a:endParaRPr lang="en-US" altLang="ja-JP" sz="1800" b="1" dirty="0" smtClean="0">
              <a:solidFill>
                <a:srgbClr val="000000"/>
              </a:solidFill>
              <a:latin typeface="ＭＳ Ｐゴシック" pitchFamily="50" charset="-128"/>
            </a:endParaRPr>
          </a:p>
          <a:p>
            <a:pPr eaLnBrk="1" fontAlgn="base" hangingPunct="1">
              <a:spcBef>
                <a:spcPts val="60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１１月１５日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a:t>
            </a:r>
            <a:r>
              <a:rPr lang="ja-JP" altLang="en-US" sz="1800" b="1" dirty="0" smtClean="0">
                <a:solidFill>
                  <a:srgbClr val="000000"/>
                </a:solidFill>
              </a:rPr>
              <a:t>がん、在宅自己注射、たばこ対策</a:t>
            </a:r>
            <a:endParaRPr lang="en-US" altLang="ja-JP" sz="1800" b="1" dirty="0" smtClean="0">
              <a:solidFill>
                <a:srgbClr val="000000"/>
              </a:solidFill>
            </a:endParaRPr>
          </a:p>
        </p:txBody>
      </p:sp>
      <p:sp>
        <p:nvSpPr>
          <p:cNvPr id="5" name="Text Box 2"/>
          <p:cNvSpPr txBox="1">
            <a:spLocks noChangeArrowheads="1"/>
          </p:cNvSpPr>
          <p:nvPr/>
        </p:nvSpPr>
        <p:spPr bwMode="auto">
          <a:xfrm>
            <a:off x="2472410" y="188913"/>
            <a:ext cx="4971504" cy="586944"/>
          </a:xfrm>
          <a:prstGeom prst="rect">
            <a:avLst/>
          </a:prstGeom>
          <a:solidFill>
            <a:schemeClr val="accent3">
              <a:lumMod val="60000"/>
              <a:lumOff val="40000"/>
            </a:schemeClr>
          </a:solidFill>
          <a:ln w="12700">
            <a:solidFill>
              <a:schemeClr val="tx1"/>
            </a:solidFill>
            <a:miter lim="800000"/>
            <a:headEnd/>
            <a:tailEnd/>
          </a:ln>
        </p:spPr>
        <p:txBody>
          <a:bodyPr wrap="none" lIns="89987" tIns="46794" rIns="89987" bIns="46794">
            <a:spAutoFit/>
          </a:bodyPr>
          <a:lstStyle/>
          <a:p>
            <a:pPr algn="ctr">
              <a:defRPr/>
            </a:pPr>
            <a:r>
              <a:rPr lang="ja-JP" altLang="en-US" sz="3200" dirty="0">
                <a:solidFill>
                  <a:srgbClr val="000000"/>
                </a:solidFill>
                <a:latin typeface="ＭＳ Ｐゴシック"/>
              </a:rPr>
              <a:t>総会 審議状況</a:t>
            </a:r>
            <a:r>
              <a:rPr lang="en-US" altLang="ja-JP" sz="3200" dirty="0">
                <a:solidFill>
                  <a:srgbClr val="000000"/>
                </a:solidFill>
                <a:latin typeface="ＭＳ Ｐゴシック"/>
              </a:rPr>
              <a:t>《</a:t>
            </a:r>
            <a:r>
              <a:rPr lang="ja-JP" altLang="en-US" sz="3200" dirty="0">
                <a:solidFill>
                  <a:srgbClr val="000000"/>
                </a:solidFill>
                <a:latin typeface="ＭＳ Ｐゴシック"/>
              </a:rPr>
              <a:t>平成２５年</a:t>
            </a:r>
            <a:r>
              <a:rPr lang="en-US" altLang="ja-JP" sz="3200" dirty="0">
                <a:solidFill>
                  <a:srgbClr val="000000"/>
                </a:solidFill>
                <a:latin typeface="ＭＳ Ｐゴシック"/>
              </a:rPr>
              <a:t>》</a:t>
            </a:r>
            <a:endParaRPr lang="ja-JP" altLang="en-US" sz="2800" dirty="0">
              <a:solidFill>
                <a:srgbClr val="000000"/>
              </a:solidFill>
              <a:latin typeface="ＭＳ Ｐゴシック"/>
            </a:endParaRPr>
          </a:p>
        </p:txBody>
      </p:sp>
      <p:sp>
        <p:nvSpPr>
          <p:cNvPr id="4"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38118995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3"/>
          <p:cNvSpPr txBox="1">
            <a:spLocks noChangeArrowheads="1"/>
          </p:cNvSpPr>
          <p:nvPr/>
        </p:nvSpPr>
        <p:spPr bwMode="auto">
          <a:xfrm>
            <a:off x="127265" y="788988"/>
            <a:ext cx="9427898" cy="50800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89987" tIns="46794" rIns="89987" bIns="46794">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１１月２０日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a:t>
            </a:r>
            <a:r>
              <a:rPr lang="ja-JP" altLang="en-US" sz="1800" b="1" dirty="0" smtClean="0">
                <a:solidFill>
                  <a:srgbClr val="FF0000"/>
                </a:solidFill>
                <a:latin typeface="ＭＳ Ｐゴシック" pitchFamily="50" charset="-128"/>
              </a:rPr>
              <a:t>・ 入院医療（その４）：一般病棟入院基本料の見直し、点数表の簡素化、特殊疾患病棟</a:t>
            </a:r>
            <a:endParaRPr lang="en-US" altLang="ja-JP" sz="1800" b="1" dirty="0" smtClean="0">
              <a:solidFill>
                <a:srgbClr val="FF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FF0000"/>
                </a:solidFill>
                <a:latin typeface="ＭＳ Ｐゴシック" pitchFamily="50" charset="-128"/>
              </a:rPr>
              <a:t>   </a:t>
            </a:r>
            <a:r>
              <a:rPr lang="ja-JP" altLang="en-US" sz="1800" b="1" dirty="0" smtClean="0">
                <a:solidFill>
                  <a:srgbClr val="FF0000"/>
                </a:solidFill>
                <a:latin typeface="ＭＳ Ｐゴシック" pitchFamily="50" charset="-128"/>
              </a:rPr>
              <a:t>や障害者施設等から療養病棟に転換した場合に対する経過措置</a:t>
            </a:r>
            <a:endParaRPr lang="en-US" altLang="ja-JP" sz="1800" b="1" dirty="0" smtClean="0">
              <a:solidFill>
                <a:srgbClr val="FF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医療経済実態調査結果に対する１・２号委員の見解</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a:t>
            </a:r>
            <a:r>
              <a:rPr lang="en-US" altLang="ja-JP" sz="1800" b="1" dirty="0" smtClean="0">
                <a:solidFill>
                  <a:srgbClr val="00B0F0"/>
                </a:solidFill>
                <a:latin typeface="ＭＳ Ｐゴシック" pitchFamily="50" charset="-128"/>
              </a:rPr>
              <a:t>※</a:t>
            </a:r>
            <a:r>
              <a:rPr lang="ja-JP" altLang="en-US" sz="1800" b="1" dirty="0" smtClean="0">
                <a:solidFill>
                  <a:srgbClr val="00B0F0"/>
                </a:solidFill>
                <a:latin typeface="ＭＳ Ｐゴシック" pitchFamily="50" charset="-128"/>
              </a:rPr>
              <a:t>　日医記者会見で「診療報酬改定に向けた見解」を公表</a:t>
            </a:r>
            <a:endParaRPr lang="en-US" altLang="ja-JP" sz="1800" b="1" dirty="0" smtClean="0">
              <a:solidFill>
                <a:srgbClr val="00B0F0"/>
              </a:solidFill>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１１月２２日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歯科医療（その２）</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１１月２７日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消費税分科会からの報告</a:t>
            </a:r>
            <a:r>
              <a:rPr lang="ja-JP" altLang="ja-JP" sz="1800" b="1" dirty="0" smtClean="0">
                <a:solidFill>
                  <a:srgbClr val="000000"/>
                </a:solidFill>
                <a:ea typeface="ＭＳ ゴシック" pitchFamily="49" charset="-128"/>
              </a:rPr>
              <a:t>「医療経済実態調査に基づく費用構造の推計結果」</a:t>
            </a:r>
            <a:endParaRPr lang="en-US" altLang="ja-JP" sz="1800" b="1" dirty="0" smtClean="0">
              <a:solidFill>
                <a:srgbClr val="000000"/>
              </a:solidFill>
            </a:endParaRPr>
          </a:p>
          <a:p>
            <a:pPr eaLnBrk="1" fontAlgn="base" hangingPunct="1">
              <a:spcBef>
                <a:spcPct val="0"/>
              </a:spcBef>
              <a:spcAft>
                <a:spcPct val="0"/>
              </a:spcAft>
              <a:buFontTx/>
              <a:buNone/>
            </a:pPr>
            <a:r>
              <a:rPr lang="en-US" altLang="ja-JP" sz="1800" b="1" dirty="0" smtClean="0">
                <a:solidFill>
                  <a:srgbClr val="FF0000"/>
                </a:solidFill>
                <a:latin typeface="ＭＳ Ｐゴシック" pitchFamily="50" charset="-128"/>
              </a:rPr>
              <a:t>  </a:t>
            </a:r>
            <a:r>
              <a:rPr lang="ja-JP" altLang="en-US" sz="1800" b="1" dirty="0" smtClean="0">
                <a:solidFill>
                  <a:srgbClr val="FF0000"/>
                </a:solidFill>
                <a:latin typeface="ＭＳ Ｐゴシック" pitchFamily="50" charset="-128"/>
              </a:rPr>
              <a:t>・ 入院医療（その５）：重症度・看護必要度、亜急性期入院医療管理料の見直し</a:t>
            </a:r>
            <a:endParaRPr lang="en-US" altLang="ja-JP" sz="1800" b="1" dirty="0" smtClean="0">
              <a:solidFill>
                <a:srgbClr val="FF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次回診療報酬改定に対する１・２号委員の意見</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a:t>
            </a:r>
            <a:r>
              <a:rPr lang="en-US" altLang="ja-JP" sz="1800" b="1" dirty="0" smtClean="0">
                <a:solidFill>
                  <a:srgbClr val="00B0F0"/>
                </a:solidFill>
                <a:latin typeface="ＭＳ Ｐゴシック" pitchFamily="50" charset="-128"/>
              </a:rPr>
              <a:t>※</a:t>
            </a:r>
            <a:r>
              <a:rPr lang="ja-JP" altLang="en-US" sz="1800" b="1" dirty="0" smtClean="0">
                <a:solidFill>
                  <a:srgbClr val="00B0F0"/>
                </a:solidFill>
                <a:latin typeface="ＭＳ Ｐゴシック" pitchFamily="50" charset="-128"/>
              </a:rPr>
              <a:t>　日医記者会見で「</a:t>
            </a:r>
            <a:r>
              <a:rPr lang="ja-JP" altLang="en-US" sz="1800" b="1" dirty="0" smtClean="0">
                <a:solidFill>
                  <a:srgbClr val="00B0F0"/>
                </a:solidFill>
              </a:rPr>
              <a:t>来年度予算確定に向けた次期診療報酬改定に対する日医の</a:t>
            </a:r>
            <a:endParaRPr lang="en-US" altLang="ja-JP" sz="1800" b="1" dirty="0" smtClean="0">
              <a:solidFill>
                <a:srgbClr val="00B0F0"/>
              </a:solidFill>
            </a:endParaRPr>
          </a:p>
          <a:p>
            <a:pPr eaLnBrk="1" fontAlgn="base" hangingPunct="1">
              <a:spcBef>
                <a:spcPct val="0"/>
              </a:spcBef>
              <a:spcAft>
                <a:spcPct val="0"/>
              </a:spcAft>
              <a:buFontTx/>
              <a:buNone/>
            </a:pPr>
            <a:r>
              <a:rPr lang="en-US" altLang="ja-JP" sz="1800" b="1" dirty="0" smtClean="0">
                <a:solidFill>
                  <a:srgbClr val="00B0F0"/>
                </a:solidFill>
              </a:rPr>
              <a:t>             </a:t>
            </a:r>
            <a:r>
              <a:rPr lang="ja-JP" altLang="en-US" sz="1800" b="1" dirty="0" smtClean="0">
                <a:solidFill>
                  <a:srgbClr val="00B0F0"/>
                </a:solidFill>
              </a:rPr>
              <a:t>見解」</a:t>
            </a:r>
            <a:r>
              <a:rPr lang="ja-JP" altLang="en-US" sz="1800" b="1" dirty="0" smtClean="0">
                <a:solidFill>
                  <a:srgbClr val="00B0F0"/>
                </a:solidFill>
                <a:latin typeface="ＭＳ Ｐゴシック" pitchFamily="50" charset="-128"/>
              </a:rPr>
              <a:t>を公表</a:t>
            </a:r>
            <a:endParaRPr lang="en-US" altLang="ja-JP" sz="1800" b="1" dirty="0" smtClean="0">
              <a:solidFill>
                <a:srgbClr val="00B0F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１１月２９日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B0F0"/>
                </a:solidFill>
                <a:latin typeface="ＭＳ Ｐゴシック" pitchFamily="50" charset="-128"/>
              </a:rPr>
              <a:t>　</a:t>
            </a:r>
            <a:r>
              <a:rPr lang="ja-JP" altLang="en-US" sz="1800" b="1" dirty="0" smtClean="0">
                <a:solidFill>
                  <a:srgbClr val="FF0000"/>
                </a:solidFill>
                <a:latin typeface="ＭＳ Ｐゴシック" pitchFamily="50" charset="-128"/>
              </a:rPr>
              <a:t>・ 入院医療（その５）：医療提供体制が十分ではないものの、地域において自己</a:t>
            </a:r>
            <a:r>
              <a:rPr lang="ja-JP" altLang="en-US" sz="1800" b="1" dirty="0" err="1" smtClean="0">
                <a:solidFill>
                  <a:srgbClr val="FF0000"/>
                </a:solidFill>
                <a:latin typeface="ＭＳ Ｐゴシック" pitchFamily="50" charset="-128"/>
              </a:rPr>
              <a:t>完結す</a:t>
            </a:r>
            <a:endParaRPr lang="en-US" altLang="ja-JP" sz="1800" b="1" dirty="0" smtClean="0">
              <a:solidFill>
                <a:srgbClr val="FF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FF0000"/>
                </a:solidFill>
                <a:latin typeface="ＭＳ Ｐゴシック" pitchFamily="50" charset="-128"/>
              </a:rPr>
              <a:t>    </a:t>
            </a:r>
            <a:r>
              <a:rPr lang="ja-JP" altLang="en-US" sz="1800" b="1" dirty="0" smtClean="0">
                <a:solidFill>
                  <a:srgbClr val="FF0000"/>
                </a:solidFill>
                <a:latin typeface="ＭＳ Ｐゴシック" pitchFamily="50" charset="-128"/>
              </a:rPr>
              <a:t>る医療を提供している医療機関に配慮した評価の検討、入院医療の適正化に向けた</a:t>
            </a:r>
            <a:endParaRPr lang="en-US" altLang="ja-JP" sz="1800" b="1" dirty="0" smtClean="0">
              <a:solidFill>
                <a:srgbClr val="FF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FF0000"/>
                </a:solidFill>
                <a:latin typeface="ＭＳ Ｐゴシック" pitchFamily="50" charset="-128"/>
              </a:rPr>
              <a:t>    </a:t>
            </a:r>
            <a:r>
              <a:rPr lang="ja-JP" altLang="en-US" sz="1800" b="1" dirty="0" smtClean="0">
                <a:solidFill>
                  <a:srgbClr val="FF0000"/>
                </a:solidFill>
                <a:latin typeface="ＭＳ Ｐゴシック" pitchFamily="50" charset="-128"/>
              </a:rPr>
              <a:t>検討、外来の機能分化の推進</a:t>
            </a:r>
            <a:endParaRPr lang="en-US" altLang="ja-JP" sz="1800" b="1" dirty="0" smtClean="0">
              <a:solidFill>
                <a:srgbClr val="FF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  </a:t>
            </a:r>
            <a:r>
              <a:rPr lang="ja-JP" altLang="en-US" sz="1800" b="1" dirty="0" smtClean="0">
                <a:solidFill>
                  <a:srgbClr val="000000"/>
                </a:solidFill>
                <a:latin typeface="ＭＳ Ｐゴシック" pitchFamily="50" charset="-128"/>
              </a:rPr>
              <a:t>・ 精神医療</a:t>
            </a:r>
            <a:endParaRPr lang="en-US" altLang="ja-JP" sz="1800" b="1" dirty="0" smtClean="0">
              <a:solidFill>
                <a:srgbClr val="000000"/>
              </a:solidFill>
              <a:latin typeface="ＭＳ Ｐゴシック" pitchFamily="50" charset="-128"/>
            </a:endParaRPr>
          </a:p>
        </p:txBody>
      </p:sp>
      <p:sp>
        <p:nvSpPr>
          <p:cNvPr id="5" name="Text Box 2"/>
          <p:cNvSpPr txBox="1">
            <a:spLocks noChangeArrowheads="1"/>
          </p:cNvSpPr>
          <p:nvPr/>
        </p:nvSpPr>
        <p:spPr bwMode="auto">
          <a:xfrm>
            <a:off x="2472410" y="188913"/>
            <a:ext cx="4971504" cy="586944"/>
          </a:xfrm>
          <a:prstGeom prst="rect">
            <a:avLst/>
          </a:prstGeom>
          <a:solidFill>
            <a:schemeClr val="accent3">
              <a:lumMod val="60000"/>
              <a:lumOff val="40000"/>
            </a:schemeClr>
          </a:solidFill>
          <a:ln w="12700">
            <a:solidFill>
              <a:schemeClr val="tx1"/>
            </a:solidFill>
            <a:miter lim="800000"/>
            <a:headEnd/>
            <a:tailEnd/>
          </a:ln>
        </p:spPr>
        <p:txBody>
          <a:bodyPr wrap="none" lIns="89987" tIns="46794" rIns="89987" bIns="46794">
            <a:spAutoFit/>
          </a:bodyPr>
          <a:lstStyle/>
          <a:p>
            <a:pPr algn="ctr">
              <a:defRPr/>
            </a:pPr>
            <a:r>
              <a:rPr lang="ja-JP" altLang="en-US" sz="3200" dirty="0">
                <a:solidFill>
                  <a:srgbClr val="000000"/>
                </a:solidFill>
                <a:latin typeface="ＭＳ Ｐゴシック"/>
              </a:rPr>
              <a:t>総会 審議状況</a:t>
            </a:r>
            <a:r>
              <a:rPr lang="en-US" altLang="ja-JP" sz="3200" dirty="0">
                <a:solidFill>
                  <a:srgbClr val="000000"/>
                </a:solidFill>
                <a:latin typeface="ＭＳ Ｐゴシック"/>
              </a:rPr>
              <a:t>《</a:t>
            </a:r>
            <a:r>
              <a:rPr lang="ja-JP" altLang="en-US" sz="3200" dirty="0">
                <a:solidFill>
                  <a:srgbClr val="000000"/>
                </a:solidFill>
                <a:latin typeface="ＭＳ Ｐゴシック"/>
              </a:rPr>
              <a:t>平成２５年</a:t>
            </a:r>
            <a:r>
              <a:rPr lang="en-US" altLang="ja-JP" sz="3200" dirty="0">
                <a:solidFill>
                  <a:srgbClr val="000000"/>
                </a:solidFill>
                <a:latin typeface="ＭＳ Ｐゴシック"/>
              </a:rPr>
              <a:t>》</a:t>
            </a:r>
            <a:endParaRPr lang="ja-JP" altLang="en-US" sz="2800" dirty="0">
              <a:solidFill>
                <a:srgbClr val="000000"/>
              </a:solidFill>
              <a:latin typeface="ＭＳ Ｐゴシック"/>
            </a:endParaRPr>
          </a:p>
        </p:txBody>
      </p:sp>
      <p:sp>
        <p:nvSpPr>
          <p:cNvPr id="4"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3784310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157724" y="2371622"/>
            <a:ext cx="9580518" cy="5580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5020" y="2371538"/>
            <a:ext cx="9906000" cy="523220"/>
          </a:xfrm>
          <a:prstGeom prst="rect">
            <a:avLst/>
          </a:prstGeom>
          <a:noFill/>
        </p:spPr>
        <p:txBody>
          <a:bodyPr wrap="square" rtlCol="0">
            <a:spAutoFit/>
          </a:bodyPr>
          <a:lstStyle/>
          <a:p>
            <a:r>
              <a:rPr lang="ja-JP" altLang="en-US" sz="1600" b="1" dirty="0" smtClean="0">
                <a:solidFill>
                  <a:prstClr val="black"/>
                </a:solidFill>
              </a:rPr>
              <a:t>　</a:t>
            </a:r>
            <a:r>
              <a:rPr lang="ja-JP" altLang="en-US" sz="1400" b="1" dirty="0" smtClean="0">
                <a:solidFill>
                  <a:prstClr val="black"/>
                </a:solidFill>
              </a:rPr>
              <a:t>○</a:t>
            </a:r>
            <a:r>
              <a:rPr lang="ja-JP" altLang="en-US" sz="1400" b="1" dirty="0" smtClean="0">
                <a:solidFill>
                  <a:prstClr val="black"/>
                </a:solidFill>
                <a:latin typeface="ＭＳ Ｐゴシック"/>
              </a:rPr>
              <a:t>　医療</a:t>
            </a:r>
            <a:r>
              <a:rPr lang="ja-JP" altLang="en-US" sz="1400" b="1" dirty="0">
                <a:solidFill>
                  <a:prstClr val="black"/>
                </a:solidFill>
                <a:latin typeface="ＭＳ Ｐゴシック"/>
              </a:rPr>
              <a:t>機関の機能分化･強化と連携</a:t>
            </a:r>
            <a:r>
              <a:rPr lang="en-US" altLang="ja-JP" sz="1400" b="1" dirty="0">
                <a:solidFill>
                  <a:prstClr val="black"/>
                </a:solidFill>
                <a:latin typeface="ＭＳ Ｐゴシック"/>
              </a:rPr>
              <a:t>､</a:t>
            </a:r>
            <a:r>
              <a:rPr lang="ja-JP" altLang="en-US" sz="1400" b="1" dirty="0">
                <a:solidFill>
                  <a:prstClr val="black"/>
                </a:solidFill>
                <a:latin typeface="ＭＳ Ｐゴシック"/>
              </a:rPr>
              <a:t>在宅医療の充実</a:t>
            </a:r>
            <a:r>
              <a:rPr lang="ja-JP" altLang="en-US" sz="1400" b="1" dirty="0" smtClean="0">
                <a:solidFill>
                  <a:prstClr val="black"/>
                </a:solidFill>
                <a:latin typeface="ＭＳ Ｐゴシック"/>
              </a:rPr>
              <a:t>等</a:t>
            </a:r>
            <a:endParaRPr lang="en-US" altLang="ja-JP" sz="1400" b="1" dirty="0" smtClean="0">
              <a:solidFill>
                <a:prstClr val="black"/>
              </a:solidFill>
              <a:latin typeface="ＭＳ Ｐゴシック"/>
            </a:endParaRPr>
          </a:p>
          <a:p>
            <a:r>
              <a:rPr lang="ja-JP" altLang="en-US" sz="1200" dirty="0" smtClean="0">
                <a:solidFill>
                  <a:prstClr val="black"/>
                </a:solidFill>
                <a:latin typeface="ＭＳ 明朝" pitchFamily="17" charset="-128"/>
                <a:ea typeface="ＭＳ 明朝" pitchFamily="17" charset="-128"/>
              </a:rPr>
              <a:t>　　　　　</a:t>
            </a:r>
            <a:r>
              <a:rPr lang="ja-JP" altLang="en-US" sz="1200" dirty="0" smtClean="0">
                <a:solidFill>
                  <a:prstClr val="black"/>
                </a:solidFill>
              </a:rPr>
              <a:t>入院医療･外来医療を含めた医療機関の機能分化･強化と連携</a:t>
            </a:r>
            <a:r>
              <a:rPr lang="en-US" altLang="ja-JP" sz="1200" dirty="0" smtClean="0">
                <a:solidFill>
                  <a:prstClr val="black"/>
                </a:solidFill>
              </a:rPr>
              <a:t>､</a:t>
            </a:r>
            <a:r>
              <a:rPr lang="ja-JP" altLang="en-US" sz="1200" dirty="0" smtClean="0">
                <a:solidFill>
                  <a:prstClr val="black"/>
                </a:solidFill>
              </a:rPr>
              <a:t>在宅医療の充実</a:t>
            </a:r>
            <a:r>
              <a:rPr lang="ja-JP" altLang="en-US" sz="1200" dirty="0" smtClean="0">
                <a:solidFill>
                  <a:prstClr val="black"/>
                </a:solidFill>
                <a:latin typeface="ＭＳ 明朝" pitchFamily="17" charset="-128"/>
                <a:ea typeface="ＭＳ 明朝" pitchFamily="17" charset="-128"/>
              </a:rPr>
              <a:t>　</a:t>
            </a:r>
            <a:r>
              <a:rPr lang="ja-JP" altLang="en-US" sz="1200" dirty="0" smtClean="0">
                <a:solidFill>
                  <a:prstClr val="black"/>
                </a:solidFill>
                <a:latin typeface="ＭＳ Ｐゴシック" pitchFamily="50" charset="-128"/>
                <a:ea typeface="ＭＳ Ｐゴシック" pitchFamily="50" charset="-128"/>
              </a:rPr>
              <a:t>等</a:t>
            </a:r>
            <a:endParaRPr lang="en-US" altLang="ja-JP" sz="1200" b="1" dirty="0" smtClean="0">
              <a:solidFill>
                <a:prstClr val="black"/>
              </a:solidFill>
              <a:latin typeface="ＭＳ Ｐゴシック" pitchFamily="50" charset="-128"/>
              <a:ea typeface="ＭＳ Ｐゴシック" pitchFamily="50" charset="-128"/>
            </a:endParaRPr>
          </a:p>
        </p:txBody>
      </p:sp>
      <p:sp>
        <p:nvSpPr>
          <p:cNvPr id="1025" name="Rectangle 1"/>
          <p:cNvSpPr>
            <a:spLocks noChangeArrowheads="1"/>
          </p:cNvSpPr>
          <p:nvPr/>
        </p:nvSpPr>
        <p:spPr bwMode="auto">
          <a:xfrm>
            <a:off x="1477589" y="30784"/>
            <a:ext cx="6955750" cy="461665"/>
          </a:xfrm>
          <a:prstGeom prst="rect">
            <a:avLst/>
          </a:prstGeom>
          <a:solidFill>
            <a:srgbClr val="FFC0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ja-JP" altLang="en-US" sz="2400" dirty="0" smtClean="0">
                <a:solidFill>
                  <a:prstClr val="black"/>
                </a:solidFill>
                <a:latin typeface="ＭＳ ゴシック" pitchFamily="49" charset="-128"/>
                <a:ea typeface="ＭＳ ゴシック" pitchFamily="49" charset="-128"/>
                <a:cs typeface="Times New Roman" pitchFamily="18" charset="0"/>
              </a:rPr>
              <a:t>平成２６年度診療報酬改定の基本方針のポイント</a:t>
            </a:r>
            <a:endParaRPr lang="ja-JP" altLang="en-US" sz="2400" dirty="0" smtClean="0">
              <a:solidFill>
                <a:prstClr val="black"/>
              </a:solidFill>
              <a:latin typeface="Arial" pitchFamily="34" charset="0"/>
              <a:cs typeface="ＭＳ Ｐゴシック" pitchFamily="50" charset="-128"/>
            </a:endParaRPr>
          </a:p>
        </p:txBody>
      </p:sp>
      <p:sp>
        <p:nvSpPr>
          <p:cNvPr id="6" name="正方形/長方形 5"/>
          <p:cNvSpPr/>
          <p:nvPr/>
        </p:nvSpPr>
        <p:spPr>
          <a:xfrm>
            <a:off x="-167406" y="2117527"/>
            <a:ext cx="1364568"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0070C0"/>
                </a:solidFill>
                <a:latin typeface="ＭＳ Ｐゴシック"/>
              </a:rPr>
              <a:t>重点課題</a:t>
            </a:r>
            <a:endParaRPr lang="ja-JP" altLang="en-US" sz="1600" b="1" dirty="0">
              <a:solidFill>
                <a:srgbClr val="0070C0"/>
              </a:solidFill>
              <a:latin typeface="ＭＳ Ｐゴシック"/>
            </a:endParaRPr>
          </a:p>
        </p:txBody>
      </p:sp>
      <p:sp>
        <p:nvSpPr>
          <p:cNvPr id="8" name="正方形/長方形 7"/>
          <p:cNvSpPr/>
          <p:nvPr/>
        </p:nvSpPr>
        <p:spPr>
          <a:xfrm>
            <a:off x="116462" y="2376962"/>
            <a:ext cx="9750932" cy="573413"/>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105815" y="3042534"/>
            <a:ext cx="1410478" cy="415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F13397"/>
                </a:solidFill>
                <a:latin typeface="ＭＳ Ｐゴシック"/>
              </a:rPr>
              <a:t>改定の視点</a:t>
            </a:r>
            <a:endParaRPr lang="ja-JP" altLang="en-US" sz="1600" b="1" dirty="0">
              <a:solidFill>
                <a:srgbClr val="F13397"/>
              </a:solidFill>
              <a:latin typeface="ＭＳ Ｐゴシック"/>
            </a:endParaRPr>
          </a:p>
        </p:txBody>
      </p:sp>
      <p:sp>
        <p:nvSpPr>
          <p:cNvPr id="14" name="正方形/長方形 13"/>
          <p:cNvSpPr/>
          <p:nvPr/>
        </p:nvSpPr>
        <p:spPr>
          <a:xfrm>
            <a:off x="91124" y="3399208"/>
            <a:ext cx="9750932" cy="1815535"/>
          </a:xfrm>
          <a:prstGeom prst="rect">
            <a:avLst/>
          </a:prstGeom>
          <a:noFill/>
          <a:ln>
            <a:solidFill>
              <a:srgbClr val="F133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14"/>
          <p:cNvSpPr txBox="1"/>
          <p:nvPr/>
        </p:nvSpPr>
        <p:spPr>
          <a:xfrm>
            <a:off x="-38454" y="3399194"/>
            <a:ext cx="9906000" cy="1785104"/>
          </a:xfrm>
          <a:prstGeom prst="rect">
            <a:avLst/>
          </a:prstGeom>
          <a:noFill/>
        </p:spPr>
        <p:txBody>
          <a:bodyPr wrap="square" rtlCol="0">
            <a:spAutoFit/>
          </a:bodyPr>
          <a:lstStyle/>
          <a:p>
            <a:r>
              <a:rPr lang="ja-JP" altLang="en-US" sz="1600" dirty="0" smtClean="0">
                <a:solidFill>
                  <a:prstClr val="black"/>
                </a:solidFill>
                <a:latin typeface="ＭＳ Ｐゴシック"/>
              </a:rPr>
              <a:t>　</a:t>
            </a:r>
            <a:r>
              <a:rPr lang="ja-JP" altLang="en-US" sz="1400" b="1" dirty="0" smtClean="0">
                <a:solidFill>
                  <a:prstClr val="black"/>
                </a:solidFill>
                <a:latin typeface="ＭＳ Ｐゴシック"/>
              </a:rPr>
              <a:t>●　</a:t>
            </a:r>
            <a:r>
              <a:rPr lang="ja-JP" altLang="en-US" sz="1400" b="1" dirty="0">
                <a:solidFill>
                  <a:prstClr val="black"/>
                </a:solidFill>
                <a:latin typeface="ＭＳ Ｐゴシック"/>
              </a:rPr>
              <a:t>充実が求められる分野を適切に評価していく視点</a:t>
            </a:r>
            <a:endParaRPr lang="en-US" altLang="ja-JP" sz="1200" b="1" dirty="0" smtClean="0">
              <a:solidFill>
                <a:prstClr val="black"/>
              </a:solidFill>
              <a:latin typeface="ＭＳ Ｐゴシック"/>
            </a:endParaRPr>
          </a:p>
          <a:p>
            <a:r>
              <a:rPr lang="ja-JP" altLang="en-US" sz="1200" dirty="0" smtClean="0">
                <a:solidFill>
                  <a:prstClr val="black"/>
                </a:solidFill>
                <a:latin typeface="ＭＳ Ｐゴシック"/>
              </a:rPr>
              <a:t>　　　　　がん</a:t>
            </a:r>
            <a:r>
              <a:rPr lang="ja-JP" altLang="en-US" sz="1200" dirty="0">
                <a:solidFill>
                  <a:prstClr val="black"/>
                </a:solidFill>
                <a:latin typeface="ＭＳ Ｐゴシック"/>
              </a:rPr>
              <a:t>医療の推進</a:t>
            </a:r>
            <a:r>
              <a:rPr lang="ja-JP" altLang="en-US" sz="1200" dirty="0" smtClean="0">
                <a:solidFill>
                  <a:prstClr val="black"/>
                </a:solidFill>
                <a:latin typeface="ＭＳ Ｐゴシック"/>
              </a:rPr>
              <a:t>、精神疾患に対する医療の推進　等</a:t>
            </a:r>
            <a:endParaRPr lang="en-US" altLang="ja-JP" sz="1200" dirty="0" smtClean="0">
              <a:solidFill>
                <a:prstClr val="black"/>
              </a:solidFill>
              <a:latin typeface="ＭＳ Ｐゴシック"/>
            </a:endParaRPr>
          </a:p>
          <a:p>
            <a:r>
              <a:rPr lang="ja-JP" altLang="en-US" sz="1600" b="1" dirty="0" smtClean="0">
                <a:solidFill>
                  <a:prstClr val="black"/>
                </a:solidFill>
                <a:latin typeface="ＭＳ Ｐゴシック"/>
              </a:rPr>
              <a:t>　</a:t>
            </a:r>
            <a:r>
              <a:rPr lang="ja-JP" altLang="en-US" sz="1400" b="1" dirty="0" smtClean="0">
                <a:solidFill>
                  <a:prstClr val="black"/>
                </a:solidFill>
                <a:latin typeface="ＭＳ Ｐゴシック"/>
              </a:rPr>
              <a:t>●　</a:t>
            </a:r>
            <a:r>
              <a:rPr lang="ja-JP" altLang="en-US" sz="1400" b="1" dirty="0">
                <a:solidFill>
                  <a:prstClr val="black"/>
                </a:solidFill>
                <a:latin typeface="ＭＳ Ｐゴシック"/>
              </a:rPr>
              <a:t>患者等から見て分かりやすく納得でき、安心・安全で質の高い医療を実現する</a:t>
            </a:r>
            <a:r>
              <a:rPr lang="ja-JP" altLang="en-US" sz="1400" b="1" dirty="0" smtClean="0">
                <a:solidFill>
                  <a:prstClr val="black"/>
                </a:solidFill>
                <a:latin typeface="ＭＳ Ｐゴシック"/>
              </a:rPr>
              <a:t>視点</a:t>
            </a:r>
            <a:endParaRPr lang="en-US" altLang="ja-JP" sz="1400" b="1" dirty="0" smtClean="0">
              <a:solidFill>
                <a:prstClr val="black"/>
              </a:solidFill>
              <a:latin typeface="ＭＳ Ｐゴシック"/>
            </a:endParaRPr>
          </a:p>
          <a:p>
            <a:r>
              <a:rPr lang="ja-JP" altLang="en-US" sz="1200" b="1" dirty="0" smtClean="0">
                <a:solidFill>
                  <a:prstClr val="black"/>
                </a:solidFill>
                <a:latin typeface="ＭＳ Ｐゴシック"/>
              </a:rPr>
              <a:t>　　　　</a:t>
            </a:r>
            <a:r>
              <a:rPr lang="ja-JP" altLang="en-US" sz="1200" b="1" dirty="0">
                <a:solidFill>
                  <a:prstClr val="black"/>
                </a:solidFill>
                <a:latin typeface="ＭＳ Ｐゴシック"/>
              </a:rPr>
              <a:t>　</a:t>
            </a:r>
            <a:r>
              <a:rPr lang="ja-JP" altLang="en-US" sz="1200" dirty="0" smtClean="0">
                <a:solidFill>
                  <a:prstClr val="black"/>
                </a:solidFill>
                <a:latin typeface="ＭＳ Ｐゴシック"/>
              </a:rPr>
              <a:t>医療安全対策の推進等、</a:t>
            </a:r>
            <a:r>
              <a:rPr lang="ja-JP" altLang="en-US" sz="1200" dirty="0">
                <a:solidFill>
                  <a:prstClr val="black"/>
                </a:solidFill>
                <a:latin typeface="ＭＳ Ｐゴシック"/>
              </a:rPr>
              <a:t>患者データの提出</a:t>
            </a:r>
            <a:r>
              <a:rPr lang="ja-JP" altLang="en-US" sz="1200" dirty="0" smtClean="0">
                <a:solidFill>
                  <a:prstClr val="black"/>
                </a:solidFill>
                <a:latin typeface="ＭＳ Ｐゴシック"/>
              </a:rPr>
              <a:t>　等</a:t>
            </a:r>
            <a:endParaRPr lang="en-US" altLang="ja-JP" sz="1200" b="1" dirty="0" smtClean="0">
              <a:solidFill>
                <a:prstClr val="black"/>
              </a:solidFill>
              <a:latin typeface="ＭＳ Ｐゴシック"/>
            </a:endParaRPr>
          </a:p>
          <a:p>
            <a:r>
              <a:rPr lang="ja-JP" altLang="en-US" sz="1600" b="1" dirty="0" smtClean="0">
                <a:solidFill>
                  <a:prstClr val="black"/>
                </a:solidFill>
                <a:latin typeface="ＭＳ Ｐゴシック"/>
              </a:rPr>
              <a:t>　</a:t>
            </a:r>
            <a:r>
              <a:rPr lang="ja-JP" altLang="en-US" sz="1400" b="1" dirty="0" smtClean="0">
                <a:solidFill>
                  <a:prstClr val="black"/>
                </a:solidFill>
                <a:latin typeface="ＭＳ Ｐゴシック"/>
              </a:rPr>
              <a:t>●　</a:t>
            </a:r>
            <a:r>
              <a:rPr lang="ja-JP" altLang="en-US" sz="1400" b="1" dirty="0">
                <a:solidFill>
                  <a:prstClr val="black"/>
                </a:solidFill>
                <a:latin typeface="ＭＳ Ｐゴシック"/>
              </a:rPr>
              <a:t>医療従事者の負担を軽減する視点</a:t>
            </a:r>
            <a:endParaRPr lang="en-US" altLang="ja-JP" sz="1200" b="1" dirty="0" smtClean="0">
              <a:solidFill>
                <a:prstClr val="black"/>
              </a:solidFill>
              <a:latin typeface="ＭＳ Ｐゴシック"/>
            </a:endParaRPr>
          </a:p>
          <a:p>
            <a:r>
              <a:rPr lang="ja-JP" altLang="en-US" sz="1200" dirty="0" smtClean="0">
                <a:solidFill>
                  <a:prstClr val="black"/>
                </a:solidFill>
                <a:latin typeface="ＭＳ Ｐゴシック"/>
              </a:rPr>
              <a:t>　　　　　</a:t>
            </a:r>
            <a:r>
              <a:rPr lang="ja-JP" altLang="en-US" sz="1200" dirty="0">
                <a:solidFill>
                  <a:prstClr val="black"/>
                </a:solidFill>
                <a:latin typeface="ＭＳ Ｐゴシック"/>
              </a:rPr>
              <a:t>医療従事者の負担軽減の</a:t>
            </a:r>
            <a:r>
              <a:rPr lang="ja-JP" altLang="en-US" sz="1200" dirty="0" smtClean="0">
                <a:solidFill>
                  <a:prstClr val="black"/>
                </a:solidFill>
                <a:latin typeface="ＭＳ Ｐゴシック"/>
              </a:rPr>
              <a:t>取組、救急</a:t>
            </a:r>
            <a:r>
              <a:rPr lang="ja-JP" altLang="en-US" sz="1200" dirty="0">
                <a:solidFill>
                  <a:prstClr val="black"/>
                </a:solidFill>
                <a:latin typeface="ＭＳ Ｐゴシック"/>
              </a:rPr>
              <a:t>外来の機能分化の</a:t>
            </a:r>
            <a:r>
              <a:rPr lang="ja-JP" altLang="en-US" sz="1200" dirty="0" smtClean="0">
                <a:solidFill>
                  <a:prstClr val="black"/>
                </a:solidFill>
                <a:latin typeface="ＭＳ Ｐゴシック"/>
              </a:rPr>
              <a:t>推進、　等</a:t>
            </a:r>
            <a:endParaRPr lang="en-US" altLang="ja-JP" sz="1200" dirty="0" smtClean="0">
              <a:solidFill>
                <a:prstClr val="black"/>
              </a:solidFill>
              <a:latin typeface="ＭＳ Ｐゴシック"/>
            </a:endParaRPr>
          </a:p>
          <a:p>
            <a:r>
              <a:rPr lang="ja-JP" altLang="en-US" sz="1400" b="1" dirty="0" smtClean="0">
                <a:solidFill>
                  <a:prstClr val="black"/>
                </a:solidFill>
                <a:latin typeface="ＭＳ Ｐゴシック"/>
              </a:rPr>
              <a:t>　●　</a:t>
            </a:r>
            <a:r>
              <a:rPr lang="ja-JP" altLang="en-US" sz="1400" b="1" dirty="0">
                <a:solidFill>
                  <a:prstClr val="black"/>
                </a:solidFill>
                <a:latin typeface="ＭＳ Ｐゴシック"/>
              </a:rPr>
              <a:t>効率化余地がある分野を適正化する視点</a:t>
            </a:r>
            <a:endParaRPr lang="en-US" altLang="ja-JP" sz="1200" b="1" dirty="0" smtClean="0">
              <a:solidFill>
                <a:prstClr val="black"/>
              </a:solidFill>
              <a:latin typeface="ＭＳ Ｐゴシック"/>
            </a:endParaRPr>
          </a:p>
          <a:p>
            <a:r>
              <a:rPr lang="ja-JP" altLang="en-US" sz="1200" dirty="0" smtClean="0">
                <a:solidFill>
                  <a:prstClr val="black"/>
                </a:solidFill>
                <a:latin typeface="ＭＳ Ｐゴシック"/>
              </a:rPr>
              <a:t>　　　　　</a:t>
            </a:r>
            <a:r>
              <a:rPr lang="ja-JP" altLang="ja-JP" sz="1200" dirty="0" smtClean="0">
                <a:solidFill>
                  <a:prstClr val="black"/>
                </a:solidFill>
                <a:latin typeface="ＭＳ Ｐゴシック"/>
              </a:rPr>
              <a:t>後発医薬品の使用促進</a:t>
            </a:r>
            <a:r>
              <a:rPr lang="ja-JP" altLang="en-US" sz="1200" dirty="0">
                <a:solidFill>
                  <a:prstClr val="black"/>
                </a:solidFill>
                <a:latin typeface="ＭＳ Ｐゴシック"/>
              </a:rPr>
              <a:t>　</a:t>
            </a:r>
            <a:r>
              <a:rPr lang="ja-JP" altLang="en-US" sz="1200" dirty="0" smtClean="0">
                <a:solidFill>
                  <a:prstClr val="black"/>
                </a:solidFill>
                <a:latin typeface="ＭＳ Ｐゴシック"/>
              </a:rPr>
              <a:t>等</a:t>
            </a:r>
            <a:endParaRPr lang="ja-JP" altLang="en-US" sz="1200" b="1" dirty="0">
              <a:solidFill>
                <a:prstClr val="black"/>
              </a:solidFill>
              <a:latin typeface="ＭＳ Ｐゴシック"/>
            </a:endParaRPr>
          </a:p>
        </p:txBody>
      </p:sp>
      <p:sp>
        <p:nvSpPr>
          <p:cNvPr id="16" name="正方形/長方形 15"/>
          <p:cNvSpPr/>
          <p:nvPr/>
        </p:nvSpPr>
        <p:spPr>
          <a:xfrm>
            <a:off x="-105811" y="5340522"/>
            <a:ext cx="2034692" cy="374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0070C0"/>
                </a:solidFill>
                <a:latin typeface="ＭＳ Ｐゴシック"/>
              </a:rPr>
              <a:t>将来に向けた課題</a:t>
            </a:r>
            <a:endParaRPr lang="ja-JP" altLang="en-US" sz="1600" b="1" dirty="0">
              <a:solidFill>
                <a:srgbClr val="0070C0"/>
              </a:solidFill>
              <a:latin typeface="ＭＳ Ｐゴシック"/>
            </a:endParaRPr>
          </a:p>
        </p:txBody>
      </p:sp>
      <p:sp>
        <p:nvSpPr>
          <p:cNvPr id="17" name="正方形/長方形 16"/>
          <p:cNvSpPr/>
          <p:nvPr/>
        </p:nvSpPr>
        <p:spPr>
          <a:xfrm>
            <a:off x="116614" y="5715345"/>
            <a:ext cx="9750932" cy="717974"/>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p:nvSpPr>
        <p:spPr>
          <a:xfrm>
            <a:off x="116465" y="5694755"/>
            <a:ext cx="9789537" cy="738664"/>
          </a:xfrm>
          <a:prstGeom prst="rect">
            <a:avLst/>
          </a:prstGeom>
        </p:spPr>
        <p:txBody>
          <a:bodyPr wrap="square">
            <a:spAutoFit/>
          </a:bodyPr>
          <a:lstStyle/>
          <a:p>
            <a:r>
              <a:rPr lang="ja-JP" altLang="en-US" sz="1400" dirty="0" smtClean="0">
                <a:solidFill>
                  <a:prstClr val="black"/>
                </a:solidFill>
              </a:rPr>
              <a:t>　</a:t>
            </a:r>
            <a:r>
              <a:rPr lang="ja-JP" altLang="en-US" sz="1400" dirty="0">
                <a:solidFill>
                  <a:prstClr val="black"/>
                </a:solidFill>
              </a:rPr>
              <a:t>超少子高齢社会の医療ニーズに合わせた医療提供体制の再構築、地域包括ケアシステムの構築については、直ちに完成するものではなく、平成</a:t>
            </a:r>
            <a:r>
              <a:rPr lang="en-US" altLang="ja-JP" sz="1400" dirty="0">
                <a:solidFill>
                  <a:prstClr val="black"/>
                </a:solidFill>
              </a:rPr>
              <a:t>26</a:t>
            </a:r>
            <a:r>
              <a:rPr lang="ja-JP" altLang="en-US" sz="1400" dirty="0">
                <a:solidFill>
                  <a:prstClr val="black"/>
                </a:solidFill>
              </a:rPr>
              <a:t>年度診療報酬改定以降も、</a:t>
            </a:r>
            <a:r>
              <a:rPr lang="ja-JP" altLang="en-US" sz="1400" b="1" u="sng" dirty="0">
                <a:solidFill>
                  <a:prstClr val="black"/>
                </a:solidFill>
              </a:rPr>
              <a:t>引き続き</a:t>
            </a:r>
            <a:r>
              <a:rPr lang="en-US" altLang="ja-JP" sz="1400" b="1" u="sng" dirty="0">
                <a:solidFill>
                  <a:prstClr val="black"/>
                </a:solidFill>
              </a:rPr>
              <a:t>､2025(</a:t>
            </a:r>
            <a:r>
              <a:rPr lang="ja-JP" altLang="en-US" sz="1400" b="1" u="sng" dirty="0">
                <a:solidFill>
                  <a:prstClr val="black"/>
                </a:solidFill>
              </a:rPr>
              <a:t>平成</a:t>
            </a:r>
            <a:r>
              <a:rPr lang="en-US" altLang="ja-JP" sz="1400" b="1" u="sng" dirty="0">
                <a:solidFill>
                  <a:prstClr val="black"/>
                </a:solidFill>
              </a:rPr>
              <a:t>37)</a:t>
            </a:r>
            <a:r>
              <a:rPr lang="ja-JP" altLang="en-US" sz="1400" b="1" u="sng" dirty="0">
                <a:solidFill>
                  <a:prstClr val="black"/>
                </a:solidFill>
              </a:rPr>
              <a:t>年に向けて</a:t>
            </a:r>
            <a:r>
              <a:rPr lang="en-US" altLang="ja-JP" sz="1400" b="1" u="sng" dirty="0">
                <a:solidFill>
                  <a:prstClr val="black"/>
                </a:solidFill>
              </a:rPr>
              <a:t>､</a:t>
            </a:r>
            <a:r>
              <a:rPr lang="ja-JP" altLang="en-US" sz="1400" b="1" u="sng" dirty="0">
                <a:solidFill>
                  <a:prstClr val="black"/>
                </a:solidFill>
              </a:rPr>
              <a:t>質の高い医療が提供される診療報酬体系の在り方の検討も含め、医療機関の機能分化･強化と連携</a:t>
            </a:r>
            <a:r>
              <a:rPr lang="en-US" altLang="ja-JP" sz="1400" b="1" u="sng" dirty="0">
                <a:solidFill>
                  <a:prstClr val="black"/>
                </a:solidFill>
              </a:rPr>
              <a:t>､</a:t>
            </a:r>
            <a:r>
              <a:rPr lang="ja-JP" altLang="en-US" sz="1400" b="1" u="sng" dirty="0">
                <a:solidFill>
                  <a:prstClr val="black"/>
                </a:solidFill>
              </a:rPr>
              <a:t>在宅医療の充実等に取り組んでいく必要</a:t>
            </a:r>
            <a:r>
              <a:rPr lang="ja-JP" altLang="en-US" sz="1400" dirty="0">
                <a:solidFill>
                  <a:prstClr val="black"/>
                </a:solidFill>
              </a:rPr>
              <a:t>がある</a:t>
            </a:r>
            <a:r>
              <a:rPr lang="ja-JP" altLang="en-US" sz="1400" dirty="0" smtClean="0">
                <a:solidFill>
                  <a:prstClr val="black"/>
                </a:solidFill>
              </a:rPr>
              <a:t>。</a:t>
            </a:r>
            <a:endParaRPr lang="en-US" altLang="ja-JP" sz="1400" dirty="0" smtClean="0">
              <a:solidFill>
                <a:prstClr val="black"/>
              </a:solidFill>
            </a:endParaRPr>
          </a:p>
        </p:txBody>
      </p:sp>
      <p:sp>
        <p:nvSpPr>
          <p:cNvPr id="19" name="テキスト ボックス 18"/>
          <p:cNvSpPr txBox="1"/>
          <p:nvPr/>
        </p:nvSpPr>
        <p:spPr>
          <a:xfrm>
            <a:off x="6981225" y="320242"/>
            <a:ext cx="2924775" cy="923330"/>
          </a:xfrm>
          <a:prstGeom prst="rect">
            <a:avLst/>
          </a:prstGeom>
          <a:noFill/>
        </p:spPr>
        <p:txBody>
          <a:bodyPr wrap="square" rtlCol="0">
            <a:spAutoFit/>
          </a:bodyPr>
          <a:lstStyle/>
          <a:p>
            <a:pPr algn="r"/>
            <a:r>
              <a:rPr lang="ja-JP" altLang="ja-JP" sz="1200" dirty="0" smtClean="0">
                <a:solidFill>
                  <a:prstClr val="black"/>
                </a:solidFill>
              </a:rPr>
              <a:t>平成２</a:t>
            </a:r>
            <a:r>
              <a:rPr lang="ja-JP" altLang="en-US" sz="1200" dirty="0" smtClean="0">
                <a:solidFill>
                  <a:prstClr val="black"/>
                </a:solidFill>
              </a:rPr>
              <a:t>５</a:t>
            </a:r>
            <a:r>
              <a:rPr lang="ja-JP" altLang="ja-JP" sz="1200" dirty="0" smtClean="0">
                <a:solidFill>
                  <a:prstClr val="black"/>
                </a:solidFill>
              </a:rPr>
              <a:t>年１２月</a:t>
            </a:r>
            <a:r>
              <a:rPr lang="ja-JP" altLang="en-US" sz="1200" dirty="0">
                <a:solidFill>
                  <a:prstClr val="black"/>
                </a:solidFill>
              </a:rPr>
              <a:t>６</a:t>
            </a:r>
            <a:r>
              <a:rPr lang="ja-JP" altLang="ja-JP" sz="1200" dirty="0" smtClean="0">
                <a:solidFill>
                  <a:prstClr val="black"/>
                </a:solidFill>
              </a:rPr>
              <a:t>日　</a:t>
            </a:r>
          </a:p>
          <a:p>
            <a:pPr algn="r"/>
            <a:r>
              <a:rPr lang="ja-JP" altLang="ja-JP" sz="1200" dirty="0" smtClean="0">
                <a:solidFill>
                  <a:prstClr val="black"/>
                </a:solidFill>
              </a:rPr>
              <a:t>社会</a:t>
            </a:r>
            <a:r>
              <a:rPr lang="ja-JP" altLang="en-US" sz="1200" dirty="0" smtClean="0">
                <a:solidFill>
                  <a:prstClr val="black"/>
                </a:solidFill>
              </a:rPr>
              <a:t>保障審議会医療</a:t>
            </a:r>
            <a:r>
              <a:rPr lang="ja-JP" altLang="ja-JP" sz="1200" dirty="0" smtClean="0">
                <a:solidFill>
                  <a:prstClr val="black"/>
                </a:solidFill>
              </a:rPr>
              <a:t>保険</a:t>
            </a:r>
            <a:r>
              <a:rPr lang="ja-JP" altLang="en-US" sz="1200" dirty="0" smtClean="0">
                <a:solidFill>
                  <a:prstClr val="black"/>
                </a:solidFill>
              </a:rPr>
              <a:t>部会</a:t>
            </a:r>
            <a:endParaRPr lang="en-US" altLang="ja-JP" sz="1200" dirty="0" smtClean="0">
              <a:solidFill>
                <a:prstClr val="black"/>
              </a:solidFill>
            </a:endParaRPr>
          </a:p>
          <a:p>
            <a:pPr algn="r"/>
            <a:r>
              <a:rPr lang="ja-JP" altLang="en-US" sz="1200" dirty="0" smtClean="0">
                <a:solidFill>
                  <a:prstClr val="black"/>
                </a:solidFill>
              </a:rPr>
              <a:t>社会保障審議会医療部会</a:t>
            </a:r>
            <a:endParaRPr lang="ja-JP" altLang="ja-JP" sz="1200" dirty="0" smtClean="0">
              <a:solidFill>
                <a:prstClr val="black"/>
              </a:solidFill>
            </a:endParaRPr>
          </a:p>
          <a:p>
            <a:endParaRPr lang="ja-JP" altLang="en-US" dirty="0">
              <a:solidFill>
                <a:prstClr val="black"/>
              </a:solidFill>
            </a:endParaRPr>
          </a:p>
        </p:txBody>
      </p:sp>
      <p:sp>
        <p:nvSpPr>
          <p:cNvPr id="3" name="正方形/長方形 2"/>
          <p:cNvSpPr/>
          <p:nvPr/>
        </p:nvSpPr>
        <p:spPr>
          <a:xfrm>
            <a:off x="124423" y="1251073"/>
            <a:ext cx="9684334" cy="615553"/>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a:spAutoFit/>
          </a:bodyPr>
          <a:lstStyle/>
          <a:p>
            <a:pPr marL="182563" indent="-182563"/>
            <a:r>
              <a:rPr lang="ja-JP" altLang="en-US" sz="1400" b="1" dirty="0" smtClean="0">
                <a:solidFill>
                  <a:prstClr val="black"/>
                </a:solidFill>
              </a:rPr>
              <a:t>○　入院</a:t>
            </a:r>
            <a:r>
              <a:rPr lang="ja-JP" altLang="en-US" sz="1400" b="1" dirty="0">
                <a:solidFill>
                  <a:prstClr val="black"/>
                </a:solidFill>
              </a:rPr>
              <a:t>医療・外来医療を含めた医療機関の機能分化・強化と連携、在宅医療の充実等に取り組み、医療提供体制の再構築</a:t>
            </a:r>
            <a:r>
              <a:rPr lang="ja-JP" altLang="en-US" sz="1400" b="1" dirty="0" smtClean="0">
                <a:solidFill>
                  <a:prstClr val="black"/>
                </a:solidFill>
              </a:rPr>
              <a:t>、地域</a:t>
            </a:r>
            <a:r>
              <a:rPr lang="ja-JP" altLang="en-US" sz="1400" b="1" dirty="0">
                <a:solidFill>
                  <a:prstClr val="black"/>
                </a:solidFill>
              </a:rPr>
              <a:t>包括ケアシステムの構築を図る。</a:t>
            </a:r>
            <a:r>
              <a:rPr lang="ja-JP" altLang="en-US" sz="1400" b="1" dirty="0">
                <a:solidFill>
                  <a:srgbClr val="5B9BD5"/>
                </a:solidFill>
              </a:rPr>
              <a:t>　　　</a:t>
            </a:r>
            <a:r>
              <a:rPr lang="ja-JP" altLang="en-US" b="1" dirty="0">
                <a:solidFill>
                  <a:srgbClr val="5B9BD5"/>
                </a:solidFill>
              </a:rPr>
              <a:t>　</a:t>
            </a:r>
            <a:r>
              <a:rPr lang="ja-JP" altLang="en-US" sz="2000" dirty="0">
                <a:solidFill>
                  <a:prstClr val="black"/>
                </a:solidFill>
                <a:latin typeface="ＭＳ Ｐゴシック" pitchFamily="50" charset="-128"/>
              </a:rPr>
              <a:t>　　　　　</a:t>
            </a:r>
            <a:r>
              <a:rPr lang="ja-JP" altLang="en-US" dirty="0">
                <a:solidFill>
                  <a:prstClr val="black"/>
                </a:solidFill>
                <a:latin typeface="ＭＳ Ｐゴシック" pitchFamily="50" charset="-128"/>
              </a:rPr>
              <a:t>　</a:t>
            </a:r>
            <a:endParaRPr lang="ja-JP" altLang="en-US" dirty="0">
              <a:solidFill>
                <a:prstClr val="black"/>
              </a:solidFill>
            </a:endParaRPr>
          </a:p>
        </p:txBody>
      </p:sp>
      <p:sp>
        <p:nvSpPr>
          <p:cNvPr id="4" name="正方形/長方形 3"/>
          <p:cNvSpPr/>
          <p:nvPr/>
        </p:nvSpPr>
        <p:spPr>
          <a:xfrm>
            <a:off x="93523" y="896872"/>
            <a:ext cx="1011815" cy="338554"/>
          </a:xfrm>
          <a:prstGeom prst="rect">
            <a:avLst/>
          </a:prstGeom>
        </p:spPr>
        <p:txBody>
          <a:bodyPr wrap="none">
            <a:spAutoFit/>
          </a:bodyPr>
          <a:lstStyle/>
          <a:p>
            <a:pPr algn="ctr"/>
            <a:r>
              <a:rPr lang="ja-JP" altLang="en-US" sz="1600" b="1" dirty="0">
                <a:solidFill>
                  <a:prstClr val="black"/>
                </a:solidFill>
                <a:latin typeface="ＭＳ Ｐゴシック"/>
              </a:rPr>
              <a:t>基本認識</a:t>
            </a:r>
          </a:p>
        </p:txBody>
      </p:sp>
      <p:sp>
        <p:nvSpPr>
          <p:cNvPr id="2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555977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3"/>
          <p:cNvSpPr txBox="1">
            <a:spLocks noChangeArrowheads="1"/>
          </p:cNvSpPr>
          <p:nvPr/>
        </p:nvSpPr>
        <p:spPr bwMode="auto">
          <a:xfrm>
            <a:off x="127265" y="788996"/>
            <a:ext cx="9427898" cy="5634037"/>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89987" tIns="46794" rIns="89987" bIns="46794">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１２月４日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リハビリテーション、有床診療所、調剤報酬</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１２月６日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勤務医等の負担軽減（病院勤務医、医師事務作業補助者、看護職員、チーム医療）、</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     </a:t>
            </a:r>
            <a:r>
              <a:rPr lang="ja-JP" altLang="en-US" sz="1800" b="1" dirty="0" smtClean="0">
                <a:solidFill>
                  <a:srgbClr val="000000"/>
                </a:solidFill>
                <a:latin typeface="ＭＳ Ｐゴシック" pitchFamily="50" charset="-128"/>
              </a:rPr>
              <a:t>院内感染対策、救急医療、周産期・小児医療、認知症対策、褥瘡対策</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  </a:t>
            </a:r>
            <a:r>
              <a:rPr lang="ja-JP" altLang="en-US" sz="1800" b="1" dirty="0" smtClean="0">
                <a:solidFill>
                  <a:srgbClr val="000000"/>
                </a:solidFill>
                <a:latin typeface="ＭＳ Ｐゴシック" pitchFamily="50" charset="-128"/>
              </a:rPr>
              <a:t>・ 薬価調査及び特定保険医療材料価格調査</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a:t>
            </a:r>
            <a:r>
              <a:rPr lang="ja-JP" altLang="en-US" sz="1800" b="1" dirty="0" smtClean="0">
                <a:solidFill>
                  <a:srgbClr val="00B0F0"/>
                </a:solidFill>
                <a:latin typeface="ＭＳ Ｐゴシック" pitchFamily="50" charset="-128"/>
              </a:rPr>
              <a:t>平均乖離率（速報値）　薬価：約８．２％（前回：８．４％）</a:t>
            </a:r>
            <a:endParaRPr lang="en-US" altLang="ja-JP" sz="1800" b="1" dirty="0" smtClean="0">
              <a:solidFill>
                <a:srgbClr val="00B0F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B0F0"/>
                </a:solidFill>
                <a:latin typeface="ＭＳ Ｐゴシック" pitchFamily="50" charset="-128"/>
              </a:rPr>
              <a:t>　　　　　　　　　　　　　　　　　　 材料：約８．９％（前回：７．７％）</a:t>
            </a:r>
            <a:endParaRPr lang="en-US" altLang="ja-JP" sz="1800" b="1" dirty="0" smtClean="0">
              <a:solidFill>
                <a:srgbClr val="00B0F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平成２６年度診療報酬改定の基本方針（医療部会・医療保険部会）</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１２月１１日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明細書の発行、技術的事項（喀痰吸引指示書、遠隔ペースメーカー指導管理料、</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在宅自己腹膜灌流指導管理料の算定患者による他院受診）</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改定への意見（公益委員案の提示）</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１２月１３日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ＤＰＣ分科会からの報告（中間報告）</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１２月２５日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ＤＰＣ分科会からの報告（最終報告）</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保険医療材料制度改革の骨子、薬価制度改革の骨子</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これまでの議論で求められた資料等</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改定内容に対する両側の意見、改定率の報告、地方公聴会の開催</a:t>
            </a:r>
            <a:endParaRPr lang="en-US" altLang="ja-JP" sz="1800" b="1" dirty="0" smtClean="0">
              <a:solidFill>
                <a:srgbClr val="000000"/>
              </a:solidFill>
              <a:latin typeface="ＭＳ Ｐゴシック" pitchFamily="50" charset="-128"/>
            </a:endParaRPr>
          </a:p>
        </p:txBody>
      </p:sp>
      <p:sp>
        <p:nvSpPr>
          <p:cNvPr id="5" name="Text Box 2"/>
          <p:cNvSpPr txBox="1">
            <a:spLocks noChangeArrowheads="1"/>
          </p:cNvSpPr>
          <p:nvPr/>
        </p:nvSpPr>
        <p:spPr bwMode="auto">
          <a:xfrm>
            <a:off x="2472410" y="188913"/>
            <a:ext cx="4971504" cy="586944"/>
          </a:xfrm>
          <a:prstGeom prst="rect">
            <a:avLst/>
          </a:prstGeom>
          <a:solidFill>
            <a:schemeClr val="accent3">
              <a:lumMod val="60000"/>
              <a:lumOff val="40000"/>
            </a:schemeClr>
          </a:solidFill>
          <a:ln w="12700">
            <a:solidFill>
              <a:schemeClr val="tx1"/>
            </a:solidFill>
            <a:miter lim="800000"/>
            <a:headEnd/>
            <a:tailEnd/>
          </a:ln>
        </p:spPr>
        <p:txBody>
          <a:bodyPr wrap="none" lIns="89987" tIns="46794" rIns="89987" bIns="46794">
            <a:spAutoFit/>
          </a:bodyPr>
          <a:lstStyle/>
          <a:p>
            <a:pPr algn="ctr">
              <a:defRPr/>
            </a:pPr>
            <a:r>
              <a:rPr lang="ja-JP" altLang="en-US" sz="3200" dirty="0">
                <a:solidFill>
                  <a:srgbClr val="000000"/>
                </a:solidFill>
                <a:latin typeface="ＭＳ Ｐゴシック"/>
              </a:rPr>
              <a:t>総会 審議状況</a:t>
            </a:r>
            <a:r>
              <a:rPr lang="en-US" altLang="ja-JP" sz="3200" dirty="0">
                <a:solidFill>
                  <a:srgbClr val="000000"/>
                </a:solidFill>
                <a:latin typeface="ＭＳ Ｐゴシック"/>
              </a:rPr>
              <a:t>《</a:t>
            </a:r>
            <a:r>
              <a:rPr lang="ja-JP" altLang="en-US" sz="3200" dirty="0">
                <a:solidFill>
                  <a:srgbClr val="000000"/>
                </a:solidFill>
                <a:latin typeface="ＭＳ Ｐゴシック"/>
              </a:rPr>
              <a:t>平成２５年</a:t>
            </a:r>
            <a:r>
              <a:rPr lang="en-US" altLang="ja-JP" sz="3200" dirty="0">
                <a:solidFill>
                  <a:srgbClr val="000000"/>
                </a:solidFill>
                <a:latin typeface="ＭＳ Ｐゴシック"/>
              </a:rPr>
              <a:t>》</a:t>
            </a:r>
            <a:endParaRPr lang="ja-JP" altLang="en-US" sz="2800" dirty="0">
              <a:solidFill>
                <a:srgbClr val="000000"/>
              </a:solidFill>
              <a:latin typeface="ＭＳ Ｐゴシック"/>
            </a:endParaRPr>
          </a:p>
        </p:txBody>
      </p:sp>
      <p:sp>
        <p:nvSpPr>
          <p:cNvPr id="4"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1762406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3"/>
          <p:cNvSpPr txBox="1">
            <a:spLocks noChangeArrowheads="1"/>
          </p:cNvSpPr>
          <p:nvPr/>
        </p:nvSpPr>
        <p:spPr bwMode="auto">
          <a:xfrm>
            <a:off x="127265" y="788988"/>
            <a:ext cx="9427898" cy="508048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89987" tIns="46794" rIns="89987" bIns="46794">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１月１５日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費用対効果評価専門部会からの報告</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a:t>
            </a:r>
            <a:r>
              <a:rPr lang="ja-JP" altLang="en-US" sz="1800" b="1" dirty="0" smtClean="0">
                <a:solidFill>
                  <a:srgbClr val="00B0F0"/>
                </a:solidFill>
                <a:latin typeface="ＭＳ Ｐゴシック" pitchFamily="50" charset="-128"/>
              </a:rPr>
              <a:t>・ 平成２６年度診療報酬改定の諮問</a:t>
            </a:r>
            <a:endParaRPr lang="en-US" altLang="ja-JP" sz="1800" b="1" dirty="0" smtClean="0">
              <a:solidFill>
                <a:srgbClr val="00B0F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消費税８％への引き上げに伴う対応（消費税分科会からの報告）</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これまでの議論の整理（現時点の骨子）</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１月１６日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パブリック・コメントの募集開始（～１月２４日）</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１月２２日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医療技術の評価（医療技術評価分科会からの報告）</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先進医療保険導入、先進医療実績報告（先進医療会議からの報告）</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市場拡大再算定品目等</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平成２６年度実施の薬価制度見直しの内容（案）（薬価専門部会からの報告）</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平成２６年度実施の保険医療材料制度見直しの内容（案）（保険医療材料専門部会か</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    </a:t>
            </a:r>
            <a:r>
              <a:rPr lang="ja-JP" altLang="en-US" sz="1800" b="1" dirty="0" err="1" smtClean="0">
                <a:solidFill>
                  <a:srgbClr val="000000"/>
                </a:solidFill>
                <a:latin typeface="ＭＳ Ｐゴシック" pitchFamily="50" charset="-128"/>
              </a:rPr>
              <a:t>らの</a:t>
            </a:r>
            <a:r>
              <a:rPr lang="ja-JP" altLang="en-US" sz="1800" b="1" dirty="0" smtClean="0">
                <a:solidFill>
                  <a:srgbClr val="000000"/>
                </a:solidFill>
                <a:latin typeface="ＭＳ Ｐゴシック" pitchFamily="50" charset="-128"/>
              </a:rPr>
              <a:t>報告）</a:t>
            </a: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  </a:t>
            </a:r>
            <a:r>
              <a:rPr lang="ja-JP" altLang="en-US" sz="1800" b="1" dirty="0" smtClean="0">
                <a:solidFill>
                  <a:srgbClr val="000000"/>
                </a:solidFill>
                <a:latin typeface="ＭＳ Ｐゴシック" pitchFamily="50" charset="-128"/>
              </a:rPr>
              <a:t>・ 平成２６年度改定に向けたＤＰＣ制度の対応</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１月２４日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公聴会（仙台市）（１０名の意見発表者からの意見）</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パブリック・コメント締め切り</a:t>
            </a:r>
            <a:endParaRPr lang="en-US" altLang="ja-JP" sz="1800" b="1" dirty="0" smtClean="0">
              <a:solidFill>
                <a:srgbClr val="000000"/>
              </a:solidFill>
              <a:latin typeface="ＭＳ Ｐゴシック" pitchFamily="50" charset="-128"/>
            </a:endParaRPr>
          </a:p>
        </p:txBody>
      </p:sp>
      <p:sp>
        <p:nvSpPr>
          <p:cNvPr id="5" name="Text Box 2"/>
          <p:cNvSpPr txBox="1">
            <a:spLocks noChangeArrowheads="1"/>
          </p:cNvSpPr>
          <p:nvPr/>
        </p:nvSpPr>
        <p:spPr bwMode="auto">
          <a:xfrm>
            <a:off x="2472410" y="188913"/>
            <a:ext cx="4971504" cy="586944"/>
          </a:xfrm>
          <a:prstGeom prst="rect">
            <a:avLst/>
          </a:prstGeom>
          <a:solidFill>
            <a:schemeClr val="accent3">
              <a:lumMod val="60000"/>
              <a:lumOff val="40000"/>
            </a:schemeClr>
          </a:solidFill>
          <a:ln w="12700">
            <a:solidFill>
              <a:schemeClr val="tx1"/>
            </a:solidFill>
            <a:miter lim="800000"/>
            <a:headEnd/>
            <a:tailEnd/>
          </a:ln>
        </p:spPr>
        <p:txBody>
          <a:bodyPr wrap="none" lIns="89987" tIns="46794" rIns="89987" bIns="46794">
            <a:spAutoFit/>
          </a:bodyPr>
          <a:lstStyle/>
          <a:p>
            <a:pPr algn="ctr">
              <a:defRPr/>
            </a:pPr>
            <a:r>
              <a:rPr lang="ja-JP" altLang="en-US" sz="3200" dirty="0">
                <a:solidFill>
                  <a:srgbClr val="000000"/>
                </a:solidFill>
                <a:latin typeface="ＭＳ Ｐゴシック"/>
              </a:rPr>
              <a:t>総会 審議状況</a:t>
            </a:r>
            <a:r>
              <a:rPr lang="en-US" altLang="ja-JP" sz="3200" dirty="0">
                <a:solidFill>
                  <a:srgbClr val="000000"/>
                </a:solidFill>
                <a:latin typeface="ＭＳ Ｐゴシック"/>
              </a:rPr>
              <a:t>《</a:t>
            </a:r>
            <a:r>
              <a:rPr lang="ja-JP" altLang="en-US" sz="3200" dirty="0">
                <a:solidFill>
                  <a:srgbClr val="000000"/>
                </a:solidFill>
                <a:latin typeface="ＭＳ Ｐゴシック"/>
              </a:rPr>
              <a:t>平成２６年</a:t>
            </a:r>
            <a:r>
              <a:rPr lang="en-US" altLang="ja-JP" sz="3200" dirty="0">
                <a:solidFill>
                  <a:srgbClr val="000000"/>
                </a:solidFill>
                <a:latin typeface="ＭＳ Ｐゴシック"/>
              </a:rPr>
              <a:t>》</a:t>
            </a:r>
            <a:endParaRPr lang="ja-JP" altLang="en-US" sz="2800" dirty="0">
              <a:solidFill>
                <a:srgbClr val="000000"/>
              </a:solidFill>
              <a:latin typeface="ＭＳ Ｐゴシック"/>
            </a:endParaRPr>
          </a:p>
        </p:txBody>
      </p:sp>
      <p:sp>
        <p:nvSpPr>
          <p:cNvPr id="4"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18088393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3"/>
          <p:cNvSpPr txBox="1">
            <a:spLocks noChangeArrowheads="1"/>
          </p:cNvSpPr>
          <p:nvPr/>
        </p:nvSpPr>
        <p:spPr bwMode="auto">
          <a:xfrm>
            <a:off x="127265" y="788991"/>
            <a:ext cx="9427898" cy="3418489"/>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89987" tIns="46794" rIns="89987" bIns="46794">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１月２９日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 個別改定項目（いわゆる短冊）の議論</a:t>
            </a:r>
            <a:endParaRPr lang="en-US" altLang="ja-JP" sz="1800" b="1"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a:t>
            </a:r>
            <a:r>
              <a:rPr lang="ja-JP" altLang="en-US" sz="1800" b="1" dirty="0" smtClean="0">
                <a:solidFill>
                  <a:srgbClr val="00B0F0"/>
                </a:solidFill>
                <a:latin typeface="ＭＳ Ｐゴシック" pitchFamily="50" charset="-128"/>
              </a:rPr>
              <a:t>    </a:t>
            </a:r>
            <a:r>
              <a:rPr lang="en-US" altLang="ja-JP" sz="1800" b="1" dirty="0" smtClean="0">
                <a:solidFill>
                  <a:srgbClr val="00B0F0"/>
                </a:solidFill>
                <a:latin typeface="ＭＳ Ｐゴシック" pitchFamily="50" charset="-128"/>
              </a:rPr>
              <a:t>※</a:t>
            </a:r>
            <a:r>
              <a:rPr lang="ja-JP" altLang="en-US" sz="1800" b="1" dirty="0" smtClean="0">
                <a:solidFill>
                  <a:srgbClr val="00B0F0"/>
                </a:solidFill>
                <a:latin typeface="ＭＳ Ｐゴシック" pitchFamily="50" charset="-128"/>
              </a:rPr>
              <a:t>　消費税率８％への引上げに伴う対応について厚生労働省が提案した「すべて</a:t>
            </a:r>
            <a:endParaRPr lang="en-US" altLang="ja-JP" sz="1800" b="1" dirty="0" smtClean="0">
              <a:solidFill>
                <a:srgbClr val="00B0F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00B0F0"/>
                </a:solidFill>
                <a:latin typeface="ＭＳ Ｐゴシック" pitchFamily="50" charset="-128"/>
              </a:rPr>
              <a:t>　　　　基本診療料に手当する案」について、支払側が容認できず公益裁定に委ねることに</a:t>
            </a:r>
            <a:endParaRPr lang="en-US" altLang="ja-JP" sz="1800" b="1" dirty="0" smtClean="0">
              <a:solidFill>
                <a:srgbClr val="00B0F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２月５日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srgbClr val="000000"/>
                </a:solidFill>
                <a:latin typeface="ＭＳ Ｐゴシック" pitchFamily="50" charset="-128"/>
              </a:rPr>
              <a:t>　</a:t>
            </a:r>
            <a:r>
              <a:rPr lang="ja-JP" altLang="en-US" sz="1800" b="1" dirty="0" smtClean="0">
                <a:solidFill>
                  <a:prstClr val="black"/>
                </a:solidFill>
                <a:latin typeface="ＭＳ Ｐゴシック" pitchFamily="50" charset="-128"/>
              </a:rPr>
              <a:t>・ 消費税率引き上げに対応した配分</a:t>
            </a:r>
            <a:endParaRPr lang="en-US" altLang="ja-JP" sz="1800" b="1" dirty="0" smtClean="0">
              <a:solidFill>
                <a:prstClr val="black"/>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prstClr val="black"/>
                </a:solidFill>
                <a:latin typeface="ＭＳ Ｐゴシック" pitchFamily="50" charset="-128"/>
              </a:rPr>
              <a:t>　　　</a:t>
            </a:r>
            <a:r>
              <a:rPr lang="ja-JP" altLang="en-US" sz="1800" b="1" dirty="0" smtClean="0">
                <a:solidFill>
                  <a:srgbClr val="FF0000"/>
                </a:solidFill>
                <a:latin typeface="ＭＳ Ｐゴシック" pitchFamily="50" charset="-128"/>
              </a:rPr>
              <a:t>（公益裁定）</a:t>
            </a:r>
            <a:endParaRPr lang="en-US" altLang="ja-JP" sz="1800" b="1" dirty="0" smtClean="0">
              <a:solidFill>
                <a:srgbClr val="FF0000"/>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srgbClr val="FF0000"/>
                </a:solidFill>
                <a:latin typeface="ＭＳ Ｐゴシック" pitchFamily="50" charset="-128"/>
              </a:rPr>
              <a:t>　　　　　診療側が支持した当初の提案どおり</a:t>
            </a:r>
            <a:endParaRPr lang="en-US" altLang="ja-JP" sz="1800" b="1" dirty="0" smtClean="0">
              <a:solidFill>
                <a:srgbClr val="FF0000"/>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prstClr val="black"/>
                </a:solidFill>
                <a:latin typeface="ＭＳ Ｐゴシック" pitchFamily="50" charset="-128"/>
              </a:rPr>
              <a:t>  </a:t>
            </a:r>
            <a:r>
              <a:rPr lang="ja-JP" altLang="en-US" sz="1800" b="1" dirty="0" smtClean="0">
                <a:solidFill>
                  <a:prstClr val="black"/>
                </a:solidFill>
                <a:latin typeface="ＭＳ Ｐゴシック" pitchFamily="50" charset="-128"/>
              </a:rPr>
              <a:t>・ 公聴会、パブリックコメントの報告</a:t>
            </a:r>
            <a:endParaRPr lang="en-US" altLang="ja-JP" sz="1800" b="1" dirty="0" smtClean="0">
              <a:solidFill>
                <a:prstClr val="black"/>
              </a:solidFill>
              <a:latin typeface="ＭＳ Ｐゴシック" pitchFamily="50" charset="-128"/>
            </a:endParaRPr>
          </a:p>
          <a:p>
            <a:pPr eaLnBrk="1" fontAlgn="base" hangingPunct="1">
              <a:spcBef>
                <a:spcPct val="0"/>
              </a:spcBef>
              <a:spcAft>
                <a:spcPct val="0"/>
              </a:spcAft>
              <a:buFontTx/>
              <a:buNone/>
            </a:pPr>
            <a:r>
              <a:rPr lang="ja-JP" altLang="en-US" sz="1800" b="1" dirty="0" smtClean="0">
                <a:solidFill>
                  <a:prstClr val="black"/>
                </a:solidFill>
                <a:latin typeface="ＭＳ Ｐゴシック" pitchFamily="50" charset="-128"/>
              </a:rPr>
              <a:t>　・ 「答申書」附帯意見（案）</a:t>
            </a:r>
            <a:endParaRPr lang="en-US" altLang="ja-JP" sz="1800" b="1" dirty="0" smtClean="0">
              <a:solidFill>
                <a:prstClr val="black"/>
              </a:solidFill>
              <a:latin typeface="ＭＳ Ｐゴシック" pitchFamily="50" charset="-128"/>
            </a:endParaRPr>
          </a:p>
          <a:p>
            <a:pPr eaLnBrk="1" fontAlgn="base" hangingPunct="1">
              <a:spcBef>
                <a:spcPct val="0"/>
              </a:spcBef>
              <a:spcAft>
                <a:spcPct val="0"/>
              </a:spcAft>
              <a:buFontTx/>
              <a:buNone/>
            </a:pPr>
            <a:r>
              <a:rPr lang="en-US" altLang="ja-JP" sz="1800" b="1" dirty="0" smtClean="0">
                <a:solidFill>
                  <a:srgbClr val="000000"/>
                </a:solidFill>
                <a:latin typeface="ＭＳ Ｐゴシック" pitchFamily="50" charset="-128"/>
              </a:rPr>
              <a:t>【</a:t>
            </a:r>
            <a:r>
              <a:rPr lang="ja-JP" altLang="en-US" sz="1800" b="1" dirty="0" smtClean="0">
                <a:solidFill>
                  <a:srgbClr val="000000"/>
                </a:solidFill>
                <a:latin typeface="ＭＳ Ｐゴシック" pitchFamily="50" charset="-128"/>
              </a:rPr>
              <a:t>２月１２日</a:t>
            </a:r>
            <a:r>
              <a:rPr lang="en-US" altLang="ja-JP" sz="1800" b="1"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1800" b="1" dirty="0" smtClean="0">
                <a:solidFill>
                  <a:prstClr val="black"/>
                </a:solidFill>
                <a:latin typeface="ＭＳ Ｐゴシック" pitchFamily="50" charset="-128"/>
              </a:rPr>
              <a:t>　・ 厚生労働大臣の諮問に対し、診療報酬点数の改定案を答申</a:t>
            </a:r>
            <a:endParaRPr lang="en-US" altLang="ja-JP" sz="1800" b="1" dirty="0" smtClean="0">
              <a:solidFill>
                <a:prstClr val="black"/>
              </a:solidFill>
              <a:latin typeface="ＭＳ Ｐゴシック" pitchFamily="50" charset="-128"/>
            </a:endParaRPr>
          </a:p>
        </p:txBody>
      </p:sp>
      <p:sp>
        <p:nvSpPr>
          <p:cNvPr id="5" name="Text Box 2"/>
          <p:cNvSpPr txBox="1">
            <a:spLocks noChangeArrowheads="1"/>
          </p:cNvSpPr>
          <p:nvPr/>
        </p:nvSpPr>
        <p:spPr bwMode="auto">
          <a:xfrm>
            <a:off x="2472410" y="188913"/>
            <a:ext cx="4971504" cy="586944"/>
          </a:xfrm>
          <a:prstGeom prst="rect">
            <a:avLst/>
          </a:prstGeom>
          <a:solidFill>
            <a:schemeClr val="accent3">
              <a:lumMod val="60000"/>
              <a:lumOff val="40000"/>
            </a:schemeClr>
          </a:solidFill>
          <a:ln w="12700">
            <a:solidFill>
              <a:schemeClr val="tx1"/>
            </a:solidFill>
            <a:miter lim="800000"/>
            <a:headEnd/>
            <a:tailEnd/>
          </a:ln>
        </p:spPr>
        <p:txBody>
          <a:bodyPr wrap="none" lIns="89987" tIns="46794" rIns="89987" bIns="46794">
            <a:spAutoFit/>
          </a:bodyPr>
          <a:lstStyle/>
          <a:p>
            <a:pPr algn="ctr">
              <a:defRPr/>
            </a:pPr>
            <a:r>
              <a:rPr lang="ja-JP" altLang="en-US" sz="3200" dirty="0">
                <a:solidFill>
                  <a:srgbClr val="000000"/>
                </a:solidFill>
                <a:latin typeface="ＭＳ Ｐゴシック"/>
              </a:rPr>
              <a:t>総会 審議状況</a:t>
            </a:r>
            <a:r>
              <a:rPr lang="en-US" altLang="ja-JP" sz="3200" dirty="0">
                <a:solidFill>
                  <a:srgbClr val="000000"/>
                </a:solidFill>
                <a:latin typeface="ＭＳ Ｐゴシック"/>
              </a:rPr>
              <a:t>《</a:t>
            </a:r>
            <a:r>
              <a:rPr lang="ja-JP" altLang="en-US" sz="3200" dirty="0">
                <a:solidFill>
                  <a:srgbClr val="000000"/>
                </a:solidFill>
                <a:latin typeface="ＭＳ Ｐゴシック"/>
              </a:rPr>
              <a:t>平成２６年</a:t>
            </a:r>
            <a:r>
              <a:rPr lang="en-US" altLang="ja-JP" sz="3200" dirty="0">
                <a:solidFill>
                  <a:srgbClr val="000000"/>
                </a:solidFill>
                <a:latin typeface="ＭＳ Ｐゴシック"/>
              </a:rPr>
              <a:t>》</a:t>
            </a:r>
            <a:endParaRPr lang="ja-JP" altLang="en-US" sz="2800" dirty="0">
              <a:solidFill>
                <a:srgbClr val="000000"/>
              </a:solidFill>
              <a:latin typeface="ＭＳ Ｐゴシック"/>
            </a:endParaRPr>
          </a:p>
        </p:txBody>
      </p:sp>
      <p:sp>
        <p:nvSpPr>
          <p:cNvPr id="4"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4249681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42950" y="2349671"/>
            <a:ext cx="8695340" cy="1228725"/>
          </a:xfrm>
          <a:prstGeom prst="rect">
            <a:avLst/>
          </a:prstGeom>
          <a:solidFill>
            <a:srgbClr val="92D050"/>
          </a:solidFill>
          <a:ln>
            <a:solidFill>
              <a:schemeClr val="tx1"/>
            </a:solidFill>
            <a:prstDash val="solid"/>
          </a:ln>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en-US" altLang="ja-JP" sz="4000" dirty="0" smtClean="0">
                <a:solidFill>
                  <a:prstClr val="black"/>
                </a:solidFill>
                <a:latin typeface="ＭＳ Ｐゴシック"/>
              </a:rPr>
              <a:t>《</a:t>
            </a:r>
            <a:r>
              <a:rPr lang="ja-JP" altLang="en-US" sz="4000" dirty="0" smtClean="0">
                <a:solidFill>
                  <a:prstClr val="black"/>
                </a:solidFill>
                <a:latin typeface="ＭＳ Ｐゴシック"/>
              </a:rPr>
              <a:t>消費税率８％への引上げに伴う対応</a:t>
            </a:r>
            <a:r>
              <a:rPr lang="en-US" altLang="ja-JP" sz="4000" dirty="0" smtClean="0">
                <a:solidFill>
                  <a:prstClr val="black"/>
                </a:solidFill>
                <a:latin typeface="ＭＳ Ｐゴシック"/>
              </a:rPr>
              <a:t>》</a:t>
            </a:r>
          </a:p>
        </p:txBody>
      </p:sp>
      <p:sp>
        <p:nvSpPr>
          <p:cNvPr id="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2121947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テキスト ボックス 4"/>
          <p:cNvSpPr txBox="1">
            <a:spLocks noChangeArrowheads="1"/>
          </p:cNvSpPr>
          <p:nvPr/>
        </p:nvSpPr>
        <p:spPr bwMode="auto">
          <a:xfrm>
            <a:off x="414504" y="333386"/>
            <a:ext cx="8939477" cy="461665"/>
          </a:xfrm>
          <a:prstGeom prst="rect">
            <a:avLst/>
          </a:prstGeom>
          <a:solidFill>
            <a:schemeClr val="accent1"/>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2400" dirty="0" smtClean="0">
                <a:solidFill>
                  <a:srgbClr val="000000"/>
                </a:solidFill>
              </a:rPr>
              <a:t>消費税率引き上げ対応分への財源配分</a:t>
            </a:r>
          </a:p>
        </p:txBody>
      </p:sp>
      <p:sp>
        <p:nvSpPr>
          <p:cNvPr id="210948" name="テキスト ボックス 5"/>
          <p:cNvSpPr txBox="1">
            <a:spLocks noChangeArrowheads="1"/>
          </p:cNvSpPr>
          <p:nvPr/>
        </p:nvSpPr>
        <p:spPr bwMode="auto">
          <a:xfrm>
            <a:off x="431729" y="836613"/>
            <a:ext cx="8939477" cy="512445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spcBef>
                <a:spcPct val="0"/>
              </a:spcBef>
              <a:spcAft>
                <a:spcPct val="0"/>
              </a:spcAft>
              <a:buFontTx/>
              <a:buNone/>
            </a:pPr>
            <a:r>
              <a:rPr lang="ja-JP" altLang="en-US" sz="2200" dirty="0" smtClean="0">
                <a:solidFill>
                  <a:srgbClr val="000000"/>
                </a:solidFill>
              </a:rPr>
              <a:t>（１）改定率</a:t>
            </a:r>
            <a:endParaRPr lang="en-US" altLang="ja-JP" sz="2200" dirty="0" smtClean="0">
              <a:solidFill>
                <a:srgbClr val="000000"/>
              </a:solidFill>
            </a:endParaRPr>
          </a:p>
          <a:p>
            <a:pPr eaLnBrk="1" fontAlgn="base" hangingPunct="1">
              <a:spcBef>
                <a:spcPct val="0"/>
              </a:spcBef>
              <a:spcAft>
                <a:spcPct val="0"/>
              </a:spcAft>
              <a:buFontTx/>
              <a:buNone/>
            </a:pPr>
            <a:r>
              <a:rPr lang="ja-JP" altLang="en-US" sz="2200" dirty="0" smtClean="0">
                <a:solidFill>
                  <a:srgbClr val="000000"/>
                </a:solidFill>
              </a:rPr>
              <a:t>　</a:t>
            </a:r>
            <a:r>
              <a:rPr lang="ja-JP" altLang="en-US" sz="2000" u="sng" dirty="0" smtClean="0">
                <a:solidFill>
                  <a:srgbClr val="000000"/>
                </a:solidFill>
                <a:latin typeface="ＭＳ Ｐゴシック" pitchFamily="50" charset="-128"/>
              </a:rPr>
              <a:t>全体改定率　＋１．３６％</a:t>
            </a:r>
            <a:r>
              <a:rPr lang="ja-JP" altLang="en-US" sz="2000" dirty="0" smtClean="0">
                <a:solidFill>
                  <a:srgbClr val="000000"/>
                </a:solidFill>
                <a:latin typeface="ＭＳ Ｐゴシック" pitchFamily="50" charset="-128"/>
              </a:rPr>
              <a:t>（約５</a:t>
            </a:r>
            <a:r>
              <a:rPr lang="en-US" altLang="ja-JP" sz="2000" dirty="0" smtClean="0">
                <a:solidFill>
                  <a:srgbClr val="000000"/>
                </a:solidFill>
                <a:latin typeface="ＭＳ Ｐゴシック" pitchFamily="50" charset="-128"/>
              </a:rPr>
              <a:t>,</a:t>
            </a:r>
            <a:r>
              <a:rPr lang="ja-JP" altLang="en-US" sz="2000" dirty="0" smtClean="0">
                <a:solidFill>
                  <a:srgbClr val="000000"/>
                </a:solidFill>
                <a:latin typeface="ＭＳ Ｐゴシック" pitchFamily="50" charset="-128"/>
              </a:rPr>
              <a:t>６００億円）</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a:t>
            </a:r>
            <a:r>
              <a:rPr lang="ja-JP" altLang="en-US" sz="2000" u="sng" dirty="0" smtClean="0">
                <a:solidFill>
                  <a:srgbClr val="000000"/>
                </a:solidFill>
                <a:latin typeface="ＭＳ Ｐゴシック" pitchFamily="50" charset="-128"/>
              </a:rPr>
              <a:t>診療報酬改定（本体）  ＋０．６３％</a:t>
            </a:r>
            <a:r>
              <a:rPr lang="ja-JP" altLang="en-US" sz="2000" dirty="0" smtClean="0">
                <a:solidFill>
                  <a:srgbClr val="000000"/>
                </a:solidFill>
                <a:latin typeface="ＭＳ Ｐゴシック" pitchFamily="50" charset="-128"/>
              </a:rPr>
              <a:t>（約２</a:t>
            </a:r>
            <a:r>
              <a:rPr lang="en-US" altLang="ja-JP" sz="2000" dirty="0" smtClean="0">
                <a:solidFill>
                  <a:srgbClr val="000000"/>
                </a:solidFill>
                <a:latin typeface="ＭＳ Ｐゴシック" pitchFamily="50" charset="-128"/>
              </a:rPr>
              <a:t>,</a:t>
            </a:r>
            <a:r>
              <a:rPr lang="ja-JP" altLang="en-US" sz="2000" dirty="0" smtClean="0">
                <a:solidFill>
                  <a:srgbClr val="000000"/>
                </a:solidFill>
                <a:latin typeface="ＭＳ Ｐゴシック" pitchFamily="50" charset="-128"/>
              </a:rPr>
              <a:t>６００億円）</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各科改定率　</a:t>
            </a:r>
            <a:r>
              <a:rPr lang="ja-JP" altLang="en-US" sz="2000" dirty="0" smtClean="0">
                <a:solidFill>
                  <a:srgbClr val="FF0000"/>
                </a:solidFill>
                <a:latin typeface="ＭＳ Ｐゴシック" pitchFamily="50" charset="-128"/>
              </a:rPr>
              <a:t>医科　  ＋０．７１％（約２</a:t>
            </a:r>
            <a:r>
              <a:rPr lang="en-US" altLang="ja-JP" sz="2000" dirty="0" smtClean="0">
                <a:solidFill>
                  <a:srgbClr val="FF0000"/>
                </a:solidFill>
                <a:latin typeface="ＭＳ Ｐゴシック" pitchFamily="50" charset="-128"/>
              </a:rPr>
              <a:t>,</a:t>
            </a:r>
            <a:r>
              <a:rPr lang="ja-JP" altLang="en-US" sz="2000" dirty="0" smtClean="0">
                <a:solidFill>
                  <a:srgbClr val="FF0000"/>
                </a:solidFill>
                <a:latin typeface="ＭＳ Ｐゴシック" pitchFamily="50" charset="-128"/>
              </a:rPr>
              <a:t>２００億円）</a:t>
            </a:r>
            <a:endParaRPr lang="en-US" altLang="ja-JP" sz="2000" dirty="0" smtClean="0">
              <a:solidFill>
                <a:srgbClr val="FF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歯科　  ＋０．８７％（約　 ２００億円）</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調剤　  ＋０．１８％（約　 １００億円）</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a:t>
            </a:r>
            <a:r>
              <a:rPr lang="en-US" altLang="ja-JP" sz="1800" dirty="0" smtClean="0">
                <a:solidFill>
                  <a:srgbClr val="000000"/>
                </a:solidFill>
                <a:latin typeface="ＭＳ Ｐゴシック" pitchFamily="50" charset="-128"/>
              </a:rPr>
              <a:t>※ </a:t>
            </a:r>
            <a:r>
              <a:rPr lang="ja-JP" altLang="en-US" sz="1800" dirty="0" smtClean="0">
                <a:solidFill>
                  <a:srgbClr val="000000"/>
                </a:solidFill>
                <a:latin typeface="ＭＳ Ｐゴシック" pitchFamily="50" charset="-128"/>
              </a:rPr>
              <a:t>医科、歯科、調剤の改定率は薬剤費、特定保険医療材料費を除いた</a:t>
            </a:r>
            <a:endParaRPr lang="en-US" altLang="ja-JP" sz="18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1800" dirty="0" smtClean="0">
                <a:solidFill>
                  <a:srgbClr val="000000"/>
                </a:solidFill>
                <a:latin typeface="ＭＳ Ｐゴシック" pitchFamily="50" charset="-128"/>
              </a:rPr>
              <a:t>　　　　　 課税経費率（減価償却費を含む）に応じたものになっている</a:t>
            </a:r>
            <a:endParaRPr lang="en-US" altLang="ja-JP" sz="18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a:t>
            </a:r>
            <a:r>
              <a:rPr lang="ja-JP" altLang="en-US" sz="2000" u="sng" dirty="0" smtClean="0">
                <a:solidFill>
                  <a:srgbClr val="000000"/>
                </a:solidFill>
                <a:latin typeface="ＭＳ Ｐゴシック" pitchFamily="50" charset="-128"/>
              </a:rPr>
              <a:t>薬価改定等　　　　　　  ＋０．７３％</a:t>
            </a:r>
            <a:r>
              <a:rPr lang="ja-JP" altLang="en-US" sz="2000" dirty="0" smtClean="0">
                <a:solidFill>
                  <a:srgbClr val="000000"/>
                </a:solidFill>
                <a:latin typeface="ＭＳ Ｐゴシック" pitchFamily="50" charset="-128"/>
              </a:rPr>
              <a:t>（約３</a:t>
            </a:r>
            <a:r>
              <a:rPr lang="en-US" altLang="ja-JP" sz="2000" dirty="0" smtClean="0">
                <a:solidFill>
                  <a:srgbClr val="000000"/>
                </a:solidFill>
                <a:latin typeface="ＭＳ Ｐゴシック" pitchFamily="50" charset="-128"/>
              </a:rPr>
              <a:t>,</a:t>
            </a:r>
            <a:r>
              <a:rPr lang="ja-JP" altLang="en-US" sz="2000" dirty="0" smtClean="0">
                <a:solidFill>
                  <a:srgbClr val="000000"/>
                </a:solidFill>
                <a:latin typeface="ＭＳ Ｐゴシック" pitchFamily="50" charset="-128"/>
              </a:rPr>
              <a:t>０００億円）</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薬価改定　　　　   ＋０．６４％（約２</a:t>
            </a:r>
            <a:r>
              <a:rPr lang="en-US" altLang="ja-JP" sz="2000" dirty="0" smtClean="0">
                <a:solidFill>
                  <a:srgbClr val="000000"/>
                </a:solidFill>
                <a:latin typeface="ＭＳ Ｐゴシック" pitchFamily="50" charset="-128"/>
              </a:rPr>
              <a:t>,</a:t>
            </a:r>
            <a:r>
              <a:rPr lang="ja-JP" altLang="en-US" sz="2000" dirty="0" smtClean="0">
                <a:solidFill>
                  <a:srgbClr val="000000"/>
                </a:solidFill>
                <a:latin typeface="ＭＳ Ｐゴシック" pitchFamily="50" charset="-128"/>
              </a:rPr>
              <a:t>６００億円）</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材料価格改定　   ＋０．０９％（約　 ４００億円）</a:t>
            </a:r>
            <a:endParaRPr lang="en-US" altLang="ja-JP" sz="2000" dirty="0" smtClean="0">
              <a:solidFill>
                <a:srgbClr val="000000"/>
              </a:solidFill>
              <a:latin typeface="ＭＳ Ｐゴシック" pitchFamily="50" charset="-128"/>
            </a:endParaRPr>
          </a:p>
          <a:p>
            <a:pPr eaLnBrk="1" fontAlgn="base" hangingPunct="1">
              <a:spcBef>
                <a:spcPts val="600"/>
              </a:spcBef>
              <a:spcAft>
                <a:spcPct val="0"/>
              </a:spcAft>
              <a:buFontTx/>
              <a:buNone/>
            </a:pPr>
            <a:r>
              <a:rPr lang="ja-JP" altLang="en-US" sz="2000" dirty="0" smtClean="0">
                <a:solidFill>
                  <a:srgbClr val="000000"/>
                </a:solidFill>
                <a:latin typeface="ＭＳ Ｐゴシック" pitchFamily="50" charset="-128"/>
              </a:rPr>
              <a:t>（２）病院・診療所間の配分</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医科：約２</a:t>
            </a:r>
            <a:r>
              <a:rPr lang="en-US" altLang="ja-JP" sz="2000" dirty="0" smtClean="0">
                <a:solidFill>
                  <a:srgbClr val="000000"/>
                </a:solidFill>
                <a:latin typeface="ＭＳ Ｐゴシック" pitchFamily="50" charset="-128"/>
              </a:rPr>
              <a:t>,</a:t>
            </a:r>
            <a:r>
              <a:rPr lang="ja-JP" altLang="en-US" sz="2000" dirty="0" smtClean="0">
                <a:solidFill>
                  <a:srgbClr val="000000"/>
                </a:solidFill>
                <a:latin typeface="ＭＳ Ｐゴシック" pitchFamily="50" charset="-128"/>
              </a:rPr>
              <a:t>２００億円</a:t>
            </a:r>
            <a:r>
              <a:rPr lang="ja-JP" altLang="en-US" sz="2000" dirty="0" smtClean="0">
                <a:solidFill>
                  <a:srgbClr val="00B0F0"/>
                </a:solidFill>
                <a:latin typeface="ＭＳ Ｐゴシック" pitchFamily="50" charset="-128"/>
              </a:rPr>
              <a:t>（病院：約１</a:t>
            </a:r>
            <a:r>
              <a:rPr lang="en-US" altLang="ja-JP" sz="2000" dirty="0" smtClean="0">
                <a:solidFill>
                  <a:srgbClr val="00B0F0"/>
                </a:solidFill>
                <a:latin typeface="ＭＳ Ｐゴシック" pitchFamily="50" charset="-128"/>
              </a:rPr>
              <a:t>,</a:t>
            </a:r>
            <a:r>
              <a:rPr lang="ja-JP" altLang="en-US" sz="2000" dirty="0" smtClean="0">
                <a:solidFill>
                  <a:srgbClr val="00B0F0"/>
                </a:solidFill>
                <a:latin typeface="ＭＳ Ｐゴシック" pitchFamily="50" charset="-128"/>
              </a:rPr>
              <a:t>６００億円、診療所：約６００億円）</a:t>
            </a:r>
            <a:endParaRPr lang="en-US" altLang="ja-JP" sz="2000" dirty="0" smtClean="0">
              <a:solidFill>
                <a:srgbClr val="00B0F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a:t>
            </a:r>
            <a:r>
              <a:rPr lang="ja-JP" altLang="en-US" sz="1800" dirty="0" smtClean="0">
                <a:solidFill>
                  <a:srgbClr val="000000"/>
                </a:solidFill>
                <a:latin typeface="ＭＳ Ｐゴシック" pitchFamily="50" charset="-128"/>
              </a:rPr>
              <a:t>　　</a:t>
            </a:r>
            <a:r>
              <a:rPr lang="en-US" altLang="ja-JP" sz="1800" dirty="0" smtClean="0">
                <a:solidFill>
                  <a:srgbClr val="000000"/>
                </a:solidFill>
                <a:latin typeface="ＭＳ Ｐゴシック" pitchFamily="50" charset="-128"/>
              </a:rPr>
              <a:t>※ 〈</a:t>
            </a:r>
            <a:r>
              <a:rPr lang="ja-JP" altLang="en-US" sz="1800" dirty="0" smtClean="0">
                <a:solidFill>
                  <a:srgbClr val="000000"/>
                </a:solidFill>
                <a:latin typeface="ＭＳ Ｐゴシック" pitchFamily="50" charset="-128"/>
              </a:rPr>
              <a:t>病院、診療所ごとの医療費シェア</a:t>
            </a:r>
            <a:r>
              <a:rPr lang="en-US" altLang="ja-JP" sz="1800" dirty="0" smtClean="0">
                <a:solidFill>
                  <a:srgbClr val="000000"/>
                </a:solidFill>
                <a:latin typeface="ＭＳ Ｐゴシック" pitchFamily="50" charset="-128"/>
              </a:rPr>
              <a:t>〉×〈</a:t>
            </a:r>
            <a:r>
              <a:rPr lang="ja-JP" altLang="en-US" sz="1800" dirty="0" smtClean="0">
                <a:solidFill>
                  <a:srgbClr val="000000"/>
                </a:solidFill>
                <a:latin typeface="ＭＳ Ｐゴシック" pitchFamily="50" charset="-128"/>
              </a:rPr>
              <a:t>病院、診療所ごとの課税経費率</a:t>
            </a:r>
            <a:r>
              <a:rPr lang="en-US" altLang="ja-JP" sz="1800" dirty="0" smtClean="0">
                <a:solidFill>
                  <a:srgbClr val="000000"/>
                </a:solidFill>
                <a:latin typeface="ＭＳ Ｐゴシック" pitchFamily="50" charset="-128"/>
              </a:rPr>
              <a:t>〉</a:t>
            </a:r>
            <a:r>
              <a:rPr lang="ja-JP" altLang="en-US" sz="1800" dirty="0" smtClean="0">
                <a:solidFill>
                  <a:srgbClr val="000000"/>
                </a:solidFill>
                <a:latin typeface="ＭＳ Ｐゴシック" pitchFamily="50" charset="-128"/>
              </a:rPr>
              <a:t>に</a:t>
            </a:r>
            <a:endParaRPr lang="en-US" altLang="ja-JP" sz="1800"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1800" dirty="0" smtClean="0">
                <a:solidFill>
                  <a:srgbClr val="000000"/>
                </a:solidFill>
                <a:latin typeface="ＭＳ Ｐゴシック" pitchFamily="50" charset="-128"/>
              </a:rPr>
              <a:t>         </a:t>
            </a:r>
            <a:r>
              <a:rPr lang="ja-JP" altLang="en-US" sz="1800" dirty="0" smtClean="0">
                <a:solidFill>
                  <a:srgbClr val="000000"/>
                </a:solidFill>
                <a:latin typeface="ＭＳ Ｐゴシック" pitchFamily="50" charset="-128"/>
              </a:rPr>
              <a:t>より算出</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a:t>
            </a:r>
            <a:endParaRPr lang="en-US" altLang="ja-JP" sz="2000" dirty="0" smtClean="0">
              <a:solidFill>
                <a:srgbClr val="000000"/>
              </a:solidFill>
              <a:latin typeface="ＭＳ Ｐゴシック" pitchFamily="50" charset="-128"/>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54</a:t>
            </a:fld>
            <a:endParaRPr lang="ja-JP" altLang="en-US" dirty="0">
              <a:solidFill>
                <a:prstClr val="black"/>
              </a:solidFill>
              <a:latin typeface="Calibri"/>
            </a:endParaRPr>
          </a:p>
        </p:txBody>
      </p:sp>
    </p:spTree>
    <p:extLst>
      <p:ext uri="{BB962C8B-B14F-4D97-AF65-F5344CB8AC3E}">
        <p14:creationId xmlns:p14="http://schemas.microsoft.com/office/powerpoint/2010/main" val="40304691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テキスト ボックス 4"/>
          <p:cNvSpPr txBox="1">
            <a:spLocks noChangeArrowheads="1"/>
          </p:cNvSpPr>
          <p:nvPr/>
        </p:nvSpPr>
        <p:spPr bwMode="auto">
          <a:xfrm>
            <a:off x="263129" y="333386"/>
            <a:ext cx="8941196"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2200" u="sng" smtClean="0">
                <a:solidFill>
                  <a:srgbClr val="000000"/>
                </a:solidFill>
              </a:rPr>
              <a:t>消費税率引き上げ対応分への財源配分</a:t>
            </a:r>
          </a:p>
        </p:txBody>
      </p:sp>
      <p:sp>
        <p:nvSpPr>
          <p:cNvPr id="211972" name="テキスト ボックス 5"/>
          <p:cNvSpPr txBox="1">
            <a:spLocks noChangeArrowheads="1"/>
          </p:cNvSpPr>
          <p:nvPr/>
        </p:nvSpPr>
        <p:spPr bwMode="auto">
          <a:xfrm>
            <a:off x="414504" y="820742"/>
            <a:ext cx="8939477" cy="461664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spcBef>
                <a:spcPct val="0"/>
              </a:spcBef>
              <a:spcAft>
                <a:spcPct val="0"/>
              </a:spcAft>
              <a:buFontTx/>
              <a:buNone/>
            </a:pPr>
            <a:r>
              <a:rPr lang="ja-JP" altLang="en-US" sz="2200" dirty="0" smtClean="0">
                <a:solidFill>
                  <a:srgbClr val="000000"/>
                </a:solidFill>
              </a:rPr>
              <a:t>（３）対応方針</a:t>
            </a:r>
            <a:endParaRPr lang="en-US" altLang="ja-JP" sz="2200" dirty="0" smtClean="0">
              <a:solidFill>
                <a:srgbClr val="000000"/>
              </a:solidFill>
            </a:endParaRPr>
          </a:p>
          <a:p>
            <a:pPr eaLnBrk="1" fontAlgn="base" hangingPunct="1">
              <a:spcBef>
                <a:spcPct val="0"/>
              </a:spcBef>
              <a:spcAft>
                <a:spcPct val="0"/>
              </a:spcAft>
              <a:buFontTx/>
              <a:buNone/>
            </a:pPr>
            <a:r>
              <a:rPr lang="ja-JP" altLang="en-US" sz="2200" dirty="0" smtClean="0">
                <a:solidFill>
                  <a:srgbClr val="000000"/>
                </a:solidFill>
              </a:rPr>
              <a:t>　</a:t>
            </a:r>
            <a:r>
              <a:rPr lang="ja-JP" altLang="en-US" sz="2000" u="sng" dirty="0" smtClean="0">
                <a:solidFill>
                  <a:srgbClr val="000000"/>
                </a:solidFill>
                <a:latin typeface="ＭＳ Ｐゴシック" pitchFamily="50" charset="-128"/>
              </a:rPr>
              <a:t>１）診療報酬とは別建ての高額投資対応</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消費税率の８％引上げ時には、</a:t>
            </a:r>
            <a:r>
              <a:rPr lang="ja-JP" altLang="en-US" sz="2000" dirty="0" smtClean="0">
                <a:solidFill>
                  <a:srgbClr val="00B0F0"/>
                </a:solidFill>
                <a:latin typeface="ＭＳ Ｐゴシック" pitchFamily="50" charset="-128"/>
              </a:rPr>
              <a:t>診療報酬とは別建ての高額投資対応は実施</a:t>
            </a:r>
            <a:endParaRPr lang="en-US" altLang="ja-JP" sz="2000" dirty="0" smtClean="0">
              <a:solidFill>
                <a:srgbClr val="00B0F0"/>
              </a:solidFill>
              <a:latin typeface="ＭＳ Ｐゴシック" pitchFamily="50" charset="-128"/>
            </a:endParaRPr>
          </a:p>
          <a:p>
            <a:pPr eaLnBrk="1" fontAlgn="base" hangingPunct="1">
              <a:spcBef>
                <a:spcPct val="0"/>
              </a:spcBef>
              <a:spcAft>
                <a:spcPct val="0"/>
              </a:spcAft>
              <a:buFontTx/>
              <a:buNone/>
            </a:pPr>
            <a:r>
              <a:rPr lang="en-US" altLang="ja-JP" sz="2000" dirty="0">
                <a:solidFill>
                  <a:srgbClr val="00B0F0"/>
                </a:solidFill>
                <a:latin typeface="ＭＳ Ｐゴシック" pitchFamily="50" charset="-128"/>
              </a:rPr>
              <a:t> </a:t>
            </a:r>
            <a:r>
              <a:rPr lang="en-US" altLang="ja-JP" sz="2000" dirty="0" smtClean="0">
                <a:solidFill>
                  <a:srgbClr val="00B0F0"/>
                </a:solidFill>
                <a:latin typeface="ＭＳ Ｐゴシック" pitchFamily="50" charset="-128"/>
              </a:rPr>
              <a:t>  </a:t>
            </a:r>
            <a:r>
              <a:rPr lang="ja-JP" altLang="en-US" sz="2000" dirty="0" smtClean="0">
                <a:solidFill>
                  <a:srgbClr val="00B0F0"/>
                </a:solidFill>
                <a:latin typeface="ＭＳ Ｐゴシック" pitchFamily="50" charset="-128"/>
              </a:rPr>
              <a:t>せず、</a:t>
            </a:r>
            <a:r>
              <a:rPr lang="ja-JP" altLang="en-US" sz="2000" dirty="0" smtClean="0">
                <a:solidFill>
                  <a:srgbClr val="FF0000"/>
                </a:solidFill>
                <a:latin typeface="ＭＳ Ｐゴシック" pitchFamily="50" charset="-128"/>
              </a:rPr>
              <a:t>診療報酬改定により対応</a:t>
            </a:r>
            <a:r>
              <a:rPr lang="ja-JP" altLang="en-US" sz="2000" dirty="0" smtClean="0">
                <a:solidFill>
                  <a:srgbClr val="000000"/>
                </a:solidFill>
                <a:latin typeface="ＭＳ Ｐゴシック" pitchFamily="50" charset="-128"/>
              </a:rPr>
              <a:t>する</a:t>
            </a:r>
            <a:endParaRPr lang="en-US" altLang="ja-JP" sz="2000" dirty="0" smtClean="0">
              <a:solidFill>
                <a:srgbClr val="000000"/>
              </a:solidFill>
              <a:latin typeface="ＭＳ Ｐゴシック" pitchFamily="50" charset="-128"/>
            </a:endParaRPr>
          </a:p>
          <a:p>
            <a:pPr eaLnBrk="1" fontAlgn="base" hangingPunct="1">
              <a:spcBef>
                <a:spcPts val="600"/>
              </a:spcBef>
              <a:spcAft>
                <a:spcPct val="0"/>
              </a:spcAft>
              <a:buFontTx/>
              <a:buNone/>
            </a:pPr>
            <a:r>
              <a:rPr lang="ja-JP" altLang="en-US" sz="2000" dirty="0" smtClean="0">
                <a:solidFill>
                  <a:srgbClr val="000000"/>
                </a:solidFill>
                <a:latin typeface="ＭＳ Ｐゴシック" pitchFamily="50" charset="-128"/>
              </a:rPr>
              <a:t>　</a:t>
            </a:r>
            <a:r>
              <a:rPr lang="ja-JP" altLang="en-US" sz="2000" u="sng" dirty="0" smtClean="0">
                <a:solidFill>
                  <a:srgbClr val="000000"/>
                </a:solidFill>
                <a:latin typeface="ＭＳ Ｐゴシック" pitchFamily="50" charset="-128"/>
              </a:rPr>
              <a:t>２）診療報酬による対応</a:t>
            </a:r>
            <a:endParaRPr lang="en-US" altLang="ja-JP" sz="2000" u="sng"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基本診療料への上乗せによる対応を</a:t>
            </a:r>
            <a:r>
              <a:rPr lang="ja-JP" altLang="en-US" sz="2000" u="sng" dirty="0" smtClean="0">
                <a:solidFill>
                  <a:srgbClr val="FF0000"/>
                </a:solidFill>
                <a:latin typeface="ＭＳ Ｐゴシック" pitchFamily="50" charset="-128"/>
              </a:rPr>
              <a:t>中心としつつ</a:t>
            </a:r>
            <a:r>
              <a:rPr lang="ja-JP" altLang="en-US" sz="2000" dirty="0" smtClean="0">
                <a:solidFill>
                  <a:srgbClr val="000000"/>
                </a:solidFill>
                <a:latin typeface="ＭＳ Ｐゴシック" pitchFamily="50" charset="-128"/>
              </a:rPr>
              <a:t>、「個別項目」への上乗せを</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2000" dirty="0">
                <a:solidFill>
                  <a:srgbClr val="000000"/>
                </a:solidFill>
                <a:latin typeface="ＭＳ Ｐゴシック" pitchFamily="50" charset="-128"/>
              </a:rPr>
              <a:t> </a:t>
            </a:r>
            <a:r>
              <a:rPr lang="en-US" altLang="ja-JP" sz="2000" dirty="0" smtClean="0">
                <a:solidFill>
                  <a:srgbClr val="000000"/>
                </a:solidFill>
                <a:latin typeface="ＭＳ Ｐゴシック" pitchFamily="50" charset="-128"/>
              </a:rPr>
              <a:t>  </a:t>
            </a:r>
            <a:r>
              <a:rPr lang="ja-JP" altLang="en-US" sz="2000" dirty="0" smtClean="0">
                <a:solidFill>
                  <a:srgbClr val="000000"/>
                </a:solidFill>
                <a:latin typeface="ＭＳ Ｐゴシック" pitchFamily="50" charset="-128"/>
              </a:rPr>
              <a:t>組み合わせる形で対応することを基本とする</a:t>
            </a:r>
            <a:endParaRPr lang="en-US" altLang="ja-JP" sz="2000" dirty="0" smtClean="0">
              <a:solidFill>
                <a:srgbClr val="000000"/>
              </a:solidFill>
              <a:latin typeface="ＭＳ Ｐゴシック" pitchFamily="50" charset="-128"/>
            </a:endParaRPr>
          </a:p>
          <a:p>
            <a:pPr eaLnBrk="1" fontAlgn="base" hangingPunct="1">
              <a:spcBef>
                <a:spcPts val="600"/>
              </a:spcBef>
              <a:spcAft>
                <a:spcPct val="0"/>
              </a:spcAft>
              <a:buFontTx/>
              <a:buNone/>
            </a:pPr>
            <a:r>
              <a:rPr lang="ja-JP" altLang="en-US" sz="2000" dirty="0" smtClean="0">
                <a:solidFill>
                  <a:srgbClr val="000000"/>
                </a:solidFill>
                <a:latin typeface="ＭＳ Ｐゴシック" pitchFamily="50" charset="-128"/>
              </a:rPr>
              <a:t>　</a:t>
            </a:r>
            <a:r>
              <a:rPr lang="en-US" altLang="ja-JP" sz="2000" dirty="0" smtClean="0">
                <a:solidFill>
                  <a:srgbClr val="000000"/>
                </a:solidFill>
                <a:latin typeface="ＭＳ Ｐゴシック" pitchFamily="50" charset="-128"/>
              </a:rPr>
              <a:t>《</a:t>
            </a:r>
            <a:r>
              <a:rPr lang="ja-JP" altLang="en-US" sz="2000" dirty="0" smtClean="0">
                <a:solidFill>
                  <a:srgbClr val="000000"/>
                </a:solidFill>
                <a:latin typeface="ＭＳ Ｐゴシック" pitchFamily="50" charset="-128"/>
              </a:rPr>
              <a:t>基本診療料へ上乗せする場合の上乗せ方法</a:t>
            </a:r>
            <a:r>
              <a:rPr lang="en-US" altLang="ja-JP" sz="2000" dirty="0" smtClean="0">
                <a:solidFill>
                  <a:srgbClr val="000000"/>
                </a:solidFill>
                <a:latin typeface="ＭＳ Ｐゴシック" pitchFamily="50" charset="-128"/>
              </a:rPr>
              <a:t>》</a:t>
            </a: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a:t>
            </a:r>
            <a:r>
              <a:rPr lang="en-US" altLang="ja-JP" sz="2000" dirty="0" smtClean="0">
                <a:solidFill>
                  <a:srgbClr val="000000"/>
                </a:solidFill>
                <a:latin typeface="ＭＳ Ｐゴシック" pitchFamily="50" charset="-128"/>
              </a:rPr>
              <a:t>〔</a:t>
            </a:r>
            <a:r>
              <a:rPr lang="ja-JP" altLang="en-US" sz="2000" dirty="0" smtClean="0">
                <a:solidFill>
                  <a:srgbClr val="000000"/>
                </a:solidFill>
                <a:latin typeface="ＭＳ Ｐゴシック" pitchFamily="50" charset="-128"/>
              </a:rPr>
              <a:t>診療所</a:t>
            </a:r>
            <a:r>
              <a:rPr lang="en-US" altLang="ja-JP" sz="2000" dirty="0" smtClean="0">
                <a:solidFill>
                  <a:srgbClr val="000000"/>
                </a:solidFill>
                <a:latin typeface="ＭＳ Ｐゴシック" pitchFamily="50" charset="-128"/>
              </a:rPr>
              <a:t>〕</a:t>
            </a:r>
            <a:r>
              <a:rPr lang="ja-JP" altLang="en-US" sz="2000" dirty="0" smtClean="0">
                <a:solidFill>
                  <a:srgbClr val="000000"/>
                </a:solidFill>
                <a:latin typeface="ＭＳ Ｐゴシック" pitchFamily="50" charset="-128"/>
              </a:rPr>
              <a:t>約  ６００億円</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a:t>
            </a:r>
            <a:r>
              <a:rPr lang="ja-JP" altLang="en-US" sz="2000" dirty="0" smtClean="0">
                <a:solidFill>
                  <a:srgbClr val="FF0000"/>
                </a:solidFill>
                <a:latin typeface="ＭＳ Ｐゴシック" pitchFamily="50" charset="-128"/>
              </a:rPr>
              <a:t>初・再診料</a:t>
            </a:r>
            <a:r>
              <a:rPr lang="ja-JP" altLang="en-US" sz="2000" dirty="0" smtClean="0">
                <a:solidFill>
                  <a:srgbClr val="000000"/>
                </a:solidFill>
                <a:latin typeface="ＭＳ Ｐゴシック" pitchFamily="50" charset="-128"/>
              </a:rPr>
              <a:t>および</a:t>
            </a:r>
            <a:r>
              <a:rPr lang="ja-JP" altLang="en-US" sz="2000" dirty="0" smtClean="0">
                <a:solidFill>
                  <a:srgbClr val="FF0000"/>
                </a:solidFill>
                <a:latin typeface="ＭＳ Ｐゴシック" pitchFamily="50" charset="-128"/>
              </a:rPr>
              <a:t>有床診療所入院基本料</a:t>
            </a:r>
            <a:r>
              <a:rPr lang="ja-JP" altLang="en-US" sz="2000" dirty="0" smtClean="0">
                <a:solidFill>
                  <a:srgbClr val="000000"/>
                </a:solidFill>
                <a:latin typeface="ＭＳ Ｐゴシック" pitchFamily="50" charset="-128"/>
              </a:rPr>
              <a:t>に上乗せ</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a:t>
            </a:r>
            <a:r>
              <a:rPr lang="en-US" altLang="ja-JP" sz="2000" dirty="0" smtClean="0">
                <a:solidFill>
                  <a:srgbClr val="000000"/>
                </a:solidFill>
                <a:latin typeface="ＭＳ Ｐゴシック" pitchFamily="50" charset="-128"/>
              </a:rPr>
              <a:t>〔</a:t>
            </a:r>
            <a:r>
              <a:rPr lang="ja-JP" altLang="en-US" sz="2000" dirty="0" smtClean="0">
                <a:solidFill>
                  <a:srgbClr val="000000"/>
                </a:solidFill>
                <a:latin typeface="ＭＳ Ｐゴシック" pitchFamily="50" charset="-128"/>
              </a:rPr>
              <a:t>病   院</a:t>
            </a:r>
            <a:r>
              <a:rPr lang="en-US" altLang="ja-JP" sz="2000" dirty="0" smtClean="0">
                <a:solidFill>
                  <a:srgbClr val="000000"/>
                </a:solidFill>
                <a:latin typeface="ＭＳ Ｐゴシック" pitchFamily="50" charset="-128"/>
              </a:rPr>
              <a:t>〕</a:t>
            </a:r>
            <a:r>
              <a:rPr lang="ja-JP" altLang="en-US" sz="2000" dirty="0" smtClean="0">
                <a:solidFill>
                  <a:srgbClr val="000000"/>
                </a:solidFill>
                <a:latin typeface="ＭＳ Ｐゴシック" pitchFamily="50" charset="-128"/>
              </a:rPr>
              <a:t>約１</a:t>
            </a:r>
            <a:r>
              <a:rPr lang="en-US" altLang="ja-JP" sz="2000" dirty="0" smtClean="0">
                <a:solidFill>
                  <a:srgbClr val="000000"/>
                </a:solidFill>
                <a:latin typeface="ＭＳ Ｐゴシック" pitchFamily="50" charset="-128"/>
              </a:rPr>
              <a:t>,</a:t>
            </a:r>
            <a:r>
              <a:rPr lang="ja-JP" altLang="en-US" sz="2000" dirty="0" smtClean="0">
                <a:solidFill>
                  <a:srgbClr val="000000"/>
                </a:solidFill>
                <a:latin typeface="ＭＳ Ｐゴシック" pitchFamily="50" charset="-128"/>
              </a:rPr>
              <a:t>６００億円</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診療所と初・再診料の点数を変えないようにするため、診療所に乗せた</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2000" dirty="0">
                <a:solidFill>
                  <a:srgbClr val="000000"/>
                </a:solidFill>
                <a:latin typeface="ＭＳ Ｐゴシック" pitchFamily="50" charset="-128"/>
              </a:rPr>
              <a:t> </a:t>
            </a:r>
            <a:r>
              <a:rPr lang="en-US" altLang="ja-JP" sz="2000" dirty="0" smtClean="0">
                <a:solidFill>
                  <a:srgbClr val="000000"/>
                </a:solidFill>
                <a:latin typeface="ＭＳ Ｐゴシック" pitchFamily="50" charset="-128"/>
              </a:rPr>
              <a:t>        </a:t>
            </a:r>
            <a:r>
              <a:rPr lang="ja-JP" altLang="en-US" sz="2000" dirty="0" smtClean="0">
                <a:solidFill>
                  <a:srgbClr val="000000"/>
                </a:solidFill>
                <a:latin typeface="ＭＳ Ｐゴシック" pitchFamily="50" charset="-128"/>
              </a:rPr>
              <a:t>点数と同じ点数を初・再診料</a:t>
            </a:r>
            <a:r>
              <a:rPr lang="en-US" altLang="ja-JP" sz="2000" dirty="0" smtClean="0">
                <a:solidFill>
                  <a:srgbClr val="000000"/>
                </a:solidFill>
                <a:latin typeface="ＭＳ Ｐゴシック" pitchFamily="50" charset="-128"/>
              </a:rPr>
              <a:t>(</a:t>
            </a:r>
            <a:r>
              <a:rPr lang="ja-JP" altLang="en-US" sz="2000" dirty="0" smtClean="0">
                <a:solidFill>
                  <a:srgbClr val="000000"/>
                </a:solidFill>
                <a:latin typeface="ＭＳ Ｐゴシック" pitchFamily="50" charset="-128"/>
              </a:rPr>
              <a:t>外来診療料を含む）に上乗せし、余った財源を</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en-US" altLang="ja-JP" sz="2000" dirty="0">
                <a:solidFill>
                  <a:srgbClr val="000000"/>
                </a:solidFill>
                <a:latin typeface="ＭＳ Ｐゴシック" pitchFamily="50" charset="-128"/>
              </a:rPr>
              <a:t> </a:t>
            </a:r>
            <a:r>
              <a:rPr lang="en-US" altLang="ja-JP" sz="2000" dirty="0" smtClean="0">
                <a:solidFill>
                  <a:srgbClr val="000000"/>
                </a:solidFill>
                <a:latin typeface="ＭＳ Ｐゴシック" pitchFamily="50" charset="-128"/>
              </a:rPr>
              <a:t>        </a:t>
            </a:r>
            <a:r>
              <a:rPr lang="ja-JP" altLang="en-US" sz="2000" dirty="0" smtClean="0">
                <a:solidFill>
                  <a:srgbClr val="000000"/>
                </a:solidFill>
                <a:latin typeface="ＭＳ Ｐゴシック" pitchFamily="50" charset="-128"/>
              </a:rPr>
              <a:t>入院料等に上乗せ</a:t>
            </a:r>
            <a:endParaRPr lang="en-US" altLang="ja-JP" sz="2000" dirty="0" smtClean="0">
              <a:solidFill>
                <a:srgbClr val="000000"/>
              </a:solidFill>
              <a:latin typeface="ＭＳ Ｐゴシック" pitchFamily="50" charset="-128"/>
            </a:endParaRPr>
          </a:p>
        </p:txBody>
      </p:sp>
      <p:sp>
        <p:nvSpPr>
          <p:cNvPr id="211973" name="テキスト ボックス 6"/>
          <p:cNvSpPr txBox="1">
            <a:spLocks noChangeArrowheads="1"/>
          </p:cNvSpPr>
          <p:nvPr/>
        </p:nvSpPr>
        <p:spPr bwMode="auto">
          <a:xfrm>
            <a:off x="414504" y="333386"/>
            <a:ext cx="8939477" cy="461665"/>
          </a:xfrm>
          <a:prstGeom prst="rect">
            <a:avLst/>
          </a:prstGeom>
          <a:solidFill>
            <a:schemeClr val="accent1"/>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2400" dirty="0" smtClean="0">
                <a:solidFill>
                  <a:srgbClr val="000000"/>
                </a:solidFill>
              </a:rPr>
              <a:t>消費税率引き上げ対応分への財源配分</a:t>
            </a: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55</a:t>
            </a:fld>
            <a:endParaRPr lang="ja-JP" altLang="en-US" dirty="0">
              <a:solidFill>
                <a:prstClr val="black"/>
              </a:solidFill>
              <a:latin typeface="Calibri"/>
            </a:endParaRPr>
          </a:p>
        </p:txBody>
      </p:sp>
    </p:spTree>
    <p:extLst>
      <p:ext uri="{BB962C8B-B14F-4D97-AF65-F5344CB8AC3E}">
        <p14:creationId xmlns:p14="http://schemas.microsoft.com/office/powerpoint/2010/main" val="1343492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テキスト ボックス 4"/>
          <p:cNvSpPr txBox="1">
            <a:spLocks noChangeArrowheads="1"/>
          </p:cNvSpPr>
          <p:nvPr/>
        </p:nvSpPr>
        <p:spPr bwMode="auto">
          <a:xfrm>
            <a:off x="263129" y="333386"/>
            <a:ext cx="8941196"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2200" u="sng" smtClean="0">
                <a:solidFill>
                  <a:srgbClr val="000000"/>
                </a:solidFill>
              </a:rPr>
              <a:t>消費税率引き上げ対応分への財源配分</a:t>
            </a:r>
          </a:p>
        </p:txBody>
      </p:sp>
      <p:sp>
        <p:nvSpPr>
          <p:cNvPr id="219140" name="テキスト ボックス 6"/>
          <p:cNvSpPr txBox="1">
            <a:spLocks noChangeArrowheads="1"/>
          </p:cNvSpPr>
          <p:nvPr/>
        </p:nvSpPr>
        <p:spPr bwMode="auto">
          <a:xfrm>
            <a:off x="414504" y="333386"/>
            <a:ext cx="8939477" cy="461665"/>
          </a:xfrm>
          <a:prstGeom prst="rect">
            <a:avLst/>
          </a:prstGeom>
          <a:solidFill>
            <a:schemeClr val="accent1"/>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2400" dirty="0" smtClean="0">
                <a:solidFill>
                  <a:srgbClr val="000000"/>
                </a:solidFill>
              </a:rPr>
              <a:t>消費税率引き上げ対応分への財源配分</a:t>
            </a:r>
          </a:p>
        </p:txBody>
      </p:sp>
      <p:sp>
        <p:nvSpPr>
          <p:cNvPr id="185352" name="テキスト ボックス 8"/>
          <p:cNvSpPr txBox="1">
            <a:spLocks noChangeArrowheads="1"/>
          </p:cNvSpPr>
          <p:nvPr/>
        </p:nvSpPr>
        <p:spPr bwMode="auto">
          <a:xfrm>
            <a:off x="414504" y="784234"/>
            <a:ext cx="8939477" cy="3836948"/>
          </a:xfrm>
          <a:prstGeom prst="rect">
            <a:avLst/>
          </a:prstGeom>
          <a:solidFill>
            <a:srgbClr val="FFFF00">
              <a:alpha val="10000"/>
            </a:srgbClr>
          </a:solidFill>
          <a:ln w="9525">
            <a:solidFill>
              <a:schemeClr val="tx1"/>
            </a:solidFill>
            <a:prstDash val="dash"/>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lnSpc>
                <a:spcPts val="2200"/>
              </a:lnSpc>
              <a:spcBef>
                <a:spcPct val="0"/>
              </a:spcBef>
              <a:spcAft>
                <a:spcPct val="0"/>
              </a:spcAft>
              <a:buFontTx/>
              <a:buNone/>
              <a:defRPr/>
            </a:pP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公益裁定（</a:t>
            </a:r>
            <a:r>
              <a:rPr lang="en-US" altLang="ja-JP" sz="2000" dirty="0" smtClean="0">
                <a:solidFill>
                  <a:srgbClr val="000000"/>
                </a:solidFill>
                <a:latin typeface="ＭＳ Ｐゴシック" charset="-128"/>
              </a:rPr>
              <a:t>2014/2/5</a:t>
            </a:r>
            <a:r>
              <a:rPr lang="ja-JP" altLang="en-US" sz="2000" dirty="0" smtClean="0">
                <a:solidFill>
                  <a:srgbClr val="000000"/>
                </a:solidFill>
                <a:latin typeface="ＭＳ Ｐゴシック" charset="-128"/>
              </a:rPr>
              <a:t>）</a:t>
            </a:r>
            <a:r>
              <a:rPr lang="en-US" altLang="ja-JP" sz="2000" dirty="0" smtClean="0">
                <a:solidFill>
                  <a:srgbClr val="000000"/>
                </a:solidFill>
                <a:latin typeface="ＭＳ Ｐゴシック" charset="-128"/>
              </a:rPr>
              <a:t>〕</a:t>
            </a:r>
          </a:p>
          <a:p>
            <a:pPr eaLnBrk="1" fontAlgn="base" hangingPunct="1">
              <a:lnSpc>
                <a:spcPts val="2200"/>
              </a:lnSpc>
              <a:spcBef>
                <a:spcPct val="0"/>
              </a:spcBef>
              <a:spcAft>
                <a:spcPct val="0"/>
              </a:spcAft>
              <a:buFontTx/>
              <a:buNone/>
              <a:defRPr/>
            </a:pPr>
            <a:r>
              <a:rPr lang="ja-JP" altLang="en-US" sz="2000" kern="100" dirty="0">
                <a:solidFill>
                  <a:srgbClr val="000000"/>
                </a:solidFill>
                <a:latin typeface="ＭＳ Ｐゴシック"/>
                <a:ea typeface="ＭＳ Ｐゴシック"/>
                <a:cs typeface="Times New Roman"/>
              </a:rPr>
              <a:t>（１</a:t>
            </a:r>
            <a:r>
              <a:rPr lang="ja-JP" altLang="en-US" sz="2000" kern="100" dirty="0" smtClean="0">
                <a:solidFill>
                  <a:srgbClr val="000000"/>
                </a:solidFill>
                <a:latin typeface="ＭＳ Ｐゴシック"/>
                <a:ea typeface="ＭＳ Ｐゴシック"/>
                <a:cs typeface="Times New Roman"/>
              </a:rPr>
              <a:t>） </a:t>
            </a:r>
            <a:r>
              <a:rPr lang="ja-JP" altLang="ja-JP" sz="2000" kern="100" dirty="0" smtClean="0">
                <a:solidFill>
                  <a:srgbClr val="000000"/>
                </a:solidFill>
                <a:latin typeface="ＭＳ Ｐゴシック"/>
                <a:ea typeface="ＭＳ Ｐゴシック"/>
                <a:cs typeface="Times New Roman"/>
              </a:rPr>
              <a:t>どの個別項目にどの程度上乗せすればよいか判断することは、データの</a:t>
            </a:r>
            <a:endParaRPr lang="en-US" altLang="ja-JP" sz="2000" kern="100" dirty="0" smtClean="0">
              <a:solidFill>
                <a:srgbClr val="000000"/>
              </a:solidFill>
              <a:latin typeface="ＭＳ Ｐゴシック"/>
              <a:ea typeface="ＭＳ Ｐゴシック"/>
              <a:cs typeface="Times New Roman"/>
            </a:endParaRPr>
          </a:p>
          <a:p>
            <a:pPr eaLnBrk="1" fontAlgn="base" hangingPunct="1">
              <a:lnSpc>
                <a:spcPts val="2200"/>
              </a:lnSpc>
              <a:spcBef>
                <a:spcPct val="0"/>
              </a:spcBef>
              <a:spcAft>
                <a:spcPct val="0"/>
              </a:spcAft>
              <a:buFontTx/>
              <a:buNone/>
              <a:defRPr/>
            </a:pPr>
            <a:r>
              <a:rPr lang="en-US" altLang="ja-JP" sz="2000" kern="100" dirty="0">
                <a:solidFill>
                  <a:srgbClr val="000000"/>
                </a:solidFill>
                <a:latin typeface="ＭＳ Ｐゴシック"/>
                <a:ea typeface="ＭＳ Ｐゴシック"/>
                <a:cs typeface="Times New Roman"/>
              </a:rPr>
              <a:t> </a:t>
            </a:r>
            <a:r>
              <a:rPr lang="en-US" altLang="ja-JP" sz="2000" kern="100" dirty="0" smtClean="0">
                <a:solidFill>
                  <a:srgbClr val="000000"/>
                </a:solidFill>
                <a:latin typeface="ＭＳ Ｐゴシック"/>
                <a:ea typeface="ＭＳ Ｐゴシック"/>
                <a:cs typeface="Times New Roman"/>
              </a:rPr>
              <a:t> </a:t>
            </a:r>
            <a:r>
              <a:rPr lang="ja-JP" altLang="ja-JP" sz="2000" kern="100" dirty="0" smtClean="0">
                <a:solidFill>
                  <a:srgbClr val="000000"/>
                </a:solidFill>
                <a:latin typeface="ＭＳ Ｐゴシック"/>
                <a:ea typeface="ＭＳ Ｐゴシック"/>
                <a:cs typeface="Times New Roman"/>
              </a:rPr>
              <a:t>制約上困難で、高額投資が消費税率引き上げの前後によって、消費税負担と</a:t>
            </a:r>
            <a:endParaRPr lang="en-US" altLang="ja-JP" sz="2000" kern="100" dirty="0" smtClean="0">
              <a:solidFill>
                <a:srgbClr val="000000"/>
              </a:solidFill>
              <a:latin typeface="ＭＳ Ｐゴシック"/>
              <a:ea typeface="ＭＳ Ｐゴシック"/>
              <a:cs typeface="Times New Roman"/>
            </a:endParaRPr>
          </a:p>
          <a:p>
            <a:pPr eaLnBrk="1" fontAlgn="base" hangingPunct="1">
              <a:lnSpc>
                <a:spcPts val="2200"/>
              </a:lnSpc>
              <a:spcBef>
                <a:spcPct val="0"/>
              </a:spcBef>
              <a:spcAft>
                <a:spcPct val="0"/>
              </a:spcAft>
              <a:buFontTx/>
              <a:buNone/>
              <a:defRPr/>
            </a:pPr>
            <a:r>
              <a:rPr lang="en-US" altLang="ja-JP" sz="2000" kern="100" dirty="0">
                <a:solidFill>
                  <a:srgbClr val="000000"/>
                </a:solidFill>
                <a:latin typeface="ＭＳ Ｐゴシック"/>
                <a:ea typeface="ＭＳ Ｐゴシック"/>
                <a:cs typeface="Times New Roman"/>
              </a:rPr>
              <a:t> </a:t>
            </a:r>
            <a:r>
              <a:rPr lang="en-US" altLang="ja-JP" sz="2000" kern="100" dirty="0" smtClean="0">
                <a:solidFill>
                  <a:srgbClr val="000000"/>
                </a:solidFill>
                <a:latin typeface="ＭＳ Ｐゴシック"/>
                <a:ea typeface="ＭＳ Ｐゴシック"/>
                <a:cs typeface="Times New Roman"/>
              </a:rPr>
              <a:t> </a:t>
            </a:r>
            <a:r>
              <a:rPr lang="ja-JP" altLang="ja-JP" sz="2000" kern="100" dirty="0" smtClean="0">
                <a:solidFill>
                  <a:srgbClr val="000000"/>
                </a:solidFill>
                <a:latin typeface="ＭＳ Ｐゴシック"/>
                <a:ea typeface="ＭＳ Ｐゴシック"/>
                <a:cs typeface="Times New Roman"/>
              </a:rPr>
              <a:t>診療報酬による補填に不整合が生じる</a:t>
            </a:r>
          </a:p>
          <a:p>
            <a:pPr fontAlgn="base">
              <a:lnSpc>
                <a:spcPts val="2400"/>
              </a:lnSpc>
              <a:spcBef>
                <a:spcPts val="600"/>
              </a:spcBef>
              <a:buFontTx/>
              <a:buNone/>
              <a:defRPr/>
            </a:pPr>
            <a:r>
              <a:rPr lang="ja-JP" altLang="en-US" sz="2000" kern="100" dirty="0">
                <a:solidFill>
                  <a:srgbClr val="000000"/>
                </a:solidFill>
                <a:latin typeface="ＭＳ Ｐゴシック"/>
                <a:ea typeface="ＭＳ Ｐゴシック"/>
                <a:cs typeface="Times New Roman"/>
              </a:rPr>
              <a:t>（２）</a:t>
            </a:r>
            <a:r>
              <a:rPr lang="ja-JP" altLang="ja-JP" sz="2000" kern="100" dirty="0" smtClean="0">
                <a:solidFill>
                  <a:srgbClr val="000000"/>
                </a:solidFill>
                <a:latin typeface="ＭＳ Ｐゴシック"/>
                <a:ea typeface="ＭＳ Ｐゴシック"/>
                <a:cs typeface="Times New Roman"/>
              </a:rPr>
              <a:t>仮に個別項目を選定し、積極的に点数に上乗せした場合、医療機関間に</a:t>
            </a:r>
            <a:endParaRPr lang="en-US" altLang="ja-JP" sz="2000" kern="100" dirty="0" smtClean="0">
              <a:solidFill>
                <a:srgbClr val="000000"/>
              </a:solidFill>
              <a:latin typeface="ＭＳ Ｐゴシック"/>
              <a:ea typeface="ＭＳ Ｐゴシック"/>
              <a:cs typeface="Times New Roman"/>
            </a:endParaRPr>
          </a:p>
          <a:p>
            <a:pPr fontAlgn="base">
              <a:lnSpc>
                <a:spcPts val="2400"/>
              </a:lnSpc>
              <a:spcBef>
                <a:spcPts val="0"/>
              </a:spcBef>
              <a:buFontTx/>
              <a:buNone/>
              <a:defRPr/>
            </a:pPr>
            <a:r>
              <a:rPr lang="en-US" altLang="ja-JP" sz="2000" kern="100" dirty="0" smtClean="0">
                <a:solidFill>
                  <a:srgbClr val="000000"/>
                </a:solidFill>
                <a:latin typeface="ＭＳ Ｐゴシック"/>
                <a:ea typeface="ＭＳ Ｐゴシック"/>
                <a:cs typeface="Times New Roman"/>
              </a:rPr>
              <a:t>  </a:t>
            </a:r>
            <a:r>
              <a:rPr lang="ja-JP" altLang="ja-JP" sz="2000" kern="100" dirty="0" smtClean="0">
                <a:solidFill>
                  <a:srgbClr val="000000"/>
                </a:solidFill>
                <a:latin typeface="ＭＳ Ｐゴシック"/>
                <a:ea typeface="ＭＳ Ｐゴシック"/>
                <a:cs typeface="Times New Roman"/>
              </a:rPr>
              <a:t>新たな不公平感を惹起し、患者の理解が得られなくなるため、個別項目に上乗せ</a:t>
            </a:r>
            <a:endParaRPr lang="en-US" altLang="ja-JP" sz="2000" kern="100" dirty="0" smtClean="0">
              <a:solidFill>
                <a:srgbClr val="000000"/>
              </a:solidFill>
              <a:latin typeface="ＭＳ Ｐゴシック"/>
              <a:ea typeface="ＭＳ Ｐゴシック"/>
              <a:cs typeface="Times New Roman"/>
            </a:endParaRPr>
          </a:p>
          <a:p>
            <a:pPr fontAlgn="base">
              <a:lnSpc>
                <a:spcPts val="2400"/>
              </a:lnSpc>
              <a:spcBef>
                <a:spcPts val="0"/>
              </a:spcBef>
              <a:buFontTx/>
              <a:buNone/>
              <a:defRPr/>
            </a:pPr>
            <a:r>
              <a:rPr lang="en-US" altLang="ja-JP" sz="2000" kern="100" dirty="0">
                <a:solidFill>
                  <a:srgbClr val="000000"/>
                </a:solidFill>
                <a:latin typeface="ＭＳ Ｐゴシック"/>
                <a:ea typeface="ＭＳ Ｐゴシック"/>
                <a:cs typeface="Times New Roman"/>
              </a:rPr>
              <a:t> </a:t>
            </a:r>
            <a:r>
              <a:rPr lang="en-US" altLang="ja-JP" sz="2000" kern="100" dirty="0" smtClean="0">
                <a:solidFill>
                  <a:srgbClr val="000000"/>
                </a:solidFill>
                <a:latin typeface="ＭＳ Ｐゴシック"/>
                <a:ea typeface="ＭＳ Ｐゴシック"/>
                <a:cs typeface="Times New Roman"/>
              </a:rPr>
              <a:t> </a:t>
            </a:r>
            <a:r>
              <a:rPr lang="ja-JP" altLang="ja-JP" sz="2000" kern="100" dirty="0" smtClean="0">
                <a:solidFill>
                  <a:srgbClr val="000000"/>
                </a:solidFill>
                <a:latin typeface="ＭＳ Ｐゴシック"/>
                <a:ea typeface="ＭＳ Ｐゴシック"/>
                <a:cs typeface="Times New Roman"/>
              </a:rPr>
              <a:t>することは現実的に不可能である</a:t>
            </a:r>
          </a:p>
          <a:p>
            <a:pPr fontAlgn="base">
              <a:lnSpc>
                <a:spcPts val="2400"/>
              </a:lnSpc>
              <a:spcBef>
                <a:spcPts val="600"/>
              </a:spcBef>
              <a:buFontTx/>
              <a:buNone/>
              <a:defRPr/>
            </a:pPr>
            <a:r>
              <a:rPr lang="ja-JP" altLang="en-US" sz="2000" kern="100" dirty="0">
                <a:solidFill>
                  <a:srgbClr val="000000"/>
                </a:solidFill>
                <a:latin typeface="ＭＳ Ｐゴシック"/>
                <a:ea typeface="ＭＳ Ｐゴシック"/>
                <a:cs typeface="Times New Roman"/>
              </a:rPr>
              <a:t>（３）</a:t>
            </a:r>
            <a:r>
              <a:rPr lang="ja-JP" altLang="ja-JP" sz="2000" kern="100" dirty="0" smtClean="0">
                <a:solidFill>
                  <a:srgbClr val="000000"/>
                </a:solidFill>
                <a:latin typeface="ＭＳ Ｐゴシック"/>
                <a:ea typeface="ＭＳ Ｐゴシック"/>
                <a:cs typeface="Times New Roman"/>
              </a:rPr>
              <a:t>個別項目に上乗せしない場合でも、一定の不公平感が生じることは避けられな</a:t>
            </a:r>
            <a:endParaRPr lang="en-US" altLang="ja-JP" sz="2000" kern="100" dirty="0" smtClean="0">
              <a:solidFill>
                <a:srgbClr val="000000"/>
              </a:solidFill>
              <a:latin typeface="ＭＳ Ｐゴシック"/>
              <a:ea typeface="ＭＳ Ｐゴシック"/>
              <a:cs typeface="Times New Roman"/>
            </a:endParaRPr>
          </a:p>
          <a:p>
            <a:pPr fontAlgn="base">
              <a:lnSpc>
                <a:spcPts val="2400"/>
              </a:lnSpc>
              <a:spcBef>
                <a:spcPts val="0"/>
              </a:spcBef>
              <a:buFontTx/>
              <a:buNone/>
              <a:defRPr/>
            </a:pPr>
            <a:r>
              <a:rPr lang="en-US" altLang="ja-JP" sz="2000" kern="100" dirty="0">
                <a:solidFill>
                  <a:srgbClr val="000000"/>
                </a:solidFill>
                <a:latin typeface="ＭＳ Ｐゴシック"/>
                <a:ea typeface="ＭＳ Ｐゴシック"/>
                <a:cs typeface="Times New Roman"/>
              </a:rPr>
              <a:t> </a:t>
            </a:r>
            <a:r>
              <a:rPr lang="en-US" altLang="ja-JP" sz="2000" kern="100" dirty="0" smtClean="0">
                <a:solidFill>
                  <a:srgbClr val="000000"/>
                </a:solidFill>
                <a:latin typeface="ＭＳ Ｐゴシック"/>
                <a:ea typeface="ＭＳ Ｐゴシック"/>
                <a:cs typeface="Times New Roman"/>
              </a:rPr>
              <a:t> </a:t>
            </a:r>
            <a:r>
              <a:rPr lang="ja-JP" altLang="ja-JP" sz="2000" kern="100" dirty="0" smtClean="0">
                <a:solidFill>
                  <a:srgbClr val="000000"/>
                </a:solidFill>
                <a:latin typeface="ＭＳ Ｐゴシック"/>
                <a:ea typeface="ＭＳ Ｐゴシック"/>
                <a:cs typeface="Times New Roman"/>
              </a:rPr>
              <a:t>い。限られたデータの中で対応するためには、可能な限り分かりやすい形で上乗</a:t>
            </a:r>
            <a:endParaRPr lang="en-US" altLang="ja-JP" sz="2000" kern="100" dirty="0" smtClean="0">
              <a:solidFill>
                <a:srgbClr val="000000"/>
              </a:solidFill>
              <a:latin typeface="ＭＳ Ｐゴシック"/>
              <a:ea typeface="ＭＳ Ｐゴシック"/>
              <a:cs typeface="Times New Roman"/>
            </a:endParaRPr>
          </a:p>
          <a:p>
            <a:pPr fontAlgn="base">
              <a:lnSpc>
                <a:spcPts val="2400"/>
              </a:lnSpc>
              <a:spcBef>
                <a:spcPts val="0"/>
              </a:spcBef>
              <a:buFontTx/>
              <a:buNone/>
              <a:defRPr/>
            </a:pPr>
            <a:r>
              <a:rPr lang="en-US" altLang="ja-JP" sz="2000" kern="100" dirty="0">
                <a:solidFill>
                  <a:srgbClr val="000000"/>
                </a:solidFill>
                <a:latin typeface="ＭＳ Ｐゴシック"/>
                <a:ea typeface="ＭＳ Ｐゴシック"/>
                <a:cs typeface="Times New Roman"/>
              </a:rPr>
              <a:t> </a:t>
            </a:r>
            <a:r>
              <a:rPr lang="en-US" altLang="ja-JP" sz="2000" kern="100" dirty="0" smtClean="0">
                <a:solidFill>
                  <a:srgbClr val="000000"/>
                </a:solidFill>
                <a:latin typeface="ＭＳ Ｐゴシック"/>
                <a:ea typeface="ＭＳ Ｐゴシック"/>
                <a:cs typeface="Times New Roman"/>
              </a:rPr>
              <a:t> </a:t>
            </a:r>
            <a:r>
              <a:rPr lang="ja-JP" altLang="ja-JP" sz="2000" kern="100" dirty="0" smtClean="0">
                <a:solidFill>
                  <a:srgbClr val="000000"/>
                </a:solidFill>
                <a:latin typeface="ＭＳ Ｐゴシック"/>
                <a:ea typeface="ＭＳ Ｐゴシック"/>
                <a:cs typeface="Times New Roman"/>
              </a:rPr>
              <a:t>せすることを重視すべきで、</a:t>
            </a:r>
            <a:r>
              <a:rPr lang="ja-JP" altLang="ja-JP" sz="2000" u="sng" kern="100" dirty="0" smtClean="0">
                <a:solidFill>
                  <a:srgbClr val="FF0000"/>
                </a:solidFill>
                <a:latin typeface="ＭＳ Ｐゴシック"/>
                <a:ea typeface="ＭＳ Ｐゴシック"/>
                <a:cs typeface="Times New Roman"/>
              </a:rPr>
              <a:t>基本診療料に上乗せすることを中心に、個別項目に</a:t>
            </a:r>
            <a:endParaRPr lang="en-US" altLang="ja-JP" sz="2000" u="sng" kern="100" dirty="0" smtClean="0">
              <a:solidFill>
                <a:srgbClr val="FF0000"/>
              </a:solidFill>
              <a:latin typeface="ＭＳ Ｐゴシック"/>
              <a:ea typeface="ＭＳ Ｐゴシック"/>
              <a:cs typeface="Times New Roman"/>
            </a:endParaRPr>
          </a:p>
          <a:p>
            <a:pPr fontAlgn="base">
              <a:lnSpc>
                <a:spcPts val="2400"/>
              </a:lnSpc>
              <a:spcBef>
                <a:spcPts val="0"/>
              </a:spcBef>
              <a:buFontTx/>
              <a:buNone/>
              <a:defRPr/>
            </a:pPr>
            <a:r>
              <a:rPr lang="en-US" altLang="ja-JP" sz="2000" kern="100" dirty="0">
                <a:solidFill>
                  <a:srgbClr val="FF0000"/>
                </a:solidFill>
                <a:latin typeface="ＭＳ Ｐゴシック"/>
                <a:ea typeface="ＭＳ Ｐゴシック"/>
                <a:cs typeface="Times New Roman"/>
              </a:rPr>
              <a:t> </a:t>
            </a:r>
            <a:r>
              <a:rPr lang="en-US" altLang="ja-JP" sz="2000" kern="100" dirty="0" smtClean="0">
                <a:solidFill>
                  <a:srgbClr val="FF0000"/>
                </a:solidFill>
                <a:latin typeface="ＭＳ Ｐゴシック"/>
                <a:ea typeface="ＭＳ Ｐゴシック"/>
                <a:cs typeface="Times New Roman"/>
              </a:rPr>
              <a:t> </a:t>
            </a:r>
            <a:r>
              <a:rPr lang="ja-JP" altLang="ja-JP" sz="2000" u="sng" kern="100" dirty="0" smtClean="0">
                <a:solidFill>
                  <a:srgbClr val="FF0000"/>
                </a:solidFill>
                <a:latin typeface="ＭＳ Ｐゴシック"/>
                <a:ea typeface="ＭＳ Ｐゴシック"/>
                <a:cs typeface="Times New Roman"/>
              </a:rPr>
              <a:t>ついては、基本診療料との関係上、上乗せしなければ不合理になると思われる</a:t>
            </a:r>
            <a:endParaRPr lang="en-US" altLang="ja-JP" sz="2000" u="sng" kern="100" dirty="0" smtClean="0">
              <a:solidFill>
                <a:srgbClr val="FF0000"/>
              </a:solidFill>
              <a:latin typeface="ＭＳ Ｐゴシック"/>
              <a:ea typeface="ＭＳ Ｐゴシック"/>
              <a:cs typeface="Times New Roman"/>
            </a:endParaRPr>
          </a:p>
          <a:p>
            <a:pPr fontAlgn="base">
              <a:lnSpc>
                <a:spcPts val="2400"/>
              </a:lnSpc>
              <a:spcBef>
                <a:spcPts val="0"/>
              </a:spcBef>
              <a:buFontTx/>
              <a:buNone/>
              <a:defRPr/>
            </a:pPr>
            <a:r>
              <a:rPr lang="en-US" altLang="ja-JP" sz="2000" kern="100" dirty="0">
                <a:solidFill>
                  <a:srgbClr val="FF0000"/>
                </a:solidFill>
                <a:latin typeface="ＭＳ Ｐゴシック"/>
                <a:ea typeface="ＭＳ Ｐゴシック"/>
                <a:cs typeface="Times New Roman"/>
              </a:rPr>
              <a:t> </a:t>
            </a:r>
            <a:r>
              <a:rPr lang="en-US" altLang="ja-JP" sz="2000" kern="100" dirty="0" smtClean="0">
                <a:solidFill>
                  <a:srgbClr val="FF0000"/>
                </a:solidFill>
                <a:latin typeface="ＭＳ Ｐゴシック"/>
                <a:ea typeface="ＭＳ Ｐゴシック"/>
                <a:cs typeface="Times New Roman"/>
              </a:rPr>
              <a:t> </a:t>
            </a:r>
            <a:r>
              <a:rPr lang="ja-JP" altLang="ja-JP" sz="2000" u="sng" kern="100" dirty="0" smtClean="0">
                <a:solidFill>
                  <a:srgbClr val="FF0000"/>
                </a:solidFill>
                <a:latin typeface="ＭＳ Ｐゴシック"/>
                <a:ea typeface="ＭＳ Ｐゴシック"/>
                <a:cs typeface="Times New Roman"/>
              </a:rPr>
              <a:t>項目等に補完的に上乗せすることが、現時点で考え得る最善の策</a:t>
            </a:r>
            <a:r>
              <a:rPr lang="ja-JP" altLang="ja-JP" sz="2000" kern="100" dirty="0" smtClean="0">
                <a:solidFill>
                  <a:srgbClr val="000000"/>
                </a:solidFill>
                <a:latin typeface="ＭＳ Ｐゴシック"/>
                <a:ea typeface="ＭＳ Ｐゴシック"/>
                <a:cs typeface="Times New Roman"/>
              </a:rPr>
              <a:t>である</a:t>
            </a:r>
          </a:p>
        </p:txBody>
      </p:sp>
      <p:sp>
        <p:nvSpPr>
          <p:cNvPr id="6" name="テキスト ボックス 8"/>
          <p:cNvSpPr txBox="1">
            <a:spLocks noChangeArrowheads="1"/>
          </p:cNvSpPr>
          <p:nvPr/>
        </p:nvSpPr>
        <p:spPr bwMode="auto">
          <a:xfrm>
            <a:off x="414504" y="4732796"/>
            <a:ext cx="8939477" cy="1502976"/>
          </a:xfrm>
          <a:prstGeom prst="rect">
            <a:avLst/>
          </a:prstGeom>
          <a:solidFill>
            <a:srgbClr val="66CCFF">
              <a:alpha val="55000"/>
            </a:srgbClr>
          </a:solidFill>
          <a:ln w="25400">
            <a:solidFill>
              <a:schemeClr val="tx1"/>
            </a:solidFill>
            <a:prstDash val="solid"/>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lnSpc>
                <a:spcPts val="2200"/>
              </a:lnSpc>
              <a:spcBef>
                <a:spcPct val="0"/>
              </a:spcBef>
              <a:spcAft>
                <a:spcPct val="0"/>
              </a:spcAft>
              <a:buFontTx/>
              <a:buNone/>
              <a:defRPr/>
            </a:pPr>
            <a:r>
              <a:rPr lang="en-US" altLang="ja-JP" sz="2000" b="1" kern="100" dirty="0" smtClean="0">
                <a:solidFill>
                  <a:srgbClr val="000000"/>
                </a:solidFill>
                <a:latin typeface="ＭＳ Ｐゴシック"/>
                <a:ea typeface="ＭＳ Ｐゴシック"/>
                <a:cs typeface="Times New Roman"/>
              </a:rPr>
              <a:t>【</a:t>
            </a:r>
            <a:r>
              <a:rPr lang="ja-JP" altLang="en-US" sz="2000" b="1" kern="100" dirty="0" smtClean="0">
                <a:solidFill>
                  <a:srgbClr val="000000"/>
                </a:solidFill>
                <a:latin typeface="ＭＳ Ｐゴシック"/>
                <a:ea typeface="ＭＳ Ｐゴシック"/>
                <a:cs typeface="Times New Roman"/>
              </a:rPr>
              <a:t>対応例</a:t>
            </a:r>
            <a:r>
              <a:rPr lang="en-US" altLang="ja-JP" sz="2000" b="1" kern="100" dirty="0" smtClean="0">
                <a:solidFill>
                  <a:srgbClr val="000000"/>
                </a:solidFill>
                <a:latin typeface="ＭＳ Ｐゴシック"/>
                <a:ea typeface="ＭＳ Ｐゴシック"/>
                <a:cs typeface="Times New Roman"/>
              </a:rPr>
              <a:t>】</a:t>
            </a:r>
          </a:p>
          <a:p>
            <a:pPr eaLnBrk="1" fontAlgn="base" hangingPunct="1">
              <a:lnSpc>
                <a:spcPts val="2200"/>
              </a:lnSpc>
              <a:spcBef>
                <a:spcPct val="0"/>
              </a:spcBef>
              <a:spcAft>
                <a:spcPct val="0"/>
              </a:spcAft>
              <a:buFontTx/>
              <a:buNone/>
              <a:defRPr/>
            </a:pPr>
            <a:r>
              <a:rPr lang="ja-JP" altLang="en-US" sz="2000" kern="100" dirty="0" smtClean="0">
                <a:solidFill>
                  <a:srgbClr val="000000"/>
                </a:solidFill>
                <a:latin typeface="ＭＳ Ｐゴシック"/>
                <a:ea typeface="ＭＳ Ｐゴシック"/>
                <a:cs typeface="Times New Roman"/>
              </a:rPr>
              <a:t>初診料</a:t>
            </a:r>
            <a:r>
              <a:rPr lang="ja-JP" altLang="en-US" sz="2000" kern="100" dirty="0" smtClean="0">
                <a:solidFill>
                  <a:srgbClr val="FF0000"/>
                </a:solidFill>
                <a:latin typeface="ＭＳ Ｐゴシック"/>
                <a:ea typeface="ＭＳ Ｐゴシック"/>
                <a:cs typeface="Times New Roman"/>
              </a:rPr>
              <a:t>＋</a:t>
            </a:r>
            <a:r>
              <a:rPr lang="en-US" altLang="ja-JP" sz="2000" kern="100" dirty="0" smtClean="0">
                <a:solidFill>
                  <a:srgbClr val="FF0000"/>
                </a:solidFill>
                <a:latin typeface="ＭＳ Ｐゴシック"/>
                <a:ea typeface="ＭＳ Ｐゴシック"/>
                <a:cs typeface="Times New Roman"/>
              </a:rPr>
              <a:t>12</a:t>
            </a:r>
            <a:r>
              <a:rPr lang="ja-JP" altLang="en-US" sz="2000" kern="100" dirty="0" smtClean="0">
                <a:solidFill>
                  <a:srgbClr val="FF0000"/>
                </a:solidFill>
                <a:latin typeface="ＭＳ Ｐゴシック"/>
                <a:ea typeface="ＭＳ Ｐゴシック"/>
                <a:cs typeface="Times New Roman"/>
              </a:rPr>
              <a:t>点</a:t>
            </a:r>
            <a:r>
              <a:rPr lang="ja-JP" altLang="en-US" sz="2000" kern="100" spc="-100" dirty="0" smtClean="0">
                <a:solidFill>
                  <a:srgbClr val="000000"/>
                </a:solidFill>
                <a:latin typeface="ＭＳ Ｐゴシック"/>
                <a:ea typeface="ＭＳ Ｐゴシック"/>
                <a:cs typeface="Times New Roman"/>
              </a:rPr>
              <a:t>（</a:t>
            </a:r>
            <a:r>
              <a:rPr lang="en-US" altLang="ja-JP" sz="2000" kern="100" spc="-100" dirty="0" smtClean="0">
                <a:solidFill>
                  <a:srgbClr val="000000"/>
                </a:solidFill>
                <a:latin typeface="ＭＳ Ｐゴシック"/>
                <a:ea typeface="ＭＳ Ｐゴシック"/>
                <a:cs typeface="Times New Roman"/>
              </a:rPr>
              <a:t>270</a:t>
            </a:r>
            <a:r>
              <a:rPr lang="ja-JP" altLang="en-US" sz="2000" kern="100" spc="-100" dirty="0" smtClean="0">
                <a:solidFill>
                  <a:srgbClr val="000000"/>
                </a:solidFill>
                <a:latin typeface="ＭＳ Ｐゴシック"/>
                <a:ea typeface="ＭＳ Ｐゴシック"/>
                <a:cs typeface="Times New Roman"/>
              </a:rPr>
              <a:t>点→</a:t>
            </a:r>
            <a:r>
              <a:rPr lang="en-US" altLang="ja-JP" sz="2000" kern="100" spc="-100" dirty="0" smtClean="0">
                <a:solidFill>
                  <a:srgbClr val="000000"/>
                </a:solidFill>
                <a:latin typeface="ＭＳ Ｐゴシック"/>
                <a:ea typeface="ＭＳ Ｐゴシック"/>
                <a:cs typeface="Times New Roman"/>
              </a:rPr>
              <a:t>282</a:t>
            </a:r>
            <a:r>
              <a:rPr lang="ja-JP" altLang="en-US" sz="2000" kern="100" spc="-100" dirty="0" smtClean="0">
                <a:solidFill>
                  <a:srgbClr val="000000"/>
                </a:solidFill>
                <a:latin typeface="ＭＳ Ｐゴシック"/>
                <a:ea typeface="ＭＳ Ｐゴシック"/>
                <a:cs typeface="Times New Roman"/>
              </a:rPr>
              <a:t>点）</a:t>
            </a:r>
            <a:r>
              <a:rPr lang="ja-JP" altLang="en-US" sz="2000" kern="100" dirty="0" smtClean="0">
                <a:solidFill>
                  <a:srgbClr val="000000"/>
                </a:solidFill>
                <a:latin typeface="ＭＳ Ｐゴシック"/>
                <a:ea typeface="ＭＳ Ｐゴシック"/>
                <a:cs typeface="Times New Roman"/>
              </a:rPr>
              <a:t>、再診料</a:t>
            </a:r>
            <a:r>
              <a:rPr lang="ja-JP" altLang="en-US" sz="2000" kern="100" dirty="0" smtClean="0">
                <a:solidFill>
                  <a:srgbClr val="FF0000"/>
                </a:solidFill>
                <a:latin typeface="ＭＳ Ｐゴシック"/>
                <a:ea typeface="ＭＳ Ｐゴシック"/>
                <a:cs typeface="Times New Roman"/>
              </a:rPr>
              <a:t>＋</a:t>
            </a:r>
            <a:r>
              <a:rPr lang="en-US" altLang="ja-JP" sz="2000" kern="100" dirty="0" smtClean="0">
                <a:solidFill>
                  <a:srgbClr val="FF0000"/>
                </a:solidFill>
                <a:latin typeface="ＭＳ Ｐゴシック"/>
                <a:ea typeface="ＭＳ Ｐゴシック"/>
                <a:cs typeface="Times New Roman"/>
              </a:rPr>
              <a:t>3</a:t>
            </a:r>
            <a:r>
              <a:rPr lang="ja-JP" altLang="en-US" sz="2000" kern="100" dirty="0" smtClean="0">
                <a:solidFill>
                  <a:srgbClr val="FF0000"/>
                </a:solidFill>
                <a:latin typeface="ＭＳ Ｐゴシック"/>
                <a:ea typeface="ＭＳ Ｐゴシック"/>
                <a:cs typeface="Times New Roman"/>
              </a:rPr>
              <a:t>点</a:t>
            </a:r>
            <a:r>
              <a:rPr lang="ja-JP" altLang="en-US" sz="2000" kern="100" spc="-100" dirty="0" smtClean="0">
                <a:solidFill>
                  <a:srgbClr val="000000"/>
                </a:solidFill>
                <a:latin typeface="ＭＳ Ｐゴシック"/>
                <a:ea typeface="ＭＳ Ｐゴシック"/>
                <a:cs typeface="Times New Roman"/>
              </a:rPr>
              <a:t>（</a:t>
            </a:r>
            <a:r>
              <a:rPr lang="en-US" altLang="ja-JP" sz="2000" kern="100" spc="-100" dirty="0" smtClean="0">
                <a:solidFill>
                  <a:srgbClr val="000000"/>
                </a:solidFill>
                <a:latin typeface="ＭＳ Ｐゴシック"/>
                <a:ea typeface="ＭＳ Ｐゴシック"/>
                <a:cs typeface="Times New Roman"/>
              </a:rPr>
              <a:t>69</a:t>
            </a:r>
            <a:r>
              <a:rPr lang="ja-JP" altLang="en-US" sz="2000" kern="100" spc="-100" dirty="0" smtClean="0">
                <a:solidFill>
                  <a:srgbClr val="000000"/>
                </a:solidFill>
                <a:latin typeface="ＭＳ Ｐゴシック"/>
                <a:ea typeface="ＭＳ Ｐゴシック"/>
                <a:cs typeface="Times New Roman"/>
              </a:rPr>
              <a:t>点→</a:t>
            </a:r>
            <a:r>
              <a:rPr lang="en-US" altLang="ja-JP" sz="2000" kern="100" spc="-100" dirty="0" smtClean="0">
                <a:solidFill>
                  <a:srgbClr val="000000"/>
                </a:solidFill>
                <a:latin typeface="ＭＳ Ｐゴシック"/>
                <a:ea typeface="ＭＳ Ｐゴシック"/>
                <a:cs typeface="Times New Roman"/>
              </a:rPr>
              <a:t>72</a:t>
            </a:r>
            <a:r>
              <a:rPr lang="ja-JP" altLang="en-US" sz="2000" kern="100" spc="-100" dirty="0" smtClean="0">
                <a:solidFill>
                  <a:srgbClr val="000000"/>
                </a:solidFill>
                <a:latin typeface="ＭＳ Ｐゴシック"/>
                <a:ea typeface="ＭＳ Ｐゴシック"/>
                <a:cs typeface="Times New Roman"/>
              </a:rPr>
              <a:t>点）</a:t>
            </a:r>
            <a:r>
              <a:rPr lang="ja-JP" altLang="en-US" sz="2000" kern="100" dirty="0" smtClean="0">
                <a:solidFill>
                  <a:srgbClr val="000000"/>
                </a:solidFill>
                <a:latin typeface="ＭＳ Ｐゴシック"/>
                <a:ea typeface="ＭＳ Ｐゴシック"/>
                <a:cs typeface="Times New Roman"/>
              </a:rPr>
              <a:t>、</a:t>
            </a:r>
            <a:endParaRPr lang="en-US" altLang="ja-JP" sz="2000" kern="100" dirty="0" smtClean="0">
              <a:solidFill>
                <a:srgbClr val="000000"/>
              </a:solidFill>
              <a:latin typeface="ＭＳ Ｐゴシック"/>
              <a:ea typeface="ＭＳ Ｐゴシック"/>
              <a:cs typeface="Times New Roman"/>
            </a:endParaRPr>
          </a:p>
          <a:p>
            <a:pPr eaLnBrk="1" fontAlgn="base" hangingPunct="1">
              <a:lnSpc>
                <a:spcPts val="2200"/>
              </a:lnSpc>
              <a:spcBef>
                <a:spcPct val="0"/>
              </a:spcBef>
              <a:spcAft>
                <a:spcPct val="0"/>
              </a:spcAft>
              <a:buFontTx/>
              <a:buNone/>
              <a:defRPr/>
            </a:pPr>
            <a:r>
              <a:rPr lang="ja-JP" altLang="en-US" sz="2000" kern="100" dirty="0" smtClean="0">
                <a:solidFill>
                  <a:srgbClr val="000000"/>
                </a:solidFill>
                <a:latin typeface="ＭＳ Ｐゴシック"/>
                <a:ea typeface="ＭＳ Ｐゴシック"/>
                <a:cs typeface="Times New Roman"/>
              </a:rPr>
              <a:t>外来診療料</a:t>
            </a:r>
            <a:r>
              <a:rPr lang="ja-JP" altLang="en-US" sz="2000" kern="100" dirty="0" smtClean="0">
                <a:solidFill>
                  <a:srgbClr val="FF0000"/>
                </a:solidFill>
                <a:latin typeface="ＭＳ Ｐゴシック"/>
                <a:ea typeface="ＭＳ Ｐゴシック"/>
                <a:cs typeface="Times New Roman"/>
              </a:rPr>
              <a:t>＋</a:t>
            </a:r>
            <a:r>
              <a:rPr lang="en-US" altLang="ja-JP" sz="2000" kern="100" dirty="0" smtClean="0">
                <a:solidFill>
                  <a:srgbClr val="FF0000"/>
                </a:solidFill>
                <a:latin typeface="ＭＳ Ｐゴシック"/>
                <a:ea typeface="ＭＳ Ｐゴシック"/>
                <a:cs typeface="Times New Roman"/>
              </a:rPr>
              <a:t>3</a:t>
            </a:r>
            <a:r>
              <a:rPr lang="ja-JP" altLang="en-US" sz="2000" kern="100" dirty="0" smtClean="0">
                <a:solidFill>
                  <a:srgbClr val="FF0000"/>
                </a:solidFill>
                <a:latin typeface="ＭＳ Ｐゴシック"/>
                <a:ea typeface="ＭＳ Ｐゴシック"/>
                <a:cs typeface="Times New Roman"/>
              </a:rPr>
              <a:t>点</a:t>
            </a:r>
            <a:r>
              <a:rPr lang="ja-JP" altLang="en-US" sz="2000" kern="100" spc="-100" dirty="0" smtClean="0">
                <a:solidFill>
                  <a:srgbClr val="000000"/>
                </a:solidFill>
                <a:latin typeface="ＭＳ Ｐゴシック"/>
                <a:ea typeface="ＭＳ Ｐゴシック"/>
                <a:cs typeface="Times New Roman"/>
              </a:rPr>
              <a:t>（</a:t>
            </a:r>
            <a:r>
              <a:rPr lang="en-US" altLang="ja-JP" sz="2000" kern="100" spc="-100" dirty="0" smtClean="0">
                <a:solidFill>
                  <a:srgbClr val="000000"/>
                </a:solidFill>
                <a:latin typeface="ＭＳ Ｐゴシック"/>
                <a:ea typeface="ＭＳ Ｐゴシック"/>
                <a:cs typeface="Times New Roman"/>
              </a:rPr>
              <a:t>70</a:t>
            </a:r>
            <a:r>
              <a:rPr lang="ja-JP" altLang="en-US" sz="2000" kern="100" spc="-100" dirty="0" smtClean="0">
                <a:solidFill>
                  <a:srgbClr val="000000"/>
                </a:solidFill>
                <a:latin typeface="ＭＳ Ｐゴシック"/>
                <a:ea typeface="ＭＳ Ｐゴシック"/>
                <a:cs typeface="Times New Roman"/>
              </a:rPr>
              <a:t>点→</a:t>
            </a:r>
            <a:r>
              <a:rPr lang="en-US" altLang="ja-JP" sz="2000" kern="100" spc="-100" dirty="0" smtClean="0">
                <a:solidFill>
                  <a:srgbClr val="000000"/>
                </a:solidFill>
                <a:latin typeface="ＭＳ Ｐゴシック"/>
                <a:ea typeface="ＭＳ Ｐゴシック"/>
                <a:cs typeface="Times New Roman"/>
              </a:rPr>
              <a:t>73</a:t>
            </a:r>
            <a:r>
              <a:rPr lang="ja-JP" altLang="en-US" sz="2000" kern="100" spc="-100" dirty="0" smtClean="0">
                <a:solidFill>
                  <a:srgbClr val="000000"/>
                </a:solidFill>
                <a:latin typeface="ＭＳ Ｐゴシック"/>
                <a:ea typeface="ＭＳ Ｐゴシック"/>
                <a:cs typeface="Times New Roman"/>
              </a:rPr>
              <a:t>点）</a:t>
            </a:r>
            <a:endParaRPr lang="en-US" altLang="ja-JP" sz="2000" kern="100" spc="-100" dirty="0" smtClean="0">
              <a:solidFill>
                <a:srgbClr val="000000"/>
              </a:solidFill>
              <a:latin typeface="ＭＳ Ｐゴシック"/>
              <a:ea typeface="ＭＳ Ｐゴシック"/>
              <a:cs typeface="Times New Roman"/>
            </a:endParaRPr>
          </a:p>
          <a:p>
            <a:pPr eaLnBrk="1" fontAlgn="base" hangingPunct="1">
              <a:lnSpc>
                <a:spcPts val="2200"/>
              </a:lnSpc>
              <a:spcBef>
                <a:spcPct val="0"/>
              </a:spcBef>
              <a:spcAft>
                <a:spcPct val="0"/>
              </a:spcAft>
              <a:buFontTx/>
              <a:buNone/>
              <a:defRPr/>
            </a:pPr>
            <a:r>
              <a:rPr lang="ja-JP" altLang="en-US" sz="2000" kern="100" dirty="0" smtClean="0">
                <a:solidFill>
                  <a:srgbClr val="000000"/>
                </a:solidFill>
                <a:latin typeface="ＭＳ Ｐゴシック"/>
                <a:ea typeface="ＭＳ Ｐゴシック"/>
                <a:cs typeface="Times New Roman"/>
              </a:rPr>
              <a:t>小児科</a:t>
            </a:r>
            <a:r>
              <a:rPr lang="ja-JP" altLang="en-US" sz="2000" kern="100" dirty="0">
                <a:solidFill>
                  <a:srgbClr val="000000"/>
                </a:solidFill>
                <a:latin typeface="ＭＳ Ｐゴシック"/>
                <a:ea typeface="ＭＳ Ｐゴシック"/>
                <a:cs typeface="Times New Roman"/>
              </a:rPr>
              <a:t>外来</a:t>
            </a:r>
            <a:r>
              <a:rPr lang="ja-JP" altLang="en-US" sz="2000" kern="100" dirty="0" smtClean="0">
                <a:solidFill>
                  <a:srgbClr val="000000"/>
                </a:solidFill>
                <a:latin typeface="ＭＳ Ｐゴシック"/>
                <a:ea typeface="ＭＳ Ｐゴシック"/>
                <a:cs typeface="Times New Roman"/>
              </a:rPr>
              <a:t>診療料（初診時</a:t>
            </a:r>
            <a:r>
              <a:rPr lang="ja-JP" altLang="en-US" sz="2000" kern="100" dirty="0" smtClean="0">
                <a:solidFill>
                  <a:srgbClr val="FF0000"/>
                </a:solidFill>
                <a:latin typeface="ＭＳ Ｐゴシック"/>
                <a:ea typeface="ＭＳ Ｐゴシック"/>
                <a:cs typeface="Times New Roman"/>
              </a:rPr>
              <a:t>＋</a:t>
            </a:r>
            <a:r>
              <a:rPr lang="en-US" altLang="ja-JP" sz="2000" kern="100" dirty="0" smtClean="0">
                <a:solidFill>
                  <a:srgbClr val="FF0000"/>
                </a:solidFill>
                <a:latin typeface="ＭＳ Ｐゴシック"/>
                <a:ea typeface="ＭＳ Ｐゴシック"/>
                <a:cs typeface="Times New Roman"/>
              </a:rPr>
              <a:t>12</a:t>
            </a:r>
            <a:r>
              <a:rPr lang="ja-JP" altLang="en-US" sz="2000" kern="100" dirty="0" smtClean="0">
                <a:solidFill>
                  <a:srgbClr val="FF0000"/>
                </a:solidFill>
                <a:latin typeface="ＭＳ Ｐゴシック"/>
                <a:ea typeface="ＭＳ Ｐゴシック"/>
                <a:cs typeface="Times New Roman"/>
              </a:rPr>
              <a:t>点</a:t>
            </a:r>
            <a:r>
              <a:rPr lang="ja-JP" altLang="en-US" sz="2000" kern="100" dirty="0" smtClean="0">
                <a:solidFill>
                  <a:srgbClr val="000000"/>
                </a:solidFill>
                <a:latin typeface="ＭＳ Ｐゴシック"/>
                <a:ea typeface="ＭＳ Ｐゴシック"/>
                <a:cs typeface="Times New Roman"/>
              </a:rPr>
              <a:t>、再診時</a:t>
            </a:r>
            <a:r>
              <a:rPr lang="ja-JP" altLang="en-US" sz="2000" kern="100" dirty="0" smtClean="0">
                <a:solidFill>
                  <a:srgbClr val="FF0000"/>
                </a:solidFill>
                <a:latin typeface="ＭＳ Ｐゴシック"/>
                <a:ea typeface="ＭＳ Ｐゴシック"/>
                <a:cs typeface="Times New Roman"/>
              </a:rPr>
              <a:t>＋</a:t>
            </a:r>
            <a:r>
              <a:rPr lang="en-US" altLang="ja-JP" sz="2000" kern="100" dirty="0" smtClean="0">
                <a:solidFill>
                  <a:srgbClr val="FF0000"/>
                </a:solidFill>
                <a:latin typeface="ＭＳ Ｐゴシック"/>
                <a:ea typeface="ＭＳ Ｐゴシック"/>
                <a:cs typeface="Times New Roman"/>
              </a:rPr>
              <a:t>3</a:t>
            </a:r>
            <a:r>
              <a:rPr lang="ja-JP" altLang="en-US" sz="2000" kern="100" dirty="0" smtClean="0">
                <a:solidFill>
                  <a:srgbClr val="FF0000"/>
                </a:solidFill>
                <a:latin typeface="ＭＳ Ｐゴシック"/>
                <a:ea typeface="ＭＳ Ｐゴシック"/>
                <a:cs typeface="Times New Roman"/>
              </a:rPr>
              <a:t>点</a:t>
            </a:r>
            <a:r>
              <a:rPr lang="ja-JP" altLang="en-US" sz="2000" kern="100" dirty="0" smtClean="0">
                <a:solidFill>
                  <a:srgbClr val="000000"/>
                </a:solidFill>
                <a:latin typeface="ＭＳ Ｐゴシック"/>
                <a:ea typeface="ＭＳ Ｐゴシック"/>
                <a:cs typeface="Times New Roman"/>
              </a:rPr>
              <a:t>）、在宅患者訪問診療料</a:t>
            </a:r>
            <a:r>
              <a:rPr lang="ja-JP" altLang="en-US" sz="2000" kern="100" dirty="0" smtClean="0">
                <a:solidFill>
                  <a:srgbClr val="FF0000"/>
                </a:solidFill>
                <a:latin typeface="ＭＳ Ｐゴシック"/>
                <a:ea typeface="ＭＳ Ｐゴシック"/>
                <a:cs typeface="Times New Roman"/>
              </a:rPr>
              <a:t>＋</a:t>
            </a:r>
            <a:r>
              <a:rPr lang="en-US" altLang="ja-JP" sz="2000" kern="100" dirty="0" smtClean="0">
                <a:solidFill>
                  <a:srgbClr val="FF0000"/>
                </a:solidFill>
                <a:latin typeface="ＭＳ Ｐゴシック"/>
                <a:ea typeface="ＭＳ Ｐゴシック"/>
                <a:cs typeface="Times New Roman"/>
              </a:rPr>
              <a:t>3</a:t>
            </a:r>
            <a:r>
              <a:rPr lang="ja-JP" altLang="en-US" sz="2000" kern="100" dirty="0" smtClean="0">
                <a:solidFill>
                  <a:srgbClr val="FF0000"/>
                </a:solidFill>
                <a:latin typeface="ＭＳ Ｐゴシック"/>
                <a:ea typeface="ＭＳ Ｐゴシック"/>
                <a:cs typeface="Times New Roman"/>
              </a:rPr>
              <a:t>点</a:t>
            </a:r>
            <a:r>
              <a:rPr lang="ja-JP" altLang="en-US" sz="2000" kern="100" dirty="0" smtClean="0">
                <a:solidFill>
                  <a:srgbClr val="000000"/>
                </a:solidFill>
                <a:latin typeface="ＭＳ Ｐゴシック"/>
                <a:ea typeface="ＭＳ Ｐゴシック"/>
                <a:cs typeface="Times New Roman"/>
              </a:rPr>
              <a:t>、</a:t>
            </a:r>
            <a:endParaRPr lang="en-US" altLang="ja-JP" sz="2000" kern="100" dirty="0" smtClean="0">
              <a:solidFill>
                <a:srgbClr val="000000"/>
              </a:solidFill>
              <a:latin typeface="ＭＳ Ｐゴシック"/>
              <a:ea typeface="ＭＳ Ｐゴシック"/>
              <a:cs typeface="Times New Roman"/>
            </a:endParaRPr>
          </a:p>
          <a:p>
            <a:pPr eaLnBrk="1" fontAlgn="base" hangingPunct="1">
              <a:lnSpc>
                <a:spcPts val="2200"/>
              </a:lnSpc>
              <a:spcBef>
                <a:spcPct val="0"/>
              </a:spcBef>
              <a:spcAft>
                <a:spcPct val="0"/>
              </a:spcAft>
              <a:buFontTx/>
              <a:buNone/>
              <a:defRPr/>
            </a:pPr>
            <a:r>
              <a:rPr lang="ja-JP" altLang="en-US" sz="2000" kern="100" dirty="0">
                <a:solidFill>
                  <a:srgbClr val="000000"/>
                </a:solidFill>
                <a:latin typeface="ＭＳ Ｐゴシック"/>
                <a:ea typeface="ＭＳ Ｐゴシック"/>
                <a:cs typeface="Times New Roman"/>
              </a:rPr>
              <a:t>入院</a:t>
            </a:r>
            <a:r>
              <a:rPr lang="ja-JP" altLang="en-US" sz="2000" kern="100" dirty="0" smtClean="0">
                <a:solidFill>
                  <a:srgbClr val="000000"/>
                </a:solidFill>
                <a:latin typeface="ＭＳ Ｐゴシック"/>
                <a:ea typeface="ＭＳ Ｐゴシック"/>
                <a:cs typeface="Times New Roman"/>
              </a:rPr>
              <a:t>基本料　平均</a:t>
            </a:r>
            <a:r>
              <a:rPr lang="ja-JP" altLang="en-US" sz="2000" kern="100" dirty="0" smtClean="0">
                <a:solidFill>
                  <a:srgbClr val="FF0000"/>
                </a:solidFill>
                <a:latin typeface="ＭＳ Ｐゴシック"/>
                <a:ea typeface="ＭＳ Ｐゴシック"/>
                <a:cs typeface="Times New Roman"/>
              </a:rPr>
              <a:t>＋</a:t>
            </a:r>
            <a:r>
              <a:rPr lang="en-US" altLang="ja-JP" sz="2000" kern="100" dirty="0" smtClean="0">
                <a:solidFill>
                  <a:srgbClr val="FF0000"/>
                </a:solidFill>
                <a:latin typeface="ＭＳ Ｐゴシック"/>
                <a:ea typeface="ＭＳ Ｐゴシック"/>
                <a:cs typeface="Times New Roman"/>
              </a:rPr>
              <a:t>2</a:t>
            </a:r>
            <a:r>
              <a:rPr lang="ja-JP" altLang="en-US" sz="2000" kern="100" dirty="0" smtClean="0">
                <a:solidFill>
                  <a:srgbClr val="FF0000"/>
                </a:solidFill>
                <a:latin typeface="ＭＳ Ｐゴシック"/>
                <a:ea typeface="ＭＳ Ｐゴシック"/>
                <a:cs typeface="Times New Roman"/>
              </a:rPr>
              <a:t>％</a:t>
            </a:r>
            <a:r>
              <a:rPr lang="ja-JP" altLang="en-US" sz="2000" kern="100" dirty="0" smtClean="0">
                <a:solidFill>
                  <a:srgbClr val="000000"/>
                </a:solidFill>
                <a:latin typeface="ＭＳ Ｐゴシック"/>
                <a:ea typeface="ＭＳ Ｐゴシック"/>
                <a:cs typeface="Times New Roman"/>
              </a:rPr>
              <a:t>（基本料種別毎の課税経費率に応じた上乗せ）　など</a:t>
            </a:r>
            <a:endParaRPr lang="en-US" altLang="ja-JP" sz="2000" kern="100" dirty="0" smtClean="0">
              <a:solidFill>
                <a:srgbClr val="000000"/>
              </a:solidFill>
              <a:latin typeface="ＭＳ Ｐゴシック"/>
              <a:ea typeface="ＭＳ Ｐゴシック"/>
              <a:cs typeface="Times New Roman"/>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56</a:t>
            </a:fld>
            <a:endParaRPr lang="ja-JP" altLang="en-US" dirty="0">
              <a:solidFill>
                <a:prstClr val="black"/>
              </a:solidFill>
              <a:latin typeface="Calibri"/>
            </a:endParaRPr>
          </a:p>
        </p:txBody>
      </p:sp>
    </p:spTree>
    <p:extLst>
      <p:ext uri="{BB962C8B-B14F-4D97-AF65-F5344CB8AC3E}">
        <p14:creationId xmlns:p14="http://schemas.microsoft.com/office/powerpoint/2010/main" val="13712280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テキスト ボックス 4"/>
          <p:cNvSpPr txBox="1">
            <a:spLocks noChangeArrowheads="1"/>
          </p:cNvSpPr>
          <p:nvPr/>
        </p:nvSpPr>
        <p:spPr bwMode="auto">
          <a:xfrm>
            <a:off x="263129" y="333386"/>
            <a:ext cx="8941196"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2200" u="sng" smtClean="0">
                <a:solidFill>
                  <a:srgbClr val="000000"/>
                </a:solidFill>
              </a:rPr>
              <a:t>消費税率引き上げ対応分への財源配分</a:t>
            </a:r>
          </a:p>
        </p:txBody>
      </p:sp>
      <p:sp>
        <p:nvSpPr>
          <p:cNvPr id="220164" name="テキスト ボックス 6"/>
          <p:cNvSpPr txBox="1">
            <a:spLocks noChangeArrowheads="1"/>
          </p:cNvSpPr>
          <p:nvPr/>
        </p:nvSpPr>
        <p:spPr bwMode="auto">
          <a:xfrm>
            <a:off x="414504" y="333386"/>
            <a:ext cx="8939477" cy="461665"/>
          </a:xfrm>
          <a:prstGeom prst="rect">
            <a:avLst/>
          </a:prstGeom>
          <a:solidFill>
            <a:schemeClr val="accent1"/>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2400" dirty="0" smtClean="0">
                <a:solidFill>
                  <a:srgbClr val="000000"/>
                </a:solidFill>
              </a:rPr>
              <a:t>消費税率引き上げ対応分への財源配分</a:t>
            </a:r>
          </a:p>
        </p:txBody>
      </p:sp>
      <p:sp>
        <p:nvSpPr>
          <p:cNvPr id="9" name="テキスト ボックス 6"/>
          <p:cNvSpPr txBox="1">
            <a:spLocks noChangeArrowheads="1"/>
          </p:cNvSpPr>
          <p:nvPr/>
        </p:nvSpPr>
        <p:spPr bwMode="auto">
          <a:xfrm>
            <a:off x="414504" y="782646"/>
            <a:ext cx="8939477" cy="3606115"/>
          </a:xfrm>
          <a:prstGeom prst="rect">
            <a:avLst/>
          </a:prstGeom>
          <a:solidFill>
            <a:srgbClr val="FF0000">
              <a:alpha val="14000"/>
            </a:srgbClr>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lnSpc>
                <a:spcPts val="2200"/>
              </a:lnSpc>
              <a:buFontTx/>
              <a:buNone/>
              <a:defRPr/>
            </a:pPr>
            <a:r>
              <a:rPr lang="en-US" altLang="ja-JP" sz="2000" kern="100" dirty="0" smtClean="0">
                <a:solidFill>
                  <a:srgbClr val="000000"/>
                </a:solidFill>
                <a:latin typeface="ＭＳ Ｐゴシック"/>
                <a:ea typeface="ＭＳ Ｐゴシック"/>
                <a:cs typeface="Times New Roman"/>
              </a:rPr>
              <a:t>【</a:t>
            </a:r>
            <a:r>
              <a:rPr lang="ja-JP" altLang="en-US" sz="2000" kern="100" dirty="0" smtClean="0">
                <a:solidFill>
                  <a:srgbClr val="000000"/>
                </a:solidFill>
                <a:latin typeface="ＭＳ Ｐゴシック"/>
                <a:ea typeface="ＭＳ Ｐゴシック"/>
                <a:cs typeface="Times New Roman"/>
              </a:rPr>
              <a:t>森田会長　追加発言</a:t>
            </a:r>
            <a:r>
              <a:rPr lang="en-US" altLang="ja-JP" sz="2000" kern="100" dirty="0" smtClean="0">
                <a:solidFill>
                  <a:srgbClr val="000000"/>
                </a:solidFill>
                <a:latin typeface="ＭＳ Ｐゴシック"/>
                <a:ea typeface="ＭＳ Ｐゴシック"/>
                <a:cs typeface="Times New Roman"/>
              </a:rPr>
              <a:t>】</a:t>
            </a:r>
          </a:p>
          <a:p>
            <a:pPr fontAlgn="base">
              <a:lnSpc>
                <a:spcPts val="2400"/>
              </a:lnSpc>
              <a:spcBef>
                <a:spcPts val="0"/>
              </a:spcBef>
              <a:buFontTx/>
              <a:buNone/>
              <a:defRPr/>
            </a:pPr>
            <a:r>
              <a:rPr lang="ja-JP" altLang="en-US" sz="2000" kern="100" dirty="0" smtClean="0">
                <a:solidFill>
                  <a:srgbClr val="000000"/>
                </a:solidFill>
                <a:latin typeface="ＭＳ Ｐゴシック"/>
                <a:ea typeface="ＭＳ Ｐゴシック"/>
                <a:cs typeface="Times New Roman"/>
              </a:rPr>
              <a:t>○　</a:t>
            </a:r>
            <a:r>
              <a:rPr lang="ja-JP" altLang="ja-JP" sz="2000" kern="100" dirty="0" smtClean="0">
                <a:solidFill>
                  <a:srgbClr val="000000"/>
                </a:solidFill>
                <a:latin typeface="ＭＳ Ｐゴシック"/>
                <a:ea typeface="ＭＳ Ｐゴシック"/>
                <a:cs typeface="Times New Roman"/>
              </a:rPr>
              <a:t>医療機関の消費税負担の問題を診療報酬で対応しようとすることは、そもそも</a:t>
            </a:r>
            <a:endParaRPr lang="en-US" altLang="ja-JP" sz="2000" kern="100" dirty="0" smtClean="0">
              <a:solidFill>
                <a:srgbClr val="000000"/>
              </a:solidFill>
              <a:latin typeface="ＭＳ Ｐゴシック"/>
              <a:ea typeface="ＭＳ Ｐゴシック"/>
              <a:cs typeface="Times New Roman"/>
            </a:endParaRPr>
          </a:p>
          <a:p>
            <a:pPr fontAlgn="base">
              <a:lnSpc>
                <a:spcPts val="2400"/>
              </a:lnSpc>
              <a:spcBef>
                <a:spcPts val="0"/>
              </a:spcBef>
              <a:buFontTx/>
              <a:buNone/>
              <a:defRPr/>
            </a:pPr>
            <a:r>
              <a:rPr lang="en-US" altLang="ja-JP" sz="2000" kern="100" dirty="0">
                <a:solidFill>
                  <a:srgbClr val="000000"/>
                </a:solidFill>
                <a:latin typeface="ＭＳ Ｐゴシック"/>
                <a:ea typeface="ＭＳ Ｐゴシック"/>
                <a:cs typeface="Times New Roman"/>
              </a:rPr>
              <a:t> </a:t>
            </a:r>
            <a:r>
              <a:rPr lang="en-US" altLang="ja-JP" sz="2000" kern="100" dirty="0" smtClean="0">
                <a:solidFill>
                  <a:srgbClr val="000000"/>
                </a:solidFill>
                <a:latin typeface="ＭＳ Ｐゴシック"/>
                <a:ea typeface="ＭＳ Ｐゴシック"/>
                <a:cs typeface="Times New Roman"/>
              </a:rPr>
              <a:t> </a:t>
            </a:r>
            <a:r>
              <a:rPr lang="ja-JP" altLang="ja-JP" sz="2000" kern="100" dirty="0" smtClean="0">
                <a:solidFill>
                  <a:srgbClr val="000000"/>
                </a:solidFill>
                <a:latin typeface="ＭＳ Ｐゴシック"/>
                <a:ea typeface="ＭＳ Ｐゴシック"/>
                <a:cs typeface="Times New Roman"/>
              </a:rPr>
              <a:t>技術的に非常に困難である。個別項目に上乗せするのが望ましいと言えるのか</a:t>
            </a:r>
            <a:endParaRPr lang="en-US" altLang="ja-JP" sz="2000" kern="100" dirty="0" smtClean="0">
              <a:solidFill>
                <a:srgbClr val="000000"/>
              </a:solidFill>
              <a:latin typeface="ＭＳ Ｐゴシック"/>
              <a:ea typeface="ＭＳ Ｐゴシック"/>
              <a:cs typeface="Times New Roman"/>
            </a:endParaRPr>
          </a:p>
          <a:p>
            <a:pPr fontAlgn="base">
              <a:lnSpc>
                <a:spcPts val="2400"/>
              </a:lnSpc>
              <a:spcBef>
                <a:spcPts val="0"/>
              </a:spcBef>
              <a:buFontTx/>
              <a:buNone/>
              <a:defRPr/>
            </a:pPr>
            <a:r>
              <a:rPr lang="en-US" altLang="ja-JP" sz="2000" kern="100" dirty="0">
                <a:solidFill>
                  <a:srgbClr val="000000"/>
                </a:solidFill>
                <a:latin typeface="ＭＳ Ｐゴシック"/>
                <a:ea typeface="ＭＳ Ｐゴシック"/>
                <a:cs typeface="Times New Roman"/>
              </a:rPr>
              <a:t> </a:t>
            </a:r>
            <a:r>
              <a:rPr lang="en-US" altLang="ja-JP" sz="2000" kern="100" dirty="0" smtClean="0">
                <a:solidFill>
                  <a:srgbClr val="000000"/>
                </a:solidFill>
                <a:latin typeface="ＭＳ Ｐゴシック"/>
                <a:ea typeface="ＭＳ Ｐゴシック"/>
                <a:cs typeface="Times New Roman"/>
              </a:rPr>
              <a:t> </a:t>
            </a:r>
            <a:r>
              <a:rPr lang="ja-JP" altLang="ja-JP" sz="2000" kern="100" dirty="0" smtClean="0">
                <a:solidFill>
                  <a:srgbClr val="000000"/>
                </a:solidFill>
                <a:latin typeface="ＭＳ Ｐゴシック"/>
                <a:ea typeface="ＭＳ Ｐゴシック"/>
                <a:cs typeface="Times New Roman"/>
              </a:rPr>
              <a:t>もしれないが、その項目を具体的に特定することは、限られた時間、限られた</a:t>
            </a:r>
            <a:endParaRPr lang="en-US" altLang="ja-JP" sz="2000" kern="100" dirty="0" smtClean="0">
              <a:solidFill>
                <a:srgbClr val="000000"/>
              </a:solidFill>
              <a:latin typeface="ＭＳ Ｐゴシック"/>
              <a:ea typeface="ＭＳ Ｐゴシック"/>
              <a:cs typeface="Times New Roman"/>
            </a:endParaRPr>
          </a:p>
          <a:p>
            <a:pPr fontAlgn="base">
              <a:lnSpc>
                <a:spcPts val="2400"/>
              </a:lnSpc>
              <a:spcBef>
                <a:spcPts val="0"/>
              </a:spcBef>
              <a:buFontTx/>
              <a:buNone/>
              <a:defRPr/>
            </a:pPr>
            <a:r>
              <a:rPr lang="en-US" altLang="ja-JP" sz="2000" kern="100" dirty="0">
                <a:solidFill>
                  <a:srgbClr val="000000"/>
                </a:solidFill>
                <a:latin typeface="ＭＳ Ｐゴシック"/>
                <a:ea typeface="ＭＳ Ｐゴシック"/>
                <a:cs typeface="Times New Roman"/>
              </a:rPr>
              <a:t> </a:t>
            </a:r>
            <a:r>
              <a:rPr lang="en-US" altLang="ja-JP" sz="2000" kern="100" dirty="0" smtClean="0">
                <a:solidFill>
                  <a:srgbClr val="000000"/>
                </a:solidFill>
                <a:latin typeface="ＭＳ Ｐゴシック"/>
                <a:ea typeface="ＭＳ Ｐゴシック"/>
                <a:cs typeface="Times New Roman"/>
              </a:rPr>
              <a:t> </a:t>
            </a:r>
            <a:r>
              <a:rPr lang="ja-JP" altLang="ja-JP" sz="2000" kern="100" dirty="0" smtClean="0">
                <a:solidFill>
                  <a:srgbClr val="000000"/>
                </a:solidFill>
                <a:latin typeface="ＭＳ Ｐゴシック"/>
                <a:ea typeface="ＭＳ Ｐゴシック"/>
                <a:cs typeface="Times New Roman"/>
              </a:rPr>
              <a:t>データの中では不可能だ</a:t>
            </a:r>
          </a:p>
          <a:p>
            <a:pPr fontAlgn="base">
              <a:lnSpc>
                <a:spcPts val="2400"/>
              </a:lnSpc>
              <a:spcBef>
                <a:spcPts val="600"/>
              </a:spcBef>
              <a:buFontTx/>
              <a:buNone/>
              <a:defRPr/>
            </a:pPr>
            <a:r>
              <a:rPr lang="ja-JP" altLang="en-US" sz="2000" kern="100" dirty="0" smtClean="0">
                <a:solidFill>
                  <a:srgbClr val="000000"/>
                </a:solidFill>
                <a:latin typeface="ＭＳ Ｐゴシック"/>
                <a:ea typeface="ＭＳ Ｐゴシック"/>
                <a:cs typeface="Times New Roman"/>
              </a:rPr>
              <a:t>○　</a:t>
            </a:r>
            <a:r>
              <a:rPr lang="ja-JP" altLang="ja-JP" sz="2000" kern="100" dirty="0" smtClean="0">
                <a:solidFill>
                  <a:srgbClr val="000000"/>
                </a:solidFill>
                <a:latin typeface="ＭＳ Ｐゴシック"/>
                <a:ea typeface="ＭＳ Ｐゴシック"/>
                <a:cs typeface="Times New Roman"/>
              </a:rPr>
              <a:t>したがって、どのような方法を採用するにせよ、現時点では必ずどこかに不公</a:t>
            </a:r>
            <a:endParaRPr lang="en-US" altLang="ja-JP" sz="2000" kern="100" dirty="0" smtClean="0">
              <a:solidFill>
                <a:srgbClr val="000000"/>
              </a:solidFill>
              <a:latin typeface="ＭＳ Ｐゴシック"/>
              <a:ea typeface="ＭＳ Ｐゴシック"/>
              <a:cs typeface="Times New Roman"/>
            </a:endParaRPr>
          </a:p>
          <a:p>
            <a:pPr fontAlgn="base">
              <a:lnSpc>
                <a:spcPts val="2400"/>
              </a:lnSpc>
              <a:spcBef>
                <a:spcPts val="0"/>
              </a:spcBef>
              <a:buFontTx/>
              <a:buNone/>
              <a:defRPr/>
            </a:pPr>
            <a:r>
              <a:rPr lang="en-US" altLang="ja-JP" sz="2000" kern="100" dirty="0">
                <a:solidFill>
                  <a:srgbClr val="000000"/>
                </a:solidFill>
                <a:latin typeface="ＭＳ Ｐゴシック"/>
                <a:ea typeface="ＭＳ Ｐゴシック"/>
                <a:cs typeface="Times New Roman"/>
              </a:rPr>
              <a:t> </a:t>
            </a:r>
            <a:r>
              <a:rPr lang="en-US" altLang="ja-JP" sz="2000" kern="100" dirty="0" smtClean="0">
                <a:solidFill>
                  <a:srgbClr val="000000"/>
                </a:solidFill>
                <a:latin typeface="ＭＳ Ｐゴシック"/>
                <a:ea typeface="ＭＳ Ｐゴシック"/>
                <a:cs typeface="Times New Roman"/>
              </a:rPr>
              <a:t> </a:t>
            </a:r>
            <a:r>
              <a:rPr lang="ja-JP" altLang="ja-JP" sz="2000" kern="100" dirty="0" smtClean="0">
                <a:solidFill>
                  <a:srgbClr val="000000"/>
                </a:solidFill>
                <a:latin typeface="ＭＳ Ｐゴシック"/>
                <a:ea typeface="ＭＳ Ｐゴシック"/>
                <a:cs typeface="Times New Roman"/>
              </a:rPr>
              <a:t>平の問題が生じてしまう。今回はそういった認識の下、さまざまな要素を考慮して</a:t>
            </a:r>
            <a:endParaRPr lang="en-US" altLang="ja-JP" sz="2000" kern="100" dirty="0" smtClean="0">
              <a:solidFill>
                <a:srgbClr val="000000"/>
              </a:solidFill>
              <a:latin typeface="ＭＳ Ｐゴシック"/>
              <a:ea typeface="ＭＳ Ｐゴシック"/>
              <a:cs typeface="Times New Roman"/>
            </a:endParaRPr>
          </a:p>
          <a:p>
            <a:pPr fontAlgn="base">
              <a:lnSpc>
                <a:spcPts val="2400"/>
              </a:lnSpc>
              <a:spcBef>
                <a:spcPts val="0"/>
              </a:spcBef>
              <a:buFontTx/>
              <a:buNone/>
              <a:defRPr/>
            </a:pPr>
            <a:r>
              <a:rPr lang="en-US" altLang="ja-JP" sz="2000" kern="100" dirty="0">
                <a:solidFill>
                  <a:srgbClr val="000000"/>
                </a:solidFill>
                <a:latin typeface="ＭＳ Ｐゴシック"/>
                <a:ea typeface="ＭＳ Ｐゴシック"/>
                <a:cs typeface="Times New Roman"/>
              </a:rPr>
              <a:t> </a:t>
            </a:r>
            <a:r>
              <a:rPr lang="en-US" altLang="ja-JP" sz="2000" kern="100" dirty="0" smtClean="0">
                <a:solidFill>
                  <a:srgbClr val="000000"/>
                </a:solidFill>
                <a:latin typeface="ＭＳ Ｐゴシック"/>
                <a:ea typeface="ＭＳ Ｐゴシック"/>
                <a:cs typeface="Times New Roman"/>
              </a:rPr>
              <a:t> </a:t>
            </a:r>
            <a:r>
              <a:rPr lang="ja-JP" altLang="ja-JP" sz="2000" kern="100" dirty="0" smtClean="0">
                <a:solidFill>
                  <a:srgbClr val="000000"/>
                </a:solidFill>
                <a:latin typeface="ＭＳ Ｐゴシック"/>
                <a:ea typeface="ＭＳ Ｐゴシック"/>
                <a:cs typeface="Times New Roman"/>
              </a:rPr>
              <a:t>苦渋の決断の結果、公益委員として裁定した</a:t>
            </a:r>
          </a:p>
          <a:p>
            <a:pPr fontAlgn="base">
              <a:lnSpc>
                <a:spcPts val="2400"/>
              </a:lnSpc>
              <a:spcBef>
                <a:spcPts val="600"/>
              </a:spcBef>
              <a:spcAft>
                <a:spcPct val="0"/>
              </a:spcAft>
              <a:buFontTx/>
              <a:buNone/>
              <a:defRPr/>
            </a:pPr>
            <a:r>
              <a:rPr lang="ja-JP" altLang="en-US" sz="2000" dirty="0" smtClean="0">
                <a:solidFill>
                  <a:srgbClr val="000000"/>
                </a:solidFill>
                <a:latin typeface="ＭＳ Ｐゴシック"/>
                <a:ea typeface="ＭＳ Ｐゴシック"/>
                <a:cs typeface="Times New Roman"/>
              </a:rPr>
              <a:t>○　</a:t>
            </a:r>
            <a:r>
              <a:rPr lang="ja-JP" altLang="ja-JP" sz="2000" dirty="0" smtClean="0">
                <a:solidFill>
                  <a:srgbClr val="000000"/>
                </a:solidFill>
                <a:latin typeface="ＭＳ Ｐゴシック"/>
                <a:ea typeface="ＭＳ Ｐゴシック"/>
                <a:cs typeface="Times New Roman"/>
              </a:rPr>
              <a:t>しかしながら、現在、医療に係る税制の在り方について、政府与党でも引き続</a:t>
            </a:r>
            <a:endParaRPr lang="en-US" altLang="ja-JP" sz="2000" dirty="0" smtClean="0">
              <a:solidFill>
                <a:srgbClr val="000000"/>
              </a:solidFill>
              <a:latin typeface="ＭＳ Ｐゴシック"/>
              <a:ea typeface="ＭＳ Ｐゴシック"/>
              <a:cs typeface="Times New Roman"/>
            </a:endParaRPr>
          </a:p>
          <a:p>
            <a:pPr fontAlgn="base">
              <a:lnSpc>
                <a:spcPts val="2400"/>
              </a:lnSpc>
              <a:spcBef>
                <a:spcPts val="0"/>
              </a:spcBef>
              <a:spcAft>
                <a:spcPct val="0"/>
              </a:spcAft>
              <a:buFontTx/>
              <a:buNone/>
              <a:defRPr/>
            </a:pPr>
            <a:r>
              <a:rPr lang="en-US" altLang="ja-JP" sz="2000" dirty="0">
                <a:solidFill>
                  <a:srgbClr val="000000"/>
                </a:solidFill>
                <a:latin typeface="ＭＳ Ｐゴシック"/>
                <a:ea typeface="ＭＳ Ｐゴシック"/>
                <a:cs typeface="Times New Roman"/>
              </a:rPr>
              <a:t> </a:t>
            </a:r>
            <a:r>
              <a:rPr lang="en-US" altLang="ja-JP" sz="2000" dirty="0" smtClean="0">
                <a:solidFill>
                  <a:srgbClr val="000000"/>
                </a:solidFill>
                <a:latin typeface="ＭＳ Ｐゴシック"/>
                <a:ea typeface="ＭＳ Ｐゴシック"/>
                <a:cs typeface="Times New Roman"/>
              </a:rPr>
              <a:t> </a:t>
            </a:r>
            <a:r>
              <a:rPr lang="ja-JP" altLang="ja-JP" sz="2000" dirty="0" smtClean="0">
                <a:solidFill>
                  <a:srgbClr val="000000"/>
                </a:solidFill>
                <a:latin typeface="ＭＳ Ｐゴシック"/>
                <a:ea typeface="ＭＳ Ｐゴシック"/>
                <a:cs typeface="Times New Roman"/>
              </a:rPr>
              <a:t>き検討するとされていることも踏まえ、今後の消費税率引き上げの際には、今回</a:t>
            </a:r>
            <a:endParaRPr lang="en-US" altLang="ja-JP" sz="2000" dirty="0" smtClean="0">
              <a:solidFill>
                <a:srgbClr val="000000"/>
              </a:solidFill>
              <a:latin typeface="ＭＳ Ｐゴシック"/>
              <a:ea typeface="ＭＳ Ｐゴシック"/>
              <a:cs typeface="Times New Roman"/>
            </a:endParaRPr>
          </a:p>
          <a:p>
            <a:pPr fontAlgn="base">
              <a:lnSpc>
                <a:spcPts val="2400"/>
              </a:lnSpc>
              <a:spcBef>
                <a:spcPts val="0"/>
              </a:spcBef>
              <a:spcAft>
                <a:spcPct val="0"/>
              </a:spcAft>
              <a:buFontTx/>
              <a:buNone/>
              <a:defRPr/>
            </a:pPr>
            <a:r>
              <a:rPr lang="en-US" altLang="ja-JP" sz="2000" dirty="0">
                <a:solidFill>
                  <a:srgbClr val="000000"/>
                </a:solidFill>
                <a:latin typeface="ＭＳ Ｐゴシック"/>
                <a:ea typeface="ＭＳ Ｐゴシック"/>
                <a:cs typeface="Times New Roman"/>
              </a:rPr>
              <a:t> </a:t>
            </a:r>
            <a:r>
              <a:rPr lang="en-US" altLang="ja-JP" sz="2000" dirty="0" smtClean="0">
                <a:solidFill>
                  <a:srgbClr val="000000"/>
                </a:solidFill>
                <a:latin typeface="ＭＳ Ｐゴシック"/>
                <a:ea typeface="ＭＳ Ｐゴシック"/>
                <a:cs typeface="Times New Roman"/>
              </a:rPr>
              <a:t> </a:t>
            </a:r>
            <a:r>
              <a:rPr lang="ja-JP" altLang="ja-JP" sz="2000" dirty="0" smtClean="0">
                <a:solidFill>
                  <a:srgbClr val="000000"/>
                </a:solidFill>
                <a:latin typeface="ＭＳ Ｐゴシック"/>
                <a:ea typeface="ＭＳ Ｐゴシック"/>
                <a:cs typeface="Times New Roman"/>
              </a:rPr>
              <a:t>の対応を必ずしも前提とはせず、より適切な解決が図られるべきであると考える</a:t>
            </a:r>
            <a:endParaRPr lang="ja-JP" altLang="en-US" sz="2000" dirty="0" smtClean="0">
              <a:solidFill>
                <a:srgbClr val="000000"/>
              </a:solidFill>
              <a:latin typeface="ＭＳ Ｐゴシック"/>
              <a:ea typeface="ＭＳ Ｐゴシック"/>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57</a:t>
            </a:fld>
            <a:endParaRPr lang="ja-JP" altLang="en-US" dirty="0">
              <a:solidFill>
                <a:prstClr val="black"/>
              </a:solidFill>
              <a:latin typeface="Calibri"/>
            </a:endParaRPr>
          </a:p>
        </p:txBody>
      </p:sp>
    </p:spTree>
    <p:extLst>
      <p:ext uri="{BB962C8B-B14F-4D97-AF65-F5344CB8AC3E}">
        <p14:creationId xmlns:p14="http://schemas.microsoft.com/office/powerpoint/2010/main" val="32231821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smtClean="0">
                <a:solidFill>
                  <a:srgbClr val="000000"/>
                </a:solidFill>
              </a:rPr>
              <a:t>消費税率引上げに伴う補填</a:t>
            </a:r>
          </a:p>
        </p:txBody>
      </p:sp>
      <p:sp>
        <p:nvSpPr>
          <p:cNvPr id="7" name="正方形/長方形 6"/>
          <p:cNvSpPr/>
          <p:nvPr/>
        </p:nvSpPr>
        <p:spPr>
          <a:xfrm>
            <a:off x="179724" y="3153205"/>
            <a:ext cx="9546565" cy="33239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医療</a:t>
            </a:r>
            <a:r>
              <a:rPr lang="ja-JP" altLang="ja-JP" sz="2000" kern="0" dirty="0">
                <a:solidFill>
                  <a:prstClr val="black"/>
                </a:solidFill>
                <a:latin typeface="ＭＳ Ｐゴシック"/>
                <a:ea typeface="ＭＳ Ｐゴシック"/>
                <a:cs typeface="ＭＳ ゴシック"/>
              </a:rPr>
              <a:t>の消費税問題について、我々は本来、税制上解決すべき問題と認識している</a:t>
            </a:r>
            <a:r>
              <a:rPr lang="ja-JP" altLang="ja-JP" sz="2000" kern="0" dirty="0" smtClean="0">
                <a:solidFill>
                  <a:prstClr val="black"/>
                </a:solidFill>
                <a:latin typeface="ＭＳ Ｐゴシック"/>
                <a:ea typeface="ＭＳ Ｐゴシック"/>
                <a:cs typeface="ＭＳ ゴシック"/>
              </a:rPr>
              <a:t>。</a:t>
            </a:r>
            <a:r>
              <a:rPr lang="ja-JP" altLang="en-US" sz="2000" kern="0" dirty="0" smtClean="0">
                <a:solidFill>
                  <a:prstClr val="black"/>
                </a:solidFill>
                <a:latin typeface="ＭＳ Ｐゴシック"/>
                <a:ea typeface="ＭＳ Ｐゴシック"/>
                <a:cs typeface="ＭＳ ゴシック"/>
              </a:rPr>
              <a:t>　</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しかし</a:t>
            </a:r>
            <a:r>
              <a:rPr lang="ja-JP" altLang="ja-JP" sz="2000" kern="0" dirty="0">
                <a:solidFill>
                  <a:prstClr val="black"/>
                </a:solidFill>
                <a:latin typeface="ＭＳ Ｐゴシック"/>
                <a:ea typeface="ＭＳ Ｐゴシック"/>
                <a:cs typeface="ＭＳ ゴシック"/>
              </a:rPr>
              <a:t>、今回は消費税法の中で８％段階は医療保険制度で対応することが</a:t>
            </a:r>
            <a:r>
              <a:rPr lang="ja-JP" altLang="ja-JP" sz="2000" kern="0" dirty="0" smtClean="0">
                <a:solidFill>
                  <a:prstClr val="black"/>
                </a:solidFill>
                <a:latin typeface="ＭＳ Ｐゴシック"/>
                <a:ea typeface="ＭＳ Ｐゴシック"/>
                <a:cs typeface="ＭＳ ゴシック"/>
              </a:rPr>
              <a:t>定められ</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たため</a:t>
            </a:r>
            <a:r>
              <a:rPr lang="ja-JP" altLang="ja-JP" sz="2000" kern="0" dirty="0">
                <a:solidFill>
                  <a:prstClr val="black"/>
                </a:solidFill>
                <a:latin typeface="ＭＳ Ｐゴシック"/>
                <a:ea typeface="ＭＳ Ｐゴシック"/>
                <a:cs typeface="ＭＳ ゴシック"/>
              </a:rPr>
              <a:t>、やむを得ず診療報酬への上乗せ対応となった。</a:t>
            </a:r>
            <a:endParaRPr lang="ja-JP" altLang="ja-JP" sz="2000" kern="100" dirty="0">
              <a:solidFill>
                <a:prstClr val="black"/>
              </a:solidFill>
              <a:latin typeface="ＭＳ Ｐゴシック"/>
              <a:ea typeface="ＭＳ Ｐゴシック"/>
              <a:cs typeface="Times New Roman"/>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医療</a:t>
            </a:r>
            <a:r>
              <a:rPr lang="ja-JP" altLang="ja-JP" sz="2000" kern="0" dirty="0">
                <a:solidFill>
                  <a:prstClr val="black"/>
                </a:solidFill>
                <a:latin typeface="ＭＳ Ｐゴシック"/>
                <a:ea typeface="ＭＳ Ｐゴシック"/>
                <a:cs typeface="ＭＳ ゴシック"/>
              </a:rPr>
              <a:t>機関は仕入れその他様々なコストを支払う時に消費税を負担しており、今回</a:t>
            </a:r>
            <a:r>
              <a:rPr lang="ja-JP" altLang="ja-JP" sz="2000" kern="0" dirty="0" smtClean="0">
                <a:solidFill>
                  <a:prstClr val="black"/>
                </a:solidFill>
                <a:latin typeface="ＭＳ Ｐゴシック"/>
                <a:ea typeface="ＭＳ Ｐゴシック"/>
                <a:cs typeface="ＭＳ ゴシック"/>
              </a:rPr>
              <a:t>の</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a:solidFill>
                  <a:prstClr val="black"/>
                </a:solidFill>
                <a:latin typeface="ＭＳ Ｐゴシック"/>
                <a:ea typeface="ＭＳ Ｐゴシック"/>
                <a:cs typeface="ＭＳ ゴシック"/>
              </a:rPr>
              <a:t>　</a:t>
            </a: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上乗せ</a:t>
            </a:r>
            <a:r>
              <a:rPr lang="ja-JP" altLang="ja-JP" sz="2000" kern="0" dirty="0">
                <a:solidFill>
                  <a:prstClr val="black"/>
                </a:solidFill>
                <a:latin typeface="ＭＳ Ｐゴシック"/>
                <a:ea typeface="ＭＳ Ｐゴシック"/>
                <a:cs typeface="ＭＳ ゴシック"/>
              </a:rPr>
              <a:t>は増税に伴って必要となるコストの補填である。補填は改定率にして</a:t>
            </a:r>
            <a:r>
              <a:rPr lang="en-US" altLang="ja-JP" sz="2000" kern="0" dirty="0">
                <a:solidFill>
                  <a:prstClr val="black"/>
                </a:solidFill>
                <a:latin typeface="ＭＳ Ｐゴシック"/>
                <a:ea typeface="ＭＳ Ｐゴシック"/>
                <a:cs typeface="ＭＳ ゴシック"/>
              </a:rPr>
              <a:t>1.36</a:t>
            </a:r>
            <a:r>
              <a:rPr lang="ja-JP" altLang="ja-JP" sz="2000" kern="0" dirty="0">
                <a:solidFill>
                  <a:prstClr val="black"/>
                </a:solidFill>
                <a:latin typeface="ＭＳ Ｐゴシック"/>
                <a:ea typeface="ＭＳ Ｐゴシック"/>
                <a:cs typeface="ＭＳ ゴシック"/>
              </a:rPr>
              <a:t>％で</a:t>
            </a:r>
            <a:r>
              <a:rPr lang="ja-JP" altLang="ja-JP" sz="2000" kern="0" dirty="0" smtClean="0">
                <a:solidFill>
                  <a:prstClr val="black"/>
                </a:solidFill>
                <a:latin typeface="ＭＳ Ｐゴシック"/>
                <a:ea typeface="ＭＳ Ｐゴシック"/>
                <a:cs typeface="ＭＳ ゴシック"/>
              </a:rPr>
              <a:t>、</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医療</a:t>
            </a:r>
            <a:r>
              <a:rPr lang="ja-JP" altLang="ja-JP" sz="2000" kern="0" dirty="0">
                <a:solidFill>
                  <a:prstClr val="black"/>
                </a:solidFill>
                <a:latin typeface="ＭＳ Ｐゴシック"/>
                <a:ea typeface="ＭＳ Ｐゴシック"/>
                <a:cs typeface="ＭＳ ゴシック"/>
              </a:rPr>
              <a:t>経済実態調査に基づいた適正な率となっており、この上乗せは医療機関の</a:t>
            </a:r>
            <a:r>
              <a:rPr lang="ja-JP" altLang="ja-JP" sz="2000" kern="0" dirty="0" smtClean="0">
                <a:solidFill>
                  <a:prstClr val="black"/>
                </a:solidFill>
                <a:latin typeface="ＭＳ Ｐゴシック"/>
                <a:ea typeface="ＭＳ Ｐゴシック"/>
                <a:cs typeface="ＭＳ ゴシック"/>
              </a:rPr>
              <a:t>利益</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に</a:t>
            </a:r>
            <a:r>
              <a:rPr lang="ja-JP" altLang="ja-JP" sz="2000" kern="0" dirty="0">
                <a:solidFill>
                  <a:prstClr val="black"/>
                </a:solidFill>
                <a:latin typeface="ＭＳ Ｐゴシック"/>
                <a:ea typeface="ＭＳ Ｐゴシック"/>
                <a:cs typeface="ＭＳ ゴシック"/>
              </a:rPr>
              <a:t>なる訳ではない。</a:t>
            </a:r>
            <a:endParaRPr lang="ja-JP" altLang="ja-JP" sz="2000" kern="100" dirty="0">
              <a:solidFill>
                <a:prstClr val="black"/>
              </a:solidFill>
              <a:latin typeface="ＭＳ Ｐゴシック"/>
              <a:ea typeface="ＭＳ Ｐゴシック"/>
              <a:cs typeface="Times New Roman"/>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過去</a:t>
            </a:r>
            <a:r>
              <a:rPr lang="ja-JP" altLang="ja-JP" sz="2000" kern="0" dirty="0">
                <a:solidFill>
                  <a:prstClr val="black"/>
                </a:solidFill>
                <a:latin typeface="ＭＳ Ｐゴシック"/>
                <a:ea typeface="ＭＳ Ｐゴシック"/>
                <a:cs typeface="ＭＳ ゴシック"/>
              </a:rPr>
              <a:t>において、個別診療報酬項目に上乗せした結果、その後の改定が</a:t>
            </a:r>
            <a:r>
              <a:rPr lang="ja-JP" altLang="ja-JP" sz="2000" kern="0" dirty="0" smtClean="0">
                <a:solidFill>
                  <a:prstClr val="black"/>
                </a:solidFill>
                <a:latin typeface="ＭＳ Ｐゴシック"/>
                <a:ea typeface="ＭＳ Ｐゴシック"/>
                <a:cs typeface="ＭＳ ゴシック"/>
              </a:rPr>
              <a:t>繰り返され</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検証</a:t>
            </a:r>
            <a:r>
              <a:rPr lang="ja-JP" altLang="ja-JP" sz="2000" kern="0" dirty="0">
                <a:solidFill>
                  <a:prstClr val="black"/>
                </a:solidFill>
                <a:latin typeface="ＭＳ Ｐゴシック"/>
                <a:ea typeface="ＭＳ Ｐゴシック"/>
                <a:cs typeface="ＭＳ ゴシック"/>
              </a:rPr>
              <a:t>不可能な状態になってしまった反省を踏まえ、いつの間にかなくなってしまう</a:t>
            </a:r>
            <a:r>
              <a:rPr lang="ja-JP" altLang="ja-JP" sz="2000" kern="0" dirty="0" smtClean="0">
                <a:solidFill>
                  <a:prstClr val="black"/>
                </a:solidFill>
                <a:latin typeface="ＭＳ Ｐゴシック"/>
                <a:ea typeface="ＭＳ Ｐゴシック"/>
                <a:cs typeface="ＭＳ ゴシック"/>
              </a:rPr>
              <a:t>こと</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の</a:t>
            </a:r>
            <a:r>
              <a:rPr lang="ja-JP" altLang="ja-JP" sz="2000" kern="0" dirty="0">
                <a:solidFill>
                  <a:prstClr val="black"/>
                </a:solidFill>
                <a:latin typeface="ＭＳ Ｐゴシック"/>
                <a:ea typeface="ＭＳ Ｐゴシック"/>
                <a:cs typeface="ＭＳ ゴシック"/>
              </a:rPr>
              <a:t>ないように、また、１０％時に抜本的に見直すことを要望している中で、</a:t>
            </a:r>
            <a:r>
              <a:rPr lang="ja-JP" altLang="ja-JP" sz="2000" kern="0" dirty="0" smtClean="0">
                <a:solidFill>
                  <a:prstClr val="black"/>
                </a:solidFill>
                <a:latin typeface="ＭＳ Ｐゴシック"/>
                <a:ea typeface="ＭＳ Ｐゴシック"/>
                <a:cs typeface="ＭＳ ゴシック"/>
              </a:rPr>
              <a:t>できるだけ</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シンプル</a:t>
            </a:r>
            <a:r>
              <a:rPr lang="ja-JP" altLang="ja-JP" sz="2000" kern="0" dirty="0">
                <a:solidFill>
                  <a:prstClr val="black"/>
                </a:solidFill>
                <a:latin typeface="ＭＳ Ｐゴシック"/>
                <a:ea typeface="ＭＳ Ｐゴシック"/>
                <a:cs typeface="ＭＳ ゴシック"/>
              </a:rPr>
              <a:t>に、広く薄く上乗せするのが望ましいということから、初・再診料や入院</a:t>
            </a:r>
            <a:r>
              <a:rPr lang="ja-JP" altLang="ja-JP" sz="2000" kern="0" dirty="0" smtClean="0">
                <a:solidFill>
                  <a:prstClr val="black"/>
                </a:solidFill>
                <a:latin typeface="ＭＳ Ｐゴシック"/>
                <a:ea typeface="ＭＳ Ｐゴシック"/>
                <a:cs typeface="ＭＳ ゴシック"/>
              </a:rPr>
              <a:t>基本料</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など</a:t>
            </a:r>
            <a:r>
              <a:rPr lang="ja-JP" altLang="ja-JP" sz="2000" kern="0" dirty="0">
                <a:solidFill>
                  <a:prstClr val="black"/>
                </a:solidFill>
                <a:latin typeface="ＭＳ Ｐゴシック"/>
                <a:ea typeface="ＭＳ Ｐゴシック"/>
                <a:cs typeface="ＭＳ ゴシック"/>
              </a:rPr>
              <a:t>の基本診療料を中心に上乗せされた</a:t>
            </a:r>
            <a:r>
              <a:rPr lang="ja-JP" altLang="ja-JP" sz="2000" kern="0" dirty="0" smtClean="0">
                <a:solidFill>
                  <a:prstClr val="black"/>
                </a:solidFill>
                <a:latin typeface="ＭＳ Ｐゴシック"/>
                <a:ea typeface="ＭＳ Ｐゴシック"/>
                <a:cs typeface="ＭＳ ゴシック"/>
              </a:rPr>
              <a:t>。</a:t>
            </a:r>
            <a:endParaRPr lang="ja-JP" altLang="ja-JP" sz="2000" kern="100" dirty="0">
              <a:solidFill>
                <a:prstClr val="black"/>
              </a:solidFill>
              <a:latin typeface="ＭＳ Ｐゴシック"/>
              <a:ea typeface="ＭＳ Ｐゴシック"/>
              <a:cs typeface="Times New Roman"/>
            </a:endParaRPr>
          </a:p>
        </p:txBody>
      </p:sp>
      <p:sp>
        <p:nvSpPr>
          <p:cNvPr id="9" name="Rectangle 7"/>
          <p:cNvSpPr>
            <a:spLocks noChangeArrowheads="1"/>
          </p:cNvSpPr>
          <p:nvPr/>
        </p:nvSpPr>
        <p:spPr bwMode="auto">
          <a:xfrm>
            <a:off x="165099" y="835577"/>
            <a:ext cx="9546565" cy="89863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2100"/>
              </a:lnSpc>
              <a:spcBef>
                <a:spcPts val="0"/>
              </a:spcBef>
              <a:buFont typeface="Arial" charset="0"/>
              <a:buNone/>
            </a:pPr>
            <a:r>
              <a:rPr lang="ja-JP" altLang="en-US" sz="2000" dirty="0">
                <a:solidFill>
                  <a:prstClr val="black"/>
                </a:solidFill>
                <a:ea typeface="ＭＳ Ｐゴシック"/>
              </a:rPr>
              <a:t>◇</a:t>
            </a:r>
            <a:r>
              <a:rPr lang="ja-JP" altLang="en-US" sz="2000" dirty="0" smtClean="0">
                <a:solidFill>
                  <a:prstClr val="black"/>
                </a:solidFill>
                <a:ea typeface="ＭＳ Ｐゴシック"/>
              </a:rPr>
              <a:t>　消費税引上げ（５％</a:t>
            </a:r>
            <a:r>
              <a:rPr lang="ja-JP" altLang="en-US" sz="2000" dirty="0" smtClean="0">
                <a:solidFill>
                  <a:prstClr val="black"/>
                </a:solidFill>
                <a:latin typeface="ＭＳ ゴシック" panose="020B0609070205080204" pitchFamily="49" charset="-128"/>
                <a:ea typeface="ＭＳ ゴシック" panose="020B0609070205080204" pitchFamily="49" charset="-128"/>
              </a:rPr>
              <a:t>→</a:t>
            </a:r>
            <a:r>
              <a:rPr lang="ja-JP" altLang="en-US" sz="2000" dirty="0" smtClean="0">
                <a:solidFill>
                  <a:prstClr val="black"/>
                </a:solidFill>
                <a:ea typeface="ＭＳ Ｐゴシック"/>
              </a:rPr>
              <a:t>８％）に</a:t>
            </a:r>
            <a:r>
              <a:rPr lang="ja-JP" altLang="en-US" sz="2000" dirty="0">
                <a:solidFill>
                  <a:prstClr val="black"/>
                </a:solidFill>
                <a:ea typeface="ＭＳ Ｐゴシック"/>
              </a:rPr>
              <a:t>伴い、医療</a:t>
            </a:r>
            <a:r>
              <a:rPr lang="ja-JP" altLang="en-US" sz="2000" dirty="0" smtClean="0">
                <a:solidFill>
                  <a:prstClr val="black"/>
                </a:solidFill>
                <a:ea typeface="ＭＳ Ｐゴシック"/>
              </a:rPr>
              <a:t>機関の</a:t>
            </a:r>
            <a:r>
              <a:rPr lang="ja-JP" altLang="en-US" sz="2000" dirty="0">
                <a:solidFill>
                  <a:prstClr val="black"/>
                </a:solidFill>
                <a:ea typeface="ＭＳ Ｐゴシック"/>
              </a:rPr>
              <a:t>仕入れに係る消費税</a:t>
            </a:r>
            <a:r>
              <a:rPr lang="ja-JP" altLang="en-US" sz="2000" dirty="0" smtClean="0">
                <a:solidFill>
                  <a:prstClr val="black"/>
                </a:solidFill>
                <a:ea typeface="ＭＳ Ｐゴシック"/>
              </a:rPr>
              <a:t>負担が</a:t>
            </a:r>
            <a:r>
              <a:rPr lang="ja-JP" altLang="en-US" sz="2000" dirty="0" err="1">
                <a:solidFill>
                  <a:prstClr val="black"/>
                </a:solidFill>
                <a:ea typeface="ＭＳ Ｐゴシック"/>
              </a:rPr>
              <a:t>増加</a:t>
            </a:r>
            <a:r>
              <a:rPr lang="ja-JP" altLang="en-US" sz="2000" dirty="0" err="1" smtClean="0">
                <a:solidFill>
                  <a:prstClr val="black"/>
                </a:solidFill>
                <a:ea typeface="ＭＳ Ｐゴシック"/>
              </a:rPr>
              <a:t>す</a:t>
            </a:r>
            <a:endParaRPr lang="en-US" altLang="ja-JP" sz="2000" dirty="0" smtClean="0">
              <a:solidFill>
                <a:prstClr val="black"/>
              </a:solidFill>
              <a:ea typeface="ＭＳ Ｐゴシック"/>
            </a:endParaRPr>
          </a:p>
          <a:p>
            <a:pPr eaLnBrk="1" hangingPunct="1">
              <a:lnSpc>
                <a:spcPts val="2100"/>
              </a:lnSpc>
              <a:spcBef>
                <a:spcPts val="0"/>
              </a:spcBef>
              <a:buFont typeface="Arial" charset="0"/>
              <a:buNone/>
            </a:pPr>
            <a:r>
              <a:rPr lang="en-US" altLang="ja-JP" sz="2000" dirty="0">
                <a:solidFill>
                  <a:prstClr val="black"/>
                </a:solidFill>
                <a:ea typeface="ＭＳ Ｐゴシック"/>
              </a:rPr>
              <a:t> </a:t>
            </a:r>
            <a:r>
              <a:rPr lang="en-US" altLang="ja-JP" sz="2000" dirty="0" smtClean="0">
                <a:solidFill>
                  <a:prstClr val="black"/>
                </a:solidFill>
                <a:ea typeface="ＭＳ Ｐゴシック"/>
              </a:rPr>
              <a:t>   </a:t>
            </a:r>
            <a:r>
              <a:rPr lang="ja-JP" altLang="en-US" sz="2000" dirty="0" smtClean="0">
                <a:solidFill>
                  <a:prstClr val="black"/>
                </a:solidFill>
                <a:ea typeface="ＭＳ Ｐゴシック"/>
              </a:rPr>
              <a:t>る</a:t>
            </a:r>
            <a:r>
              <a:rPr lang="ja-JP" altLang="en-US" sz="2000" dirty="0">
                <a:solidFill>
                  <a:prstClr val="black"/>
                </a:solidFill>
                <a:ea typeface="ＭＳ Ｐゴシック"/>
              </a:rPr>
              <a:t>ことから、診療報酬において、基本</a:t>
            </a:r>
            <a:r>
              <a:rPr lang="ja-JP" altLang="en-US" sz="2000" dirty="0" smtClean="0">
                <a:solidFill>
                  <a:prstClr val="black"/>
                </a:solidFill>
                <a:ea typeface="ＭＳ Ｐゴシック"/>
              </a:rPr>
              <a:t>診療料に</a:t>
            </a:r>
            <a:r>
              <a:rPr lang="ja-JP" altLang="en-US" sz="2000" dirty="0">
                <a:solidFill>
                  <a:prstClr val="black"/>
                </a:solidFill>
                <a:ea typeface="ＭＳ Ｐゴシック"/>
              </a:rPr>
              <a:t>点数を上乗せ</a:t>
            </a:r>
            <a:r>
              <a:rPr lang="ja-JP" altLang="en-US" sz="2000" dirty="0" smtClean="0">
                <a:solidFill>
                  <a:prstClr val="black"/>
                </a:solidFill>
                <a:ea typeface="ＭＳ Ｐゴシック"/>
              </a:rPr>
              <a:t>する</a:t>
            </a:r>
            <a:r>
              <a:rPr lang="ja-JP" altLang="en-US" sz="2000" dirty="0">
                <a:solidFill>
                  <a:prstClr val="black"/>
                </a:solidFill>
                <a:ea typeface="ＭＳ Ｐゴシック"/>
              </a:rPr>
              <a:t>ことを</a:t>
            </a:r>
            <a:r>
              <a:rPr lang="ja-JP" altLang="en-US" sz="2000" dirty="0" smtClean="0">
                <a:solidFill>
                  <a:prstClr val="black"/>
                </a:solidFill>
                <a:ea typeface="ＭＳ Ｐゴシック"/>
              </a:rPr>
              <a:t>中心に</a:t>
            </a:r>
            <a:r>
              <a:rPr lang="ja-JP" altLang="en-US" sz="2000" dirty="0">
                <a:solidFill>
                  <a:prstClr val="black"/>
                </a:solidFill>
                <a:ea typeface="ＭＳ Ｐゴシック"/>
              </a:rPr>
              <a:t>対応し</a:t>
            </a:r>
            <a:r>
              <a:rPr lang="ja-JP" altLang="en-US" sz="2000" dirty="0" smtClean="0">
                <a:solidFill>
                  <a:prstClr val="black"/>
                </a:solidFill>
                <a:ea typeface="ＭＳ Ｐゴシック"/>
              </a:rPr>
              <a:t>、</a:t>
            </a:r>
            <a:endParaRPr lang="en-US" altLang="ja-JP" sz="2000" dirty="0" smtClean="0">
              <a:solidFill>
                <a:prstClr val="black"/>
              </a:solidFill>
              <a:ea typeface="ＭＳ Ｐゴシック"/>
            </a:endParaRPr>
          </a:p>
          <a:p>
            <a:pPr eaLnBrk="1" hangingPunct="1">
              <a:lnSpc>
                <a:spcPts val="2100"/>
              </a:lnSpc>
              <a:spcBef>
                <a:spcPts val="0"/>
              </a:spcBef>
              <a:buFont typeface="Arial" charset="0"/>
              <a:buNone/>
            </a:pPr>
            <a:r>
              <a:rPr lang="en-US" altLang="ja-JP" sz="2000" dirty="0">
                <a:solidFill>
                  <a:prstClr val="black"/>
                </a:solidFill>
                <a:ea typeface="ＭＳ Ｐゴシック"/>
              </a:rPr>
              <a:t> </a:t>
            </a:r>
            <a:r>
              <a:rPr lang="en-US" altLang="ja-JP" sz="2000" dirty="0" smtClean="0">
                <a:solidFill>
                  <a:prstClr val="black"/>
                </a:solidFill>
                <a:ea typeface="ＭＳ Ｐゴシック"/>
              </a:rPr>
              <a:t>   </a:t>
            </a:r>
            <a:r>
              <a:rPr lang="ja-JP" altLang="en-US" sz="2000" dirty="0" smtClean="0">
                <a:solidFill>
                  <a:prstClr val="black"/>
                </a:solidFill>
                <a:ea typeface="ＭＳ Ｐゴシック"/>
              </a:rPr>
              <a:t>補完的</a:t>
            </a:r>
            <a:r>
              <a:rPr lang="ja-JP" altLang="en-US" sz="2000" dirty="0">
                <a:solidFill>
                  <a:prstClr val="black"/>
                </a:solidFill>
                <a:ea typeface="ＭＳ Ｐゴシック"/>
              </a:rPr>
              <a:t>に個別項目に上乗せする</a:t>
            </a:r>
            <a:r>
              <a:rPr lang="ja-JP" altLang="en-US" sz="2000" dirty="0" smtClean="0">
                <a:solidFill>
                  <a:prstClr val="black"/>
                </a:solidFill>
                <a:ea typeface="ＭＳ Ｐゴシック"/>
              </a:rPr>
              <a:t>。</a:t>
            </a:r>
            <a:endParaRPr lang="en-US" altLang="ja-JP" sz="2000" dirty="0">
              <a:solidFill>
                <a:prstClr val="black"/>
              </a:solidFill>
              <a:ea typeface="ＭＳ Ｐゴシック"/>
            </a:endParaRPr>
          </a:p>
        </p:txBody>
      </p:sp>
      <p:sp>
        <p:nvSpPr>
          <p:cNvPr id="10" name="Rectangle 10"/>
          <p:cNvSpPr>
            <a:spLocks noChangeArrowheads="1"/>
          </p:cNvSpPr>
          <p:nvPr/>
        </p:nvSpPr>
        <p:spPr bwMode="auto">
          <a:xfrm>
            <a:off x="165091" y="1734212"/>
            <a:ext cx="9546565" cy="1324303"/>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300"/>
              </a:lnSpc>
              <a:spcBef>
                <a:spcPct val="0"/>
              </a:spcBef>
              <a:spcAft>
                <a:spcPct val="0"/>
              </a:spcAft>
              <a:buFont typeface="Wingdings" pitchFamily="2" charset="2"/>
              <a:buNone/>
            </a:pPr>
            <a:r>
              <a:rPr lang="en-US" altLang="ja-JP" sz="1900" dirty="0" smtClean="0">
                <a:solidFill>
                  <a:srgbClr val="000000"/>
                </a:solidFill>
                <a:latin typeface="ＭＳ Ｐゴシック" charset="-128"/>
              </a:rPr>
              <a:t>〔</a:t>
            </a:r>
            <a:r>
              <a:rPr lang="ja-JP" altLang="en-US" sz="1900" dirty="0" smtClean="0">
                <a:solidFill>
                  <a:srgbClr val="000000"/>
                </a:solidFill>
                <a:latin typeface="ＭＳ Ｐゴシック" charset="-128"/>
              </a:rPr>
              <a:t>対応例</a:t>
            </a:r>
            <a:r>
              <a:rPr lang="en-US" altLang="ja-JP" sz="1900" dirty="0" smtClean="0">
                <a:solidFill>
                  <a:srgbClr val="000000"/>
                </a:solidFill>
                <a:latin typeface="ＭＳ Ｐゴシック" charset="-128"/>
              </a:rPr>
              <a:t>〕</a:t>
            </a:r>
          </a:p>
          <a:p>
            <a:pPr>
              <a:lnSpc>
                <a:spcPts val="1800"/>
              </a:lnSpc>
              <a:buFont typeface="Arial" charset="0"/>
              <a:buNone/>
            </a:pPr>
            <a:r>
              <a:rPr lang="ja-JP" altLang="ja-JP" sz="2000" spc="-100" dirty="0" smtClean="0">
                <a:solidFill>
                  <a:srgbClr val="000000"/>
                </a:solidFill>
                <a:latin typeface="ＭＳ Ｐゴシック"/>
                <a:ea typeface="ＭＳ Ｐゴシック"/>
                <a:cs typeface="ＭＳ Ｐゴシック"/>
              </a:rPr>
              <a:t>初診料</a:t>
            </a:r>
            <a:r>
              <a:rPr lang="ja-JP" altLang="ja-JP" sz="2000" spc="-100" dirty="0" smtClean="0">
                <a:solidFill>
                  <a:srgbClr val="FF0000"/>
                </a:solidFill>
                <a:latin typeface="ＭＳ Ｐゴシック"/>
                <a:ea typeface="ＭＳ Ｐゴシック"/>
                <a:cs typeface="ＭＳ Ｐゴシック"/>
              </a:rPr>
              <a:t>＋</a:t>
            </a:r>
            <a:r>
              <a:rPr lang="en-US" altLang="ja-JP" sz="2000" spc="-100" dirty="0">
                <a:solidFill>
                  <a:srgbClr val="FF0000"/>
                </a:solidFill>
                <a:latin typeface="ＭＳ Ｐゴシック"/>
                <a:ea typeface="ＭＳ Ｐゴシック"/>
                <a:cs typeface="ＭＳ Ｐゴシック"/>
              </a:rPr>
              <a:t>12</a:t>
            </a:r>
            <a:r>
              <a:rPr lang="ja-JP" altLang="ja-JP" sz="2000" spc="-100" dirty="0" smtClean="0">
                <a:solidFill>
                  <a:srgbClr val="FF0000"/>
                </a:solidFill>
                <a:latin typeface="ＭＳ Ｐゴシック"/>
                <a:ea typeface="ＭＳ Ｐゴシック"/>
                <a:cs typeface="ＭＳ Ｐゴシック"/>
              </a:rPr>
              <a:t>点</a:t>
            </a:r>
            <a:r>
              <a:rPr lang="en-US" altLang="ja-JP" sz="1900" spc="-100" dirty="0" smtClean="0">
                <a:solidFill>
                  <a:srgbClr val="000000"/>
                </a:solidFill>
                <a:latin typeface="ＭＳ Ｐゴシック"/>
                <a:ea typeface="ＭＳ Ｐゴシック"/>
                <a:cs typeface="ＭＳ Ｐゴシック"/>
              </a:rPr>
              <a:t>(270</a:t>
            </a:r>
            <a:r>
              <a:rPr lang="ja-JP" altLang="ja-JP" sz="1900" spc="-100" dirty="0" smtClean="0">
                <a:solidFill>
                  <a:srgbClr val="000000"/>
                </a:solidFill>
                <a:latin typeface="ＭＳ Ｐゴシック"/>
                <a:ea typeface="ＭＳ Ｐゴシック"/>
                <a:cs typeface="ＭＳ Ｐゴシック"/>
              </a:rPr>
              <a:t>点</a:t>
            </a:r>
            <a:r>
              <a:rPr lang="ja-JP" altLang="ja-JP" sz="1900" spc="-100" dirty="0" smtClean="0">
                <a:solidFill>
                  <a:srgbClr val="00B0F0"/>
                </a:solidFill>
                <a:latin typeface="ＭＳ Ｐゴシック"/>
                <a:ea typeface="ＭＳ Ｐゴシック"/>
                <a:cs typeface="ＭＳ Ｐゴシック"/>
              </a:rPr>
              <a:t>→</a:t>
            </a:r>
            <a:r>
              <a:rPr lang="en-US" altLang="ja-JP" sz="1900" spc="-100" dirty="0" smtClean="0">
                <a:solidFill>
                  <a:srgbClr val="000000"/>
                </a:solidFill>
                <a:latin typeface="ＭＳ Ｐゴシック"/>
                <a:ea typeface="ＭＳ Ｐゴシック"/>
                <a:cs typeface="ＭＳ Ｐゴシック"/>
              </a:rPr>
              <a:t>282</a:t>
            </a:r>
            <a:r>
              <a:rPr lang="ja-JP" altLang="ja-JP" sz="1900" spc="-100" dirty="0" smtClean="0">
                <a:solidFill>
                  <a:srgbClr val="000000"/>
                </a:solidFill>
                <a:latin typeface="ＭＳ Ｐゴシック"/>
                <a:ea typeface="ＭＳ Ｐゴシック"/>
                <a:cs typeface="ＭＳ Ｐゴシック"/>
              </a:rPr>
              <a:t>点</a:t>
            </a:r>
            <a:r>
              <a:rPr lang="en-US" altLang="ja-JP" sz="1900" spc="-100" dirty="0" smtClean="0">
                <a:solidFill>
                  <a:srgbClr val="000000"/>
                </a:solidFill>
                <a:latin typeface="ＭＳ Ｐゴシック"/>
                <a:ea typeface="ＭＳ Ｐゴシック"/>
                <a:cs typeface="ＭＳ Ｐゴシック"/>
              </a:rPr>
              <a:t>)</a:t>
            </a:r>
            <a:r>
              <a:rPr lang="ja-JP" altLang="ja-JP" sz="2000" spc="-100" dirty="0" err="1" smtClean="0">
                <a:solidFill>
                  <a:srgbClr val="000000"/>
                </a:solidFill>
                <a:latin typeface="ＭＳ Ｐゴシック"/>
                <a:ea typeface="ＭＳ Ｐゴシック"/>
                <a:cs typeface="ＭＳ Ｐゴシック"/>
              </a:rPr>
              <a:t>、</a:t>
            </a:r>
            <a:r>
              <a:rPr lang="ja-JP" altLang="ja-JP" sz="2000" spc="-100" dirty="0" smtClean="0">
                <a:solidFill>
                  <a:srgbClr val="000000"/>
                </a:solidFill>
                <a:latin typeface="ＭＳ Ｐゴシック"/>
                <a:ea typeface="ＭＳ Ｐゴシック"/>
                <a:cs typeface="ＭＳ Ｐゴシック"/>
              </a:rPr>
              <a:t>再診料</a:t>
            </a:r>
            <a:r>
              <a:rPr lang="ja-JP" altLang="ja-JP" sz="2000" spc="-100" dirty="0" smtClean="0">
                <a:solidFill>
                  <a:srgbClr val="FF0000"/>
                </a:solidFill>
                <a:latin typeface="ＭＳ Ｐゴシック"/>
                <a:ea typeface="ＭＳ Ｐゴシック"/>
                <a:cs typeface="ＭＳ Ｐゴシック"/>
              </a:rPr>
              <a:t>＋３点</a:t>
            </a:r>
            <a:r>
              <a:rPr lang="ja-JP" altLang="ja-JP" sz="1900" spc="-100" dirty="0" smtClean="0">
                <a:solidFill>
                  <a:srgbClr val="000000"/>
                </a:solidFill>
                <a:latin typeface="ＭＳ Ｐゴシック"/>
                <a:ea typeface="ＭＳ Ｐゴシック"/>
                <a:cs typeface="ＭＳ Ｐゴシック"/>
              </a:rPr>
              <a:t>（</a:t>
            </a:r>
            <a:r>
              <a:rPr lang="en-US" altLang="ja-JP" sz="1900" spc="-100" dirty="0" smtClean="0">
                <a:solidFill>
                  <a:srgbClr val="000000"/>
                </a:solidFill>
                <a:latin typeface="ＭＳ Ｐゴシック"/>
                <a:ea typeface="ＭＳ Ｐゴシック"/>
                <a:cs typeface="ＭＳ Ｐゴシック"/>
              </a:rPr>
              <a:t>69</a:t>
            </a:r>
            <a:r>
              <a:rPr lang="ja-JP" altLang="ja-JP" sz="1900" spc="-100" dirty="0" smtClean="0">
                <a:solidFill>
                  <a:srgbClr val="000000"/>
                </a:solidFill>
                <a:latin typeface="ＭＳ Ｐゴシック"/>
                <a:ea typeface="ＭＳ Ｐゴシック"/>
                <a:cs typeface="ＭＳ Ｐゴシック"/>
              </a:rPr>
              <a:t>点</a:t>
            </a:r>
            <a:r>
              <a:rPr lang="ja-JP" altLang="ja-JP" sz="1900" spc="-100" dirty="0" smtClean="0">
                <a:solidFill>
                  <a:srgbClr val="00B0F0"/>
                </a:solidFill>
                <a:latin typeface="ＭＳ Ｐゴシック"/>
                <a:ea typeface="ＭＳ Ｐゴシック"/>
                <a:cs typeface="ＭＳ Ｐゴシック"/>
              </a:rPr>
              <a:t>→</a:t>
            </a:r>
            <a:r>
              <a:rPr lang="en-US" altLang="ja-JP" sz="1900" spc="-100" dirty="0" smtClean="0">
                <a:solidFill>
                  <a:srgbClr val="000000"/>
                </a:solidFill>
                <a:latin typeface="ＭＳ Ｐゴシック"/>
                <a:ea typeface="ＭＳ Ｐゴシック"/>
                <a:cs typeface="ＭＳ Ｐゴシック"/>
              </a:rPr>
              <a:t>72</a:t>
            </a:r>
            <a:r>
              <a:rPr lang="ja-JP" altLang="ja-JP" sz="1900" spc="-100" dirty="0" smtClean="0">
                <a:solidFill>
                  <a:srgbClr val="000000"/>
                </a:solidFill>
                <a:latin typeface="ＭＳ Ｐゴシック"/>
                <a:ea typeface="ＭＳ Ｐゴシック"/>
                <a:cs typeface="ＭＳ Ｐゴシック"/>
              </a:rPr>
              <a:t>点）</a:t>
            </a:r>
            <a:r>
              <a:rPr lang="ja-JP" altLang="ja-JP" sz="2000" spc="-100" dirty="0" smtClean="0">
                <a:solidFill>
                  <a:srgbClr val="000000"/>
                </a:solidFill>
                <a:latin typeface="ＭＳ Ｐゴシック"/>
                <a:ea typeface="ＭＳ Ｐゴシック"/>
                <a:cs typeface="ＭＳ Ｐゴシック"/>
              </a:rPr>
              <a:t>、外来診療料</a:t>
            </a:r>
            <a:r>
              <a:rPr lang="ja-JP" altLang="ja-JP" sz="2000" spc="-100" dirty="0" smtClean="0">
                <a:solidFill>
                  <a:srgbClr val="FF0000"/>
                </a:solidFill>
                <a:latin typeface="ＭＳ Ｐゴシック"/>
                <a:ea typeface="ＭＳ Ｐゴシック"/>
                <a:cs typeface="ＭＳ Ｐゴシック"/>
              </a:rPr>
              <a:t>＋３点</a:t>
            </a:r>
            <a:r>
              <a:rPr lang="ja-JP" altLang="ja-JP" sz="2000" spc="-100" dirty="0" smtClean="0">
                <a:solidFill>
                  <a:srgbClr val="000000"/>
                </a:solidFill>
                <a:latin typeface="ＭＳ Ｐゴシック"/>
                <a:ea typeface="ＭＳ Ｐゴシック"/>
                <a:cs typeface="ＭＳ Ｐゴシック"/>
              </a:rPr>
              <a:t>（</a:t>
            </a:r>
            <a:r>
              <a:rPr lang="en-US" altLang="ja-JP" sz="2000" spc="-100" dirty="0" smtClean="0">
                <a:solidFill>
                  <a:srgbClr val="000000"/>
                </a:solidFill>
                <a:latin typeface="ＭＳ Ｐゴシック"/>
                <a:ea typeface="ＭＳ Ｐゴシック"/>
                <a:cs typeface="ＭＳ Ｐゴシック"/>
              </a:rPr>
              <a:t>70</a:t>
            </a:r>
            <a:r>
              <a:rPr lang="ja-JP" altLang="ja-JP" sz="2000" spc="-100" dirty="0" smtClean="0">
                <a:solidFill>
                  <a:srgbClr val="000000"/>
                </a:solidFill>
                <a:latin typeface="ＭＳ Ｐゴシック"/>
                <a:ea typeface="ＭＳ Ｐゴシック"/>
                <a:cs typeface="ＭＳ Ｐゴシック"/>
              </a:rPr>
              <a:t>点</a:t>
            </a:r>
            <a:r>
              <a:rPr lang="ja-JP" altLang="ja-JP" sz="2000" spc="-100" dirty="0" smtClean="0">
                <a:solidFill>
                  <a:srgbClr val="00B0F0"/>
                </a:solidFill>
                <a:latin typeface="ＭＳ Ｐゴシック"/>
                <a:ea typeface="ＭＳ Ｐゴシック"/>
                <a:cs typeface="ＭＳ Ｐゴシック"/>
              </a:rPr>
              <a:t>→</a:t>
            </a:r>
            <a:r>
              <a:rPr lang="en-US" altLang="ja-JP" sz="2000" spc="-100" dirty="0" smtClean="0">
                <a:solidFill>
                  <a:srgbClr val="000000"/>
                </a:solidFill>
                <a:latin typeface="ＭＳ Ｐゴシック"/>
                <a:ea typeface="ＭＳ Ｐゴシック"/>
                <a:cs typeface="ＭＳ Ｐゴシック"/>
              </a:rPr>
              <a:t>73</a:t>
            </a:r>
            <a:r>
              <a:rPr lang="ja-JP" altLang="ja-JP" sz="2000" spc="-100" dirty="0" smtClean="0">
                <a:solidFill>
                  <a:srgbClr val="000000"/>
                </a:solidFill>
                <a:latin typeface="ＭＳ Ｐゴシック"/>
                <a:ea typeface="ＭＳ Ｐゴシック"/>
                <a:cs typeface="ＭＳ Ｐゴシック"/>
              </a:rPr>
              <a:t>点）</a:t>
            </a:r>
            <a:endParaRPr lang="ja-JP" altLang="ja-JP" sz="2000" spc="-100" dirty="0" smtClean="0">
              <a:solidFill>
                <a:prstClr val="black"/>
              </a:solidFill>
              <a:latin typeface="ＭＳ Ｐゴシック"/>
              <a:ea typeface="ＭＳ Ｐゴシック"/>
              <a:cs typeface="ＭＳ Ｐゴシック"/>
            </a:endParaRPr>
          </a:p>
          <a:p>
            <a:pPr>
              <a:lnSpc>
                <a:spcPts val="1800"/>
              </a:lnSpc>
              <a:buFont typeface="Arial" charset="0"/>
              <a:buNone/>
            </a:pPr>
            <a:r>
              <a:rPr lang="ja-JP" altLang="ja-JP" sz="2000" dirty="0" smtClean="0">
                <a:solidFill>
                  <a:srgbClr val="000000"/>
                </a:solidFill>
                <a:latin typeface="ＭＳ Ｐゴシック"/>
                <a:ea typeface="ＭＳ Ｐゴシック"/>
                <a:cs typeface="ＭＳ Ｐゴシック"/>
              </a:rPr>
              <a:t>小児科</a:t>
            </a:r>
            <a:r>
              <a:rPr lang="ja-JP" altLang="ja-JP" sz="2000" dirty="0">
                <a:solidFill>
                  <a:srgbClr val="000000"/>
                </a:solidFill>
                <a:latin typeface="ＭＳ Ｐゴシック"/>
                <a:ea typeface="ＭＳ Ｐゴシック"/>
                <a:cs typeface="ＭＳ Ｐゴシック"/>
              </a:rPr>
              <a:t>外来診療料（初診時</a:t>
            </a:r>
            <a:r>
              <a:rPr lang="ja-JP" altLang="ja-JP" sz="2000" dirty="0">
                <a:solidFill>
                  <a:srgbClr val="FF0000"/>
                </a:solidFill>
                <a:latin typeface="ＭＳ Ｐゴシック"/>
                <a:ea typeface="ＭＳ Ｐゴシック"/>
                <a:cs typeface="ＭＳ Ｐゴシック"/>
              </a:rPr>
              <a:t>＋</a:t>
            </a:r>
            <a:r>
              <a:rPr lang="en-US" altLang="ja-JP" sz="2000" dirty="0">
                <a:solidFill>
                  <a:srgbClr val="FF0000"/>
                </a:solidFill>
                <a:latin typeface="ＭＳ Ｐゴシック"/>
                <a:ea typeface="ＭＳ Ｐゴシック"/>
                <a:cs typeface="ＭＳ Ｐゴシック"/>
              </a:rPr>
              <a:t>12</a:t>
            </a:r>
            <a:r>
              <a:rPr lang="ja-JP" altLang="ja-JP" sz="2000" dirty="0">
                <a:solidFill>
                  <a:srgbClr val="FF0000"/>
                </a:solidFill>
                <a:latin typeface="ＭＳ Ｐゴシック"/>
                <a:ea typeface="ＭＳ Ｐゴシック"/>
                <a:cs typeface="ＭＳ Ｐゴシック"/>
              </a:rPr>
              <a:t>点</a:t>
            </a:r>
            <a:r>
              <a:rPr lang="ja-JP" altLang="ja-JP" sz="2000" dirty="0">
                <a:solidFill>
                  <a:srgbClr val="000000"/>
                </a:solidFill>
                <a:latin typeface="ＭＳ Ｐゴシック"/>
                <a:ea typeface="ＭＳ Ｐゴシック"/>
                <a:cs typeface="ＭＳ Ｐゴシック"/>
              </a:rPr>
              <a:t>、再診時</a:t>
            </a:r>
            <a:r>
              <a:rPr lang="ja-JP" altLang="ja-JP" sz="2000" dirty="0">
                <a:solidFill>
                  <a:srgbClr val="FF0000"/>
                </a:solidFill>
                <a:latin typeface="ＭＳ Ｐゴシック"/>
                <a:ea typeface="ＭＳ Ｐゴシック"/>
                <a:cs typeface="ＭＳ Ｐゴシック"/>
              </a:rPr>
              <a:t>＋３点</a:t>
            </a:r>
            <a:r>
              <a:rPr lang="ja-JP" altLang="ja-JP" sz="2000" dirty="0">
                <a:solidFill>
                  <a:srgbClr val="000000"/>
                </a:solidFill>
                <a:latin typeface="ＭＳ Ｐゴシック"/>
                <a:ea typeface="ＭＳ Ｐゴシック"/>
                <a:cs typeface="ＭＳ Ｐゴシック"/>
              </a:rPr>
              <a:t>）、在宅患者訪問診療料</a:t>
            </a:r>
            <a:r>
              <a:rPr lang="ja-JP" altLang="ja-JP" sz="2000" dirty="0">
                <a:solidFill>
                  <a:srgbClr val="FF0000"/>
                </a:solidFill>
                <a:latin typeface="ＭＳ Ｐゴシック"/>
                <a:ea typeface="ＭＳ Ｐゴシック"/>
                <a:cs typeface="ＭＳ Ｐゴシック"/>
              </a:rPr>
              <a:t>＋３点</a:t>
            </a:r>
            <a:r>
              <a:rPr lang="ja-JP" altLang="ja-JP" sz="2000" dirty="0">
                <a:solidFill>
                  <a:srgbClr val="000000"/>
                </a:solidFill>
                <a:latin typeface="ＭＳ Ｐゴシック"/>
                <a:ea typeface="ＭＳ Ｐゴシック"/>
                <a:cs typeface="ＭＳ Ｐゴシック"/>
              </a:rPr>
              <a:t>など</a:t>
            </a:r>
            <a:endParaRPr lang="ja-JP" altLang="ja-JP" sz="2000" dirty="0">
              <a:solidFill>
                <a:prstClr val="black"/>
              </a:solidFill>
              <a:latin typeface="ＭＳ Ｐゴシック"/>
              <a:ea typeface="ＭＳ Ｐゴシック"/>
              <a:cs typeface="ＭＳ Ｐゴシック"/>
            </a:endParaRPr>
          </a:p>
          <a:p>
            <a:pPr>
              <a:lnSpc>
                <a:spcPts val="1800"/>
              </a:lnSpc>
              <a:buFont typeface="Arial"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ja-JP" sz="2000" kern="0" dirty="0">
                <a:solidFill>
                  <a:prstClr val="black"/>
                </a:solidFill>
                <a:latin typeface="ＭＳ Ｐゴシック"/>
                <a:ea typeface="ＭＳ Ｐゴシック"/>
                <a:cs typeface="ＭＳ ゴシック"/>
              </a:rPr>
              <a:t>入院基本料 平均</a:t>
            </a:r>
            <a:r>
              <a:rPr lang="ja-JP" altLang="ja-JP" sz="2000" kern="0" dirty="0">
                <a:solidFill>
                  <a:srgbClr val="FF0000"/>
                </a:solidFill>
                <a:latin typeface="ＭＳ Ｐゴシック"/>
                <a:ea typeface="ＭＳ Ｐゴシック"/>
                <a:cs typeface="ＭＳ ゴシック"/>
              </a:rPr>
              <a:t>＋２％</a:t>
            </a:r>
            <a:r>
              <a:rPr lang="ja-JP" altLang="ja-JP" sz="2000" kern="0" dirty="0">
                <a:solidFill>
                  <a:prstClr val="black"/>
                </a:solidFill>
                <a:latin typeface="ＭＳ Ｐゴシック"/>
                <a:ea typeface="ＭＳ Ｐゴシック"/>
                <a:cs typeface="ＭＳ ゴシック"/>
              </a:rPr>
              <a:t>（基本料種別ごとの課税経費率に応じた上乗せ</a:t>
            </a:r>
            <a:r>
              <a:rPr lang="ja-JP" altLang="ja-JP" sz="2000" kern="0" dirty="0" smtClean="0">
                <a:solidFill>
                  <a:prstClr val="black"/>
                </a:solidFill>
                <a:latin typeface="ＭＳ Ｐゴシック"/>
                <a:ea typeface="ＭＳ Ｐゴシック"/>
                <a:cs typeface="ＭＳ ゴシック"/>
              </a:rPr>
              <a:t>）</a:t>
            </a:r>
            <a:endParaRPr lang="ja-JP" altLang="ja-JP" sz="2000" kern="100" dirty="0">
              <a:solidFill>
                <a:prstClr val="black"/>
              </a:solidFill>
              <a:latin typeface="ＭＳ Ｐゴシック"/>
              <a:ea typeface="ＭＳ Ｐゴシック"/>
              <a:cs typeface="Times New Roman"/>
            </a:endParaRP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a:endParaRPr>
          </a:p>
        </p:txBody>
      </p:sp>
    </p:spTree>
    <p:extLst>
      <p:ext uri="{BB962C8B-B14F-4D97-AF65-F5344CB8AC3E}">
        <p14:creationId xmlns:p14="http://schemas.microsoft.com/office/powerpoint/2010/main" val="20308618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20484"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smtClean="0">
                <a:solidFill>
                  <a:srgbClr val="000000"/>
                </a:solidFill>
                <a:latin typeface="Arial" pitchFamily="34" charset="0"/>
              </a:rPr>
              <a:t>１．初・再診料</a:t>
            </a:r>
          </a:p>
        </p:txBody>
      </p:sp>
      <p:sp>
        <p:nvSpPr>
          <p:cNvPr id="20485" name="Rectangle 10"/>
          <p:cNvSpPr>
            <a:spLocks noChangeArrowheads="1"/>
          </p:cNvSpPr>
          <p:nvPr/>
        </p:nvSpPr>
        <p:spPr bwMode="auto">
          <a:xfrm>
            <a:off x="264850" y="1219206"/>
            <a:ext cx="8979033" cy="1922463"/>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tabLst>
                <a:tab pos="2692400"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2692400"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2692400"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9pPr>
          </a:lstStyle>
          <a:p>
            <a:pPr eaLnBrk="1" fontAlgn="base" hangingPunct="1">
              <a:lnSpc>
                <a:spcPts val="2400"/>
              </a:lnSpc>
              <a:spcBef>
                <a:spcPct val="0"/>
              </a:spcBef>
              <a:spcAft>
                <a:spcPct val="0"/>
              </a:spcAft>
              <a:buFont typeface="Wingdings" pitchFamily="2" charset="2"/>
              <a:buNone/>
            </a:pPr>
            <a:r>
              <a:rPr lang="ja-JP" altLang="en-US" sz="2200" dirty="0" smtClean="0">
                <a:solidFill>
                  <a:srgbClr val="000000"/>
                </a:solidFill>
                <a:latin typeface="ＭＳ Ｐゴシック" pitchFamily="50" charset="-128"/>
              </a:rPr>
              <a:t>①初診料：２７０点</a:t>
            </a:r>
            <a:r>
              <a:rPr lang="ja-JP" altLang="en-US" sz="2200" dirty="0" smtClean="0">
                <a:solidFill>
                  <a:srgbClr val="00B0F0"/>
                </a:solidFill>
                <a:latin typeface="ＭＳ Ｐゴシック" pitchFamily="50" charset="-128"/>
              </a:rPr>
              <a:t>⇒</a:t>
            </a:r>
            <a:r>
              <a:rPr lang="ja-JP" altLang="en-US" sz="2200" dirty="0" smtClean="0">
                <a:solidFill>
                  <a:srgbClr val="0000CC"/>
                </a:solidFill>
                <a:latin typeface="ＭＳ Ｐゴシック" pitchFamily="50" charset="-128"/>
              </a:rPr>
              <a:t> </a:t>
            </a:r>
            <a:r>
              <a:rPr lang="ja-JP" altLang="en-US" sz="2200" dirty="0" smtClean="0">
                <a:solidFill>
                  <a:srgbClr val="000000"/>
                </a:solidFill>
                <a:latin typeface="ＭＳ Ｐゴシック" pitchFamily="50" charset="-128"/>
              </a:rPr>
              <a:t>２８２点（＋１２点）</a:t>
            </a: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dirty="0" smtClean="0">
                <a:solidFill>
                  <a:srgbClr val="000000"/>
                </a:solidFill>
                <a:latin typeface="ＭＳ Ｐゴシック" pitchFamily="50" charset="-128"/>
              </a:rPr>
              <a:t>　  ［同一日２科目］    　　　　　　　　　：１３５点</a:t>
            </a:r>
            <a:r>
              <a:rPr lang="ja-JP" altLang="en-US" sz="2200" dirty="0" smtClean="0">
                <a:solidFill>
                  <a:srgbClr val="00B0F0"/>
                </a:solidFill>
                <a:latin typeface="ＭＳ Ｐゴシック" pitchFamily="50" charset="-128"/>
              </a:rPr>
              <a:t>⇒</a:t>
            </a:r>
            <a:r>
              <a:rPr lang="ja-JP" altLang="en-US" sz="2200" dirty="0" smtClean="0">
                <a:solidFill>
                  <a:srgbClr val="0000CC"/>
                </a:solidFill>
                <a:latin typeface="ＭＳ Ｐゴシック" pitchFamily="50" charset="-128"/>
              </a:rPr>
              <a:t> </a:t>
            </a:r>
            <a:r>
              <a:rPr lang="ja-JP" altLang="en-US" sz="2200" dirty="0" smtClean="0">
                <a:solidFill>
                  <a:srgbClr val="000000"/>
                </a:solidFill>
                <a:latin typeface="ＭＳ Ｐゴシック" pitchFamily="50" charset="-128"/>
              </a:rPr>
              <a:t>１４１点（＋６点）</a:t>
            </a: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dirty="0" smtClean="0">
                <a:solidFill>
                  <a:srgbClr val="000000"/>
                </a:solidFill>
                <a:latin typeface="ＭＳ Ｐゴシック" pitchFamily="50" charset="-128"/>
              </a:rPr>
              <a:t>　　［紹介のない場合］　　　　　　　　　：２００点</a:t>
            </a:r>
            <a:r>
              <a:rPr lang="ja-JP" altLang="en-US" sz="2200" dirty="0" smtClean="0">
                <a:solidFill>
                  <a:srgbClr val="00B0F0"/>
                </a:solidFill>
                <a:latin typeface="ＭＳ Ｐゴシック" pitchFamily="50" charset="-128"/>
              </a:rPr>
              <a:t>⇒ </a:t>
            </a:r>
            <a:r>
              <a:rPr lang="ja-JP" altLang="en-US" sz="2200" dirty="0" smtClean="0">
                <a:solidFill>
                  <a:srgbClr val="000000"/>
                </a:solidFill>
                <a:latin typeface="ＭＳ Ｐゴシック" pitchFamily="50" charset="-128"/>
              </a:rPr>
              <a:t>２０９点（＋９点）</a:t>
            </a: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dirty="0" smtClean="0">
                <a:solidFill>
                  <a:srgbClr val="000000"/>
                </a:solidFill>
                <a:latin typeface="ＭＳ Ｐゴシック" pitchFamily="50" charset="-128"/>
              </a:rPr>
              <a:t>　  ［紹介のない場合・同一日２科目］：１００点</a:t>
            </a:r>
            <a:r>
              <a:rPr lang="ja-JP" altLang="en-US" sz="2200" dirty="0" smtClean="0">
                <a:solidFill>
                  <a:srgbClr val="00B0F0"/>
                </a:solidFill>
                <a:latin typeface="ＭＳ Ｐゴシック" pitchFamily="50" charset="-128"/>
              </a:rPr>
              <a:t>⇒</a:t>
            </a:r>
            <a:r>
              <a:rPr lang="ja-JP" altLang="en-US" sz="2200" dirty="0" smtClean="0">
                <a:solidFill>
                  <a:srgbClr val="0000CC"/>
                </a:solidFill>
                <a:latin typeface="ＭＳ Ｐゴシック" pitchFamily="50" charset="-128"/>
              </a:rPr>
              <a:t> </a:t>
            </a:r>
            <a:r>
              <a:rPr lang="ja-JP" altLang="en-US" sz="2200" dirty="0" smtClean="0">
                <a:solidFill>
                  <a:srgbClr val="000000"/>
                </a:solidFill>
                <a:latin typeface="ＭＳ Ｐゴシック" pitchFamily="50" charset="-128"/>
              </a:rPr>
              <a:t>１０４点（＋４点）</a:t>
            </a: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dirty="0" smtClean="0">
                <a:solidFill>
                  <a:srgbClr val="000000"/>
                </a:solidFill>
                <a:latin typeface="ＭＳ Ｐゴシック" pitchFamily="50" charset="-128"/>
              </a:rPr>
              <a:t>　　［妥結率が低い場合］　　　　　　　 ：２０９点（９点）</a:t>
            </a:r>
            <a:r>
              <a:rPr lang="ja-JP" altLang="en-US" sz="2000" dirty="0" smtClean="0">
                <a:solidFill>
                  <a:srgbClr val="FF0000"/>
                </a:solidFill>
                <a:latin typeface="ＭＳ Ｐゴシック" pitchFamily="50" charset="-128"/>
              </a:rPr>
              <a:t>（新設）</a:t>
            </a:r>
            <a:endParaRPr lang="en-US" altLang="ja-JP" sz="2000" dirty="0" smtClean="0">
              <a:solidFill>
                <a:srgbClr val="FF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dirty="0" smtClean="0">
                <a:solidFill>
                  <a:srgbClr val="000000"/>
                </a:solidFill>
                <a:latin typeface="ＭＳ Ｐゴシック" pitchFamily="50" charset="-128"/>
              </a:rPr>
              <a:t>　　［妥結率が低い場合・同一２科目］：１０４点（４点）</a:t>
            </a:r>
            <a:r>
              <a:rPr lang="ja-JP" altLang="en-US" sz="2000" dirty="0" smtClean="0">
                <a:solidFill>
                  <a:srgbClr val="FF0000"/>
                </a:solidFill>
                <a:latin typeface="ＭＳ Ｐゴシック" pitchFamily="50" charset="-128"/>
              </a:rPr>
              <a:t>（新設）</a:t>
            </a:r>
            <a:endParaRPr lang="en-US" altLang="ja-JP" sz="2000" dirty="0" smtClean="0">
              <a:solidFill>
                <a:srgbClr val="FF0000"/>
              </a:solidFill>
              <a:latin typeface="ＭＳ Ｐゴシック" pitchFamily="50" charset="-128"/>
            </a:endParaRPr>
          </a:p>
        </p:txBody>
      </p:sp>
      <p:sp>
        <p:nvSpPr>
          <p:cNvPr id="20486" name="Rectangle 10"/>
          <p:cNvSpPr>
            <a:spLocks noChangeArrowheads="1"/>
          </p:cNvSpPr>
          <p:nvPr/>
        </p:nvSpPr>
        <p:spPr bwMode="auto">
          <a:xfrm>
            <a:off x="264850" y="3213108"/>
            <a:ext cx="8979033" cy="1368425"/>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tabLst>
                <a:tab pos="2692400"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2692400"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2692400"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9pPr>
          </a:lstStyle>
          <a:p>
            <a:pPr eaLnBrk="1" fontAlgn="base" hangingPunct="1">
              <a:lnSpc>
                <a:spcPts val="2400"/>
              </a:lnSpc>
              <a:spcBef>
                <a:spcPct val="0"/>
              </a:spcBef>
              <a:spcAft>
                <a:spcPct val="0"/>
              </a:spcAft>
              <a:buFont typeface="Wingdings" pitchFamily="2" charset="2"/>
              <a:buNone/>
            </a:pPr>
            <a:r>
              <a:rPr lang="ja-JP" altLang="en-US" sz="2200" dirty="0" smtClean="0">
                <a:solidFill>
                  <a:srgbClr val="000000"/>
                </a:solidFill>
                <a:latin typeface="ＭＳ Ｐゴシック" pitchFamily="50" charset="-128"/>
              </a:rPr>
              <a:t>②再診料：６９点</a:t>
            </a:r>
            <a:r>
              <a:rPr lang="ja-JP" altLang="en-US" sz="2200" dirty="0" smtClean="0">
                <a:solidFill>
                  <a:srgbClr val="00B0F0"/>
                </a:solidFill>
                <a:latin typeface="ＭＳ Ｐゴシック" pitchFamily="50" charset="-128"/>
              </a:rPr>
              <a:t>⇒</a:t>
            </a:r>
            <a:r>
              <a:rPr lang="ja-JP" altLang="en-US" sz="2200" dirty="0" smtClean="0">
                <a:solidFill>
                  <a:srgbClr val="0000CC"/>
                </a:solidFill>
                <a:latin typeface="ＭＳ Ｐゴシック" pitchFamily="50" charset="-128"/>
              </a:rPr>
              <a:t> </a:t>
            </a:r>
            <a:r>
              <a:rPr lang="ja-JP" altLang="en-US" sz="2200" dirty="0" smtClean="0">
                <a:solidFill>
                  <a:srgbClr val="000000"/>
                </a:solidFill>
                <a:latin typeface="ＭＳ Ｐゴシック" pitchFamily="50" charset="-128"/>
              </a:rPr>
              <a:t>７２点（＋３点）</a:t>
            </a: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dirty="0" smtClean="0">
                <a:solidFill>
                  <a:srgbClr val="000000"/>
                </a:solidFill>
                <a:latin typeface="ＭＳ Ｐゴシック" pitchFamily="50" charset="-128"/>
              </a:rPr>
              <a:t>　  ［同一日２科目］    　　　　　　　　　：３４点</a:t>
            </a:r>
            <a:r>
              <a:rPr lang="ja-JP" altLang="en-US" sz="2200" dirty="0" smtClean="0">
                <a:solidFill>
                  <a:srgbClr val="00B0F0"/>
                </a:solidFill>
                <a:latin typeface="ＭＳ Ｐゴシック" pitchFamily="50" charset="-128"/>
              </a:rPr>
              <a:t>⇒</a:t>
            </a:r>
            <a:r>
              <a:rPr lang="ja-JP" altLang="en-US" sz="2200" dirty="0" smtClean="0">
                <a:solidFill>
                  <a:srgbClr val="0000CC"/>
                </a:solidFill>
                <a:latin typeface="ＭＳ Ｐゴシック" pitchFamily="50" charset="-128"/>
              </a:rPr>
              <a:t> </a:t>
            </a:r>
            <a:r>
              <a:rPr lang="ja-JP" altLang="en-US" sz="2200" dirty="0" smtClean="0">
                <a:solidFill>
                  <a:srgbClr val="000000"/>
                </a:solidFill>
                <a:latin typeface="ＭＳ Ｐゴシック" pitchFamily="50" charset="-128"/>
              </a:rPr>
              <a:t>３６点（＋２点）</a:t>
            </a: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dirty="0" smtClean="0">
                <a:solidFill>
                  <a:srgbClr val="000000"/>
                </a:solidFill>
                <a:latin typeface="ＭＳ Ｐゴシック" pitchFamily="50" charset="-128"/>
              </a:rPr>
              <a:t>　　［妥結率が低い場合］　　　　　　　  ：５３点（２点）</a:t>
            </a:r>
            <a:r>
              <a:rPr lang="ja-JP" altLang="en-US" sz="2000" dirty="0" smtClean="0">
                <a:solidFill>
                  <a:srgbClr val="FF0000"/>
                </a:solidFill>
                <a:latin typeface="ＭＳ Ｐゴシック" pitchFamily="50" charset="-128"/>
              </a:rPr>
              <a:t>（新設）</a:t>
            </a:r>
            <a:endParaRPr lang="en-US" altLang="ja-JP" sz="2000" dirty="0" smtClean="0">
              <a:solidFill>
                <a:srgbClr val="FF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dirty="0" smtClean="0">
                <a:solidFill>
                  <a:srgbClr val="000000"/>
                </a:solidFill>
                <a:latin typeface="ＭＳ Ｐゴシック" pitchFamily="50" charset="-128"/>
              </a:rPr>
              <a:t>　　［妥結率が低い場合・同一２科目］：２６点（１点）</a:t>
            </a:r>
            <a:r>
              <a:rPr lang="ja-JP" altLang="en-US" sz="2000" dirty="0" smtClean="0">
                <a:solidFill>
                  <a:srgbClr val="FF0000"/>
                </a:solidFill>
                <a:latin typeface="ＭＳ Ｐゴシック" pitchFamily="50" charset="-128"/>
              </a:rPr>
              <a:t>（新設）</a:t>
            </a:r>
            <a:endParaRPr lang="en-US" altLang="ja-JP" sz="2000" dirty="0" smtClean="0">
              <a:solidFill>
                <a:srgbClr val="FF0000"/>
              </a:solidFill>
              <a:latin typeface="ＭＳ Ｐゴシック" pitchFamily="50" charset="-128"/>
            </a:endParaRPr>
          </a:p>
        </p:txBody>
      </p:sp>
      <p:sp>
        <p:nvSpPr>
          <p:cNvPr id="20487" name="Rectangle 10"/>
          <p:cNvSpPr>
            <a:spLocks noChangeArrowheads="1"/>
          </p:cNvSpPr>
          <p:nvPr/>
        </p:nvSpPr>
        <p:spPr bwMode="auto">
          <a:xfrm>
            <a:off x="264850" y="4652963"/>
            <a:ext cx="8979033" cy="1917700"/>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tabLst>
                <a:tab pos="2692400"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2692400"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2692400"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 typeface="Wingdings" pitchFamily="2" charset="2"/>
              <a:buNone/>
            </a:pPr>
            <a:r>
              <a:rPr lang="ja-JP" altLang="en-US" sz="2000" dirty="0" smtClean="0">
                <a:solidFill>
                  <a:srgbClr val="000000"/>
                </a:solidFill>
                <a:latin typeface="ＭＳ Ｐゴシック" pitchFamily="50" charset="-128"/>
              </a:rPr>
              <a:t>③外来診療料：７０点</a:t>
            </a:r>
            <a:r>
              <a:rPr lang="ja-JP" altLang="en-US" sz="2000" dirty="0" smtClean="0">
                <a:solidFill>
                  <a:srgbClr val="00B0F0"/>
                </a:solidFill>
                <a:latin typeface="ＭＳ Ｐゴシック" pitchFamily="50" charset="-128"/>
              </a:rPr>
              <a:t>⇒</a:t>
            </a:r>
            <a:r>
              <a:rPr lang="ja-JP" altLang="en-US" sz="2000" dirty="0" smtClean="0">
                <a:solidFill>
                  <a:srgbClr val="0000CC"/>
                </a:solidFill>
                <a:latin typeface="ＭＳ Ｐゴシック" pitchFamily="50" charset="-128"/>
              </a:rPr>
              <a:t> </a:t>
            </a:r>
            <a:r>
              <a:rPr lang="ja-JP" altLang="en-US" sz="2000" dirty="0" smtClean="0">
                <a:solidFill>
                  <a:srgbClr val="000000"/>
                </a:solidFill>
                <a:latin typeface="ＭＳ Ｐゴシック" pitchFamily="50" charset="-128"/>
              </a:rPr>
              <a:t>７３点（＋３点）</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［同一日２科目］    　　　　　　　　　：３４点</a:t>
            </a:r>
            <a:r>
              <a:rPr lang="ja-JP" altLang="en-US" sz="2000" dirty="0" smtClean="0">
                <a:solidFill>
                  <a:srgbClr val="00B0F0"/>
                </a:solidFill>
                <a:latin typeface="ＭＳ Ｐゴシック" pitchFamily="50" charset="-128"/>
              </a:rPr>
              <a:t>⇒</a:t>
            </a:r>
            <a:r>
              <a:rPr lang="ja-JP" altLang="en-US" sz="2000" dirty="0" smtClean="0">
                <a:solidFill>
                  <a:srgbClr val="0000CC"/>
                </a:solidFill>
                <a:latin typeface="ＭＳ Ｐゴシック" pitchFamily="50" charset="-128"/>
              </a:rPr>
              <a:t> </a:t>
            </a:r>
            <a:r>
              <a:rPr lang="ja-JP" altLang="en-US" sz="2000" dirty="0" smtClean="0">
                <a:solidFill>
                  <a:srgbClr val="000000"/>
                </a:solidFill>
                <a:latin typeface="ＭＳ Ｐゴシック" pitchFamily="50" charset="-128"/>
              </a:rPr>
              <a:t>３６点（＋２点）</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［紹介のない場合］　　　　　　　　　：５２点</a:t>
            </a:r>
            <a:r>
              <a:rPr lang="ja-JP" altLang="en-US" sz="2000" dirty="0" smtClean="0">
                <a:solidFill>
                  <a:srgbClr val="00B0F0"/>
                </a:solidFill>
                <a:latin typeface="ＭＳ Ｐゴシック" pitchFamily="50" charset="-128"/>
              </a:rPr>
              <a:t>⇒</a:t>
            </a:r>
            <a:r>
              <a:rPr lang="ja-JP" altLang="en-US" sz="2000" dirty="0" smtClean="0">
                <a:solidFill>
                  <a:srgbClr val="0000CC"/>
                </a:solidFill>
                <a:latin typeface="ＭＳ Ｐゴシック" pitchFamily="50" charset="-128"/>
              </a:rPr>
              <a:t> </a:t>
            </a:r>
            <a:r>
              <a:rPr lang="ja-JP" altLang="en-US" sz="2000" dirty="0" smtClean="0">
                <a:solidFill>
                  <a:srgbClr val="000000"/>
                </a:solidFill>
                <a:latin typeface="ＭＳ Ｐゴシック" pitchFamily="50" charset="-128"/>
              </a:rPr>
              <a:t>５４点（＋２点）</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［紹介のない場合・同一日２科目］：２５点</a:t>
            </a:r>
            <a:r>
              <a:rPr lang="ja-JP" altLang="en-US" sz="2000" dirty="0" smtClean="0">
                <a:solidFill>
                  <a:srgbClr val="00B0F0"/>
                </a:solidFill>
                <a:latin typeface="ＭＳ Ｐゴシック" pitchFamily="50" charset="-128"/>
              </a:rPr>
              <a:t>⇒</a:t>
            </a:r>
            <a:r>
              <a:rPr lang="ja-JP" altLang="en-US" sz="2000" dirty="0" smtClean="0">
                <a:solidFill>
                  <a:srgbClr val="0000CC"/>
                </a:solidFill>
                <a:latin typeface="ＭＳ Ｐゴシック" pitchFamily="50" charset="-128"/>
              </a:rPr>
              <a:t> </a:t>
            </a:r>
            <a:r>
              <a:rPr lang="ja-JP" altLang="en-US" sz="2000" dirty="0" smtClean="0">
                <a:solidFill>
                  <a:srgbClr val="000000"/>
                </a:solidFill>
                <a:latin typeface="ＭＳ Ｐゴシック" pitchFamily="50" charset="-128"/>
              </a:rPr>
              <a:t>２６点（＋１点）</a:t>
            </a:r>
            <a:endParaRPr lang="en-US" altLang="ja-JP" sz="2000" dirty="0" smtClean="0">
              <a:solidFill>
                <a:srgbClr val="00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［妥結率が低い場合］　　　　　　　 ：５４点（２点）</a:t>
            </a:r>
            <a:r>
              <a:rPr lang="ja-JP" altLang="en-US" sz="2000" dirty="0" smtClean="0">
                <a:solidFill>
                  <a:srgbClr val="FF0000"/>
                </a:solidFill>
                <a:latin typeface="ＭＳ Ｐゴシック" pitchFamily="50" charset="-128"/>
              </a:rPr>
              <a:t>（新設）</a:t>
            </a:r>
            <a:endParaRPr lang="en-US" altLang="ja-JP" sz="2000" dirty="0" smtClean="0">
              <a:solidFill>
                <a:srgbClr val="FF0000"/>
              </a:solidFill>
              <a:latin typeface="ＭＳ Ｐゴシック" pitchFamily="50" charset="-128"/>
            </a:endParaRPr>
          </a:p>
          <a:p>
            <a:pPr eaLnBrk="1" fontAlgn="base" hangingPunct="1">
              <a:spcBef>
                <a:spcPct val="0"/>
              </a:spcBef>
              <a:spcAft>
                <a:spcPct val="0"/>
              </a:spcAft>
              <a:buFontTx/>
              <a:buNone/>
            </a:pPr>
            <a:r>
              <a:rPr lang="ja-JP" altLang="en-US" sz="2000" dirty="0" smtClean="0">
                <a:solidFill>
                  <a:srgbClr val="000000"/>
                </a:solidFill>
                <a:latin typeface="ＭＳ Ｐゴシック" pitchFamily="50" charset="-128"/>
              </a:rPr>
              <a:t>　　［妥結率が低い場合・同一２科目］：２６点（１点）</a:t>
            </a:r>
            <a:r>
              <a:rPr lang="ja-JP" altLang="en-US" sz="2000" dirty="0" smtClean="0">
                <a:solidFill>
                  <a:srgbClr val="FF0000"/>
                </a:solidFill>
                <a:latin typeface="ＭＳ Ｐゴシック" pitchFamily="50" charset="-128"/>
              </a:rPr>
              <a:t>（新設）</a:t>
            </a:r>
            <a:endParaRPr lang="en-US" altLang="ja-JP" sz="2000" dirty="0" smtClean="0">
              <a:solidFill>
                <a:srgbClr val="FF0000"/>
              </a:solidFill>
              <a:latin typeface="ＭＳ Ｐゴシック" pitchFamily="50" charset="-128"/>
            </a:endParaRPr>
          </a:p>
        </p:txBody>
      </p:sp>
      <p:sp>
        <p:nvSpPr>
          <p:cNvPr id="8"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a:endParaRPr>
          </a:p>
        </p:txBody>
      </p:sp>
    </p:spTree>
    <p:extLst>
      <p:ext uri="{BB962C8B-B14F-4D97-AF65-F5344CB8AC3E}">
        <p14:creationId xmlns:p14="http://schemas.microsoft.com/office/powerpoint/2010/main" val="3276591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ctrTitle"/>
          </p:nvPr>
        </p:nvSpPr>
        <p:spPr>
          <a:xfrm>
            <a:off x="342239" y="26998"/>
            <a:ext cx="6328833" cy="504825"/>
          </a:xfrm>
        </p:spPr>
        <p:txBody>
          <a:bodyPr/>
          <a:lstStyle/>
          <a:p>
            <a:pPr algn="l" eaLnBrk="1" hangingPunct="1">
              <a:defRPr/>
            </a:pPr>
            <a:r>
              <a:rPr lang="ja-JP" altLang="en-US" sz="2600" dirty="0" smtClean="0">
                <a:ea typeface="HG創英角ｺﾞｼｯｸUB" pitchFamily="49" charset="-128"/>
              </a:rPr>
              <a:t>平成</a:t>
            </a:r>
            <a:r>
              <a:rPr lang="ja-JP" altLang="en-US" sz="2600" dirty="0">
                <a:ea typeface="HG創英角ｺﾞｼｯｸUB" pitchFamily="49" charset="-128"/>
              </a:rPr>
              <a:t>２６</a:t>
            </a:r>
            <a:r>
              <a:rPr lang="ja-JP" altLang="en-US" sz="2600" dirty="0" smtClean="0">
                <a:ea typeface="HG創英角ｺﾞｼｯｸUB" pitchFamily="49" charset="-128"/>
              </a:rPr>
              <a:t>年度診療報酬改定の基本方針</a:t>
            </a:r>
            <a:endParaRPr lang="ja-JP" altLang="en-US" sz="2600" dirty="0" smtClean="0">
              <a:latin typeface="+mj-ea"/>
            </a:endParaRPr>
          </a:p>
        </p:txBody>
      </p:sp>
      <p:sp>
        <p:nvSpPr>
          <p:cNvPr id="178179" name="Rectangle 4"/>
          <p:cNvSpPr>
            <a:spLocks noChangeArrowheads="1"/>
          </p:cNvSpPr>
          <p:nvPr/>
        </p:nvSpPr>
        <p:spPr bwMode="auto">
          <a:xfrm>
            <a:off x="340534" y="677863"/>
            <a:ext cx="8279077" cy="374650"/>
          </a:xfrm>
          <a:prstGeom prst="rect">
            <a:avLst/>
          </a:prstGeom>
          <a:solidFill>
            <a:srgbClr val="FFFF00">
              <a:alpha val="45097"/>
            </a:srgbClr>
          </a:solidFill>
          <a:ln w="95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ct val="0"/>
              </a:spcBef>
              <a:spcAft>
                <a:spcPct val="0"/>
              </a:spcAft>
              <a:buFontTx/>
              <a:buNone/>
            </a:pPr>
            <a:r>
              <a:rPr lang="ja-JP" altLang="en-US" sz="2000" dirty="0" smtClean="0">
                <a:solidFill>
                  <a:srgbClr val="000000"/>
                </a:solidFill>
              </a:rPr>
              <a:t>重点課題：医療機関の機能分化・強化と連携、在宅医療の充実等</a:t>
            </a:r>
            <a:endParaRPr lang="en-US" altLang="ja-JP" sz="2000" dirty="0" smtClean="0">
              <a:solidFill>
                <a:srgbClr val="000000"/>
              </a:solidFill>
            </a:endParaRPr>
          </a:p>
        </p:txBody>
      </p:sp>
      <p:sp>
        <p:nvSpPr>
          <p:cNvPr id="178180" name="Rectangle 2"/>
          <p:cNvSpPr>
            <a:spLocks noChangeArrowheads="1"/>
          </p:cNvSpPr>
          <p:nvPr/>
        </p:nvSpPr>
        <p:spPr bwMode="auto">
          <a:xfrm>
            <a:off x="8301441" y="4292801"/>
            <a:ext cx="139991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1800" smtClean="0">
                <a:solidFill>
                  <a:srgbClr val="000000"/>
                </a:solidFill>
                <a:latin typeface="ＭＳ Ｐゴシック" pitchFamily="50" charset="-128"/>
              </a:rPr>
              <a:t>［</a:t>
            </a:r>
            <a:r>
              <a:rPr lang="en-US" altLang="ja-JP" sz="1800" smtClean="0">
                <a:solidFill>
                  <a:srgbClr val="000000"/>
                </a:solidFill>
                <a:latin typeface="ＭＳ Ｐゴシック" pitchFamily="50" charset="-128"/>
              </a:rPr>
              <a:t>12</a:t>
            </a:r>
            <a:r>
              <a:rPr lang="ja-JP" altLang="en-US" sz="1800" smtClean="0">
                <a:solidFill>
                  <a:srgbClr val="000000"/>
                </a:solidFill>
                <a:latin typeface="ＭＳ Ｐゴシック" pitchFamily="50" charset="-128"/>
              </a:rPr>
              <a:t>月</a:t>
            </a:r>
            <a:r>
              <a:rPr lang="en-US" altLang="ja-JP" sz="1800" smtClean="0">
                <a:solidFill>
                  <a:srgbClr val="000000"/>
                </a:solidFill>
                <a:latin typeface="ＭＳ Ｐゴシック" pitchFamily="50" charset="-128"/>
              </a:rPr>
              <a:t>6</a:t>
            </a:r>
            <a:r>
              <a:rPr lang="ja-JP" altLang="en-US" sz="1800" smtClean="0">
                <a:solidFill>
                  <a:srgbClr val="000000"/>
                </a:solidFill>
                <a:latin typeface="ＭＳ Ｐゴシック" pitchFamily="50" charset="-128"/>
              </a:rPr>
              <a:t>日］</a:t>
            </a:r>
          </a:p>
        </p:txBody>
      </p:sp>
      <p:sp>
        <p:nvSpPr>
          <p:cNvPr id="7" name="Rectangle 4"/>
          <p:cNvSpPr>
            <a:spLocks noChangeArrowheads="1"/>
          </p:cNvSpPr>
          <p:nvPr/>
        </p:nvSpPr>
        <p:spPr bwMode="auto">
          <a:xfrm>
            <a:off x="340537" y="1052513"/>
            <a:ext cx="9360827" cy="5516562"/>
          </a:xfrm>
          <a:prstGeom prst="rect">
            <a:avLst/>
          </a:prstGeom>
          <a:solidFill>
            <a:srgbClr val="CCECFF"/>
          </a:solidFill>
          <a:ln w="9525">
            <a:solidFill>
              <a:srgbClr val="000000"/>
            </a:solidFill>
            <a:miter lim="800000"/>
            <a:headEnd/>
            <a:tailEnd/>
          </a:ln>
        </p:spPr>
        <p:txBody>
          <a:bodyPr>
            <a:spAutoFit/>
          </a:bodyPr>
          <a:lstStyle/>
          <a:p>
            <a:pPr fontAlgn="base">
              <a:lnSpc>
                <a:spcPts val="1900"/>
              </a:lnSpc>
              <a:spcBef>
                <a:spcPct val="0"/>
              </a:spcBef>
              <a:spcAft>
                <a:spcPct val="0"/>
              </a:spcAft>
              <a:defRPr/>
            </a:pPr>
            <a:r>
              <a:rPr lang="en-US" altLang="ja-JP" sz="2000" b="1" dirty="0">
                <a:solidFill>
                  <a:srgbClr val="000000"/>
                </a:solidFill>
                <a:latin typeface="ＭＳ Ｐゴシック"/>
              </a:rPr>
              <a:t>《</a:t>
            </a:r>
            <a:r>
              <a:rPr lang="ja-JP" altLang="en-US" sz="2000" b="1" dirty="0">
                <a:solidFill>
                  <a:srgbClr val="000000"/>
                </a:solidFill>
                <a:latin typeface="ＭＳ Ｐゴシック"/>
              </a:rPr>
              <a:t>入院医療</a:t>
            </a:r>
            <a:r>
              <a:rPr lang="en-US" altLang="ja-JP" sz="2000" b="1" dirty="0">
                <a:solidFill>
                  <a:srgbClr val="000000"/>
                </a:solidFill>
                <a:latin typeface="ＭＳ Ｐゴシック"/>
              </a:rPr>
              <a:t>》</a:t>
            </a:r>
          </a:p>
          <a:p>
            <a:pPr fontAlgn="base">
              <a:lnSpc>
                <a:spcPts val="1900"/>
              </a:lnSpc>
              <a:spcBef>
                <a:spcPct val="0"/>
              </a:spcBef>
              <a:spcAft>
                <a:spcPct val="0"/>
              </a:spcAft>
              <a:defRPr/>
            </a:pPr>
            <a:r>
              <a:rPr lang="en-US" altLang="ja-JP" sz="1900" dirty="0">
                <a:solidFill>
                  <a:srgbClr val="000000"/>
                </a:solidFill>
                <a:latin typeface="ＭＳ Ｐゴシック"/>
              </a:rPr>
              <a:t>【</a:t>
            </a:r>
            <a:r>
              <a:rPr lang="ja-JP" altLang="en-US" sz="1900" dirty="0">
                <a:solidFill>
                  <a:srgbClr val="000000"/>
                </a:solidFill>
                <a:latin typeface="ＭＳ Ｐゴシック"/>
              </a:rPr>
              <a:t>高度急性期・一般急性期</a:t>
            </a:r>
            <a:r>
              <a:rPr lang="en-US" altLang="ja-JP" sz="1900" dirty="0">
                <a:solidFill>
                  <a:srgbClr val="000000"/>
                </a:solidFill>
                <a:latin typeface="ＭＳ Ｐゴシック"/>
              </a:rPr>
              <a:t>】</a:t>
            </a:r>
          </a:p>
          <a:p>
            <a:pPr fontAlgn="base">
              <a:lnSpc>
                <a:spcPts val="1900"/>
              </a:lnSpc>
              <a:spcBef>
                <a:spcPct val="0"/>
              </a:spcBef>
              <a:spcAft>
                <a:spcPct val="0"/>
              </a:spcAft>
              <a:defRPr/>
            </a:pPr>
            <a:r>
              <a:rPr kumimoji="0" lang="ja-JP" altLang="en-US" sz="1900" kern="0" dirty="0">
                <a:solidFill>
                  <a:prstClr val="black"/>
                </a:solidFill>
                <a:latin typeface="ＭＳ Ｐゴシック"/>
              </a:rPr>
              <a:t> ○ 病床の機能の明確化と機能に合わせた評価</a:t>
            </a:r>
            <a:endParaRPr kumimoji="0" lang="en-US" altLang="ja-JP" sz="1900" kern="0" dirty="0">
              <a:solidFill>
                <a:prstClr val="black"/>
              </a:solidFill>
              <a:latin typeface="ＭＳ Ｐゴシック"/>
            </a:endParaRPr>
          </a:p>
          <a:p>
            <a:pPr fontAlgn="base">
              <a:lnSpc>
                <a:spcPts val="1900"/>
              </a:lnSpc>
              <a:spcBef>
                <a:spcPct val="0"/>
              </a:spcBef>
              <a:spcAft>
                <a:spcPct val="0"/>
              </a:spcAft>
              <a:defRPr/>
            </a:pPr>
            <a:r>
              <a:rPr kumimoji="0" lang="ja-JP" altLang="en-US" kern="0" dirty="0">
                <a:solidFill>
                  <a:prstClr val="black"/>
                </a:solidFill>
                <a:latin typeface="ＭＳ Ｐゴシック"/>
              </a:rPr>
              <a:t>　 ・　急性期病床における患者像を適切に評価</a:t>
            </a:r>
            <a:endParaRPr kumimoji="0" lang="en-US" altLang="ja-JP" kern="0" dirty="0">
              <a:solidFill>
                <a:prstClr val="black"/>
              </a:solidFill>
              <a:latin typeface="ＭＳ Ｐゴシック"/>
            </a:endParaRPr>
          </a:p>
          <a:p>
            <a:pPr fontAlgn="base">
              <a:lnSpc>
                <a:spcPts val="1900"/>
              </a:lnSpc>
              <a:spcBef>
                <a:spcPct val="0"/>
              </a:spcBef>
              <a:spcAft>
                <a:spcPct val="0"/>
              </a:spcAft>
              <a:defRPr/>
            </a:pPr>
            <a:r>
              <a:rPr kumimoji="0" lang="ja-JP" altLang="en-US" kern="0" dirty="0">
                <a:solidFill>
                  <a:prstClr val="black"/>
                </a:solidFill>
                <a:latin typeface="ＭＳ Ｐゴシック"/>
              </a:rPr>
              <a:t>　 ・　高度急性期・一般急性期を担う病床の機能強化</a:t>
            </a:r>
            <a:endParaRPr kumimoji="0" lang="en-US" altLang="ja-JP" kern="0" dirty="0">
              <a:solidFill>
                <a:prstClr val="black"/>
              </a:solidFill>
              <a:latin typeface="ＭＳ Ｐゴシック"/>
            </a:endParaRPr>
          </a:p>
          <a:p>
            <a:pPr fontAlgn="base">
              <a:lnSpc>
                <a:spcPts val="1900"/>
              </a:lnSpc>
              <a:spcBef>
                <a:spcPct val="0"/>
              </a:spcBef>
              <a:spcAft>
                <a:spcPct val="0"/>
              </a:spcAft>
              <a:defRPr/>
            </a:pPr>
            <a:r>
              <a:rPr kumimoji="0" lang="ja-JP" altLang="en-US" kern="0" dirty="0">
                <a:solidFill>
                  <a:prstClr val="black"/>
                </a:solidFill>
                <a:latin typeface="ＭＳ Ｐゴシック"/>
              </a:rPr>
              <a:t>　 ・　重症度・看護必要度の見直しによる患者の状態に応じた医療の提供</a:t>
            </a:r>
            <a:endParaRPr kumimoji="0" lang="en-US" altLang="ja-JP" kern="0" dirty="0">
              <a:solidFill>
                <a:prstClr val="black"/>
              </a:solidFill>
              <a:latin typeface="ＭＳ Ｐゴシック"/>
            </a:endParaRPr>
          </a:p>
          <a:p>
            <a:pPr fontAlgn="base">
              <a:lnSpc>
                <a:spcPts val="1900"/>
              </a:lnSpc>
              <a:spcBef>
                <a:spcPct val="0"/>
              </a:spcBef>
              <a:spcAft>
                <a:spcPct val="0"/>
              </a:spcAft>
              <a:defRPr/>
            </a:pPr>
            <a:r>
              <a:rPr kumimoji="0" lang="ja-JP" altLang="en-US" kern="0" dirty="0">
                <a:solidFill>
                  <a:prstClr val="black"/>
                </a:solidFill>
                <a:latin typeface="ＭＳ Ｐゴシック"/>
              </a:rPr>
              <a:t>　 ・　入院早期からのリハビリテーションや退院・転院支援の推進</a:t>
            </a:r>
            <a:endParaRPr kumimoji="0" lang="en-US" altLang="ja-JP" kern="0" dirty="0">
              <a:solidFill>
                <a:prstClr val="black"/>
              </a:solidFill>
              <a:latin typeface="ＭＳ Ｐゴシック"/>
            </a:endParaRPr>
          </a:p>
          <a:p>
            <a:pPr fontAlgn="base">
              <a:lnSpc>
                <a:spcPts val="1900"/>
              </a:lnSpc>
              <a:spcBef>
                <a:spcPct val="0"/>
              </a:spcBef>
              <a:spcAft>
                <a:spcPct val="0"/>
              </a:spcAft>
              <a:defRPr/>
            </a:pPr>
            <a:r>
              <a:rPr kumimoji="0" lang="ja-JP" altLang="en-US" kern="0" dirty="0">
                <a:solidFill>
                  <a:prstClr val="black"/>
                </a:solidFill>
                <a:latin typeface="ＭＳ Ｐゴシック"/>
              </a:rPr>
              <a:t>　 ・　急性期病床の平均在院日数の短縮</a:t>
            </a:r>
            <a:endParaRPr kumimoji="0" lang="en-US" altLang="ja-JP" kern="0" dirty="0">
              <a:solidFill>
                <a:prstClr val="black"/>
              </a:solidFill>
              <a:latin typeface="ＭＳ Ｐゴシック"/>
            </a:endParaRPr>
          </a:p>
          <a:p>
            <a:pPr fontAlgn="base">
              <a:lnSpc>
                <a:spcPts val="1900"/>
              </a:lnSpc>
              <a:spcBef>
                <a:spcPct val="0"/>
              </a:spcBef>
              <a:spcAft>
                <a:spcPct val="0"/>
              </a:spcAft>
              <a:defRPr/>
            </a:pPr>
            <a:r>
              <a:rPr kumimoji="0" lang="ja-JP" altLang="en-US" kern="0" dirty="0">
                <a:solidFill>
                  <a:prstClr val="black"/>
                </a:solidFill>
                <a:latin typeface="ＭＳ Ｐゴシック"/>
              </a:rPr>
              <a:t>　 ・　急性期病床における長期入院患者の評価の適正化</a:t>
            </a:r>
            <a:endParaRPr kumimoji="0" lang="en-US" altLang="ja-JP" kern="0" dirty="0">
              <a:solidFill>
                <a:prstClr val="black"/>
              </a:solidFill>
              <a:latin typeface="ＭＳ Ｐゴシック"/>
            </a:endParaRPr>
          </a:p>
          <a:p>
            <a:pPr fontAlgn="base">
              <a:lnSpc>
                <a:spcPts val="1900"/>
              </a:lnSpc>
              <a:spcBef>
                <a:spcPts val="600"/>
              </a:spcBef>
              <a:spcAft>
                <a:spcPct val="0"/>
              </a:spcAft>
              <a:defRPr/>
            </a:pPr>
            <a:r>
              <a:rPr kumimoji="0" lang="en-US" altLang="ja-JP" sz="1900" kern="0" dirty="0">
                <a:solidFill>
                  <a:prstClr val="black"/>
                </a:solidFill>
                <a:latin typeface="ＭＳ Ｐゴシック"/>
              </a:rPr>
              <a:t>【</a:t>
            </a:r>
            <a:r>
              <a:rPr kumimoji="0" lang="ja-JP" altLang="en-US" sz="1900" kern="0" dirty="0">
                <a:solidFill>
                  <a:prstClr val="black"/>
                </a:solidFill>
                <a:latin typeface="ＭＳ Ｐゴシック"/>
              </a:rPr>
              <a:t>回復期（亜急性期入院医療管理料</a:t>
            </a:r>
            <a:r>
              <a:rPr kumimoji="0" lang="ja-JP" altLang="en-US" sz="1900" kern="0" dirty="0" smtClean="0">
                <a:solidFill>
                  <a:prstClr val="black"/>
                </a:solidFill>
                <a:latin typeface="ＭＳ Ｐゴシック"/>
              </a:rPr>
              <a:t>等）</a:t>
            </a:r>
            <a:r>
              <a:rPr kumimoji="0" lang="en-US" altLang="ja-JP" sz="1900" kern="0" dirty="0" smtClean="0">
                <a:solidFill>
                  <a:prstClr val="black"/>
                </a:solidFill>
                <a:latin typeface="ＭＳ Ｐゴシック"/>
              </a:rPr>
              <a:t>】</a:t>
            </a:r>
            <a:endParaRPr kumimoji="0" lang="en-US" altLang="ja-JP" sz="1900" kern="0" dirty="0">
              <a:solidFill>
                <a:prstClr val="black"/>
              </a:solidFill>
              <a:latin typeface="ＭＳ Ｐゴシック"/>
            </a:endParaRPr>
          </a:p>
          <a:p>
            <a:pPr fontAlgn="base">
              <a:lnSpc>
                <a:spcPts val="1900"/>
              </a:lnSpc>
              <a:spcBef>
                <a:spcPct val="0"/>
              </a:spcBef>
              <a:spcAft>
                <a:spcPct val="0"/>
              </a:spcAft>
              <a:defRPr/>
            </a:pPr>
            <a:r>
              <a:rPr kumimoji="0" lang="ja-JP" altLang="en-US" sz="1900" kern="0" dirty="0">
                <a:solidFill>
                  <a:prstClr val="black"/>
                </a:solidFill>
                <a:latin typeface="ＭＳ Ｐゴシック"/>
              </a:rPr>
              <a:t> ○ 急性期を脱した患者の受け皿となる病床の整備</a:t>
            </a:r>
            <a:endParaRPr kumimoji="0" lang="en-US" altLang="ja-JP" sz="1900" kern="0" dirty="0">
              <a:solidFill>
                <a:prstClr val="black"/>
              </a:solidFill>
              <a:latin typeface="ＭＳ Ｐゴシック"/>
            </a:endParaRPr>
          </a:p>
          <a:p>
            <a:pPr fontAlgn="base">
              <a:lnSpc>
                <a:spcPts val="1900"/>
              </a:lnSpc>
              <a:spcBef>
                <a:spcPct val="0"/>
              </a:spcBef>
              <a:spcAft>
                <a:spcPct val="0"/>
              </a:spcAft>
              <a:defRPr/>
            </a:pPr>
            <a:r>
              <a:rPr kumimoji="0" lang="en-US" altLang="ja-JP" kern="0" dirty="0">
                <a:solidFill>
                  <a:prstClr val="black"/>
                </a:solidFill>
                <a:latin typeface="ＭＳ Ｐゴシック"/>
              </a:rPr>
              <a:t>   </a:t>
            </a:r>
            <a:r>
              <a:rPr kumimoji="0" lang="ja-JP" altLang="en-US" kern="0" dirty="0">
                <a:solidFill>
                  <a:prstClr val="black"/>
                </a:solidFill>
                <a:latin typeface="ＭＳ Ｐゴシック"/>
              </a:rPr>
              <a:t>・　急性期病床からの受入れ、在宅･生活復帰支援、在宅患者の急変時の受入れ</a:t>
            </a:r>
            <a:endParaRPr kumimoji="0" lang="en-US" altLang="ja-JP" kern="0" dirty="0">
              <a:solidFill>
                <a:prstClr val="black"/>
              </a:solidFill>
              <a:latin typeface="ＭＳ Ｐゴシック"/>
            </a:endParaRPr>
          </a:p>
          <a:p>
            <a:pPr fontAlgn="base">
              <a:lnSpc>
                <a:spcPts val="1900"/>
              </a:lnSpc>
              <a:spcBef>
                <a:spcPct val="0"/>
              </a:spcBef>
              <a:spcAft>
                <a:spcPct val="0"/>
              </a:spcAft>
              <a:defRPr/>
            </a:pPr>
            <a:r>
              <a:rPr kumimoji="0" lang="en-US" altLang="ja-JP" kern="0" dirty="0">
                <a:solidFill>
                  <a:prstClr val="black"/>
                </a:solidFill>
                <a:latin typeface="ＭＳ Ｐゴシック"/>
              </a:rPr>
              <a:t>    </a:t>
            </a:r>
            <a:r>
              <a:rPr kumimoji="0" lang="ja-JP" altLang="en-US" kern="0" dirty="0">
                <a:solidFill>
                  <a:prstClr val="black"/>
                </a:solidFill>
                <a:latin typeface="ＭＳ Ｐゴシック"/>
              </a:rPr>
              <a:t>など病床機能を明確化した上で評価　等</a:t>
            </a:r>
            <a:endParaRPr kumimoji="0" lang="en-US" altLang="ja-JP" kern="0" dirty="0">
              <a:solidFill>
                <a:prstClr val="black"/>
              </a:solidFill>
              <a:latin typeface="ＭＳ Ｐゴシック"/>
            </a:endParaRPr>
          </a:p>
          <a:p>
            <a:pPr marL="173038" indent="-173038">
              <a:lnSpc>
                <a:spcPts val="1900"/>
              </a:lnSpc>
              <a:spcBef>
                <a:spcPts val="600"/>
              </a:spcBef>
              <a:defRPr/>
            </a:pPr>
            <a:r>
              <a:rPr kumimoji="0" lang="en-US" altLang="ja-JP" sz="1900" kern="0" dirty="0">
                <a:solidFill>
                  <a:prstClr val="black"/>
                </a:solidFill>
                <a:latin typeface="ＭＳ Ｐゴシック"/>
              </a:rPr>
              <a:t>【</a:t>
            </a:r>
            <a:r>
              <a:rPr kumimoji="0" lang="ja-JP" altLang="en-US" sz="1900" kern="0" dirty="0">
                <a:solidFill>
                  <a:prstClr val="black"/>
                </a:solidFill>
                <a:latin typeface="ＭＳ Ｐゴシック"/>
              </a:rPr>
              <a:t>長期療養</a:t>
            </a:r>
            <a:r>
              <a:rPr kumimoji="0" lang="en-US" altLang="ja-JP" sz="1900" kern="0" dirty="0">
                <a:solidFill>
                  <a:prstClr val="black"/>
                </a:solidFill>
                <a:latin typeface="ＭＳ Ｐゴシック"/>
              </a:rPr>
              <a:t>】</a:t>
            </a:r>
          </a:p>
          <a:p>
            <a:pPr marL="173038" indent="-173038">
              <a:lnSpc>
                <a:spcPts val="1900"/>
              </a:lnSpc>
              <a:defRPr/>
            </a:pPr>
            <a:r>
              <a:rPr kumimoji="0" lang="ja-JP" altLang="en-US" sz="1900" kern="0" dirty="0">
                <a:solidFill>
                  <a:prstClr val="black"/>
                </a:solidFill>
                <a:latin typeface="ＭＳ Ｐゴシック"/>
              </a:rPr>
              <a:t> ○ 長期療養患者の受け皿の確保</a:t>
            </a:r>
            <a:endParaRPr kumimoji="0" lang="en-US" altLang="ja-JP" sz="1900" kern="0" dirty="0">
              <a:solidFill>
                <a:prstClr val="black"/>
              </a:solidFill>
              <a:latin typeface="ＭＳ Ｐゴシック"/>
            </a:endParaRPr>
          </a:p>
          <a:p>
            <a:pPr marL="173038" indent="-173038">
              <a:lnSpc>
                <a:spcPts val="1900"/>
              </a:lnSpc>
              <a:spcBef>
                <a:spcPts val="600"/>
              </a:spcBef>
              <a:defRPr/>
            </a:pPr>
            <a:r>
              <a:rPr kumimoji="0" lang="en-US" altLang="ja-JP" sz="1900" kern="0" dirty="0">
                <a:solidFill>
                  <a:prstClr val="black"/>
                </a:solidFill>
                <a:latin typeface="ＭＳ Ｐゴシック"/>
              </a:rPr>
              <a:t>【</a:t>
            </a:r>
            <a:r>
              <a:rPr kumimoji="0" lang="ja-JP" altLang="en-US" sz="1900" kern="0" dirty="0">
                <a:solidFill>
                  <a:prstClr val="black"/>
                </a:solidFill>
                <a:latin typeface="ＭＳ Ｐゴシック"/>
              </a:rPr>
              <a:t>地域特性</a:t>
            </a:r>
            <a:r>
              <a:rPr kumimoji="0" lang="en-US" altLang="ja-JP" sz="1900" kern="0" dirty="0">
                <a:solidFill>
                  <a:prstClr val="black"/>
                </a:solidFill>
                <a:latin typeface="ＭＳ Ｐゴシック"/>
              </a:rPr>
              <a:t>】</a:t>
            </a:r>
          </a:p>
          <a:p>
            <a:pPr marL="173038" indent="-173038">
              <a:lnSpc>
                <a:spcPts val="1900"/>
              </a:lnSpc>
              <a:defRPr/>
            </a:pPr>
            <a:r>
              <a:rPr kumimoji="0" lang="ja-JP" altLang="en-US" sz="1900" kern="0" dirty="0">
                <a:solidFill>
                  <a:prstClr val="black"/>
                </a:solidFill>
                <a:latin typeface="ＭＳ Ｐゴシック"/>
              </a:rPr>
              <a:t> ○ 医療資源の少ない地域の実情に配慮した評価</a:t>
            </a:r>
            <a:endParaRPr kumimoji="0" lang="en-US" altLang="ja-JP" sz="1900" kern="0" dirty="0">
              <a:solidFill>
                <a:prstClr val="black"/>
              </a:solidFill>
              <a:latin typeface="ＭＳ Ｐゴシック"/>
            </a:endParaRPr>
          </a:p>
          <a:p>
            <a:pPr marL="173038" indent="-173038">
              <a:lnSpc>
                <a:spcPts val="1900"/>
              </a:lnSpc>
              <a:spcBef>
                <a:spcPts val="600"/>
              </a:spcBef>
              <a:defRPr/>
            </a:pPr>
            <a:r>
              <a:rPr kumimoji="0" lang="en-US" altLang="ja-JP" sz="1900" kern="0" dirty="0">
                <a:solidFill>
                  <a:prstClr val="black"/>
                </a:solidFill>
                <a:latin typeface="ＭＳ Ｐゴシック"/>
              </a:rPr>
              <a:t>【</a:t>
            </a:r>
            <a:r>
              <a:rPr kumimoji="0" lang="ja-JP" altLang="en-US" sz="1900" kern="0" dirty="0">
                <a:solidFill>
                  <a:prstClr val="black"/>
                </a:solidFill>
                <a:latin typeface="ＭＳ Ｐゴシック"/>
              </a:rPr>
              <a:t>有床診療所</a:t>
            </a:r>
            <a:r>
              <a:rPr kumimoji="0" lang="en-US" altLang="ja-JP" sz="1900" kern="0" dirty="0">
                <a:solidFill>
                  <a:prstClr val="black"/>
                </a:solidFill>
                <a:latin typeface="ＭＳ Ｐゴシック"/>
              </a:rPr>
              <a:t>】</a:t>
            </a:r>
          </a:p>
          <a:p>
            <a:pPr fontAlgn="base">
              <a:lnSpc>
                <a:spcPts val="1900"/>
              </a:lnSpc>
              <a:spcBef>
                <a:spcPct val="0"/>
              </a:spcBef>
              <a:spcAft>
                <a:spcPct val="0"/>
              </a:spcAft>
              <a:defRPr/>
            </a:pPr>
            <a:r>
              <a:rPr lang="ja-JP" altLang="en-US" sz="1900" dirty="0">
                <a:solidFill>
                  <a:srgbClr val="000000"/>
                </a:solidFill>
                <a:latin typeface="ＭＳ Ｐゴシック"/>
              </a:rPr>
              <a:t> ○ 地域包括ケアシステムの構築を目指していく中での評価</a:t>
            </a:r>
            <a:endParaRPr lang="en-US" altLang="ja-JP" sz="1900" dirty="0">
              <a:solidFill>
                <a:srgbClr val="000000"/>
              </a:solidFill>
              <a:latin typeface="ＭＳ Ｐゴシック"/>
            </a:endParaRPr>
          </a:p>
          <a:p>
            <a:pPr fontAlgn="base">
              <a:lnSpc>
                <a:spcPts val="1900"/>
              </a:lnSpc>
              <a:spcBef>
                <a:spcPct val="0"/>
              </a:spcBef>
              <a:spcAft>
                <a:spcPct val="0"/>
              </a:spcAft>
              <a:defRPr/>
            </a:pPr>
            <a:r>
              <a:rPr lang="ja-JP" altLang="en-US" dirty="0">
                <a:solidFill>
                  <a:srgbClr val="000000"/>
                </a:solidFill>
                <a:latin typeface="ＭＳ Ｐゴシック"/>
              </a:rPr>
              <a:t>　 ・　病院からの早期退院患者の受入れ、在宅患者の急変時の受入れ、</a:t>
            </a:r>
            <a:endParaRPr lang="en-US" altLang="ja-JP" dirty="0">
              <a:solidFill>
                <a:srgbClr val="000000"/>
              </a:solidFill>
              <a:latin typeface="ＭＳ Ｐゴシック"/>
            </a:endParaRPr>
          </a:p>
          <a:p>
            <a:pPr fontAlgn="base">
              <a:lnSpc>
                <a:spcPts val="1900"/>
              </a:lnSpc>
              <a:spcBef>
                <a:spcPct val="0"/>
              </a:spcBef>
              <a:spcAft>
                <a:spcPct val="0"/>
              </a:spcAft>
              <a:defRPr/>
            </a:pPr>
            <a:r>
              <a:rPr lang="en-US" altLang="ja-JP" dirty="0">
                <a:solidFill>
                  <a:srgbClr val="000000"/>
                </a:solidFill>
                <a:latin typeface="ＭＳ Ｐゴシック"/>
              </a:rPr>
              <a:t>     </a:t>
            </a:r>
            <a:r>
              <a:rPr lang="ja-JP" altLang="en-US" dirty="0">
                <a:solidFill>
                  <a:srgbClr val="000000"/>
                </a:solidFill>
                <a:latin typeface="ＭＳ Ｐゴシック"/>
              </a:rPr>
              <a:t>在宅医療の拠点、終末期医療、専門医療 等</a:t>
            </a:r>
            <a:r>
              <a:rPr lang="en-US" altLang="ja-JP" dirty="0">
                <a:solidFill>
                  <a:srgbClr val="000000"/>
                </a:solidFill>
                <a:latin typeface="ＭＳ Ｐゴシック"/>
              </a:rPr>
              <a:t>  </a:t>
            </a:r>
            <a:endParaRPr lang="ja-JP" altLang="en-US" dirty="0">
              <a:solidFill>
                <a:srgbClr val="000000"/>
              </a:solidFill>
              <a:latin typeface="ＭＳ Ｐゴシック"/>
            </a:endParaRPr>
          </a:p>
        </p:txBody>
      </p:sp>
      <p:sp>
        <p:nvSpPr>
          <p:cNvPr id="178183" name="Rectangle 2"/>
          <p:cNvSpPr>
            <a:spLocks noChangeArrowheads="1"/>
          </p:cNvSpPr>
          <p:nvPr/>
        </p:nvSpPr>
        <p:spPr bwMode="auto">
          <a:xfrm>
            <a:off x="4796499" y="355612"/>
            <a:ext cx="490484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spcBef>
                <a:spcPct val="0"/>
              </a:spcBef>
              <a:spcAft>
                <a:spcPct val="0"/>
              </a:spcAft>
              <a:buFontTx/>
              <a:buNone/>
            </a:pPr>
            <a:r>
              <a:rPr lang="ja-JP" altLang="en-US" sz="1800" smtClean="0">
                <a:solidFill>
                  <a:srgbClr val="000000"/>
                </a:solidFill>
                <a:latin typeface="ＭＳ Ｐゴシック" pitchFamily="50" charset="-128"/>
              </a:rPr>
              <a:t>［平成</a:t>
            </a:r>
            <a:r>
              <a:rPr lang="en-US" altLang="ja-JP" sz="1800" smtClean="0">
                <a:solidFill>
                  <a:srgbClr val="000000"/>
                </a:solidFill>
                <a:latin typeface="ＭＳ Ｐゴシック" pitchFamily="50" charset="-128"/>
              </a:rPr>
              <a:t>25</a:t>
            </a:r>
            <a:r>
              <a:rPr lang="ja-JP" altLang="en-US" sz="1800" smtClean="0">
                <a:solidFill>
                  <a:srgbClr val="000000"/>
                </a:solidFill>
                <a:latin typeface="ＭＳ Ｐゴシック" pitchFamily="50" charset="-128"/>
              </a:rPr>
              <a:t>年</a:t>
            </a:r>
            <a:r>
              <a:rPr lang="en-US" altLang="ja-JP" sz="1800" smtClean="0">
                <a:solidFill>
                  <a:srgbClr val="000000"/>
                </a:solidFill>
                <a:latin typeface="ＭＳ Ｐゴシック" pitchFamily="50" charset="-128"/>
              </a:rPr>
              <a:t>12</a:t>
            </a:r>
            <a:r>
              <a:rPr lang="ja-JP" altLang="en-US" sz="1800" smtClean="0">
                <a:solidFill>
                  <a:srgbClr val="000000"/>
                </a:solidFill>
                <a:latin typeface="ＭＳ Ｐゴシック" pitchFamily="50" charset="-128"/>
              </a:rPr>
              <a:t>月</a:t>
            </a:r>
            <a:r>
              <a:rPr lang="en-US" altLang="ja-JP" sz="1800" smtClean="0">
                <a:solidFill>
                  <a:srgbClr val="000000"/>
                </a:solidFill>
                <a:latin typeface="ＭＳ Ｐゴシック" pitchFamily="50" charset="-128"/>
              </a:rPr>
              <a:t>6</a:t>
            </a:r>
            <a:r>
              <a:rPr lang="ja-JP" altLang="en-US" sz="1800" smtClean="0">
                <a:solidFill>
                  <a:srgbClr val="000000"/>
                </a:solidFill>
                <a:latin typeface="ＭＳ Ｐゴシック" pitchFamily="50" charset="-128"/>
              </a:rPr>
              <a:t>日医療部会・医療保険部会］</a:t>
            </a:r>
          </a:p>
        </p:txBody>
      </p:sp>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6</a:t>
            </a:fld>
            <a:endParaRPr lang="ja-JP" altLang="en-US" dirty="0">
              <a:solidFill>
                <a:prstClr val="black"/>
              </a:solidFill>
              <a:latin typeface="Calibri"/>
            </a:endParaRPr>
          </a:p>
        </p:txBody>
      </p:sp>
    </p:spTree>
    <p:extLst>
      <p:ext uri="{BB962C8B-B14F-4D97-AF65-F5344CB8AC3E}">
        <p14:creationId xmlns:p14="http://schemas.microsoft.com/office/powerpoint/2010/main" val="36908242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21508"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smtClean="0">
                <a:solidFill>
                  <a:srgbClr val="000000"/>
                </a:solidFill>
                <a:latin typeface="Arial" pitchFamily="34" charset="0"/>
              </a:rPr>
              <a:t>２．医学管理等</a:t>
            </a:r>
          </a:p>
        </p:txBody>
      </p:sp>
      <p:sp>
        <p:nvSpPr>
          <p:cNvPr id="21509" name="Rectangle 10"/>
          <p:cNvSpPr>
            <a:spLocks noChangeArrowheads="1"/>
          </p:cNvSpPr>
          <p:nvPr/>
        </p:nvSpPr>
        <p:spPr bwMode="auto">
          <a:xfrm>
            <a:off x="264850" y="1219200"/>
            <a:ext cx="8979033" cy="3289300"/>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tabLst>
                <a:tab pos="2692400"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2692400"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2692400"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9pPr>
          </a:lstStyle>
          <a:p>
            <a:pPr eaLnBrk="1" fontAlgn="base" hangingPunct="1">
              <a:lnSpc>
                <a:spcPts val="2300"/>
              </a:lnSpc>
              <a:spcBef>
                <a:spcPct val="0"/>
              </a:spcBef>
              <a:spcAft>
                <a:spcPct val="0"/>
              </a:spcAft>
              <a:buFont typeface="Wingdings" pitchFamily="2" charset="2"/>
              <a:buNone/>
            </a:pPr>
            <a:r>
              <a:rPr lang="ja-JP" altLang="en-US" sz="2200" dirty="0" smtClean="0">
                <a:solidFill>
                  <a:srgbClr val="000000"/>
                </a:solidFill>
                <a:latin typeface="ＭＳ Ｐゴシック" pitchFamily="50" charset="-128"/>
              </a:rPr>
              <a:t>①外来リハビリテーション診療料１：  ６９点</a:t>
            </a:r>
            <a:r>
              <a:rPr lang="ja-JP" altLang="en-US" sz="2200" dirty="0" smtClean="0">
                <a:solidFill>
                  <a:srgbClr val="00B0F0"/>
                </a:solidFill>
                <a:latin typeface="ＭＳ Ｐゴシック" pitchFamily="50" charset="-128"/>
              </a:rPr>
              <a:t>⇒  </a:t>
            </a:r>
            <a:r>
              <a:rPr lang="ja-JP" altLang="en-US" sz="2200" dirty="0" smtClean="0">
                <a:solidFill>
                  <a:srgbClr val="000000"/>
                </a:solidFill>
                <a:latin typeface="ＭＳ Ｐゴシック" pitchFamily="50" charset="-128"/>
              </a:rPr>
              <a:t>７２点（＋３点）</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　 外来リハビリテーション診療料２：１０４点</a:t>
            </a:r>
            <a:r>
              <a:rPr lang="ja-JP" altLang="en-US" sz="2200" dirty="0" smtClean="0">
                <a:solidFill>
                  <a:srgbClr val="00B0F0"/>
                </a:solidFill>
                <a:latin typeface="ＭＳ Ｐゴシック" pitchFamily="50" charset="-128"/>
              </a:rPr>
              <a:t>⇒</a:t>
            </a:r>
            <a:r>
              <a:rPr lang="ja-JP" altLang="en-US" sz="2200" dirty="0" smtClean="0">
                <a:solidFill>
                  <a:prstClr val="black"/>
                </a:solidFill>
                <a:latin typeface="ＭＳ Ｐゴシック" pitchFamily="50" charset="-128"/>
              </a:rPr>
              <a:t>１０９</a:t>
            </a:r>
            <a:r>
              <a:rPr lang="ja-JP" altLang="en-US" sz="2200" dirty="0" smtClean="0">
                <a:solidFill>
                  <a:srgbClr val="000000"/>
                </a:solidFill>
                <a:latin typeface="ＭＳ Ｐゴシック" pitchFamily="50" charset="-128"/>
              </a:rPr>
              <a:t>点（＋５点）</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②外来放射線照射診療料：２８０点</a:t>
            </a:r>
            <a:r>
              <a:rPr lang="ja-JP" altLang="en-US" sz="2200" dirty="0" smtClean="0">
                <a:solidFill>
                  <a:srgbClr val="00B0F0"/>
                </a:solidFill>
                <a:latin typeface="ＭＳ Ｐゴシック" pitchFamily="50" charset="-128"/>
              </a:rPr>
              <a:t>⇒</a:t>
            </a:r>
            <a:r>
              <a:rPr lang="ja-JP" altLang="en-US" sz="2200" dirty="0" smtClean="0">
                <a:solidFill>
                  <a:srgbClr val="000000"/>
                </a:solidFill>
                <a:latin typeface="ＭＳ Ｐゴシック" pitchFamily="50" charset="-128"/>
              </a:rPr>
              <a:t>２９２点（＋１２点）</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③小児科外来診療料</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　　 １　処方せんを交付する場合</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　　　　　 初診時：５６０点</a:t>
            </a:r>
            <a:r>
              <a:rPr lang="ja-JP" altLang="en-US" sz="2200" dirty="0" smtClean="0">
                <a:solidFill>
                  <a:srgbClr val="00B0F0"/>
                </a:solidFill>
                <a:latin typeface="ＭＳ Ｐゴシック" pitchFamily="50" charset="-128"/>
              </a:rPr>
              <a:t>⇒</a:t>
            </a:r>
            <a:r>
              <a:rPr lang="ja-JP" altLang="en-US" sz="2200" dirty="0" smtClean="0">
                <a:solidFill>
                  <a:srgbClr val="000000"/>
                </a:solidFill>
                <a:latin typeface="ＭＳ Ｐゴシック" pitchFamily="50" charset="-128"/>
              </a:rPr>
              <a:t>５７２点（＋１２点）</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　　　　　 再診時：３８０点</a:t>
            </a:r>
            <a:r>
              <a:rPr lang="ja-JP" altLang="en-US" sz="2200" dirty="0" smtClean="0">
                <a:solidFill>
                  <a:srgbClr val="00B0F0"/>
                </a:solidFill>
                <a:latin typeface="ＭＳ Ｐゴシック" pitchFamily="50" charset="-128"/>
              </a:rPr>
              <a:t>⇒</a:t>
            </a:r>
            <a:r>
              <a:rPr lang="ja-JP" altLang="en-US" sz="2200" dirty="0" smtClean="0">
                <a:solidFill>
                  <a:srgbClr val="000000"/>
                </a:solidFill>
                <a:latin typeface="ＭＳ Ｐゴシック" pitchFamily="50" charset="-128"/>
              </a:rPr>
              <a:t>３８３点（＋３点）</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　　 ２　処方せんを交付しない場合</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　　　　　 初診時：６７０点</a:t>
            </a:r>
            <a:r>
              <a:rPr lang="ja-JP" altLang="en-US" sz="2200" dirty="0" smtClean="0">
                <a:solidFill>
                  <a:srgbClr val="00B0F0"/>
                </a:solidFill>
                <a:latin typeface="ＭＳ Ｐゴシック" pitchFamily="50" charset="-128"/>
              </a:rPr>
              <a:t>⇒</a:t>
            </a:r>
            <a:r>
              <a:rPr lang="ja-JP" altLang="en-US" sz="2200" dirty="0" smtClean="0">
                <a:solidFill>
                  <a:srgbClr val="000000"/>
                </a:solidFill>
                <a:latin typeface="ＭＳ Ｐゴシック" pitchFamily="50" charset="-128"/>
              </a:rPr>
              <a:t>６８２点（＋１２点）</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　　　　　 再診時：４９０点</a:t>
            </a:r>
            <a:r>
              <a:rPr lang="ja-JP" altLang="en-US" sz="2200" dirty="0" smtClean="0">
                <a:solidFill>
                  <a:srgbClr val="00B0F0"/>
                </a:solidFill>
                <a:latin typeface="ＭＳ Ｐゴシック" pitchFamily="50" charset="-128"/>
              </a:rPr>
              <a:t>⇒</a:t>
            </a:r>
            <a:r>
              <a:rPr lang="ja-JP" altLang="en-US" sz="2200" dirty="0" smtClean="0">
                <a:solidFill>
                  <a:srgbClr val="000000"/>
                </a:solidFill>
                <a:latin typeface="ＭＳ Ｐゴシック" pitchFamily="50" charset="-128"/>
              </a:rPr>
              <a:t>４９３点（＋３点）</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④地域包括診療料：１</a:t>
            </a:r>
            <a:r>
              <a:rPr lang="en-US" altLang="ja-JP" sz="2200" dirty="0" smtClean="0">
                <a:solidFill>
                  <a:srgbClr val="000000"/>
                </a:solidFill>
                <a:latin typeface="ＭＳ Ｐゴシック" pitchFamily="50" charset="-128"/>
              </a:rPr>
              <a:t>,</a:t>
            </a:r>
            <a:r>
              <a:rPr lang="ja-JP" altLang="en-US" sz="2200" dirty="0" smtClean="0">
                <a:solidFill>
                  <a:srgbClr val="000000"/>
                </a:solidFill>
                <a:latin typeface="ＭＳ Ｐゴシック" pitchFamily="50" charset="-128"/>
              </a:rPr>
              <a:t>５０３点（３点）</a:t>
            </a:r>
            <a:r>
              <a:rPr lang="ja-JP" altLang="en-US" sz="2000" dirty="0" smtClean="0">
                <a:solidFill>
                  <a:srgbClr val="FF0000"/>
                </a:solidFill>
                <a:latin typeface="ＭＳ Ｐゴシック" pitchFamily="50" charset="-128"/>
              </a:rPr>
              <a:t>（新設）</a:t>
            </a:r>
            <a:endParaRPr lang="en-US" altLang="ja-JP" sz="2000" dirty="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dirty="0" smtClean="0">
                <a:solidFill>
                  <a:srgbClr val="000000"/>
                </a:solidFill>
                <a:latin typeface="ＭＳ Ｐゴシック" pitchFamily="50" charset="-128"/>
              </a:rPr>
              <a:t>　</a:t>
            </a:r>
            <a:endParaRPr lang="en-US" altLang="ja-JP" sz="2400" dirty="0" smtClean="0">
              <a:solidFill>
                <a:srgbClr val="000000"/>
              </a:solidFill>
              <a:latin typeface="ＭＳ Ｐゴシック" pitchFamily="50" charset="-128"/>
            </a:endParaRPr>
          </a:p>
        </p:txBody>
      </p:sp>
      <p:sp>
        <p:nvSpPr>
          <p:cNvPr id="21510" name="Rectangle 7"/>
          <p:cNvSpPr>
            <a:spLocks noChangeArrowheads="1"/>
          </p:cNvSpPr>
          <p:nvPr/>
        </p:nvSpPr>
        <p:spPr bwMode="auto">
          <a:xfrm>
            <a:off x="156502" y="4580077"/>
            <a:ext cx="275854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smtClean="0">
                <a:solidFill>
                  <a:srgbClr val="000000"/>
                </a:solidFill>
                <a:latin typeface="Arial" pitchFamily="34" charset="0"/>
              </a:rPr>
              <a:t>３．在宅医療</a:t>
            </a:r>
          </a:p>
        </p:txBody>
      </p:sp>
      <p:sp>
        <p:nvSpPr>
          <p:cNvPr id="21511" name="Rectangle 10"/>
          <p:cNvSpPr>
            <a:spLocks noChangeArrowheads="1"/>
          </p:cNvSpPr>
          <p:nvPr/>
        </p:nvSpPr>
        <p:spPr bwMode="auto">
          <a:xfrm>
            <a:off x="264850" y="5026164"/>
            <a:ext cx="8979033" cy="1584325"/>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tabLst>
                <a:tab pos="2692400"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2692400"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2692400"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9pPr>
          </a:lstStyle>
          <a:p>
            <a:pPr eaLnBrk="1" fontAlgn="base" hangingPunct="1">
              <a:lnSpc>
                <a:spcPts val="2400"/>
              </a:lnSpc>
              <a:spcBef>
                <a:spcPct val="0"/>
              </a:spcBef>
              <a:spcAft>
                <a:spcPct val="0"/>
              </a:spcAft>
              <a:buFont typeface="Wingdings" pitchFamily="2" charset="2"/>
              <a:buNone/>
            </a:pPr>
            <a:r>
              <a:rPr lang="ja-JP" altLang="en-US" sz="2200" dirty="0" smtClean="0">
                <a:solidFill>
                  <a:srgbClr val="000000"/>
                </a:solidFill>
                <a:latin typeface="ＭＳ Ｐゴシック" pitchFamily="50" charset="-128"/>
              </a:rPr>
              <a:t>○在宅患者訪問診療料</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　　 １　同一建物居住者以外の場合   ：８３０点</a:t>
            </a:r>
            <a:r>
              <a:rPr lang="ja-JP" altLang="en-US" sz="2200" dirty="0" smtClean="0">
                <a:solidFill>
                  <a:srgbClr val="00B0F0"/>
                </a:solidFill>
                <a:latin typeface="ＭＳ Ｐゴシック" pitchFamily="50" charset="-128"/>
              </a:rPr>
              <a:t>⇒</a:t>
            </a:r>
            <a:r>
              <a:rPr lang="ja-JP" altLang="en-US" sz="2200" dirty="0" smtClean="0">
                <a:solidFill>
                  <a:srgbClr val="000000"/>
                </a:solidFill>
                <a:latin typeface="ＭＳ Ｐゴシック" pitchFamily="50" charset="-128"/>
              </a:rPr>
              <a:t>８３３点（＋３点）</a:t>
            </a: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 typeface="Wingdings" pitchFamily="2" charset="2"/>
              <a:buNone/>
            </a:pPr>
            <a:r>
              <a:rPr lang="ja-JP" altLang="en-US" sz="2200" dirty="0" smtClean="0">
                <a:solidFill>
                  <a:srgbClr val="000000"/>
                </a:solidFill>
                <a:latin typeface="ＭＳ Ｐゴシック" pitchFamily="50" charset="-128"/>
              </a:rPr>
              <a:t>　　 ２　同一建物居住者の場合</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　　　　　 イ　特定施設等に入所する者：４００点</a:t>
            </a:r>
            <a:r>
              <a:rPr lang="ja-JP" altLang="en-US" sz="2200" dirty="0" smtClean="0">
                <a:solidFill>
                  <a:srgbClr val="00B0F0"/>
                </a:solidFill>
                <a:latin typeface="ＭＳ Ｐゴシック" pitchFamily="50" charset="-128"/>
              </a:rPr>
              <a:t>⇒</a:t>
            </a:r>
            <a:r>
              <a:rPr lang="ja-JP" altLang="en-US" sz="2200" dirty="0" smtClean="0">
                <a:solidFill>
                  <a:srgbClr val="000000"/>
                </a:solidFill>
                <a:latin typeface="ＭＳ Ｐゴシック" pitchFamily="50" charset="-128"/>
              </a:rPr>
              <a:t>２０３点（３点）</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　　　　　 ロ　イ以外の場合　　　　　 　　：２００点</a:t>
            </a:r>
            <a:r>
              <a:rPr lang="ja-JP" altLang="en-US" sz="2200" dirty="0" smtClean="0">
                <a:solidFill>
                  <a:srgbClr val="00B0F0"/>
                </a:solidFill>
                <a:latin typeface="ＭＳ Ｐゴシック" pitchFamily="50" charset="-128"/>
              </a:rPr>
              <a:t>⇒</a:t>
            </a:r>
            <a:r>
              <a:rPr lang="ja-JP" altLang="en-US" sz="2200" dirty="0" smtClean="0">
                <a:solidFill>
                  <a:srgbClr val="000000"/>
                </a:solidFill>
                <a:latin typeface="ＭＳ Ｐゴシック" pitchFamily="50" charset="-128"/>
              </a:rPr>
              <a:t>１０３点（３点）</a:t>
            </a: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 typeface="Wingdings" pitchFamily="2" charset="2"/>
              <a:buNone/>
            </a:pP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dirty="0" smtClean="0">
                <a:solidFill>
                  <a:srgbClr val="000000"/>
                </a:solidFill>
                <a:latin typeface="ＭＳ Ｐゴシック" pitchFamily="50" charset="-128"/>
              </a:rPr>
              <a:t>　</a:t>
            </a:r>
            <a:endParaRPr lang="en-US" altLang="ja-JP" sz="2400" dirty="0" smtClean="0">
              <a:solidFill>
                <a:srgbClr val="000000"/>
              </a:solidFill>
              <a:latin typeface="ＭＳ Ｐゴシック" pitchFamily="50" charset="-128"/>
            </a:endParaRPr>
          </a:p>
        </p:txBody>
      </p:sp>
      <p:sp>
        <p:nvSpPr>
          <p:cNvPr id="8"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a:endParaRPr>
          </a:p>
        </p:txBody>
      </p:sp>
    </p:spTree>
    <p:extLst>
      <p:ext uri="{BB962C8B-B14F-4D97-AF65-F5344CB8AC3E}">
        <p14:creationId xmlns:p14="http://schemas.microsoft.com/office/powerpoint/2010/main" val="4872812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22532"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22533" name="Rectangle 10"/>
          <p:cNvSpPr>
            <a:spLocks noChangeArrowheads="1"/>
          </p:cNvSpPr>
          <p:nvPr/>
        </p:nvSpPr>
        <p:spPr bwMode="auto">
          <a:xfrm>
            <a:off x="264850" y="1219200"/>
            <a:ext cx="8979033" cy="5449888"/>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tabLst>
                <a:tab pos="2692400"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2692400"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2692400"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2692400" algn="l"/>
              </a:tabLst>
              <a:defRPr kumimoji="1" sz="2000">
                <a:solidFill>
                  <a:schemeClr val="tx1"/>
                </a:solidFill>
                <a:latin typeface="Calibri" pitchFamily="34" charset="0"/>
                <a:ea typeface="ＭＳ Ｐゴシック" pitchFamily="50" charset="-128"/>
              </a:defRPr>
            </a:lvl9pPr>
          </a:lstStyle>
          <a:p>
            <a:pPr eaLnBrk="1" fontAlgn="base" hangingPunct="1">
              <a:lnSpc>
                <a:spcPts val="2300"/>
              </a:lnSpc>
              <a:spcBef>
                <a:spcPct val="0"/>
              </a:spcBef>
              <a:spcAft>
                <a:spcPct val="0"/>
              </a:spcAft>
              <a:buFont typeface="Wingdings" pitchFamily="2" charset="2"/>
              <a:buNone/>
            </a:pPr>
            <a:r>
              <a:rPr lang="ja-JP" altLang="en-US" sz="2200" dirty="0" smtClean="0">
                <a:solidFill>
                  <a:srgbClr val="000000"/>
                </a:solidFill>
                <a:latin typeface="ＭＳ Ｐゴシック" pitchFamily="50" charset="-128"/>
              </a:rPr>
              <a:t>①一般病棟入院基本料</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 typeface="Wingdings" pitchFamily="2" charset="2"/>
              <a:buNone/>
            </a:pPr>
            <a:r>
              <a:rPr lang="ja-JP" altLang="en-US" sz="2200" dirty="0" smtClean="0">
                <a:solidFill>
                  <a:srgbClr val="000000"/>
                </a:solidFill>
                <a:latin typeface="ＭＳ Ｐゴシック" pitchFamily="50" charset="-128"/>
              </a:rPr>
              <a:t>　　  　７対１            ：１</a:t>
            </a:r>
            <a:r>
              <a:rPr lang="en-US" altLang="ja-JP" sz="2200" dirty="0" smtClean="0">
                <a:solidFill>
                  <a:srgbClr val="000000"/>
                </a:solidFill>
                <a:latin typeface="ＭＳ Ｐゴシック" pitchFamily="50" charset="-128"/>
              </a:rPr>
              <a:t>,</a:t>
            </a:r>
            <a:r>
              <a:rPr lang="ja-JP" altLang="en-US" sz="2200" dirty="0" smtClean="0">
                <a:solidFill>
                  <a:srgbClr val="000000"/>
                </a:solidFill>
                <a:latin typeface="ＭＳ Ｐゴシック" pitchFamily="50" charset="-128"/>
              </a:rPr>
              <a:t>５６６点</a:t>
            </a:r>
            <a:r>
              <a:rPr lang="ja-JP" altLang="en-US" sz="2200" dirty="0" smtClean="0">
                <a:solidFill>
                  <a:srgbClr val="00B0F0"/>
                </a:solidFill>
                <a:latin typeface="ＭＳ Ｐゴシック" pitchFamily="50" charset="-128"/>
              </a:rPr>
              <a:t>⇒</a:t>
            </a:r>
            <a:r>
              <a:rPr lang="ja-JP" altLang="en-US" sz="2200" dirty="0" smtClean="0">
                <a:solidFill>
                  <a:srgbClr val="000000"/>
                </a:solidFill>
                <a:latin typeface="ＭＳ Ｐゴシック" pitchFamily="50" charset="-128"/>
              </a:rPr>
              <a:t>１</a:t>
            </a:r>
            <a:r>
              <a:rPr lang="en-US" altLang="ja-JP" sz="2200" dirty="0" smtClean="0">
                <a:solidFill>
                  <a:srgbClr val="000000"/>
                </a:solidFill>
                <a:latin typeface="ＭＳ Ｐゴシック" pitchFamily="50" charset="-128"/>
              </a:rPr>
              <a:t>,</a:t>
            </a:r>
            <a:r>
              <a:rPr lang="ja-JP" altLang="en-US" sz="2200" dirty="0" smtClean="0">
                <a:solidFill>
                  <a:srgbClr val="000000"/>
                </a:solidFill>
                <a:latin typeface="ＭＳ Ｐゴシック" pitchFamily="50" charset="-128"/>
              </a:rPr>
              <a:t>５９１点（＋２５点）</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　    １０対１            ：１</a:t>
            </a:r>
            <a:r>
              <a:rPr lang="en-US" altLang="ja-JP" sz="2200" dirty="0" smtClean="0">
                <a:solidFill>
                  <a:srgbClr val="000000"/>
                </a:solidFill>
                <a:latin typeface="ＭＳ Ｐゴシック" pitchFamily="50" charset="-128"/>
              </a:rPr>
              <a:t>,</a:t>
            </a:r>
            <a:r>
              <a:rPr lang="ja-JP" altLang="en-US" sz="2200" dirty="0" smtClean="0">
                <a:solidFill>
                  <a:srgbClr val="000000"/>
                </a:solidFill>
                <a:latin typeface="ＭＳ Ｐゴシック" pitchFamily="50" charset="-128"/>
              </a:rPr>
              <a:t>３１１点</a:t>
            </a:r>
            <a:r>
              <a:rPr lang="ja-JP" altLang="en-US" sz="2200" dirty="0" smtClean="0">
                <a:solidFill>
                  <a:srgbClr val="00B0F0"/>
                </a:solidFill>
                <a:latin typeface="ＭＳ Ｐゴシック" pitchFamily="50" charset="-128"/>
              </a:rPr>
              <a:t>⇒</a:t>
            </a:r>
            <a:r>
              <a:rPr lang="ja-JP" altLang="en-US" sz="2200" dirty="0" smtClean="0">
                <a:solidFill>
                  <a:srgbClr val="000000"/>
                </a:solidFill>
                <a:latin typeface="ＭＳ Ｐゴシック" pitchFamily="50" charset="-128"/>
              </a:rPr>
              <a:t>１</a:t>
            </a:r>
            <a:r>
              <a:rPr lang="en-US" altLang="ja-JP" sz="2200" dirty="0" smtClean="0">
                <a:solidFill>
                  <a:srgbClr val="000000"/>
                </a:solidFill>
                <a:latin typeface="ＭＳ Ｐゴシック" pitchFamily="50" charset="-128"/>
              </a:rPr>
              <a:t>,</a:t>
            </a:r>
            <a:r>
              <a:rPr lang="ja-JP" altLang="en-US" sz="2200" dirty="0" smtClean="0">
                <a:solidFill>
                  <a:srgbClr val="000000"/>
                </a:solidFill>
                <a:latin typeface="ＭＳ Ｐゴシック" pitchFamily="50" charset="-128"/>
              </a:rPr>
              <a:t>３３２点（＋２１点）</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      １３対１            ：１</a:t>
            </a:r>
            <a:r>
              <a:rPr lang="en-US" altLang="ja-JP" sz="2200" dirty="0" smtClean="0">
                <a:solidFill>
                  <a:srgbClr val="000000"/>
                </a:solidFill>
                <a:latin typeface="ＭＳ Ｐゴシック" pitchFamily="50" charset="-128"/>
              </a:rPr>
              <a:t>,</a:t>
            </a:r>
            <a:r>
              <a:rPr lang="ja-JP" altLang="en-US" sz="2200" dirty="0" smtClean="0">
                <a:solidFill>
                  <a:srgbClr val="000000"/>
                </a:solidFill>
                <a:latin typeface="ＭＳ Ｐゴシック" pitchFamily="50" charset="-128"/>
              </a:rPr>
              <a:t>１０３点</a:t>
            </a:r>
            <a:r>
              <a:rPr lang="ja-JP" altLang="en-US" sz="2200" dirty="0" smtClean="0">
                <a:solidFill>
                  <a:srgbClr val="00B0F0"/>
                </a:solidFill>
                <a:latin typeface="ＭＳ Ｐゴシック" pitchFamily="50" charset="-128"/>
              </a:rPr>
              <a:t>⇒</a:t>
            </a:r>
            <a:r>
              <a:rPr lang="ja-JP" altLang="en-US" sz="2200" dirty="0" smtClean="0">
                <a:solidFill>
                  <a:srgbClr val="000000"/>
                </a:solidFill>
                <a:latin typeface="ＭＳ Ｐゴシック" pitchFamily="50" charset="-128"/>
              </a:rPr>
              <a:t>１</a:t>
            </a:r>
            <a:r>
              <a:rPr lang="en-US" altLang="ja-JP" sz="2200" dirty="0" smtClean="0">
                <a:solidFill>
                  <a:srgbClr val="000000"/>
                </a:solidFill>
                <a:latin typeface="ＭＳ Ｐゴシック" pitchFamily="50" charset="-128"/>
              </a:rPr>
              <a:t>,</a:t>
            </a:r>
            <a:r>
              <a:rPr lang="ja-JP" altLang="en-US" sz="2200" dirty="0" smtClean="0">
                <a:solidFill>
                  <a:srgbClr val="000000"/>
                </a:solidFill>
                <a:latin typeface="ＭＳ Ｐゴシック" pitchFamily="50" charset="-128"/>
              </a:rPr>
              <a:t>１２１点（＋１８点）</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      １５対１            ：   ９４５点</a:t>
            </a:r>
            <a:r>
              <a:rPr lang="ja-JP" altLang="en-US" sz="2200" dirty="0" smtClean="0">
                <a:solidFill>
                  <a:srgbClr val="00B0F0"/>
                </a:solidFill>
                <a:latin typeface="ＭＳ Ｐゴシック" pitchFamily="50" charset="-128"/>
              </a:rPr>
              <a:t>⇒</a:t>
            </a:r>
            <a:r>
              <a:rPr lang="ja-JP" altLang="en-US" sz="2200" dirty="0" smtClean="0">
                <a:solidFill>
                  <a:srgbClr val="0000CC"/>
                </a:solidFill>
                <a:latin typeface="ＭＳ Ｐゴシック" pitchFamily="50" charset="-128"/>
              </a:rPr>
              <a:t>   </a:t>
            </a:r>
            <a:r>
              <a:rPr lang="ja-JP" altLang="en-US" sz="2200" dirty="0" smtClean="0">
                <a:solidFill>
                  <a:srgbClr val="000000"/>
                </a:solidFill>
                <a:latin typeface="ＭＳ Ｐゴシック" pitchFamily="50" charset="-128"/>
              </a:rPr>
              <a:t>９６０点（＋１５点）</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　   特別入院基本料：   ５７５点</a:t>
            </a:r>
            <a:r>
              <a:rPr lang="ja-JP" altLang="en-US" sz="2200" dirty="0" smtClean="0">
                <a:solidFill>
                  <a:srgbClr val="00B0F0"/>
                </a:solidFill>
                <a:latin typeface="ＭＳ Ｐゴシック" pitchFamily="50" charset="-128"/>
              </a:rPr>
              <a:t>⇒</a:t>
            </a:r>
            <a:r>
              <a:rPr lang="ja-JP" altLang="en-US" sz="2200" dirty="0" smtClean="0">
                <a:solidFill>
                  <a:srgbClr val="0000CC"/>
                </a:solidFill>
                <a:latin typeface="ＭＳ Ｐゴシック" pitchFamily="50" charset="-128"/>
              </a:rPr>
              <a:t>   </a:t>
            </a:r>
            <a:r>
              <a:rPr lang="ja-JP" altLang="en-US" sz="2200" dirty="0" smtClean="0">
                <a:solidFill>
                  <a:srgbClr val="000000"/>
                </a:solidFill>
                <a:latin typeface="ＭＳ Ｐゴシック" pitchFamily="50" charset="-128"/>
              </a:rPr>
              <a:t>５８４点（＋９点）</a:t>
            </a:r>
            <a:endParaRPr lang="en-US" altLang="ja-JP" sz="2200" dirty="0" smtClean="0">
              <a:solidFill>
                <a:srgbClr val="000000"/>
              </a:solidFill>
              <a:latin typeface="ＭＳ Ｐゴシック" pitchFamily="50" charset="-128"/>
            </a:endParaRPr>
          </a:p>
          <a:p>
            <a:pPr eaLnBrk="1" fontAlgn="base" hangingPunct="1">
              <a:lnSpc>
                <a:spcPts val="2300"/>
              </a:lnSpc>
              <a:spcBef>
                <a:spcPct val="0"/>
              </a:spcBef>
              <a:spcAft>
                <a:spcPct val="0"/>
              </a:spcAft>
              <a:buFontTx/>
              <a:buNone/>
            </a:pPr>
            <a:r>
              <a:rPr lang="ja-JP" altLang="en-US" sz="2200" dirty="0" smtClean="0">
                <a:solidFill>
                  <a:srgbClr val="000000"/>
                </a:solidFill>
                <a:latin typeface="ＭＳ Ｐゴシック" pitchFamily="50" charset="-128"/>
              </a:rPr>
              <a:t>②有床診療所入院基本料１～３</a:t>
            </a:r>
            <a:r>
              <a:rPr lang="ja-JP" altLang="en-US" sz="2200" dirty="0" smtClean="0">
                <a:solidFill>
                  <a:srgbClr val="FF0000"/>
                </a:solidFill>
                <a:latin typeface="ＭＳ Ｐゴシック" pitchFamily="50" charset="-128"/>
              </a:rPr>
              <a:t>（新設）</a:t>
            </a:r>
            <a:endParaRPr lang="en-US" altLang="ja-JP" sz="2200" dirty="0" smtClean="0">
              <a:solidFill>
                <a:srgbClr val="FF0000"/>
              </a:solidFill>
              <a:latin typeface="ＭＳ Ｐゴシック" pitchFamily="50" charset="-128"/>
            </a:endParaRPr>
          </a:p>
          <a:p>
            <a:pPr eaLnBrk="1" fontAlgn="base" hangingPunct="1">
              <a:lnSpc>
                <a:spcPts val="2300"/>
              </a:lnSpc>
              <a:spcBef>
                <a:spcPct val="0"/>
              </a:spcBef>
              <a:spcAft>
                <a:spcPct val="0"/>
              </a:spcAft>
              <a:buFontTx/>
              <a:buNone/>
            </a:pP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dirty="0" smtClean="0">
                <a:solidFill>
                  <a:srgbClr val="000000"/>
                </a:solidFill>
                <a:latin typeface="ＭＳ Ｐゴシック" pitchFamily="50" charset="-128"/>
              </a:rPr>
              <a:t>　</a:t>
            </a:r>
            <a:endParaRPr lang="en-US" altLang="ja-JP" sz="2400" dirty="0" smtClean="0">
              <a:solidFill>
                <a:srgbClr val="000000"/>
              </a:solidFill>
              <a:latin typeface="ＭＳ Ｐゴシック"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65554070"/>
              </p:ext>
            </p:extLst>
          </p:nvPr>
        </p:nvGraphicFramePr>
        <p:xfrm>
          <a:off x="1286404" y="3376622"/>
          <a:ext cx="5069946" cy="3292479"/>
        </p:xfrm>
        <a:graphic>
          <a:graphicData uri="http://schemas.openxmlformats.org/drawingml/2006/table">
            <a:tbl>
              <a:tblPr firstRow="1" bandRow="1">
                <a:tableStyleId>{5C22544A-7EE6-4342-B048-85BDC9FD1C3A}</a:tableStyleId>
              </a:tblPr>
              <a:tblGrid>
                <a:gridCol w="416709"/>
                <a:gridCol w="2391262"/>
                <a:gridCol w="1169987"/>
                <a:gridCol w="1091988"/>
              </a:tblGrid>
              <a:tr h="365831">
                <a:tc>
                  <a:txBody>
                    <a:bodyPr/>
                    <a:lstStyle/>
                    <a:p>
                      <a:pPr algn="ctr"/>
                      <a:r>
                        <a:rPr kumimoji="1" lang="ja-JP" altLang="en-US" sz="1800" b="1" dirty="0" smtClean="0">
                          <a:solidFill>
                            <a:schemeClr val="tx1"/>
                          </a:solidFill>
                        </a:rPr>
                        <a:t>１</a:t>
                      </a:r>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１４日以内</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：８６１点</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（１５点）</a:t>
                      </a:r>
                      <a:endParaRPr kumimoji="1" lang="ja-JP" altLang="en-US" sz="1800" b="1" dirty="0"/>
                    </a:p>
                  </a:txBody>
                  <a:tcPr marL="99048" marR="99048" marT="45736" marB="45736">
                    <a:solidFill>
                      <a:schemeClr val="tx2">
                        <a:lumMod val="20000"/>
                        <a:lumOff val="80000"/>
                      </a:schemeClr>
                    </a:solidFill>
                  </a:tcPr>
                </a:tc>
              </a:tr>
              <a:tr h="365831">
                <a:tc>
                  <a:txBody>
                    <a:bodyPr/>
                    <a:lstStyle/>
                    <a:p>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１５日以上３０日以内</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：６６９点</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（１２点）</a:t>
                      </a:r>
                      <a:endParaRPr kumimoji="1" lang="ja-JP" altLang="en-US" sz="1800" b="1" dirty="0"/>
                    </a:p>
                  </a:txBody>
                  <a:tcPr marL="99048" marR="99048" marT="45736" marB="45736">
                    <a:solidFill>
                      <a:schemeClr val="tx2">
                        <a:lumMod val="20000"/>
                        <a:lumOff val="80000"/>
                      </a:schemeClr>
                    </a:solidFill>
                  </a:tcPr>
                </a:tc>
              </a:tr>
              <a:tr h="365831">
                <a:tc>
                  <a:txBody>
                    <a:bodyPr/>
                    <a:lstStyle/>
                    <a:p>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dirty="0" smtClean="0"/>
                        <a:t>３１日以上</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：５６７点</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（１０点）</a:t>
                      </a:r>
                      <a:endParaRPr kumimoji="1" lang="ja-JP" altLang="en-US" sz="1800" b="1" dirty="0"/>
                    </a:p>
                  </a:txBody>
                  <a:tcPr marL="99048" marR="99048" marT="45736" marB="45736">
                    <a:solidFill>
                      <a:schemeClr val="tx2">
                        <a:lumMod val="20000"/>
                        <a:lumOff val="80000"/>
                      </a:schemeClr>
                    </a:solidFill>
                  </a:tcPr>
                </a:tc>
              </a:tr>
              <a:tr h="365831">
                <a:tc>
                  <a:txBody>
                    <a:bodyPr/>
                    <a:lstStyle/>
                    <a:p>
                      <a:pPr algn="ctr"/>
                      <a:r>
                        <a:rPr kumimoji="1" lang="ja-JP" altLang="en-US" sz="1800" b="1" dirty="0" smtClean="0"/>
                        <a:t>２</a:t>
                      </a:r>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１４日以内</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：７７０点</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（１３点）</a:t>
                      </a:r>
                      <a:endParaRPr kumimoji="1" lang="ja-JP" altLang="en-US" sz="1800" b="1" dirty="0"/>
                    </a:p>
                  </a:txBody>
                  <a:tcPr marL="99048" marR="99048" marT="45736" marB="45736">
                    <a:solidFill>
                      <a:schemeClr val="tx2">
                        <a:lumMod val="20000"/>
                        <a:lumOff val="80000"/>
                      </a:schemeClr>
                    </a:solidFill>
                  </a:tcPr>
                </a:tc>
              </a:tr>
              <a:tr h="365831">
                <a:tc>
                  <a:txBody>
                    <a:bodyPr/>
                    <a:lstStyle/>
                    <a:p>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１５日以上３０日以内</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：５７８点</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（１０点）</a:t>
                      </a:r>
                      <a:endParaRPr kumimoji="1" lang="ja-JP" altLang="en-US" sz="1800" b="1" dirty="0"/>
                    </a:p>
                  </a:txBody>
                  <a:tcPr marL="99048" marR="99048" marT="45736" marB="45736">
                    <a:solidFill>
                      <a:schemeClr val="tx2">
                        <a:lumMod val="20000"/>
                        <a:lumOff val="80000"/>
                      </a:schemeClr>
                    </a:solidFill>
                  </a:tcPr>
                </a:tc>
              </a:tr>
              <a:tr h="365831">
                <a:tc>
                  <a:txBody>
                    <a:bodyPr/>
                    <a:lstStyle/>
                    <a:p>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dirty="0" smtClean="0"/>
                        <a:t>３１日以上</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：５２１点</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９点）</a:t>
                      </a:r>
                      <a:endParaRPr kumimoji="1" lang="ja-JP" altLang="en-US" sz="1800" b="1" dirty="0"/>
                    </a:p>
                  </a:txBody>
                  <a:tcPr marL="99048" marR="99048" marT="45736" marB="45736">
                    <a:solidFill>
                      <a:schemeClr val="tx2">
                        <a:lumMod val="20000"/>
                        <a:lumOff val="80000"/>
                      </a:schemeClr>
                    </a:solidFill>
                  </a:tcPr>
                </a:tc>
              </a:tr>
              <a:tr h="365831">
                <a:tc>
                  <a:txBody>
                    <a:bodyPr/>
                    <a:lstStyle/>
                    <a:p>
                      <a:pPr algn="ctr"/>
                      <a:r>
                        <a:rPr kumimoji="1" lang="ja-JP" altLang="en-US" sz="1800" b="1" dirty="0" smtClean="0"/>
                        <a:t>３</a:t>
                      </a:r>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１４日以内</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：５６８点</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（１０点）</a:t>
                      </a:r>
                      <a:endParaRPr kumimoji="1" lang="ja-JP" altLang="en-US" sz="1800" b="1" dirty="0"/>
                    </a:p>
                  </a:txBody>
                  <a:tcPr marL="99048" marR="99048" marT="45736" marB="45736">
                    <a:solidFill>
                      <a:schemeClr val="tx2">
                        <a:lumMod val="20000"/>
                        <a:lumOff val="80000"/>
                      </a:schemeClr>
                    </a:solidFill>
                  </a:tcPr>
                </a:tc>
              </a:tr>
              <a:tr h="365831">
                <a:tc>
                  <a:txBody>
                    <a:bodyPr/>
                    <a:lstStyle/>
                    <a:p>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１５日以上３０日以内</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：５３０点</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７点）</a:t>
                      </a:r>
                      <a:endParaRPr kumimoji="1" lang="ja-JP" altLang="en-US" sz="1800" b="1" dirty="0"/>
                    </a:p>
                  </a:txBody>
                  <a:tcPr marL="99048" marR="99048" marT="45736" marB="45736">
                    <a:solidFill>
                      <a:schemeClr val="tx2">
                        <a:lumMod val="20000"/>
                        <a:lumOff val="80000"/>
                      </a:schemeClr>
                    </a:solidFill>
                  </a:tcPr>
                </a:tc>
              </a:tr>
              <a:tr h="365831">
                <a:tc>
                  <a:txBody>
                    <a:bodyPr/>
                    <a:lstStyle/>
                    <a:p>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dirty="0" smtClean="0"/>
                        <a:t>３１日以上</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：５００点</a:t>
                      </a:r>
                      <a:endParaRPr kumimoji="1" lang="ja-JP" altLang="en-US" sz="1800" b="1" dirty="0"/>
                    </a:p>
                  </a:txBody>
                  <a:tcPr marL="99048" marR="99048" marT="45736" marB="4573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７点）</a:t>
                      </a:r>
                      <a:endParaRPr kumimoji="1" lang="ja-JP" altLang="en-US" sz="1800" b="1" dirty="0"/>
                    </a:p>
                  </a:txBody>
                  <a:tcPr marL="99048" marR="99048" marT="45736" marB="45736">
                    <a:solidFill>
                      <a:schemeClr val="tx2">
                        <a:lumMod val="20000"/>
                        <a:lumOff val="80000"/>
                      </a:schemeClr>
                    </a:solidFill>
                  </a:tcPr>
                </a:tc>
              </a:tr>
            </a:tbl>
          </a:graphicData>
        </a:graphic>
      </p:graphicFrame>
      <p:sp>
        <p:nvSpPr>
          <p:cNvPr id="8"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61</a:t>
            </a:fld>
            <a:endParaRPr lang="ja-JP" altLang="en-US" dirty="0">
              <a:solidFill>
                <a:prstClr val="black"/>
              </a:solidFill>
            </a:endParaRPr>
          </a:p>
        </p:txBody>
      </p:sp>
    </p:spTree>
    <p:extLst>
      <p:ext uri="{BB962C8B-B14F-4D97-AF65-F5344CB8AC3E}">
        <p14:creationId xmlns:p14="http://schemas.microsoft.com/office/powerpoint/2010/main" val="19956963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23556"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156677" name="Rectangle 10"/>
          <p:cNvSpPr>
            <a:spLocks noChangeArrowheads="1"/>
          </p:cNvSpPr>
          <p:nvPr/>
        </p:nvSpPr>
        <p:spPr bwMode="auto">
          <a:xfrm>
            <a:off x="216694" y="1219207"/>
            <a:ext cx="9494970" cy="4297363"/>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300"/>
              </a:lnSpc>
              <a:spcBef>
                <a:spcPct val="0"/>
              </a:spcBef>
              <a:spcAft>
                <a:spcPct val="0"/>
              </a:spcAft>
              <a:buFontTx/>
              <a:buNone/>
              <a:defRPr/>
            </a:pPr>
            <a:r>
              <a:rPr lang="ja-JP" altLang="en-US" sz="2200" dirty="0" smtClean="0">
                <a:solidFill>
                  <a:srgbClr val="000000"/>
                </a:solidFill>
                <a:latin typeface="ＭＳ Ｐゴシック" charset="-128"/>
              </a:rPr>
              <a:t>②有床診療所入院基本料　従来の１～３が４～６へ</a:t>
            </a:r>
            <a:r>
              <a:rPr lang="ja-JP" altLang="en-US" sz="2200" dirty="0" smtClean="0">
                <a:solidFill>
                  <a:srgbClr val="FF0000"/>
                </a:solidFill>
                <a:latin typeface="ＭＳ Ｐゴシック" charset="-128"/>
              </a:rPr>
              <a:t>（移行）</a:t>
            </a:r>
            <a:endParaRPr lang="en-US" altLang="ja-JP" sz="2200" dirty="0" smtClean="0">
              <a:solidFill>
                <a:srgbClr val="FF0000"/>
              </a:solidFill>
              <a:latin typeface="ＭＳ Ｐゴシック" charset="-128"/>
            </a:endParaRPr>
          </a:p>
          <a:p>
            <a:pPr eaLnBrk="1" fontAlgn="base" hangingPunct="1">
              <a:lnSpc>
                <a:spcPts val="2300"/>
              </a:lnSpc>
              <a:spcBef>
                <a:spcPct val="0"/>
              </a:spcBef>
              <a:spcAft>
                <a:spcPct val="0"/>
              </a:spcAft>
              <a:buFontTx/>
              <a:buNone/>
              <a:defRPr/>
            </a:pPr>
            <a:r>
              <a:rPr lang="ja-JP" altLang="en-US" sz="2200" dirty="0" smtClean="0">
                <a:solidFill>
                  <a:srgbClr val="000000"/>
                </a:solidFill>
                <a:latin typeface="ＭＳ Ｐゴシック" charset="-128"/>
              </a:rPr>
              <a:t>　　　</a:t>
            </a:r>
            <a:r>
              <a:rPr lang="ja-JP" altLang="en-US" sz="2000" dirty="0" smtClean="0">
                <a:solidFill>
                  <a:srgbClr val="1F497D">
                    <a:lumMod val="60000"/>
                    <a:lumOff val="40000"/>
                  </a:srgbClr>
                </a:solidFill>
                <a:latin typeface="ＭＳ Ｐゴシック" charset="-128"/>
              </a:rPr>
              <a:t>栄養管理実施加算を包括から除外した上で補填</a:t>
            </a:r>
            <a:endParaRPr lang="en-US" altLang="ja-JP" sz="2000" dirty="0" smtClean="0">
              <a:solidFill>
                <a:srgbClr val="1F497D">
                  <a:lumMod val="60000"/>
                  <a:lumOff val="40000"/>
                </a:srgbClr>
              </a:solidFill>
              <a:latin typeface="ＭＳ Ｐゴシック" charset="-128"/>
            </a:endParaRPr>
          </a:p>
          <a:p>
            <a:pPr eaLnBrk="1" fontAlgn="base" hangingPunct="1">
              <a:lnSpc>
                <a:spcPts val="2400"/>
              </a:lnSpc>
              <a:spcBef>
                <a:spcPct val="0"/>
              </a:spcBef>
              <a:spcAft>
                <a:spcPct val="0"/>
              </a:spcAft>
              <a:buFontTx/>
              <a:buNone/>
              <a:defRPr/>
            </a:pPr>
            <a:endParaRPr lang="en-US" altLang="ja-JP" sz="2200" dirty="0" smtClean="0">
              <a:solidFill>
                <a:srgbClr val="000000"/>
              </a:solidFill>
              <a:latin typeface="ＭＳ Ｐゴシック" charset="-128"/>
            </a:endParaRPr>
          </a:p>
          <a:p>
            <a:pPr eaLnBrk="1" fontAlgn="base" hangingPunct="1">
              <a:lnSpc>
                <a:spcPts val="2400"/>
              </a:lnSpc>
              <a:spcBef>
                <a:spcPct val="0"/>
              </a:spcBef>
              <a:spcAft>
                <a:spcPct val="0"/>
              </a:spcAft>
              <a:buFontTx/>
              <a:buNone/>
              <a:defRPr/>
            </a:pPr>
            <a:r>
              <a:rPr lang="ja-JP" altLang="en-US" sz="2200" dirty="0" smtClean="0">
                <a:solidFill>
                  <a:srgbClr val="000000"/>
                </a:solidFill>
                <a:latin typeface="ＭＳ Ｐゴシック" charset="-128"/>
              </a:rPr>
              <a:t>　</a:t>
            </a:r>
            <a:endParaRPr lang="en-US" altLang="ja-JP" sz="2400" dirty="0" smtClean="0">
              <a:solidFill>
                <a:srgbClr val="000000"/>
              </a:solidFill>
              <a:latin typeface="ＭＳ Ｐゴシック"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482871704"/>
              </p:ext>
            </p:extLst>
          </p:nvPr>
        </p:nvGraphicFramePr>
        <p:xfrm>
          <a:off x="428230" y="1916113"/>
          <a:ext cx="3821376" cy="3343278"/>
        </p:xfrm>
        <a:graphic>
          <a:graphicData uri="http://schemas.openxmlformats.org/drawingml/2006/table">
            <a:tbl>
              <a:tblPr firstRow="1" bandRow="1">
                <a:tableStyleId>{5C22544A-7EE6-4342-B048-85BDC9FD1C3A}</a:tableStyleId>
              </a:tblPr>
              <a:tblGrid>
                <a:gridCol w="351707"/>
                <a:gridCol w="2377847"/>
                <a:gridCol w="1091822"/>
              </a:tblGrid>
              <a:tr h="365750">
                <a:tc>
                  <a:txBody>
                    <a:bodyPr/>
                    <a:lstStyle/>
                    <a:p>
                      <a:pPr algn="ctr"/>
                      <a:r>
                        <a:rPr kumimoji="1" lang="ja-JP" altLang="en-US" sz="1800" b="1" dirty="0" smtClean="0">
                          <a:solidFill>
                            <a:schemeClr val="tx1"/>
                          </a:solidFill>
                        </a:rPr>
                        <a:t>１</a:t>
                      </a:r>
                    </a:p>
                  </a:txBody>
                  <a:tcPr marL="99033" marR="99033"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１４日以内</a:t>
                      </a:r>
                      <a:endParaRPr kumimoji="1" lang="ja-JP" altLang="en-US" sz="1800" b="1" dirty="0"/>
                    </a:p>
                  </a:txBody>
                  <a:tcPr marL="99033" marR="99033"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：７７１点</a:t>
                      </a:r>
                      <a:endParaRPr kumimoji="1" lang="ja-JP" altLang="en-US" sz="1800" b="1" dirty="0"/>
                    </a:p>
                  </a:txBody>
                  <a:tcPr marL="99033" marR="99033" marT="45715" marB="45715">
                    <a:solidFill>
                      <a:schemeClr val="tx2">
                        <a:lumMod val="20000"/>
                        <a:lumOff val="80000"/>
                      </a:schemeClr>
                    </a:solidFill>
                  </a:tcPr>
                </a:tc>
              </a:tr>
              <a:tr h="372191">
                <a:tc>
                  <a:txBody>
                    <a:bodyPr/>
                    <a:lstStyle/>
                    <a:p>
                      <a:endParaRPr kumimoji="1" lang="ja-JP" altLang="en-US" sz="1800" b="1" dirty="0"/>
                    </a:p>
                  </a:txBody>
                  <a:tcPr marL="99033" marR="99033"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１５日以上３０日以内</a:t>
                      </a:r>
                      <a:endParaRPr kumimoji="1" lang="ja-JP" altLang="en-US" sz="1800" b="1" dirty="0"/>
                    </a:p>
                  </a:txBody>
                  <a:tcPr marL="99033" marR="99033"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：６０１点</a:t>
                      </a:r>
                      <a:endParaRPr kumimoji="1" lang="ja-JP" altLang="en-US" sz="1800" b="1" dirty="0"/>
                    </a:p>
                  </a:txBody>
                  <a:tcPr marL="99033" marR="99033" marT="45715" marB="45715">
                    <a:solidFill>
                      <a:schemeClr val="tx2">
                        <a:lumMod val="20000"/>
                        <a:lumOff val="80000"/>
                      </a:schemeClr>
                    </a:solidFill>
                  </a:tcPr>
                </a:tc>
              </a:tr>
              <a:tr h="372191">
                <a:tc>
                  <a:txBody>
                    <a:bodyPr/>
                    <a:lstStyle/>
                    <a:p>
                      <a:endParaRPr kumimoji="1" lang="ja-JP" altLang="en-US" sz="1800" b="1" dirty="0"/>
                    </a:p>
                  </a:txBody>
                  <a:tcPr marL="99033" marR="99033" marT="45715" marB="45715">
                    <a:solidFill>
                      <a:schemeClr val="tx2">
                        <a:lumMod val="20000"/>
                        <a:lumOff val="80000"/>
                      </a:schemeClr>
                    </a:solidFill>
                  </a:tcPr>
                </a:tc>
                <a:tc>
                  <a:txBody>
                    <a:bodyPr/>
                    <a:lstStyle/>
                    <a:p>
                      <a:r>
                        <a:rPr kumimoji="1" lang="ja-JP" altLang="en-US" sz="1800" b="1" dirty="0" smtClean="0"/>
                        <a:t>３１日以上</a:t>
                      </a:r>
                      <a:endParaRPr kumimoji="1" lang="ja-JP" altLang="en-US" sz="1800" b="1" dirty="0"/>
                    </a:p>
                  </a:txBody>
                  <a:tcPr marL="99033" marR="99033"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：５１１点</a:t>
                      </a:r>
                      <a:endParaRPr kumimoji="1" lang="ja-JP" altLang="en-US" sz="1800" b="1" dirty="0"/>
                    </a:p>
                  </a:txBody>
                  <a:tcPr marL="99033" marR="99033" marT="45715" marB="45715">
                    <a:solidFill>
                      <a:schemeClr val="tx2">
                        <a:lumMod val="20000"/>
                        <a:lumOff val="80000"/>
                      </a:schemeClr>
                    </a:solidFill>
                  </a:tcPr>
                </a:tc>
              </a:tr>
              <a:tr h="372191">
                <a:tc>
                  <a:txBody>
                    <a:bodyPr/>
                    <a:lstStyle/>
                    <a:p>
                      <a:pPr algn="ctr"/>
                      <a:r>
                        <a:rPr kumimoji="1" lang="ja-JP" altLang="en-US" sz="1800" b="1" dirty="0" smtClean="0"/>
                        <a:t>２</a:t>
                      </a:r>
                    </a:p>
                  </a:txBody>
                  <a:tcPr marL="99033" marR="99033"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１４日以内</a:t>
                      </a:r>
                      <a:endParaRPr kumimoji="1" lang="ja-JP" altLang="en-US" sz="1800" b="1" dirty="0"/>
                    </a:p>
                  </a:txBody>
                  <a:tcPr marL="99033" marR="99033"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：６９１点</a:t>
                      </a:r>
                      <a:endParaRPr kumimoji="1" lang="ja-JP" altLang="en-US" sz="1800" b="1" dirty="0"/>
                    </a:p>
                  </a:txBody>
                  <a:tcPr marL="99033" marR="99033" marT="45715" marB="45715">
                    <a:solidFill>
                      <a:schemeClr val="tx2">
                        <a:lumMod val="20000"/>
                        <a:lumOff val="80000"/>
                      </a:schemeClr>
                    </a:solidFill>
                  </a:tcPr>
                </a:tc>
              </a:tr>
              <a:tr h="372191">
                <a:tc>
                  <a:txBody>
                    <a:bodyPr/>
                    <a:lstStyle/>
                    <a:p>
                      <a:endParaRPr kumimoji="1" lang="ja-JP" altLang="en-US" sz="1800" b="1" dirty="0"/>
                    </a:p>
                  </a:txBody>
                  <a:tcPr marL="99033" marR="99033"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１５日以上３０日以内</a:t>
                      </a:r>
                      <a:endParaRPr kumimoji="1" lang="ja-JP" altLang="en-US" sz="1800" b="1" dirty="0"/>
                    </a:p>
                  </a:txBody>
                  <a:tcPr marL="99033" marR="99033"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：５２１点</a:t>
                      </a:r>
                      <a:endParaRPr kumimoji="1" lang="ja-JP" altLang="en-US" sz="1800" b="1" dirty="0"/>
                    </a:p>
                  </a:txBody>
                  <a:tcPr marL="99033" marR="99033" marT="45715" marB="45715">
                    <a:solidFill>
                      <a:schemeClr val="tx2">
                        <a:lumMod val="20000"/>
                        <a:lumOff val="80000"/>
                      </a:schemeClr>
                    </a:solidFill>
                  </a:tcPr>
                </a:tc>
              </a:tr>
              <a:tr h="372191">
                <a:tc>
                  <a:txBody>
                    <a:bodyPr/>
                    <a:lstStyle/>
                    <a:p>
                      <a:endParaRPr kumimoji="1" lang="ja-JP" altLang="en-US" sz="1800" b="1" dirty="0"/>
                    </a:p>
                  </a:txBody>
                  <a:tcPr marL="99033" marR="99033" marT="45715" marB="45715">
                    <a:solidFill>
                      <a:schemeClr val="tx2">
                        <a:lumMod val="20000"/>
                        <a:lumOff val="80000"/>
                      </a:schemeClr>
                    </a:solidFill>
                  </a:tcPr>
                </a:tc>
                <a:tc>
                  <a:txBody>
                    <a:bodyPr/>
                    <a:lstStyle/>
                    <a:p>
                      <a:r>
                        <a:rPr kumimoji="1" lang="ja-JP" altLang="en-US" sz="1800" b="1" dirty="0" smtClean="0"/>
                        <a:t>３１日以上</a:t>
                      </a:r>
                      <a:endParaRPr kumimoji="1" lang="ja-JP" altLang="en-US" sz="1800" b="1" dirty="0"/>
                    </a:p>
                  </a:txBody>
                  <a:tcPr marL="99033" marR="99033"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：４７１点</a:t>
                      </a:r>
                      <a:endParaRPr kumimoji="1" lang="ja-JP" altLang="en-US" sz="1800" b="1" dirty="0"/>
                    </a:p>
                  </a:txBody>
                  <a:tcPr marL="99033" marR="99033" marT="45715" marB="45715">
                    <a:solidFill>
                      <a:schemeClr val="tx2">
                        <a:lumMod val="20000"/>
                        <a:lumOff val="80000"/>
                      </a:schemeClr>
                    </a:solidFill>
                  </a:tcPr>
                </a:tc>
              </a:tr>
              <a:tr h="372191">
                <a:tc>
                  <a:txBody>
                    <a:bodyPr/>
                    <a:lstStyle/>
                    <a:p>
                      <a:pPr algn="ctr"/>
                      <a:r>
                        <a:rPr kumimoji="1" lang="ja-JP" altLang="en-US" sz="1800" b="1" dirty="0" smtClean="0"/>
                        <a:t>３</a:t>
                      </a:r>
                    </a:p>
                  </a:txBody>
                  <a:tcPr marL="99033" marR="99033"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１４日以内</a:t>
                      </a:r>
                      <a:endParaRPr kumimoji="1" lang="ja-JP" altLang="en-US" sz="1800" b="1" dirty="0"/>
                    </a:p>
                  </a:txBody>
                  <a:tcPr marL="99033" marR="99033"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：５１１点</a:t>
                      </a:r>
                      <a:endParaRPr kumimoji="1" lang="ja-JP" altLang="en-US" sz="1800" b="1" dirty="0"/>
                    </a:p>
                  </a:txBody>
                  <a:tcPr marL="99033" marR="99033" marT="45715" marB="45715">
                    <a:solidFill>
                      <a:schemeClr val="tx2">
                        <a:lumMod val="20000"/>
                        <a:lumOff val="80000"/>
                      </a:schemeClr>
                    </a:solidFill>
                  </a:tcPr>
                </a:tc>
              </a:tr>
              <a:tr h="372191">
                <a:tc>
                  <a:txBody>
                    <a:bodyPr/>
                    <a:lstStyle/>
                    <a:p>
                      <a:endParaRPr kumimoji="1" lang="ja-JP" altLang="en-US" sz="1800" b="1" dirty="0"/>
                    </a:p>
                  </a:txBody>
                  <a:tcPr marL="99033" marR="99033"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１５日以上３０日以内</a:t>
                      </a:r>
                      <a:endParaRPr kumimoji="1" lang="ja-JP" altLang="en-US" sz="1800" b="1" dirty="0"/>
                    </a:p>
                  </a:txBody>
                  <a:tcPr marL="99033" marR="99033"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：３８１点</a:t>
                      </a:r>
                      <a:endParaRPr kumimoji="1" lang="ja-JP" altLang="en-US" sz="1800" b="1" dirty="0"/>
                    </a:p>
                  </a:txBody>
                  <a:tcPr marL="99033" marR="99033" marT="45715" marB="45715">
                    <a:solidFill>
                      <a:schemeClr val="tx2">
                        <a:lumMod val="20000"/>
                        <a:lumOff val="80000"/>
                      </a:schemeClr>
                    </a:solidFill>
                  </a:tcPr>
                </a:tc>
              </a:tr>
              <a:tr h="372191">
                <a:tc>
                  <a:txBody>
                    <a:bodyPr/>
                    <a:lstStyle/>
                    <a:p>
                      <a:endParaRPr kumimoji="1" lang="ja-JP" altLang="en-US" sz="1800" b="1" dirty="0"/>
                    </a:p>
                  </a:txBody>
                  <a:tcPr marL="99033" marR="99033" marT="45715" marB="45715">
                    <a:solidFill>
                      <a:schemeClr val="tx2">
                        <a:lumMod val="20000"/>
                        <a:lumOff val="80000"/>
                      </a:schemeClr>
                    </a:solidFill>
                  </a:tcPr>
                </a:tc>
                <a:tc>
                  <a:txBody>
                    <a:bodyPr/>
                    <a:lstStyle/>
                    <a:p>
                      <a:r>
                        <a:rPr kumimoji="1" lang="ja-JP" altLang="en-US" sz="1800" b="1" dirty="0" smtClean="0"/>
                        <a:t>３１日以上</a:t>
                      </a:r>
                      <a:endParaRPr kumimoji="1" lang="ja-JP" altLang="en-US" sz="1800" b="1" dirty="0"/>
                    </a:p>
                  </a:txBody>
                  <a:tcPr marL="99033" marR="99033"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：３５１点</a:t>
                      </a:r>
                      <a:endParaRPr kumimoji="1" lang="ja-JP" altLang="en-US" sz="1800" b="1" dirty="0"/>
                    </a:p>
                  </a:txBody>
                  <a:tcPr marL="99033" marR="99033" marT="45715" marB="45715">
                    <a:solidFill>
                      <a:schemeClr val="tx2">
                        <a:lumMod val="20000"/>
                        <a:lumOff val="80000"/>
                      </a:schemeClr>
                    </a:solidFill>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187987754"/>
              </p:ext>
            </p:extLst>
          </p:nvPr>
        </p:nvGraphicFramePr>
        <p:xfrm>
          <a:off x="4636564" y="1916113"/>
          <a:ext cx="4992554" cy="3343278"/>
        </p:xfrm>
        <a:graphic>
          <a:graphicData uri="http://schemas.openxmlformats.org/drawingml/2006/table">
            <a:tbl>
              <a:tblPr firstRow="1" bandRow="1">
                <a:tableStyleId>{5C22544A-7EE6-4342-B048-85BDC9FD1C3A}</a:tableStyleId>
              </a:tblPr>
              <a:tblGrid>
                <a:gridCol w="362864"/>
                <a:gridCol w="2445448"/>
                <a:gridCol w="1092121"/>
                <a:gridCol w="1092121"/>
              </a:tblGrid>
              <a:tr h="365750">
                <a:tc>
                  <a:txBody>
                    <a:bodyPr/>
                    <a:lstStyle/>
                    <a:p>
                      <a:pPr algn="ctr"/>
                      <a:r>
                        <a:rPr kumimoji="1" lang="ja-JP" altLang="en-US" sz="1800" b="1" dirty="0" smtClean="0">
                          <a:solidFill>
                            <a:schemeClr val="tx1"/>
                          </a:solidFill>
                        </a:rPr>
                        <a:t>４</a:t>
                      </a:r>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１４日以内</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：７７５点</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（１５点）</a:t>
                      </a:r>
                      <a:endParaRPr kumimoji="1" lang="ja-JP" altLang="en-US" sz="1800" b="1" dirty="0"/>
                    </a:p>
                  </a:txBody>
                  <a:tcPr marL="99060" marR="99060" marT="45715" marB="45715">
                    <a:solidFill>
                      <a:schemeClr val="tx2">
                        <a:lumMod val="20000"/>
                        <a:lumOff val="80000"/>
                      </a:schemeClr>
                    </a:solidFill>
                  </a:tcPr>
                </a:tc>
              </a:tr>
              <a:tr h="372191">
                <a:tc>
                  <a:txBody>
                    <a:bodyPr/>
                    <a:lstStyle/>
                    <a:p>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１５日以上３０日以内</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：６０２点</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（１２点）</a:t>
                      </a:r>
                      <a:endParaRPr kumimoji="1" lang="ja-JP" altLang="en-US" sz="1800" b="1" dirty="0"/>
                    </a:p>
                  </a:txBody>
                  <a:tcPr marL="99060" marR="99060" marT="45715" marB="45715">
                    <a:solidFill>
                      <a:schemeClr val="tx2">
                        <a:lumMod val="20000"/>
                        <a:lumOff val="80000"/>
                      </a:schemeClr>
                    </a:solidFill>
                  </a:tcPr>
                </a:tc>
              </a:tr>
              <a:tr h="372191">
                <a:tc>
                  <a:txBody>
                    <a:bodyPr/>
                    <a:lstStyle/>
                    <a:p>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dirty="0" smtClean="0"/>
                        <a:t>３１日以上</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：５１０点</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（１０点）</a:t>
                      </a:r>
                      <a:endParaRPr kumimoji="1" lang="ja-JP" altLang="en-US" sz="1800" b="1" dirty="0"/>
                    </a:p>
                  </a:txBody>
                  <a:tcPr marL="99060" marR="99060" marT="45715" marB="45715">
                    <a:solidFill>
                      <a:schemeClr val="tx2">
                        <a:lumMod val="20000"/>
                        <a:lumOff val="80000"/>
                      </a:schemeClr>
                    </a:solidFill>
                  </a:tcPr>
                </a:tc>
              </a:tr>
              <a:tr h="372191">
                <a:tc>
                  <a:txBody>
                    <a:bodyPr/>
                    <a:lstStyle/>
                    <a:p>
                      <a:pPr algn="ctr"/>
                      <a:r>
                        <a:rPr kumimoji="1" lang="ja-JP" altLang="en-US" sz="1800" b="1" dirty="0" smtClean="0"/>
                        <a:t>５</a:t>
                      </a:r>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１４日以内</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：６９３点</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（１３点）</a:t>
                      </a:r>
                      <a:endParaRPr kumimoji="1" lang="ja-JP" altLang="en-US" sz="1800" b="1" dirty="0"/>
                    </a:p>
                  </a:txBody>
                  <a:tcPr marL="99060" marR="99060" marT="45715" marB="45715">
                    <a:solidFill>
                      <a:schemeClr val="tx2">
                        <a:lumMod val="20000"/>
                        <a:lumOff val="80000"/>
                      </a:schemeClr>
                    </a:solidFill>
                  </a:tcPr>
                </a:tc>
              </a:tr>
              <a:tr h="372191">
                <a:tc>
                  <a:txBody>
                    <a:bodyPr/>
                    <a:lstStyle/>
                    <a:p>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１５日以上３０日以内</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：５２０点</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（１０点）</a:t>
                      </a:r>
                      <a:endParaRPr kumimoji="1" lang="ja-JP" altLang="en-US" sz="1800" b="1" dirty="0"/>
                    </a:p>
                  </a:txBody>
                  <a:tcPr marL="99060" marR="99060" marT="45715" marB="45715">
                    <a:solidFill>
                      <a:schemeClr val="tx2">
                        <a:lumMod val="20000"/>
                        <a:lumOff val="80000"/>
                      </a:schemeClr>
                    </a:solidFill>
                  </a:tcPr>
                </a:tc>
              </a:tr>
              <a:tr h="372191">
                <a:tc>
                  <a:txBody>
                    <a:bodyPr/>
                    <a:lstStyle/>
                    <a:p>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dirty="0" smtClean="0"/>
                        <a:t>３１日以上</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：４６９点</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９点）</a:t>
                      </a:r>
                      <a:endParaRPr kumimoji="1" lang="ja-JP" altLang="en-US" sz="1800" b="1" dirty="0"/>
                    </a:p>
                  </a:txBody>
                  <a:tcPr marL="99060" marR="99060" marT="45715" marB="45715">
                    <a:solidFill>
                      <a:schemeClr val="tx2">
                        <a:lumMod val="20000"/>
                        <a:lumOff val="80000"/>
                      </a:schemeClr>
                    </a:solidFill>
                  </a:tcPr>
                </a:tc>
              </a:tr>
              <a:tr h="372191">
                <a:tc>
                  <a:txBody>
                    <a:bodyPr/>
                    <a:lstStyle/>
                    <a:p>
                      <a:pPr algn="ctr"/>
                      <a:r>
                        <a:rPr kumimoji="1" lang="ja-JP" altLang="en-US" sz="1800" b="1" dirty="0" smtClean="0"/>
                        <a:t>６</a:t>
                      </a:r>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１４日以内</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：５１１点</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（１０点）</a:t>
                      </a:r>
                      <a:endParaRPr kumimoji="1" lang="ja-JP" altLang="en-US" sz="1800" b="1" dirty="0"/>
                    </a:p>
                  </a:txBody>
                  <a:tcPr marL="99060" marR="99060" marT="45715" marB="45715">
                    <a:solidFill>
                      <a:schemeClr val="tx2">
                        <a:lumMod val="20000"/>
                        <a:lumOff val="80000"/>
                      </a:schemeClr>
                    </a:solidFill>
                  </a:tcPr>
                </a:tc>
              </a:tr>
              <a:tr h="372191">
                <a:tc>
                  <a:txBody>
                    <a:bodyPr/>
                    <a:lstStyle/>
                    <a:p>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１５日以上３０日以内</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：４７７点</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７点）</a:t>
                      </a:r>
                      <a:endParaRPr kumimoji="1" lang="ja-JP" altLang="en-US" sz="1800" b="1" dirty="0"/>
                    </a:p>
                  </a:txBody>
                  <a:tcPr marL="99060" marR="99060" marT="45715" marB="45715">
                    <a:solidFill>
                      <a:schemeClr val="tx2">
                        <a:lumMod val="20000"/>
                        <a:lumOff val="80000"/>
                      </a:schemeClr>
                    </a:solidFill>
                  </a:tcPr>
                </a:tc>
              </a:tr>
              <a:tr h="372191">
                <a:tc>
                  <a:txBody>
                    <a:bodyPr/>
                    <a:lstStyle/>
                    <a:p>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dirty="0" smtClean="0"/>
                        <a:t>３１日以上</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：４５０点</a:t>
                      </a:r>
                      <a:endParaRPr kumimoji="1" lang="ja-JP" altLang="en-US" sz="1800" b="1" dirty="0"/>
                    </a:p>
                  </a:txBody>
                  <a:tcPr marL="99060" marR="99060" marT="45715" marB="4571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７点）</a:t>
                      </a:r>
                      <a:endParaRPr kumimoji="1" lang="ja-JP" altLang="en-US" sz="1800" b="1" dirty="0"/>
                    </a:p>
                  </a:txBody>
                  <a:tcPr marL="99060" marR="99060" marT="45715" marB="45715">
                    <a:solidFill>
                      <a:schemeClr val="tx2">
                        <a:lumMod val="20000"/>
                        <a:lumOff val="80000"/>
                      </a:schemeClr>
                    </a:solidFill>
                  </a:tcPr>
                </a:tc>
              </a:tr>
            </a:tbl>
          </a:graphicData>
        </a:graphic>
      </p:graphicFrame>
      <p:sp>
        <p:nvSpPr>
          <p:cNvPr id="3" name="右矢印 2"/>
          <p:cNvSpPr/>
          <p:nvPr/>
        </p:nvSpPr>
        <p:spPr>
          <a:xfrm>
            <a:off x="4325278" y="2981325"/>
            <a:ext cx="311282" cy="10795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9"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62</a:t>
            </a:fld>
            <a:endParaRPr lang="ja-JP" altLang="en-US" dirty="0">
              <a:solidFill>
                <a:prstClr val="black"/>
              </a:solidFill>
            </a:endParaRPr>
          </a:p>
        </p:txBody>
      </p:sp>
    </p:spTree>
    <p:extLst>
      <p:ext uri="{BB962C8B-B14F-4D97-AF65-F5344CB8AC3E}">
        <p14:creationId xmlns:p14="http://schemas.microsoft.com/office/powerpoint/2010/main" val="21851924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24580"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24581" name="Rectangle 10"/>
          <p:cNvSpPr>
            <a:spLocks noChangeArrowheads="1"/>
          </p:cNvSpPr>
          <p:nvPr/>
        </p:nvSpPr>
        <p:spPr bwMode="auto">
          <a:xfrm>
            <a:off x="240771" y="1195393"/>
            <a:ext cx="9494970" cy="5018087"/>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300"/>
              </a:lnSpc>
              <a:spcBef>
                <a:spcPct val="0"/>
              </a:spcBef>
              <a:spcAft>
                <a:spcPct val="0"/>
              </a:spcAft>
              <a:buFontTx/>
              <a:buNone/>
            </a:pPr>
            <a:r>
              <a:rPr lang="ja-JP" altLang="en-US" sz="2200" smtClean="0">
                <a:solidFill>
                  <a:srgbClr val="000000"/>
                </a:solidFill>
                <a:latin typeface="ＭＳ Ｐゴシック" pitchFamily="50" charset="-128"/>
              </a:rPr>
              <a:t>③有床診療所療養病床入院基本料</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smtClean="0">
                <a:solidFill>
                  <a:srgbClr val="000000"/>
                </a:solidFill>
                <a:latin typeface="ＭＳ Ｐゴシック" pitchFamily="50" charset="-128"/>
              </a:rPr>
              <a:t>　</a:t>
            </a:r>
            <a:endParaRPr lang="en-US" altLang="ja-JP" sz="2400" smtClean="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895749432"/>
              </p:ext>
            </p:extLst>
          </p:nvPr>
        </p:nvGraphicFramePr>
        <p:xfrm>
          <a:off x="741237" y="1557338"/>
          <a:ext cx="8423539" cy="4452936"/>
        </p:xfrm>
        <a:graphic>
          <a:graphicData uri="http://schemas.openxmlformats.org/drawingml/2006/table">
            <a:tbl>
              <a:tblPr firstRow="1" bandRow="1">
                <a:tableStyleId>{5C22544A-7EE6-4342-B048-85BDC9FD1C3A}</a:tableStyleId>
              </a:tblPr>
              <a:tblGrid>
                <a:gridCol w="1481919"/>
                <a:gridCol w="467975"/>
                <a:gridCol w="1481920"/>
                <a:gridCol w="1091940"/>
                <a:gridCol w="389978"/>
                <a:gridCol w="3509807"/>
              </a:tblGrid>
              <a:tr h="365738">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入院基本料</a:t>
                      </a:r>
                      <a:endParaRPr kumimoji="1" lang="ja-JP" altLang="en-US" sz="1800" b="1" dirty="0" smtClean="0"/>
                    </a:p>
                  </a:txBody>
                  <a:tcPr marL="99044" marR="99044" marT="45709" marB="45709">
                    <a:solidFill>
                      <a:schemeClr val="tx2">
                        <a:lumMod val="20000"/>
                        <a:lumOff val="80000"/>
                      </a:schemeClr>
                    </a:solidFill>
                  </a:tcPr>
                </a:tc>
                <a:tc>
                  <a:txBody>
                    <a:bodyPr/>
                    <a:lstStyle/>
                    <a:p>
                      <a:pPr algn="ctr"/>
                      <a:r>
                        <a:rPr kumimoji="1" lang="en-US" altLang="ja-JP" sz="1800" b="1" dirty="0" smtClean="0">
                          <a:solidFill>
                            <a:schemeClr val="tx1"/>
                          </a:solidFill>
                        </a:rPr>
                        <a:t>A</a:t>
                      </a:r>
                      <a:endParaRPr kumimoji="1" lang="ja-JP" altLang="en-US" sz="1800" b="1" dirty="0" smtClean="0">
                        <a:solidFill>
                          <a:schemeClr val="tx1"/>
                        </a:solidFill>
                      </a:endParaRPr>
                    </a:p>
                  </a:txBody>
                  <a:tcPr marL="99044" marR="99044" marT="45709" marB="45709">
                    <a:solidFill>
                      <a:schemeClr val="tx2">
                        <a:lumMod val="20000"/>
                        <a:lumOff val="80000"/>
                      </a:schemeClr>
                    </a:solidFill>
                  </a:tcPr>
                </a:tc>
                <a:tc>
                  <a:txBody>
                    <a:bodyPr/>
                    <a:lstStyle/>
                    <a:p>
                      <a:endParaRPr kumimoji="1" lang="ja-JP" altLang="en-US" sz="1800" b="1" dirty="0"/>
                    </a:p>
                  </a:txBody>
                  <a:tcPr marL="99044" marR="99044" marT="45709" marB="4570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：９８６点</a:t>
                      </a:r>
                      <a:endParaRPr kumimoji="1" lang="ja-JP" altLang="en-US" sz="1800" b="1" dirty="0"/>
                    </a:p>
                  </a:txBody>
                  <a:tcPr marL="99044" marR="99044" marT="45709" marB="4570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09" marB="45709">
                    <a:solidFill>
                      <a:schemeClr val="tx2">
                        <a:lumMod val="20000"/>
                        <a:lumOff val="80000"/>
                      </a:schemeClr>
                    </a:solidFill>
                  </a:tcPr>
                </a:tc>
                <a:tc>
                  <a:txBody>
                    <a:bodyPr/>
                    <a:lstStyle/>
                    <a:p>
                      <a:r>
                        <a:rPr kumimoji="1" lang="ja-JP" altLang="en-US" sz="1800" b="1" dirty="0" smtClean="0">
                          <a:solidFill>
                            <a:schemeClr val="tx1"/>
                          </a:solidFill>
                        </a:rPr>
                        <a:t>９９４点（１９点）</a:t>
                      </a:r>
                      <a:endParaRPr kumimoji="1" lang="ja-JP" altLang="en-US" sz="1800" b="1" dirty="0">
                        <a:solidFill>
                          <a:schemeClr val="tx1"/>
                        </a:solidFill>
                      </a:endParaRPr>
                    </a:p>
                  </a:txBody>
                  <a:tcPr marL="99044" marR="99044" marT="45709" marB="45709">
                    <a:solidFill>
                      <a:schemeClr val="tx2">
                        <a:lumMod val="20000"/>
                        <a:lumOff val="80000"/>
                      </a:schemeClr>
                    </a:solidFill>
                  </a:tcPr>
                </a:tc>
              </a:tr>
              <a:tr h="37214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入院基本料</a:t>
                      </a:r>
                      <a:endParaRPr kumimoji="1" lang="ja-JP" altLang="en-US" sz="1800" b="1" dirty="0"/>
                    </a:p>
                  </a:txBody>
                  <a:tcPr marL="99044" marR="99044" marT="45709" marB="45709">
                    <a:solidFill>
                      <a:schemeClr val="tx2">
                        <a:lumMod val="20000"/>
                        <a:lumOff val="80000"/>
                      </a:schemeClr>
                    </a:solidFill>
                  </a:tcPr>
                </a:tc>
                <a:tc>
                  <a:txBody>
                    <a:bodyPr/>
                    <a:lstStyle/>
                    <a:p>
                      <a:pPr algn="ctr"/>
                      <a:r>
                        <a:rPr kumimoji="1" lang="en-US" altLang="ja-JP" sz="1800" b="1" dirty="0" smtClean="0"/>
                        <a:t>A</a:t>
                      </a:r>
                      <a:endParaRPr kumimoji="1" lang="ja-JP" altLang="en-US" sz="1800" b="1" dirty="0"/>
                    </a:p>
                  </a:txBody>
                  <a:tcPr marL="99044" marR="99044" marT="45709" marB="4570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dirty="0"/>
                    </a:p>
                  </a:txBody>
                  <a:tcPr marL="99044" marR="99044" marT="45709" marB="4570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：９７２点</a:t>
                      </a:r>
                      <a:endParaRPr kumimoji="1" lang="ja-JP" altLang="en-US" sz="1800" b="1" dirty="0"/>
                    </a:p>
                  </a:txBody>
                  <a:tcPr marL="99044" marR="99044" marT="45709" marB="4570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９８０点（１９点）</a:t>
                      </a:r>
                    </a:p>
                  </a:txBody>
                  <a:tcPr marL="99044" marR="99044" marT="45709" marB="45709">
                    <a:solidFill>
                      <a:schemeClr val="tx2">
                        <a:lumMod val="20000"/>
                        <a:lumOff val="80000"/>
                      </a:schemeClr>
                    </a:solidFill>
                  </a:tcPr>
                </a:tc>
              </a:tr>
              <a:tr h="365738">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入院基本料</a:t>
                      </a:r>
                      <a:endParaRPr kumimoji="1" lang="ja-JP" altLang="en-US" sz="1800" b="1" dirty="0"/>
                    </a:p>
                  </a:txBody>
                  <a:tcPr marL="99044" marR="99044" marT="45709" marB="45709">
                    <a:solidFill>
                      <a:schemeClr val="tx2">
                        <a:lumMod val="20000"/>
                        <a:lumOff val="80000"/>
                      </a:schemeClr>
                    </a:solidFill>
                  </a:tcPr>
                </a:tc>
                <a:tc>
                  <a:txBody>
                    <a:bodyPr/>
                    <a:lstStyle/>
                    <a:p>
                      <a:pPr algn="ctr"/>
                      <a:r>
                        <a:rPr kumimoji="1" lang="en-US" altLang="ja-JP" sz="1800" b="1" dirty="0" smtClean="0"/>
                        <a:t>B</a:t>
                      </a:r>
                      <a:endParaRPr kumimoji="1" lang="ja-JP" altLang="en-US" sz="1800" b="1" dirty="0"/>
                    </a:p>
                  </a:txBody>
                  <a:tcPr marL="99044" marR="99044" marT="45709" marB="45709">
                    <a:solidFill>
                      <a:schemeClr val="tx2">
                        <a:lumMod val="20000"/>
                        <a:lumOff val="80000"/>
                      </a:schemeClr>
                    </a:solidFill>
                  </a:tcPr>
                </a:tc>
                <a:tc>
                  <a:txBody>
                    <a:bodyPr/>
                    <a:lstStyle/>
                    <a:p>
                      <a:endParaRPr kumimoji="1" lang="ja-JP" altLang="en-US" sz="1800" b="1" dirty="0"/>
                    </a:p>
                  </a:txBody>
                  <a:tcPr marL="99044" marR="99044" marT="45709" marB="4570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：８８２点</a:t>
                      </a:r>
                      <a:endParaRPr kumimoji="1" lang="ja-JP" altLang="en-US" sz="1800" b="1" dirty="0"/>
                    </a:p>
                  </a:txBody>
                  <a:tcPr marL="99044" marR="99044" marT="45709" marB="4570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８８８点（１７点）</a:t>
                      </a:r>
                    </a:p>
                  </a:txBody>
                  <a:tcPr marL="99044" marR="99044" marT="45709" marB="45709">
                    <a:solidFill>
                      <a:schemeClr val="tx2">
                        <a:lumMod val="20000"/>
                        <a:lumOff val="80000"/>
                      </a:schemeClr>
                    </a:solidFill>
                  </a:tcPr>
                </a:tc>
              </a:tr>
              <a:tr h="37214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入院基本料</a:t>
                      </a:r>
                      <a:endParaRPr kumimoji="1" lang="ja-JP" altLang="en-US" sz="1800" b="1" dirty="0" smtClean="0"/>
                    </a:p>
                  </a:txBody>
                  <a:tcPr marL="99044" marR="99044" marT="45709" marB="45709">
                    <a:solidFill>
                      <a:schemeClr val="tx2">
                        <a:lumMod val="20000"/>
                        <a:lumOff val="80000"/>
                      </a:schemeClr>
                    </a:solidFill>
                  </a:tcPr>
                </a:tc>
                <a:tc>
                  <a:txBody>
                    <a:bodyPr/>
                    <a:lstStyle/>
                    <a:p>
                      <a:pPr algn="ctr"/>
                      <a:r>
                        <a:rPr kumimoji="1" lang="en-US" altLang="ja-JP" sz="1800" b="1" dirty="0" smtClean="0"/>
                        <a:t>B</a:t>
                      </a:r>
                      <a:endParaRPr kumimoji="1" lang="ja-JP" altLang="en-US" sz="1800" b="1" dirty="0" smtClean="0"/>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09" marB="4570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：８６８点</a:t>
                      </a:r>
                      <a:endParaRPr kumimoji="1" lang="ja-JP" altLang="en-US" sz="1800" b="1" dirty="0"/>
                    </a:p>
                  </a:txBody>
                  <a:tcPr marL="99044" marR="99044" marT="45709" marB="4570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８７４点（１７点）</a:t>
                      </a:r>
                    </a:p>
                  </a:txBody>
                  <a:tcPr marL="99044" marR="99044" marT="45709" marB="45709">
                    <a:solidFill>
                      <a:schemeClr val="tx2">
                        <a:lumMod val="20000"/>
                        <a:lumOff val="80000"/>
                      </a:schemeClr>
                    </a:solidFill>
                  </a:tcPr>
                </a:tc>
              </a:tr>
              <a:tr h="37214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入院基本料</a:t>
                      </a:r>
                      <a:endParaRPr kumimoji="1" lang="ja-JP" altLang="en-US" sz="1800" b="1" dirty="0"/>
                    </a:p>
                  </a:txBody>
                  <a:tcPr marL="99044" marR="99044" marT="45709" marB="45709">
                    <a:solidFill>
                      <a:schemeClr val="tx2">
                        <a:lumMod val="20000"/>
                        <a:lumOff val="80000"/>
                      </a:schemeClr>
                    </a:solidFill>
                  </a:tcPr>
                </a:tc>
                <a:tc>
                  <a:txBody>
                    <a:bodyPr/>
                    <a:lstStyle/>
                    <a:p>
                      <a:pPr algn="ctr"/>
                      <a:r>
                        <a:rPr kumimoji="1" lang="en-US" altLang="ja-JP" sz="1800" b="1" dirty="0" smtClean="0"/>
                        <a:t>C</a:t>
                      </a:r>
                      <a:endParaRPr kumimoji="1" lang="ja-JP" altLang="en-US" sz="1800" b="1" dirty="0"/>
                    </a:p>
                  </a:txBody>
                  <a:tcPr marL="99044" marR="99044" marT="45709" marB="45709">
                    <a:solidFill>
                      <a:schemeClr val="tx2">
                        <a:lumMod val="20000"/>
                        <a:lumOff val="80000"/>
                      </a:schemeClr>
                    </a:solidFill>
                  </a:tcPr>
                </a:tc>
                <a:tc>
                  <a:txBody>
                    <a:bodyPr/>
                    <a:lstStyle/>
                    <a:p>
                      <a:endParaRPr kumimoji="1" lang="ja-JP" altLang="en-US" sz="1800" b="1" dirty="0"/>
                    </a:p>
                  </a:txBody>
                  <a:tcPr marL="99044" marR="99044" marT="45709" marB="4570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：７７５点</a:t>
                      </a:r>
                      <a:endParaRPr kumimoji="1" lang="ja-JP" altLang="en-US" sz="1800" b="1" dirty="0"/>
                    </a:p>
                  </a:txBody>
                  <a:tcPr marL="99044" marR="99044" marT="45709" marB="4570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７７９点（１５点）</a:t>
                      </a:r>
                    </a:p>
                  </a:txBody>
                  <a:tcPr marL="99044" marR="99044" marT="45709" marB="45709">
                    <a:solidFill>
                      <a:schemeClr val="tx2">
                        <a:lumMod val="20000"/>
                        <a:lumOff val="80000"/>
                      </a:schemeClr>
                    </a:solidFill>
                  </a:tcPr>
                </a:tc>
              </a:tr>
              <a:tr h="37214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入院基本料</a:t>
                      </a:r>
                      <a:endParaRPr kumimoji="1" lang="ja-JP" altLang="en-US" sz="1800" b="1" dirty="0"/>
                    </a:p>
                  </a:txBody>
                  <a:tcPr marL="99044" marR="99044" marT="45709" marB="45709">
                    <a:solidFill>
                      <a:schemeClr val="tx2">
                        <a:lumMod val="20000"/>
                        <a:lumOff val="80000"/>
                      </a:schemeClr>
                    </a:solidFill>
                  </a:tcPr>
                </a:tc>
                <a:tc>
                  <a:txBody>
                    <a:bodyPr/>
                    <a:lstStyle/>
                    <a:p>
                      <a:pPr algn="ctr"/>
                      <a:r>
                        <a:rPr kumimoji="1" lang="en-US" altLang="ja-JP" sz="1800" b="1" dirty="0" smtClean="0"/>
                        <a:t>C</a:t>
                      </a:r>
                      <a:endParaRPr kumimoji="1" lang="ja-JP" altLang="en-US" sz="1800" b="1" dirty="0"/>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09" marB="4570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：７６１点</a:t>
                      </a:r>
                      <a:endParaRPr kumimoji="1" lang="ja-JP" altLang="en-US" sz="1800" b="1" dirty="0"/>
                    </a:p>
                  </a:txBody>
                  <a:tcPr marL="99044" marR="99044" marT="45709" marB="4570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７６５点（１５点）</a:t>
                      </a:r>
                    </a:p>
                  </a:txBody>
                  <a:tcPr marL="99044" marR="99044" marT="45709" marB="45709">
                    <a:solidFill>
                      <a:schemeClr val="tx2">
                        <a:lumMod val="20000"/>
                        <a:lumOff val="80000"/>
                      </a:schemeClr>
                    </a:solidFill>
                  </a:tcPr>
                </a:tc>
              </a:tr>
              <a:tr h="37214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入院基本料</a:t>
                      </a:r>
                      <a:endParaRPr kumimoji="1" lang="ja-JP" altLang="en-US" sz="1800" b="1" dirty="0" smtClean="0"/>
                    </a:p>
                  </a:txBody>
                  <a:tcPr marL="99044" marR="99044" marT="45709" marB="45709">
                    <a:solidFill>
                      <a:schemeClr val="tx2">
                        <a:lumMod val="20000"/>
                        <a:lumOff val="80000"/>
                      </a:schemeClr>
                    </a:solidFill>
                  </a:tcPr>
                </a:tc>
                <a:tc>
                  <a:txBody>
                    <a:bodyPr/>
                    <a:lstStyle/>
                    <a:p>
                      <a:pPr algn="ctr"/>
                      <a:r>
                        <a:rPr kumimoji="1" lang="en-US" altLang="ja-JP" sz="1800" b="1" dirty="0" smtClean="0"/>
                        <a:t>D</a:t>
                      </a:r>
                      <a:endParaRPr kumimoji="1" lang="ja-JP" altLang="en-US" sz="1800" b="1" dirty="0" smtClean="0"/>
                    </a:p>
                  </a:txBody>
                  <a:tcPr marL="99044" marR="99044" marT="45709" marB="45709">
                    <a:solidFill>
                      <a:schemeClr val="tx2">
                        <a:lumMod val="20000"/>
                        <a:lumOff val="80000"/>
                      </a:schemeClr>
                    </a:solidFill>
                  </a:tcPr>
                </a:tc>
                <a:tc>
                  <a:txBody>
                    <a:bodyPr/>
                    <a:lstStyle/>
                    <a:p>
                      <a:endParaRPr kumimoji="1" lang="ja-JP" altLang="en-US" sz="1800" b="1" dirty="0"/>
                    </a:p>
                  </a:txBody>
                  <a:tcPr marL="99044" marR="99044" marT="45709" marB="4570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：６１３点</a:t>
                      </a:r>
                      <a:endParaRPr kumimoji="1" lang="ja-JP" altLang="en-US" sz="1800" b="1" dirty="0"/>
                    </a:p>
                  </a:txBody>
                  <a:tcPr marL="99044" marR="99044" marT="45709" marB="4570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６１４点（１２点）</a:t>
                      </a:r>
                    </a:p>
                  </a:txBody>
                  <a:tcPr marL="99044" marR="99044" marT="45709" marB="45709">
                    <a:solidFill>
                      <a:schemeClr val="tx2">
                        <a:lumMod val="20000"/>
                        <a:lumOff val="80000"/>
                      </a:schemeClr>
                    </a:solidFill>
                  </a:tcPr>
                </a:tc>
              </a:tr>
              <a:tr h="37214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入院基本料</a:t>
                      </a:r>
                      <a:endParaRPr kumimoji="1" lang="ja-JP" altLang="en-US" sz="1800" b="1" dirty="0"/>
                    </a:p>
                  </a:txBody>
                  <a:tcPr marL="99044" marR="99044" marT="45709" marB="45709">
                    <a:solidFill>
                      <a:schemeClr val="tx2">
                        <a:lumMod val="20000"/>
                        <a:lumOff val="80000"/>
                      </a:schemeClr>
                    </a:solidFill>
                  </a:tcPr>
                </a:tc>
                <a:tc>
                  <a:txBody>
                    <a:bodyPr/>
                    <a:lstStyle/>
                    <a:p>
                      <a:pPr algn="ctr"/>
                      <a:r>
                        <a:rPr kumimoji="1" lang="en-US" altLang="ja-JP" sz="1800" b="1" dirty="0" smtClean="0"/>
                        <a:t>D</a:t>
                      </a:r>
                      <a:endParaRPr kumimoji="1" lang="ja-JP" altLang="en-US" sz="1800" b="1" dirty="0"/>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09" marB="4570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：５９９点</a:t>
                      </a:r>
                      <a:endParaRPr kumimoji="1" lang="ja-JP" altLang="en-US" sz="1800" b="1" dirty="0"/>
                    </a:p>
                  </a:txBody>
                  <a:tcPr marL="99044" marR="99044" marT="45709" marB="4570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５９９点（１１点）</a:t>
                      </a:r>
                    </a:p>
                  </a:txBody>
                  <a:tcPr marL="99044" marR="99044" marT="45709" marB="45709">
                    <a:solidFill>
                      <a:schemeClr val="tx2">
                        <a:lumMod val="20000"/>
                        <a:lumOff val="80000"/>
                      </a:schemeClr>
                    </a:solidFill>
                  </a:tcPr>
                </a:tc>
              </a:tr>
              <a:tr h="37214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入院基本料</a:t>
                      </a:r>
                      <a:endParaRPr kumimoji="1" lang="ja-JP" altLang="en-US" sz="1800" b="1" dirty="0"/>
                    </a:p>
                  </a:txBody>
                  <a:tcPr marL="99044" marR="99044" marT="45709" marB="45709">
                    <a:solidFill>
                      <a:schemeClr val="tx2">
                        <a:lumMod val="20000"/>
                        <a:lumOff val="80000"/>
                      </a:schemeClr>
                    </a:solidFill>
                  </a:tcPr>
                </a:tc>
                <a:tc>
                  <a:txBody>
                    <a:bodyPr/>
                    <a:lstStyle/>
                    <a:p>
                      <a:pPr algn="ctr"/>
                      <a:r>
                        <a:rPr kumimoji="1" lang="en-US" altLang="ja-JP" sz="1800" b="1" dirty="0" smtClean="0"/>
                        <a:t>E</a:t>
                      </a:r>
                      <a:endParaRPr kumimoji="1" lang="ja-JP" altLang="en-US" sz="1800" b="1" dirty="0"/>
                    </a:p>
                  </a:txBody>
                  <a:tcPr marL="99044" marR="99044" marT="45709" marB="45709">
                    <a:solidFill>
                      <a:schemeClr val="tx2">
                        <a:lumMod val="20000"/>
                        <a:lumOff val="80000"/>
                      </a:schemeClr>
                    </a:solidFill>
                  </a:tcPr>
                </a:tc>
                <a:tc>
                  <a:txBody>
                    <a:bodyPr/>
                    <a:lstStyle/>
                    <a:p>
                      <a:endParaRPr kumimoji="1" lang="ja-JP" altLang="en-US" sz="1800" b="1" dirty="0"/>
                    </a:p>
                  </a:txBody>
                  <a:tcPr marL="99044" marR="99044" marT="45709" marB="4570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：５３１点</a:t>
                      </a:r>
                      <a:endParaRPr kumimoji="1" lang="ja-JP" altLang="en-US" sz="1800" b="1" dirty="0"/>
                    </a:p>
                  </a:txBody>
                  <a:tcPr marL="99044" marR="99044" marT="45709" marB="4570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５３０点（１０点）</a:t>
                      </a:r>
                    </a:p>
                  </a:txBody>
                  <a:tcPr marL="99044" marR="99044" marT="45709" marB="45709">
                    <a:solidFill>
                      <a:schemeClr val="tx2">
                        <a:lumMod val="20000"/>
                        <a:lumOff val="80000"/>
                      </a:schemeClr>
                    </a:solidFill>
                  </a:tcPr>
                </a:tc>
              </a:tr>
              <a:tr h="37214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入院基本料</a:t>
                      </a:r>
                      <a:endParaRPr kumimoji="1" lang="ja-JP" altLang="en-US" sz="1800" b="1" dirty="0"/>
                    </a:p>
                  </a:txBody>
                  <a:tcPr marL="99044" marR="99044" marT="45709" marB="45709">
                    <a:solidFill>
                      <a:schemeClr val="tx2">
                        <a:lumMod val="20000"/>
                        <a:lumOff val="80000"/>
                      </a:schemeClr>
                    </a:solidFill>
                  </a:tcPr>
                </a:tc>
                <a:tc>
                  <a:txBody>
                    <a:bodyPr/>
                    <a:lstStyle/>
                    <a:p>
                      <a:pPr algn="ctr"/>
                      <a:r>
                        <a:rPr kumimoji="1" lang="en-US" altLang="ja-JP" sz="1800" b="1" dirty="0" smtClean="0"/>
                        <a:t>E</a:t>
                      </a:r>
                      <a:endParaRPr kumimoji="1" lang="ja-JP" altLang="en-US" sz="1800" b="1" dirty="0"/>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：５１７点</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09" marB="4570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５１６点（１０点）</a:t>
                      </a:r>
                    </a:p>
                  </a:txBody>
                  <a:tcPr marL="99044" marR="99044" marT="45709" marB="45709">
                    <a:solidFill>
                      <a:schemeClr val="tx2">
                        <a:lumMod val="20000"/>
                        <a:lumOff val="80000"/>
                      </a:schemeClr>
                    </a:solidFill>
                  </a:tcPr>
                </a:tc>
              </a:tr>
              <a:tr h="372146">
                <a:tc gridSpan="2">
                  <a:txBody>
                    <a:bodyPr/>
                    <a:lstStyle/>
                    <a:p>
                      <a:pPr algn="l"/>
                      <a:r>
                        <a:rPr kumimoji="1" lang="ja-JP" altLang="en-US" sz="1800" b="1" dirty="0" smtClean="0"/>
                        <a:t>特別入院基本料</a:t>
                      </a:r>
                      <a:endParaRPr kumimoji="1" lang="ja-JP" altLang="en-US" sz="1800" b="1" dirty="0"/>
                    </a:p>
                  </a:txBody>
                  <a:tcPr marL="99044" marR="99044" marT="45709" marB="45709">
                    <a:solidFill>
                      <a:schemeClr val="tx2">
                        <a:lumMod val="20000"/>
                        <a:lumOff val="80000"/>
                      </a:schemeClr>
                    </a:solidFill>
                  </a:tcPr>
                </a:tc>
                <a:tc hMerge="1">
                  <a:txBody>
                    <a:bodyPr/>
                    <a:lstStyle/>
                    <a:p>
                      <a:pPr algn="l"/>
                      <a:endParaRPr kumimoji="1" lang="ja-JP" alt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：４５０点</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09" marB="4570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４５９点（  ９点）</a:t>
                      </a:r>
                    </a:p>
                  </a:txBody>
                  <a:tcPr marL="99044" marR="99044" marT="45709" marB="45709">
                    <a:solidFill>
                      <a:schemeClr val="tx2">
                        <a:lumMod val="20000"/>
                        <a:lumOff val="80000"/>
                      </a:schemeClr>
                    </a:solidFill>
                  </a:tcPr>
                </a:tc>
              </a:tr>
              <a:tr h="37214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特別入院基本料</a:t>
                      </a:r>
                    </a:p>
                  </a:txBody>
                  <a:tcPr marL="99044" marR="99044" marT="45709" marB="45709">
                    <a:solidFill>
                      <a:schemeClr val="tx2">
                        <a:lumMod val="20000"/>
                        <a:lumOff val="80000"/>
                      </a:schemeClr>
                    </a:solid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：４３６点</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09" marB="4570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09" marB="4570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４４４点（  ８点）</a:t>
                      </a:r>
                    </a:p>
                  </a:txBody>
                  <a:tcPr marL="99044" marR="99044" marT="45709" marB="45709">
                    <a:solidFill>
                      <a:schemeClr val="tx2">
                        <a:lumMod val="20000"/>
                        <a:lumOff val="80000"/>
                      </a:schemeClr>
                    </a:solidFill>
                  </a:tcPr>
                </a:tc>
              </a:tr>
            </a:tbl>
          </a:graphicData>
        </a:graphic>
      </p:graphicFrame>
      <p:sp>
        <p:nvSpPr>
          <p:cNvPr id="9"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63</a:t>
            </a:fld>
            <a:endParaRPr lang="ja-JP" altLang="en-US" dirty="0">
              <a:solidFill>
                <a:prstClr val="black"/>
              </a:solidFill>
            </a:endParaRPr>
          </a:p>
        </p:txBody>
      </p:sp>
    </p:spTree>
    <p:extLst>
      <p:ext uri="{BB962C8B-B14F-4D97-AF65-F5344CB8AC3E}">
        <p14:creationId xmlns:p14="http://schemas.microsoft.com/office/powerpoint/2010/main" val="9541820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25604"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25605" name="Rectangle 10"/>
          <p:cNvSpPr>
            <a:spLocks noChangeArrowheads="1"/>
          </p:cNvSpPr>
          <p:nvPr/>
        </p:nvSpPr>
        <p:spPr bwMode="auto">
          <a:xfrm>
            <a:off x="240771" y="1195393"/>
            <a:ext cx="9494970" cy="5018087"/>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300"/>
              </a:lnSpc>
              <a:spcBef>
                <a:spcPct val="0"/>
              </a:spcBef>
              <a:spcAft>
                <a:spcPct val="0"/>
              </a:spcAft>
              <a:buFontTx/>
              <a:buNone/>
            </a:pPr>
            <a:r>
              <a:rPr lang="ja-JP" altLang="en-US" sz="2200" smtClean="0">
                <a:solidFill>
                  <a:srgbClr val="000000"/>
                </a:solidFill>
                <a:latin typeface="ＭＳ Ｐゴシック" pitchFamily="50" charset="-128"/>
              </a:rPr>
              <a:t>④療養病棟入院基本料１</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smtClean="0">
                <a:solidFill>
                  <a:srgbClr val="000000"/>
                </a:solidFill>
                <a:latin typeface="ＭＳ Ｐゴシック" pitchFamily="50" charset="-128"/>
              </a:rPr>
              <a:t>　</a:t>
            </a:r>
            <a:endParaRPr lang="en-US" altLang="ja-JP" sz="2400" smtClean="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028391285"/>
              </p:ext>
            </p:extLst>
          </p:nvPr>
        </p:nvGraphicFramePr>
        <p:xfrm>
          <a:off x="741237" y="1557338"/>
          <a:ext cx="8423539" cy="4389432"/>
        </p:xfrm>
        <a:graphic>
          <a:graphicData uri="http://schemas.openxmlformats.org/drawingml/2006/table">
            <a:tbl>
              <a:tblPr firstRow="1" bandRow="1">
                <a:tableStyleId>{5C22544A-7EE6-4342-B048-85BDC9FD1C3A}</a:tableStyleId>
              </a:tblPr>
              <a:tblGrid>
                <a:gridCol w="2573587"/>
                <a:gridCol w="390043"/>
                <a:gridCol w="1482165"/>
                <a:gridCol w="1326147"/>
                <a:gridCol w="390043"/>
                <a:gridCol w="2261554"/>
              </a:tblGrid>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smtClean="0"/>
                    </a:p>
                  </a:txBody>
                  <a:tcPr marL="99044" marR="99044" marT="45716" marB="45716">
                    <a:solidFill>
                      <a:schemeClr val="tx2">
                        <a:lumMod val="20000"/>
                        <a:lumOff val="80000"/>
                      </a:schemeClr>
                    </a:solidFill>
                  </a:tcPr>
                </a:tc>
                <a:tc>
                  <a:txBody>
                    <a:bodyPr/>
                    <a:lstStyle/>
                    <a:p>
                      <a:pPr algn="ctr"/>
                      <a:r>
                        <a:rPr kumimoji="1" lang="en-US" altLang="ja-JP" sz="1800" b="1" dirty="0" smtClean="0">
                          <a:solidFill>
                            <a:schemeClr val="tx1"/>
                          </a:solidFill>
                        </a:rPr>
                        <a:t>A</a:t>
                      </a:r>
                      <a:endParaRPr kumimoji="1" lang="ja-JP" altLang="en-US" sz="1800" b="1" dirty="0" smtClean="0">
                        <a:solidFill>
                          <a:schemeClr val="tx1"/>
                        </a:solidFill>
                      </a:endParaRPr>
                    </a:p>
                  </a:txBody>
                  <a:tcPr marL="99044" marR="99044" marT="45716" marB="45716">
                    <a:solidFill>
                      <a:schemeClr val="tx2">
                        <a:lumMod val="20000"/>
                        <a:lumOff val="80000"/>
                      </a:schemeClr>
                    </a:solidFill>
                  </a:tcPr>
                </a:tc>
                <a:tc>
                  <a:txBody>
                    <a:bodyPr/>
                    <a:lstStyle/>
                    <a:p>
                      <a:endParaRPr kumimoji="1" lang="ja-JP" altLang="en-US" sz="1800" b="1" dirty="0"/>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７６９点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r>
                        <a:rPr kumimoji="1" lang="ja-JP" altLang="en-US" sz="1800" b="1" dirty="0" smtClean="0">
                          <a:solidFill>
                            <a:schemeClr val="tx1"/>
                          </a:solidFill>
                        </a:rPr>
                        <a:t>１</a:t>
                      </a:r>
                      <a:r>
                        <a:rPr kumimoji="1" lang="en-US" altLang="ja-JP" sz="1800" b="1" dirty="0" smtClean="0">
                          <a:solidFill>
                            <a:schemeClr val="tx1"/>
                          </a:solidFill>
                        </a:rPr>
                        <a:t>,</a:t>
                      </a:r>
                      <a:r>
                        <a:rPr kumimoji="1" lang="ja-JP" altLang="en-US" sz="1800" b="1" dirty="0" smtClean="0">
                          <a:solidFill>
                            <a:schemeClr val="tx1"/>
                          </a:solidFill>
                        </a:rPr>
                        <a:t>８１０点（４１点）</a:t>
                      </a:r>
                      <a:endParaRPr kumimoji="1" lang="ja-JP" altLang="en-US" sz="1800" b="1" dirty="0">
                        <a:solidFill>
                          <a:schemeClr val="tx1"/>
                        </a:solidFill>
                      </a:endParaRP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A</a:t>
                      </a:r>
                      <a:endParaRPr kumimoji="1" lang="ja-JP" altLang="en-US" sz="1800" b="1" dirty="0"/>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dirty="0"/>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７５５点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７９５点（４０点）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B</a:t>
                      </a:r>
                      <a:endParaRPr kumimoji="1" lang="ja-JP" altLang="en-US" sz="1800" b="1" dirty="0"/>
                    </a:p>
                  </a:txBody>
                  <a:tcPr marL="99044" marR="99044" marT="45716" marB="45716">
                    <a:solidFill>
                      <a:schemeClr val="tx2">
                        <a:lumMod val="20000"/>
                        <a:lumOff val="80000"/>
                      </a:schemeClr>
                    </a:solidFill>
                  </a:tcPr>
                </a:tc>
                <a:tc>
                  <a:txBody>
                    <a:bodyPr/>
                    <a:lstStyle/>
                    <a:p>
                      <a:endParaRPr kumimoji="1" lang="ja-JP" altLang="en-US" sz="1800" b="1" dirty="0"/>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７１６点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７５５点（３９点）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smtClean="0"/>
                    </a:p>
                  </a:txBody>
                  <a:tcPr marL="99044" marR="99044" marT="45716" marB="45716">
                    <a:solidFill>
                      <a:schemeClr val="tx2">
                        <a:lumMod val="20000"/>
                        <a:lumOff val="80000"/>
                      </a:schemeClr>
                    </a:solidFill>
                  </a:tcPr>
                </a:tc>
                <a:tc>
                  <a:txBody>
                    <a:bodyPr/>
                    <a:lstStyle/>
                    <a:p>
                      <a:pPr algn="ctr"/>
                      <a:r>
                        <a:rPr kumimoji="1" lang="en-US" altLang="ja-JP" sz="1800" b="1" dirty="0" smtClean="0"/>
                        <a:t>B</a:t>
                      </a:r>
                      <a:endParaRPr kumimoji="1" lang="ja-JP" altLang="en-US" sz="1800" b="1" dirty="0" smtClean="0"/>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７０２点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７４１点（３９点）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C</a:t>
                      </a:r>
                      <a:endParaRPr kumimoji="1" lang="ja-JP" altLang="en-US" sz="1800" b="1" dirty="0"/>
                    </a:p>
                  </a:txBody>
                  <a:tcPr marL="99044" marR="99044" marT="45716" marB="45716">
                    <a:solidFill>
                      <a:schemeClr val="tx2">
                        <a:lumMod val="20000"/>
                        <a:lumOff val="80000"/>
                      </a:schemeClr>
                    </a:solidFill>
                  </a:tcPr>
                </a:tc>
                <a:tc>
                  <a:txBody>
                    <a:bodyPr/>
                    <a:lstStyle/>
                    <a:p>
                      <a:endParaRPr kumimoji="1" lang="ja-JP" altLang="en-US" sz="1800" b="1" dirty="0"/>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４３５点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４６８点（３３点）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C</a:t>
                      </a:r>
                      <a:endParaRPr kumimoji="1" lang="ja-JP" altLang="en-US" sz="1800" b="1" dirty="0"/>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４２１点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４５４点（３３点）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smtClean="0"/>
                    </a:p>
                  </a:txBody>
                  <a:tcPr marL="99044" marR="99044" marT="45716" marB="45716">
                    <a:solidFill>
                      <a:schemeClr val="tx2">
                        <a:lumMod val="20000"/>
                        <a:lumOff val="80000"/>
                      </a:schemeClr>
                    </a:solidFill>
                  </a:tcPr>
                </a:tc>
                <a:tc>
                  <a:txBody>
                    <a:bodyPr/>
                    <a:lstStyle/>
                    <a:p>
                      <a:pPr algn="ctr"/>
                      <a:r>
                        <a:rPr kumimoji="1" lang="en-US" altLang="ja-JP" sz="1800" b="1" dirty="0" smtClean="0"/>
                        <a:t>D</a:t>
                      </a:r>
                      <a:endParaRPr kumimoji="1" lang="ja-JP" altLang="en-US" sz="1800" b="1" dirty="0" smtClean="0"/>
                    </a:p>
                  </a:txBody>
                  <a:tcPr marL="99044" marR="99044" marT="45716" marB="45716">
                    <a:solidFill>
                      <a:schemeClr val="tx2">
                        <a:lumMod val="20000"/>
                        <a:lumOff val="80000"/>
                      </a:schemeClr>
                    </a:solidFill>
                  </a:tcPr>
                </a:tc>
                <a:tc>
                  <a:txBody>
                    <a:bodyPr/>
                    <a:lstStyle/>
                    <a:p>
                      <a:endParaRPr kumimoji="1" lang="ja-JP" altLang="en-US" sz="1800" b="1" dirty="0"/>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３８０点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４１２点（３２点）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D</a:t>
                      </a:r>
                      <a:endParaRPr kumimoji="1" lang="ja-JP" altLang="en-US" sz="1800" b="1" dirty="0"/>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３６６点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３９７点（３１点）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E</a:t>
                      </a:r>
                      <a:endParaRPr kumimoji="1" lang="ja-JP" altLang="en-US" sz="1800" b="1" dirty="0"/>
                    </a:p>
                  </a:txBody>
                  <a:tcPr marL="99044" marR="99044" marT="45716" marB="45716">
                    <a:solidFill>
                      <a:schemeClr val="tx2">
                        <a:lumMod val="20000"/>
                        <a:lumOff val="80000"/>
                      </a:schemeClr>
                    </a:solidFill>
                  </a:tcPr>
                </a:tc>
                <a:tc>
                  <a:txBody>
                    <a:bodyPr/>
                    <a:lstStyle/>
                    <a:p>
                      <a:endParaRPr kumimoji="1" lang="ja-JP" altLang="en-US" sz="1800" b="1" dirty="0"/>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３５３点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３８４点（３１点）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E</a:t>
                      </a:r>
                      <a:endParaRPr kumimoji="1" lang="ja-JP" altLang="en-US" sz="1800" b="1" dirty="0"/>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３３９点</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３７０点（３１点）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F</a:t>
                      </a:r>
                      <a:endParaRPr kumimoji="1" lang="ja-JP" altLang="en-US" sz="1800" b="1" dirty="0"/>
                    </a:p>
                  </a:txBody>
                  <a:tcPr marL="99044" marR="99044" marT="45716" marB="45716">
                    <a:solidFill>
                      <a:schemeClr val="tx2">
                        <a:lumMod val="20000"/>
                        <a:lumOff val="80000"/>
                      </a:schemeClr>
                    </a:solidFill>
                  </a:tcPr>
                </a:tc>
                <a:tc>
                  <a:txBody>
                    <a:bodyPr/>
                    <a:lstStyle/>
                    <a:p>
                      <a:endParaRPr kumimoji="1" lang="ja-JP" altLang="en-US" sz="1800" b="1" dirty="0"/>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２０２点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２３０点（２８点）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F</a:t>
                      </a:r>
                      <a:endParaRPr kumimoji="1" lang="ja-JP" altLang="en-US" sz="1800" b="1" dirty="0"/>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１８８点</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２１５点（２７点）</a:t>
                      </a:r>
                    </a:p>
                  </a:txBody>
                  <a:tcPr marL="99044" marR="99044" marT="45716" marB="45716">
                    <a:solidFill>
                      <a:schemeClr val="tx2">
                        <a:lumMod val="20000"/>
                        <a:lumOff val="80000"/>
                      </a:schemeClr>
                    </a:solidFill>
                  </a:tcPr>
                </a:tc>
              </a:tr>
            </a:tbl>
          </a:graphicData>
        </a:graphic>
      </p:graphicFrame>
      <p:sp>
        <p:nvSpPr>
          <p:cNvPr id="9"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64</a:t>
            </a:fld>
            <a:endParaRPr lang="ja-JP" altLang="en-US" dirty="0">
              <a:solidFill>
                <a:prstClr val="black"/>
              </a:solidFill>
            </a:endParaRPr>
          </a:p>
        </p:txBody>
      </p:sp>
    </p:spTree>
    <p:extLst>
      <p:ext uri="{BB962C8B-B14F-4D97-AF65-F5344CB8AC3E}">
        <p14:creationId xmlns:p14="http://schemas.microsoft.com/office/powerpoint/2010/main" val="38769710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26628"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26629" name="Rectangle 10"/>
          <p:cNvSpPr>
            <a:spLocks noChangeArrowheads="1"/>
          </p:cNvSpPr>
          <p:nvPr/>
        </p:nvSpPr>
        <p:spPr bwMode="auto">
          <a:xfrm>
            <a:off x="240771" y="1195393"/>
            <a:ext cx="9494970" cy="5018087"/>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300"/>
              </a:lnSpc>
              <a:spcBef>
                <a:spcPct val="0"/>
              </a:spcBef>
              <a:spcAft>
                <a:spcPct val="0"/>
              </a:spcAft>
              <a:buFontTx/>
              <a:buNone/>
            </a:pPr>
            <a:r>
              <a:rPr lang="ja-JP" altLang="en-US" sz="2200" smtClean="0">
                <a:solidFill>
                  <a:srgbClr val="000000"/>
                </a:solidFill>
                <a:latin typeface="ＭＳ Ｐゴシック" pitchFamily="50" charset="-128"/>
              </a:rPr>
              <a:t>④療養病棟入院基本料１</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smtClean="0">
                <a:solidFill>
                  <a:srgbClr val="000000"/>
                </a:solidFill>
                <a:latin typeface="ＭＳ Ｐゴシック" pitchFamily="50" charset="-128"/>
              </a:rPr>
              <a:t>　</a:t>
            </a:r>
            <a:endParaRPr lang="en-US" altLang="ja-JP" sz="2400" smtClean="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7540452"/>
              </p:ext>
            </p:extLst>
          </p:nvPr>
        </p:nvGraphicFramePr>
        <p:xfrm>
          <a:off x="741237" y="1557338"/>
          <a:ext cx="8423539" cy="2193948"/>
        </p:xfrm>
        <a:graphic>
          <a:graphicData uri="http://schemas.openxmlformats.org/drawingml/2006/table">
            <a:tbl>
              <a:tblPr firstRow="1" bandRow="1">
                <a:tableStyleId>{5C22544A-7EE6-4342-B048-85BDC9FD1C3A}</a:tableStyleId>
              </a:tblPr>
              <a:tblGrid>
                <a:gridCol w="2573587"/>
                <a:gridCol w="390043"/>
                <a:gridCol w="1482165"/>
                <a:gridCol w="1326147"/>
                <a:gridCol w="390043"/>
                <a:gridCol w="2261554"/>
              </a:tblGrid>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smtClean="0"/>
                    </a:p>
                  </a:txBody>
                  <a:tcPr marL="99044" marR="99044" marT="45669" marB="45669">
                    <a:solidFill>
                      <a:schemeClr val="tx2">
                        <a:lumMod val="20000"/>
                        <a:lumOff val="80000"/>
                      </a:schemeClr>
                    </a:solidFill>
                  </a:tcPr>
                </a:tc>
                <a:tc>
                  <a:txBody>
                    <a:bodyPr/>
                    <a:lstStyle/>
                    <a:p>
                      <a:pPr algn="ctr"/>
                      <a:r>
                        <a:rPr kumimoji="1" lang="en-US" altLang="ja-JP" sz="1800" b="1" dirty="0" smtClean="0">
                          <a:solidFill>
                            <a:schemeClr val="tx1"/>
                          </a:solidFill>
                        </a:rPr>
                        <a:t>G</a:t>
                      </a:r>
                      <a:endParaRPr kumimoji="1" lang="ja-JP" altLang="en-US" sz="1800" b="1" dirty="0" smtClean="0">
                        <a:solidFill>
                          <a:schemeClr val="tx1"/>
                        </a:solidFill>
                      </a:endParaRPr>
                    </a:p>
                  </a:txBody>
                  <a:tcPr marL="99044" marR="99044" marT="45669" marB="45669">
                    <a:solidFill>
                      <a:schemeClr val="tx2">
                        <a:lumMod val="20000"/>
                        <a:lumOff val="80000"/>
                      </a:schemeClr>
                    </a:solidFill>
                  </a:tcPr>
                </a:tc>
                <a:tc>
                  <a:txBody>
                    <a:bodyPr/>
                    <a:lstStyle/>
                    <a:p>
                      <a:endParaRPr kumimoji="1" lang="ja-JP" altLang="en-US" sz="1800" b="1" dirty="0"/>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：９４５点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r>
                        <a:rPr kumimoji="1" lang="ja-JP" altLang="en-US" sz="1800" b="1" dirty="0" smtClean="0">
                          <a:solidFill>
                            <a:schemeClr val="tx1"/>
                          </a:solidFill>
                        </a:rPr>
                        <a:t>９６７点（２２点）</a:t>
                      </a:r>
                      <a:endParaRPr kumimoji="1" lang="ja-JP" altLang="en-US" sz="1800" b="1" dirty="0">
                        <a:solidFill>
                          <a:schemeClr val="tx1"/>
                        </a:solidFill>
                      </a:endParaRPr>
                    </a:p>
                  </a:txBody>
                  <a:tcPr marL="99044" marR="99044" marT="45669" marB="45669">
                    <a:solidFill>
                      <a:schemeClr val="tx2">
                        <a:lumMod val="20000"/>
                        <a:lumOff val="80000"/>
                      </a:schemeClr>
                    </a:solidFill>
                  </a:tcPr>
                </a:tc>
              </a:tr>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en-US" altLang="ja-JP" sz="1800" b="1" dirty="0" smtClean="0"/>
                        <a:t>G</a:t>
                      </a:r>
                      <a:endParaRPr kumimoji="1" lang="ja-JP" altLang="en-US" sz="1800" b="1" dirty="0"/>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dirty="0"/>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：９３１点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９５２点（２１点）</a:t>
                      </a:r>
                    </a:p>
                  </a:txBody>
                  <a:tcPr marL="99044" marR="99044" marT="45669" marB="45669">
                    <a:solidFill>
                      <a:schemeClr val="tx2">
                        <a:lumMod val="20000"/>
                        <a:lumOff val="80000"/>
                      </a:schemeClr>
                    </a:solidFill>
                  </a:tcPr>
                </a:tc>
              </a:tr>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en-US" altLang="ja-JP" sz="1800" b="1" dirty="0" smtClean="0"/>
                        <a:t>H</a:t>
                      </a:r>
                      <a:endParaRPr kumimoji="1" lang="ja-JP" altLang="en-US" sz="1800" b="1" dirty="0"/>
                    </a:p>
                  </a:txBody>
                  <a:tcPr marL="99044" marR="99044" marT="45669" marB="45669">
                    <a:solidFill>
                      <a:schemeClr val="tx2">
                        <a:lumMod val="20000"/>
                        <a:lumOff val="80000"/>
                      </a:schemeClr>
                    </a:solidFill>
                  </a:tcPr>
                </a:tc>
                <a:tc>
                  <a:txBody>
                    <a:bodyPr/>
                    <a:lstStyle/>
                    <a:p>
                      <a:endParaRPr kumimoji="1" lang="ja-JP" altLang="en-US" sz="1800" b="1" dirty="0"/>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：８９８点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９１９点（２１点）</a:t>
                      </a:r>
                    </a:p>
                  </a:txBody>
                  <a:tcPr marL="99044" marR="99044" marT="45669" marB="45669">
                    <a:solidFill>
                      <a:schemeClr val="tx2">
                        <a:lumMod val="20000"/>
                        <a:lumOff val="80000"/>
                      </a:schemeClr>
                    </a:solidFill>
                  </a:tcPr>
                </a:tc>
              </a:tr>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smtClean="0"/>
                    </a:p>
                  </a:txBody>
                  <a:tcPr marL="99044" marR="99044" marT="45669" marB="45669">
                    <a:solidFill>
                      <a:schemeClr val="tx2">
                        <a:lumMod val="20000"/>
                        <a:lumOff val="80000"/>
                      </a:schemeClr>
                    </a:solidFill>
                  </a:tcPr>
                </a:tc>
                <a:tc>
                  <a:txBody>
                    <a:bodyPr/>
                    <a:lstStyle/>
                    <a:p>
                      <a:pPr algn="ctr"/>
                      <a:r>
                        <a:rPr kumimoji="1" lang="en-US" altLang="ja-JP" sz="1800" b="1" dirty="0" smtClean="0"/>
                        <a:t>H</a:t>
                      </a:r>
                      <a:endParaRPr kumimoji="1" lang="ja-JP" altLang="en-US" sz="1800" b="1" dirty="0" smtClean="0"/>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：８８４点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９０４点（２０点）</a:t>
                      </a:r>
                    </a:p>
                  </a:txBody>
                  <a:tcPr marL="99044" marR="99044" marT="45669" marB="45669">
                    <a:solidFill>
                      <a:schemeClr val="tx2">
                        <a:lumMod val="20000"/>
                        <a:lumOff val="80000"/>
                      </a:schemeClr>
                    </a:solidFill>
                  </a:tcPr>
                </a:tc>
              </a:tr>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en-US" altLang="ja-JP" sz="1800" b="1" dirty="0" smtClean="0"/>
                        <a:t>I</a:t>
                      </a:r>
                      <a:endParaRPr kumimoji="1" lang="ja-JP" altLang="en-US" sz="1800" b="1" dirty="0"/>
                    </a:p>
                  </a:txBody>
                  <a:tcPr marL="99044" marR="99044" marT="45669" marB="45669">
                    <a:solidFill>
                      <a:schemeClr val="tx2">
                        <a:lumMod val="20000"/>
                        <a:lumOff val="80000"/>
                      </a:schemeClr>
                    </a:solidFill>
                  </a:tcPr>
                </a:tc>
                <a:tc>
                  <a:txBody>
                    <a:bodyPr/>
                    <a:lstStyle/>
                    <a:p>
                      <a:endParaRPr kumimoji="1" lang="ja-JP" altLang="en-US" sz="1800" b="1" dirty="0"/>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：７９６点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８１４点（１８点）</a:t>
                      </a:r>
                    </a:p>
                  </a:txBody>
                  <a:tcPr marL="99044" marR="99044" marT="45669" marB="45669">
                    <a:solidFill>
                      <a:schemeClr val="tx2">
                        <a:lumMod val="20000"/>
                        <a:lumOff val="80000"/>
                      </a:schemeClr>
                    </a:solidFill>
                  </a:tcPr>
                </a:tc>
              </a:tr>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en-US" altLang="ja-JP" sz="1800" b="1" dirty="0" smtClean="0"/>
                        <a:t>I</a:t>
                      </a:r>
                      <a:endParaRPr kumimoji="1" lang="ja-JP" altLang="en-US" sz="1800" b="1" dirty="0"/>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：７８２点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８００点（１８点）</a:t>
                      </a:r>
                    </a:p>
                  </a:txBody>
                  <a:tcPr marL="99044" marR="99044" marT="45669" marB="45669">
                    <a:solidFill>
                      <a:schemeClr val="tx2">
                        <a:lumMod val="20000"/>
                        <a:lumOff val="80000"/>
                      </a:schemeClr>
                    </a:solidFill>
                  </a:tcPr>
                </a:tc>
              </a:tr>
            </a:tbl>
          </a:graphicData>
        </a:graphic>
      </p:graphicFrame>
      <p:sp>
        <p:nvSpPr>
          <p:cNvPr id="9"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65</a:t>
            </a:fld>
            <a:endParaRPr lang="ja-JP" altLang="en-US" dirty="0">
              <a:solidFill>
                <a:prstClr val="black"/>
              </a:solidFill>
            </a:endParaRPr>
          </a:p>
        </p:txBody>
      </p:sp>
    </p:spTree>
    <p:extLst>
      <p:ext uri="{BB962C8B-B14F-4D97-AF65-F5344CB8AC3E}">
        <p14:creationId xmlns:p14="http://schemas.microsoft.com/office/powerpoint/2010/main" val="29797552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27652"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27653" name="Rectangle 10"/>
          <p:cNvSpPr>
            <a:spLocks noChangeArrowheads="1"/>
          </p:cNvSpPr>
          <p:nvPr/>
        </p:nvSpPr>
        <p:spPr bwMode="auto">
          <a:xfrm>
            <a:off x="240771" y="1195393"/>
            <a:ext cx="9494970" cy="5018087"/>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300"/>
              </a:lnSpc>
              <a:spcBef>
                <a:spcPct val="0"/>
              </a:spcBef>
              <a:spcAft>
                <a:spcPct val="0"/>
              </a:spcAft>
              <a:buFontTx/>
              <a:buNone/>
            </a:pPr>
            <a:r>
              <a:rPr lang="ja-JP" altLang="en-US" sz="2200" smtClean="0">
                <a:solidFill>
                  <a:srgbClr val="000000"/>
                </a:solidFill>
                <a:latin typeface="ＭＳ Ｐゴシック" pitchFamily="50" charset="-128"/>
              </a:rPr>
              <a:t>④療養病棟入院基本料２</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smtClean="0">
                <a:solidFill>
                  <a:srgbClr val="000000"/>
                </a:solidFill>
                <a:latin typeface="ＭＳ Ｐゴシック" pitchFamily="50" charset="-128"/>
              </a:rPr>
              <a:t>　</a:t>
            </a:r>
            <a:endParaRPr lang="en-US" altLang="ja-JP" sz="2400" smtClean="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446467760"/>
              </p:ext>
            </p:extLst>
          </p:nvPr>
        </p:nvGraphicFramePr>
        <p:xfrm>
          <a:off x="741237" y="1557338"/>
          <a:ext cx="8423539" cy="4389432"/>
        </p:xfrm>
        <a:graphic>
          <a:graphicData uri="http://schemas.openxmlformats.org/drawingml/2006/table">
            <a:tbl>
              <a:tblPr firstRow="1" bandRow="1">
                <a:tableStyleId>{5C22544A-7EE6-4342-B048-85BDC9FD1C3A}</a:tableStyleId>
              </a:tblPr>
              <a:tblGrid>
                <a:gridCol w="2573587"/>
                <a:gridCol w="390043"/>
                <a:gridCol w="1482165"/>
                <a:gridCol w="1326147"/>
                <a:gridCol w="390043"/>
                <a:gridCol w="2261554"/>
              </a:tblGrid>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smtClean="0"/>
                    </a:p>
                  </a:txBody>
                  <a:tcPr marL="99044" marR="99044" marT="45716" marB="45716">
                    <a:solidFill>
                      <a:schemeClr val="tx2">
                        <a:lumMod val="20000"/>
                        <a:lumOff val="80000"/>
                      </a:schemeClr>
                    </a:solidFill>
                  </a:tcPr>
                </a:tc>
                <a:tc>
                  <a:txBody>
                    <a:bodyPr/>
                    <a:lstStyle/>
                    <a:p>
                      <a:pPr algn="ctr"/>
                      <a:r>
                        <a:rPr kumimoji="1" lang="en-US" altLang="ja-JP" sz="1800" b="1" dirty="0" smtClean="0">
                          <a:solidFill>
                            <a:schemeClr val="tx1"/>
                          </a:solidFill>
                        </a:rPr>
                        <a:t>A</a:t>
                      </a:r>
                      <a:endParaRPr kumimoji="1" lang="ja-JP" altLang="en-US" sz="1800" b="1" dirty="0" smtClean="0">
                        <a:solidFill>
                          <a:schemeClr val="tx1"/>
                        </a:solidFill>
                      </a:endParaRPr>
                    </a:p>
                  </a:txBody>
                  <a:tcPr marL="99044" marR="99044" marT="45716" marB="45716">
                    <a:solidFill>
                      <a:schemeClr val="tx2">
                        <a:lumMod val="20000"/>
                        <a:lumOff val="80000"/>
                      </a:schemeClr>
                    </a:solidFill>
                  </a:tcPr>
                </a:tc>
                <a:tc>
                  <a:txBody>
                    <a:bodyPr/>
                    <a:lstStyle/>
                    <a:p>
                      <a:endParaRPr kumimoji="1" lang="ja-JP" altLang="en-US" sz="1800" b="1" dirty="0"/>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７０６点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r>
                        <a:rPr kumimoji="1" lang="ja-JP" altLang="en-US" sz="1800" b="1" dirty="0" smtClean="0">
                          <a:solidFill>
                            <a:schemeClr val="tx1"/>
                          </a:solidFill>
                        </a:rPr>
                        <a:t>１</a:t>
                      </a:r>
                      <a:r>
                        <a:rPr kumimoji="1" lang="en-US" altLang="ja-JP" sz="1800" b="1" dirty="0" smtClean="0">
                          <a:solidFill>
                            <a:schemeClr val="tx1"/>
                          </a:solidFill>
                        </a:rPr>
                        <a:t>,</a:t>
                      </a:r>
                      <a:r>
                        <a:rPr kumimoji="1" lang="ja-JP" altLang="en-US" sz="1800" b="1" dirty="0" smtClean="0">
                          <a:solidFill>
                            <a:schemeClr val="tx1"/>
                          </a:solidFill>
                        </a:rPr>
                        <a:t>７４５点（３９点）</a:t>
                      </a:r>
                      <a:endParaRPr kumimoji="1" lang="ja-JP" altLang="en-US" sz="1800" b="1" dirty="0">
                        <a:solidFill>
                          <a:schemeClr val="tx1"/>
                        </a:solidFill>
                      </a:endParaRP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A</a:t>
                      </a:r>
                      <a:endParaRPr kumimoji="1" lang="ja-JP" altLang="en-US" sz="1800" b="1" dirty="0"/>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dirty="0"/>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６９２点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７３１点（３９点）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B</a:t>
                      </a:r>
                      <a:endParaRPr kumimoji="1" lang="ja-JP" altLang="en-US" sz="1800" b="1" dirty="0"/>
                    </a:p>
                  </a:txBody>
                  <a:tcPr marL="99044" marR="99044" marT="45716" marB="45716">
                    <a:solidFill>
                      <a:schemeClr val="tx2">
                        <a:lumMod val="20000"/>
                        <a:lumOff val="80000"/>
                      </a:schemeClr>
                    </a:solidFill>
                  </a:tcPr>
                </a:tc>
                <a:tc>
                  <a:txBody>
                    <a:bodyPr/>
                    <a:lstStyle/>
                    <a:p>
                      <a:endParaRPr kumimoji="1" lang="ja-JP" altLang="en-US" sz="1800" b="1" dirty="0"/>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６５３点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６９１点（３８点）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smtClean="0"/>
                    </a:p>
                  </a:txBody>
                  <a:tcPr marL="99044" marR="99044" marT="45716" marB="45716">
                    <a:solidFill>
                      <a:schemeClr val="tx2">
                        <a:lumMod val="20000"/>
                        <a:lumOff val="80000"/>
                      </a:schemeClr>
                    </a:solidFill>
                  </a:tcPr>
                </a:tc>
                <a:tc>
                  <a:txBody>
                    <a:bodyPr/>
                    <a:lstStyle/>
                    <a:p>
                      <a:pPr algn="ctr"/>
                      <a:r>
                        <a:rPr kumimoji="1" lang="en-US" altLang="ja-JP" sz="1800" b="1" dirty="0" smtClean="0"/>
                        <a:t>B</a:t>
                      </a:r>
                      <a:endParaRPr kumimoji="1" lang="ja-JP" altLang="en-US" sz="1800" b="1" dirty="0" smtClean="0"/>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６３９点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６７７点（３８点）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C</a:t>
                      </a:r>
                      <a:endParaRPr kumimoji="1" lang="ja-JP" altLang="en-US" sz="1800" b="1" dirty="0"/>
                    </a:p>
                  </a:txBody>
                  <a:tcPr marL="99044" marR="99044" marT="45716" marB="45716">
                    <a:solidFill>
                      <a:schemeClr val="tx2">
                        <a:lumMod val="20000"/>
                        <a:lumOff val="80000"/>
                      </a:schemeClr>
                    </a:solidFill>
                  </a:tcPr>
                </a:tc>
                <a:tc>
                  <a:txBody>
                    <a:bodyPr/>
                    <a:lstStyle/>
                    <a:p>
                      <a:endParaRPr kumimoji="1" lang="ja-JP" altLang="en-US" sz="1800" b="1" dirty="0"/>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３７２点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４０３点（３１点）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C</a:t>
                      </a:r>
                      <a:endParaRPr kumimoji="1" lang="ja-JP" altLang="en-US" sz="1800" b="1" dirty="0"/>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３５８点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３８９点（３１点）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smtClean="0"/>
                    </a:p>
                  </a:txBody>
                  <a:tcPr marL="99044" marR="99044" marT="45716" marB="45716">
                    <a:solidFill>
                      <a:schemeClr val="tx2">
                        <a:lumMod val="20000"/>
                        <a:lumOff val="80000"/>
                      </a:schemeClr>
                    </a:solidFill>
                  </a:tcPr>
                </a:tc>
                <a:tc>
                  <a:txBody>
                    <a:bodyPr/>
                    <a:lstStyle/>
                    <a:p>
                      <a:pPr algn="ctr"/>
                      <a:r>
                        <a:rPr kumimoji="1" lang="en-US" altLang="ja-JP" sz="1800" b="1" dirty="0" smtClean="0"/>
                        <a:t>D</a:t>
                      </a:r>
                      <a:endParaRPr kumimoji="1" lang="ja-JP" altLang="en-US" sz="1800" b="1" dirty="0" smtClean="0"/>
                    </a:p>
                  </a:txBody>
                  <a:tcPr marL="99044" marR="99044" marT="45716" marB="45716">
                    <a:solidFill>
                      <a:schemeClr val="tx2">
                        <a:lumMod val="20000"/>
                        <a:lumOff val="80000"/>
                      </a:schemeClr>
                    </a:solidFill>
                  </a:tcPr>
                </a:tc>
                <a:tc>
                  <a:txBody>
                    <a:bodyPr/>
                    <a:lstStyle/>
                    <a:p>
                      <a:endParaRPr kumimoji="1" lang="ja-JP" altLang="en-US" sz="1800" b="1" dirty="0"/>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３１７点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３４７点（３０点）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D</a:t>
                      </a:r>
                      <a:endParaRPr kumimoji="1" lang="ja-JP" altLang="en-US" sz="1800" b="1" dirty="0"/>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３０３点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３３３点（３０点）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E</a:t>
                      </a:r>
                      <a:endParaRPr kumimoji="1" lang="ja-JP" altLang="en-US" sz="1800" b="1" dirty="0"/>
                    </a:p>
                  </a:txBody>
                  <a:tcPr marL="99044" marR="99044" marT="45716" marB="45716">
                    <a:solidFill>
                      <a:schemeClr val="tx2">
                        <a:lumMod val="20000"/>
                        <a:lumOff val="80000"/>
                      </a:schemeClr>
                    </a:solidFill>
                  </a:tcPr>
                </a:tc>
                <a:tc>
                  <a:txBody>
                    <a:bodyPr/>
                    <a:lstStyle/>
                    <a:p>
                      <a:endParaRPr kumimoji="1" lang="ja-JP" altLang="en-US" sz="1800" b="1" dirty="0"/>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２９０点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３２０点（３０点）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E</a:t>
                      </a:r>
                      <a:endParaRPr kumimoji="1" lang="ja-JP" altLang="en-US" sz="1800" b="1" dirty="0"/>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２７６点</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３０５点（２９点）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F</a:t>
                      </a:r>
                      <a:endParaRPr kumimoji="1" lang="ja-JP" altLang="en-US" sz="1800" b="1" dirty="0"/>
                    </a:p>
                  </a:txBody>
                  <a:tcPr marL="99044" marR="99044" marT="45716" marB="45716">
                    <a:solidFill>
                      <a:schemeClr val="tx2">
                        <a:lumMod val="20000"/>
                        <a:lumOff val="80000"/>
                      </a:schemeClr>
                    </a:solidFill>
                  </a:tcPr>
                </a:tc>
                <a:tc>
                  <a:txBody>
                    <a:bodyPr/>
                    <a:lstStyle/>
                    <a:p>
                      <a:endParaRPr kumimoji="1" lang="ja-JP" altLang="en-US" sz="1800" b="1" dirty="0"/>
                    </a:p>
                  </a:txBody>
                  <a:tcPr marL="99044" marR="99044" marT="45716" marB="4571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１３９点</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１６５点（２６点）</a:t>
                      </a:r>
                    </a:p>
                  </a:txBody>
                  <a:tcPr marL="99044" marR="99044" marT="45716" marB="45716">
                    <a:solidFill>
                      <a:schemeClr val="tx2">
                        <a:lumMod val="20000"/>
                        <a:lumOff val="80000"/>
                      </a:schemeClr>
                    </a:solidFill>
                  </a:tcPr>
                </a:tc>
              </a:tr>
              <a:tr h="36578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716" marB="45716">
                    <a:solidFill>
                      <a:schemeClr val="tx2">
                        <a:lumMod val="20000"/>
                        <a:lumOff val="80000"/>
                      </a:schemeClr>
                    </a:solidFill>
                  </a:tcPr>
                </a:tc>
                <a:tc>
                  <a:txBody>
                    <a:bodyPr/>
                    <a:lstStyle/>
                    <a:p>
                      <a:pPr algn="ctr"/>
                      <a:r>
                        <a:rPr kumimoji="1" lang="en-US" altLang="ja-JP" sz="1800" b="1" dirty="0" smtClean="0"/>
                        <a:t>F</a:t>
                      </a:r>
                      <a:endParaRPr kumimoji="1" lang="ja-JP" altLang="en-US" sz="1800" b="1" dirty="0"/>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１２５点</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716" marB="4571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716" marB="4571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１５１点（２６点）</a:t>
                      </a:r>
                    </a:p>
                  </a:txBody>
                  <a:tcPr marL="99044" marR="99044" marT="45716" marB="45716">
                    <a:solidFill>
                      <a:schemeClr val="tx2">
                        <a:lumMod val="20000"/>
                        <a:lumOff val="80000"/>
                      </a:schemeClr>
                    </a:solidFill>
                  </a:tcPr>
                </a:tc>
              </a:tr>
            </a:tbl>
          </a:graphicData>
        </a:graphic>
      </p:graphicFrame>
      <p:sp>
        <p:nvSpPr>
          <p:cNvPr id="9"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66</a:t>
            </a:fld>
            <a:endParaRPr lang="ja-JP" altLang="en-US" dirty="0">
              <a:solidFill>
                <a:prstClr val="black"/>
              </a:solidFill>
            </a:endParaRPr>
          </a:p>
        </p:txBody>
      </p:sp>
    </p:spTree>
    <p:extLst>
      <p:ext uri="{BB962C8B-B14F-4D97-AF65-F5344CB8AC3E}">
        <p14:creationId xmlns:p14="http://schemas.microsoft.com/office/powerpoint/2010/main" val="41778629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28676"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28677" name="Rectangle 10"/>
          <p:cNvSpPr>
            <a:spLocks noChangeArrowheads="1"/>
          </p:cNvSpPr>
          <p:nvPr/>
        </p:nvSpPr>
        <p:spPr bwMode="auto">
          <a:xfrm>
            <a:off x="240771" y="1195393"/>
            <a:ext cx="9494970" cy="5018087"/>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300"/>
              </a:lnSpc>
              <a:spcBef>
                <a:spcPct val="0"/>
              </a:spcBef>
              <a:spcAft>
                <a:spcPct val="0"/>
              </a:spcAft>
              <a:buFontTx/>
              <a:buNone/>
            </a:pPr>
            <a:r>
              <a:rPr lang="ja-JP" altLang="en-US" sz="2200" smtClean="0">
                <a:solidFill>
                  <a:srgbClr val="000000"/>
                </a:solidFill>
                <a:latin typeface="ＭＳ Ｐゴシック" pitchFamily="50" charset="-128"/>
              </a:rPr>
              <a:t>④療養病棟入院基本料２</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smtClean="0">
                <a:solidFill>
                  <a:srgbClr val="000000"/>
                </a:solidFill>
                <a:latin typeface="ＭＳ Ｐゴシック" pitchFamily="50" charset="-128"/>
              </a:rPr>
              <a:t>　</a:t>
            </a:r>
            <a:endParaRPr lang="en-US" altLang="ja-JP" sz="2400" smtClean="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190554156"/>
              </p:ext>
            </p:extLst>
          </p:nvPr>
        </p:nvGraphicFramePr>
        <p:xfrm>
          <a:off x="741237" y="1557338"/>
          <a:ext cx="8423539" cy="3290922"/>
        </p:xfrm>
        <a:graphic>
          <a:graphicData uri="http://schemas.openxmlformats.org/drawingml/2006/table">
            <a:tbl>
              <a:tblPr firstRow="1" bandRow="1">
                <a:tableStyleId>{5C22544A-7EE6-4342-B048-85BDC9FD1C3A}</a:tableStyleId>
              </a:tblPr>
              <a:tblGrid>
                <a:gridCol w="2573587"/>
                <a:gridCol w="390043"/>
                <a:gridCol w="1482165"/>
                <a:gridCol w="1326147"/>
                <a:gridCol w="390043"/>
                <a:gridCol w="2261554"/>
              </a:tblGrid>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smtClean="0"/>
                    </a:p>
                  </a:txBody>
                  <a:tcPr marL="99044" marR="99044" marT="45669" marB="45669">
                    <a:solidFill>
                      <a:schemeClr val="tx2">
                        <a:lumMod val="20000"/>
                        <a:lumOff val="80000"/>
                      </a:schemeClr>
                    </a:solidFill>
                  </a:tcPr>
                </a:tc>
                <a:tc>
                  <a:txBody>
                    <a:bodyPr/>
                    <a:lstStyle/>
                    <a:p>
                      <a:pPr algn="ctr"/>
                      <a:r>
                        <a:rPr kumimoji="1" lang="en-US" altLang="ja-JP" sz="1800" b="1" dirty="0" smtClean="0">
                          <a:solidFill>
                            <a:schemeClr val="tx1"/>
                          </a:solidFill>
                        </a:rPr>
                        <a:t>G</a:t>
                      </a:r>
                      <a:endParaRPr kumimoji="1" lang="ja-JP" altLang="en-US" sz="1800" b="1" dirty="0" smtClean="0">
                        <a:solidFill>
                          <a:schemeClr val="tx1"/>
                        </a:solidFill>
                      </a:endParaRPr>
                    </a:p>
                  </a:txBody>
                  <a:tcPr marL="99044" marR="99044" marT="45669" marB="45669">
                    <a:solidFill>
                      <a:schemeClr val="tx2">
                        <a:lumMod val="20000"/>
                        <a:lumOff val="80000"/>
                      </a:schemeClr>
                    </a:solidFill>
                  </a:tcPr>
                </a:tc>
                <a:tc>
                  <a:txBody>
                    <a:bodyPr/>
                    <a:lstStyle/>
                    <a:p>
                      <a:endParaRPr kumimoji="1" lang="ja-JP" altLang="en-US" sz="1800" b="1" dirty="0"/>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：８８２点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r>
                        <a:rPr kumimoji="1" lang="ja-JP" altLang="en-US" sz="1800" b="1" dirty="0" smtClean="0">
                          <a:solidFill>
                            <a:schemeClr val="tx1"/>
                          </a:solidFill>
                        </a:rPr>
                        <a:t>９０２点（２０点）</a:t>
                      </a:r>
                      <a:endParaRPr kumimoji="1" lang="ja-JP" altLang="en-US" sz="1800" b="1" dirty="0">
                        <a:solidFill>
                          <a:schemeClr val="tx1"/>
                        </a:solidFill>
                      </a:endParaRPr>
                    </a:p>
                  </a:txBody>
                  <a:tcPr marL="99044" marR="99044" marT="45669" marB="45669">
                    <a:solidFill>
                      <a:schemeClr val="tx2">
                        <a:lumMod val="20000"/>
                        <a:lumOff val="80000"/>
                      </a:schemeClr>
                    </a:solidFill>
                  </a:tcPr>
                </a:tc>
              </a:tr>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en-US" altLang="ja-JP" sz="1800" b="1" dirty="0" smtClean="0"/>
                        <a:t>G</a:t>
                      </a:r>
                      <a:endParaRPr kumimoji="1" lang="ja-JP" altLang="en-US" sz="1800" b="1" dirty="0"/>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dirty="0"/>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：８６８点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８８８点（２０点）</a:t>
                      </a:r>
                    </a:p>
                  </a:txBody>
                  <a:tcPr marL="99044" marR="99044" marT="45669" marB="45669">
                    <a:solidFill>
                      <a:schemeClr val="tx2">
                        <a:lumMod val="20000"/>
                        <a:lumOff val="80000"/>
                      </a:schemeClr>
                    </a:solidFill>
                  </a:tcPr>
                </a:tc>
              </a:tr>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en-US" altLang="ja-JP" sz="1800" b="1" dirty="0" smtClean="0"/>
                        <a:t>H</a:t>
                      </a:r>
                      <a:endParaRPr kumimoji="1" lang="ja-JP" altLang="en-US" sz="1800" b="1" dirty="0"/>
                    </a:p>
                  </a:txBody>
                  <a:tcPr marL="99044" marR="99044" marT="45669" marB="45669">
                    <a:solidFill>
                      <a:schemeClr val="tx2">
                        <a:lumMod val="20000"/>
                        <a:lumOff val="80000"/>
                      </a:schemeClr>
                    </a:solidFill>
                  </a:tcPr>
                </a:tc>
                <a:tc>
                  <a:txBody>
                    <a:bodyPr/>
                    <a:lstStyle/>
                    <a:p>
                      <a:endParaRPr kumimoji="1" lang="ja-JP" altLang="en-US" sz="1800" b="1" dirty="0"/>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：８３５点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８５４点（１９点）</a:t>
                      </a:r>
                    </a:p>
                  </a:txBody>
                  <a:tcPr marL="99044" marR="99044" marT="45669" marB="45669">
                    <a:solidFill>
                      <a:schemeClr val="tx2">
                        <a:lumMod val="20000"/>
                        <a:lumOff val="80000"/>
                      </a:schemeClr>
                    </a:solidFill>
                  </a:tcPr>
                </a:tc>
              </a:tr>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smtClean="0"/>
                    </a:p>
                  </a:txBody>
                  <a:tcPr marL="99044" marR="99044" marT="45669" marB="45669">
                    <a:solidFill>
                      <a:schemeClr val="tx2">
                        <a:lumMod val="20000"/>
                        <a:lumOff val="80000"/>
                      </a:schemeClr>
                    </a:solidFill>
                  </a:tcPr>
                </a:tc>
                <a:tc>
                  <a:txBody>
                    <a:bodyPr/>
                    <a:lstStyle/>
                    <a:p>
                      <a:pPr algn="ctr"/>
                      <a:r>
                        <a:rPr kumimoji="1" lang="en-US" altLang="ja-JP" sz="1800" b="1" dirty="0" smtClean="0"/>
                        <a:t>H</a:t>
                      </a:r>
                      <a:endParaRPr kumimoji="1" lang="ja-JP" altLang="en-US" sz="1800" b="1" dirty="0" smtClean="0"/>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：８２１点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８４０点（１９点）</a:t>
                      </a:r>
                    </a:p>
                  </a:txBody>
                  <a:tcPr marL="99044" marR="99044" marT="45669" marB="45669">
                    <a:solidFill>
                      <a:schemeClr val="tx2">
                        <a:lumMod val="20000"/>
                        <a:lumOff val="80000"/>
                      </a:schemeClr>
                    </a:solidFill>
                  </a:tcPr>
                </a:tc>
              </a:tr>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en-US" altLang="ja-JP" sz="1800" b="1" dirty="0" smtClean="0"/>
                        <a:t>I</a:t>
                      </a:r>
                      <a:endParaRPr kumimoji="1" lang="ja-JP" altLang="en-US" sz="1800" b="1" dirty="0"/>
                    </a:p>
                  </a:txBody>
                  <a:tcPr marL="99044" marR="99044" marT="45669" marB="45669">
                    <a:solidFill>
                      <a:schemeClr val="tx2">
                        <a:lumMod val="20000"/>
                        <a:lumOff val="80000"/>
                      </a:schemeClr>
                    </a:solidFill>
                  </a:tcPr>
                </a:tc>
                <a:tc>
                  <a:txBody>
                    <a:bodyPr/>
                    <a:lstStyle/>
                    <a:p>
                      <a:endParaRPr kumimoji="1" lang="ja-JP" altLang="en-US" sz="1800" b="1" dirty="0"/>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：７３３点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７５０点（１７点）</a:t>
                      </a:r>
                    </a:p>
                  </a:txBody>
                  <a:tcPr marL="99044" marR="99044" marT="45669" marB="45669">
                    <a:solidFill>
                      <a:schemeClr val="tx2">
                        <a:lumMod val="20000"/>
                        <a:lumOff val="80000"/>
                      </a:schemeClr>
                    </a:solidFill>
                  </a:tcPr>
                </a:tc>
              </a:tr>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療養病棟入院基本料</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en-US" altLang="ja-JP" sz="1800" b="1" dirty="0" smtClean="0"/>
                        <a:t>I</a:t>
                      </a:r>
                      <a:endParaRPr kumimoji="1" lang="ja-JP" altLang="en-US" sz="1800" b="1" dirty="0"/>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：７１９点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７３５点（１６点）</a:t>
                      </a:r>
                    </a:p>
                  </a:txBody>
                  <a:tcPr marL="99044" marR="99044" marT="45669" marB="45669">
                    <a:solidFill>
                      <a:schemeClr val="tx2">
                        <a:lumMod val="20000"/>
                        <a:lumOff val="80000"/>
                      </a:schemeClr>
                    </a:solidFill>
                  </a:tcPr>
                </a:tc>
              </a:tr>
              <a:tr h="365654">
                <a:tc>
                  <a:txBody>
                    <a:bodyPr/>
                    <a:lstStyle/>
                    <a:p>
                      <a:pPr algn="l"/>
                      <a:endParaRPr kumimoji="1" lang="ja-JP" altLang="en-US" sz="1800" b="1" dirty="0"/>
                    </a:p>
                  </a:txBody>
                  <a:tcPr marL="99044" marR="99044" marT="45669" marB="45669">
                    <a:noFill/>
                  </a:tcPr>
                </a:tc>
                <a:tc>
                  <a:txBody>
                    <a:bodyPr/>
                    <a:lstStyle/>
                    <a:p>
                      <a:pPr algn="l"/>
                      <a:endParaRPr kumimoji="1" lang="ja-JP" altLang="en-US" sz="1800" b="1" dirty="0"/>
                    </a:p>
                  </a:txBody>
                  <a:tcPr marL="99044" marR="99044" marT="45669" marB="45669">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669" marB="45669">
                    <a:noFill/>
                  </a:tcPr>
                </a:tc>
                <a:tc>
                  <a:txBody>
                    <a:bodyPr/>
                    <a:lstStyle/>
                    <a:p>
                      <a:endParaRPr kumimoji="1" lang="ja-JP" altLang="en-US" sz="1800" b="1" dirty="0"/>
                    </a:p>
                  </a:txBody>
                  <a:tcPr marL="99044" marR="99044" marT="45669" marB="45669">
                    <a:noFill/>
                  </a:tcPr>
                </a:tc>
                <a:tc>
                  <a:txBody>
                    <a:bodyPr/>
                    <a:lstStyle/>
                    <a:p>
                      <a:pPr algn="ctr"/>
                      <a:endParaRPr kumimoji="1" lang="ja-JP" altLang="en-US" sz="1800" b="1" dirty="0">
                        <a:solidFill>
                          <a:srgbClr val="FF0000"/>
                        </a:solidFill>
                      </a:endParaRPr>
                    </a:p>
                  </a:txBody>
                  <a:tcPr marL="99044" marR="99044" marT="45669" marB="45669">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669" marB="45669">
                    <a:noFill/>
                  </a:tcPr>
                </a:tc>
              </a:tr>
              <a:tr h="365654">
                <a:tc gridSpan="2">
                  <a:txBody>
                    <a:bodyPr/>
                    <a:lstStyle/>
                    <a:p>
                      <a:pPr algn="l"/>
                      <a:r>
                        <a:rPr kumimoji="1" lang="ja-JP" altLang="en-US" sz="1800" b="1" dirty="0" smtClean="0"/>
                        <a:t>療養病棟特別入院基本料</a:t>
                      </a:r>
                      <a:endParaRPr kumimoji="1" lang="ja-JP" altLang="en-US" sz="1800" b="1" dirty="0"/>
                    </a:p>
                  </a:txBody>
                  <a:tcPr marL="99044" marR="99044" marT="45669" marB="45669">
                    <a:solidFill>
                      <a:schemeClr val="tx2">
                        <a:lumMod val="20000"/>
                        <a:lumOff val="80000"/>
                      </a:schemeClr>
                    </a:solidFill>
                  </a:tcPr>
                </a:tc>
                <a:tc hMerge="1">
                  <a:txBody>
                    <a:bodyPr/>
                    <a:lstStyle/>
                    <a:p>
                      <a:pPr algn="l"/>
                      <a:endParaRPr kumimoji="1" lang="ja-JP" altLang="en-US" sz="18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：５６３点</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５７６点（１３点）</a:t>
                      </a:r>
                    </a:p>
                  </a:txBody>
                  <a:tcPr marL="99044" marR="99044" marT="45669" marB="45669">
                    <a:solidFill>
                      <a:schemeClr val="tx2">
                        <a:lumMod val="20000"/>
                        <a:lumOff val="80000"/>
                      </a:schemeClr>
                    </a:solidFill>
                  </a:tcPr>
                </a:tc>
              </a:tr>
              <a:tr h="36565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療養病棟特別入院基本料</a:t>
                      </a:r>
                    </a:p>
                  </a:txBody>
                  <a:tcPr marL="99044" marR="99044" marT="45669" marB="45669">
                    <a:solidFill>
                      <a:schemeClr val="tx2">
                        <a:lumMod val="20000"/>
                        <a:lumOff val="80000"/>
                      </a:schemeClr>
                    </a:solidFill>
                  </a:tcPr>
                </a:tc>
                <a:tc hMerge="1">
                  <a:txBody>
                    <a:bodyPr/>
                    <a:lstStyle/>
                    <a:p>
                      <a:endParaRPr kumimoji="1" lang="ja-JP" altLang="en-US"/>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：５４９点</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５６２点（１３点）</a:t>
                      </a:r>
                    </a:p>
                  </a:txBody>
                  <a:tcPr marL="99044" marR="99044" marT="45669" marB="45669">
                    <a:solidFill>
                      <a:schemeClr val="tx2">
                        <a:lumMod val="20000"/>
                        <a:lumOff val="80000"/>
                      </a:schemeClr>
                    </a:solidFill>
                  </a:tcPr>
                </a:tc>
              </a:tr>
            </a:tbl>
          </a:graphicData>
        </a:graphic>
      </p:graphicFrame>
      <p:sp>
        <p:nvSpPr>
          <p:cNvPr id="9"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67</a:t>
            </a:fld>
            <a:endParaRPr lang="ja-JP" altLang="en-US" dirty="0">
              <a:solidFill>
                <a:prstClr val="black"/>
              </a:solidFill>
            </a:endParaRPr>
          </a:p>
        </p:txBody>
      </p:sp>
    </p:spTree>
    <p:extLst>
      <p:ext uri="{BB962C8B-B14F-4D97-AF65-F5344CB8AC3E}">
        <p14:creationId xmlns:p14="http://schemas.microsoft.com/office/powerpoint/2010/main" val="37036463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29700"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29701" name="Rectangle 10"/>
          <p:cNvSpPr>
            <a:spLocks noChangeArrowheads="1"/>
          </p:cNvSpPr>
          <p:nvPr/>
        </p:nvSpPr>
        <p:spPr bwMode="auto">
          <a:xfrm>
            <a:off x="240771" y="1165225"/>
            <a:ext cx="9494970" cy="5018088"/>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300"/>
              </a:lnSpc>
              <a:spcBef>
                <a:spcPct val="0"/>
              </a:spcBef>
              <a:spcAft>
                <a:spcPct val="0"/>
              </a:spcAft>
              <a:buFontTx/>
              <a:buNone/>
            </a:pPr>
            <a:r>
              <a:rPr lang="ja-JP" altLang="en-US" sz="2200" smtClean="0">
                <a:solidFill>
                  <a:srgbClr val="000000"/>
                </a:solidFill>
                <a:latin typeface="ＭＳ Ｐゴシック" pitchFamily="50" charset="-128"/>
              </a:rPr>
              <a:t>⑤回復期リハビリテーション病棟基本料</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smtClean="0">
                <a:solidFill>
                  <a:srgbClr val="000000"/>
                </a:solidFill>
                <a:latin typeface="ＭＳ Ｐゴシック" pitchFamily="50" charset="-128"/>
              </a:rPr>
              <a:t>　</a:t>
            </a:r>
            <a:endParaRPr lang="en-US" altLang="ja-JP" sz="2400" smtClean="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728279631"/>
              </p:ext>
            </p:extLst>
          </p:nvPr>
        </p:nvGraphicFramePr>
        <p:xfrm>
          <a:off x="741237" y="1557338"/>
          <a:ext cx="8423539" cy="2193948"/>
        </p:xfrm>
        <a:graphic>
          <a:graphicData uri="http://schemas.openxmlformats.org/drawingml/2006/table">
            <a:tbl>
              <a:tblPr firstRow="1" bandRow="1">
                <a:tableStyleId>{5C22544A-7EE6-4342-B048-85BDC9FD1C3A}</a:tableStyleId>
              </a:tblPr>
              <a:tblGrid>
                <a:gridCol w="2651596"/>
                <a:gridCol w="468052"/>
                <a:gridCol w="1482165"/>
                <a:gridCol w="1326147"/>
                <a:gridCol w="390043"/>
                <a:gridCol w="2105536"/>
              </a:tblGrid>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回復期リハ病棟基本料</a:t>
                      </a:r>
                      <a:endParaRPr kumimoji="1" lang="ja-JP" altLang="en-US" sz="1800" b="1" dirty="0" smtClean="0"/>
                    </a:p>
                  </a:txBody>
                  <a:tcPr marL="99044" marR="99044" marT="45669" marB="45669">
                    <a:solidFill>
                      <a:schemeClr val="tx2">
                        <a:lumMod val="20000"/>
                        <a:lumOff val="80000"/>
                      </a:schemeClr>
                    </a:solidFill>
                  </a:tcPr>
                </a:tc>
                <a:tc>
                  <a:txBody>
                    <a:bodyPr/>
                    <a:lstStyle/>
                    <a:p>
                      <a:pPr algn="ctr"/>
                      <a:r>
                        <a:rPr kumimoji="1" lang="ja-JP" altLang="en-US" sz="1800" b="1" dirty="0" smtClean="0">
                          <a:solidFill>
                            <a:schemeClr val="tx1"/>
                          </a:solidFill>
                        </a:rPr>
                        <a:t>１</a:t>
                      </a:r>
                    </a:p>
                  </a:txBody>
                  <a:tcPr marL="99044" marR="99044" marT="45669" marB="45669">
                    <a:solidFill>
                      <a:schemeClr val="tx2">
                        <a:lumMod val="20000"/>
                        <a:lumOff val="80000"/>
                      </a:schemeClr>
                    </a:solidFill>
                  </a:tcPr>
                </a:tc>
                <a:tc>
                  <a:txBody>
                    <a:bodyPr/>
                    <a:lstStyle/>
                    <a:p>
                      <a:endParaRPr kumimoji="1" lang="ja-JP" altLang="en-US" sz="1800" b="1" dirty="0"/>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９１１点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r>
                        <a:rPr kumimoji="1" lang="ja-JP" altLang="en-US" sz="1800" b="1" dirty="0" smtClean="0">
                          <a:solidFill>
                            <a:schemeClr val="tx1"/>
                          </a:solidFill>
                        </a:rPr>
                        <a:t>２</a:t>
                      </a:r>
                      <a:r>
                        <a:rPr kumimoji="1" lang="en-US" altLang="ja-JP" sz="1800" b="1" dirty="0" smtClean="0">
                          <a:solidFill>
                            <a:schemeClr val="tx1"/>
                          </a:solidFill>
                        </a:rPr>
                        <a:t>,</a:t>
                      </a:r>
                      <a:r>
                        <a:rPr kumimoji="1" lang="ja-JP" altLang="en-US" sz="1800" b="1" dirty="0" smtClean="0">
                          <a:solidFill>
                            <a:schemeClr val="tx1"/>
                          </a:solidFill>
                        </a:rPr>
                        <a:t>０２５点（５４点）</a:t>
                      </a:r>
                      <a:endParaRPr kumimoji="1" lang="ja-JP" altLang="en-US" sz="1800" b="1" dirty="0">
                        <a:solidFill>
                          <a:schemeClr val="tx1"/>
                        </a:solidFill>
                      </a:endParaRPr>
                    </a:p>
                  </a:txBody>
                  <a:tcPr marL="99044" marR="99044" marT="45669" marB="45669">
                    <a:solidFill>
                      <a:schemeClr val="tx2">
                        <a:lumMod val="20000"/>
                        <a:lumOff val="80000"/>
                      </a:schemeClr>
                    </a:solidFill>
                  </a:tcPr>
                </a:tc>
              </a:tr>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回復期リハ病棟基本料</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t>１</a:t>
                      </a:r>
                      <a:endParaRPr kumimoji="1" lang="ja-JP" altLang="en-US" sz="1800" b="1" dirty="0"/>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dirty="0"/>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８９７点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２</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０１１点（５４点）</a:t>
                      </a:r>
                    </a:p>
                  </a:txBody>
                  <a:tcPr marL="99044" marR="99044" marT="45669" marB="45669">
                    <a:solidFill>
                      <a:schemeClr val="tx2">
                        <a:lumMod val="20000"/>
                        <a:lumOff val="80000"/>
                      </a:schemeClr>
                    </a:solidFill>
                  </a:tcPr>
                </a:tc>
              </a:tr>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回復期リハ病棟基本料</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t>２</a:t>
                      </a:r>
                      <a:endParaRPr kumimoji="1" lang="ja-JP" altLang="en-US" sz="1800" b="1" dirty="0"/>
                    </a:p>
                  </a:txBody>
                  <a:tcPr marL="99044" marR="99044" marT="45669" marB="45669">
                    <a:solidFill>
                      <a:schemeClr val="tx2">
                        <a:lumMod val="20000"/>
                        <a:lumOff val="80000"/>
                      </a:schemeClr>
                    </a:solidFill>
                  </a:tcPr>
                </a:tc>
                <a:tc>
                  <a:txBody>
                    <a:bodyPr/>
                    <a:lstStyle/>
                    <a:p>
                      <a:endParaRPr kumimoji="1" lang="ja-JP" altLang="en-US" sz="1800" b="1" dirty="0"/>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７６１点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８１１点（５０点）</a:t>
                      </a:r>
                    </a:p>
                  </a:txBody>
                  <a:tcPr marL="99044" marR="99044" marT="45669" marB="45669">
                    <a:solidFill>
                      <a:schemeClr val="tx2">
                        <a:lumMod val="20000"/>
                        <a:lumOff val="80000"/>
                      </a:schemeClr>
                    </a:solidFill>
                  </a:tcPr>
                </a:tc>
              </a:tr>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回復期リハ病棟基本料</a:t>
                      </a:r>
                      <a:endParaRPr kumimoji="1" lang="ja-JP" altLang="en-US" sz="1800" b="1" dirty="0" smtClean="0"/>
                    </a:p>
                  </a:txBody>
                  <a:tcPr marL="99044" marR="99044" marT="45669" marB="45669">
                    <a:solidFill>
                      <a:schemeClr val="tx2">
                        <a:lumMod val="20000"/>
                        <a:lumOff val="80000"/>
                      </a:schemeClr>
                    </a:solidFill>
                  </a:tcPr>
                </a:tc>
                <a:tc>
                  <a:txBody>
                    <a:bodyPr/>
                    <a:lstStyle/>
                    <a:p>
                      <a:pPr algn="ctr"/>
                      <a:r>
                        <a:rPr kumimoji="1" lang="ja-JP" altLang="en-US" sz="1800" b="1" dirty="0" smtClean="0"/>
                        <a:t>２</a:t>
                      </a: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７４７点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７９６点（４９点）</a:t>
                      </a:r>
                    </a:p>
                  </a:txBody>
                  <a:tcPr marL="99044" marR="99044" marT="45669" marB="45669">
                    <a:solidFill>
                      <a:schemeClr val="tx2">
                        <a:lumMod val="20000"/>
                        <a:lumOff val="80000"/>
                      </a:schemeClr>
                    </a:solidFill>
                  </a:tcPr>
                </a:tc>
              </a:tr>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回復期リハ病棟基本料</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t>３</a:t>
                      </a:r>
                      <a:endParaRPr kumimoji="1" lang="ja-JP" altLang="en-US" sz="1800" b="1" dirty="0"/>
                    </a:p>
                  </a:txBody>
                  <a:tcPr marL="99044" marR="99044" marT="45669" marB="45669">
                    <a:solidFill>
                      <a:schemeClr val="tx2">
                        <a:lumMod val="20000"/>
                        <a:lumOff val="80000"/>
                      </a:schemeClr>
                    </a:solidFill>
                  </a:tcPr>
                </a:tc>
                <a:tc>
                  <a:txBody>
                    <a:bodyPr/>
                    <a:lstStyle/>
                    <a:p>
                      <a:endParaRPr kumimoji="1" lang="ja-JP" altLang="en-US" sz="1800" b="1" dirty="0"/>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６１１点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６５７点（４６点）</a:t>
                      </a:r>
                    </a:p>
                  </a:txBody>
                  <a:tcPr marL="99044" marR="99044" marT="45669" marB="45669">
                    <a:solidFill>
                      <a:schemeClr val="tx2">
                        <a:lumMod val="20000"/>
                        <a:lumOff val="80000"/>
                      </a:schemeClr>
                    </a:solidFill>
                  </a:tcPr>
                </a:tc>
              </a:tr>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回復期リハ病棟基本料</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t>３</a:t>
                      </a:r>
                      <a:endParaRPr kumimoji="1" lang="ja-JP" altLang="en-US" sz="1800" b="1" dirty="0"/>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（生活療養）</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５６７点</a:t>
                      </a:r>
                      <a:endParaRPr kumimoji="1" lang="ja-JP" altLang="en-US" sz="1800" b="1" dirty="0"/>
                    </a:p>
                  </a:txBody>
                  <a:tcPr marL="99044" marR="9904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６４２点（４５点）</a:t>
                      </a:r>
                    </a:p>
                  </a:txBody>
                  <a:tcPr marL="99044" marR="99044" marT="45669" marB="45669">
                    <a:solidFill>
                      <a:schemeClr val="tx2">
                        <a:lumMod val="20000"/>
                        <a:lumOff val="80000"/>
                      </a:schemeClr>
                    </a:solidFill>
                  </a:tcPr>
                </a:tc>
              </a:tr>
            </a:tbl>
          </a:graphicData>
        </a:graphic>
      </p:graphicFrame>
      <p:sp>
        <p:nvSpPr>
          <p:cNvPr id="9"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68</a:t>
            </a:fld>
            <a:endParaRPr lang="ja-JP" altLang="en-US" dirty="0">
              <a:solidFill>
                <a:prstClr val="black"/>
              </a:solidFill>
            </a:endParaRPr>
          </a:p>
        </p:txBody>
      </p:sp>
    </p:spTree>
    <p:extLst>
      <p:ext uri="{BB962C8B-B14F-4D97-AF65-F5344CB8AC3E}">
        <p14:creationId xmlns:p14="http://schemas.microsoft.com/office/powerpoint/2010/main" val="20518126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30724"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30725" name="Rectangle 10"/>
          <p:cNvSpPr>
            <a:spLocks noChangeArrowheads="1"/>
          </p:cNvSpPr>
          <p:nvPr/>
        </p:nvSpPr>
        <p:spPr bwMode="auto">
          <a:xfrm>
            <a:off x="223573" y="1165227"/>
            <a:ext cx="9494970" cy="5358863"/>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400"/>
              </a:lnSpc>
              <a:spcBef>
                <a:spcPct val="0"/>
              </a:spcBef>
              <a:spcAft>
                <a:spcPct val="0"/>
              </a:spcAft>
              <a:buFont typeface="Arial" pitchFamily="34" charset="0"/>
              <a:buNone/>
            </a:pPr>
            <a:r>
              <a:rPr lang="ja-JP" altLang="en-US" sz="2200" smtClean="0">
                <a:solidFill>
                  <a:srgbClr val="000000"/>
                </a:solidFill>
                <a:latin typeface="ＭＳ Ｐゴシック" pitchFamily="50" charset="-128"/>
              </a:rPr>
              <a:t>⑥亜急性期入院医療管理料（</a:t>
            </a:r>
            <a:r>
              <a:rPr lang="en-US" altLang="ja-JP" sz="2000" smtClean="0">
                <a:solidFill>
                  <a:srgbClr val="000000"/>
                </a:solidFill>
                <a:latin typeface="ＭＳ Ｐゴシック" pitchFamily="50" charset="-128"/>
              </a:rPr>
              <a:t>※</a:t>
            </a:r>
            <a:r>
              <a:rPr lang="ja-JP" altLang="en-US" sz="2000" smtClean="0">
                <a:solidFill>
                  <a:srgbClr val="000000"/>
                </a:solidFill>
                <a:latin typeface="ＭＳ Ｐゴシック" pitchFamily="50" charset="-128"/>
              </a:rPr>
              <a:t>平成２６年９月３０日まで）</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smtClean="0">
                <a:solidFill>
                  <a:srgbClr val="000000"/>
                </a:solidFill>
                <a:latin typeface="ＭＳ Ｐゴシック" pitchFamily="50" charset="-128"/>
              </a:rPr>
              <a:t>　</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r>
              <a:rPr lang="ja-JP" altLang="en-US" sz="2200" smtClean="0">
                <a:solidFill>
                  <a:srgbClr val="000000"/>
                </a:solidFill>
                <a:latin typeface="ＭＳ Ｐゴシック" pitchFamily="50" charset="-128"/>
              </a:rPr>
              <a:t>⑦地域包括ケア病棟入院料</a:t>
            </a:r>
            <a:r>
              <a:rPr lang="ja-JP" altLang="en-US" sz="2200" smtClean="0">
                <a:solidFill>
                  <a:srgbClr val="FF0000"/>
                </a:solidFill>
                <a:latin typeface="ＭＳ Ｐゴシック" pitchFamily="50" charset="-128"/>
              </a:rPr>
              <a:t>（新設）</a:t>
            </a:r>
            <a:endParaRPr lang="en-US" altLang="ja-JP" sz="2400" smtClean="0">
              <a:solidFill>
                <a:srgbClr val="FF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677508149"/>
              </p:ext>
            </p:extLst>
          </p:nvPr>
        </p:nvGraphicFramePr>
        <p:xfrm>
          <a:off x="741232" y="1557338"/>
          <a:ext cx="8970433" cy="1462120"/>
        </p:xfrm>
        <a:graphic>
          <a:graphicData uri="http://schemas.openxmlformats.org/drawingml/2006/table">
            <a:tbl>
              <a:tblPr firstRow="1" bandRow="1">
                <a:tableStyleId>{5C22544A-7EE6-4342-B048-85BDC9FD1C3A}</a:tableStyleId>
              </a:tblPr>
              <a:tblGrid>
                <a:gridCol w="2963631"/>
                <a:gridCol w="358558"/>
                <a:gridCol w="1513650"/>
                <a:gridCol w="1476991"/>
                <a:gridCol w="415366"/>
                <a:gridCol w="2242237"/>
              </a:tblGrid>
              <a:tr h="365522">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亜急性期入院医療管理料</a:t>
                      </a:r>
                      <a:endParaRPr kumimoji="1" lang="ja-JP" altLang="en-US" sz="1800" b="1" dirty="0" smtClean="0"/>
                    </a:p>
                  </a:txBody>
                  <a:tcPr marL="99044" marR="99044" marT="45605" marB="45605">
                    <a:solidFill>
                      <a:schemeClr val="tx2">
                        <a:lumMod val="20000"/>
                        <a:lumOff val="80000"/>
                      </a:schemeClr>
                    </a:solidFill>
                  </a:tcPr>
                </a:tc>
                <a:tc>
                  <a:txBody>
                    <a:bodyPr/>
                    <a:lstStyle/>
                    <a:p>
                      <a:pPr algn="ctr"/>
                      <a:r>
                        <a:rPr kumimoji="1" lang="ja-JP" altLang="en-US" sz="1800" b="1" dirty="0" smtClean="0">
                          <a:solidFill>
                            <a:schemeClr val="tx1"/>
                          </a:solidFill>
                        </a:rPr>
                        <a:t>１</a:t>
                      </a:r>
                    </a:p>
                  </a:txBody>
                  <a:tcPr marL="99044" marR="99044" marT="45605" marB="45605">
                    <a:solidFill>
                      <a:schemeClr val="tx2">
                        <a:lumMod val="20000"/>
                        <a:lumOff val="80000"/>
                      </a:schemeClr>
                    </a:solidFill>
                  </a:tcPr>
                </a:tc>
                <a:tc>
                  <a:txBody>
                    <a:bodyPr/>
                    <a:lstStyle/>
                    <a:p>
                      <a:endParaRPr kumimoji="1" lang="ja-JP" altLang="en-US" sz="1800" b="1" dirty="0"/>
                    </a:p>
                  </a:txBody>
                  <a:tcPr marL="99044" marR="99044" marT="45605" marB="4560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：２</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０６１点</a:t>
                      </a:r>
                      <a:endParaRPr kumimoji="1" lang="ja-JP" altLang="en-US" sz="1800" b="1" dirty="0"/>
                    </a:p>
                  </a:txBody>
                  <a:tcPr marL="99044" marR="99044" marT="45605" marB="45605">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05" marB="45605">
                    <a:solidFill>
                      <a:schemeClr val="tx2">
                        <a:lumMod val="20000"/>
                        <a:lumOff val="80000"/>
                      </a:schemeClr>
                    </a:solidFill>
                  </a:tcPr>
                </a:tc>
                <a:tc>
                  <a:txBody>
                    <a:bodyPr/>
                    <a:lstStyle/>
                    <a:p>
                      <a:r>
                        <a:rPr kumimoji="1" lang="ja-JP" altLang="en-US" sz="1800" b="1" dirty="0" smtClean="0">
                          <a:solidFill>
                            <a:schemeClr val="tx1"/>
                          </a:solidFill>
                        </a:rPr>
                        <a:t>２</a:t>
                      </a:r>
                      <a:r>
                        <a:rPr kumimoji="1" lang="en-US" altLang="ja-JP" sz="1800" b="1" dirty="0" smtClean="0">
                          <a:solidFill>
                            <a:schemeClr val="tx1"/>
                          </a:solidFill>
                        </a:rPr>
                        <a:t>,</a:t>
                      </a:r>
                      <a:r>
                        <a:rPr kumimoji="1" lang="ja-JP" altLang="en-US" sz="1800" b="1" dirty="0" smtClean="0">
                          <a:solidFill>
                            <a:schemeClr val="tx1"/>
                          </a:solidFill>
                        </a:rPr>
                        <a:t>１１９点（５８点）</a:t>
                      </a:r>
                      <a:endParaRPr kumimoji="1" lang="ja-JP" altLang="en-US" sz="1800" b="1" dirty="0">
                        <a:solidFill>
                          <a:schemeClr val="tx1"/>
                        </a:solidFill>
                      </a:endParaRPr>
                    </a:p>
                  </a:txBody>
                  <a:tcPr marL="99044" marR="99044" marT="45605" marB="45605">
                    <a:solidFill>
                      <a:schemeClr val="tx2">
                        <a:lumMod val="20000"/>
                        <a:lumOff val="80000"/>
                      </a:schemeClr>
                    </a:solidFill>
                  </a:tcPr>
                </a:tc>
              </a:tr>
              <a:tr h="365522">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亜急性期入院医療管理料</a:t>
                      </a:r>
                      <a:endParaRPr kumimoji="1" lang="ja-JP" altLang="en-US" sz="1800" b="1" dirty="0"/>
                    </a:p>
                  </a:txBody>
                  <a:tcPr marL="99044" marR="99044" marT="45605" marB="45605">
                    <a:solidFill>
                      <a:schemeClr val="tx2">
                        <a:lumMod val="20000"/>
                        <a:lumOff val="80000"/>
                      </a:schemeClr>
                    </a:solidFill>
                  </a:tcPr>
                </a:tc>
                <a:tc>
                  <a:txBody>
                    <a:bodyPr/>
                    <a:lstStyle/>
                    <a:p>
                      <a:pPr algn="ctr"/>
                      <a:r>
                        <a:rPr kumimoji="1" lang="ja-JP" altLang="en-US" sz="1800" b="1" dirty="0" smtClean="0"/>
                        <a:t>２</a:t>
                      </a:r>
                      <a:endParaRPr kumimoji="1" lang="ja-JP" altLang="en-US" sz="1800" b="1" dirty="0"/>
                    </a:p>
                  </a:txBody>
                  <a:tcPr marL="99044" marR="99044" marT="45605" marB="45605">
                    <a:solidFill>
                      <a:schemeClr val="tx2">
                        <a:lumMod val="20000"/>
                        <a:lumOff val="80000"/>
                      </a:schemeClr>
                    </a:solidFill>
                  </a:tcPr>
                </a:tc>
                <a:tc>
                  <a:txBody>
                    <a:bodyPr/>
                    <a:lstStyle/>
                    <a:p>
                      <a:endParaRPr kumimoji="1" lang="ja-JP" altLang="en-US" sz="1800" b="1" dirty="0"/>
                    </a:p>
                  </a:txBody>
                  <a:tcPr marL="99044" marR="99044" marT="45605" marB="4560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９１１点</a:t>
                      </a:r>
                      <a:endParaRPr kumimoji="1" lang="ja-JP" altLang="en-US" sz="1800" b="1" dirty="0"/>
                    </a:p>
                  </a:txBody>
                  <a:tcPr marL="99044" marR="99044" marT="45605" marB="45605">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05" marB="45605">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９６５点（５４点）</a:t>
                      </a:r>
                    </a:p>
                  </a:txBody>
                  <a:tcPr marL="99044" marR="99044" marT="45605" marB="45605">
                    <a:solidFill>
                      <a:schemeClr val="tx2">
                        <a:lumMod val="20000"/>
                        <a:lumOff val="80000"/>
                      </a:schemeClr>
                    </a:solidFill>
                  </a:tcPr>
                </a:tc>
              </a:tr>
              <a:tr h="365522">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亜急性期入院医療管理料</a:t>
                      </a:r>
                      <a:endParaRPr kumimoji="1" lang="ja-JP" altLang="en-US" sz="1800" b="1" dirty="0" smtClean="0"/>
                    </a:p>
                  </a:txBody>
                  <a:tcPr marL="99044" marR="99044" marT="45605" marB="45605">
                    <a:solidFill>
                      <a:schemeClr val="tx2">
                        <a:lumMod val="20000"/>
                        <a:lumOff val="80000"/>
                      </a:schemeClr>
                    </a:solidFill>
                  </a:tcPr>
                </a:tc>
                <a:tc>
                  <a:txBody>
                    <a:bodyPr/>
                    <a:lstStyle/>
                    <a:p>
                      <a:pPr algn="ctr"/>
                      <a:r>
                        <a:rPr kumimoji="1" lang="ja-JP" altLang="en-US" sz="1800" b="1" dirty="0" smtClean="0"/>
                        <a:t>１</a:t>
                      </a:r>
                      <a:endParaRPr kumimoji="1" lang="ja-JP" altLang="en-US" sz="1800" b="1" dirty="0"/>
                    </a:p>
                  </a:txBody>
                  <a:tcPr marL="99044" marR="99044" marT="45605" marB="45605">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（指定地域）</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605" marB="4560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７６１点</a:t>
                      </a:r>
                      <a:endParaRPr kumimoji="1" lang="ja-JP" altLang="en-US" sz="1800" b="1" dirty="0"/>
                    </a:p>
                  </a:txBody>
                  <a:tcPr marL="99044" marR="99044" marT="45605" marB="45605">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05" marB="45605">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８１１点（５０点）</a:t>
                      </a:r>
                    </a:p>
                  </a:txBody>
                  <a:tcPr marL="99044" marR="99044" marT="45605" marB="45605">
                    <a:solidFill>
                      <a:schemeClr val="tx2">
                        <a:lumMod val="20000"/>
                        <a:lumOff val="80000"/>
                      </a:schemeClr>
                    </a:solidFill>
                  </a:tcPr>
                </a:tc>
              </a:tr>
              <a:tr h="365522">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亜急性期入院医療管理料</a:t>
                      </a:r>
                      <a:endParaRPr kumimoji="1" lang="ja-JP" altLang="en-US" sz="1800" b="1" dirty="0"/>
                    </a:p>
                  </a:txBody>
                  <a:tcPr marL="99044" marR="99044" marT="45605" marB="45605">
                    <a:solidFill>
                      <a:schemeClr val="tx2">
                        <a:lumMod val="20000"/>
                        <a:lumOff val="80000"/>
                      </a:schemeClr>
                    </a:solidFill>
                  </a:tcPr>
                </a:tc>
                <a:tc>
                  <a:txBody>
                    <a:bodyPr/>
                    <a:lstStyle/>
                    <a:p>
                      <a:pPr algn="ctr"/>
                      <a:r>
                        <a:rPr kumimoji="1" lang="ja-JP" altLang="en-US" sz="1800" b="1" dirty="0" smtClean="0"/>
                        <a:t>２</a:t>
                      </a:r>
                    </a:p>
                  </a:txBody>
                  <a:tcPr marL="99044" marR="99044" marT="45605" marB="45605">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（指定地域）</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4" marR="99044" marT="45605" marB="45605">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６６１点</a:t>
                      </a:r>
                      <a:endParaRPr kumimoji="1" lang="ja-JP" altLang="en-US" sz="1800" b="1" dirty="0"/>
                    </a:p>
                  </a:txBody>
                  <a:tcPr marL="99044" marR="99044" marT="45605" marB="45605">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4" marR="99044" marT="45605" marB="45605">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７０８点（４７点）</a:t>
                      </a:r>
                    </a:p>
                  </a:txBody>
                  <a:tcPr marL="99044" marR="99044" marT="45605" marB="45605">
                    <a:solidFill>
                      <a:schemeClr val="tx2">
                        <a:lumMod val="20000"/>
                        <a:lumOff val="80000"/>
                      </a:schemeClr>
                    </a:solidFill>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675593399"/>
              </p:ext>
            </p:extLst>
          </p:nvPr>
        </p:nvGraphicFramePr>
        <p:xfrm>
          <a:off x="741232" y="3429000"/>
          <a:ext cx="7799256" cy="2925792"/>
        </p:xfrm>
        <a:graphic>
          <a:graphicData uri="http://schemas.openxmlformats.org/drawingml/2006/table">
            <a:tbl>
              <a:tblPr firstRow="1" bandRow="1">
                <a:tableStyleId>{5C22544A-7EE6-4342-B048-85BDC9FD1C3A}</a:tableStyleId>
              </a:tblPr>
              <a:tblGrid>
                <a:gridCol w="3431280"/>
                <a:gridCol w="389998"/>
                <a:gridCol w="1507281"/>
                <a:gridCol w="2470697"/>
              </a:tblGrid>
              <a:tr h="365720">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地域包括ケア病棟入院料</a:t>
                      </a:r>
                      <a:endParaRPr kumimoji="1" lang="ja-JP" altLang="en-US" sz="1800" b="1" dirty="0" smtClean="0"/>
                    </a:p>
                  </a:txBody>
                  <a:tcPr marL="99032" marR="99032" marT="45702" marB="45702">
                    <a:solidFill>
                      <a:schemeClr val="tx2">
                        <a:lumMod val="20000"/>
                        <a:lumOff val="80000"/>
                      </a:schemeClr>
                    </a:solidFill>
                  </a:tcPr>
                </a:tc>
                <a:tc>
                  <a:txBody>
                    <a:bodyPr/>
                    <a:lstStyle/>
                    <a:p>
                      <a:pPr algn="ctr"/>
                      <a:r>
                        <a:rPr kumimoji="1" lang="ja-JP" altLang="en-US" sz="1800" b="1" dirty="0" smtClean="0">
                          <a:solidFill>
                            <a:schemeClr val="tx1"/>
                          </a:solidFill>
                        </a:rPr>
                        <a:t>１</a:t>
                      </a:r>
                    </a:p>
                  </a:txBody>
                  <a:tcPr marL="99032" marR="99032" marT="45702" marB="45702">
                    <a:solidFill>
                      <a:schemeClr val="tx2">
                        <a:lumMod val="20000"/>
                        <a:lumOff val="80000"/>
                      </a:schemeClr>
                    </a:solidFill>
                  </a:tcPr>
                </a:tc>
                <a:tc>
                  <a:txBody>
                    <a:bodyPr/>
                    <a:lstStyle/>
                    <a:p>
                      <a:endParaRPr kumimoji="1" lang="ja-JP" altLang="en-US" sz="1800" b="1" dirty="0"/>
                    </a:p>
                  </a:txBody>
                  <a:tcPr marL="99032" marR="99032" marT="45702" marB="45702">
                    <a:solidFill>
                      <a:schemeClr val="tx2">
                        <a:lumMod val="20000"/>
                        <a:lumOff val="80000"/>
                      </a:schemeClr>
                    </a:solidFill>
                  </a:tcPr>
                </a:tc>
                <a:tc>
                  <a:txBody>
                    <a:bodyPr/>
                    <a:lstStyle/>
                    <a:p>
                      <a:r>
                        <a:rPr kumimoji="1" lang="ja-JP" altLang="en-US" sz="1800" b="1" dirty="0" smtClean="0">
                          <a:solidFill>
                            <a:schemeClr val="tx1"/>
                          </a:solidFill>
                        </a:rPr>
                        <a:t>：２</a:t>
                      </a:r>
                      <a:r>
                        <a:rPr kumimoji="1" lang="en-US" altLang="ja-JP" sz="1800" b="1" dirty="0" smtClean="0">
                          <a:solidFill>
                            <a:schemeClr val="tx1"/>
                          </a:solidFill>
                        </a:rPr>
                        <a:t>,</a:t>
                      </a:r>
                      <a:r>
                        <a:rPr kumimoji="1" lang="ja-JP" altLang="en-US" sz="1800" b="1" dirty="0" smtClean="0">
                          <a:solidFill>
                            <a:schemeClr val="tx1"/>
                          </a:solidFill>
                        </a:rPr>
                        <a:t>５５８点（５８点）</a:t>
                      </a:r>
                      <a:endParaRPr kumimoji="1" lang="ja-JP" altLang="en-US" sz="1800" b="1" dirty="0">
                        <a:solidFill>
                          <a:schemeClr val="tx1"/>
                        </a:solidFill>
                      </a:endParaRPr>
                    </a:p>
                  </a:txBody>
                  <a:tcPr marL="99032" marR="99032" marT="45702" marB="45702">
                    <a:solidFill>
                      <a:schemeClr val="tx2">
                        <a:lumMod val="20000"/>
                        <a:lumOff val="80000"/>
                      </a:schemeClr>
                    </a:solidFill>
                  </a:tcPr>
                </a:tc>
              </a:tr>
              <a:tr h="365720">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地域包括ケア入院医療管理料</a:t>
                      </a:r>
                      <a:endParaRPr kumimoji="1" lang="ja-JP" altLang="en-US" sz="1800" b="1" dirty="0"/>
                    </a:p>
                  </a:txBody>
                  <a:tcPr marL="99032" marR="99032" marT="45702" marB="45702">
                    <a:solidFill>
                      <a:schemeClr val="tx2">
                        <a:lumMod val="20000"/>
                        <a:lumOff val="80000"/>
                      </a:schemeClr>
                    </a:solidFill>
                  </a:tcPr>
                </a:tc>
                <a:tc>
                  <a:txBody>
                    <a:bodyPr/>
                    <a:lstStyle/>
                    <a:p>
                      <a:pPr algn="ctr"/>
                      <a:r>
                        <a:rPr kumimoji="1" lang="ja-JP" altLang="en-US" sz="1800" b="1" dirty="0" smtClean="0"/>
                        <a:t>１</a:t>
                      </a:r>
                      <a:endParaRPr kumimoji="1" lang="ja-JP" altLang="en-US" sz="1800" b="1" dirty="0"/>
                    </a:p>
                  </a:txBody>
                  <a:tcPr marL="99032" marR="99032" marT="45702" marB="45702">
                    <a:solidFill>
                      <a:schemeClr val="tx2">
                        <a:lumMod val="20000"/>
                        <a:lumOff val="80000"/>
                      </a:schemeClr>
                    </a:solidFill>
                  </a:tcPr>
                </a:tc>
                <a:tc>
                  <a:txBody>
                    <a:bodyPr/>
                    <a:lstStyle/>
                    <a:p>
                      <a:endParaRPr kumimoji="1" lang="ja-JP" altLang="en-US" sz="1800" b="1" dirty="0"/>
                    </a:p>
                  </a:txBody>
                  <a:tcPr marL="99032" marR="99032" marT="45702" marB="4570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：２</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５５８点（５８点）</a:t>
                      </a:r>
                    </a:p>
                  </a:txBody>
                  <a:tcPr marL="99032" marR="99032" marT="45702" marB="45702">
                    <a:solidFill>
                      <a:schemeClr val="tx2">
                        <a:lumMod val="20000"/>
                        <a:lumOff val="80000"/>
                      </a:schemeClr>
                    </a:solidFill>
                  </a:tcPr>
                </a:tc>
              </a:tr>
              <a:tr h="365720">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地域包括ケア病棟入院料</a:t>
                      </a:r>
                      <a:endParaRPr kumimoji="1" lang="ja-JP" altLang="en-US" sz="1800" b="1" dirty="0" smtClean="0"/>
                    </a:p>
                  </a:txBody>
                  <a:tcPr marL="99032" marR="99032" marT="45702" marB="45702">
                    <a:solidFill>
                      <a:schemeClr val="tx2">
                        <a:lumMod val="20000"/>
                        <a:lumOff val="80000"/>
                      </a:schemeClr>
                    </a:solidFill>
                  </a:tcPr>
                </a:tc>
                <a:tc>
                  <a:txBody>
                    <a:bodyPr/>
                    <a:lstStyle/>
                    <a:p>
                      <a:pPr algn="ctr"/>
                      <a:r>
                        <a:rPr kumimoji="1" lang="ja-JP" altLang="en-US" sz="1800" b="1" dirty="0" smtClean="0"/>
                        <a:t>２</a:t>
                      </a:r>
                      <a:endParaRPr kumimoji="1" lang="ja-JP" altLang="en-US" sz="1800" b="1" dirty="0"/>
                    </a:p>
                  </a:txBody>
                  <a:tcPr marL="99032" marR="99032" marT="45702" marB="4570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32" marR="99032" marT="45702" marB="4570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：２</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０５８点（５８点）</a:t>
                      </a:r>
                    </a:p>
                  </a:txBody>
                  <a:tcPr marL="99032" marR="99032" marT="45702" marB="45702">
                    <a:solidFill>
                      <a:schemeClr val="tx2">
                        <a:lumMod val="20000"/>
                        <a:lumOff val="80000"/>
                      </a:schemeClr>
                    </a:solidFill>
                  </a:tcPr>
                </a:tc>
              </a:tr>
              <a:tr h="365720">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地域包括ケア入院医療管理料</a:t>
                      </a:r>
                      <a:endParaRPr kumimoji="1" lang="ja-JP" altLang="en-US" sz="1800" b="1" dirty="0"/>
                    </a:p>
                  </a:txBody>
                  <a:tcPr marL="99032" marR="99032" marT="45702" marB="45702">
                    <a:solidFill>
                      <a:schemeClr val="tx2">
                        <a:lumMod val="20000"/>
                        <a:lumOff val="80000"/>
                      </a:schemeClr>
                    </a:solidFill>
                  </a:tcPr>
                </a:tc>
                <a:tc>
                  <a:txBody>
                    <a:bodyPr/>
                    <a:lstStyle/>
                    <a:p>
                      <a:pPr algn="ctr"/>
                      <a:r>
                        <a:rPr kumimoji="1" lang="ja-JP" altLang="en-US" sz="1800" b="1" dirty="0" smtClean="0"/>
                        <a:t>２</a:t>
                      </a:r>
                    </a:p>
                  </a:txBody>
                  <a:tcPr marL="99032" marR="99032" marT="45702" marB="4570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32" marR="99032" marT="45702" marB="4570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：２</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０５８点（５８点）</a:t>
                      </a:r>
                    </a:p>
                  </a:txBody>
                  <a:tcPr marL="99032" marR="99032" marT="45702" marB="45702">
                    <a:solidFill>
                      <a:schemeClr val="tx2">
                        <a:lumMod val="20000"/>
                        <a:lumOff val="80000"/>
                      </a:schemeClr>
                    </a:solidFill>
                  </a:tcPr>
                </a:tc>
              </a:tr>
              <a:tr h="365720">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地域包括ケア病棟入院料</a:t>
                      </a:r>
                      <a:endParaRPr kumimoji="1" lang="ja-JP" altLang="en-US" sz="1800" b="1" dirty="0" smtClean="0"/>
                    </a:p>
                  </a:txBody>
                  <a:tcPr marL="99032" marR="99032" marT="45702" marB="45702">
                    <a:solidFill>
                      <a:schemeClr val="tx2">
                        <a:lumMod val="20000"/>
                        <a:lumOff val="80000"/>
                      </a:schemeClr>
                    </a:solidFill>
                  </a:tcPr>
                </a:tc>
                <a:tc>
                  <a:txBody>
                    <a:bodyPr/>
                    <a:lstStyle/>
                    <a:p>
                      <a:pPr algn="ctr"/>
                      <a:r>
                        <a:rPr kumimoji="1" lang="ja-JP" altLang="en-US" sz="1800" b="1" dirty="0" smtClean="0">
                          <a:solidFill>
                            <a:schemeClr val="tx1"/>
                          </a:solidFill>
                        </a:rPr>
                        <a:t>１</a:t>
                      </a:r>
                    </a:p>
                  </a:txBody>
                  <a:tcPr marL="99032" marR="99032" marT="45702" marB="4570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（特定地域）</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32" marR="99032" marT="45702" marB="45702">
                    <a:solidFill>
                      <a:schemeClr val="tx2">
                        <a:lumMod val="20000"/>
                        <a:lumOff val="80000"/>
                      </a:schemeClr>
                    </a:solidFill>
                  </a:tcPr>
                </a:tc>
                <a:tc>
                  <a:txBody>
                    <a:bodyPr/>
                    <a:lstStyle/>
                    <a:p>
                      <a:r>
                        <a:rPr kumimoji="1" lang="ja-JP" altLang="en-US" sz="1800" b="1" dirty="0" smtClean="0">
                          <a:solidFill>
                            <a:schemeClr val="tx1"/>
                          </a:solidFill>
                        </a:rPr>
                        <a:t>：２</a:t>
                      </a:r>
                      <a:r>
                        <a:rPr kumimoji="1" lang="en-US" altLang="ja-JP" sz="1800" b="1" dirty="0" smtClean="0">
                          <a:solidFill>
                            <a:schemeClr val="tx1"/>
                          </a:solidFill>
                        </a:rPr>
                        <a:t>,</a:t>
                      </a:r>
                      <a:r>
                        <a:rPr kumimoji="1" lang="ja-JP" altLang="en-US" sz="1800" b="1" dirty="0" smtClean="0">
                          <a:solidFill>
                            <a:schemeClr val="tx1"/>
                          </a:solidFill>
                        </a:rPr>
                        <a:t>１９１点（５０点）</a:t>
                      </a:r>
                      <a:endParaRPr kumimoji="1" lang="ja-JP" altLang="en-US" sz="1800" b="1" dirty="0">
                        <a:solidFill>
                          <a:schemeClr val="tx1"/>
                        </a:solidFill>
                      </a:endParaRPr>
                    </a:p>
                  </a:txBody>
                  <a:tcPr marL="99032" marR="99032" marT="45702" marB="45702">
                    <a:solidFill>
                      <a:schemeClr val="tx2">
                        <a:lumMod val="20000"/>
                        <a:lumOff val="80000"/>
                      </a:schemeClr>
                    </a:solidFill>
                  </a:tcPr>
                </a:tc>
              </a:tr>
              <a:tr h="365720">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地域包括ケア入院医療管理料</a:t>
                      </a:r>
                      <a:endParaRPr kumimoji="1" lang="ja-JP" altLang="en-US" sz="1800" b="1" dirty="0"/>
                    </a:p>
                  </a:txBody>
                  <a:tcPr marL="99032" marR="99032" marT="45702" marB="45702">
                    <a:solidFill>
                      <a:schemeClr val="tx2">
                        <a:lumMod val="20000"/>
                        <a:lumOff val="80000"/>
                      </a:schemeClr>
                    </a:solidFill>
                  </a:tcPr>
                </a:tc>
                <a:tc>
                  <a:txBody>
                    <a:bodyPr/>
                    <a:lstStyle/>
                    <a:p>
                      <a:pPr algn="ctr"/>
                      <a:r>
                        <a:rPr kumimoji="1" lang="ja-JP" altLang="en-US" sz="1800" b="1" dirty="0" smtClean="0"/>
                        <a:t>１</a:t>
                      </a:r>
                      <a:endParaRPr kumimoji="1" lang="ja-JP" altLang="en-US" sz="1800" b="1" dirty="0"/>
                    </a:p>
                  </a:txBody>
                  <a:tcPr marL="99032" marR="99032" marT="45702" marB="4570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（特定地域）</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32" marR="99032" marT="45702" marB="4570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：２</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１９１点（５０点）</a:t>
                      </a:r>
                    </a:p>
                  </a:txBody>
                  <a:tcPr marL="99032" marR="99032" marT="45702" marB="45702">
                    <a:solidFill>
                      <a:schemeClr val="tx2">
                        <a:lumMod val="20000"/>
                        <a:lumOff val="80000"/>
                      </a:schemeClr>
                    </a:solidFill>
                  </a:tcPr>
                </a:tc>
              </a:tr>
              <a:tr h="365720">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地域包括ケア病棟入院料</a:t>
                      </a:r>
                      <a:endParaRPr kumimoji="1" lang="ja-JP" altLang="en-US" sz="1800" b="1" dirty="0" smtClean="0"/>
                    </a:p>
                  </a:txBody>
                  <a:tcPr marL="99032" marR="99032" marT="45702" marB="45702">
                    <a:solidFill>
                      <a:schemeClr val="tx2">
                        <a:lumMod val="20000"/>
                        <a:lumOff val="80000"/>
                      </a:schemeClr>
                    </a:solidFill>
                  </a:tcPr>
                </a:tc>
                <a:tc>
                  <a:txBody>
                    <a:bodyPr/>
                    <a:lstStyle/>
                    <a:p>
                      <a:pPr algn="ctr"/>
                      <a:r>
                        <a:rPr kumimoji="1" lang="ja-JP" altLang="en-US" sz="1800" b="1" dirty="0" smtClean="0"/>
                        <a:t>２</a:t>
                      </a:r>
                      <a:endParaRPr kumimoji="1" lang="ja-JP" altLang="en-US" sz="1800" b="1" dirty="0"/>
                    </a:p>
                  </a:txBody>
                  <a:tcPr marL="99032" marR="99032" marT="45702" marB="4570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（特定地域）</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32" marR="99032" marT="45702" marB="4570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７６３点（５０点）</a:t>
                      </a:r>
                    </a:p>
                  </a:txBody>
                  <a:tcPr marL="99032" marR="99032" marT="45702" marB="45702">
                    <a:solidFill>
                      <a:schemeClr val="tx2">
                        <a:lumMod val="20000"/>
                        <a:lumOff val="80000"/>
                      </a:schemeClr>
                    </a:solidFill>
                  </a:tcPr>
                </a:tc>
              </a:tr>
              <a:tr h="365720">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地域包括ケア入院医療管理料</a:t>
                      </a:r>
                      <a:endParaRPr kumimoji="1" lang="ja-JP" altLang="en-US" sz="1800" b="1" dirty="0"/>
                    </a:p>
                  </a:txBody>
                  <a:tcPr marL="99032" marR="99032" marT="45702" marB="45702">
                    <a:solidFill>
                      <a:schemeClr val="tx2">
                        <a:lumMod val="20000"/>
                        <a:lumOff val="80000"/>
                      </a:schemeClr>
                    </a:solidFill>
                  </a:tcPr>
                </a:tc>
                <a:tc>
                  <a:txBody>
                    <a:bodyPr/>
                    <a:lstStyle/>
                    <a:p>
                      <a:pPr algn="ctr"/>
                      <a:r>
                        <a:rPr kumimoji="1" lang="ja-JP" altLang="en-US" sz="1800" b="1" dirty="0" smtClean="0"/>
                        <a:t>２</a:t>
                      </a:r>
                    </a:p>
                  </a:txBody>
                  <a:tcPr marL="99032" marR="99032" marT="45702" marB="4570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（特定地域）</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32" marR="99032" marT="45702" marB="4570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７６３点（５０点）</a:t>
                      </a:r>
                    </a:p>
                  </a:txBody>
                  <a:tcPr marL="99032" marR="99032" marT="45702" marB="45702">
                    <a:solidFill>
                      <a:schemeClr val="tx2">
                        <a:lumMod val="20000"/>
                        <a:lumOff val="80000"/>
                      </a:schemeClr>
                    </a:solidFill>
                  </a:tcPr>
                </a:tc>
              </a:tr>
            </a:tbl>
          </a:graphicData>
        </a:graphic>
      </p:graphicFrame>
      <p:sp>
        <p:nvSpPr>
          <p:cNvPr id="10"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69</a:t>
            </a:fld>
            <a:endParaRPr lang="ja-JP" altLang="en-US" dirty="0">
              <a:solidFill>
                <a:prstClr val="black"/>
              </a:solidFill>
            </a:endParaRPr>
          </a:p>
        </p:txBody>
      </p:sp>
    </p:spTree>
    <p:extLst>
      <p:ext uri="{BB962C8B-B14F-4D97-AF65-F5344CB8AC3E}">
        <p14:creationId xmlns:p14="http://schemas.microsoft.com/office/powerpoint/2010/main" val="3950036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40537" y="1052513"/>
            <a:ext cx="9360827" cy="1631950"/>
          </a:xfrm>
          <a:prstGeom prst="rect">
            <a:avLst/>
          </a:prstGeom>
          <a:solidFill>
            <a:srgbClr val="CCECFF"/>
          </a:solidFill>
          <a:ln w="9525">
            <a:solidFill>
              <a:srgbClr val="000000"/>
            </a:solidFill>
            <a:miter lim="800000"/>
            <a:headEnd/>
            <a:tailEnd/>
          </a:ln>
        </p:spPr>
        <p:txBody>
          <a:bodyPr>
            <a:spAutoFit/>
          </a:bodyPr>
          <a:lstStyle/>
          <a:p>
            <a:pPr fontAlgn="base">
              <a:lnSpc>
                <a:spcPts val="2000"/>
              </a:lnSpc>
              <a:spcBef>
                <a:spcPct val="0"/>
              </a:spcBef>
              <a:spcAft>
                <a:spcPct val="0"/>
              </a:spcAft>
              <a:defRPr/>
            </a:pPr>
            <a:r>
              <a:rPr lang="en-US" altLang="ja-JP" sz="1900" b="1" dirty="0">
                <a:solidFill>
                  <a:srgbClr val="000000"/>
                </a:solidFill>
                <a:latin typeface="ＭＳ Ｐゴシック"/>
              </a:rPr>
              <a:t>《</a:t>
            </a:r>
            <a:r>
              <a:rPr lang="ja-JP" altLang="en-US" sz="1900" b="1" dirty="0">
                <a:solidFill>
                  <a:srgbClr val="000000"/>
                </a:solidFill>
                <a:latin typeface="ＭＳ Ｐゴシック"/>
              </a:rPr>
              <a:t>外来医療</a:t>
            </a:r>
            <a:r>
              <a:rPr lang="en-US" altLang="ja-JP" sz="1900" b="1" dirty="0">
                <a:solidFill>
                  <a:srgbClr val="000000"/>
                </a:solidFill>
                <a:latin typeface="ＭＳ Ｐゴシック"/>
              </a:rPr>
              <a:t>》</a:t>
            </a:r>
          </a:p>
          <a:p>
            <a:pPr fontAlgn="base">
              <a:lnSpc>
                <a:spcPts val="2000"/>
              </a:lnSpc>
              <a:spcBef>
                <a:spcPct val="0"/>
              </a:spcBef>
              <a:spcAft>
                <a:spcPct val="0"/>
              </a:spcAft>
              <a:defRPr/>
            </a:pPr>
            <a:r>
              <a:rPr kumimoji="0" lang="ja-JP" altLang="en-US" sz="1900" kern="0" dirty="0">
                <a:solidFill>
                  <a:prstClr val="black"/>
                </a:solidFill>
                <a:latin typeface="ＭＳ Ｐゴシック"/>
              </a:rPr>
              <a:t> ○ 身近な主治医を受診し、必要に応じて大病院や専門病院を紹介して</a:t>
            </a:r>
            <a:r>
              <a:rPr kumimoji="0" lang="ja-JP" altLang="en-US" sz="1900" kern="0" dirty="0" err="1">
                <a:solidFill>
                  <a:prstClr val="black"/>
                </a:solidFill>
                <a:latin typeface="ＭＳ Ｐゴシック"/>
              </a:rPr>
              <a:t>もらうととも</a:t>
            </a:r>
            <a:endParaRPr kumimoji="0" lang="en-US" altLang="ja-JP" sz="1900" kern="0" dirty="0">
              <a:solidFill>
                <a:prstClr val="black"/>
              </a:solidFill>
              <a:latin typeface="ＭＳ Ｐゴシック"/>
            </a:endParaRPr>
          </a:p>
          <a:p>
            <a:pPr fontAlgn="base">
              <a:lnSpc>
                <a:spcPts val="2000"/>
              </a:lnSpc>
              <a:spcBef>
                <a:spcPct val="0"/>
              </a:spcBef>
              <a:spcAft>
                <a:spcPct val="0"/>
              </a:spcAft>
              <a:defRPr/>
            </a:pPr>
            <a:r>
              <a:rPr kumimoji="0" lang="en-US" altLang="ja-JP" sz="1900" kern="0" dirty="0">
                <a:solidFill>
                  <a:prstClr val="black"/>
                </a:solidFill>
                <a:latin typeface="ＭＳ Ｐゴシック"/>
              </a:rPr>
              <a:t>   </a:t>
            </a:r>
            <a:r>
              <a:rPr kumimoji="0" lang="ja-JP" altLang="en-US" sz="1900" kern="0" dirty="0">
                <a:solidFill>
                  <a:prstClr val="black"/>
                </a:solidFill>
                <a:latin typeface="ＭＳ Ｐゴシック"/>
              </a:rPr>
              <a:t>に、ある程度回復または病状が安定したら、主治医に逆紹介される体制の整備</a:t>
            </a:r>
            <a:endParaRPr kumimoji="0" lang="en-US" altLang="ja-JP" sz="1900" kern="0" dirty="0">
              <a:solidFill>
                <a:prstClr val="black"/>
              </a:solidFill>
              <a:latin typeface="ＭＳ Ｐゴシック"/>
            </a:endParaRPr>
          </a:p>
          <a:p>
            <a:pPr fontAlgn="base">
              <a:lnSpc>
                <a:spcPts val="2000"/>
              </a:lnSpc>
              <a:spcBef>
                <a:spcPct val="0"/>
              </a:spcBef>
              <a:spcAft>
                <a:spcPct val="0"/>
              </a:spcAft>
              <a:defRPr/>
            </a:pPr>
            <a:r>
              <a:rPr kumimoji="0" lang="ja-JP" altLang="en-US" kern="0" dirty="0">
                <a:solidFill>
                  <a:prstClr val="black"/>
                </a:solidFill>
                <a:latin typeface="ＭＳ Ｐゴシック"/>
              </a:rPr>
              <a:t>　 ・　診療所や中小病院における主治医機能の評価</a:t>
            </a:r>
            <a:endParaRPr kumimoji="0" lang="en-US" altLang="ja-JP" kern="0" dirty="0">
              <a:solidFill>
                <a:prstClr val="black"/>
              </a:solidFill>
              <a:latin typeface="ＭＳ Ｐゴシック"/>
            </a:endParaRPr>
          </a:p>
          <a:p>
            <a:pPr fontAlgn="base">
              <a:lnSpc>
                <a:spcPts val="2000"/>
              </a:lnSpc>
              <a:spcBef>
                <a:spcPct val="0"/>
              </a:spcBef>
              <a:spcAft>
                <a:spcPct val="0"/>
              </a:spcAft>
              <a:defRPr/>
            </a:pPr>
            <a:r>
              <a:rPr kumimoji="0" lang="ja-JP" altLang="en-US" kern="0" dirty="0">
                <a:solidFill>
                  <a:prstClr val="black"/>
                </a:solidFill>
                <a:latin typeface="ＭＳ Ｐゴシック"/>
              </a:rPr>
              <a:t>　 ・　大病院の専門外来の評価</a:t>
            </a:r>
            <a:endParaRPr kumimoji="0" lang="en-US" altLang="ja-JP" kern="0" dirty="0">
              <a:solidFill>
                <a:prstClr val="black"/>
              </a:solidFill>
              <a:latin typeface="ＭＳ Ｐゴシック"/>
            </a:endParaRPr>
          </a:p>
          <a:p>
            <a:pPr fontAlgn="base">
              <a:lnSpc>
                <a:spcPts val="2000"/>
              </a:lnSpc>
              <a:spcBef>
                <a:spcPct val="0"/>
              </a:spcBef>
              <a:spcAft>
                <a:spcPct val="0"/>
              </a:spcAft>
              <a:defRPr/>
            </a:pPr>
            <a:r>
              <a:rPr kumimoji="0" lang="ja-JP" altLang="en-US" kern="0" dirty="0">
                <a:solidFill>
                  <a:prstClr val="black"/>
                </a:solidFill>
                <a:latin typeface="ＭＳ Ｐゴシック"/>
              </a:rPr>
              <a:t>　 ・　大病院の紹介外来を更に推進する方策　等</a:t>
            </a:r>
            <a:endParaRPr kumimoji="0" lang="en-US" altLang="ja-JP" kern="0" dirty="0">
              <a:solidFill>
                <a:prstClr val="black"/>
              </a:solidFill>
              <a:latin typeface="ＭＳ Ｐゴシック"/>
            </a:endParaRPr>
          </a:p>
        </p:txBody>
      </p:sp>
      <p:sp>
        <p:nvSpPr>
          <p:cNvPr id="8" name="Rectangle 4"/>
          <p:cNvSpPr>
            <a:spLocks noChangeArrowheads="1"/>
          </p:cNvSpPr>
          <p:nvPr/>
        </p:nvSpPr>
        <p:spPr bwMode="auto">
          <a:xfrm>
            <a:off x="345678" y="2852738"/>
            <a:ext cx="9360826" cy="3427412"/>
          </a:xfrm>
          <a:prstGeom prst="rect">
            <a:avLst/>
          </a:prstGeom>
          <a:solidFill>
            <a:srgbClr val="CCECFF"/>
          </a:solidFill>
          <a:ln w="9525">
            <a:solidFill>
              <a:srgbClr val="000000"/>
            </a:solidFill>
            <a:miter lim="800000"/>
            <a:headEnd/>
            <a:tailEnd/>
          </a:ln>
        </p:spPr>
        <p:txBody>
          <a:bodyPr>
            <a:spAutoFit/>
          </a:bodyPr>
          <a:lstStyle/>
          <a:p>
            <a:pPr fontAlgn="base">
              <a:lnSpc>
                <a:spcPts val="2000"/>
              </a:lnSpc>
              <a:defRPr/>
            </a:pPr>
            <a:r>
              <a:rPr lang="en-US" altLang="ja-JP" sz="1900" b="1" dirty="0">
                <a:solidFill>
                  <a:srgbClr val="000000"/>
                </a:solidFill>
                <a:latin typeface="ＭＳ Ｐゴシック"/>
              </a:rPr>
              <a:t>《</a:t>
            </a:r>
            <a:r>
              <a:rPr lang="ja-JP" altLang="en-US" sz="1900" b="1" dirty="0">
                <a:solidFill>
                  <a:srgbClr val="000000"/>
                </a:solidFill>
                <a:latin typeface="ＭＳ Ｐゴシック"/>
              </a:rPr>
              <a:t>在宅医療</a:t>
            </a:r>
            <a:r>
              <a:rPr lang="en-US" altLang="ja-JP" sz="1900" b="1" dirty="0">
                <a:solidFill>
                  <a:srgbClr val="000000"/>
                </a:solidFill>
                <a:latin typeface="ＭＳ Ｐゴシック"/>
              </a:rPr>
              <a:t>》</a:t>
            </a:r>
          </a:p>
          <a:p>
            <a:pPr fontAlgn="base">
              <a:lnSpc>
                <a:spcPts val="2000"/>
              </a:lnSpc>
              <a:defRPr/>
            </a:pPr>
            <a:r>
              <a:rPr kumimoji="0" lang="ja-JP" altLang="en-US" sz="1900" kern="0" dirty="0">
                <a:solidFill>
                  <a:prstClr val="black"/>
                </a:solidFill>
                <a:latin typeface="ＭＳ Ｐゴシック"/>
              </a:rPr>
              <a:t> ○ 住み慣れた地域にできるだけ長く暮らせるよう、地域ごとに地域包括ケアシステ</a:t>
            </a:r>
            <a:endParaRPr kumimoji="0" lang="en-US" altLang="ja-JP" sz="1900" kern="0" dirty="0">
              <a:solidFill>
                <a:prstClr val="black"/>
              </a:solidFill>
              <a:latin typeface="ＭＳ Ｐゴシック"/>
            </a:endParaRPr>
          </a:p>
          <a:p>
            <a:pPr fontAlgn="base">
              <a:lnSpc>
                <a:spcPts val="2000"/>
              </a:lnSpc>
              <a:defRPr/>
            </a:pPr>
            <a:r>
              <a:rPr kumimoji="0" lang="en-US" altLang="ja-JP" sz="1900" kern="0" dirty="0">
                <a:solidFill>
                  <a:prstClr val="black"/>
                </a:solidFill>
                <a:latin typeface="ＭＳ Ｐゴシック"/>
              </a:rPr>
              <a:t>   </a:t>
            </a:r>
            <a:r>
              <a:rPr kumimoji="0" lang="ja-JP" altLang="en-US" sz="1900" kern="0" dirty="0">
                <a:solidFill>
                  <a:prstClr val="black"/>
                </a:solidFill>
                <a:latin typeface="ＭＳ Ｐゴシック"/>
              </a:rPr>
              <a:t>ムを構築</a:t>
            </a:r>
            <a:endParaRPr kumimoji="0" lang="en-US" altLang="ja-JP" sz="1900" kern="0" dirty="0">
              <a:solidFill>
                <a:prstClr val="black"/>
              </a:solidFill>
              <a:latin typeface="ＭＳ Ｐゴシック"/>
            </a:endParaRPr>
          </a:p>
          <a:p>
            <a:pPr fontAlgn="base">
              <a:lnSpc>
                <a:spcPts val="2000"/>
              </a:lnSpc>
              <a:defRPr/>
            </a:pPr>
            <a:r>
              <a:rPr kumimoji="0" lang="ja-JP" altLang="en-US" sz="1900" kern="0" dirty="0">
                <a:solidFill>
                  <a:prstClr val="black"/>
                </a:solidFill>
                <a:latin typeface="ＭＳ Ｐゴシック"/>
              </a:rPr>
              <a:t> ○ 主治医を中心に、病院、医科診療所、歯科診療所、薬局、訪問看護ステーション、</a:t>
            </a:r>
            <a:endParaRPr kumimoji="0" lang="en-US" altLang="ja-JP" sz="1900" kern="0" dirty="0">
              <a:solidFill>
                <a:prstClr val="black"/>
              </a:solidFill>
              <a:latin typeface="ＭＳ Ｐゴシック"/>
            </a:endParaRPr>
          </a:p>
          <a:p>
            <a:pPr fontAlgn="base">
              <a:lnSpc>
                <a:spcPts val="2000"/>
              </a:lnSpc>
              <a:defRPr/>
            </a:pPr>
            <a:r>
              <a:rPr kumimoji="0" lang="en-US" altLang="ja-JP" sz="1900" kern="0" dirty="0">
                <a:solidFill>
                  <a:prstClr val="black"/>
                </a:solidFill>
                <a:latin typeface="ＭＳ Ｐゴシック"/>
              </a:rPr>
              <a:t>   </a:t>
            </a:r>
            <a:r>
              <a:rPr kumimoji="0" lang="ja-JP" altLang="en-US" sz="1900" kern="0" dirty="0">
                <a:solidFill>
                  <a:prstClr val="black"/>
                </a:solidFill>
                <a:latin typeface="ＭＳ Ｐゴシック"/>
              </a:rPr>
              <a:t>介護事業所等が連携し、地域で急変時の対応や看取りを含めた在宅医療を提供</a:t>
            </a:r>
            <a:endParaRPr kumimoji="0" lang="en-US" altLang="ja-JP" sz="1900" kern="0" dirty="0">
              <a:solidFill>
                <a:prstClr val="black"/>
              </a:solidFill>
              <a:latin typeface="ＭＳ Ｐゴシック"/>
            </a:endParaRPr>
          </a:p>
          <a:p>
            <a:pPr fontAlgn="base">
              <a:lnSpc>
                <a:spcPts val="2000"/>
              </a:lnSpc>
              <a:defRPr/>
            </a:pPr>
            <a:r>
              <a:rPr kumimoji="0" lang="en-US" altLang="ja-JP" sz="1900" kern="0" dirty="0">
                <a:solidFill>
                  <a:prstClr val="black"/>
                </a:solidFill>
                <a:latin typeface="ＭＳ Ｐゴシック"/>
              </a:rPr>
              <a:t>   </a:t>
            </a:r>
            <a:r>
              <a:rPr kumimoji="0" lang="ja-JP" altLang="en-US" sz="1900" kern="0" dirty="0">
                <a:solidFill>
                  <a:prstClr val="black"/>
                </a:solidFill>
                <a:latin typeface="ＭＳ Ｐゴシック"/>
              </a:rPr>
              <a:t>できる体制の構築</a:t>
            </a:r>
            <a:endParaRPr kumimoji="0" lang="en-US" altLang="ja-JP" sz="1900" kern="0" dirty="0">
              <a:solidFill>
                <a:prstClr val="black"/>
              </a:solidFill>
              <a:latin typeface="ＭＳ Ｐゴシック"/>
            </a:endParaRPr>
          </a:p>
          <a:p>
            <a:pPr fontAlgn="base">
              <a:lnSpc>
                <a:spcPts val="2000"/>
              </a:lnSpc>
              <a:defRPr/>
            </a:pPr>
            <a:r>
              <a:rPr kumimoji="0" lang="en-US" altLang="ja-JP" sz="1900" kern="0" dirty="0">
                <a:solidFill>
                  <a:prstClr val="black"/>
                </a:solidFill>
                <a:latin typeface="ＭＳ Ｐゴシック"/>
              </a:rPr>
              <a:t> </a:t>
            </a:r>
            <a:r>
              <a:rPr kumimoji="0" lang="ja-JP" altLang="en-US" sz="1900" kern="0" dirty="0">
                <a:solidFill>
                  <a:prstClr val="black"/>
                </a:solidFill>
                <a:latin typeface="ＭＳ Ｐゴシック"/>
              </a:rPr>
              <a:t>○ 在宅医療を担う医療機関の量の確保</a:t>
            </a:r>
            <a:endParaRPr kumimoji="0" lang="en-US" altLang="ja-JP" sz="1900" kern="0" dirty="0">
              <a:solidFill>
                <a:prstClr val="black"/>
              </a:solidFill>
              <a:latin typeface="ＭＳ Ｐゴシック"/>
            </a:endParaRPr>
          </a:p>
          <a:p>
            <a:pPr fontAlgn="base">
              <a:lnSpc>
                <a:spcPts val="2000"/>
              </a:lnSpc>
              <a:defRPr/>
            </a:pPr>
            <a:r>
              <a:rPr kumimoji="0" lang="ja-JP" altLang="en-US" sz="1900" kern="0" dirty="0">
                <a:solidFill>
                  <a:prstClr val="black"/>
                </a:solidFill>
                <a:latin typeface="ＭＳ Ｐゴシック"/>
              </a:rPr>
              <a:t> ○ 患者のニーズに対応した質の高い在宅医療の提供の推進</a:t>
            </a:r>
            <a:endParaRPr kumimoji="0" lang="en-US" altLang="ja-JP" sz="1900" kern="0" dirty="0">
              <a:solidFill>
                <a:prstClr val="black"/>
              </a:solidFill>
              <a:latin typeface="ＭＳ Ｐゴシック"/>
            </a:endParaRPr>
          </a:p>
          <a:p>
            <a:pPr fontAlgn="base">
              <a:lnSpc>
                <a:spcPts val="2000"/>
              </a:lnSpc>
              <a:defRPr/>
            </a:pPr>
            <a:r>
              <a:rPr kumimoji="0" lang="ja-JP" altLang="en-US" kern="0" dirty="0">
                <a:solidFill>
                  <a:prstClr val="black"/>
                </a:solidFill>
                <a:latin typeface="ＭＳ Ｐゴシック"/>
              </a:rPr>
              <a:t>   ・　在支診・在支病の機能強化</a:t>
            </a:r>
            <a:endParaRPr kumimoji="0" lang="en-US" altLang="ja-JP" kern="0" dirty="0">
              <a:solidFill>
                <a:prstClr val="black"/>
              </a:solidFill>
              <a:latin typeface="ＭＳ Ｐゴシック"/>
            </a:endParaRPr>
          </a:p>
          <a:p>
            <a:pPr fontAlgn="base">
              <a:lnSpc>
                <a:spcPts val="2000"/>
              </a:lnSpc>
              <a:defRPr/>
            </a:pPr>
            <a:r>
              <a:rPr kumimoji="0" lang="ja-JP" altLang="en-US" kern="0" dirty="0">
                <a:solidFill>
                  <a:prstClr val="black"/>
                </a:solidFill>
                <a:latin typeface="ＭＳ Ｐゴシック"/>
              </a:rPr>
              <a:t>　 ・　在支診・在支病以外の医療機関による在宅医療の推進</a:t>
            </a:r>
            <a:endParaRPr kumimoji="0" lang="en-US" altLang="ja-JP" kern="0" dirty="0">
              <a:solidFill>
                <a:prstClr val="black"/>
              </a:solidFill>
              <a:latin typeface="ＭＳ Ｐゴシック"/>
            </a:endParaRPr>
          </a:p>
          <a:p>
            <a:pPr marL="173038" indent="-173038">
              <a:lnSpc>
                <a:spcPts val="2000"/>
              </a:lnSpc>
              <a:defRPr/>
            </a:pPr>
            <a:r>
              <a:rPr kumimoji="0" lang="ja-JP" altLang="en-US" kern="0" dirty="0">
                <a:solidFill>
                  <a:prstClr val="black"/>
                </a:solidFill>
                <a:latin typeface="ＭＳ Ｐゴシック"/>
              </a:rPr>
              <a:t>　 ・　機能に応じた訪問看護ステーションの評価、大規模化の推進</a:t>
            </a:r>
            <a:endParaRPr kumimoji="0" lang="en-US" altLang="ja-JP" kern="0" dirty="0">
              <a:solidFill>
                <a:prstClr val="black"/>
              </a:solidFill>
              <a:latin typeface="ＭＳ Ｐゴシック"/>
            </a:endParaRPr>
          </a:p>
          <a:p>
            <a:pPr marL="173038" indent="-173038">
              <a:lnSpc>
                <a:spcPts val="2000"/>
              </a:lnSpc>
              <a:defRPr/>
            </a:pPr>
            <a:r>
              <a:rPr kumimoji="0" lang="ja-JP" altLang="en-US" kern="0" dirty="0">
                <a:solidFill>
                  <a:prstClr val="black"/>
                </a:solidFill>
                <a:latin typeface="ＭＳ Ｐゴシック"/>
              </a:rPr>
              <a:t>　 ・　在宅歯科医療の推進　・　在宅薬剤管理指導の推進</a:t>
            </a:r>
            <a:endParaRPr kumimoji="0" lang="en-US" altLang="ja-JP" kern="0" dirty="0">
              <a:solidFill>
                <a:prstClr val="black"/>
              </a:solidFill>
              <a:latin typeface="ＭＳ Ｐゴシック"/>
            </a:endParaRPr>
          </a:p>
          <a:p>
            <a:pPr marL="173038" indent="-173038">
              <a:lnSpc>
                <a:spcPts val="2000"/>
              </a:lnSpc>
              <a:defRPr/>
            </a:pPr>
            <a:r>
              <a:rPr kumimoji="0" lang="ja-JP" altLang="en-US" kern="0" dirty="0">
                <a:solidFill>
                  <a:prstClr val="black"/>
                </a:solidFill>
                <a:latin typeface="ＭＳ Ｐゴシック"/>
              </a:rPr>
              <a:t>　 ・　訪問診療の適正化　等</a:t>
            </a:r>
            <a:endParaRPr kumimoji="0" lang="en-US" altLang="ja-JP" kern="0" dirty="0">
              <a:solidFill>
                <a:prstClr val="black"/>
              </a:solidFill>
              <a:latin typeface="ＭＳ Ｐゴシック"/>
            </a:endParaRPr>
          </a:p>
        </p:txBody>
      </p:sp>
      <p:sp>
        <p:nvSpPr>
          <p:cNvPr id="179205" name="Rectangle 4"/>
          <p:cNvSpPr>
            <a:spLocks noChangeArrowheads="1"/>
          </p:cNvSpPr>
          <p:nvPr/>
        </p:nvSpPr>
        <p:spPr bwMode="auto">
          <a:xfrm>
            <a:off x="340534" y="677863"/>
            <a:ext cx="8279077" cy="374650"/>
          </a:xfrm>
          <a:prstGeom prst="rect">
            <a:avLst/>
          </a:prstGeom>
          <a:solidFill>
            <a:srgbClr val="FFFF00">
              <a:alpha val="45097"/>
            </a:srgbClr>
          </a:solidFill>
          <a:ln w="95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ct val="0"/>
              </a:spcBef>
              <a:spcAft>
                <a:spcPct val="0"/>
              </a:spcAft>
              <a:buFontTx/>
              <a:buNone/>
            </a:pPr>
            <a:r>
              <a:rPr lang="ja-JP" altLang="en-US" sz="2000" smtClean="0">
                <a:solidFill>
                  <a:srgbClr val="000000"/>
                </a:solidFill>
              </a:rPr>
              <a:t>重点課題：医療機関の機能分化・強化と連携、在宅医療の充実等</a:t>
            </a:r>
            <a:endParaRPr lang="en-US" altLang="ja-JP" sz="2000" smtClean="0">
              <a:solidFill>
                <a:srgbClr val="000000"/>
              </a:solidFill>
            </a:endParaRPr>
          </a:p>
        </p:txBody>
      </p:sp>
      <p:sp>
        <p:nvSpPr>
          <p:cNvPr id="13" name="Rectangle 2"/>
          <p:cNvSpPr>
            <a:spLocks noGrp="1" noChangeArrowheads="1"/>
          </p:cNvSpPr>
          <p:nvPr>
            <p:ph type="ctrTitle"/>
          </p:nvPr>
        </p:nvSpPr>
        <p:spPr>
          <a:xfrm>
            <a:off x="342239" y="26998"/>
            <a:ext cx="6328833" cy="504825"/>
          </a:xfrm>
        </p:spPr>
        <p:txBody>
          <a:bodyPr/>
          <a:lstStyle/>
          <a:p>
            <a:pPr algn="l" eaLnBrk="1" hangingPunct="1">
              <a:defRPr/>
            </a:pPr>
            <a:r>
              <a:rPr lang="ja-JP" altLang="en-US" sz="2600" dirty="0" smtClean="0">
                <a:ea typeface="HG創英角ｺﾞｼｯｸUB" pitchFamily="49" charset="-128"/>
              </a:rPr>
              <a:t>平成</a:t>
            </a:r>
            <a:r>
              <a:rPr lang="ja-JP" altLang="en-US" sz="2600" dirty="0">
                <a:ea typeface="HG創英角ｺﾞｼｯｸUB" pitchFamily="49" charset="-128"/>
              </a:rPr>
              <a:t>２６</a:t>
            </a:r>
            <a:r>
              <a:rPr lang="ja-JP" altLang="en-US" sz="2600" dirty="0" smtClean="0">
                <a:ea typeface="HG創英角ｺﾞｼｯｸUB" pitchFamily="49" charset="-128"/>
              </a:rPr>
              <a:t>年度診療報酬改定の基本方針</a:t>
            </a:r>
            <a:endParaRPr lang="ja-JP" altLang="en-US" sz="2600" dirty="0" smtClean="0">
              <a:latin typeface="+mj-ea"/>
            </a:endParaRPr>
          </a:p>
        </p:txBody>
      </p:sp>
      <p:sp>
        <p:nvSpPr>
          <p:cNvPr id="179207" name="Rectangle 2"/>
          <p:cNvSpPr>
            <a:spLocks noChangeArrowheads="1"/>
          </p:cNvSpPr>
          <p:nvPr/>
        </p:nvSpPr>
        <p:spPr bwMode="auto">
          <a:xfrm>
            <a:off x="4796499" y="355612"/>
            <a:ext cx="490484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spcBef>
                <a:spcPct val="0"/>
              </a:spcBef>
              <a:spcAft>
                <a:spcPct val="0"/>
              </a:spcAft>
              <a:buFontTx/>
              <a:buNone/>
            </a:pPr>
            <a:r>
              <a:rPr lang="ja-JP" altLang="en-US" sz="1800" smtClean="0">
                <a:solidFill>
                  <a:srgbClr val="000000"/>
                </a:solidFill>
                <a:latin typeface="ＭＳ Ｐゴシック" pitchFamily="50" charset="-128"/>
              </a:rPr>
              <a:t>［平成</a:t>
            </a:r>
            <a:r>
              <a:rPr lang="en-US" altLang="ja-JP" sz="1800" smtClean="0">
                <a:solidFill>
                  <a:srgbClr val="000000"/>
                </a:solidFill>
                <a:latin typeface="ＭＳ Ｐゴシック" pitchFamily="50" charset="-128"/>
              </a:rPr>
              <a:t>25</a:t>
            </a:r>
            <a:r>
              <a:rPr lang="ja-JP" altLang="en-US" sz="1800" smtClean="0">
                <a:solidFill>
                  <a:srgbClr val="000000"/>
                </a:solidFill>
                <a:latin typeface="ＭＳ Ｐゴシック" pitchFamily="50" charset="-128"/>
              </a:rPr>
              <a:t>年</a:t>
            </a:r>
            <a:r>
              <a:rPr lang="en-US" altLang="ja-JP" sz="1800" smtClean="0">
                <a:solidFill>
                  <a:srgbClr val="000000"/>
                </a:solidFill>
                <a:latin typeface="ＭＳ Ｐゴシック" pitchFamily="50" charset="-128"/>
              </a:rPr>
              <a:t>12</a:t>
            </a:r>
            <a:r>
              <a:rPr lang="ja-JP" altLang="en-US" sz="1800" smtClean="0">
                <a:solidFill>
                  <a:srgbClr val="000000"/>
                </a:solidFill>
                <a:latin typeface="ＭＳ Ｐゴシック" pitchFamily="50" charset="-128"/>
              </a:rPr>
              <a:t>月</a:t>
            </a:r>
            <a:r>
              <a:rPr lang="en-US" altLang="ja-JP" sz="1800" smtClean="0">
                <a:solidFill>
                  <a:srgbClr val="000000"/>
                </a:solidFill>
                <a:latin typeface="ＭＳ Ｐゴシック" pitchFamily="50" charset="-128"/>
              </a:rPr>
              <a:t>6</a:t>
            </a:r>
            <a:r>
              <a:rPr lang="ja-JP" altLang="en-US" sz="1800" smtClean="0">
                <a:solidFill>
                  <a:srgbClr val="000000"/>
                </a:solidFill>
                <a:latin typeface="ＭＳ Ｐゴシック" pitchFamily="50" charset="-128"/>
              </a:rPr>
              <a:t>日医療部会・医療保険部会］</a:t>
            </a:r>
          </a:p>
        </p:txBody>
      </p:sp>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7</a:t>
            </a:fld>
            <a:endParaRPr lang="ja-JP" altLang="en-US" dirty="0">
              <a:solidFill>
                <a:prstClr val="black"/>
              </a:solidFill>
              <a:latin typeface="Calibri"/>
            </a:endParaRPr>
          </a:p>
        </p:txBody>
      </p:sp>
    </p:spTree>
    <p:extLst>
      <p:ext uri="{BB962C8B-B14F-4D97-AF65-F5344CB8AC3E}">
        <p14:creationId xmlns:p14="http://schemas.microsoft.com/office/powerpoint/2010/main" val="32337227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31748"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31749" name="Rectangle 10"/>
          <p:cNvSpPr>
            <a:spLocks noChangeArrowheads="1"/>
          </p:cNvSpPr>
          <p:nvPr/>
        </p:nvSpPr>
        <p:spPr bwMode="auto">
          <a:xfrm>
            <a:off x="223573" y="1165228"/>
            <a:ext cx="9494970" cy="5324556"/>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400"/>
              </a:lnSpc>
              <a:spcBef>
                <a:spcPct val="0"/>
              </a:spcBef>
              <a:spcAft>
                <a:spcPct val="0"/>
              </a:spcAft>
              <a:buFont typeface="Arial" pitchFamily="34" charset="0"/>
              <a:buNone/>
            </a:pPr>
            <a:r>
              <a:rPr lang="ja-JP" altLang="en-US" sz="2200" smtClean="0">
                <a:solidFill>
                  <a:srgbClr val="000000"/>
                </a:solidFill>
                <a:latin typeface="ＭＳ Ｐゴシック" pitchFamily="50" charset="-128"/>
              </a:rPr>
              <a:t>○結核病棟入院基本料</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r>
              <a:rPr lang="ja-JP" altLang="en-US" sz="2200" smtClean="0">
                <a:solidFill>
                  <a:srgbClr val="000000"/>
                </a:solidFill>
                <a:latin typeface="ＭＳ Ｐゴシック" pitchFamily="50" charset="-128"/>
              </a:rPr>
              <a:t>○専門病院入院基本料</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smtClean="0">
                <a:solidFill>
                  <a:srgbClr val="000000"/>
                </a:solidFill>
                <a:latin typeface="ＭＳ Ｐゴシック" pitchFamily="50" charset="-128"/>
              </a:rPr>
              <a:t>　</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763676874"/>
              </p:ext>
            </p:extLst>
          </p:nvPr>
        </p:nvGraphicFramePr>
        <p:xfrm>
          <a:off x="741246" y="1557338"/>
          <a:ext cx="7878365" cy="3290922"/>
        </p:xfrm>
        <a:graphic>
          <a:graphicData uri="http://schemas.openxmlformats.org/drawingml/2006/table">
            <a:tbl>
              <a:tblPr firstRow="1" bandRow="1">
                <a:tableStyleId>{5C22544A-7EE6-4342-B048-85BDC9FD1C3A}</a:tableStyleId>
              </a:tblPr>
              <a:tblGrid>
                <a:gridCol w="3743806"/>
                <a:gridCol w="1326179"/>
                <a:gridCol w="390053"/>
                <a:gridCol w="2418327"/>
              </a:tblGrid>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結核病棟　７対１入院基本料</a:t>
                      </a:r>
                      <a:endParaRPr kumimoji="1" lang="ja-JP" altLang="en-US" sz="1800" b="1" dirty="0" smtClean="0"/>
                    </a:p>
                  </a:txBody>
                  <a:tcPr marL="99046" marR="99046"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５６６点</a:t>
                      </a:r>
                      <a:endParaRPr kumimoji="1" lang="ja-JP" altLang="en-US" sz="1800" b="1" dirty="0"/>
                    </a:p>
                  </a:txBody>
                  <a:tcPr marL="99046" marR="99046"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6" marR="99046" marT="45669" marB="45669">
                    <a:solidFill>
                      <a:schemeClr val="tx2">
                        <a:lumMod val="20000"/>
                        <a:lumOff val="80000"/>
                      </a:schemeClr>
                    </a:solidFill>
                  </a:tcPr>
                </a:tc>
                <a:tc>
                  <a:txBody>
                    <a:bodyPr/>
                    <a:lstStyle/>
                    <a:p>
                      <a:r>
                        <a:rPr kumimoji="1" lang="ja-JP" altLang="en-US" sz="1800" b="1" dirty="0" smtClean="0">
                          <a:solidFill>
                            <a:schemeClr val="tx1"/>
                          </a:solidFill>
                        </a:rPr>
                        <a:t>１</a:t>
                      </a:r>
                      <a:r>
                        <a:rPr kumimoji="1" lang="en-US" altLang="ja-JP" sz="1800" b="1" dirty="0" smtClean="0">
                          <a:solidFill>
                            <a:schemeClr val="tx1"/>
                          </a:solidFill>
                        </a:rPr>
                        <a:t>,</a:t>
                      </a:r>
                      <a:r>
                        <a:rPr kumimoji="1" lang="ja-JP" altLang="en-US" sz="1800" b="1" dirty="0" smtClean="0">
                          <a:solidFill>
                            <a:schemeClr val="tx1"/>
                          </a:solidFill>
                        </a:rPr>
                        <a:t>５９１点（２５点）</a:t>
                      </a:r>
                      <a:endParaRPr kumimoji="1" lang="ja-JP" altLang="en-US" sz="1800" b="1" dirty="0">
                        <a:solidFill>
                          <a:schemeClr val="tx1"/>
                        </a:solidFill>
                      </a:endParaRPr>
                    </a:p>
                  </a:txBody>
                  <a:tcPr marL="99046" marR="99046"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結核病棟１０対１入院基本料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46" marR="99046"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３１１点</a:t>
                      </a:r>
                      <a:endParaRPr kumimoji="1" lang="ja-JP" altLang="en-US" sz="1800" b="1" dirty="0"/>
                    </a:p>
                  </a:txBody>
                  <a:tcPr marL="99046" marR="99046"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6" marR="99046"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３３２点（２１点）</a:t>
                      </a:r>
                    </a:p>
                  </a:txBody>
                  <a:tcPr marL="99046" marR="99046"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結核病棟１３対１入院基本料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46" marR="99046"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１０３点</a:t>
                      </a:r>
                      <a:endParaRPr kumimoji="1" lang="ja-JP" altLang="en-US" sz="1800" b="1" dirty="0"/>
                    </a:p>
                  </a:txBody>
                  <a:tcPr marL="99046" marR="99046"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6" marR="99046"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１２１点（１８点）</a:t>
                      </a:r>
                    </a:p>
                  </a:txBody>
                  <a:tcPr marL="99046" marR="99046"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結核病棟１５対１入院基本料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46" marR="99046"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９４５点</a:t>
                      </a:r>
                      <a:endParaRPr kumimoji="1" lang="ja-JP" altLang="en-US" sz="1800" b="1" dirty="0"/>
                    </a:p>
                  </a:txBody>
                  <a:tcPr marL="99046" marR="99046"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6" marR="99046"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９６０点（１５点）</a:t>
                      </a:r>
                    </a:p>
                  </a:txBody>
                  <a:tcPr marL="99046" marR="99046"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結核病棟１８対１入院基本料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46" marR="99046"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８０９点</a:t>
                      </a:r>
                      <a:endParaRPr kumimoji="1" lang="ja-JP" altLang="en-US" sz="1800" b="1" dirty="0"/>
                    </a:p>
                  </a:txBody>
                  <a:tcPr marL="99046" marR="99046"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6" marR="99046"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８２２点（１３点）</a:t>
                      </a:r>
                    </a:p>
                  </a:txBody>
                  <a:tcPr marL="99046" marR="99046"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結核病棟２０対１入院基本料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46" marR="99046"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７６３点</a:t>
                      </a:r>
                      <a:endParaRPr kumimoji="1" lang="ja-JP" altLang="en-US" sz="1800" b="1" dirty="0"/>
                    </a:p>
                  </a:txBody>
                  <a:tcPr marL="99046" marR="99046"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6" marR="99046"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７７５点（１２点）</a:t>
                      </a:r>
                    </a:p>
                  </a:txBody>
                  <a:tcPr marL="99046" marR="99046"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chemeClr val="tx1"/>
                          </a:solidFill>
                          <a:effectLst/>
                          <a:uLnTx/>
                          <a:uFillTx/>
                          <a:latin typeface="+mn-lt"/>
                          <a:ea typeface="+mn-ea"/>
                        </a:rPr>
                        <a:t>結核病棟特別入院基本料</a:t>
                      </a:r>
                    </a:p>
                  </a:txBody>
                  <a:tcPr marL="99046" marR="99046"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５５０点</a:t>
                      </a:r>
                      <a:endParaRPr kumimoji="1" lang="ja-JP" altLang="en-US" sz="1800" b="1" dirty="0"/>
                    </a:p>
                  </a:txBody>
                  <a:tcPr marL="99046" marR="99046"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6" marR="99046"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５５９点（   ９点）</a:t>
                      </a:r>
                    </a:p>
                  </a:txBody>
                  <a:tcPr marL="99046" marR="99046"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chemeClr val="tx1"/>
                          </a:solidFill>
                          <a:effectLst/>
                          <a:uLnTx/>
                          <a:uFillTx/>
                          <a:latin typeface="+mn-lt"/>
                          <a:ea typeface="+mn-ea"/>
                        </a:rPr>
                        <a:t>結核病棟　７対１特別入院基本料</a:t>
                      </a:r>
                    </a:p>
                  </a:txBody>
                  <a:tcPr marL="99046" marR="99046"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１５８点</a:t>
                      </a:r>
                      <a:endParaRPr kumimoji="1" lang="ja-JP" altLang="en-US" sz="1800" b="1" dirty="0"/>
                    </a:p>
                  </a:txBody>
                  <a:tcPr marL="99046" marR="99046"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6" marR="99046"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n-lt"/>
                          <a:ea typeface="+mn-ea"/>
                        </a:rPr>
                        <a:t>所定点数から</a:t>
                      </a:r>
                      <a:r>
                        <a:rPr kumimoji="1" lang="en-US" altLang="ja-JP" sz="1400" b="1" i="0" u="none" strike="noStrike" kern="1200" cap="none" spc="0" normalizeH="0" baseline="0" noProof="0" dirty="0" smtClean="0">
                          <a:ln>
                            <a:noFill/>
                          </a:ln>
                          <a:solidFill>
                            <a:prstClr val="black"/>
                          </a:solidFill>
                          <a:effectLst/>
                          <a:uLnTx/>
                          <a:uFillTx/>
                          <a:latin typeface="+mn-lt"/>
                          <a:ea typeface="+mn-ea"/>
                        </a:rPr>
                        <a:t>20/100</a:t>
                      </a:r>
                      <a:r>
                        <a:rPr kumimoji="1" lang="ja-JP" altLang="en-US" sz="1400" b="1" i="0" u="none" strike="noStrike" kern="1200" cap="none" spc="0" normalizeH="0" baseline="0" noProof="0" dirty="0" smtClean="0">
                          <a:ln>
                            <a:noFill/>
                          </a:ln>
                          <a:solidFill>
                            <a:prstClr val="black"/>
                          </a:solidFill>
                          <a:effectLst/>
                          <a:uLnTx/>
                          <a:uFillTx/>
                          <a:latin typeface="+mn-lt"/>
                          <a:ea typeface="+mn-ea"/>
                        </a:rPr>
                        <a:t>減算</a:t>
                      </a:r>
                    </a:p>
                  </a:txBody>
                  <a:tcPr marL="99046" marR="99046"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結核病棟１０対１特別入院基本料</a:t>
                      </a:r>
                    </a:p>
                  </a:txBody>
                  <a:tcPr marL="99046" marR="99046"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９５４点</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6" marR="99046"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6" marR="99046"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n-lt"/>
                          <a:ea typeface="+mn-ea"/>
                        </a:rPr>
                        <a:t>所定点数から</a:t>
                      </a:r>
                      <a:r>
                        <a:rPr kumimoji="1" lang="en-US" altLang="ja-JP" sz="1400" b="1" i="0" u="none" strike="noStrike" kern="1200" cap="none" spc="0" normalizeH="0" baseline="0" noProof="0" dirty="0" smtClean="0">
                          <a:ln>
                            <a:noFill/>
                          </a:ln>
                          <a:solidFill>
                            <a:prstClr val="black"/>
                          </a:solidFill>
                          <a:effectLst/>
                          <a:uLnTx/>
                          <a:uFillTx/>
                          <a:latin typeface="+mn-lt"/>
                          <a:ea typeface="+mn-ea"/>
                        </a:rPr>
                        <a:t>20/100</a:t>
                      </a:r>
                      <a:r>
                        <a:rPr kumimoji="1" lang="ja-JP" altLang="en-US" sz="1400" b="1" i="0" u="none" strike="noStrike" kern="1200" cap="none" spc="0" normalizeH="0" baseline="0" noProof="0" dirty="0" smtClean="0">
                          <a:ln>
                            <a:noFill/>
                          </a:ln>
                          <a:solidFill>
                            <a:prstClr val="black"/>
                          </a:solidFill>
                          <a:effectLst/>
                          <a:uLnTx/>
                          <a:uFillTx/>
                          <a:latin typeface="+mn-lt"/>
                          <a:ea typeface="+mn-ea"/>
                        </a:rPr>
                        <a:t>減算</a:t>
                      </a:r>
                    </a:p>
                  </a:txBody>
                  <a:tcPr marL="99046" marR="99046" marT="45669" marB="45669">
                    <a:solidFill>
                      <a:schemeClr val="tx2">
                        <a:lumMod val="20000"/>
                        <a:lumOff val="80000"/>
                      </a:schemeClr>
                    </a:solidFill>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940273922"/>
              </p:ext>
            </p:extLst>
          </p:nvPr>
        </p:nvGraphicFramePr>
        <p:xfrm>
          <a:off x="741273" y="5229225"/>
          <a:ext cx="7876647" cy="1096974"/>
        </p:xfrm>
        <a:graphic>
          <a:graphicData uri="http://schemas.openxmlformats.org/drawingml/2006/table">
            <a:tbl>
              <a:tblPr firstRow="1" bandRow="1">
                <a:tableStyleId>{5C22544A-7EE6-4342-B048-85BDC9FD1C3A}</a:tableStyleId>
              </a:tblPr>
              <a:tblGrid>
                <a:gridCol w="3742989"/>
                <a:gridCol w="1325890"/>
                <a:gridCol w="389968"/>
                <a:gridCol w="2417800"/>
              </a:tblGrid>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専門病院　７対１入院基本料</a:t>
                      </a:r>
                      <a:endParaRPr kumimoji="1" lang="ja-JP" altLang="en-US" sz="1800" b="1" dirty="0" smtClean="0"/>
                    </a:p>
                  </a:txBody>
                  <a:tcPr marL="99024" marR="9902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５６６点</a:t>
                      </a:r>
                      <a:endParaRPr kumimoji="1" lang="ja-JP" altLang="en-US" sz="1800" b="1" dirty="0"/>
                    </a:p>
                  </a:txBody>
                  <a:tcPr marL="99024" marR="9902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24" marR="99024" marT="45669" marB="45669">
                    <a:solidFill>
                      <a:schemeClr val="tx2">
                        <a:lumMod val="20000"/>
                        <a:lumOff val="80000"/>
                      </a:schemeClr>
                    </a:solidFill>
                  </a:tcPr>
                </a:tc>
                <a:tc>
                  <a:txBody>
                    <a:bodyPr/>
                    <a:lstStyle/>
                    <a:p>
                      <a:r>
                        <a:rPr kumimoji="1" lang="ja-JP" altLang="en-US" sz="1800" b="1" dirty="0" smtClean="0">
                          <a:solidFill>
                            <a:schemeClr val="tx1"/>
                          </a:solidFill>
                        </a:rPr>
                        <a:t>１</a:t>
                      </a:r>
                      <a:r>
                        <a:rPr kumimoji="1" lang="en-US" altLang="ja-JP" sz="1800" b="1" dirty="0" smtClean="0">
                          <a:solidFill>
                            <a:schemeClr val="tx1"/>
                          </a:solidFill>
                        </a:rPr>
                        <a:t>,</a:t>
                      </a:r>
                      <a:r>
                        <a:rPr kumimoji="1" lang="ja-JP" altLang="en-US" sz="1800" b="1" dirty="0" smtClean="0">
                          <a:solidFill>
                            <a:schemeClr val="tx1"/>
                          </a:solidFill>
                        </a:rPr>
                        <a:t>５９１点（２５点）</a:t>
                      </a:r>
                      <a:endParaRPr kumimoji="1" lang="ja-JP" altLang="en-US" sz="1800" b="1" dirty="0">
                        <a:solidFill>
                          <a:schemeClr val="tx1"/>
                        </a:solidFill>
                      </a:endParaRPr>
                    </a:p>
                  </a:txBody>
                  <a:tcPr marL="99024" marR="99024"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専門病院１０対１入院基本料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24" marR="9902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３１１点</a:t>
                      </a:r>
                      <a:endParaRPr kumimoji="1" lang="ja-JP" altLang="en-US" sz="1800" b="1" dirty="0"/>
                    </a:p>
                  </a:txBody>
                  <a:tcPr marL="99024" marR="9902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24" marR="9902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３３２点（２１点）</a:t>
                      </a:r>
                    </a:p>
                  </a:txBody>
                  <a:tcPr marL="99024" marR="99024"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専門病院１３対１入院基本料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24" marR="9902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１０３点</a:t>
                      </a:r>
                      <a:endParaRPr kumimoji="1" lang="ja-JP" altLang="en-US" sz="1800" b="1" dirty="0"/>
                    </a:p>
                  </a:txBody>
                  <a:tcPr marL="99024" marR="9902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24" marR="9902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１２１点（１８点）</a:t>
                      </a:r>
                    </a:p>
                  </a:txBody>
                  <a:tcPr marL="99024" marR="99024" marT="45669" marB="45669">
                    <a:solidFill>
                      <a:schemeClr val="tx2">
                        <a:lumMod val="20000"/>
                        <a:lumOff val="80000"/>
                      </a:schemeClr>
                    </a:solidFill>
                  </a:tcPr>
                </a:tc>
              </a:tr>
            </a:tbl>
          </a:graphicData>
        </a:graphic>
      </p:graphicFrame>
      <p:sp>
        <p:nvSpPr>
          <p:cNvPr id="9"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70</a:t>
            </a:fld>
            <a:endParaRPr lang="ja-JP" altLang="en-US" dirty="0">
              <a:solidFill>
                <a:prstClr val="black"/>
              </a:solidFill>
            </a:endParaRPr>
          </a:p>
        </p:txBody>
      </p:sp>
    </p:spTree>
    <p:extLst>
      <p:ext uri="{BB962C8B-B14F-4D97-AF65-F5344CB8AC3E}">
        <p14:creationId xmlns:p14="http://schemas.microsoft.com/office/powerpoint/2010/main" val="17449116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32772"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32773" name="Rectangle 10"/>
          <p:cNvSpPr>
            <a:spLocks noChangeArrowheads="1"/>
          </p:cNvSpPr>
          <p:nvPr/>
        </p:nvSpPr>
        <p:spPr bwMode="auto">
          <a:xfrm>
            <a:off x="223573" y="1165228"/>
            <a:ext cx="9494970" cy="5317766"/>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400"/>
              </a:lnSpc>
              <a:spcBef>
                <a:spcPct val="0"/>
              </a:spcBef>
              <a:spcAft>
                <a:spcPct val="0"/>
              </a:spcAft>
              <a:buFont typeface="Arial" pitchFamily="34" charset="0"/>
              <a:buNone/>
            </a:pPr>
            <a:r>
              <a:rPr lang="ja-JP" altLang="en-US" sz="2200" smtClean="0">
                <a:solidFill>
                  <a:srgbClr val="000000"/>
                </a:solidFill>
                <a:latin typeface="ＭＳ Ｐゴシック" pitchFamily="50" charset="-128"/>
              </a:rPr>
              <a:t>○精神病棟入院基本料</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r>
              <a:rPr lang="ja-JP" altLang="en-US" sz="2200" smtClean="0">
                <a:solidFill>
                  <a:srgbClr val="000000"/>
                </a:solidFill>
                <a:latin typeface="ＭＳ Ｐゴシック" pitchFamily="50" charset="-128"/>
              </a:rPr>
              <a:t>○障害者施設等入院基本料</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smtClean="0">
                <a:solidFill>
                  <a:srgbClr val="000000"/>
                </a:solidFill>
                <a:latin typeface="ＭＳ Ｐゴシック" pitchFamily="50" charset="-128"/>
              </a:rPr>
              <a:t>　</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25849682"/>
              </p:ext>
            </p:extLst>
          </p:nvPr>
        </p:nvGraphicFramePr>
        <p:xfrm>
          <a:off x="741246" y="1557344"/>
          <a:ext cx="7878365" cy="2560635"/>
        </p:xfrm>
        <a:graphic>
          <a:graphicData uri="http://schemas.openxmlformats.org/drawingml/2006/table">
            <a:tbl>
              <a:tblPr firstRow="1" bandRow="1">
                <a:tableStyleId>{5C22544A-7EE6-4342-B048-85BDC9FD1C3A}</a:tableStyleId>
              </a:tblPr>
              <a:tblGrid>
                <a:gridCol w="3743806"/>
                <a:gridCol w="1326179"/>
                <a:gridCol w="390053"/>
                <a:gridCol w="2418327"/>
              </a:tblGrid>
              <a:tr h="365805">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精神病棟１０対１入院基本料</a:t>
                      </a:r>
                      <a:endParaRPr kumimoji="1" lang="ja-JP" altLang="en-US" sz="1800" b="1" dirty="0" smtClean="0"/>
                    </a:p>
                  </a:txBody>
                  <a:tcPr marL="99046" marR="99046" marT="45703" marB="45703">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２５１点</a:t>
                      </a:r>
                      <a:endParaRPr kumimoji="1" lang="ja-JP" altLang="en-US" sz="1800" b="1" dirty="0"/>
                    </a:p>
                  </a:txBody>
                  <a:tcPr marL="99046" marR="99046" marT="45703" marB="45703">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6" marR="99046" marT="45703" marB="45703">
                    <a:solidFill>
                      <a:schemeClr val="tx2">
                        <a:lumMod val="20000"/>
                        <a:lumOff val="80000"/>
                      </a:schemeClr>
                    </a:solidFill>
                  </a:tcPr>
                </a:tc>
                <a:tc>
                  <a:txBody>
                    <a:bodyPr/>
                    <a:lstStyle/>
                    <a:p>
                      <a:r>
                        <a:rPr kumimoji="1" lang="ja-JP" altLang="en-US" sz="1800" b="1" dirty="0" smtClean="0">
                          <a:solidFill>
                            <a:schemeClr val="tx1"/>
                          </a:solidFill>
                        </a:rPr>
                        <a:t>１</a:t>
                      </a:r>
                      <a:r>
                        <a:rPr kumimoji="1" lang="en-US" altLang="ja-JP" sz="1800" b="1" dirty="0" smtClean="0">
                          <a:solidFill>
                            <a:schemeClr val="tx1"/>
                          </a:solidFill>
                        </a:rPr>
                        <a:t>,</a:t>
                      </a:r>
                      <a:r>
                        <a:rPr kumimoji="1" lang="ja-JP" altLang="en-US" sz="1800" b="1" dirty="0" smtClean="0">
                          <a:solidFill>
                            <a:schemeClr val="tx1"/>
                          </a:solidFill>
                        </a:rPr>
                        <a:t>２７１点（２０点）</a:t>
                      </a:r>
                      <a:endParaRPr kumimoji="1" lang="ja-JP" altLang="en-US" sz="1800" b="1" dirty="0">
                        <a:solidFill>
                          <a:schemeClr val="tx1"/>
                        </a:solidFill>
                      </a:endParaRPr>
                    </a:p>
                  </a:txBody>
                  <a:tcPr marL="99046" marR="99046" marT="45703" marB="45703">
                    <a:solidFill>
                      <a:schemeClr val="tx2">
                        <a:lumMod val="20000"/>
                        <a:lumOff val="80000"/>
                      </a:schemeClr>
                    </a:solidFill>
                  </a:tcPr>
                </a:tc>
              </a:tr>
              <a:tr h="365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精神病棟１３対１入院基本料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46" marR="99046" marT="45703" marB="45703">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９３１点</a:t>
                      </a:r>
                      <a:endParaRPr kumimoji="1" lang="ja-JP" altLang="en-US" sz="1800" b="1" dirty="0"/>
                    </a:p>
                  </a:txBody>
                  <a:tcPr marL="99046" marR="99046" marT="45703" marB="45703">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6" marR="99046" marT="45703" marB="4570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９４６点（１５点）</a:t>
                      </a:r>
                    </a:p>
                  </a:txBody>
                  <a:tcPr marL="99046" marR="99046" marT="45703" marB="45703">
                    <a:solidFill>
                      <a:schemeClr val="tx2">
                        <a:lumMod val="20000"/>
                        <a:lumOff val="80000"/>
                      </a:schemeClr>
                    </a:solidFill>
                  </a:tcPr>
                </a:tc>
              </a:tr>
              <a:tr h="365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精神病棟１５対１入院基本料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46" marR="99046" marT="45703" marB="45703">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８１１点</a:t>
                      </a:r>
                      <a:endParaRPr kumimoji="1" lang="ja-JP" altLang="en-US" sz="1800" b="1" dirty="0"/>
                    </a:p>
                  </a:txBody>
                  <a:tcPr marL="99046" marR="99046" marT="45703" marB="45703">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6" marR="99046" marT="45703" marB="4570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８２４点（１３点）</a:t>
                      </a:r>
                    </a:p>
                  </a:txBody>
                  <a:tcPr marL="99046" marR="99046" marT="45703" marB="45703">
                    <a:solidFill>
                      <a:schemeClr val="tx2">
                        <a:lumMod val="20000"/>
                        <a:lumOff val="80000"/>
                      </a:schemeClr>
                    </a:solidFill>
                  </a:tcPr>
                </a:tc>
              </a:tr>
              <a:tr h="365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精神病棟１８対１入院基本料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46" marR="99046" marT="45703" marB="45703">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７２３点</a:t>
                      </a:r>
                      <a:endParaRPr kumimoji="1" lang="ja-JP" altLang="en-US" sz="1800" b="1" dirty="0"/>
                    </a:p>
                  </a:txBody>
                  <a:tcPr marL="99046" marR="99046" marT="45703" marB="45703">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6" marR="99046" marT="45703" marB="4570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７３５点（１２点）</a:t>
                      </a:r>
                    </a:p>
                  </a:txBody>
                  <a:tcPr marL="99046" marR="99046" marT="45703" marB="45703">
                    <a:solidFill>
                      <a:schemeClr val="tx2">
                        <a:lumMod val="20000"/>
                        <a:lumOff val="80000"/>
                      </a:schemeClr>
                    </a:solidFill>
                  </a:tcPr>
                </a:tc>
              </a:tr>
              <a:tr h="365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精神病棟２０対１入院基本料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46" marR="99046" marT="45703" marB="45703">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６６９点</a:t>
                      </a:r>
                      <a:endParaRPr kumimoji="1" lang="ja-JP" altLang="en-US" sz="1800" b="1" dirty="0"/>
                    </a:p>
                  </a:txBody>
                  <a:tcPr marL="99046" marR="99046" marT="45703" marB="45703">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6" marR="99046" marT="45703" marB="4570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６８０点（１１点）</a:t>
                      </a:r>
                    </a:p>
                  </a:txBody>
                  <a:tcPr marL="99046" marR="99046" marT="45703" marB="45703">
                    <a:solidFill>
                      <a:schemeClr val="tx2">
                        <a:lumMod val="20000"/>
                        <a:lumOff val="80000"/>
                      </a:schemeClr>
                    </a:solidFill>
                  </a:tcPr>
                </a:tc>
              </a:tr>
              <a:tr h="365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chemeClr val="tx1"/>
                          </a:solidFill>
                          <a:effectLst/>
                          <a:uLnTx/>
                          <a:uFillTx/>
                          <a:latin typeface="+mn-lt"/>
                          <a:ea typeface="+mn-ea"/>
                        </a:rPr>
                        <a:t>精神病棟特別入院基本料</a:t>
                      </a:r>
                    </a:p>
                  </a:txBody>
                  <a:tcPr marL="99046" marR="99046" marT="45703" marB="45703">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５５０点</a:t>
                      </a:r>
                      <a:endParaRPr kumimoji="1" lang="ja-JP" altLang="en-US" sz="1800" b="1" dirty="0"/>
                    </a:p>
                  </a:txBody>
                  <a:tcPr marL="99046" marR="99046" marT="45703" marB="45703">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6" marR="99046" marT="45703" marB="4570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５５９点（   ９点）</a:t>
                      </a:r>
                    </a:p>
                  </a:txBody>
                  <a:tcPr marL="99046" marR="99046" marT="45703" marB="45703">
                    <a:solidFill>
                      <a:schemeClr val="tx2">
                        <a:lumMod val="20000"/>
                        <a:lumOff val="80000"/>
                      </a:schemeClr>
                    </a:solidFill>
                  </a:tcPr>
                </a:tc>
              </a:tr>
              <a:tr h="365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精神病棟１０対１特別入院基本料</a:t>
                      </a:r>
                    </a:p>
                  </a:txBody>
                  <a:tcPr marL="99046" marR="99046" marT="45703" marB="4570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９９２点</a:t>
                      </a: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46" marR="99046" marT="45703" marB="45703">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6" marR="99046" marT="45703" marB="4570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n-lt"/>
                          <a:ea typeface="+mn-ea"/>
                        </a:rPr>
                        <a:t>所定点数から</a:t>
                      </a:r>
                      <a:r>
                        <a:rPr kumimoji="1" lang="en-US" altLang="ja-JP" sz="1400" b="1" i="0" u="none" strike="noStrike" kern="1200" cap="none" spc="0" normalizeH="0" baseline="0" noProof="0" dirty="0" smtClean="0">
                          <a:ln>
                            <a:noFill/>
                          </a:ln>
                          <a:solidFill>
                            <a:prstClr val="black"/>
                          </a:solidFill>
                          <a:effectLst/>
                          <a:uLnTx/>
                          <a:uFillTx/>
                          <a:latin typeface="+mn-lt"/>
                          <a:ea typeface="+mn-ea"/>
                        </a:rPr>
                        <a:t>20/100</a:t>
                      </a:r>
                      <a:r>
                        <a:rPr kumimoji="1" lang="ja-JP" altLang="en-US" sz="1400" b="1" i="0" u="none" strike="noStrike" kern="1200" cap="none" spc="0" normalizeH="0" baseline="0" noProof="0" dirty="0" smtClean="0">
                          <a:ln>
                            <a:noFill/>
                          </a:ln>
                          <a:solidFill>
                            <a:prstClr val="black"/>
                          </a:solidFill>
                          <a:effectLst/>
                          <a:uLnTx/>
                          <a:uFillTx/>
                          <a:latin typeface="+mn-lt"/>
                          <a:ea typeface="+mn-ea"/>
                        </a:rPr>
                        <a:t>減算</a:t>
                      </a:r>
                    </a:p>
                  </a:txBody>
                  <a:tcPr marL="99046" marR="99046" marT="45703" marB="45703">
                    <a:solidFill>
                      <a:schemeClr val="tx2">
                        <a:lumMod val="20000"/>
                        <a:lumOff val="80000"/>
                      </a:schemeClr>
                    </a:solidFill>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940545503"/>
              </p:ext>
            </p:extLst>
          </p:nvPr>
        </p:nvGraphicFramePr>
        <p:xfrm>
          <a:off x="741273" y="4581525"/>
          <a:ext cx="7876647" cy="1462128"/>
        </p:xfrm>
        <a:graphic>
          <a:graphicData uri="http://schemas.openxmlformats.org/drawingml/2006/table">
            <a:tbl>
              <a:tblPr firstRow="1" bandRow="1">
                <a:tableStyleId>{5C22544A-7EE6-4342-B048-85BDC9FD1C3A}</a:tableStyleId>
              </a:tblPr>
              <a:tblGrid>
                <a:gridCol w="3742989"/>
                <a:gridCol w="1325890"/>
                <a:gridCol w="389968"/>
                <a:gridCol w="2417800"/>
              </a:tblGrid>
              <a:tr h="365522">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障害者施設等　７対１入院基本料</a:t>
                      </a:r>
                      <a:endParaRPr kumimoji="1" lang="ja-JP" altLang="en-US" sz="1800" b="1" dirty="0" smtClean="0"/>
                    </a:p>
                  </a:txBody>
                  <a:tcPr marL="99024" marR="99024" marT="45606" marB="4560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５６６点</a:t>
                      </a:r>
                      <a:endParaRPr kumimoji="1" lang="ja-JP" altLang="en-US" sz="1800" b="1" dirty="0"/>
                    </a:p>
                  </a:txBody>
                  <a:tcPr marL="99024" marR="99024" marT="45606" marB="4560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24" marR="99024" marT="45606" marB="45606">
                    <a:solidFill>
                      <a:schemeClr val="tx2">
                        <a:lumMod val="20000"/>
                        <a:lumOff val="80000"/>
                      </a:schemeClr>
                    </a:solidFill>
                  </a:tcPr>
                </a:tc>
                <a:tc>
                  <a:txBody>
                    <a:bodyPr/>
                    <a:lstStyle/>
                    <a:p>
                      <a:r>
                        <a:rPr kumimoji="1" lang="ja-JP" altLang="en-US" sz="1800" b="1" dirty="0" smtClean="0">
                          <a:solidFill>
                            <a:schemeClr val="tx1"/>
                          </a:solidFill>
                        </a:rPr>
                        <a:t>１</a:t>
                      </a:r>
                      <a:r>
                        <a:rPr kumimoji="1" lang="en-US" altLang="ja-JP" sz="1800" b="1" dirty="0" smtClean="0">
                          <a:solidFill>
                            <a:schemeClr val="tx1"/>
                          </a:solidFill>
                        </a:rPr>
                        <a:t>,</a:t>
                      </a:r>
                      <a:r>
                        <a:rPr kumimoji="1" lang="ja-JP" altLang="en-US" sz="1800" b="1" dirty="0" smtClean="0">
                          <a:solidFill>
                            <a:schemeClr val="tx1"/>
                          </a:solidFill>
                        </a:rPr>
                        <a:t>５８８点（２２点）</a:t>
                      </a:r>
                      <a:endParaRPr kumimoji="1" lang="ja-JP" altLang="en-US" sz="1800" b="1" dirty="0">
                        <a:solidFill>
                          <a:schemeClr val="tx1"/>
                        </a:solidFill>
                      </a:endParaRPr>
                    </a:p>
                  </a:txBody>
                  <a:tcPr marL="99024" marR="99024" marT="45606" marB="45606">
                    <a:solidFill>
                      <a:schemeClr val="tx2">
                        <a:lumMod val="20000"/>
                        <a:lumOff val="80000"/>
                      </a:schemeClr>
                    </a:solidFill>
                  </a:tcPr>
                </a:tc>
              </a:tr>
              <a:tr h="365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障害者施設等１０対１入院基本料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24" marR="99024" marT="45606" marB="4560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３１１点</a:t>
                      </a:r>
                      <a:endParaRPr kumimoji="1" lang="ja-JP" altLang="en-US" sz="1800" b="1" dirty="0"/>
                    </a:p>
                  </a:txBody>
                  <a:tcPr marL="99024" marR="99024" marT="45606" marB="4560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24" marR="99024" marT="45606" marB="4560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３２９点（１８点）</a:t>
                      </a:r>
                    </a:p>
                  </a:txBody>
                  <a:tcPr marL="99024" marR="99024" marT="45606" marB="45606">
                    <a:solidFill>
                      <a:schemeClr val="tx2">
                        <a:lumMod val="20000"/>
                        <a:lumOff val="80000"/>
                      </a:schemeClr>
                    </a:solidFill>
                  </a:tcPr>
                </a:tc>
              </a:tr>
              <a:tr h="365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障害者施設等１３対１入院基本料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24" marR="99024" marT="45606" marB="4560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１０３点</a:t>
                      </a:r>
                      <a:endParaRPr kumimoji="1" lang="ja-JP" altLang="en-US" sz="1800" b="1" dirty="0"/>
                    </a:p>
                  </a:txBody>
                  <a:tcPr marL="99024" marR="99024" marT="45606" marB="4560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24" marR="99024" marT="45606" marB="4560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１１８点（１５点）</a:t>
                      </a:r>
                    </a:p>
                  </a:txBody>
                  <a:tcPr marL="99024" marR="99024" marT="45606" marB="45606">
                    <a:solidFill>
                      <a:schemeClr val="tx2">
                        <a:lumMod val="20000"/>
                        <a:lumOff val="80000"/>
                      </a:schemeClr>
                    </a:solidFill>
                  </a:tcPr>
                </a:tc>
              </a:tr>
              <a:tr h="365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障害者施設等１５対１入院基本料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24" marR="99024" marT="45606" marB="45606">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９６５点</a:t>
                      </a:r>
                      <a:endParaRPr kumimoji="1" lang="ja-JP" altLang="en-US" sz="1800" b="1" dirty="0"/>
                    </a:p>
                  </a:txBody>
                  <a:tcPr marL="99024" marR="99024" marT="45606" marB="45606">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24" marR="99024" marT="45606" marB="4560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９７８点（１３点）</a:t>
                      </a:r>
                    </a:p>
                  </a:txBody>
                  <a:tcPr marL="99024" marR="99024" marT="45606" marB="45606">
                    <a:solidFill>
                      <a:schemeClr val="tx2">
                        <a:lumMod val="20000"/>
                        <a:lumOff val="80000"/>
                      </a:schemeClr>
                    </a:solidFill>
                  </a:tcPr>
                </a:tc>
              </a:tr>
            </a:tbl>
          </a:graphicData>
        </a:graphic>
      </p:graphicFrame>
      <p:sp>
        <p:nvSpPr>
          <p:cNvPr id="10"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71</a:t>
            </a:fld>
            <a:endParaRPr lang="ja-JP" altLang="en-US" dirty="0">
              <a:solidFill>
                <a:prstClr val="black"/>
              </a:solidFill>
            </a:endParaRPr>
          </a:p>
        </p:txBody>
      </p:sp>
    </p:spTree>
    <p:extLst>
      <p:ext uri="{BB962C8B-B14F-4D97-AF65-F5344CB8AC3E}">
        <p14:creationId xmlns:p14="http://schemas.microsoft.com/office/powerpoint/2010/main" val="7987138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33796"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33797" name="Rectangle 10"/>
          <p:cNvSpPr>
            <a:spLocks noChangeArrowheads="1"/>
          </p:cNvSpPr>
          <p:nvPr/>
        </p:nvSpPr>
        <p:spPr bwMode="auto">
          <a:xfrm>
            <a:off x="223573" y="1165227"/>
            <a:ext cx="9494970" cy="5432425"/>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400"/>
              </a:lnSpc>
              <a:spcBef>
                <a:spcPct val="0"/>
              </a:spcBef>
              <a:spcAft>
                <a:spcPct val="0"/>
              </a:spcAft>
              <a:buFont typeface="Arial" pitchFamily="34" charset="0"/>
              <a:buNone/>
            </a:pPr>
            <a:r>
              <a:rPr lang="ja-JP" altLang="en-US" sz="2200" smtClean="0">
                <a:solidFill>
                  <a:srgbClr val="000000"/>
                </a:solidFill>
                <a:latin typeface="ＭＳ Ｐゴシック" pitchFamily="50" charset="-128"/>
              </a:rPr>
              <a:t>○特定機能病院入院基本料</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smtClean="0">
                <a:solidFill>
                  <a:srgbClr val="000000"/>
                </a:solidFill>
                <a:latin typeface="ＭＳ Ｐゴシック" pitchFamily="50" charset="-128"/>
              </a:rPr>
              <a:t>　</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186359677"/>
              </p:ext>
            </p:extLst>
          </p:nvPr>
        </p:nvGraphicFramePr>
        <p:xfrm>
          <a:off x="741232" y="1557338"/>
          <a:ext cx="7331471" cy="4754568"/>
        </p:xfrm>
        <a:graphic>
          <a:graphicData uri="http://schemas.openxmlformats.org/drawingml/2006/table">
            <a:tbl>
              <a:tblPr firstRow="1" bandRow="1">
                <a:tableStyleId>{5C22544A-7EE6-4342-B048-85BDC9FD1C3A}</a:tableStyleId>
              </a:tblPr>
              <a:tblGrid>
                <a:gridCol w="2807366"/>
                <a:gridCol w="1482035"/>
                <a:gridCol w="624014"/>
                <a:gridCol w="2418056"/>
              </a:tblGrid>
              <a:tr h="365736">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一般病棟</a:t>
                      </a:r>
                      <a:endParaRPr kumimoji="1" lang="ja-JP" altLang="en-US" sz="1800" b="1" dirty="0" smtClean="0"/>
                    </a:p>
                  </a:txBody>
                  <a:tcPr marL="99037" marR="99037" marT="45694" marB="45694">
                    <a:solidFill>
                      <a:schemeClr val="tx2">
                        <a:lumMod val="20000"/>
                        <a:lumOff val="80000"/>
                      </a:schemeClr>
                    </a:solidFill>
                  </a:tcPr>
                </a:tc>
                <a:tc>
                  <a:txBody>
                    <a:bodyPr/>
                    <a:lstStyle/>
                    <a:p>
                      <a:endParaRPr lang="ja-JP" altLang="en-US" sz="1800" b="1"/>
                    </a:p>
                  </a:txBody>
                  <a:tcPr marL="99037" marR="99037" marT="45694" marB="45694">
                    <a:solidFill>
                      <a:schemeClr val="tx2">
                        <a:lumMod val="20000"/>
                        <a:lumOff val="80000"/>
                      </a:schemeClr>
                    </a:solidFill>
                  </a:tcPr>
                </a:tc>
                <a:tc>
                  <a:txBody>
                    <a:bodyPr/>
                    <a:lstStyle/>
                    <a:p>
                      <a:pPr algn="ctr"/>
                      <a:endParaRPr kumimoji="1" lang="ja-JP" altLang="en-US" sz="1800" b="1" dirty="0">
                        <a:solidFill>
                          <a:srgbClr val="0070C0"/>
                        </a:solidFill>
                      </a:endParaRPr>
                    </a:p>
                  </a:txBody>
                  <a:tcPr marL="99037" marR="99037" marT="45694" marB="45694">
                    <a:solidFill>
                      <a:schemeClr val="tx2">
                        <a:lumMod val="20000"/>
                        <a:lumOff val="80000"/>
                      </a:schemeClr>
                    </a:solidFill>
                  </a:tcPr>
                </a:tc>
                <a:tc>
                  <a:txBody>
                    <a:bodyPr/>
                    <a:lstStyle/>
                    <a:p>
                      <a:endParaRPr kumimoji="1" lang="ja-JP" altLang="en-US" sz="1800" b="1" dirty="0">
                        <a:solidFill>
                          <a:schemeClr val="tx1"/>
                        </a:solidFill>
                      </a:endParaRPr>
                    </a:p>
                  </a:txBody>
                  <a:tcPr marL="99037" marR="99037" marT="45694" marB="45694">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７対１入院基本料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37" marR="99037" marT="45694" marB="45694">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５６６点</a:t>
                      </a:r>
                      <a:endParaRPr kumimoji="1" lang="ja-JP" altLang="en-US" sz="1800" b="1" dirty="0"/>
                    </a:p>
                  </a:txBody>
                  <a:tcPr marL="99037" marR="99037" marT="45694" marB="45694">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37" marR="99037" marT="45694" marB="45694">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５９９点（３３点）    </a:t>
                      </a:r>
                    </a:p>
                  </a:txBody>
                  <a:tcPr marL="99037" marR="99037" marT="45694" marB="45694">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１０対１入院基本料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37" marR="99037" marT="45694" marB="45694">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３１１点</a:t>
                      </a:r>
                      <a:endParaRPr kumimoji="1" lang="ja-JP" altLang="en-US" sz="1800" b="1" dirty="0"/>
                    </a:p>
                  </a:txBody>
                  <a:tcPr marL="99037" marR="99037" marT="45694" marB="45694">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37" marR="99037" marT="45694" marB="45694">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３３９点（２８点） </a:t>
                      </a:r>
                    </a:p>
                  </a:txBody>
                  <a:tcPr marL="99037" marR="99037" marT="45694" marB="45694">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結核病棟</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37" marR="99037" marT="45694" marB="45694">
                    <a:solidFill>
                      <a:schemeClr val="tx2">
                        <a:lumMod val="20000"/>
                        <a:lumOff val="80000"/>
                      </a:schemeClr>
                    </a:solidFill>
                  </a:tcPr>
                </a:tc>
                <a:tc>
                  <a:txBody>
                    <a:bodyPr/>
                    <a:lstStyle/>
                    <a:p>
                      <a:endParaRPr kumimoji="1" lang="ja-JP" altLang="en-US" sz="1800" b="1" dirty="0"/>
                    </a:p>
                  </a:txBody>
                  <a:tcPr marL="99037" marR="99037" marT="45694" marB="45694">
                    <a:solidFill>
                      <a:schemeClr val="tx2">
                        <a:lumMod val="20000"/>
                        <a:lumOff val="80000"/>
                      </a:schemeClr>
                    </a:solidFill>
                  </a:tcPr>
                </a:tc>
                <a:tc>
                  <a:txBody>
                    <a:bodyPr/>
                    <a:lstStyle/>
                    <a:p>
                      <a:pPr algn="ctr"/>
                      <a:endParaRPr kumimoji="1" lang="ja-JP" altLang="en-US" sz="1800" b="1" dirty="0">
                        <a:solidFill>
                          <a:srgbClr val="FF0000"/>
                        </a:solidFill>
                      </a:endParaRPr>
                    </a:p>
                  </a:txBody>
                  <a:tcPr marL="99037" marR="99037" marT="45694" marB="45694">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37" marR="99037" marT="45694" marB="45694">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７対１入院基本料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37" marR="99037" marT="45694" marB="45694">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５６６点</a:t>
                      </a:r>
                      <a:endParaRPr kumimoji="1" lang="ja-JP" altLang="en-US" sz="1800" b="1" dirty="0"/>
                    </a:p>
                  </a:txBody>
                  <a:tcPr marL="99037" marR="99037" marT="45694" marB="45694">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37" marR="99037" marT="45694" marB="45694">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５９９点（３３点）    </a:t>
                      </a:r>
                    </a:p>
                  </a:txBody>
                  <a:tcPr marL="99037" marR="99037" marT="45694" marB="45694">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１０対１入院基本料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37" marR="99037" marT="45694" marB="45694">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３１１点</a:t>
                      </a:r>
                      <a:endParaRPr kumimoji="1" lang="ja-JP" altLang="en-US" sz="1800" b="1" dirty="0"/>
                    </a:p>
                  </a:txBody>
                  <a:tcPr marL="99037" marR="99037" marT="45694" marB="45694">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37" marR="99037" marT="45694" marB="45694">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３３９点（２８点） </a:t>
                      </a:r>
                    </a:p>
                  </a:txBody>
                  <a:tcPr marL="99037" marR="99037" marT="45694" marB="45694">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１３対１入院基本料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37" marR="99037" marT="45694" marB="45694">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１０３点</a:t>
                      </a:r>
                      <a:endParaRPr kumimoji="1" lang="ja-JP" altLang="en-US" sz="1800" b="1" dirty="0"/>
                    </a:p>
                  </a:txBody>
                  <a:tcPr marL="99037" marR="99037" marT="45694" marB="45694">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37" marR="99037" marT="45694" marB="45694">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１２６点（２３点）    </a:t>
                      </a:r>
                    </a:p>
                  </a:txBody>
                  <a:tcPr marL="99037" marR="99037" marT="45694" marB="45694">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１５対１入院基本料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37" marR="99037" marT="45694" marB="45694">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９４５点</a:t>
                      </a:r>
                      <a:endParaRPr kumimoji="1" lang="ja-JP" altLang="en-US" sz="1800" b="1" dirty="0"/>
                    </a:p>
                  </a:txBody>
                  <a:tcPr marL="99037" marR="99037" marT="45694" marB="45694">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37" marR="99037" marT="45694" marB="45694">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９６５点（２０点） </a:t>
                      </a:r>
                    </a:p>
                  </a:txBody>
                  <a:tcPr marL="99037" marR="99037" marT="45694" marB="45694">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精神病棟</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37" marR="99037" marT="45694" marB="45694">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37" marR="99037" marT="45694" marB="45694">
                    <a:solidFill>
                      <a:schemeClr val="tx2">
                        <a:lumMod val="20000"/>
                        <a:lumOff val="80000"/>
                      </a:schemeClr>
                    </a:solidFill>
                  </a:tcPr>
                </a:tc>
                <a:tc>
                  <a:txBody>
                    <a:bodyPr/>
                    <a:lstStyle/>
                    <a:p>
                      <a:pPr algn="ctr"/>
                      <a:endParaRPr kumimoji="1" lang="ja-JP" altLang="en-US" sz="1800" b="1" dirty="0">
                        <a:solidFill>
                          <a:srgbClr val="FF0000"/>
                        </a:solidFill>
                      </a:endParaRPr>
                    </a:p>
                  </a:txBody>
                  <a:tcPr marL="99037" marR="99037" marT="45694" marB="45694">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smtClean="0">
                        <a:ln>
                          <a:noFill/>
                        </a:ln>
                        <a:solidFill>
                          <a:prstClr val="black"/>
                        </a:solidFill>
                        <a:effectLst/>
                        <a:uLnTx/>
                        <a:uFillTx/>
                        <a:latin typeface="+mn-lt"/>
                        <a:ea typeface="+mn-ea"/>
                      </a:endParaRPr>
                    </a:p>
                  </a:txBody>
                  <a:tcPr marL="99037" marR="99037" marT="45694" marB="45694">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７対１入院基本料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37" marR="99037" marT="45694" marB="45694">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３２２点</a:t>
                      </a:r>
                      <a:endParaRPr kumimoji="1" lang="ja-JP" altLang="en-US" sz="1800" b="1" dirty="0"/>
                    </a:p>
                  </a:txBody>
                  <a:tcPr marL="99037" marR="99037" marT="45694" marB="45694">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37" marR="99037" marT="45694" marB="45694">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３５０点（２８点） </a:t>
                      </a:r>
                    </a:p>
                  </a:txBody>
                  <a:tcPr marL="99037" marR="99037" marT="45694" marB="45694">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１０対１入院基本料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37" marR="99037" marT="45694" marB="45694">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２５１点</a:t>
                      </a:r>
                      <a:endParaRPr kumimoji="1" lang="ja-JP" altLang="en-US" sz="1800" b="1" dirty="0"/>
                    </a:p>
                  </a:txBody>
                  <a:tcPr marL="99037" marR="99037" marT="45694" marB="45694">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37" marR="99037" marT="45694" marB="45694">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２７８点（２７点）    </a:t>
                      </a:r>
                    </a:p>
                  </a:txBody>
                  <a:tcPr marL="99037" marR="99037" marT="45694" marB="45694">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１３対１入院基本料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37" marR="99037" marT="45694" marB="45694">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９３１点</a:t>
                      </a:r>
                      <a:endParaRPr kumimoji="1" lang="ja-JP" altLang="en-US" sz="1800" b="1" dirty="0"/>
                    </a:p>
                  </a:txBody>
                  <a:tcPr marL="99037" marR="99037" marT="45694" marB="45694">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37" marR="99037" marT="45694" marB="45694">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９５１点（２０点） </a:t>
                      </a:r>
                    </a:p>
                  </a:txBody>
                  <a:tcPr marL="99037" marR="99037" marT="45694" marB="45694">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１５対１入院基本料</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37" marR="99037" marT="45694" marB="45694">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８５０点</a:t>
                      </a:r>
                      <a:endParaRPr kumimoji="1" lang="ja-JP" altLang="en-US" sz="1800" b="1" dirty="0"/>
                    </a:p>
                  </a:txBody>
                  <a:tcPr marL="99037" marR="99037" marT="45694" marB="45694">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37" marR="99037" marT="45694" marB="45694">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８６８点（１８点） </a:t>
                      </a:r>
                    </a:p>
                  </a:txBody>
                  <a:tcPr marL="99037" marR="99037" marT="45694" marB="45694">
                    <a:solidFill>
                      <a:schemeClr val="tx2">
                        <a:lumMod val="20000"/>
                        <a:lumOff val="80000"/>
                      </a:schemeClr>
                    </a:solidFill>
                  </a:tcPr>
                </a:tc>
              </a:tr>
            </a:tbl>
          </a:graphicData>
        </a:graphic>
      </p:graphicFrame>
      <p:sp>
        <p:nvSpPr>
          <p:cNvPr id="9"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72</a:t>
            </a:fld>
            <a:endParaRPr lang="ja-JP" altLang="en-US" dirty="0">
              <a:solidFill>
                <a:prstClr val="black"/>
              </a:solidFill>
            </a:endParaRPr>
          </a:p>
        </p:txBody>
      </p:sp>
    </p:spTree>
    <p:extLst>
      <p:ext uri="{BB962C8B-B14F-4D97-AF65-F5344CB8AC3E}">
        <p14:creationId xmlns:p14="http://schemas.microsoft.com/office/powerpoint/2010/main" val="33547122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34820"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34821" name="Rectangle 10"/>
          <p:cNvSpPr>
            <a:spLocks noChangeArrowheads="1"/>
          </p:cNvSpPr>
          <p:nvPr/>
        </p:nvSpPr>
        <p:spPr bwMode="auto">
          <a:xfrm>
            <a:off x="223573" y="1165228"/>
            <a:ext cx="9494970" cy="5324556"/>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400"/>
              </a:lnSpc>
              <a:spcBef>
                <a:spcPct val="0"/>
              </a:spcBef>
              <a:spcAft>
                <a:spcPct val="0"/>
              </a:spcAft>
              <a:buFont typeface="Arial" pitchFamily="34" charset="0"/>
              <a:buNone/>
            </a:pPr>
            <a:r>
              <a:rPr lang="ja-JP" altLang="en-US" sz="2200" smtClean="0">
                <a:solidFill>
                  <a:srgbClr val="000000"/>
                </a:solidFill>
                <a:latin typeface="ＭＳ Ｐゴシック" pitchFamily="50" charset="-128"/>
              </a:rPr>
              <a:t>○救命救急入院料</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r>
              <a:rPr lang="ja-JP" altLang="en-US" sz="2200" smtClean="0">
                <a:solidFill>
                  <a:srgbClr val="000000"/>
                </a:solidFill>
                <a:latin typeface="ＭＳ Ｐゴシック" pitchFamily="50" charset="-128"/>
              </a:rPr>
              <a:t>　</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smtClean="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861648480"/>
              </p:ext>
            </p:extLst>
          </p:nvPr>
        </p:nvGraphicFramePr>
        <p:xfrm>
          <a:off x="507364" y="1557338"/>
          <a:ext cx="7876647" cy="2193948"/>
        </p:xfrm>
        <a:graphic>
          <a:graphicData uri="http://schemas.openxmlformats.org/drawingml/2006/table">
            <a:tbl>
              <a:tblPr firstRow="1" bandRow="1">
                <a:tableStyleId>{5C22544A-7EE6-4342-B048-85BDC9FD1C3A}</a:tableStyleId>
              </a:tblPr>
              <a:tblGrid>
                <a:gridCol w="389268"/>
                <a:gridCol w="2885761"/>
                <a:gridCol w="1715857"/>
                <a:gridCol w="545955"/>
                <a:gridCol w="2339806"/>
              </a:tblGrid>
              <a:tr h="365654">
                <a:tc>
                  <a:txBody>
                    <a:bodyPr/>
                    <a:lstStyle/>
                    <a:p>
                      <a:pPr algn="l"/>
                      <a:r>
                        <a:rPr kumimoji="1" lang="ja-JP" altLang="en-US" sz="1800" b="1" dirty="0" smtClean="0">
                          <a:solidFill>
                            <a:schemeClr val="tx1"/>
                          </a:solidFill>
                        </a:rPr>
                        <a:t>１</a:t>
                      </a:r>
                    </a:p>
                  </a:txBody>
                  <a:tcPr marL="99024" marR="99024" marT="45669" marB="45669">
                    <a:solidFill>
                      <a:schemeClr val="tx2">
                        <a:lumMod val="20000"/>
                        <a:lumOff val="80000"/>
                      </a:schemeClr>
                    </a:solidFill>
                  </a:tcPr>
                </a:tc>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３日以内</a:t>
                      </a:r>
                      <a:endParaRPr kumimoji="1" lang="ja-JP" altLang="en-US" sz="1800" b="1" dirty="0" smtClean="0"/>
                    </a:p>
                  </a:txBody>
                  <a:tcPr marL="99024" marR="9902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９</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７１１点</a:t>
                      </a:r>
                      <a:endParaRPr kumimoji="1" lang="ja-JP" altLang="en-US" sz="1800" b="1" dirty="0"/>
                    </a:p>
                  </a:txBody>
                  <a:tcPr marL="99024" marR="9902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24" marR="99024" marT="45669" marB="45669">
                    <a:solidFill>
                      <a:schemeClr val="tx2">
                        <a:lumMod val="20000"/>
                        <a:lumOff val="80000"/>
                      </a:schemeClr>
                    </a:solidFill>
                  </a:tcPr>
                </a:tc>
                <a:tc>
                  <a:txBody>
                    <a:bodyPr/>
                    <a:lstStyle/>
                    <a:p>
                      <a:r>
                        <a:rPr kumimoji="1" lang="ja-JP" altLang="en-US" sz="1800" b="1" dirty="0" smtClean="0">
                          <a:solidFill>
                            <a:schemeClr val="tx1"/>
                          </a:solidFill>
                        </a:rPr>
                        <a:t>　９</a:t>
                      </a:r>
                      <a:r>
                        <a:rPr kumimoji="1" lang="en-US" altLang="ja-JP" sz="1800" b="1" dirty="0" smtClean="0">
                          <a:solidFill>
                            <a:schemeClr val="tx1"/>
                          </a:solidFill>
                        </a:rPr>
                        <a:t>,</a:t>
                      </a:r>
                      <a:r>
                        <a:rPr kumimoji="1" lang="ja-JP" altLang="en-US" sz="1800" b="1" dirty="0" smtClean="0">
                          <a:solidFill>
                            <a:schemeClr val="tx1"/>
                          </a:solidFill>
                        </a:rPr>
                        <a:t>８６９点（１５８点）</a:t>
                      </a:r>
                      <a:endParaRPr kumimoji="1" lang="ja-JP" altLang="en-US" sz="1800" b="1" dirty="0">
                        <a:solidFill>
                          <a:schemeClr val="tx1"/>
                        </a:solidFill>
                      </a:endParaRPr>
                    </a:p>
                  </a:txBody>
                  <a:tcPr marL="99024" marR="99024"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24" marR="9902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４日以上７日以内</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24" marR="9902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８</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７８６点</a:t>
                      </a:r>
                      <a:endParaRPr kumimoji="1" lang="ja-JP" altLang="en-US" sz="1800" b="1" dirty="0"/>
                    </a:p>
                  </a:txBody>
                  <a:tcPr marL="99024" marR="9902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24" marR="9902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８</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９２９点（１４３点）</a:t>
                      </a:r>
                    </a:p>
                  </a:txBody>
                  <a:tcPr marL="99024" marR="99024"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24" marR="9902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８日以上１４日以内</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24" marR="9902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７</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５０１点</a:t>
                      </a:r>
                      <a:endParaRPr kumimoji="1" lang="ja-JP" altLang="en-US" sz="1800" b="1" dirty="0"/>
                    </a:p>
                  </a:txBody>
                  <a:tcPr marL="99024" marR="9902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24" marR="9902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７</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６２３点（１２２点）</a:t>
                      </a:r>
                    </a:p>
                  </a:txBody>
                  <a:tcPr marL="99024" marR="99024" marT="45669" marB="45669">
                    <a:solidFill>
                      <a:schemeClr val="tx2">
                        <a:lumMod val="20000"/>
                        <a:lumOff val="80000"/>
                      </a:schemeClr>
                    </a:solidFill>
                  </a:tcPr>
                </a:tc>
              </a:tr>
              <a:tr h="365654">
                <a:tc>
                  <a:txBody>
                    <a:bodyPr/>
                    <a:lstStyle/>
                    <a:p>
                      <a:pPr algn="l"/>
                      <a:r>
                        <a:rPr kumimoji="1" lang="ja-JP" altLang="en-US" sz="1800" b="1" dirty="0" smtClean="0">
                          <a:solidFill>
                            <a:schemeClr val="tx1"/>
                          </a:solidFill>
                        </a:rPr>
                        <a:t>２</a:t>
                      </a:r>
                    </a:p>
                  </a:txBody>
                  <a:tcPr marL="99024" marR="99024" marT="45669" marB="45669">
                    <a:solidFill>
                      <a:schemeClr val="tx2">
                        <a:lumMod val="20000"/>
                        <a:lumOff val="80000"/>
                      </a:schemeClr>
                    </a:solidFill>
                  </a:tcPr>
                </a:tc>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３日以内</a:t>
                      </a:r>
                      <a:endParaRPr kumimoji="1" lang="ja-JP" altLang="en-US" sz="1800" b="1" dirty="0" smtClean="0"/>
                    </a:p>
                  </a:txBody>
                  <a:tcPr marL="99024" marR="9902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：１１</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２１１点</a:t>
                      </a:r>
                      <a:endParaRPr kumimoji="1" lang="ja-JP" altLang="en-US" sz="1800" b="1" dirty="0"/>
                    </a:p>
                  </a:txBody>
                  <a:tcPr marL="99024" marR="9902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24" marR="99024" marT="45669" marB="45669">
                    <a:solidFill>
                      <a:schemeClr val="tx2">
                        <a:lumMod val="20000"/>
                        <a:lumOff val="80000"/>
                      </a:schemeClr>
                    </a:solidFill>
                  </a:tcPr>
                </a:tc>
                <a:tc>
                  <a:txBody>
                    <a:bodyPr/>
                    <a:lstStyle/>
                    <a:p>
                      <a:r>
                        <a:rPr kumimoji="1" lang="ja-JP" altLang="en-US" sz="1800" b="1" dirty="0" smtClean="0">
                          <a:solidFill>
                            <a:schemeClr val="tx1"/>
                          </a:solidFill>
                        </a:rPr>
                        <a:t>１１</a:t>
                      </a:r>
                      <a:r>
                        <a:rPr kumimoji="1" lang="en-US" altLang="ja-JP" sz="1800" b="1" dirty="0" smtClean="0">
                          <a:solidFill>
                            <a:schemeClr val="tx1"/>
                          </a:solidFill>
                        </a:rPr>
                        <a:t>,</a:t>
                      </a:r>
                      <a:r>
                        <a:rPr kumimoji="1" lang="ja-JP" altLang="en-US" sz="1800" b="1" dirty="0" smtClean="0">
                          <a:solidFill>
                            <a:schemeClr val="tx1"/>
                          </a:solidFill>
                        </a:rPr>
                        <a:t>３９３点（１８２点）</a:t>
                      </a:r>
                      <a:endParaRPr kumimoji="1" lang="ja-JP" altLang="en-US" sz="1800" b="1" dirty="0">
                        <a:solidFill>
                          <a:schemeClr val="tx1"/>
                        </a:solidFill>
                      </a:endParaRPr>
                    </a:p>
                  </a:txBody>
                  <a:tcPr marL="99024" marR="99024"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24" marR="9902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４日以上７日以内</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24" marR="9902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：１０</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１５１点</a:t>
                      </a:r>
                      <a:endParaRPr kumimoji="1" lang="ja-JP" altLang="en-US" sz="1800" b="1" dirty="0"/>
                    </a:p>
                  </a:txBody>
                  <a:tcPr marL="99024" marR="9902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24" marR="9902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１０</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３１６点（１６５点）</a:t>
                      </a:r>
                    </a:p>
                  </a:txBody>
                  <a:tcPr marL="99024" marR="99024"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24" marR="9902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８日以上１４日以内</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24" marR="9902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  ８</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９０１点</a:t>
                      </a:r>
                      <a:endParaRPr kumimoji="1" lang="ja-JP" altLang="en-US" sz="1800" b="1" dirty="0"/>
                    </a:p>
                  </a:txBody>
                  <a:tcPr marL="99024" marR="9902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24" marR="9902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９</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０４６点（１４５点）</a:t>
                      </a:r>
                    </a:p>
                  </a:txBody>
                  <a:tcPr marL="99024" marR="99024" marT="45669" marB="45669">
                    <a:solidFill>
                      <a:schemeClr val="tx2">
                        <a:lumMod val="20000"/>
                        <a:lumOff val="80000"/>
                      </a:schemeClr>
                    </a:solidFill>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875083163"/>
              </p:ext>
            </p:extLst>
          </p:nvPr>
        </p:nvGraphicFramePr>
        <p:xfrm>
          <a:off x="484986" y="3789363"/>
          <a:ext cx="9226682" cy="2193948"/>
        </p:xfrm>
        <a:graphic>
          <a:graphicData uri="http://schemas.openxmlformats.org/drawingml/2006/table">
            <a:tbl>
              <a:tblPr firstRow="1" bandRow="1">
                <a:tableStyleId>{5C22544A-7EE6-4342-B048-85BDC9FD1C3A}</a:tableStyleId>
              </a:tblPr>
              <a:tblGrid>
                <a:gridCol w="419394"/>
                <a:gridCol w="4984473"/>
                <a:gridCol w="1326236"/>
                <a:gridCol w="390069"/>
                <a:gridCol w="2106510"/>
              </a:tblGrid>
              <a:tr h="365654">
                <a:tc>
                  <a:txBody>
                    <a:bodyPr/>
                    <a:lstStyle/>
                    <a:p>
                      <a:pPr algn="l"/>
                      <a:r>
                        <a:rPr kumimoji="1" lang="ja-JP" altLang="en-US" sz="1800" b="1" dirty="0" smtClean="0">
                          <a:solidFill>
                            <a:schemeClr val="tx1"/>
                          </a:solidFill>
                        </a:rPr>
                        <a:t>３</a:t>
                      </a:r>
                    </a:p>
                  </a:txBody>
                  <a:tcPr marL="99050" marR="99050" marT="45669" marB="45669">
                    <a:solidFill>
                      <a:schemeClr val="tx2">
                        <a:lumMod val="20000"/>
                        <a:lumOff val="80000"/>
                      </a:schemeClr>
                    </a:solidFill>
                  </a:tcPr>
                </a:tc>
                <a:tc>
                  <a:txBody>
                    <a:bodyPr/>
                    <a:lstStyle/>
                    <a:p>
                      <a:pPr algn="l"/>
                      <a:r>
                        <a:rPr kumimoji="1" lang="ja-JP" altLang="en-US" sz="1800" b="1" i="0" u="none" strike="noStrike" kern="1200" cap="none" spc="0" normalizeH="0" baseline="0" noProof="0" dirty="0" smtClean="0">
                          <a:ln>
                            <a:noFill/>
                          </a:ln>
                          <a:solidFill>
                            <a:schemeClr val="tx1"/>
                          </a:solidFill>
                          <a:effectLst/>
                          <a:uLnTx/>
                          <a:uFillTx/>
                          <a:latin typeface="ＭＳ Ｐゴシック" charset="-128"/>
                          <a:ea typeface="ＭＳ Ｐゴシック" charset="-128"/>
                        </a:rPr>
                        <a:t>救命救急入院料（３日以内）</a:t>
                      </a:r>
                      <a:endParaRPr kumimoji="1" lang="ja-JP" altLang="en-US" sz="1800" b="1" dirty="0" smtClean="0">
                        <a:solidFill>
                          <a:schemeClr val="tx1"/>
                        </a:solidFill>
                      </a:endParaRPr>
                    </a:p>
                  </a:txBody>
                  <a:tcPr marL="99050" marR="99050" marT="45669" marB="45669">
                    <a:solidFill>
                      <a:schemeClr val="tx2">
                        <a:lumMod val="20000"/>
                        <a:lumOff val="80000"/>
                      </a:schemeClr>
                    </a:solidFill>
                  </a:tcPr>
                </a:tc>
                <a:tc>
                  <a:txBody>
                    <a:bodyPr/>
                    <a:lstStyle/>
                    <a:p>
                      <a:r>
                        <a:rPr kumimoji="1" lang="ja-JP" altLang="en-US"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：９</a:t>
                      </a:r>
                      <a:r>
                        <a:rPr kumimoji="1" lang="en-US" altLang="ja-JP"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７１１点</a:t>
                      </a:r>
                      <a:endParaRPr kumimoji="1" lang="ja-JP" altLang="en-US" sz="1700" b="1" dirty="0"/>
                    </a:p>
                  </a:txBody>
                  <a:tcPr marL="99050" marR="99050"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50" marR="99050" marT="45669" marB="45669">
                    <a:solidFill>
                      <a:schemeClr val="tx2">
                        <a:lumMod val="20000"/>
                        <a:lumOff val="80000"/>
                      </a:schemeClr>
                    </a:solidFill>
                  </a:tcPr>
                </a:tc>
                <a:tc>
                  <a:txBody>
                    <a:bodyPr/>
                    <a:lstStyle/>
                    <a:p>
                      <a:r>
                        <a:rPr kumimoji="1" lang="ja-JP" altLang="en-US" sz="1700" b="1" dirty="0" smtClean="0">
                          <a:solidFill>
                            <a:schemeClr val="tx1"/>
                          </a:solidFill>
                        </a:rPr>
                        <a:t>９</a:t>
                      </a:r>
                      <a:r>
                        <a:rPr kumimoji="1" lang="en-US" altLang="ja-JP" sz="1700" b="1" dirty="0" smtClean="0">
                          <a:solidFill>
                            <a:schemeClr val="tx1"/>
                          </a:solidFill>
                        </a:rPr>
                        <a:t>,</a:t>
                      </a:r>
                      <a:r>
                        <a:rPr kumimoji="1" lang="ja-JP" altLang="en-US" sz="1700" b="1" dirty="0" smtClean="0">
                          <a:solidFill>
                            <a:schemeClr val="tx1"/>
                          </a:solidFill>
                        </a:rPr>
                        <a:t>８６９点</a:t>
                      </a:r>
                      <a:r>
                        <a:rPr kumimoji="1" lang="ja-JP" altLang="en-US" sz="1700" b="1" spc="0" baseline="0" dirty="0" smtClean="0">
                          <a:solidFill>
                            <a:schemeClr val="tx1"/>
                          </a:solidFill>
                        </a:rPr>
                        <a:t>（１５８点）</a:t>
                      </a:r>
                      <a:endParaRPr kumimoji="1" lang="ja-JP" altLang="en-US" sz="1700" b="1" spc="0" baseline="0" dirty="0">
                        <a:solidFill>
                          <a:schemeClr val="tx1"/>
                        </a:solidFill>
                      </a:endParaRPr>
                    </a:p>
                  </a:txBody>
                  <a:tcPr marL="99050" marR="99050"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50" marR="99050"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chemeClr val="tx1"/>
                          </a:solidFill>
                          <a:effectLst/>
                          <a:uLnTx/>
                          <a:uFillTx/>
                          <a:latin typeface="ＭＳ Ｐゴシック" charset="-128"/>
                          <a:ea typeface="ＭＳ Ｐゴシック" charset="-128"/>
                        </a:rPr>
                        <a:t>救命救急入院料（４日以上７日以内）</a:t>
                      </a: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50" marR="99050" marT="45669" marB="45669">
                    <a:solidFill>
                      <a:schemeClr val="tx2">
                        <a:lumMod val="20000"/>
                        <a:lumOff val="80000"/>
                      </a:schemeClr>
                    </a:solidFill>
                  </a:tcPr>
                </a:tc>
                <a:tc>
                  <a:txBody>
                    <a:bodyPr/>
                    <a:lstStyle/>
                    <a:p>
                      <a:r>
                        <a:rPr kumimoji="1" lang="ja-JP" altLang="en-US"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a:t>
                      </a:r>
                      <a:r>
                        <a:rPr kumimoji="1" lang="en-US" altLang="ja-JP"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７８６点</a:t>
                      </a:r>
                      <a:endParaRPr kumimoji="1" lang="ja-JP" altLang="en-US" sz="1700" b="1" dirty="0"/>
                    </a:p>
                  </a:txBody>
                  <a:tcPr marL="99050" marR="99050"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50" marR="99050"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smtClean="0">
                          <a:ln>
                            <a:noFill/>
                          </a:ln>
                          <a:solidFill>
                            <a:prstClr val="black"/>
                          </a:solidFill>
                          <a:effectLst/>
                          <a:uLnTx/>
                          <a:uFillTx/>
                          <a:latin typeface="+mn-lt"/>
                          <a:ea typeface="+mn-ea"/>
                        </a:rPr>
                        <a:t>８</a:t>
                      </a:r>
                      <a:r>
                        <a:rPr kumimoji="1" lang="en-US" altLang="ja-JP" sz="1700" b="1" i="0" u="none" strike="noStrike" kern="1200" cap="none" spc="0" normalizeH="0" baseline="0" noProof="0" dirty="0" smtClean="0">
                          <a:ln>
                            <a:noFill/>
                          </a:ln>
                          <a:solidFill>
                            <a:prstClr val="black"/>
                          </a:solidFill>
                          <a:effectLst/>
                          <a:uLnTx/>
                          <a:uFillTx/>
                          <a:latin typeface="+mn-lt"/>
                          <a:ea typeface="+mn-ea"/>
                        </a:rPr>
                        <a:t>,</a:t>
                      </a:r>
                      <a:r>
                        <a:rPr kumimoji="1" lang="ja-JP" altLang="en-US" sz="1700" b="1" i="0" u="none" strike="noStrike" kern="1200" cap="none" spc="0" normalizeH="0" baseline="0" noProof="0" dirty="0" smtClean="0">
                          <a:ln>
                            <a:noFill/>
                          </a:ln>
                          <a:solidFill>
                            <a:prstClr val="black"/>
                          </a:solidFill>
                          <a:effectLst/>
                          <a:uLnTx/>
                          <a:uFillTx/>
                          <a:latin typeface="+mn-lt"/>
                          <a:ea typeface="+mn-ea"/>
                        </a:rPr>
                        <a:t>９２９点（１４３点）</a:t>
                      </a:r>
                    </a:p>
                  </a:txBody>
                  <a:tcPr marL="99050" marR="99050"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50" marR="99050"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chemeClr val="tx1"/>
                          </a:solidFill>
                          <a:effectLst/>
                          <a:uLnTx/>
                          <a:uFillTx/>
                          <a:latin typeface="ＭＳ Ｐゴシック" charset="-128"/>
                          <a:ea typeface="ＭＳ Ｐゴシック" charset="-128"/>
                        </a:rPr>
                        <a:t>救命救急入院料（８日以上１４日以内）</a:t>
                      </a: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50" marR="99050" marT="45669" marB="45669">
                    <a:solidFill>
                      <a:schemeClr val="tx2">
                        <a:lumMod val="20000"/>
                        <a:lumOff val="80000"/>
                      </a:schemeClr>
                    </a:solidFill>
                  </a:tcPr>
                </a:tc>
                <a:tc>
                  <a:txBody>
                    <a:bodyPr/>
                    <a:lstStyle/>
                    <a:p>
                      <a:r>
                        <a:rPr kumimoji="1" lang="ja-JP" altLang="en-US"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a:t>
                      </a:r>
                      <a:r>
                        <a:rPr kumimoji="1" lang="en-US" altLang="ja-JP"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５０１点</a:t>
                      </a:r>
                      <a:endParaRPr kumimoji="1" lang="ja-JP" altLang="en-US" sz="1700" b="1" dirty="0"/>
                    </a:p>
                  </a:txBody>
                  <a:tcPr marL="99050" marR="99050"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50" marR="99050"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smtClean="0">
                          <a:ln>
                            <a:noFill/>
                          </a:ln>
                          <a:solidFill>
                            <a:prstClr val="black"/>
                          </a:solidFill>
                          <a:effectLst/>
                          <a:uLnTx/>
                          <a:uFillTx/>
                          <a:latin typeface="+mn-lt"/>
                          <a:ea typeface="+mn-ea"/>
                        </a:rPr>
                        <a:t>７</a:t>
                      </a:r>
                      <a:r>
                        <a:rPr kumimoji="1" lang="en-US" altLang="ja-JP" sz="1700" b="1" i="0" u="none" strike="noStrike" kern="1200" cap="none" spc="0" normalizeH="0" baseline="0" noProof="0" dirty="0" smtClean="0">
                          <a:ln>
                            <a:noFill/>
                          </a:ln>
                          <a:solidFill>
                            <a:prstClr val="black"/>
                          </a:solidFill>
                          <a:effectLst/>
                          <a:uLnTx/>
                          <a:uFillTx/>
                          <a:latin typeface="+mn-lt"/>
                          <a:ea typeface="+mn-ea"/>
                        </a:rPr>
                        <a:t>,</a:t>
                      </a:r>
                      <a:r>
                        <a:rPr kumimoji="1" lang="ja-JP" altLang="en-US" sz="1700" b="1" i="0" u="none" strike="noStrike" kern="1200" cap="none" spc="0" normalizeH="0" baseline="0" noProof="0" dirty="0" smtClean="0">
                          <a:ln>
                            <a:noFill/>
                          </a:ln>
                          <a:solidFill>
                            <a:prstClr val="black"/>
                          </a:solidFill>
                          <a:effectLst/>
                          <a:uLnTx/>
                          <a:uFillTx/>
                          <a:latin typeface="+mn-lt"/>
                          <a:ea typeface="+mn-ea"/>
                        </a:rPr>
                        <a:t>６２３点（１２２点）</a:t>
                      </a:r>
                    </a:p>
                  </a:txBody>
                  <a:tcPr marL="99050" marR="99050"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50" marR="99050"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schemeClr val="tx1"/>
                          </a:solidFill>
                          <a:effectLst/>
                          <a:uLnTx/>
                          <a:uFillTx/>
                          <a:latin typeface="ＭＳ Ｐゴシック" charset="-128"/>
                          <a:ea typeface="ＭＳ Ｐゴシック" charset="-128"/>
                        </a:rPr>
                        <a:t>広範囲熱傷特定集中治療管理料（３日以内）</a:t>
                      </a:r>
                      <a:endParaRPr kumimoji="1" lang="ja-JP" altLang="en-US" sz="1500" b="1" i="0" u="none" strike="noStrike" kern="1200" cap="none" spc="0" normalizeH="0" baseline="0" noProof="0" dirty="0" smtClean="0">
                        <a:ln>
                          <a:noFill/>
                        </a:ln>
                        <a:solidFill>
                          <a:schemeClr val="tx1"/>
                        </a:solidFill>
                        <a:effectLst/>
                        <a:uLnTx/>
                        <a:uFillTx/>
                        <a:latin typeface="+mn-lt"/>
                        <a:ea typeface="+mn-ea"/>
                      </a:endParaRPr>
                    </a:p>
                  </a:txBody>
                  <a:tcPr marL="99050" marR="99050" marT="45669" marB="45669">
                    <a:solidFill>
                      <a:schemeClr val="tx2">
                        <a:lumMod val="20000"/>
                        <a:lumOff val="80000"/>
                      </a:schemeClr>
                    </a:solidFill>
                  </a:tcPr>
                </a:tc>
                <a:tc>
                  <a:txBody>
                    <a:bodyPr/>
                    <a:lstStyle/>
                    <a:p>
                      <a:r>
                        <a:rPr kumimoji="1" lang="ja-JP" altLang="en-US"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：９</a:t>
                      </a:r>
                      <a:r>
                        <a:rPr kumimoji="1" lang="en-US" altLang="ja-JP"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７１１点</a:t>
                      </a:r>
                      <a:endParaRPr kumimoji="1" lang="ja-JP" altLang="en-US" sz="1700" b="1" dirty="0"/>
                    </a:p>
                  </a:txBody>
                  <a:tcPr marL="99050" marR="99050"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50" marR="99050"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smtClean="0">
                          <a:ln>
                            <a:noFill/>
                          </a:ln>
                          <a:solidFill>
                            <a:prstClr val="black"/>
                          </a:solidFill>
                          <a:effectLst/>
                          <a:uLnTx/>
                          <a:uFillTx/>
                          <a:latin typeface="+mn-lt"/>
                          <a:ea typeface="+mn-ea"/>
                        </a:rPr>
                        <a:t>９</a:t>
                      </a:r>
                      <a:r>
                        <a:rPr kumimoji="1" lang="en-US" altLang="ja-JP" sz="1700" b="1" i="0" u="none" strike="noStrike" kern="1200" cap="none" spc="0" normalizeH="0" baseline="0" noProof="0" dirty="0" smtClean="0">
                          <a:ln>
                            <a:noFill/>
                          </a:ln>
                          <a:solidFill>
                            <a:prstClr val="black"/>
                          </a:solidFill>
                          <a:effectLst/>
                          <a:uLnTx/>
                          <a:uFillTx/>
                          <a:latin typeface="+mn-lt"/>
                          <a:ea typeface="+mn-ea"/>
                        </a:rPr>
                        <a:t>,</a:t>
                      </a:r>
                      <a:r>
                        <a:rPr kumimoji="1" lang="ja-JP" altLang="en-US" sz="1700" b="1" i="0" u="none" strike="noStrike" kern="1200" cap="none" spc="0" normalizeH="0" baseline="0" noProof="0" dirty="0" smtClean="0">
                          <a:ln>
                            <a:noFill/>
                          </a:ln>
                          <a:solidFill>
                            <a:prstClr val="black"/>
                          </a:solidFill>
                          <a:effectLst/>
                          <a:uLnTx/>
                          <a:uFillTx/>
                          <a:latin typeface="+mn-lt"/>
                          <a:ea typeface="+mn-ea"/>
                        </a:rPr>
                        <a:t>８６９点（１５８点）</a:t>
                      </a:r>
                    </a:p>
                  </a:txBody>
                  <a:tcPr marL="99050" marR="99050"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50" marR="99050"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schemeClr val="tx1"/>
                          </a:solidFill>
                          <a:effectLst/>
                          <a:uLnTx/>
                          <a:uFillTx/>
                          <a:latin typeface="ＭＳ Ｐゴシック" charset="-128"/>
                          <a:ea typeface="ＭＳ Ｐゴシック" charset="-128"/>
                        </a:rPr>
                        <a:t>広範囲熱傷特定集中治療管理料（４日以上７日以内）</a:t>
                      </a:r>
                      <a:endParaRPr kumimoji="1" lang="ja-JP" altLang="en-US" sz="1500" b="1" i="0" u="none" strike="noStrike" kern="1200" cap="none" spc="0" normalizeH="0" baseline="0" noProof="0" dirty="0" smtClean="0">
                        <a:ln>
                          <a:noFill/>
                        </a:ln>
                        <a:solidFill>
                          <a:schemeClr val="tx1"/>
                        </a:solidFill>
                        <a:effectLst/>
                        <a:uLnTx/>
                        <a:uFillTx/>
                        <a:latin typeface="+mn-lt"/>
                        <a:ea typeface="+mn-ea"/>
                      </a:endParaRPr>
                    </a:p>
                  </a:txBody>
                  <a:tcPr marL="99050" marR="99050" marT="45669" marB="45669">
                    <a:solidFill>
                      <a:schemeClr val="tx2">
                        <a:lumMod val="20000"/>
                        <a:lumOff val="80000"/>
                      </a:schemeClr>
                    </a:solidFill>
                  </a:tcPr>
                </a:tc>
                <a:tc>
                  <a:txBody>
                    <a:bodyPr/>
                    <a:lstStyle/>
                    <a:p>
                      <a:r>
                        <a:rPr kumimoji="1" lang="ja-JP" altLang="en-US"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a:t>
                      </a:r>
                      <a:r>
                        <a:rPr kumimoji="1" lang="en-US" altLang="ja-JP"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７８６点</a:t>
                      </a:r>
                      <a:endParaRPr kumimoji="1" lang="ja-JP" altLang="en-US" sz="1700" b="1" dirty="0"/>
                    </a:p>
                  </a:txBody>
                  <a:tcPr marL="99050" marR="99050"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50" marR="99050"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smtClean="0">
                          <a:ln>
                            <a:noFill/>
                          </a:ln>
                          <a:solidFill>
                            <a:prstClr val="black"/>
                          </a:solidFill>
                          <a:effectLst/>
                          <a:uLnTx/>
                          <a:uFillTx/>
                          <a:latin typeface="+mn-lt"/>
                          <a:ea typeface="+mn-ea"/>
                        </a:rPr>
                        <a:t>８</a:t>
                      </a:r>
                      <a:r>
                        <a:rPr kumimoji="1" lang="en-US" altLang="ja-JP" sz="1700" b="1" i="0" u="none" strike="noStrike" kern="1200" cap="none" spc="0" normalizeH="0" baseline="0" noProof="0" dirty="0" smtClean="0">
                          <a:ln>
                            <a:noFill/>
                          </a:ln>
                          <a:solidFill>
                            <a:prstClr val="black"/>
                          </a:solidFill>
                          <a:effectLst/>
                          <a:uLnTx/>
                          <a:uFillTx/>
                          <a:latin typeface="+mn-lt"/>
                          <a:ea typeface="+mn-ea"/>
                        </a:rPr>
                        <a:t>,</a:t>
                      </a:r>
                      <a:r>
                        <a:rPr kumimoji="1" lang="ja-JP" altLang="en-US" sz="1700" b="1" i="0" u="none" strike="noStrike" kern="1200" cap="none" spc="0" normalizeH="0" baseline="0" noProof="0" dirty="0" smtClean="0">
                          <a:ln>
                            <a:noFill/>
                          </a:ln>
                          <a:solidFill>
                            <a:prstClr val="black"/>
                          </a:solidFill>
                          <a:effectLst/>
                          <a:uLnTx/>
                          <a:uFillTx/>
                          <a:latin typeface="+mn-lt"/>
                          <a:ea typeface="+mn-ea"/>
                        </a:rPr>
                        <a:t>９２９点（１４３点）</a:t>
                      </a:r>
                    </a:p>
                  </a:txBody>
                  <a:tcPr marL="99050" marR="99050"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50" marR="99050"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schemeClr val="tx1"/>
                          </a:solidFill>
                          <a:effectLst/>
                          <a:uLnTx/>
                          <a:uFillTx/>
                          <a:latin typeface="ＭＳ Ｐゴシック" charset="-128"/>
                          <a:ea typeface="ＭＳ Ｐゴシック" charset="-128"/>
                        </a:rPr>
                        <a:t>広範囲熱傷特定集中治療管理料（８日以上６０日以内）</a:t>
                      </a:r>
                      <a:endParaRPr kumimoji="1" lang="ja-JP" altLang="en-US" sz="1500" b="1" i="0" u="none" strike="noStrike" kern="1200" cap="none" spc="0" normalizeH="0" baseline="0" noProof="0" dirty="0" smtClean="0">
                        <a:ln>
                          <a:noFill/>
                        </a:ln>
                        <a:solidFill>
                          <a:schemeClr val="tx1"/>
                        </a:solidFill>
                        <a:effectLst/>
                        <a:uLnTx/>
                        <a:uFillTx/>
                        <a:latin typeface="+mn-lt"/>
                        <a:ea typeface="+mn-ea"/>
                      </a:endParaRPr>
                    </a:p>
                  </a:txBody>
                  <a:tcPr marL="99050" marR="99050" marT="45669" marB="45669">
                    <a:solidFill>
                      <a:schemeClr val="tx2">
                        <a:lumMod val="20000"/>
                        <a:lumOff val="80000"/>
                      </a:schemeClr>
                    </a:solidFill>
                  </a:tcPr>
                </a:tc>
                <a:tc>
                  <a:txBody>
                    <a:bodyPr/>
                    <a:lstStyle/>
                    <a:p>
                      <a:r>
                        <a:rPr kumimoji="1" lang="ja-JP" altLang="en-US"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a:t>
                      </a:r>
                      <a:r>
                        <a:rPr kumimoji="1" lang="en-US" altLang="ja-JP"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7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９０１点</a:t>
                      </a:r>
                      <a:endParaRPr kumimoji="1" lang="ja-JP" altLang="en-US" sz="1700" b="1" dirty="0"/>
                    </a:p>
                  </a:txBody>
                  <a:tcPr marL="99050" marR="99050"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50" marR="99050"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smtClean="0">
                          <a:ln>
                            <a:noFill/>
                          </a:ln>
                          <a:solidFill>
                            <a:prstClr val="black"/>
                          </a:solidFill>
                          <a:effectLst/>
                          <a:uLnTx/>
                          <a:uFillTx/>
                          <a:latin typeface="+mn-lt"/>
                          <a:ea typeface="+mn-ea"/>
                        </a:rPr>
                        <a:t>８</a:t>
                      </a:r>
                      <a:r>
                        <a:rPr kumimoji="1" lang="en-US" altLang="ja-JP" sz="1700" b="1" i="0" u="none" strike="noStrike" kern="1200" cap="none" spc="0" normalizeH="0" baseline="0" noProof="0" dirty="0" smtClean="0">
                          <a:ln>
                            <a:noFill/>
                          </a:ln>
                          <a:solidFill>
                            <a:prstClr val="black"/>
                          </a:solidFill>
                          <a:effectLst/>
                          <a:uLnTx/>
                          <a:uFillTx/>
                          <a:latin typeface="+mn-lt"/>
                          <a:ea typeface="+mn-ea"/>
                        </a:rPr>
                        <a:t>,</a:t>
                      </a:r>
                      <a:r>
                        <a:rPr kumimoji="1" lang="ja-JP" altLang="en-US" sz="1700" b="1" i="0" u="none" strike="noStrike" kern="1200" cap="none" spc="0" normalizeH="0" baseline="0" noProof="0" dirty="0" smtClean="0">
                          <a:ln>
                            <a:noFill/>
                          </a:ln>
                          <a:solidFill>
                            <a:prstClr val="black"/>
                          </a:solidFill>
                          <a:effectLst/>
                          <a:uLnTx/>
                          <a:uFillTx/>
                          <a:latin typeface="+mn-lt"/>
                          <a:ea typeface="+mn-ea"/>
                        </a:rPr>
                        <a:t>０３０点（１２９点）</a:t>
                      </a:r>
                    </a:p>
                  </a:txBody>
                  <a:tcPr marL="99050" marR="99050" marT="45669" marB="45669">
                    <a:solidFill>
                      <a:schemeClr val="tx2">
                        <a:lumMod val="20000"/>
                        <a:lumOff val="80000"/>
                      </a:schemeClr>
                    </a:solidFill>
                  </a:tcPr>
                </a:tc>
              </a:tr>
            </a:tbl>
          </a:graphicData>
        </a:graphic>
      </p:graphicFrame>
      <p:sp>
        <p:nvSpPr>
          <p:cNvPr id="10"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73</a:t>
            </a:fld>
            <a:endParaRPr lang="ja-JP" altLang="en-US" dirty="0">
              <a:solidFill>
                <a:prstClr val="black"/>
              </a:solidFill>
            </a:endParaRPr>
          </a:p>
        </p:txBody>
      </p:sp>
    </p:spTree>
    <p:extLst>
      <p:ext uri="{BB962C8B-B14F-4D97-AF65-F5344CB8AC3E}">
        <p14:creationId xmlns:p14="http://schemas.microsoft.com/office/powerpoint/2010/main" val="34473695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36868"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36869" name="Rectangle 10"/>
          <p:cNvSpPr>
            <a:spLocks noChangeArrowheads="1"/>
          </p:cNvSpPr>
          <p:nvPr/>
        </p:nvSpPr>
        <p:spPr bwMode="auto">
          <a:xfrm>
            <a:off x="225301" y="1190625"/>
            <a:ext cx="9494969" cy="5430838"/>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400"/>
              </a:lnSpc>
              <a:spcBef>
                <a:spcPct val="0"/>
              </a:spcBef>
              <a:spcAft>
                <a:spcPct val="0"/>
              </a:spcAft>
              <a:buFont typeface="Arial" pitchFamily="34" charset="0"/>
              <a:buNone/>
            </a:pPr>
            <a:r>
              <a:rPr lang="ja-JP" altLang="en-US" sz="2200" dirty="0" smtClean="0">
                <a:solidFill>
                  <a:srgbClr val="000000"/>
                </a:solidFill>
                <a:latin typeface="ＭＳ Ｐゴシック" pitchFamily="50" charset="-128"/>
              </a:rPr>
              <a:t>○特定集中治療室管理料</a:t>
            </a:r>
            <a:r>
              <a:rPr lang="ja-JP" altLang="en-US" sz="2200" dirty="0" smtClean="0">
                <a:solidFill>
                  <a:srgbClr val="FF0000"/>
                </a:solidFill>
                <a:latin typeface="ＭＳ Ｐゴシック" pitchFamily="50" charset="-128"/>
              </a:rPr>
              <a:t>（１～２の新設）</a:t>
            </a:r>
            <a:endParaRPr lang="en-US" altLang="ja-JP" sz="2200" dirty="0" smtClean="0">
              <a:solidFill>
                <a:srgbClr val="FF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dirty="0" smtClean="0">
              <a:solidFill>
                <a:srgbClr val="FF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dirty="0" smtClean="0">
              <a:solidFill>
                <a:srgbClr val="FF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dirty="0" smtClean="0">
              <a:solidFill>
                <a:srgbClr val="FF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dirty="0" smtClean="0">
              <a:solidFill>
                <a:srgbClr val="FF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dirty="0" smtClean="0">
              <a:solidFill>
                <a:srgbClr val="FF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dirty="0" smtClean="0">
              <a:solidFill>
                <a:srgbClr val="FF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dirty="0" smtClean="0">
              <a:solidFill>
                <a:srgbClr val="FF0000"/>
              </a:solidFill>
              <a:latin typeface="ＭＳ Ｐゴシック" pitchFamily="50" charset="-128"/>
            </a:endParaRPr>
          </a:p>
          <a:p>
            <a:pPr eaLnBrk="1" fontAlgn="base" hangingPunct="1">
              <a:lnSpc>
                <a:spcPts val="2400"/>
              </a:lnSpc>
              <a:spcBef>
                <a:spcPts val="600"/>
              </a:spcBef>
              <a:spcAft>
                <a:spcPct val="0"/>
              </a:spcAft>
              <a:buFont typeface="Arial" pitchFamily="34" charset="0"/>
              <a:buNone/>
            </a:pPr>
            <a:r>
              <a:rPr lang="ja-JP" altLang="en-US" sz="2200" dirty="0" smtClean="0">
                <a:solidFill>
                  <a:prstClr val="black"/>
                </a:solidFill>
                <a:latin typeface="ＭＳ Ｐゴシック" pitchFamily="50" charset="-128"/>
              </a:rPr>
              <a:t>○特定集中治療室管理料（従来の１～２が３～４に</a:t>
            </a:r>
            <a:r>
              <a:rPr lang="ja-JP" altLang="en-US" sz="2200" dirty="0" smtClean="0">
                <a:solidFill>
                  <a:srgbClr val="FF0000"/>
                </a:solidFill>
                <a:latin typeface="ＭＳ Ｐゴシック" pitchFamily="50" charset="-128"/>
              </a:rPr>
              <a:t>（移行）</a:t>
            </a:r>
            <a:r>
              <a:rPr lang="ja-JP" altLang="en-US" sz="2200" dirty="0" smtClean="0">
                <a:solidFill>
                  <a:prstClr val="black"/>
                </a:solidFill>
                <a:latin typeface="ＭＳ Ｐゴシック" pitchFamily="50" charset="-128"/>
              </a:rPr>
              <a:t>）</a:t>
            </a:r>
            <a:endParaRPr lang="en-US" altLang="ja-JP" sz="2200" dirty="0" smtClean="0">
              <a:solidFill>
                <a:prstClr val="black"/>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 typeface="Arial" pitchFamily="34" charset="0"/>
              <a:buNone/>
            </a:pP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dirty="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dirty="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dirty="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dirty="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dirty="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dirty="0" smtClean="0">
              <a:solidFill>
                <a:srgbClr val="000000"/>
              </a:solidFill>
              <a:latin typeface="ＭＳ Ｐゴシック" pitchFamily="50" charset="-128"/>
            </a:endParaRPr>
          </a:p>
          <a:p>
            <a:pPr eaLnBrk="1" fontAlgn="base" hangingPunct="1">
              <a:lnSpc>
                <a:spcPts val="2400"/>
              </a:lnSpc>
              <a:spcBef>
                <a:spcPts val="600"/>
              </a:spcBef>
              <a:spcAft>
                <a:spcPct val="0"/>
              </a:spcAft>
              <a:buFontTx/>
              <a:buNone/>
            </a:pPr>
            <a:endParaRPr lang="en-US" altLang="ja-JP" sz="2200" dirty="0" smtClean="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209085698"/>
              </p:ext>
            </p:extLst>
          </p:nvPr>
        </p:nvGraphicFramePr>
        <p:xfrm>
          <a:off x="507341" y="1557338"/>
          <a:ext cx="6084622" cy="1463676"/>
        </p:xfrm>
        <a:graphic>
          <a:graphicData uri="http://schemas.openxmlformats.org/drawingml/2006/table">
            <a:tbl>
              <a:tblPr firstRow="1" bandRow="1">
                <a:tableStyleId>{5C22544A-7EE6-4342-B048-85BDC9FD1C3A}</a:tableStyleId>
              </a:tblPr>
              <a:tblGrid>
                <a:gridCol w="312031"/>
                <a:gridCol w="3237015"/>
                <a:gridCol w="2535576"/>
              </a:tblGrid>
              <a:tr h="365919">
                <a:tc>
                  <a:txBody>
                    <a:bodyPr/>
                    <a:lstStyle/>
                    <a:p>
                      <a:pPr algn="ctr"/>
                      <a:r>
                        <a:rPr kumimoji="1" lang="ja-JP" altLang="en-US" sz="1800" b="1" dirty="0" smtClean="0">
                          <a:solidFill>
                            <a:schemeClr val="tx1"/>
                          </a:solidFill>
                        </a:rPr>
                        <a:t>１</a:t>
                      </a:r>
                    </a:p>
                  </a:txBody>
                  <a:tcPr marL="99043" marR="99043" marT="45732" marB="45732">
                    <a:solidFill>
                      <a:schemeClr val="tx2">
                        <a:lumMod val="20000"/>
                        <a:lumOff val="80000"/>
                      </a:schemeClr>
                    </a:solidFill>
                  </a:tcPr>
                </a:tc>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７日以内</a:t>
                      </a:r>
                      <a:endParaRPr kumimoji="1" lang="ja-JP" altLang="en-US" sz="1800" b="1" dirty="0" smtClean="0"/>
                    </a:p>
                  </a:txBody>
                  <a:tcPr marL="99043" marR="99043" marT="45732" marB="45732">
                    <a:solidFill>
                      <a:schemeClr val="tx2">
                        <a:lumMod val="20000"/>
                        <a:lumOff val="80000"/>
                      </a:schemeClr>
                    </a:solidFill>
                  </a:tcPr>
                </a:tc>
                <a:tc>
                  <a:txBody>
                    <a:bodyPr/>
                    <a:lstStyle/>
                    <a:p>
                      <a:r>
                        <a:rPr kumimoji="1" lang="ja-JP" altLang="en-US" sz="1800" b="1" dirty="0" smtClean="0">
                          <a:solidFill>
                            <a:schemeClr val="tx1"/>
                          </a:solidFill>
                        </a:rPr>
                        <a:t>：１３</a:t>
                      </a:r>
                      <a:r>
                        <a:rPr kumimoji="1" lang="en-US" altLang="ja-JP" sz="1800" b="1" dirty="0" smtClean="0">
                          <a:solidFill>
                            <a:schemeClr val="tx1"/>
                          </a:solidFill>
                        </a:rPr>
                        <a:t>,</a:t>
                      </a:r>
                      <a:r>
                        <a:rPr kumimoji="1" lang="ja-JP" altLang="en-US" sz="1800" b="1" dirty="0" smtClean="0">
                          <a:solidFill>
                            <a:schemeClr val="tx1"/>
                          </a:solidFill>
                        </a:rPr>
                        <a:t>６５０点（１５０点）</a:t>
                      </a:r>
                      <a:endParaRPr kumimoji="1" lang="ja-JP" altLang="en-US" sz="1800" b="1" dirty="0">
                        <a:solidFill>
                          <a:schemeClr val="tx1"/>
                        </a:solidFill>
                      </a:endParaRPr>
                    </a:p>
                  </a:txBody>
                  <a:tcPr marL="99043" marR="99043" marT="45732" marB="45732">
                    <a:solidFill>
                      <a:schemeClr val="tx2">
                        <a:lumMod val="20000"/>
                        <a:lumOff val="80000"/>
                      </a:schemeClr>
                    </a:solidFill>
                  </a:tcPr>
                </a:tc>
              </a:tr>
              <a:tr h="365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43" marR="99043" marT="45732" marB="4573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８日以上１４日以内</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43" marR="99043" marT="45732" marB="4573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：１２</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１２６点（１２６点）</a:t>
                      </a:r>
                    </a:p>
                  </a:txBody>
                  <a:tcPr marL="99043" marR="99043" marT="45732" marB="45732">
                    <a:solidFill>
                      <a:schemeClr val="tx2">
                        <a:lumMod val="20000"/>
                        <a:lumOff val="80000"/>
                      </a:schemeClr>
                    </a:solidFill>
                  </a:tcPr>
                </a:tc>
              </a:tr>
              <a:tr h="365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chemeClr val="tx1"/>
                          </a:solidFill>
                          <a:effectLst/>
                          <a:uLnTx/>
                          <a:uFillTx/>
                          <a:latin typeface="+mn-lt"/>
                          <a:ea typeface="+mn-ea"/>
                        </a:rPr>
                        <a:t>２</a:t>
                      </a:r>
                    </a:p>
                  </a:txBody>
                  <a:tcPr marL="99043" marR="99043" marT="45732" marB="4573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７日以内</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43" marR="99043" marT="45732" marB="4573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：１３</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６５０点（１５０点）</a:t>
                      </a:r>
                    </a:p>
                  </a:txBody>
                  <a:tcPr marL="99043" marR="99043" marT="45732" marB="45732">
                    <a:solidFill>
                      <a:schemeClr val="tx2">
                        <a:lumMod val="20000"/>
                        <a:lumOff val="80000"/>
                      </a:schemeClr>
                    </a:solidFill>
                  </a:tcPr>
                </a:tc>
              </a:tr>
              <a:tr h="365919">
                <a:tc>
                  <a:txBody>
                    <a:bodyPr/>
                    <a:lstStyle/>
                    <a:p>
                      <a:pPr algn="ctr"/>
                      <a:endParaRPr kumimoji="1" lang="ja-JP" altLang="en-US" sz="1800" b="1" dirty="0" smtClean="0">
                        <a:solidFill>
                          <a:schemeClr val="tx1"/>
                        </a:solidFill>
                      </a:endParaRPr>
                    </a:p>
                  </a:txBody>
                  <a:tcPr marL="99043" marR="99043" marT="45732" marB="45732">
                    <a:solidFill>
                      <a:schemeClr val="tx2">
                        <a:lumMod val="20000"/>
                        <a:lumOff val="80000"/>
                      </a:schemeClr>
                    </a:solidFill>
                  </a:tcPr>
                </a:tc>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８日以上１４日以内</a:t>
                      </a:r>
                      <a:endParaRPr kumimoji="1" lang="ja-JP" altLang="en-US" sz="1800" b="1" dirty="0" smtClean="0"/>
                    </a:p>
                  </a:txBody>
                  <a:tcPr marL="99043" marR="99043" marT="45732" marB="45732">
                    <a:solidFill>
                      <a:schemeClr val="tx2">
                        <a:lumMod val="20000"/>
                        <a:lumOff val="80000"/>
                      </a:schemeClr>
                    </a:solidFill>
                  </a:tcPr>
                </a:tc>
                <a:tc>
                  <a:txBody>
                    <a:bodyPr/>
                    <a:lstStyle/>
                    <a:p>
                      <a:r>
                        <a:rPr kumimoji="1" lang="ja-JP" altLang="en-US" sz="1800" b="1" dirty="0" smtClean="0">
                          <a:solidFill>
                            <a:schemeClr val="tx1"/>
                          </a:solidFill>
                        </a:rPr>
                        <a:t>：１２</a:t>
                      </a:r>
                      <a:r>
                        <a:rPr kumimoji="1" lang="en-US" altLang="ja-JP" sz="1800" b="1" dirty="0" smtClean="0">
                          <a:solidFill>
                            <a:schemeClr val="tx1"/>
                          </a:solidFill>
                        </a:rPr>
                        <a:t>,</a:t>
                      </a:r>
                      <a:r>
                        <a:rPr kumimoji="1" lang="ja-JP" altLang="en-US" sz="1800" b="1" dirty="0" smtClean="0">
                          <a:solidFill>
                            <a:schemeClr val="tx1"/>
                          </a:solidFill>
                        </a:rPr>
                        <a:t>１２６点（１２６点）</a:t>
                      </a:r>
                      <a:endParaRPr kumimoji="1" lang="ja-JP" altLang="en-US" sz="1800" b="1" dirty="0">
                        <a:solidFill>
                          <a:schemeClr val="tx1"/>
                        </a:solidFill>
                      </a:endParaRPr>
                    </a:p>
                  </a:txBody>
                  <a:tcPr marL="99043" marR="99043" marT="45732" marB="45732">
                    <a:solidFill>
                      <a:schemeClr val="tx2">
                        <a:lumMod val="20000"/>
                        <a:lumOff val="80000"/>
                      </a:schemeClr>
                    </a:solidFill>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728686412"/>
              </p:ext>
            </p:extLst>
          </p:nvPr>
        </p:nvGraphicFramePr>
        <p:xfrm>
          <a:off x="507353" y="2997200"/>
          <a:ext cx="7969515" cy="731838"/>
        </p:xfrm>
        <a:graphic>
          <a:graphicData uri="http://schemas.openxmlformats.org/drawingml/2006/table">
            <a:tbl>
              <a:tblPr firstRow="1" bandRow="1">
                <a:tableStyleId>{5C22544A-7EE6-4342-B048-85BDC9FD1C3A}</a:tableStyleId>
              </a:tblPr>
              <a:tblGrid>
                <a:gridCol w="311984"/>
                <a:gridCol w="4991747"/>
                <a:gridCol w="2665784"/>
              </a:tblGrid>
              <a:tr h="365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２</a:t>
                      </a:r>
                    </a:p>
                  </a:txBody>
                  <a:tcPr marL="99028" marR="99028" marT="45732" marB="4573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schemeClr val="tx1"/>
                          </a:solidFill>
                          <a:effectLst/>
                          <a:uLnTx/>
                          <a:uFillTx/>
                          <a:latin typeface="ＭＳ Ｐゴシック" charset="-128"/>
                          <a:ea typeface="ＭＳ Ｐゴシック" charset="-128"/>
                        </a:rPr>
                        <a:t>広範囲熱傷特定集中治療管理料（７日以内）</a:t>
                      </a:r>
                      <a:endParaRPr kumimoji="1" lang="ja-JP" altLang="en-US" sz="1500" b="1" i="0" u="none" strike="noStrike" kern="1200" cap="none" spc="0" normalizeH="0" baseline="0" noProof="0" dirty="0" smtClean="0">
                        <a:ln>
                          <a:noFill/>
                        </a:ln>
                        <a:solidFill>
                          <a:schemeClr val="tx1"/>
                        </a:solidFill>
                        <a:effectLst/>
                        <a:uLnTx/>
                        <a:uFillTx/>
                        <a:latin typeface="+mn-lt"/>
                        <a:ea typeface="+mn-ea"/>
                      </a:endParaRPr>
                    </a:p>
                  </a:txBody>
                  <a:tcPr marL="99028" marR="99028" marT="45732" marB="4573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smtClean="0">
                          <a:ln>
                            <a:noFill/>
                          </a:ln>
                          <a:solidFill>
                            <a:prstClr val="black"/>
                          </a:solidFill>
                          <a:effectLst/>
                          <a:uLnTx/>
                          <a:uFillTx/>
                          <a:latin typeface="+mn-lt"/>
                          <a:ea typeface="+mn-ea"/>
                        </a:rPr>
                        <a:t>：１３</a:t>
                      </a:r>
                      <a:r>
                        <a:rPr kumimoji="1" lang="en-US" altLang="ja-JP" sz="1700" b="1" i="0" u="none" strike="noStrike" kern="1200" cap="none" spc="0" normalizeH="0" baseline="0" noProof="0" dirty="0" smtClean="0">
                          <a:ln>
                            <a:noFill/>
                          </a:ln>
                          <a:solidFill>
                            <a:prstClr val="black"/>
                          </a:solidFill>
                          <a:effectLst/>
                          <a:uLnTx/>
                          <a:uFillTx/>
                          <a:latin typeface="+mn-lt"/>
                          <a:ea typeface="+mn-ea"/>
                        </a:rPr>
                        <a:t>,</a:t>
                      </a:r>
                      <a:r>
                        <a:rPr kumimoji="1" lang="ja-JP" altLang="en-US" sz="1700" b="1" i="0" u="none" strike="noStrike" kern="1200" cap="none" spc="0" normalizeH="0" baseline="0" noProof="0" dirty="0" smtClean="0">
                          <a:ln>
                            <a:noFill/>
                          </a:ln>
                          <a:solidFill>
                            <a:prstClr val="black"/>
                          </a:solidFill>
                          <a:effectLst/>
                          <a:uLnTx/>
                          <a:uFillTx/>
                          <a:latin typeface="+mn-lt"/>
                          <a:ea typeface="+mn-ea"/>
                        </a:rPr>
                        <a:t>６５０点（１５０点）</a:t>
                      </a:r>
                    </a:p>
                  </a:txBody>
                  <a:tcPr marL="99028" marR="99028" marT="45732" marB="45732">
                    <a:solidFill>
                      <a:schemeClr val="tx2">
                        <a:lumMod val="20000"/>
                        <a:lumOff val="80000"/>
                      </a:schemeClr>
                    </a:solidFill>
                  </a:tcPr>
                </a:tc>
              </a:tr>
              <a:tr h="365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28" marR="99028" marT="45732" marB="4573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schemeClr val="tx1"/>
                          </a:solidFill>
                          <a:effectLst/>
                          <a:uLnTx/>
                          <a:uFillTx/>
                          <a:latin typeface="ＭＳ Ｐゴシック" charset="-128"/>
                          <a:ea typeface="ＭＳ Ｐゴシック" charset="-128"/>
                        </a:rPr>
                        <a:t>広範囲熱傷特定集中治療管理料（８日以上６０日以内）</a:t>
                      </a:r>
                      <a:endParaRPr kumimoji="1" lang="ja-JP" altLang="en-US" sz="1500" b="1" i="0" u="none" strike="noStrike" kern="1200" cap="none" spc="0" normalizeH="0" baseline="0" noProof="0" dirty="0" smtClean="0">
                        <a:ln>
                          <a:noFill/>
                        </a:ln>
                        <a:solidFill>
                          <a:schemeClr val="tx1"/>
                        </a:solidFill>
                        <a:effectLst/>
                        <a:uLnTx/>
                        <a:uFillTx/>
                        <a:latin typeface="+mn-lt"/>
                        <a:ea typeface="+mn-ea"/>
                      </a:endParaRPr>
                    </a:p>
                  </a:txBody>
                  <a:tcPr marL="99028" marR="99028" marT="45732" marB="4573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smtClean="0">
                          <a:ln>
                            <a:noFill/>
                          </a:ln>
                          <a:solidFill>
                            <a:prstClr val="black"/>
                          </a:solidFill>
                          <a:effectLst/>
                          <a:uLnTx/>
                          <a:uFillTx/>
                          <a:latin typeface="+mn-lt"/>
                          <a:ea typeface="+mn-ea"/>
                        </a:rPr>
                        <a:t>：１２</a:t>
                      </a:r>
                      <a:r>
                        <a:rPr kumimoji="1" lang="en-US" altLang="ja-JP" sz="1700" b="1" i="0" u="none" strike="noStrike" kern="1200" cap="none" spc="0" normalizeH="0" baseline="0" noProof="0" dirty="0" smtClean="0">
                          <a:ln>
                            <a:noFill/>
                          </a:ln>
                          <a:solidFill>
                            <a:prstClr val="black"/>
                          </a:solidFill>
                          <a:effectLst/>
                          <a:uLnTx/>
                          <a:uFillTx/>
                          <a:latin typeface="+mn-lt"/>
                          <a:ea typeface="+mn-ea"/>
                        </a:rPr>
                        <a:t>,</a:t>
                      </a:r>
                      <a:r>
                        <a:rPr kumimoji="1" lang="ja-JP" altLang="en-US" sz="1700" b="1" i="0" u="none" strike="noStrike" kern="1200" cap="none" spc="0" normalizeH="0" baseline="0" noProof="0" dirty="0" smtClean="0">
                          <a:ln>
                            <a:noFill/>
                          </a:ln>
                          <a:solidFill>
                            <a:prstClr val="black"/>
                          </a:solidFill>
                          <a:effectLst/>
                          <a:uLnTx/>
                          <a:uFillTx/>
                          <a:latin typeface="+mn-lt"/>
                          <a:ea typeface="+mn-ea"/>
                        </a:rPr>
                        <a:t>３１９点（１２９点）</a:t>
                      </a:r>
                    </a:p>
                  </a:txBody>
                  <a:tcPr marL="99028" marR="99028" marT="45732" marB="45732">
                    <a:solidFill>
                      <a:schemeClr val="tx2">
                        <a:lumMod val="20000"/>
                        <a:lumOff val="80000"/>
                      </a:schemeClr>
                    </a:solidFill>
                  </a:tcP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859917258"/>
              </p:ext>
            </p:extLst>
          </p:nvPr>
        </p:nvGraphicFramePr>
        <p:xfrm>
          <a:off x="507339" y="4076700"/>
          <a:ext cx="3898767" cy="731838"/>
        </p:xfrm>
        <a:graphic>
          <a:graphicData uri="http://schemas.openxmlformats.org/drawingml/2006/table">
            <a:tbl>
              <a:tblPr firstRow="1" bandRow="1">
                <a:tableStyleId>{5C22544A-7EE6-4342-B048-85BDC9FD1C3A}</a:tableStyleId>
              </a:tblPr>
              <a:tblGrid>
                <a:gridCol w="266969"/>
                <a:gridCol w="2228242"/>
                <a:gridCol w="1403556"/>
              </a:tblGrid>
              <a:tr h="365919">
                <a:tc>
                  <a:txBody>
                    <a:bodyPr/>
                    <a:lstStyle/>
                    <a:p>
                      <a:pPr algn="ctr"/>
                      <a:r>
                        <a:rPr kumimoji="1" lang="ja-JP" altLang="en-US" sz="1800" b="1" dirty="0" smtClean="0">
                          <a:solidFill>
                            <a:schemeClr val="tx1"/>
                          </a:solidFill>
                        </a:rPr>
                        <a:t>１</a:t>
                      </a:r>
                    </a:p>
                  </a:txBody>
                  <a:tcPr marL="99002" marR="99002" marT="45732" marB="45732">
                    <a:solidFill>
                      <a:schemeClr val="tx2">
                        <a:lumMod val="20000"/>
                        <a:lumOff val="80000"/>
                      </a:schemeClr>
                    </a:solidFill>
                  </a:tcPr>
                </a:tc>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７日以内</a:t>
                      </a:r>
                      <a:endParaRPr kumimoji="1" lang="ja-JP" altLang="en-US" sz="1800" b="1" dirty="0" smtClean="0"/>
                    </a:p>
                  </a:txBody>
                  <a:tcPr marL="99002" marR="99002" marT="45732" marB="45732">
                    <a:solidFill>
                      <a:schemeClr val="tx2">
                        <a:lumMod val="20000"/>
                        <a:lumOff val="80000"/>
                      </a:schemeClr>
                    </a:solidFill>
                  </a:tcPr>
                </a:tc>
                <a:tc>
                  <a:txBody>
                    <a:bodyPr/>
                    <a:lstStyle/>
                    <a:p>
                      <a:r>
                        <a:rPr kumimoji="1" lang="ja-JP" altLang="en-US" sz="1800" b="1" dirty="0" smtClean="0">
                          <a:solidFill>
                            <a:schemeClr val="tx1"/>
                          </a:solidFill>
                        </a:rPr>
                        <a:t>：９</a:t>
                      </a:r>
                      <a:r>
                        <a:rPr kumimoji="1" lang="en-US" altLang="ja-JP" sz="1800" b="1" dirty="0" smtClean="0">
                          <a:solidFill>
                            <a:schemeClr val="tx1"/>
                          </a:solidFill>
                        </a:rPr>
                        <a:t>,</a:t>
                      </a:r>
                      <a:r>
                        <a:rPr kumimoji="1" lang="ja-JP" altLang="en-US" sz="1800" b="1" dirty="0" smtClean="0">
                          <a:solidFill>
                            <a:schemeClr val="tx1"/>
                          </a:solidFill>
                        </a:rPr>
                        <a:t>２１１点</a:t>
                      </a:r>
                      <a:endParaRPr kumimoji="1" lang="ja-JP" altLang="en-US" sz="1800" b="1" dirty="0">
                        <a:solidFill>
                          <a:schemeClr val="tx1"/>
                        </a:solidFill>
                      </a:endParaRPr>
                    </a:p>
                  </a:txBody>
                  <a:tcPr marL="99002" marR="99002" marT="45732" marB="45732">
                    <a:solidFill>
                      <a:schemeClr val="tx2">
                        <a:lumMod val="20000"/>
                        <a:lumOff val="80000"/>
                      </a:schemeClr>
                    </a:solidFill>
                  </a:tcPr>
                </a:tc>
              </a:tr>
              <a:tr h="365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02" marR="99002" marT="45732" marB="4573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８日以上１４日以内</a:t>
                      </a:r>
                      <a:endParaRPr kumimoji="1" lang="ja-JP" altLang="en-US" sz="1800" b="1" i="0" u="none" strike="noStrike" kern="1200" cap="none" spc="0" normalizeH="0" baseline="0" noProof="0" dirty="0" smtClean="0">
                        <a:ln>
                          <a:noFill/>
                        </a:ln>
                        <a:solidFill>
                          <a:prstClr val="white"/>
                        </a:solidFill>
                        <a:effectLst/>
                        <a:uLnTx/>
                        <a:uFillTx/>
                        <a:latin typeface="+mn-lt"/>
                        <a:ea typeface="+mn-ea"/>
                      </a:endParaRPr>
                    </a:p>
                  </a:txBody>
                  <a:tcPr marL="99002" marR="99002" marT="45732" marB="4573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：７</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７１１点</a:t>
                      </a:r>
                    </a:p>
                  </a:txBody>
                  <a:tcPr marL="99002" marR="99002" marT="45732" marB="45732">
                    <a:solidFill>
                      <a:schemeClr val="tx2">
                        <a:lumMod val="20000"/>
                        <a:lumOff val="80000"/>
                      </a:schemeClr>
                    </a:solidFill>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656145652"/>
              </p:ext>
            </p:extLst>
          </p:nvPr>
        </p:nvGraphicFramePr>
        <p:xfrm>
          <a:off x="534856" y="4941888"/>
          <a:ext cx="6239404" cy="1462120"/>
        </p:xfrm>
        <a:graphic>
          <a:graphicData uri="http://schemas.openxmlformats.org/drawingml/2006/table">
            <a:tbl>
              <a:tblPr firstRow="1" bandRow="1">
                <a:tableStyleId>{5C22544A-7EE6-4342-B048-85BDC9FD1C3A}</a:tableStyleId>
              </a:tblPr>
              <a:tblGrid>
                <a:gridCol w="273403"/>
                <a:gridCol w="4640192"/>
                <a:gridCol w="1325809"/>
              </a:tblGrid>
              <a:tr h="3655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２</a:t>
                      </a:r>
                    </a:p>
                  </a:txBody>
                  <a:tcPr marL="99024" marR="99024" marT="45605" marB="45605">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100" normalizeH="0" baseline="0" noProof="0" dirty="0" smtClean="0">
                          <a:ln>
                            <a:noFill/>
                          </a:ln>
                          <a:solidFill>
                            <a:schemeClr val="tx1"/>
                          </a:solidFill>
                          <a:effectLst/>
                          <a:uLnTx/>
                          <a:uFillTx/>
                          <a:latin typeface="ＭＳ Ｐゴシック" charset="-128"/>
                          <a:ea typeface="ＭＳ Ｐゴシック" charset="-128"/>
                        </a:rPr>
                        <a:t>特定集中治療管理料（７日以内）</a:t>
                      </a:r>
                      <a:endParaRPr kumimoji="1" lang="ja-JP" altLang="en-US" sz="1500" b="1" i="0" u="none" strike="noStrike" kern="1200" cap="none" spc="-100" normalizeH="0" baseline="0" noProof="0" dirty="0" smtClean="0">
                        <a:ln>
                          <a:noFill/>
                        </a:ln>
                        <a:solidFill>
                          <a:schemeClr val="tx1"/>
                        </a:solidFill>
                        <a:effectLst/>
                        <a:uLnTx/>
                        <a:uFillTx/>
                        <a:latin typeface="+mn-lt"/>
                        <a:ea typeface="+mn-ea"/>
                      </a:endParaRPr>
                    </a:p>
                  </a:txBody>
                  <a:tcPr marL="99024" marR="99024" marT="45605" marB="45605">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smtClean="0">
                          <a:ln>
                            <a:noFill/>
                          </a:ln>
                          <a:solidFill>
                            <a:prstClr val="black"/>
                          </a:solidFill>
                          <a:effectLst/>
                          <a:uLnTx/>
                          <a:uFillTx/>
                          <a:latin typeface="+mn-lt"/>
                          <a:ea typeface="+mn-ea"/>
                        </a:rPr>
                        <a:t>：９</a:t>
                      </a:r>
                      <a:r>
                        <a:rPr kumimoji="1" lang="en-US" altLang="ja-JP" sz="1700" b="1" i="0" u="none" strike="noStrike" kern="1200" cap="none" spc="0" normalizeH="0" baseline="0" noProof="0" dirty="0" smtClean="0">
                          <a:ln>
                            <a:noFill/>
                          </a:ln>
                          <a:solidFill>
                            <a:prstClr val="black"/>
                          </a:solidFill>
                          <a:effectLst/>
                          <a:uLnTx/>
                          <a:uFillTx/>
                          <a:latin typeface="+mn-lt"/>
                          <a:ea typeface="+mn-ea"/>
                        </a:rPr>
                        <a:t>,</a:t>
                      </a:r>
                      <a:r>
                        <a:rPr kumimoji="1" lang="ja-JP" altLang="en-US" sz="1700" b="1" i="0" u="none" strike="noStrike" kern="1200" cap="none" spc="0" normalizeH="0" baseline="0" noProof="0" dirty="0" smtClean="0">
                          <a:ln>
                            <a:noFill/>
                          </a:ln>
                          <a:solidFill>
                            <a:prstClr val="black"/>
                          </a:solidFill>
                          <a:effectLst/>
                          <a:uLnTx/>
                          <a:uFillTx/>
                          <a:latin typeface="+mn-lt"/>
                          <a:ea typeface="+mn-ea"/>
                        </a:rPr>
                        <a:t>２１１点</a:t>
                      </a:r>
                    </a:p>
                  </a:txBody>
                  <a:tcPr marL="99024" marR="99024" marT="45605" marB="45605">
                    <a:solidFill>
                      <a:schemeClr val="tx2">
                        <a:lumMod val="20000"/>
                        <a:lumOff val="80000"/>
                      </a:schemeClr>
                    </a:solidFill>
                  </a:tcPr>
                </a:tc>
              </a:tr>
              <a:tr h="3655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24" marR="99024" marT="45605" marB="45605">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100" normalizeH="0" baseline="0" noProof="0" dirty="0" smtClean="0">
                          <a:ln>
                            <a:noFill/>
                          </a:ln>
                          <a:solidFill>
                            <a:schemeClr val="tx1"/>
                          </a:solidFill>
                          <a:effectLst/>
                          <a:uLnTx/>
                          <a:uFillTx/>
                          <a:latin typeface="ＭＳ Ｐゴシック" charset="-128"/>
                          <a:ea typeface="ＭＳ Ｐゴシック" charset="-128"/>
                        </a:rPr>
                        <a:t>特定集中治療管理料（８日以上１４日以内）</a:t>
                      </a:r>
                      <a:endParaRPr kumimoji="1" lang="ja-JP" altLang="en-US" sz="1500" b="1" i="0" u="none" strike="noStrike" kern="1200" cap="none" spc="-100" normalizeH="0" baseline="0" noProof="0" dirty="0" smtClean="0">
                        <a:ln>
                          <a:noFill/>
                        </a:ln>
                        <a:solidFill>
                          <a:schemeClr val="tx1"/>
                        </a:solidFill>
                        <a:effectLst/>
                        <a:uLnTx/>
                        <a:uFillTx/>
                        <a:latin typeface="+mn-lt"/>
                        <a:ea typeface="+mn-ea"/>
                      </a:endParaRPr>
                    </a:p>
                  </a:txBody>
                  <a:tcPr marL="99024" marR="99024" marT="45605" marB="45605">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smtClean="0">
                          <a:ln>
                            <a:noFill/>
                          </a:ln>
                          <a:solidFill>
                            <a:prstClr val="black"/>
                          </a:solidFill>
                          <a:effectLst/>
                          <a:uLnTx/>
                          <a:uFillTx/>
                          <a:latin typeface="+mn-lt"/>
                          <a:ea typeface="+mn-ea"/>
                        </a:rPr>
                        <a:t>：７</a:t>
                      </a:r>
                      <a:r>
                        <a:rPr kumimoji="1" lang="en-US" altLang="ja-JP" sz="1700" b="1" i="0" u="none" strike="noStrike" kern="1200" cap="none" spc="0" normalizeH="0" baseline="0" noProof="0" dirty="0" smtClean="0">
                          <a:ln>
                            <a:noFill/>
                          </a:ln>
                          <a:solidFill>
                            <a:prstClr val="black"/>
                          </a:solidFill>
                          <a:effectLst/>
                          <a:uLnTx/>
                          <a:uFillTx/>
                          <a:latin typeface="+mn-lt"/>
                          <a:ea typeface="+mn-ea"/>
                        </a:rPr>
                        <a:t>,</a:t>
                      </a:r>
                      <a:r>
                        <a:rPr kumimoji="1" lang="ja-JP" altLang="en-US" sz="1700" b="1" i="0" u="none" strike="noStrike" kern="1200" cap="none" spc="0" normalizeH="0" baseline="0" noProof="0" dirty="0" smtClean="0">
                          <a:ln>
                            <a:noFill/>
                          </a:ln>
                          <a:solidFill>
                            <a:prstClr val="black"/>
                          </a:solidFill>
                          <a:effectLst/>
                          <a:uLnTx/>
                          <a:uFillTx/>
                          <a:latin typeface="+mn-lt"/>
                          <a:ea typeface="+mn-ea"/>
                        </a:rPr>
                        <a:t>７１１点</a:t>
                      </a:r>
                    </a:p>
                  </a:txBody>
                  <a:tcPr marL="99024" marR="99024" marT="45605" marB="45605">
                    <a:solidFill>
                      <a:schemeClr val="tx2">
                        <a:lumMod val="20000"/>
                        <a:lumOff val="80000"/>
                      </a:schemeClr>
                    </a:solidFill>
                  </a:tcPr>
                </a:tc>
              </a:tr>
              <a:tr h="3655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24" marR="99024" marT="45605" marB="45605">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100" normalizeH="0" baseline="0" noProof="0" dirty="0" smtClean="0">
                          <a:ln>
                            <a:noFill/>
                          </a:ln>
                          <a:solidFill>
                            <a:prstClr val="black"/>
                          </a:solidFill>
                          <a:effectLst/>
                          <a:uLnTx/>
                          <a:uFillTx/>
                          <a:latin typeface="ＭＳ Ｐゴシック" charset="-128"/>
                          <a:ea typeface="ＭＳ Ｐゴシック" charset="-128"/>
                        </a:rPr>
                        <a:t>広範囲熱傷特定集中治療管理料（７日以内）</a:t>
                      </a:r>
                      <a:endParaRPr kumimoji="1" lang="ja-JP" altLang="en-US" sz="1500" b="1" i="0" u="none" strike="noStrike" kern="1200" cap="none" spc="-100" normalizeH="0" baseline="0" noProof="0" dirty="0" smtClean="0">
                        <a:ln>
                          <a:noFill/>
                        </a:ln>
                        <a:solidFill>
                          <a:prstClr val="black"/>
                        </a:solidFill>
                        <a:effectLst/>
                        <a:uLnTx/>
                        <a:uFillTx/>
                        <a:latin typeface="+mn-lt"/>
                        <a:ea typeface="+mn-ea"/>
                      </a:endParaRPr>
                    </a:p>
                  </a:txBody>
                  <a:tcPr marL="99024" marR="99024" marT="45605" marB="45605">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smtClean="0">
                          <a:ln>
                            <a:noFill/>
                          </a:ln>
                          <a:solidFill>
                            <a:prstClr val="black"/>
                          </a:solidFill>
                          <a:effectLst/>
                          <a:uLnTx/>
                          <a:uFillTx/>
                          <a:latin typeface="+mn-lt"/>
                          <a:ea typeface="+mn-ea"/>
                        </a:rPr>
                        <a:t>：９</a:t>
                      </a:r>
                      <a:r>
                        <a:rPr kumimoji="1" lang="en-US" altLang="ja-JP" sz="1700" b="1" i="0" u="none" strike="noStrike" kern="1200" cap="none" spc="0" normalizeH="0" baseline="0" noProof="0" dirty="0" smtClean="0">
                          <a:ln>
                            <a:noFill/>
                          </a:ln>
                          <a:solidFill>
                            <a:prstClr val="black"/>
                          </a:solidFill>
                          <a:effectLst/>
                          <a:uLnTx/>
                          <a:uFillTx/>
                          <a:latin typeface="+mn-lt"/>
                          <a:ea typeface="+mn-ea"/>
                        </a:rPr>
                        <a:t>,</a:t>
                      </a:r>
                      <a:r>
                        <a:rPr kumimoji="1" lang="ja-JP" altLang="en-US" sz="1700" b="1" i="0" u="none" strike="noStrike" kern="1200" cap="none" spc="0" normalizeH="0" baseline="0" noProof="0" dirty="0" smtClean="0">
                          <a:ln>
                            <a:noFill/>
                          </a:ln>
                          <a:solidFill>
                            <a:prstClr val="black"/>
                          </a:solidFill>
                          <a:effectLst/>
                          <a:uLnTx/>
                          <a:uFillTx/>
                          <a:latin typeface="+mn-lt"/>
                          <a:ea typeface="+mn-ea"/>
                        </a:rPr>
                        <a:t>２１１点</a:t>
                      </a:r>
                    </a:p>
                  </a:txBody>
                  <a:tcPr marL="99024" marR="99024" marT="45605" marB="45605">
                    <a:solidFill>
                      <a:schemeClr val="tx2">
                        <a:lumMod val="20000"/>
                        <a:lumOff val="80000"/>
                      </a:schemeClr>
                    </a:solidFill>
                  </a:tcPr>
                </a:tc>
              </a:tr>
              <a:tr h="3655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24" marR="99024" marT="45605" marB="45605">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100" normalizeH="0" baseline="0" noProof="0" dirty="0" smtClean="0">
                          <a:ln>
                            <a:noFill/>
                          </a:ln>
                          <a:solidFill>
                            <a:prstClr val="black"/>
                          </a:solidFill>
                          <a:effectLst/>
                          <a:uLnTx/>
                          <a:uFillTx/>
                          <a:latin typeface="ＭＳ Ｐゴシック" charset="-128"/>
                          <a:ea typeface="ＭＳ Ｐゴシック" charset="-128"/>
                        </a:rPr>
                        <a:t>広範囲熱傷特定集中治療管理料（８日以上６０日以内）</a:t>
                      </a:r>
                      <a:endParaRPr kumimoji="1" lang="ja-JP" altLang="en-US" sz="1500" b="1" i="0" u="none" strike="noStrike" kern="1200" cap="none" spc="-100" normalizeH="0" baseline="0" noProof="0" dirty="0" smtClean="0">
                        <a:ln>
                          <a:noFill/>
                        </a:ln>
                        <a:solidFill>
                          <a:prstClr val="black"/>
                        </a:solidFill>
                        <a:effectLst/>
                        <a:uLnTx/>
                        <a:uFillTx/>
                        <a:latin typeface="+mn-lt"/>
                        <a:ea typeface="+mn-ea"/>
                      </a:endParaRPr>
                    </a:p>
                  </a:txBody>
                  <a:tcPr marL="99024" marR="99024" marT="45605" marB="45605">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smtClean="0">
                          <a:ln>
                            <a:noFill/>
                          </a:ln>
                          <a:solidFill>
                            <a:prstClr val="black"/>
                          </a:solidFill>
                          <a:effectLst/>
                          <a:uLnTx/>
                          <a:uFillTx/>
                          <a:latin typeface="+mn-lt"/>
                          <a:ea typeface="+mn-ea"/>
                        </a:rPr>
                        <a:t>：７</a:t>
                      </a:r>
                      <a:r>
                        <a:rPr kumimoji="1" lang="en-US" altLang="ja-JP" sz="1700" b="1" i="0" u="none" strike="noStrike" kern="1200" cap="none" spc="0" normalizeH="0" baseline="0" noProof="0" dirty="0" smtClean="0">
                          <a:ln>
                            <a:noFill/>
                          </a:ln>
                          <a:solidFill>
                            <a:prstClr val="black"/>
                          </a:solidFill>
                          <a:effectLst/>
                          <a:uLnTx/>
                          <a:uFillTx/>
                          <a:latin typeface="+mn-lt"/>
                          <a:ea typeface="+mn-ea"/>
                        </a:rPr>
                        <a:t>,</a:t>
                      </a:r>
                      <a:r>
                        <a:rPr kumimoji="1" lang="ja-JP" altLang="en-US" sz="1700" b="1" i="0" u="none" strike="noStrike" kern="1200" cap="none" spc="0" normalizeH="0" baseline="0" noProof="0" dirty="0" smtClean="0">
                          <a:ln>
                            <a:noFill/>
                          </a:ln>
                          <a:solidFill>
                            <a:prstClr val="black"/>
                          </a:solidFill>
                          <a:effectLst/>
                          <a:uLnTx/>
                          <a:uFillTx/>
                          <a:latin typeface="+mn-lt"/>
                          <a:ea typeface="+mn-ea"/>
                        </a:rPr>
                        <a:t>９０１点</a:t>
                      </a:r>
                    </a:p>
                  </a:txBody>
                  <a:tcPr marL="99024" marR="99024" marT="45605" marB="45605">
                    <a:solidFill>
                      <a:schemeClr val="tx2">
                        <a:lumMod val="20000"/>
                        <a:lumOff val="80000"/>
                      </a:schemeClr>
                    </a:solidFill>
                  </a:tcP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825922665"/>
              </p:ext>
            </p:extLst>
          </p:nvPr>
        </p:nvGraphicFramePr>
        <p:xfrm>
          <a:off x="5186895" y="4076700"/>
          <a:ext cx="2731029" cy="731838"/>
        </p:xfrm>
        <a:graphic>
          <a:graphicData uri="http://schemas.openxmlformats.org/drawingml/2006/table">
            <a:tbl>
              <a:tblPr firstRow="1" bandRow="1">
                <a:tableStyleId>{5C22544A-7EE6-4342-B048-85BDC9FD1C3A}</a:tableStyleId>
              </a:tblPr>
              <a:tblGrid>
                <a:gridCol w="234088"/>
                <a:gridCol w="2496941"/>
              </a:tblGrid>
              <a:tr h="365919">
                <a:tc>
                  <a:txBody>
                    <a:bodyPr/>
                    <a:lstStyle/>
                    <a:p>
                      <a:pPr algn="ctr"/>
                      <a:r>
                        <a:rPr kumimoji="1" lang="ja-JP" altLang="en-US" sz="1800" b="1" dirty="0" smtClean="0">
                          <a:solidFill>
                            <a:schemeClr val="tx1"/>
                          </a:solidFill>
                        </a:rPr>
                        <a:t>３</a:t>
                      </a:r>
                    </a:p>
                  </a:txBody>
                  <a:tcPr marL="99070" marR="99070" marT="45732" marB="45732">
                    <a:solidFill>
                      <a:schemeClr val="tx2">
                        <a:lumMod val="20000"/>
                        <a:lumOff val="80000"/>
                      </a:schemeClr>
                    </a:solidFill>
                  </a:tcPr>
                </a:tc>
                <a:tc>
                  <a:txBody>
                    <a:bodyPr/>
                    <a:lstStyle/>
                    <a:p>
                      <a:r>
                        <a:rPr kumimoji="1" lang="ja-JP" altLang="en-US" sz="1800" b="1" dirty="0" smtClean="0">
                          <a:solidFill>
                            <a:schemeClr val="tx1"/>
                          </a:solidFill>
                        </a:rPr>
                        <a:t>９</a:t>
                      </a:r>
                      <a:r>
                        <a:rPr kumimoji="1" lang="en-US" altLang="ja-JP" sz="1800" b="1" dirty="0" smtClean="0">
                          <a:solidFill>
                            <a:schemeClr val="tx1"/>
                          </a:solidFill>
                        </a:rPr>
                        <a:t>,</a:t>
                      </a:r>
                      <a:r>
                        <a:rPr kumimoji="1" lang="ja-JP" altLang="en-US" sz="1800" b="1" dirty="0" smtClean="0">
                          <a:solidFill>
                            <a:schemeClr val="tx1"/>
                          </a:solidFill>
                        </a:rPr>
                        <a:t>３６１点（１５０点）</a:t>
                      </a:r>
                      <a:endParaRPr kumimoji="1" lang="ja-JP" altLang="en-US" sz="1800" b="1" dirty="0">
                        <a:solidFill>
                          <a:schemeClr val="tx1"/>
                        </a:solidFill>
                      </a:endParaRPr>
                    </a:p>
                  </a:txBody>
                  <a:tcPr marL="99070" marR="99070" marT="45732" marB="45732">
                    <a:solidFill>
                      <a:schemeClr val="tx2">
                        <a:lumMod val="20000"/>
                        <a:lumOff val="80000"/>
                      </a:schemeClr>
                    </a:solidFill>
                  </a:tcPr>
                </a:tc>
              </a:tr>
              <a:tr h="365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70" marR="99070" marT="45732" marB="4573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７</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８３７点（１２６点）</a:t>
                      </a:r>
                    </a:p>
                  </a:txBody>
                  <a:tcPr marL="99070" marR="99070" marT="45732" marB="45732">
                    <a:solidFill>
                      <a:schemeClr val="tx2">
                        <a:lumMod val="20000"/>
                        <a:lumOff val="80000"/>
                      </a:schemeClr>
                    </a:solidFill>
                  </a:tcPr>
                </a:tc>
              </a:tr>
            </a:tbl>
          </a:graphicData>
        </a:graphic>
      </p:graphicFrame>
      <p:sp>
        <p:nvSpPr>
          <p:cNvPr id="15" name="右矢印 14"/>
          <p:cNvSpPr/>
          <p:nvPr/>
        </p:nvSpPr>
        <p:spPr>
          <a:xfrm>
            <a:off x="4660635" y="4076700"/>
            <a:ext cx="311283" cy="5397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graphicFrame>
        <p:nvGraphicFramePr>
          <p:cNvPr id="16" name="表 15"/>
          <p:cNvGraphicFramePr>
            <a:graphicFrameLocks noGrp="1"/>
          </p:cNvGraphicFramePr>
          <p:nvPr>
            <p:extLst>
              <p:ext uri="{D42A27DB-BD31-4B8C-83A1-F6EECF244321}">
                <p14:modId xmlns:p14="http://schemas.microsoft.com/office/powerpoint/2010/main" val="3026983375"/>
              </p:ext>
            </p:extLst>
          </p:nvPr>
        </p:nvGraphicFramePr>
        <p:xfrm>
          <a:off x="7137136" y="4941888"/>
          <a:ext cx="2507456" cy="1506536"/>
        </p:xfrm>
        <a:graphic>
          <a:graphicData uri="http://schemas.openxmlformats.org/drawingml/2006/table">
            <a:tbl>
              <a:tblPr firstRow="1" bandRow="1">
                <a:tableStyleId>{5C22544A-7EE6-4342-B048-85BDC9FD1C3A}</a:tableStyleId>
              </a:tblPr>
              <a:tblGrid>
                <a:gridCol w="225556"/>
                <a:gridCol w="2281900"/>
              </a:tblGrid>
              <a:tr h="376634">
                <a:tc>
                  <a:txBody>
                    <a:bodyPr/>
                    <a:lstStyle/>
                    <a:p>
                      <a:pPr algn="ctr"/>
                      <a:r>
                        <a:rPr kumimoji="1" lang="ja-JP" altLang="en-US" sz="1800" b="1" dirty="0" smtClean="0">
                          <a:solidFill>
                            <a:schemeClr val="tx1"/>
                          </a:solidFill>
                        </a:rPr>
                        <a:t>４</a:t>
                      </a:r>
                    </a:p>
                  </a:txBody>
                  <a:tcPr marL="99020" marR="99020" marT="45692" marB="45692">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mn-lt"/>
                          <a:ea typeface="+mn-ea"/>
                        </a:rPr>
                        <a:t>９</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３６１</a:t>
                      </a:r>
                      <a:r>
                        <a:rPr kumimoji="1" lang="ja-JP" altLang="en-US" sz="1800" b="1" dirty="0" smtClean="0">
                          <a:solidFill>
                            <a:schemeClr val="tx1"/>
                          </a:solidFill>
                        </a:rPr>
                        <a:t>点（１５０点）</a:t>
                      </a:r>
                      <a:endParaRPr kumimoji="1" lang="ja-JP" altLang="en-US" sz="1800" b="1" dirty="0">
                        <a:solidFill>
                          <a:schemeClr val="tx1"/>
                        </a:solidFill>
                      </a:endParaRPr>
                    </a:p>
                  </a:txBody>
                  <a:tcPr marL="99020" marR="99020" marT="45692" marB="45692">
                    <a:solidFill>
                      <a:schemeClr val="tx2">
                        <a:lumMod val="20000"/>
                        <a:lumOff val="80000"/>
                      </a:schemeClr>
                    </a:solidFill>
                  </a:tcPr>
                </a:tc>
              </a:tr>
              <a:tr h="3766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20" marR="99020" marT="45692" marB="4569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rPr>
                        <a:t>７</a:t>
                      </a:r>
                      <a:r>
                        <a:rPr kumimoji="1" lang="en-US" altLang="ja-JP" sz="1800" b="1" dirty="0" smtClean="0">
                          <a:solidFill>
                            <a:schemeClr val="tx1"/>
                          </a:solidFill>
                        </a:rPr>
                        <a:t>,</a:t>
                      </a:r>
                      <a:r>
                        <a:rPr kumimoji="1" lang="ja-JP" altLang="en-US" sz="1800" b="1" dirty="0" smtClean="0">
                          <a:solidFill>
                            <a:schemeClr val="tx1"/>
                          </a:solidFill>
                        </a:rPr>
                        <a:t>８３７</a:t>
                      </a:r>
                      <a:r>
                        <a:rPr kumimoji="1" lang="ja-JP" altLang="en-US" sz="1800" b="1" i="0" u="none" strike="noStrike" kern="1200" cap="none" spc="0" normalizeH="0" baseline="0" noProof="0" dirty="0" smtClean="0">
                          <a:ln>
                            <a:noFill/>
                          </a:ln>
                          <a:solidFill>
                            <a:prstClr val="black"/>
                          </a:solidFill>
                          <a:effectLst/>
                          <a:uLnTx/>
                          <a:uFillTx/>
                          <a:latin typeface="+mn-lt"/>
                          <a:ea typeface="+mn-ea"/>
                        </a:rPr>
                        <a:t>点（１２６点）</a:t>
                      </a:r>
                    </a:p>
                  </a:txBody>
                  <a:tcPr marL="99020" marR="99020" marT="45692" marB="45692">
                    <a:solidFill>
                      <a:schemeClr val="tx2">
                        <a:lumMod val="20000"/>
                        <a:lumOff val="80000"/>
                      </a:schemeClr>
                    </a:solidFill>
                  </a:tcPr>
                </a:tc>
              </a:tr>
              <a:tr h="3766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20" marR="99020" marT="45692" marB="45692">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mn-lt"/>
                          <a:ea typeface="+mn-ea"/>
                        </a:rPr>
                        <a:t>９</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３６１</a:t>
                      </a:r>
                      <a:r>
                        <a:rPr kumimoji="1" lang="ja-JP" altLang="en-US" sz="1800" b="1" dirty="0" smtClean="0">
                          <a:solidFill>
                            <a:schemeClr val="tx1"/>
                          </a:solidFill>
                        </a:rPr>
                        <a:t>点（１５０点）</a:t>
                      </a:r>
                      <a:endParaRPr kumimoji="1" lang="ja-JP" altLang="en-US" sz="1800" b="1" dirty="0">
                        <a:solidFill>
                          <a:schemeClr val="tx1"/>
                        </a:solidFill>
                      </a:endParaRPr>
                    </a:p>
                  </a:txBody>
                  <a:tcPr marL="99020" marR="99020" marT="45692" marB="45692">
                    <a:solidFill>
                      <a:schemeClr val="tx2">
                        <a:lumMod val="20000"/>
                        <a:lumOff val="80000"/>
                      </a:schemeClr>
                    </a:solidFill>
                  </a:tcPr>
                </a:tc>
              </a:tr>
              <a:tr h="3766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schemeClr val="tx1"/>
                        </a:solidFill>
                        <a:effectLst/>
                        <a:uLnTx/>
                        <a:uFillTx/>
                        <a:latin typeface="+mn-lt"/>
                        <a:ea typeface="+mn-ea"/>
                      </a:endParaRPr>
                    </a:p>
                  </a:txBody>
                  <a:tcPr marL="99020" marR="99020" marT="45692" marB="45692">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８</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０３０点（１２６点）</a:t>
                      </a:r>
                    </a:p>
                  </a:txBody>
                  <a:tcPr marL="99020" marR="99020" marT="45692" marB="45692">
                    <a:solidFill>
                      <a:schemeClr val="tx2">
                        <a:lumMod val="20000"/>
                        <a:lumOff val="80000"/>
                      </a:schemeClr>
                    </a:solidFill>
                  </a:tcPr>
                </a:tc>
              </a:tr>
            </a:tbl>
          </a:graphicData>
        </a:graphic>
      </p:graphicFrame>
      <p:sp>
        <p:nvSpPr>
          <p:cNvPr id="17" name="右矢印 16"/>
          <p:cNvSpPr/>
          <p:nvPr/>
        </p:nvSpPr>
        <p:spPr>
          <a:xfrm>
            <a:off x="6784579" y="5084902"/>
            <a:ext cx="233892" cy="9366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8"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2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74</a:t>
            </a:fld>
            <a:endParaRPr lang="ja-JP" altLang="en-US" dirty="0">
              <a:solidFill>
                <a:prstClr val="black"/>
              </a:solidFill>
            </a:endParaRPr>
          </a:p>
        </p:txBody>
      </p:sp>
    </p:spTree>
    <p:extLst>
      <p:ext uri="{BB962C8B-B14F-4D97-AF65-F5344CB8AC3E}">
        <p14:creationId xmlns:p14="http://schemas.microsoft.com/office/powerpoint/2010/main" val="38998380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37892"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37893" name="Rectangle 10"/>
          <p:cNvSpPr>
            <a:spLocks noChangeArrowheads="1"/>
          </p:cNvSpPr>
          <p:nvPr/>
        </p:nvSpPr>
        <p:spPr bwMode="auto">
          <a:xfrm>
            <a:off x="223573" y="1165228"/>
            <a:ext cx="9494970" cy="5324556"/>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400"/>
              </a:lnSpc>
              <a:spcBef>
                <a:spcPct val="0"/>
              </a:spcBef>
              <a:spcAft>
                <a:spcPct val="0"/>
              </a:spcAft>
              <a:buFont typeface="Arial" pitchFamily="34" charset="0"/>
              <a:buNone/>
            </a:pPr>
            <a:r>
              <a:rPr lang="ja-JP" altLang="en-US" sz="2200" smtClean="0">
                <a:solidFill>
                  <a:srgbClr val="000000"/>
                </a:solidFill>
                <a:latin typeface="ＭＳ Ｐゴシック" pitchFamily="50" charset="-128"/>
              </a:rPr>
              <a:t>○その他　</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059865902"/>
              </p:ext>
            </p:extLst>
          </p:nvPr>
        </p:nvGraphicFramePr>
        <p:xfrm>
          <a:off x="741245" y="1557338"/>
          <a:ext cx="8657431" cy="4387896"/>
        </p:xfrm>
        <a:graphic>
          <a:graphicData uri="http://schemas.openxmlformats.org/drawingml/2006/table">
            <a:tbl>
              <a:tblPr firstRow="1" bandRow="1">
                <a:tableStyleId>{5C22544A-7EE6-4342-B048-85BDC9FD1C3A}</a:tableStyleId>
              </a:tblPr>
              <a:tblGrid>
                <a:gridCol w="3899360"/>
                <a:gridCol w="1482023"/>
                <a:gridCol w="390005"/>
                <a:gridCol w="390005"/>
                <a:gridCol w="2496038"/>
              </a:tblGrid>
              <a:tr h="365654">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ハイケアユニット医療管理料</a:t>
                      </a:r>
                      <a:endParaRPr kumimoji="1" lang="ja-JP" altLang="en-US" sz="1800" b="1" dirty="0"/>
                    </a:p>
                  </a:txBody>
                  <a:tcPr marL="99034" marR="99034" marT="45669" marB="45669">
                    <a:solidFill>
                      <a:schemeClr val="tx2">
                        <a:lumMod val="20000"/>
                        <a:lumOff val="80000"/>
                      </a:schemeClr>
                    </a:solidFill>
                  </a:tcPr>
                </a:tc>
                <a:tc>
                  <a:txBody>
                    <a:bodyPr/>
                    <a:lstStyle/>
                    <a:p>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：４</a:t>
                      </a:r>
                      <a:r>
                        <a:rPr kumimoji="1" lang="en-US" altLang="ja-JP"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a:t>
                      </a:r>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５１１点</a:t>
                      </a:r>
                      <a:endParaRPr kumimoji="1" lang="ja-JP" altLang="en-US" sz="1800" b="1" dirty="0"/>
                    </a:p>
                  </a:txBody>
                  <a:tcPr marL="99034" marR="9903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algn="ctr"/>
                      <a:r>
                        <a:rPr kumimoji="1" lang="ja-JP" altLang="en-US" sz="1800" b="1" dirty="0" smtClean="0">
                          <a:solidFill>
                            <a:srgbClr val="00B0F0"/>
                          </a:solidFill>
                        </a:rPr>
                        <a:t>１</a:t>
                      </a:r>
                      <a:endParaRPr kumimoji="1" lang="en-US" altLang="ja-JP" sz="1800" b="1" dirty="0" smtClean="0">
                        <a:solidFill>
                          <a:srgbClr val="00B0F0"/>
                        </a:solidFill>
                      </a:endParaRPr>
                    </a:p>
                  </a:txBody>
                  <a:tcPr marL="99034" marR="9903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６</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５８４点（  ７３点）</a:t>
                      </a:r>
                    </a:p>
                  </a:txBody>
                  <a:tcPr marL="99034" marR="99034" marT="45669" marB="45669">
                    <a:solidFill>
                      <a:schemeClr val="tx2">
                        <a:lumMod val="20000"/>
                        <a:lumOff val="80000"/>
                      </a:schemeClr>
                    </a:solidFill>
                  </a:tcPr>
                </a:tc>
              </a:tr>
              <a:tr h="365654">
                <a:tc>
                  <a:txBody>
                    <a:bodyPr/>
                    <a:lstStyle/>
                    <a:p>
                      <a:endParaRPr lang="ja-JP" altLang="en-US" sz="1800" b="1" dirty="0"/>
                    </a:p>
                  </a:txBody>
                  <a:tcPr marL="99034" marR="99034" marT="45669" marB="45669">
                    <a:solidFill>
                      <a:schemeClr val="tx2">
                        <a:lumMod val="20000"/>
                        <a:lumOff val="80000"/>
                      </a:schemeClr>
                    </a:solidFill>
                  </a:tcPr>
                </a:tc>
                <a:tc>
                  <a:txBody>
                    <a:bodyPr/>
                    <a:lstStyle/>
                    <a:p>
                      <a:endParaRPr lang="ja-JP" altLang="en-US" sz="1800" b="1" dirty="0"/>
                    </a:p>
                  </a:txBody>
                  <a:tcPr marL="99034" marR="9903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algn="ctr"/>
                      <a:r>
                        <a:rPr kumimoji="1" lang="ja-JP" altLang="en-US" sz="1800" b="1" dirty="0" smtClean="0">
                          <a:solidFill>
                            <a:srgbClr val="00B0F0"/>
                          </a:solidFill>
                        </a:rPr>
                        <a:t>２</a:t>
                      </a:r>
                      <a:endParaRPr kumimoji="1" lang="ja-JP" altLang="en-US" sz="1800" b="1" dirty="0">
                        <a:solidFill>
                          <a:srgbClr val="00B0F0"/>
                        </a:solidFill>
                      </a:endParaRPr>
                    </a:p>
                  </a:txBody>
                  <a:tcPr marL="99034" marR="9903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４</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０８４点（  ７３点）</a:t>
                      </a:r>
                    </a:p>
                  </a:txBody>
                  <a:tcPr marL="99034" marR="99034" marT="45669" marB="45669">
                    <a:solidFill>
                      <a:schemeClr val="tx2">
                        <a:lumMod val="20000"/>
                        <a:lumOff val="80000"/>
                      </a:schemeClr>
                    </a:solidFill>
                  </a:tcPr>
                </a:tc>
              </a:tr>
              <a:tr h="365654">
                <a:tc>
                  <a:txBody>
                    <a:bodyPr/>
                    <a:lstStyle/>
                    <a:p>
                      <a:r>
                        <a:rPr lang="ja-JP" altLang="en-US" sz="1800" b="1" spc="-200" baseline="0" dirty="0" smtClean="0"/>
                        <a:t>脳卒中ケアユニット入院医療管理料</a:t>
                      </a:r>
                      <a:endParaRPr lang="ja-JP" altLang="en-US" sz="1800" b="1" spc="-200" baseline="0" dirty="0"/>
                    </a:p>
                  </a:txBody>
                  <a:tcPr marL="99034" marR="99034" marT="45669" marB="45669">
                    <a:solidFill>
                      <a:schemeClr val="tx2">
                        <a:lumMod val="20000"/>
                        <a:lumOff val="80000"/>
                      </a:schemeClr>
                    </a:solidFill>
                  </a:tcPr>
                </a:tc>
                <a:tc>
                  <a:txBody>
                    <a:bodyPr/>
                    <a:lstStyle/>
                    <a:p>
                      <a:r>
                        <a:rPr lang="ja-JP" altLang="en-US" sz="1800" b="1" dirty="0" smtClean="0"/>
                        <a:t>：５</a:t>
                      </a:r>
                      <a:r>
                        <a:rPr lang="en-US" altLang="ja-JP" sz="1800" b="1" dirty="0" smtClean="0"/>
                        <a:t>,</a:t>
                      </a:r>
                      <a:r>
                        <a:rPr lang="ja-JP" altLang="en-US" sz="1800" b="1" dirty="0" smtClean="0"/>
                        <a:t>７１１点</a:t>
                      </a:r>
                      <a:endParaRPr lang="ja-JP" altLang="en-US" sz="1800" b="1" dirty="0"/>
                    </a:p>
                  </a:txBody>
                  <a:tcPr marL="99034" marR="99034" marT="45669" marB="45669">
                    <a:solidFill>
                      <a:schemeClr val="tx2">
                        <a:lumMod val="20000"/>
                        <a:lumOff val="80000"/>
                      </a:schemeClr>
                    </a:solidFill>
                  </a:tcPr>
                </a:tc>
                <a:tc>
                  <a:txBody>
                    <a:bodyPr/>
                    <a:lstStyle/>
                    <a:p>
                      <a:pPr algn="ct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algn="ct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５</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８０４点（  ９３点）</a:t>
                      </a:r>
                    </a:p>
                  </a:txBody>
                  <a:tcPr marL="99034" marR="99034" marT="45669" marB="45669">
                    <a:solidFill>
                      <a:schemeClr val="tx2">
                        <a:lumMod val="20000"/>
                        <a:lumOff val="80000"/>
                      </a:schemeClr>
                    </a:solidFill>
                  </a:tcPr>
                </a:tc>
              </a:tr>
              <a:tr h="365654">
                <a:tc>
                  <a:txBody>
                    <a:bodyPr/>
                    <a:lstStyle/>
                    <a:p>
                      <a:r>
                        <a:rPr lang="ja-JP" altLang="en-US" sz="1800" b="1" dirty="0" smtClean="0"/>
                        <a:t>小児科特定集中治療室管理料</a:t>
                      </a:r>
                      <a:endParaRPr lang="ja-JP" altLang="en-US" sz="1800" b="1" dirty="0"/>
                    </a:p>
                  </a:txBody>
                  <a:tcPr marL="99034" marR="99034" marT="45669" marB="45669">
                    <a:solidFill>
                      <a:schemeClr val="tx2">
                        <a:lumMod val="20000"/>
                        <a:lumOff val="80000"/>
                      </a:schemeClr>
                    </a:solidFill>
                  </a:tcPr>
                </a:tc>
                <a:tc>
                  <a:txBody>
                    <a:bodyPr/>
                    <a:lstStyle/>
                    <a:p>
                      <a:endParaRPr lang="ja-JP" altLang="en-US" sz="1800" b="1" dirty="0"/>
                    </a:p>
                  </a:txBody>
                  <a:tcPr marL="99034" marR="99034" marT="45669" marB="45669">
                    <a:solidFill>
                      <a:schemeClr val="tx2">
                        <a:lumMod val="20000"/>
                        <a:lumOff val="80000"/>
                      </a:schemeClr>
                    </a:solidFill>
                  </a:tcPr>
                </a:tc>
                <a:tc>
                  <a:txBody>
                    <a:bodyPr/>
                    <a:lstStyle/>
                    <a:p>
                      <a:pPr algn="ct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algn="ct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34" marR="99034" marT="45669" marB="45669">
                    <a:solidFill>
                      <a:schemeClr val="tx2">
                        <a:lumMod val="20000"/>
                        <a:lumOff val="80000"/>
                      </a:schemeClr>
                    </a:solidFill>
                  </a:tcPr>
                </a:tc>
              </a:tr>
              <a:tr h="365654">
                <a:tc>
                  <a:txBody>
                    <a:bodyPr/>
                    <a:lstStyle/>
                    <a:p>
                      <a:r>
                        <a:rPr lang="ja-JP" altLang="en-US" sz="1800" b="1" dirty="0" smtClean="0"/>
                        <a:t>　　（７日以内）</a:t>
                      </a:r>
                      <a:endParaRPr lang="ja-JP" altLang="en-US" sz="1800" b="1" dirty="0"/>
                    </a:p>
                  </a:txBody>
                  <a:tcPr marL="99034" marR="99034" marT="45669" marB="45669">
                    <a:solidFill>
                      <a:schemeClr val="tx2">
                        <a:lumMod val="20000"/>
                        <a:lumOff val="80000"/>
                      </a:schemeClr>
                    </a:solidFill>
                  </a:tcPr>
                </a:tc>
                <a:tc>
                  <a:txBody>
                    <a:bodyPr/>
                    <a:lstStyle/>
                    <a:p>
                      <a:r>
                        <a:rPr lang="ja-JP" altLang="en-US" sz="1800" b="1" dirty="0" smtClean="0"/>
                        <a:t>：１５</a:t>
                      </a:r>
                      <a:r>
                        <a:rPr lang="en-US" altLang="ja-JP" sz="1800" b="1" dirty="0" smtClean="0"/>
                        <a:t>,</a:t>
                      </a:r>
                      <a:r>
                        <a:rPr lang="ja-JP" altLang="en-US" sz="1800" b="1" dirty="0" smtClean="0"/>
                        <a:t>５００点</a:t>
                      </a:r>
                      <a:endParaRPr lang="ja-JP" altLang="en-US" sz="1800" b="1" dirty="0"/>
                    </a:p>
                  </a:txBody>
                  <a:tcPr marL="99034" marR="9903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algn="ct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１５</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７５２点（２５２点）</a:t>
                      </a:r>
                    </a:p>
                  </a:txBody>
                  <a:tcPr marL="99034" marR="99034" marT="45669" marB="45669">
                    <a:solidFill>
                      <a:schemeClr val="tx2">
                        <a:lumMod val="20000"/>
                        <a:lumOff val="80000"/>
                      </a:schemeClr>
                    </a:solidFill>
                  </a:tcPr>
                </a:tc>
              </a:tr>
              <a:tr h="365654">
                <a:tc>
                  <a:txBody>
                    <a:bodyPr/>
                    <a:lstStyle/>
                    <a:p>
                      <a:r>
                        <a:rPr lang="ja-JP" altLang="en-US" sz="1800" b="1" dirty="0" smtClean="0"/>
                        <a:t>　　（８日以上１４日以内）</a:t>
                      </a:r>
                      <a:endParaRPr lang="ja-JP" altLang="en-US" sz="1800" b="1" dirty="0"/>
                    </a:p>
                  </a:txBody>
                  <a:tcPr marL="99034" marR="99034" marT="45669" marB="45669">
                    <a:solidFill>
                      <a:schemeClr val="tx2">
                        <a:lumMod val="20000"/>
                        <a:lumOff val="80000"/>
                      </a:schemeClr>
                    </a:solidFill>
                  </a:tcPr>
                </a:tc>
                <a:tc>
                  <a:txBody>
                    <a:bodyPr/>
                    <a:lstStyle/>
                    <a:p>
                      <a:r>
                        <a:rPr lang="ja-JP" altLang="en-US" sz="1800" b="1" dirty="0" smtClean="0"/>
                        <a:t>：１３</a:t>
                      </a:r>
                      <a:r>
                        <a:rPr lang="en-US" altLang="ja-JP" sz="1800" b="1" dirty="0" smtClean="0"/>
                        <a:t>,</a:t>
                      </a:r>
                      <a:r>
                        <a:rPr lang="ja-JP" altLang="en-US" sz="1800" b="1" dirty="0" smtClean="0"/>
                        <a:t>５００点</a:t>
                      </a:r>
                      <a:endParaRPr lang="ja-JP" altLang="en-US" sz="1800" b="1" dirty="0"/>
                    </a:p>
                  </a:txBody>
                  <a:tcPr marL="99034" marR="99034" marT="45669" marB="45669">
                    <a:solidFill>
                      <a:schemeClr val="tx2">
                        <a:lumMod val="20000"/>
                        <a:lumOff val="80000"/>
                      </a:schemeClr>
                    </a:solidFill>
                  </a:tcPr>
                </a:tc>
                <a:tc>
                  <a:txBody>
                    <a:bodyPr/>
                    <a:lstStyle/>
                    <a:p>
                      <a:pPr algn="ct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algn="ct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１３</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７２０点（２２０点）</a:t>
                      </a:r>
                    </a:p>
                  </a:txBody>
                  <a:tcPr marL="99034" marR="99034" marT="45669" marB="45669">
                    <a:solidFill>
                      <a:schemeClr val="tx2">
                        <a:lumMod val="20000"/>
                        <a:lumOff val="80000"/>
                      </a:schemeClr>
                    </a:solidFill>
                  </a:tcPr>
                </a:tc>
              </a:tr>
              <a:tr h="365654">
                <a:tc>
                  <a:txBody>
                    <a:bodyPr/>
                    <a:lstStyle/>
                    <a:p>
                      <a:r>
                        <a:rPr lang="ja-JP" altLang="en-US" sz="1800" b="1" dirty="0" smtClean="0"/>
                        <a:t>新生児特定集中治療室管理料１</a:t>
                      </a:r>
                      <a:endParaRPr lang="ja-JP" altLang="en-US" sz="1800" b="1" dirty="0"/>
                    </a:p>
                  </a:txBody>
                  <a:tcPr marL="99034" marR="99034" marT="45669" marB="45669">
                    <a:solidFill>
                      <a:schemeClr val="tx2">
                        <a:lumMod val="20000"/>
                        <a:lumOff val="80000"/>
                      </a:schemeClr>
                    </a:solidFill>
                  </a:tcPr>
                </a:tc>
                <a:tc>
                  <a:txBody>
                    <a:bodyPr/>
                    <a:lstStyle/>
                    <a:p>
                      <a:r>
                        <a:rPr lang="ja-JP" altLang="en-US" sz="1800" b="1" dirty="0" smtClean="0"/>
                        <a:t>：１０</a:t>
                      </a:r>
                      <a:r>
                        <a:rPr lang="en-US" altLang="ja-JP" sz="1800" b="1" dirty="0" smtClean="0"/>
                        <a:t>,</a:t>
                      </a:r>
                      <a:r>
                        <a:rPr lang="ja-JP" altLang="en-US" sz="1800" b="1" dirty="0" smtClean="0"/>
                        <a:t>０１１点</a:t>
                      </a:r>
                      <a:endParaRPr lang="ja-JP" altLang="en-US" sz="1800" b="1" dirty="0"/>
                    </a:p>
                  </a:txBody>
                  <a:tcPr marL="99034" marR="9903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algn="ct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１０</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１７４点（１６３点）</a:t>
                      </a:r>
                    </a:p>
                  </a:txBody>
                  <a:tcPr marL="99034" marR="99034"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新生児特定集中治療室管理料２</a:t>
                      </a:r>
                    </a:p>
                  </a:txBody>
                  <a:tcPr marL="99034" marR="99034" marT="45669" marB="45669">
                    <a:solidFill>
                      <a:schemeClr val="tx2">
                        <a:lumMod val="20000"/>
                        <a:lumOff val="80000"/>
                      </a:schemeClr>
                    </a:solidFill>
                  </a:tcPr>
                </a:tc>
                <a:tc>
                  <a:txBody>
                    <a:bodyPr/>
                    <a:lstStyle/>
                    <a:p>
                      <a:r>
                        <a:rPr lang="ja-JP" altLang="en-US" sz="1800" b="1" dirty="0" smtClean="0"/>
                        <a:t>：　６</a:t>
                      </a:r>
                      <a:r>
                        <a:rPr lang="en-US" altLang="ja-JP" sz="1800" b="1" dirty="0" smtClean="0"/>
                        <a:t>,</a:t>
                      </a:r>
                      <a:r>
                        <a:rPr lang="ja-JP" altLang="en-US" sz="1800" b="1" dirty="0" smtClean="0"/>
                        <a:t>０１１点</a:t>
                      </a:r>
                      <a:endParaRPr lang="ja-JP" altLang="en-US" sz="1800" b="1" dirty="0"/>
                    </a:p>
                  </a:txBody>
                  <a:tcPr marL="99034" marR="99034" marT="45669" marB="45669">
                    <a:solidFill>
                      <a:schemeClr val="tx2">
                        <a:lumMod val="20000"/>
                        <a:lumOff val="80000"/>
                      </a:schemeClr>
                    </a:solidFill>
                  </a:tcPr>
                </a:tc>
                <a:tc>
                  <a:txBody>
                    <a:bodyPr/>
                    <a:lstStyle/>
                    <a:p>
                      <a:pPr algn="ct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algn="ctr"/>
                      <a:r>
                        <a:rPr kumimoji="1" lang="ja-JP" altLang="en-US" sz="1800" b="1" dirty="0" smtClean="0">
                          <a:solidFill>
                            <a:srgbClr val="00B0F0"/>
                          </a:solidFill>
                        </a:rPr>
                        <a:t>改</a:t>
                      </a:r>
                      <a:endParaRPr kumimoji="1" lang="ja-JP" altLang="en-US" sz="1800" b="1" dirty="0">
                        <a:solidFill>
                          <a:srgbClr val="00B0F0"/>
                        </a:solidFill>
                      </a:endParaRPr>
                    </a:p>
                  </a:txBody>
                  <a:tcPr marL="99034" marR="9903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８</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１０９点（   ９８点）</a:t>
                      </a:r>
                    </a:p>
                  </a:txBody>
                  <a:tcPr marL="99034" marR="99034"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100" normalizeH="0" baseline="0" noProof="0" dirty="0" smtClean="0">
                          <a:ln>
                            <a:noFill/>
                          </a:ln>
                          <a:solidFill>
                            <a:prstClr val="black"/>
                          </a:solidFill>
                          <a:effectLst/>
                          <a:uLnTx/>
                          <a:uFillTx/>
                          <a:latin typeface="+mn-lt"/>
                          <a:ea typeface="+mn-ea"/>
                        </a:rPr>
                        <a:t>総合周産期特定集中治療室管理料</a:t>
                      </a:r>
                    </a:p>
                  </a:txBody>
                  <a:tcPr marL="99034" marR="99034" marT="45669" marB="45669">
                    <a:solidFill>
                      <a:schemeClr val="tx2">
                        <a:lumMod val="20000"/>
                        <a:lumOff val="80000"/>
                      </a:schemeClr>
                    </a:solidFill>
                  </a:tcPr>
                </a:tc>
                <a:tc>
                  <a:txBody>
                    <a:bodyPr/>
                    <a:lstStyle/>
                    <a:p>
                      <a:endParaRPr lang="ja-JP" altLang="en-US" sz="1800" b="1" dirty="0"/>
                    </a:p>
                  </a:txBody>
                  <a:tcPr marL="99034" marR="99034" marT="45669" marB="45669">
                    <a:solidFill>
                      <a:schemeClr val="tx2">
                        <a:lumMod val="20000"/>
                        <a:lumOff val="80000"/>
                      </a:schemeClr>
                    </a:solidFill>
                  </a:tcPr>
                </a:tc>
                <a:tc>
                  <a:txBody>
                    <a:bodyPr/>
                    <a:lstStyle/>
                    <a:p>
                      <a:pPr algn="ct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algn="ct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prstClr val="black"/>
                        </a:solidFill>
                        <a:effectLst/>
                        <a:uLnTx/>
                        <a:uFillTx/>
                        <a:latin typeface="+mn-lt"/>
                        <a:ea typeface="+mn-ea"/>
                      </a:endParaRPr>
                    </a:p>
                  </a:txBody>
                  <a:tcPr marL="99034" marR="99034"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（母体・胎児集中治療室管理料）</a:t>
                      </a:r>
                    </a:p>
                  </a:txBody>
                  <a:tcPr marL="99034" marR="9903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７</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０１１点</a:t>
                      </a:r>
                    </a:p>
                  </a:txBody>
                  <a:tcPr marL="99034" marR="99034" marT="45669" marB="4566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algn="ct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７</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１２５点（１１４点）</a:t>
                      </a:r>
                    </a:p>
                  </a:txBody>
                  <a:tcPr marL="99034" marR="99034"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（新生児集中治療室管理料）</a:t>
                      </a:r>
                    </a:p>
                  </a:txBody>
                  <a:tcPr marL="99034" marR="9903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：１０</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０１１点</a:t>
                      </a:r>
                    </a:p>
                  </a:txBody>
                  <a:tcPr marL="99034" marR="99034" marT="45669" marB="45669">
                    <a:solidFill>
                      <a:schemeClr val="tx2">
                        <a:lumMod val="20000"/>
                        <a:lumOff val="80000"/>
                      </a:schemeClr>
                    </a:solidFill>
                  </a:tcPr>
                </a:tc>
                <a:tc>
                  <a:txBody>
                    <a:bodyPr/>
                    <a:lstStyle/>
                    <a:p>
                      <a:pPr algn="ct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algn="ctr"/>
                      <a:r>
                        <a:rPr kumimoji="1" lang="ja-JP" altLang="en-US" sz="1800" b="1" dirty="0" smtClean="0">
                          <a:solidFill>
                            <a:srgbClr val="00B0F0"/>
                          </a:solidFill>
                        </a:rPr>
                        <a:t>改</a:t>
                      </a:r>
                      <a:endParaRPr kumimoji="1" lang="ja-JP" altLang="en-US" sz="1800" b="1" dirty="0">
                        <a:solidFill>
                          <a:srgbClr val="00B0F0"/>
                        </a:solidFill>
                      </a:endParaRPr>
                    </a:p>
                  </a:txBody>
                  <a:tcPr marL="99034" marR="9903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１０</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１７４点（１６３点）</a:t>
                      </a:r>
                    </a:p>
                  </a:txBody>
                  <a:tcPr marL="99034" marR="99034" marT="45669" marB="45669">
                    <a:solidFill>
                      <a:schemeClr val="tx2">
                        <a:lumMod val="20000"/>
                        <a:lumOff val="80000"/>
                      </a:schemeClr>
                    </a:solidFill>
                  </a:tcPr>
                </a:tc>
              </a:tr>
              <a:tr h="36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100" normalizeH="0" baseline="0" noProof="0" dirty="0" smtClean="0">
                          <a:ln>
                            <a:noFill/>
                          </a:ln>
                          <a:solidFill>
                            <a:prstClr val="black"/>
                          </a:solidFill>
                          <a:effectLst/>
                          <a:uLnTx/>
                          <a:uFillTx/>
                          <a:latin typeface="+mn-lt"/>
                          <a:ea typeface="+mn-ea"/>
                        </a:rPr>
                        <a:t>新生児治療回復室入院医療管理料</a:t>
                      </a:r>
                    </a:p>
                  </a:txBody>
                  <a:tcPr marL="99034" marR="99034" marT="45669" marB="45669">
                    <a:solidFill>
                      <a:schemeClr val="tx2">
                        <a:lumMod val="20000"/>
                        <a:lumOff val="80000"/>
                      </a:schemeClr>
                    </a:solidFill>
                  </a:tcPr>
                </a:tc>
                <a:tc>
                  <a:txBody>
                    <a:bodyPr/>
                    <a:lstStyle/>
                    <a:p>
                      <a:r>
                        <a:rPr lang="ja-JP" altLang="en-US" sz="1800" b="1" dirty="0" smtClean="0"/>
                        <a:t>：   ５</a:t>
                      </a:r>
                      <a:r>
                        <a:rPr lang="en-US" altLang="ja-JP" sz="1800" b="1" dirty="0" smtClean="0"/>
                        <a:t>,</a:t>
                      </a:r>
                      <a:r>
                        <a:rPr lang="ja-JP" altLang="en-US" sz="1800" b="1" dirty="0" smtClean="0"/>
                        <a:t>４１１点</a:t>
                      </a:r>
                      <a:endParaRPr lang="ja-JP" altLang="en-US" sz="1800" b="1" dirty="0"/>
                    </a:p>
                  </a:txBody>
                  <a:tcPr marL="99034" marR="99034" marT="45669" marB="45669">
                    <a:solidFill>
                      <a:schemeClr val="tx2">
                        <a:lumMod val="20000"/>
                        <a:lumOff val="80000"/>
                      </a:schemeClr>
                    </a:solidFill>
                  </a:tcPr>
                </a:tc>
                <a:tc>
                  <a:txBody>
                    <a:bodyPr/>
                    <a:lstStyle/>
                    <a:p>
                      <a:pPr algn="ct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algn="ctr"/>
                      <a:endParaRPr kumimoji="1" lang="ja-JP" altLang="en-US" sz="1800" b="1" dirty="0">
                        <a:solidFill>
                          <a:srgbClr val="FF0000"/>
                        </a:solidFill>
                      </a:endParaRPr>
                    </a:p>
                  </a:txBody>
                  <a:tcPr marL="99034" marR="99034" marT="45669" marB="4566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５</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４９９点（   ８８点）</a:t>
                      </a:r>
                    </a:p>
                  </a:txBody>
                  <a:tcPr marL="99034" marR="99034" marT="45669" marB="45669">
                    <a:solidFill>
                      <a:schemeClr val="tx2">
                        <a:lumMod val="20000"/>
                        <a:lumOff val="80000"/>
                      </a:schemeClr>
                    </a:solidFill>
                  </a:tcPr>
                </a:tc>
              </a:tr>
            </a:tbl>
          </a:graphicData>
        </a:graphic>
      </p:graphicFrame>
      <p:sp>
        <p:nvSpPr>
          <p:cNvPr id="9"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75</a:t>
            </a:fld>
            <a:endParaRPr lang="ja-JP" altLang="en-US" dirty="0">
              <a:solidFill>
                <a:prstClr val="black"/>
              </a:solidFill>
            </a:endParaRPr>
          </a:p>
        </p:txBody>
      </p:sp>
    </p:spTree>
    <p:extLst>
      <p:ext uri="{BB962C8B-B14F-4D97-AF65-F5344CB8AC3E}">
        <p14:creationId xmlns:p14="http://schemas.microsoft.com/office/powerpoint/2010/main" val="35891539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38916"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38917" name="Rectangle 10"/>
          <p:cNvSpPr>
            <a:spLocks noChangeArrowheads="1"/>
          </p:cNvSpPr>
          <p:nvPr/>
        </p:nvSpPr>
        <p:spPr bwMode="auto">
          <a:xfrm>
            <a:off x="223573" y="1165228"/>
            <a:ext cx="9494970" cy="5040364"/>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400"/>
              </a:lnSpc>
              <a:spcBef>
                <a:spcPct val="0"/>
              </a:spcBef>
              <a:spcAft>
                <a:spcPct val="0"/>
              </a:spcAft>
              <a:buFont typeface="Arial" pitchFamily="34" charset="0"/>
              <a:buNone/>
            </a:pPr>
            <a:r>
              <a:rPr lang="ja-JP" altLang="en-US" sz="2200" smtClean="0">
                <a:solidFill>
                  <a:srgbClr val="000000"/>
                </a:solidFill>
                <a:latin typeface="ＭＳ Ｐゴシック" pitchFamily="50" charset="-128"/>
              </a:rPr>
              <a:t>○その他　</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813269151"/>
              </p:ext>
            </p:extLst>
          </p:nvPr>
        </p:nvGraphicFramePr>
        <p:xfrm>
          <a:off x="741258" y="1557338"/>
          <a:ext cx="8268757" cy="4022766"/>
        </p:xfrm>
        <a:graphic>
          <a:graphicData uri="http://schemas.openxmlformats.org/drawingml/2006/table">
            <a:tbl>
              <a:tblPr firstRow="1" bandRow="1">
                <a:tableStyleId>{5C22544A-7EE6-4342-B048-85BDC9FD1C3A}</a:tableStyleId>
              </a:tblPr>
              <a:tblGrid>
                <a:gridCol w="3899988"/>
                <a:gridCol w="1482261"/>
                <a:gridCol w="390068"/>
                <a:gridCol w="2496440"/>
              </a:tblGrid>
              <a:tr h="365702">
                <a:tc>
                  <a:txBody>
                    <a:bodyPr/>
                    <a:lstStyle/>
                    <a:p>
                      <a:pPr algn="l"/>
                      <a:r>
                        <a:rPr kumimoji="1" lang="ja-JP" altLang="en-US" sz="1800" b="1" i="0" u="none" strike="noStrike" kern="1200" cap="none" spc="0" normalizeH="0" baseline="0" noProof="0" dirty="0" smtClean="0">
                          <a:ln>
                            <a:noFill/>
                          </a:ln>
                          <a:solidFill>
                            <a:prstClr val="black"/>
                          </a:solidFill>
                          <a:effectLst/>
                          <a:uLnTx/>
                          <a:uFillTx/>
                          <a:latin typeface="ＭＳ Ｐゴシック" charset="-128"/>
                          <a:ea typeface="ＭＳ Ｐゴシック" charset="-128"/>
                        </a:rPr>
                        <a:t>一類完成症患者入院医療管理料</a:t>
                      </a:r>
                      <a:endParaRPr kumimoji="1" lang="ja-JP" altLang="en-US" sz="1800" b="1" dirty="0"/>
                    </a:p>
                  </a:txBody>
                  <a:tcPr marL="99050" marR="99050" marT="45693" marB="45693">
                    <a:solidFill>
                      <a:schemeClr val="tx2">
                        <a:lumMod val="20000"/>
                        <a:lumOff val="80000"/>
                      </a:schemeClr>
                    </a:solidFill>
                  </a:tcPr>
                </a:tc>
                <a:tc>
                  <a:txBody>
                    <a:bodyPr/>
                    <a:lstStyle/>
                    <a:p>
                      <a:endParaRPr lang="ja-JP" altLang="en-US" sz="1800" b="1" dirty="0"/>
                    </a:p>
                  </a:txBody>
                  <a:tcPr marL="99050" marR="99050" marT="45693" marB="45693">
                    <a:solidFill>
                      <a:schemeClr val="tx2">
                        <a:lumMod val="20000"/>
                        <a:lumOff val="80000"/>
                      </a:schemeClr>
                    </a:solidFill>
                  </a:tcPr>
                </a:tc>
                <a:tc>
                  <a:txBody>
                    <a:bodyPr/>
                    <a:lstStyle/>
                    <a:p>
                      <a:endParaRPr lang="ja-JP" altLang="en-US" sz="1800" b="1"/>
                    </a:p>
                  </a:txBody>
                  <a:tcPr marL="99050" marR="99050" marT="45693" marB="45693">
                    <a:solidFill>
                      <a:schemeClr val="tx2">
                        <a:lumMod val="20000"/>
                        <a:lumOff val="80000"/>
                      </a:schemeClr>
                    </a:solidFill>
                  </a:tcPr>
                </a:tc>
                <a:tc>
                  <a:txBody>
                    <a:bodyPr/>
                    <a:lstStyle/>
                    <a:p>
                      <a:endParaRPr lang="ja-JP" altLang="en-US" sz="1800" b="1" dirty="0"/>
                    </a:p>
                  </a:txBody>
                  <a:tcPr marL="99050" marR="99050" marT="45693" marB="45693">
                    <a:solidFill>
                      <a:schemeClr val="tx2">
                        <a:lumMod val="20000"/>
                        <a:lumOff val="80000"/>
                      </a:schemeClr>
                    </a:solidFill>
                  </a:tcPr>
                </a:tc>
              </a:tr>
              <a:tr h="365702">
                <a:tc>
                  <a:txBody>
                    <a:bodyPr/>
                    <a:lstStyle/>
                    <a:p>
                      <a:r>
                        <a:rPr lang="ja-JP" altLang="en-US" sz="1800" b="1" dirty="0" smtClean="0"/>
                        <a:t>　　（７日以内）</a:t>
                      </a:r>
                      <a:endParaRPr lang="ja-JP" altLang="en-US" sz="1800" b="1" dirty="0"/>
                    </a:p>
                  </a:txBody>
                  <a:tcPr marL="99050" marR="99050" marT="45693" marB="45693">
                    <a:solidFill>
                      <a:schemeClr val="tx2">
                        <a:lumMod val="20000"/>
                        <a:lumOff val="80000"/>
                      </a:schemeClr>
                    </a:solidFill>
                  </a:tcPr>
                </a:tc>
                <a:tc>
                  <a:txBody>
                    <a:bodyPr/>
                    <a:lstStyle/>
                    <a:p>
                      <a:r>
                        <a:rPr lang="ja-JP" altLang="en-US" sz="1800" b="1" dirty="0" smtClean="0"/>
                        <a:t>：８</a:t>
                      </a:r>
                      <a:r>
                        <a:rPr lang="en-US" altLang="ja-JP" sz="1800" b="1" dirty="0" smtClean="0"/>
                        <a:t>,</a:t>
                      </a:r>
                      <a:r>
                        <a:rPr lang="ja-JP" altLang="en-US" sz="1800" b="1" dirty="0" smtClean="0"/>
                        <a:t>９０１点</a:t>
                      </a:r>
                      <a:endParaRPr lang="ja-JP" altLang="en-US" sz="1800" b="1" dirty="0"/>
                    </a:p>
                  </a:txBody>
                  <a:tcPr marL="99050" marR="99050" marT="45693" marB="45693">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50" marR="99050" marT="45693" marB="4569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９</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０４６点（１４５点）</a:t>
                      </a:r>
                    </a:p>
                  </a:txBody>
                  <a:tcPr marL="99050" marR="99050" marT="45693" marB="45693">
                    <a:solidFill>
                      <a:schemeClr val="tx2">
                        <a:lumMod val="20000"/>
                        <a:lumOff val="80000"/>
                      </a:schemeClr>
                    </a:solidFill>
                  </a:tcPr>
                </a:tc>
              </a:tr>
              <a:tr h="365702">
                <a:tc>
                  <a:txBody>
                    <a:bodyPr/>
                    <a:lstStyle/>
                    <a:p>
                      <a:r>
                        <a:rPr lang="ja-JP" altLang="en-US" sz="1800" b="1" dirty="0" smtClean="0"/>
                        <a:t>　　（８日以上１４日以内）</a:t>
                      </a:r>
                      <a:endParaRPr lang="ja-JP" altLang="en-US" sz="1800" b="1" dirty="0"/>
                    </a:p>
                  </a:txBody>
                  <a:tcPr marL="99050" marR="99050" marT="45693" marB="45693">
                    <a:solidFill>
                      <a:schemeClr val="tx2">
                        <a:lumMod val="20000"/>
                        <a:lumOff val="80000"/>
                      </a:schemeClr>
                    </a:solidFill>
                  </a:tcPr>
                </a:tc>
                <a:tc>
                  <a:txBody>
                    <a:bodyPr/>
                    <a:lstStyle/>
                    <a:p>
                      <a:r>
                        <a:rPr lang="ja-JP" altLang="en-US" sz="1800" b="1" dirty="0" smtClean="0"/>
                        <a:t>：７</a:t>
                      </a:r>
                      <a:r>
                        <a:rPr lang="en-US" altLang="ja-JP" sz="1800" b="1" dirty="0" smtClean="0"/>
                        <a:t>,</a:t>
                      </a:r>
                      <a:r>
                        <a:rPr lang="ja-JP" altLang="en-US" sz="1800" b="1" dirty="0" smtClean="0"/>
                        <a:t>７０１点</a:t>
                      </a:r>
                      <a:endParaRPr lang="ja-JP" altLang="en-US" sz="1800" b="1" dirty="0"/>
                    </a:p>
                  </a:txBody>
                  <a:tcPr marL="99050" marR="99050" marT="45693" marB="45693">
                    <a:solidFill>
                      <a:schemeClr val="tx2">
                        <a:lumMod val="20000"/>
                        <a:lumOff val="80000"/>
                      </a:schemeClr>
                    </a:solidFill>
                  </a:tcPr>
                </a:tc>
                <a:tc>
                  <a:txBody>
                    <a:bodyPr/>
                    <a:lstStyle/>
                    <a:p>
                      <a:pPr algn="ct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endParaRPr kumimoji="1" lang="ja-JP" altLang="en-US" sz="1800" b="1" dirty="0">
                        <a:solidFill>
                          <a:srgbClr val="FF0000"/>
                        </a:solidFill>
                      </a:endParaRPr>
                    </a:p>
                  </a:txBody>
                  <a:tcPr marL="99050" marR="99050" marT="45693" marB="4569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７</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８２６点（１２５点）</a:t>
                      </a:r>
                    </a:p>
                  </a:txBody>
                  <a:tcPr marL="99050" marR="99050" marT="45693" marB="45693">
                    <a:solidFill>
                      <a:schemeClr val="tx2">
                        <a:lumMod val="20000"/>
                        <a:lumOff val="80000"/>
                      </a:schemeClr>
                    </a:solidFill>
                  </a:tcPr>
                </a:tc>
              </a:tr>
              <a:tr h="365702">
                <a:tc>
                  <a:txBody>
                    <a:bodyPr/>
                    <a:lstStyle/>
                    <a:p>
                      <a:r>
                        <a:rPr lang="ja-JP" altLang="en-US" sz="1800" b="1" dirty="0" smtClean="0"/>
                        <a:t>特殊疾患入院医療管理料</a:t>
                      </a:r>
                      <a:endParaRPr lang="ja-JP" altLang="en-US" sz="1800" b="1" dirty="0"/>
                    </a:p>
                  </a:txBody>
                  <a:tcPr marL="99050" marR="99050" marT="45693" marB="45693">
                    <a:solidFill>
                      <a:schemeClr val="tx2">
                        <a:lumMod val="20000"/>
                        <a:lumOff val="80000"/>
                      </a:schemeClr>
                    </a:solidFill>
                  </a:tcPr>
                </a:tc>
                <a:tc>
                  <a:txBody>
                    <a:bodyPr/>
                    <a:lstStyle/>
                    <a:p>
                      <a:r>
                        <a:rPr lang="ja-JP" altLang="en-US" sz="1800" b="1" dirty="0" smtClean="0"/>
                        <a:t>：１</a:t>
                      </a:r>
                      <a:r>
                        <a:rPr lang="en-US" altLang="ja-JP" sz="1800" b="1" dirty="0" smtClean="0"/>
                        <a:t>,</a:t>
                      </a:r>
                      <a:r>
                        <a:rPr lang="ja-JP" altLang="en-US" sz="1800" b="1" dirty="0" smtClean="0"/>
                        <a:t>９５４点</a:t>
                      </a:r>
                      <a:endParaRPr lang="ja-JP" altLang="en-US" sz="1800" b="1" dirty="0"/>
                    </a:p>
                  </a:txBody>
                  <a:tcPr marL="99050" marR="99050" marT="45693" marB="45693">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p>
                  </a:txBody>
                  <a:tcPr marL="99050" marR="99050" marT="45693" marB="4569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２</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００９点（　５５点）</a:t>
                      </a:r>
                    </a:p>
                  </a:txBody>
                  <a:tcPr marL="99050" marR="99050" marT="45693" marB="45693">
                    <a:solidFill>
                      <a:schemeClr val="tx2">
                        <a:lumMod val="20000"/>
                        <a:lumOff val="80000"/>
                      </a:schemeClr>
                    </a:solidFill>
                  </a:tcPr>
                </a:tc>
              </a:tr>
              <a:tr h="365702">
                <a:tc>
                  <a:txBody>
                    <a:bodyPr/>
                    <a:lstStyle/>
                    <a:p>
                      <a:r>
                        <a:rPr lang="ja-JP" altLang="en-US" sz="1800" b="1" dirty="0" smtClean="0"/>
                        <a:t>小児入院医療管理料１</a:t>
                      </a:r>
                      <a:endParaRPr lang="ja-JP" altLang="en-US" sz="1800" b="1" dirty="0"/>
                    </a:p>
                  </a:txBody>
                  <a:tcPr marL="99050" marR="99050" marT="45693" marB="45693">
                    <a:solidFill>
                      <a:schemeClr val="tx2">
                        <a:lumMod val="20000"/>
                        <a:lumOff val="80000"/>
                      </a:schemeClr>
                    </a:solidFill>
                  </a:tcPr>
                </a:tc>
                <a:tc>
                  <a:txBody>
                    <a:bodyPr/>
                    <a:lstStyle/>
                    <a:p>
                      <a:r>
                        <a:rPr lang="ja-JP" altLang="en-US" sz="1800" b="1" dirty="0" smtClean="0"/>
                        <a:t>：４</a:t>
                      </a:r>
                      <a:r>
                        <a:rPr lang="en-US" altLang="ja-JP" sz="1800" b="1" dirty="0" smtClean="0"/>
                        <a:t>,</a:t>
                      </a:r>
                      <a:r>
                        <a:rPr lang="ja-JP" altLang="en-US" sz="1800" b="1" dirty="0" smtClean="0"/>
                        <a:t>５１１点</a:t>
                      </a:r>
                      <a:endParaRPr lang="ja-JP" altLang="en-US" sz="1800" b="1" dirty="0"/>
                    </a:p>
                  </a:txBody>
                  <a:tcPr marL="99050" marR="99050" marT="45693" marB="45693">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50" marR="99050" marT="45693" marB="4569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４</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５８４点（　７３点）</a:t>
                      </a:r>
                    </a:p>
                  </a:txBody>
                  <a:tcPr marL="99050" marR="99050" marT="45693" marB="45693">
                    <a:solidFill>
                      <a:schemeClr val="tx2">
                        <a:lumMod val="20000"/>
                        <a:lumOff val="80000"/>
                      </a:schemeClr>
                    </a:solidFill>
                  </a:tcPr>
                </a:tc>
              </a:tr>
              <a:tr h="365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小児入院医療管理料２</a:t>
                      </a:r>
                    </a:p>
                  </a:txBody>
                  <a:tcPr marL="99050" marR="99050" marT="45693" marB="45693">
                    <a:solidFill>
                      <a:schemeClr val="tx2">
                        <a:lumMod val="20000"/>
                        <a:lumOff val="80000"/>
                      </a:schemeClr>
                    </a:solidFill>
                  </a:tcPr>
                </a:tc>
                <a:tc>
                  <a:txBody>
                    <a:bodyPr/>
                    <a:lstStyle/>
                    <a:p>
                      <a:r>
                        <a:rPr lang="ja-JP" altLang="en-US" sz="1800" b="1" dirty="0" smtClean="0"/>
                        <a:t>：４</a:t>
                      </a:r>
                      <a:r>
                        <a:rPr lang="en-US" altLang="ja-JP" sz="1800" b="1" dirty="0" smtClean="0"/>
                        <a:t>,</a:t>
                      </a:r>
                      <a:r>
                        <a:rPr lang="ja-JP" altLang="en-US" sz="1800" b="1" dirty="0" smtClean="0"/>
                        <a:t>０１１点</a:t>
                      </a:r>
                      <a:endParaRPr lang="ja-JP" altLang="en-US" sz="1800" b="1" dirty="0"/>
                    </a:p>
                  </a:txBody>
                  <a:tcPr marL="99050" marR="99050" marT="45693" marB="45693">
                    <a:solidFill>
                      <a:schemeClr val="tx2">
                        <a:lumMod val="20000"/>
                        <a:lumOff val="80000"/>
                      </a:schemeClr>
                    </a:solidFill>
                  </a:tcPr>
                </a:tc>
                <a:tc>
                  <a:txBody>
                    <a:bodyPr/>
                    <a:lstStyle/>
                    <a:p>
                      <a:pPr algn="ct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endParaRPr kumimoji="1" lang="ja-JP" altLang="en-US" sz="1800" b="1" dirty="0">
                        <a:solidFill>
                          <a:srgbClr val="FF0000"/>
                        </a:solidFill>
                      </a:endParaRPr>
                    </a:p>
                  </a:txBody>
                  <a:tcPr marL="99050" marR="99050" marT="45693" marB="4569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４</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０７６点（　６５点）</a:t>
                      </a:r>
                    </a:p>
                  </a:txBody>
                  <a:tcPr marL="99050" marR="99050" marT="45693" marB="45693">
                    <a:solidFill>
                      <a:schemeClr val="tx2">
                        <a:lumMod val="20000"/>
                        <a:lumOff val="80000"/>
                      </a:schemeClr>
                    </a:solidFill>
                  </a:tcPr>
                </a:tc>
              </a:tr>
              <a:tr h="365702">
                <a:tc>
                  <a:txBody>
                    <a:bodyPr/>
                    <a:lstStyle/>
                    <a:p>
                      <a:r>
                        <a:rPr lang="ja-JP" altLang="en-US" sz="1800" b="1" dirty="0" smtClean="0"/>
                        <a:t>小児入院医療管理料３</a:t>
                      </a:r>
                      <a:endParaRPr lang="ja-JP" altLang="en-US" sz="1800" b="1" dirty="0"/>
                    </a:p>
                  </a:txBody>
                  <a:tcPr marL="99050" marR="99050" marT="45693" marB="45693">
                    <a:solidFill>
                      <a:schemeClr val="tx2">
                        <a:lumMod val="20000"/>
                        <a:lumOff val="80000"/>
                      </a:schemeClr>
                    </a:solidFill>
                  </a:tcPr>
                </a:tc>
                <a:tc>
                  <a:txBody>
                    <a:bodyPr/>
                    <a:lstStyle/>
                    <a:p>
                      <a:r>
                        <a:rPr lang="ja-JP" altLang="en-US" sz="1800" b="1" dirty="0" smtClean="0"/>
                        <a:t>：３</a:t>
                      </a:r>
                      <a:r>
                        <a:rPr lang="en-US" altLang="ja-JP" sz="1800" b="1" dirty="0" smtClean="0"/>
                        <a:t>,</a:t>
                      </a:r>
                      <a:r>
                        <a:rPr lang="ja-JP" altLang="en-US" sz="1800" b="1" dirty="0" smtClean="0"/>
                        <a:t>６１１点</a:t>
                      </a:r>
                      <a:endParaRPr lang="ja-JP" altLang="en-US" sz="1800" b="1" dirty="0"/>
                    </a:p>
                  </a:txBody>
                  <a:tcPr marL="99050" marR="99050" marT="45693" marB="45693">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p>
                  </a:txBody>
                  <a:tcPr marL="99050" marR="99050" marT="45693" marB="4569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３</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６７０点（　５９点）</a:t>
                      </a:r>
                    </a:p>
                  </a:txBody>
                  <a:tcPr marL="99050" marR="99050" marT="45693" marB="45693">
                    <a:solidFill>
                      <a:schemeClr val="tx2">
                        <a:lumMod val="20000"/>
                        <a:lumOff val="80000"/>
                      </a:schemeClr>
                    </a:solidFill>
                  </a:tcPr>
                </a:tc>
              </a:tr>
              <a:tr h="365702">
                <a:tc>
                  <a:txBody>
                    <a:bodyPr/>
                    <a:lstStyle/>
                    <a:p>
                      <a:r>
                        <a:rPr lang="ja-JP" altLang="en-US" sz="1800" b="1" dirty="0" smtClean="0"/>
                        <a:t>小児入院医療管理料４</a:t>
                      </a:r>
                      <a:endParaRPr lang="ja-JP" altLang="en-US" sz="1800" b="1" dirty="0"/>
                    </a:p>
                  </a:txBody>
                  <a:tcPr marL="99050" marR="99050" marT="45693" marB="4569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：３</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０１１点</a:t>
                      </a:r>
                    </a:p>
                  </a:txBody>
                  <a:tcPr marL="99050" marR="99050" marT="45693" marB="45693">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50" marR="99050" marT="45693" marB="4569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３</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０６０点（　４９点）</a:t>
                      </a:r>
                    </a:p>
                  </a:txBody>
                  <a:tcPr marL="99050" marR="99050" marT="45693" marB="45693">
                    <a:solidFill>
                      <a:schemeClr val="tx2">
                        <a:lumMod val="20000"/>
                        <a:lumOff val="80000"/>
                      </a:schemeClr>
                    </a:solidFill>
                  </a:tcPr>
                </a:tc>
              </a:tr>
              <a:tr h="365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小児入院医療管理料５</a:t>
                      </a:r>
                    </a:p>
                  </a:txBody>
                  <a:tcPr marL="99050" marR="99050" marT="45693" marB="4569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：２</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１１１点</a:t>
                      </a:r>
                    </a:p>
                  </a:txBody>
                  <a:tcPr marL="99050" marR="99050" marT="45693" marB="45693">
                    <a:solidFill>
                      <a:schemeClr val="tx2">
                        <a:lumMod val="20000"/>
                        <a:lumOff val="80000"/>
                      </a:schemeClr>
                    </a:solidFill>
                  </a:tcPr>
                </a:tc>
                <a:tc>
                  <a:txBody>
                    <a:bodyPr/>
                    <a:lstStyle/>
                    <a:p>
                      <a:pPr algn="ct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endParaRPr kumimoji="1" lang="ja-JP" altLang="en-US" sz="1800" b="1" dirty="0">
                        <a:solidFill>
                          <a:srgbClr val="FF0000"/>
                        </a:solidFill>
                      </a:endParaRPr>
                    </a:p>
                  </a:txBody>
                  <a:tcPr marL="99050" marR="99050" marT="45693" marB="4569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２</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１４５点（　３４点）</a:t>
                      </a:r>
                    </a:p>
                  </a:txBody>
                  <a:tcPr marL="99050" marR="99050" marT="45693" marB="45693">
                    <a:solidFill>
                      <a:schemeClr val="tx2">
                        <a:lumMod val="20000"/>
                        <a:lumOff val="80000"/>
                      </a:schemeClr>
                    </a:solidFill>
                  </a:tcPr>
                </a:tc>
              </a:tr>
              <a:tr h="365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特殊疾患病棟入院料１</a:t>
                      </a:r>
                    </a:p>
                  </a:txBody>
                  <a:tcPr marL="99050" marR="99050" marT="45693" marB="45693">
                    <a:solidFill>
                      <a:schemeClr val="tx2">
                        <a:lumMod val="20000"/>
                        <a:lumOff val="80000"/>
                      </a:schemeClr>
                    </a:solidFill>
                  </a:tcPr>
                </a:tc>
                <a:tc>
                  <a:txBody>
                    <a:bodyPr/>
                    <a:lstStyle/>
                    <a:p>
                      <a:r>
                        <a:rPr lang="ja-JP" altLang="en-US" sz="1800" b="1" dirty="0" smtClean="0"/>
                        <a:t>：１</a:t>
                      </a:r>
                      <a:r>
                        <a:rPr lang="en-US" altLang="ja-JP" sz="1800" b="1" dirty="0" smtClean="0"/>
                        <a:t>,</a:t>
                      </a:r>
                      <a:r>
                        <a:rPr lang="ja-JP" altLang="en-US" sz="1800" b="1" dirty="0" smtClean="0"/>
                        <a:t>９５４点</a:t>
                      </a:r>
                      <a:endParaRPr lang="ja-JP" altLang="en-US" sz="1800" b="1" dirty="0"/>
                    </a:p>
                  </a:txBody>
                  <a:tcPr marL="99050" marR="99050" marT="45693" marB="45693">
                    <a:solidFill>
                      <a:schemeClr val="tx2">
                        <a:lumMod val="20000"/>
                        <a:lumOff val="80000"/>
                      </a:schemeClr>
                    </a:solidFill>
                  </a:tcPr>
                </a:tc>
                <a:tc>
                  <a:txBody>
                    <a:bodyPr/>
                    <a:lstStyle/>
                    <a:p>
                      <a:pPr algn="ct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endParaRPr kumimoji="1" lang="ja-JP" altLang="en-US" sz="1800" b="1" dirty="0">
                        <a:solidFill>
                          <a:srgbClr val="FF0000"/>
                        </a:solidFill>
                      </a:endParaRPr>
                    </a:p>
                  </a:txBody>
                  <a:tcPr marL="99050" marR="99050" marT="45693" marB="4569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２</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００８点（　５４点）</a:t>
                      </a:r>
                    </a:p>
                  </a:txBody>
                  <a:tcPr marL="99050" marR="99050" marT="45693" marB="45693">
                    <a:solidFill>
                      <a:schemeClr val="tx2">
                        <a:lumMod val="20000"/>
                        <a:lumOff val="80000"/>
                      </a:schemeClr>
                    </a:solidFill>
                  </a:tcPr>
                </a:tc>
              </a:tr>
              <a:tr h="365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特殊疾患病棟入院料２</a:t>
                      </a:r>
                    </a:p>
                  </a:txBody>
                  <a:tcPr marL="99050" marR="99050" marT="45693" marB="45693">
                    <a:solidFill>
                      <a:schemeClr val="tx2">
                        <a:lumMod val="20000"/>
                        <a:lumOff val="80000"/>
                      </a:schemeClr>
                    </a:solidFill>
                  </a:tcPr>
                </a:tc>
                <a:tc>
                  <a:txBody>
                    <a:bodyPr/>
                    <a:lstStyle/>
                    <a:p>
                      <a:r>
                        <a:rPr lang="ja-JP" altLang="en-US" sz="1800" b="1" dirty="0" smtClean="0"/>
                        <a:t>：１</a:t>
                      </a:r>
                      <a:r>
                        <a:rPr lang="en-US" altLang="ja-JP" sz="1800" b="1" dirty="0" smtClean="0"/>
                        <a:t>,</a:t>
                      </a:r>
                      <a:r>
                        <a:rPr lang="ja-JP" altLang="en-US" sz="1800" b="1" dirty="0" smtClean="0"/>
                        <a:t>５８１点</a:t>
                      </a:r>
                      <a:endParaRPr lang="ja-JP" altLang="en-US" sz="1800" b="1" dirty="0"/>
                    </a:p>
                  </a:txBody>
                  <a:tcPr marL="99050" marR="99050" marT="45693" marB="45693">
                    <a:solidFill>
                      <a:schemeClr val="tx2">
                        <a:lumMod val="20000"/>
                        <a:lumOff val="80000"/>
                      </a:schemeClr>
                    </a:solidFill>
                  </a:tcPr>
                </a:tc>
                <a:tc>
                  <a:txBody>
                    <a:bodyPr/>
                    <a:lstStyle/>
                    <a:p>
                      <a:pPr algn="ct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endParaRPr kumimoji="1" lang="ja-JP" altLang="en-US" sz="1800" b="1" dirty="0">
                        <a:solidFill>
                          <a:srgbClr val="FF0000"/>
                        </a:solidFill>
                      </a:endParaRPr>
                    </a:p>
                  </a:txBody>
                  <a:tcPr marL="99050" marR="99050" marT="45693" marB="45693">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６２５点（　４４点）</a:t>
                      </a:r>
                    </a:p>
                  </a:txBody>
                  <a:tcPr marL="99050" marR="99050" marT="45693" marB="45693">
                    <a:solidFill>
                      <a:schemeClr val="tx2">
                        <a:lumMod val="20000"/>
                        <a:lumOff val="80000"/>
                      </a:schemeClr>
                    </a:solidFill>
                  </a:tcPr>
                </a:tc>
              </a:tr>
            </a:tbl>
          </a:graphicData>
        </a:graphic>
      </p:graphicFrame>
      <p:sp>
        <p:nvSpPr>
          <p:cNvPr id="9"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76</a:t>
            </a:fld>
            <a:endParaRPr lang="ja-JP" altLang="en-US" dirty="0">
              <a:solidFill>
                <a:prstClr val="black"/>
              </a:solidFill>
            </a:endParaRPr>
          </a:p>
        </p:txBody>
      </p:sp>
    </p:spTree>
    <p:extLst>
      <p:ext uri="{BB962C8B-B14F-4D97-AF65-F5344CB8AC3E}">
        <p14:creationId xmlns:p14="http://schemas.microsoft.com/office/powerpoint/2010/main" val="7795629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39940"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39941" name="Rectangle 10"/>
          <p:cNvSpPr>
            <a:spLocks noChangeArrowheads="1"/>
          </p:cNvSpPr>
          <p:nvPr/>
        </p:nvSpPr>
        <p:spPr bwMode="auto">
          <a:xfrm>
            <a:off x="223573" y="1165228"/>
            <a:ext cx="9494970" cy="5324556"/>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400"/>
              </a:lnSpc>
              <a:spcBef>
                <a:spcPct val="0"/>
              </a:spcBef>
              <a:spcAft>
                <a:spcPct val="0"/>
              </a:spcAft>
              <a:buFont typeface="Arial" pitchFamily="34" charset="0"/>
              <a:buNone/>
            </a:pPr>
            <a:r>
              <a:rPr lang="ja-JP" altLang="en-US" sz="2200" smtClean="0">
                <a:solidFill>
                  <a:srgbClr val="000000"/>
                </a:solidFill>
                <a:latin typeface="ＭＳ Ｐゴシック" pitchFamily="50" charset="-128"/>
              </a:rPr>
              <a:t>○その他　</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662852436"/>
              </p:ext>
            </p:extLst>
          </p:nvPr>
        </p:nvGraphicFramePr>
        <p:xfrm>
          <a:off x="741232" y="1557338"/>
          <a:ext cx="8970433" cy="4754568"/>
        </p:xfrm>
        <a:graphic>
          <a:graphicData uri="http://schemas.openxmlformats.org/drawingml/2006/table">
            <a:tbl>
              <a:tblPr firstRow="1" bandRow="1">
                <a:tableStyleId>{5C22544A-7EE6-4342-B048-85BDC9FD1C3A}</a:tableStyleId>
              </a:tblPr>
              <a:tblGrid>
                <a:gridCol w="4757901"/>
                <a:gridCol w="1326168"/>
                <a:gridCol w="390049"/>
                <a:gridCol w="2496315"/>
              </a:tblGrid>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100" normalizeH="0" baseline="0" noProof="0" dirty="0" smtClean="0">
                          <a:ln>
                            <a:noFill/>
                          </a:ln>
                          <a:solidFill>
                            <a:prstClr val="black"/>
                          </a:solidFill>
                          <a:effectLst/>
                          <a:uLnTx/>
                          <a:uFillTx/>
                          <a:latin typeface="ＭＳ Ｐゴシック" charset="-128"/>
                          <a:ea typeface="ＭＳ Ｐゴシック" charset="-128"/>
                        </a:rPr>
                        <a:t>緩和ケア病棟入院料</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（３０日以内）</a:t>
                      </a:r>
                    </a:p>
                  </a:txBody>
                  <a:tcPr marL="99045" marR="99045" marT="45701" marB="45701">
                    <a:solidFill>
                      <a:schemeClr val="tx2">
                        <a:lumMod val="20000"/>
                        <a:lumOff val="80000"/>
                      </a:schemeClr>
                    </a:solidFill>
                  </a:tcPr>
                </a:tc>
                <a:tc>
                  <a:txBody>
                    <a:bodyPr/>
                    <a:lstStyle/>
                    <a:p>
                      <a:r>
                        <a:rPr lang="ja-JP" altLang="en-US" sz="1800" b="1" dirty="0" smtClean="0">
                          <a:solidFill>
                            <a:schemeClr val="tx1"/>
                          </a:solidFill>
                        </a:rPr>
                        <a:t>：４</a:t>
                      </a:r>
                      <a:r>
                        <a:rPr lang="en-US" altLang="ja-JP" sz="1800" b="1" dirty="0" smtClean="0">
                          <a:solidFill>
                            <a:schemeClr val="tx1"/>
                          </a:solidFill>
                        </a:rPr>
                        <a:t>,</a:t>
                      </a:r>
                      <a:r>
                        <a:rPr lang="ja-JP" altLang="en-US" sz="1800" b="1" dirty="0" smtClean="0">
                          <a:solidFill>
                            <a:schemeClr val="tx1"/>
                          </a:solidFill>
                        </a:rPr>
                        <a:t>７９１点</a:t>
                      </a:r>
                      <a:endParaRPr lang="ja-JP" altLang="en-US" sz="1800" b="1" dirty="0">
                        <a:solidFill>
                          <a:schemeClr val="tx1"/>
                        </a:solidFill>
                      </a:endParaRPr>
                    </a:p>
                  </a:txBody>
                  <a:tcPr marL="99045" marR="99045" marT="45701" marB="45701">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p>
                  </a:txBody>
                  <a:tcPr marL="99045" marR="99045" marT="45701" marB="45701">
                    <a:solidFill>
                      <a:schemeClr val="tx2">
                        <a:lumMod val="20000"/>
                        <a:lumOff val="80000"/>
                      </a:schemeClr>
                    </a:solidFill>
                  </a:tcPr>
                </a:tc>
                <a:tc>
                  <a:txBody>
                    <a:bodyPr/>
                    <a:lstStyle/>
                    <a:p>
                      <a:r>
                        <a:rPr lang="ja-JP" altLang="en-US" sz="1800" b="1" dirty="0" smtClean="0">
                          <a:solidFill>
                            <a:schemeClr val="tx1"/>
                          </a:solidFill>
                        </a:rPr>
                        <a:t>４</a:t>
                      </a:r>
                      <a:r>
                        <a:rPr lang="en-US" altLang="ja-JP" sz="1800" b="1" dirty="0" smtClean="0">
                          <a:solidFill>
                            <a:schemeClr val="tx1"/>
                          </a:solidFill>
                        </a:rPr>
                        <a:t>,</a:t>
                      </a:r>
                      <a:r>
                        <a:rPr lang="ja-JP" altLang="en-US" sz="1800" b="1" dirty="0" smtClean="0">
                          <a:solidFill>
                            <a:schemeClr val="tx1"/>
                          </a:solidFill>
                        </a:rPr>
                        <a:t>９２６点（１３５点）</a:t>
                      </a:r>
                      <a:endParaRPr lang="en-US" altLang="ja-JP" sz="1800" b="1" dirty="0" smtClean="0">
                        <a:solidFill>
                          <a:schemeClr val="tx1"/>
                        </a:solidFill>
                      </a:endParaRPr>
                    </a:p>
                  </a:txBody>
                  <a:tcPr marL="99045" marR="99045" marT="45701" marB="45701">
                    <a:solidFill>
                      <a:schemeClr val="tx2">
                        <a:lumMod val="20000"/>
                        <a:lumOff val="80000"/>
                      </a:schemeClr>
                    </a:solidFill>
                  </a:tcPr>
                </a:tc>
              </a:tr>
              <a:tr h="365736">
                <a:tc>
                  <a:txBody>
                    <a:bodyPr/>
                    <a:lstStyle/>
                    <a:p>
                      <a:r>
                        <a:rPr kumimoji="1" lang="ja-JP" altLang="en-US" sz="1800" b="1" i="0" u="none" strike="noStrike" kern="1200" cap="none" spc="-100" normalizeH="0" baseline="0" noProof="0" dirty="0" smtClean="0">
                          <a:ln>
                            <a:noFill/>
                          </a:ln>
                          <a:solidFill>
                            <a:prstClr val="black"/>
                          </a:solidFill>
                          <a:effectLst/>
                          <a:uLnTx/>
                          <a:uFillTx/>
                          <a:latin typeface="ＭＳ Ｐゴシック" charset="-128"/>
                          <a:ea typeface="ＭＳ Ｐゴシック" charset="-128"/>
                        </a:rPr>
                        <a:t>緩和ケア病棟入院料</a:t>
                      </a:r>
                      <a:r>
                        <a:rPr lang="ja-JP" altLang="en-US" sz="1800" b="1" dirty="0" smtClean="0"/>
                        <a:t>（３１日以上６０日以内）</a:t>
                      </a:r>
                      <a:endParaRPr lang="ja-JP" altLang="en-US" sz="1800" b="1" dirty="0"/>
                    </a:p>
                  </a:txBody>
                  <a:tcPr marL="99045" marR="99045" marT="45701" marB="45701">
                    <a:solidFill>
                      <a:schemeClr val="tx2">
                        <a:lumMod val="20000"/>
                        <a:lumOff val="80000"/>
                      </a:schemeClr>
                    </a:solidFill>
                  </a:tcPr>
                </a:tc>
                <a:tc>
                  <a:txBody>
                    <a:bodyPr/>
                    <a:lstStyle/>
                    <a:p>
                      <a:r>
                        <a:rPr lang="ja-JP" altLang="en-US" sz="1800" b="1" dirty="0" smtClean="0"/>
                        <a:t>：４</a:t>
                      </a:r>
                      <a:r>
                        <a:rPr lang="en-US" altLang="ja-JP" sz="1800" b="1" dirty="0" smtClean="0"/>
                        <a:t>,</a:t>
                      </a:r>
                      <a:r>
                        <a:rPr lang="ja-JP" altLang="en-US" sz="1800" b="1" dirty="0" smtClean="0"/>
                        <a:t>２９１点</a:t>
                      </a:r>
                      <a:endParaRPr lang="ja-JP" altLang="en-US" sz="1800" b="1" dirty="0"/>
                    </a:p>
                  </a:txBody>
                  <a:tcPr marL="99045" marR="99045" marT="45701" marB="45701">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5" marR="99045" marT="45701" marB="45701">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４</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４１２点（１２１点）</a:t>
                      </a:r>
                    </a:p>
                  </a:txBody>
                  <a:tcPr marL="99045" marR="99045" marT="45701" marB="45701">
                    <a:solidFill>
                      <a:schemeClr val="tx2">
                        <a:lumMod val="20000"/>
                        <a:lumOff val="80000"/>
                      </a:schemeClr>
                    </a:solidFill>
                  </a:tcPr>
                </a:tc>
              </a:tr>
              <a:tr h="365736">
                <a:tc>
                  <a:txBody>
                    <a:bodyPr/>
                    <a:lstStyle/>
                    <a:p>
                      <a:r>
                        <a:rPr kumimoji="1" lang="ja-JP" altLang="en-US" sz="1800" b="1" i="0" u="none" strike="noStrike" kern="1200" cap="none" spc="-100" normalizeH="0" baseline="0" noProof="0" dirty="0" smtClean="0">
                          <a:ln>
                            <a:noFill/>
                          </a:ln>
                          <a:solidFill>
                            <a:prstClr val="black"/>
                          </a:solidFill>
                          <a:effectLst/>
                          <a:uLnTx/>
                          <a:uFillTx/>
                          <a:latin typeface="ＭＳ Ｐゴシック" charset="-128"/>
                          <a:ea typeface="ＭＳ Ｐゴシック" charset="-128"/>
                        </a:rPr>
                        <a:t>緩和ケア病棟入院料</a:t>
                      </a:r>
                      <a:r>
                        <a:rPr lang="ja-JP" altLang="en-US" sz="1800" b="1" dirty="0" smtClean="0"/>
                        <a:t>（６１日以上）</a:t>
                      </a:r>
                      <a:endParaRPr lang="ja-JP" altLang="en-US" sz="1800" b="1" dirty="0"/>
                    </a:p>
                  </a:txBody>
                  <a:tcPr marL="99045" marR="99045" marT="45701" marB="45701">
                    <a:solidFill>
                      <a:schemeClr val="tx2">
                        <a:lumMod val="20000"/>
                        <a:lumOff val="80000"/>
                      </a:schemeClr>
                    </a:solidFill>
                  </a:tcPr>
                </a:tc>
                <a:tc>
                  <a:txBody>
                    <a:bodyPr/>
                    <a:lstStyle/>
                    <a:p>
                      <a:r>
                        <a:rPr lang="ja-JP" altLang="en-US" sz="1800" b="1" dirty="0" smtClean="0"/>
                        <a:t>：３</a:t>
                      </a:r>
                      <a:r>
                        <a:rPr lang="en-US" altLang="ja-JP" sz="1800" b="1" dirty="0" smtClean="0"/>
                        <a:t>,</a:t>
                      </a:r>
                      <a:r>
                        <a:rPr lang="ja-JP" altLang="en-US" sz="1800" b="1" dirty="0" smtClean="0"/>
                        <a:t>２９１点</a:t>
                      </a:r>
                      <a:endParaRPr lang="ja-JP" altLang="en-US" sz="1800" b="1" dirty="0"/>
                    </a:p>
                  </a:txBody>
                  <a:tcPr marL="99045" marR="99045" marT="45701" marB="45701">
                    <a:solidFill>
                      <a:schemeClr val="tx2">
                        <a:lumMod val="20000"/>
                        <a:lumOff val="80000"/>
                      </a:schemeClr>
                    </a:solidFill>
                  </a:tcPr>
                </a:tc>
                <a:tc>
                  <a:txBody>
                    <a:bodyPr/>
                    <a:lstStyle/>
                    <a:p>
                      <a:pPr algn="ct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endParaRPr kumimoji="1" lang="ja-JP" altLang="en-US" sz="1800" b="1" dirty="0">
                        <a:solidFill>
                          <a:srgbClr val="FF0000"/>
                        </a:solidFill>
                      </a:endParaRPr>
                    </a:p>
                  </a:txBody>
                  <a:tcPr marL="99045" marR="99045" marT="45701" marB="45701">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３</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３８４点（  ９３点）</a:t>
                      </a:r>
                    </a:p>
                  </a:txBody>
                  <a:tcPr marL="99045" marR="99045" marT="45701" marB="45701">
                    <a:solidFill>
                      <a:schemeClr val="tx2">
                        <a:lumMod val="20000"/>
                        <a:lumOff val="80000"/>
                      </a:schemeClr>
                    </a:solidFill>
                  </a:tcPr>
                </a:tc>
              </a:tr>
              <a:tr h="365736">
                <a:tc>
                  <a:txBody>
                    <a:bodyPr/>
                    <a:lstStyle/>
                    <a:p>
                      <a:r>
                        <a:rPr lang="ja-JP" altLang="en-US" sz="1800" b="1" dirty="0" smtClean="0"/>
                        <a:t>精神科救急入院料１（３０日以内）</a:t>
                      </a:r>
                      <a:endParaRPr lang="ja-JP" altLang="en-US" sz="1800" b="1" dirty="0"/>
                    </a:p>
                  </a:txBody>
                  <a:tcPr marL="99045" marR="99045" marT="45701" marB="45701">
                    <a:solidFill>
                      <a:schemeClr val="tx2">
                        <a:lumMod val="20000"/>
                        <a:lumOff val="80000"/>
                      </a:schemeClr>
                    </a:solidFill>
                  </a:tcPr>
                </a:tc>
                <a:tc>
                  <a:txBody>
                    <a:bodyPr/>
                    <a:lstStyle/>
                    <a:p>
                      <a:r>
                        <a:rPr lang="ja-JP" altLang="en-US" sz="1800" b="1" dirty="0" smtClean="0"/>
                        <a:t>：３</a:t>
                      </a:r>
                      <a:r>
                        <a:rPr lang="en-US" altLang="ja-JP" sz="1800" b="1" dirty="0" smtClean="0"/>
                        <a:t>,</a:t>
                      </a:r>
                      <a:r>
                        <a:rPr lang="ja-JP" altLang="en-US" sz="1800" b="1" dirty="0" smtClean="0"/>
                        <a:t>４６２点</a:t>
                      </a:r>
                      <a:endParaRPr lang="ja-JP" altLang="en-US" sz="1800" b="1" dirty="0"/>
                    </a:p>
                  </a:txBody>
                  <a:tcPr marL="99045" marR="99045" marT="45701" marB="45701">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p>
                  </a:txBody>
                  <a:tcPr marL="99045" marR="99045" marT="45701" marB="45701">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３</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５５７点（　９５点）</a:t>
                      </a:r>
                    </a:p>
                  </a:txBody>
                  <a:tcPr marL="99045" marR="99045" marT="45701" marB="45701">
                    <a:solidFill>
                      <a:schemeClr val="tx2">
                        <a:lumMod val="20000"/>
                        <a:lumOff val="80000"/>
                      </a:schemeClr>
                    </a:solidFill>
                  </a:tcPr>
                </a:tc>
              </a:tr>
              <a:tr h="365736">
                <a:tc>
                  <a:txBody>
                    <a:bodyPr/>
                    <a:lstStyle/>
                    <a:p>
                      <a:r>
                        <a:rPr lang="ja-JP" altLang="en-US" sz="1800" b="1" dirty="0" smtClean="0"/>
                        <a:t>精神科救急入院料１（３１日以上）</a:t>
                      </a:r>
                      <a:endParaRPr lang="ja-JP" altLang="en-US" sz="1800" b="1" dirty="0"/>
                    </a:p>
                  </a:txBody>
                  <a:tcPr marL="99045" marR="99045" marT="45701" marB="45701">
                    <a:solidFill>
                      <a:schemeClr val="tx2">
                        <a:lumMod val="20000"/>
                        <a:lumOff val="80000"/>
                      </a:schemeClr>
                    </a:solidFill>
                  </a:tcPr>
                </a:tc>
                <a:tc>
                  <a:txBody>
                    <a:bodyPr/>
                    <a:lstStyle/>
                    <a:p>
                      <a:r>
                        <a:rPr lang="ja-JP" altLang="en-US" sz="1800" b="1" dirty="0" smtClean="0"/>
                        <a:t>：３</a:t>
                      </a:r>
                      <a:r>
                        <a:rPr lang="en-US" altLang="ja-JP" sz="1800" b="1" dirty="0" smtClean="0"/>
                        <a:t>,</a:t>
                      </a:r>
                      <a:r>
                        <a:rPr lang="ja-JP" altLang="en-US" sz="1800" b="1" dirty="0" smtClean="0"/>
                        <a:t>０４２点</a:t>
                      </a:r>
                      <a:endParaRPr lang="ja-JP" altLang="en-US" sz="1800" b="1" dirty="0"/>
                    </a:p>
                  </a:txBody>
                  <a:tcPr marL="99045" marR="99045" marT="45701" marB="45701">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5" marR="99045" marT="45701" marB="45701">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３</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１２５点（　８３点）</a:t>
                      </a:r>
                    </a:p>
                  </a:txBody>
                  <a:tcPr marL="99045" marR="99045" marT="45701" marB="45701">
                    <a:solidFill>
                      <a:schemeClr val="tx2">
                        <a:lumMod val="20000"/>
                        <a:lumOff val="80000"/>
                      </a:schemeClr>
                    </a:solidFill>
                  </a:tcPr>
                </a:tc>
              </a:tr>
              <a:tr h="365736">
                <a:tc>
                  <a:txBody>
                    <a:bodyPr/>
                    <a:lstStyle/>
                    <a:p>
                      <a:r>
                        <a:rPr lang="ja-JP" altLang="en-US" sz="1800" b="1" dirty="0" smtClean="0"/>
                        <a:t>精神科救急入院料２（３０日以内）</a:t>
                      </a:r>
                      <a:endParaRPr lang="ja-JP" altLang="en-US" sz="1800" b="1" dirty="0"/>
                    </a:p>
                  </a:txBody>
                  <a:tcPr marL="99045" marR="99045" marT="45701" marB="45701">
                    <a:solidFill>
                      <a:schemeClr val="tx2">
                        <a:lumMod val="20000"/>
                        <a:lumOff val="80000"/>
                      </a:schemeClr>
                    </a:solidFill>
                  </a:tcPr>
                </a:tc>
                <a:tc>
                  <a:txBody>
                    <a:bodyPr/>
                    <a:lstStyle/>
                    <a:p>
                      <a:r>
                        <a:rPr lang="ja-JP" altLang="en-US" sz="1800" b="1" dirty="0" smtClean="0"/>
                        <a:t>：３</a:t>
                      </a:r>
                      <a:r>
                        <a:rPr lang="en-US" altLang="ja-JP" sz="1800" b="1" dirty="0" smtClean="0"/>
                        <a:t>,</a:t>
                      </a:r>
                      <a:r>
                        <a:rPr lang="ja-JP" altLang="en-US" sz="1800" b="1" dirty="0" smtClean="0"/>
                        <a:t>２６２点</a:t>
                      </a:r>
                      <a:endParaRPr lang="ja-JP" altLang="en-US" sz="1800" b="1" dirty="0"/>
                    </a:p>
                  </a:txBody>
                  <a:tcPr marL="99045" marR="99045" marT="45701" marB="45701">
                    <a:solidFill>
                      <a:schemeClr val="tx2">
                        <a:lumMod val="20000"/>
                        <a:lumOff val="80000"/>
                      </a:schemeClr>
                    </a:solidFill>
                  </a:tcPr>
                </a:tc>
                <a:tc>
                  <a:txBody>
                    <a:bodyPr/>
                    <a:lstStyle/>
                    <a:p>
                      <a:pPr algn="ct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endParaRPr kumimoji="1" lang="ja-JP" altLang="en-US" sz="1800" b="1" dirty="0">
                        <a:solidFill>
                          <a:srgbClr val="FF0000"/>
                        </a:solidFill>
                      </a:endParaRPr>
                    </a:p>
                  </a:txBody>
                  <a:tcPr marL="99045" marR="99045" marT="45701" marB="45701">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３</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３５１点（　８９点）</a:t>
                      </a:r>
                    </a:p>
                  </a:txBody>
                  <a:tcPr marL="99045" marR="99045" marT="45701" marB="45701">
                    <a:solidFill>
                      <a:schemeClr val="tx2">
                        <a:lumMod val="20000"/>
                        <a:lumOff val="80000"/>
                      </a:schemeClr>
                    </a:solidFill>
                  </a:tcPr>
                </a:tc>
              </a:tr>
              <a:tr h="365736">
                <a:tc>
                  <a:txBody>
                    <a:bodyPr/>
                    <a:lstStyle/>
                    <a:p>
                      <a:r>
                        <a:rPr lang="ja-JP" altLang="en-US" sz="1800" b="1" dirty="0" smtClean="0"/>
                        <a:t>精神科救急入院料２（３１日以上）</a:t>
                      </a:r>
                      <a:endParaRPr lang="ja-JP" altLang="en-US" sz="1800" b="1" dirty="0"/>
                    </a:p>
                  </a:txBody>
                  <a:tcPr marL="99045" marR="99045" marT="45701" marB="45701">
                    <a:solidFill>
                      <a:schemeClr val="tx2">
                        <a:lumMod val="20000"/>
                        <a:lumOff val="80000"/>
                      </a:schemeClr>
                    </a:solidFill>
                  </a:tcPr>
                </a:tc>
                <a:tc>
                  <a:txBody>
                    <a:bodyPr/>
                    <a:lstStyle/>
                    <a:p>
                      <a:r>
                        <a:rPr lang="ja-JP" altLang="en-US" sz="1800" b="1" dirty="0" smtClean="0"/>
                        <a:t>：２</a:t>
                      </a:r>
                      <a:r>
                        <a:rPr lang="en-US" altLang="ja-JP" sz="1800" b="1" dirty="0" smtClean="0"/>
                        <a:t>,</a:t>
                      </a:r>
                      <a:r>
                        <a:rPr lang="ja-JP" altLang="en-US" sz="1800" b="1" dirty="0" smtClean="0"/>
                        <a:t>８４２点</a:t>
                      </a:r>
                      <a:endParaRPr lang="ja-JP" altLang="en-US" sz="1800" b="1" dirty="0"/>
                    </a:p>
                  </a:txBody>
                  <a:tcPr marL="99045" marR="99045" marT="45701" marB="45701">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p>
                  </a:txBody>
                  <a:tcPr marL="99045" marR="99045" marT="45701" marB="45701">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２</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９２０点（　７８点）</a:t>
                      </a:r>
                    </a:p>
                  </a:txBody>
                  <a:tcPr marL="99045" marR="99045" marT="45701" marB="45701">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100" normalizeH="0" baseline="0" noProof="0" dirty="0" smtClean="0">
                          <a:ln>
                            <a:noFill/>
                          </a:ln>
                          <a:solidFill>
                            <a:prstClr val="black"/>
                          </a:solidFill>
                          <a:effectLst/>
                          <a:uLnTx/>
                          <a:uFillTx/>
                          <a:latin typeface="+mn-lt"/>
                          <a:ea typeface="+mn-ea"/>
                        </a:rPr>
                        <a:t>精神科急性期治療病棟入院料１</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（３０日以内）</a:t>
                      </a:r>
                    </a:p>
                  </a:txBody>
                  <a:tcPr marL="99045" marR="99045" marT="45701" marB="45701">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９３１点</a:t>
                      </a:r>
                    </a:p>
                  </a:txBody>
                  <a:tcPr marL="99045" marR="99045" marT="45701" marB="45701">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5" marR="99045" marT="45701" marB="45701">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９８４点（　５３点）</a:t>
                      </a:r>
                    </a:p>
                  </a:txBody>
                  <a:tcPr marL="99045" marR="99045" marT="45701" marB="45701">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spc="-100" baseline="0" dirty="0" smtClean="0"/>
                        <a:t>精神科急性期治療病棟入院料１</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（３１日以上）</a:t>
                      </a:r>
                    </a:p>
                  </a:txBody>
                  <a:tcPr marL="99045" marR="99045" marT="45701" marB="45701">
                    <a:solidFill>
                      <a:schemeClr val="tx2">
                        <a:lumMod val="20000"/>
                        <a:lumOff val="80000"/>
                      </a:schemeClr>
                    </a:solidFill>
                  </a:tcPr>
                </a:tc>
                <a:tc>
                  <a:txBody>
                    <a:bodyPr/>
                    <a:lstStyle/>
                    <a:p>
                      <a:r>
                        <a:rPr lang="ja-JP" altLang="en-US" sz="1800" b="1" dirty="0" smtClean="0"/>
                        <a:t>：１</a:t>
                      </a:r>
                      <a:r>
                        <a:rPr lang="en-US" altLang="ja-JP" sz="1800" b="1" dirty="0" smtClean="0"/>
                        <a:t>,</a:t>
                      </a:r>
                      <a:r>
                        <a:rPr lang="ja-JP" altLang="en-US" sz="1800" b="1" dirty="0" smtClean="0"/>
                        <a:t>６１１点</a:t>
                      </a:r>
                      <a:endParaRPr lang="ja-JP" altLang="en-US" sz="1800" b="1" dirty="0"/>
                    </a:p>
                  </a:txBody>
                  <a:tcPr marL="99045" marR="99045" marT="45701" marB="45701">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5" marR="99045" marT="45701" marB="45701">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６５５点（　４４点）</a:t>
                      </a:r>
                    </a:p>
                  </a:txBody>
                  <a:tcPr marL="99045" marR="99045" marT="45701" marB="45701">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100" normalizeH="0" baseline="0" noProof="0" dirty="0" smtClean="0">
                          <a:ln>
                            <a:noFill/>
                          </a:ln>
                          <a:solidFill>
                            <a:prstClr val="black"/>
                          </a:solidFill>
                          <a:effectLst/>
                          <a:uLnTx/>
                          <a:uFillTx/>
                          <a:latin typeface="+mn-lt"/>
                          <a:ea typeface="+mn-ea"/>
                        </a:rPr>
                        <a:t>精神科急性期治療病棟入院料２</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（３０日以内）</a:t>
                      </a:r>
                    </a:p>
                  </a:txBody>
                  <a:tcPr marL="99045" marR="99045" marT="45701" marB="45701">
                    <a:solidFill>
                      <a:schemeClr val="tx2">
                        <a:lumMod val="20000"/>
                        <a:lumOff val="80000"/>
                      </a:schemeClr>
                    </a:solidFill>
                  </a:tcPr>
                </a:tc>
                <a:tc>
                  <a:txBody>
                    <a:bodyPr/>
                    <a:lstStyle/>
                    <a:p>
                      <a:r>
                        <a:rPr lang="ja-JP" altLang="en-US" sz="1800" b="1" dirty="0" smtClean="0"/>
                        <a:t>：１</a:t>
                      </a:r>
                      <a:r>
                        <a:rPr lang="en-US" altLang="ja-JP" sz="1800" b="1" dirty="0" smtClean="0"/>
                        <a:t>,</a:t>
                      </a:r>
                      <a:r>
                        <a:rPr lang="ja-JP" altLang="en-US" sz="1800" b="1" dirty="0" smtClean="0"/>
                        <a:t>８３１点</a:t>
                      </a:r>
                      <a:endParaRPr lang="ja-JP" altLang="en-US" sz="1800" b="1" dirty="0"/>
                    </a:p>
                  </a:txBody>
                  <a:tcPr marL="99045" marR="99045" marT="45701" marB="45701">
                    <a:solidFill>
                      <a:schemeClr val="tx2">
                        <a:lumMod val="20000"/>
                        <a:lumOff val="80000"/>
                      </a:schemeClr>
                    </a:solidFill>
                  </a:tcPr>
                </a:tc>
                <a:tc>
                  <a:txBody>
                    <a:bodyPr/>
                    <a:lstStyle/>
                    <a:p>
                      <a:pPr algn="ct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endParaRPr kumimoji="1" lang="ja-JP" altLang="en-US" sz="1800" b="1" dirty="0">
                        <a:solidFill>
                          <a:srgbClr val="FF0000"/>
                        </a:solidFill>
                      </a:endParaRPr>
                    </a:p>
                  </a:txBody>
                  <a:tcPr marL="99045" marR="99045" marT="45701" marB="45701">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８８１点（　５０点）</a:t>
                      </a:r>
                    </a:p>
                  </a:txBody>
                  <a:tcPr marL="99045" marR="99045" marT="45701" marB="45701">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spc="-100" baseline="0" dirty="0" smtClean="0"/>
                        <a:t>精神科急性期治療病棟入院料２</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（３１日以上）</a:t>
                      </a:r>
                    </a:p>
                  </a:txBody>
                  <a:tcPr marL="99045" marR="99045" marT="45701" marB="45701">
                    <a:solidFill>
                      <a:schemeClr val="tx2">
                        <a:lumMod val="20000"/>
                        <a:lumOff val="80000"/>
                      </a:schemeClr>
                    </a:solidFill>
                  </a:tcPr>
                </a:tc>
                <a:tc>
                  <a:txBody>
                    <a:bodyPr/>
                    <a:lstStyle/>
                    <a:p>
                      <a:r>
                        <a:rPr lang="ja-JP" altLang="en-US" sz="1800" b="1" dirty="0" smtClean="0"/>
                        <a:t>：１</a:t>
                      </a:r>
                      <a:r>
                        <a:rPr lang="en-US" altLang="ja-JP" sz="1800" b="1" dirty="0" smtClean="0"/>
                        <a:t>,</a:t>
                      </a:r>
                      <a:r>
                        <a:rPr lang="ja-JP" altLang="en-US" sz="1800" b="1" dirty="0" smtClean="0"/>
                        <a:t>５１１点</a:t>
                      </a:r>
                      <a:endParaRPr lang="ja-JP" altLang="en-US" sz="1800" b="1" dirty="0"/>
                    </a:p>
                  </a:txBody>
                  <a:tcPr marL="99045" marR="99045" marT="45701" marB="45701">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p>
                  </a:txBody>
                  <a:tcPr marL="99045" marR="99045" marT="45701" marB="45701">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５５２点（　４１点）</a:t>
                      </a:r>
                    </a:p>
                  </a:txBody>
                  <a:tcPr marL="99045" marR="99045" marT="45701" marB="45701">
                    <a:solidFill>
                      <a:schemeClr val="tx2">
                        <a:lumMod val="20000"/>
                        <a:lumOff val="80000"/>
                      </a:schemeClr>
                    </a:solidFill>
                  </a:tcPr>
                </a:tc>
              </a:tr>
              <a:tr h="365736">
                <a:tc>
                  <a:txBody>
                    <a:bodyPr/>
                    <a:lstStyle/>
                    <a:p>
                      <a:r>
                        <a:rPr lang="ja-JP" altLang="en-US" sz="1800" b="1" dirty="0" smtClean="0"/>
                        <a:t>精神科救急・合併症入院料１（３０日以内）</a:t>
                      </a:r>
                      <a:endParaRPr lang="ja-JP" altLang="en-US" sz="1800" b="1" dirty="0"/>
                    </a:p>
                  </a:txBody>
                  <a:tcPr marL="99045" marR="99045" marT="45701" marB="45701">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：３</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４６２点</a:t>
                      </a:r>
                    </a:p>
                  </a:txBody>
                  <a:tcPr marL="99045" marR="99045" marT="45701" marB="45701">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5" marR="99045" marT="45701" marB="45701">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３</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５６０点（　９８点）</a:t>
                      </a:r>
                    </a:p>
                  </a:txBody>
                  <a:tcPr marL="99045" marR="99045" marT="45701" marB="45701">
                    <a:solidFill>
                      <a:schemeClr val="tx2">
                        <a:lumMod val="20000"/>
                        <a:lumOff val="80000"/>
                      </a:schemeClr>
                    </a:solidFill>
                  </a:tcPr>
                </a:tc>
              </a:tr>
              <a:tr h="365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精神科救急・合併症入院料２（３１日以上）　　</a:t>
                      </a:r>
                    </a:p>
                  </a:txBody>
                  <a:tcPr marL="99045" marR="99045" marT="45701" marB="45701">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：３</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０４２点</a:t>
                      </a:r>
                    </a:p>
                  </a:txBody>
                  <a:tcPr marL="99045" marR="99045" marT="45701" marB="45701">
                    <a:solidFill>
                      <a:schemeClr val="tx2">
                        <a:lumMod val="20000"/>
                        <a:lumOff val="80000"/>
                      </a:schemeClr>
                    </a:solidFill>
                  </a:tcPr>
                </a:tc>
                <a:tc>
                  <a:txBody>
                    <a:bodyPr/>
                    <a:lstStyle/>
                    <a:p>
                      <a:pPr algn="ct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endParaRPr kumimoji="1" lang="ja-JP" altLang="en-US" sz="1800" b="1" dirty="0">
                        <a:solidFill>
                          <a:srgbClr val="FF0000"/>
                        </a:solidFill>
                      </a:endParaRPr>
                    </a:p>
                  </a:txBody>
                  <a:tcPr marL="99045" marR="99045" marT="45701" marB="45701">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３</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１２８点（　８６点）</a:t>
                      </a:r>
                    </a:p>
                  </a:txBody>
                  <a:tcPr marL="99045" marR="99045" marT="45701" marB="45701">
                    <a:solidFill>
                      <a:schemeClr val="tx2">
                        <a:lumMod val="20000"/>
                        <a:lumOff val="80000"/>
                      </a:schemeClr>
                    </a:solidFill>
                  </a:tcPr>
                </a:tc>
              </a:tr>
            </a:tbl>
          </a:graphicData>
        </a:graphic>
      </p:graphicFrame>
      <p:sp>
        <p:nvSpPr>
          <p:cNvPr id="9"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77</a:t>
            </a:fld>
            <a:endParaRPr lang="ja-JP" altLang="en-US" dirty="0">
              <a:solidFill>
                <a:prstClr val="black"/>
              </a:solidFill>
            </a:endParaRPr>
          </a:p>
        </p:txBody>
      </p:sp>
    </p:spTree>
    <p:extLst>
      <p:ext uri="{BB962C8B-B14F-4D97-AF65-F5344CB8AC3E}">
        <p14:creationId xmlns:p14="http://schemas.microsoft.com/office/powerpoint/2010/main" val="23636381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ChangeArrowheads="1"/>
          </p:cNvSpPr>
          <p:nvPr/>
        </p:nvSpPr>
        <p:spPr bwMode="auto">
          <a:xfrm>
            <a:off x="194412"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消費税率引上げに伴う補填</a:t>
            </a:r>
          </a:p>
        </p:txBody>
      </p:sp>
      <p:sp>
        <p:nvSpPr>
          <p:cNvPr id="40964" name="Rectangle 7"/>
          <p:cNvSpPr>
            <a:spLocks noChangeArrowheads="1"/>
          </p:cNvSpPr>
          <p:nvPr/>
        </p:nvSpPr>
        <p:spPr bwMode="auto">
          <a:xfrm>
            <a:off x="165100" y="762000"/>
            <a:ext cx="2760266"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Aft>
                <a:spcPct val="0"/>
              </a:spcAft>
              <a:buFontTx/>
              <a:buNone/>
            </a:pPr>
            <a:r>
              <a:rPr lang="ja-JP" altLang="en-US" sz="2400" dirty="0" smtClean="0">
                <a:solidFill>
                  <a:srgbClr val="000000"/>
                </a:solidFill>
                <a:latin typeface="Arial" pitchFamily="34" charset="0"/>
              </a:rPr>
              <a:t>４．入院料</a:t>
            </a:r>
          </a:p>
        </p:txBody>
      </p:sp>
      <p:sp>
        <p:nvSpPr>
          <p:cNvPr id="40965" name="Rectangle 10"/>
          <p:cNvSpPr>
            <a:spLocks noChangeArrowheads="1"/>
          </p:cNvSpPr>
          <p:nvPr/>
        </p:nvSpPr>
        <p:spPr bwMode="auto">
          <a:xfrm>
            <a:off x="216769" y="1190625"/>
            <a:ext cx="9494970" cy="4990879"/>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400"/>
              </a:lnSpc>
              <a:spcBef>
                <a:spcPct val="0"/>
              </a:spcBef>
              <a:spcAft>
                <a:spcPct val="0"/>
              </a:spcAft>
              <a:buFont typeface="Arial" pitchFamily="34" charset="0"/>
              <a:buNone/>
            </a:pPr>
            <a:r>
              <a:rPr lang="ja-JP" altLang="en-US" sz="2200" smtClean="0">
                <a:solidFill>
                  <a:srgbClr val="000000"/>
                </a:solidFill>
                <a:latin typeface="ＭＳ Ｐゴシック" pitchFamily="50" charset="-128"/>
              </a:rPr>
              <a:t>○その他　</a:t>
            </a: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a:p>
            <a:pPr eaLnBrk="1" fontAlgn="base" hangingPunct="1">
              <a:lnSpc>
                <a:spcPts val="2400"/>
              </a:lnSpc>
              <a:spcBef>
                <a:spcPct val="0"/>
              </a:spcBef>
              <a:spcAft>
                <a:spcPct val="0"/>
              </a:spcAft>
              <a:buFontTx/>
              <a:buNone/>
            </a:pPr>
            <a:endParaRPr lang="en-US" altLang="ja-JP" sz="2200" smtClean="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012710645"/>
              </p:ext>
            </p:extLst>
          </p:nvPr>
        </p:nvGraphicFramePr>
        <p:xfrm>
          <a:off x="584731" y="1557338"/>
          <a:ext cx="9052882" cy="2925760"/>
        </p:xfrm>
        <a:graphic>
          <a:graphicData uri="http://schemas.openxmlformats.org/drawingml/2006/table">
            <a:tbl>
              <a:tblPr firstRow="1" bandRow="1">
                <a:tableStyleId>{5C22544A-7EE6-4342-B048-85BDC9FD1C3A}</a:tableStyleId>
              </a:tblPr>
              <a:tblGrid>
                <a:gridCol w="5106678"/>
                <a:gridCol w="1315356"/>
                <a:gridCol w="386870"/>
                <a:gridCol w="2243978"/>
              </a:tblGrid>
              <a:tr h="365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児童・思春期精神科入院医療管理料</a:t>
                      </a:r>
                    </a:p>
                  </a:txBody>
                  <a:tcPr marL="99043" marR="99043" marT="45699" marB="4569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：２</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９１１点</a:t>
                      </a:r>
                    </a:p>
                  </a:txBody>
                  <a:tcPr marL="99043" marR="99043" marT="45699" marB="45699">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p>
                  </a:txBody>
                  <a:tcPr marL="99043" marR="99043" marT="45699" marB="4569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２</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９５７点（４６点）</a:t>
                      </a:r>
                    </a:p>
                  </a:txBody>
                  <a:tcPr marL="99043" marR="99043" marT="45699" marB="45699">
                    <a:solidFill>
                      <a:schemeClr val="tx2">
                        <a:lumMod val="20000"/>
                        <a:lumOff val="80000"/>
                      </a:schemeClr>
                    </a:solidFill>
                  </a:tcPr>
                </a:tc>
              </a:tr>
              <a:tr h="365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精神療養病棟入院料</a:t>
                      </a:r>
                    </a:p>
                  </a:txBody>
                  <a:tcPr marL="99043" marR="99043" marT="45699" marB="4569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０６１点</a:t>
                      </a:r>
                    </a:p>
                  </a:txBody>
                  <a:tcPr marL="99043" marR="99043" marT="45699" marB="45699">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p>
                  </a:txBody>
                  <a:tcPr marL="99043" marR="99043" marT="45699" marB="4569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０９０点（ ２９点）</a:t>
                      </a:r>
                    </a:p>
                  </a:txBody>
                  <a:tcPr marL="99043" marR="99043" marT="45699" marB="45699">
                    <a:solidFill>
                      <a:schemeClr val="tx2">
                        <a:lumMod val="20000"/>
                        <a:lumOff val="80000"/>
                      </a:schemeClr>
                    </a:solidFill>
                  </a:tcPr>
                </a:tc>
              </a:tr>
              <a:tr h="365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100" normalizeH="0" baseline="0" noProof="0" dirty="0" smtClean="0">
                          <a:ln>
                            <a:noFill/>
                          </a:ln>
                          <a:solidFill>
                            <a:prstClr val="black"/>
                          </a:solidFill>
                          <a:effectLst/>
                          <a:uLnTx/>
                          <a:uFillTx/>
                          <a:latin typeface="ＭＳ Ｐゴシック" charset="-128"/>
                          <a:ea typeface="ＭＳ Ｐゴシック" charset="-128"/>
                        </a:rPr>
                        <a:t>認知症治療病棟入院料１</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（３０日以内）</a:t>
                      </a:r>
                    </a:p>
                  </a:txBody>
                  <a:tcPr marL="99043" marR="99043" marT="45699" marB="45699">
                    <a:solidFill>
                      <a:schemeClr val="tx2">
                        <a:lumMod val="20000"/>
                        <a:lumOff val="80000"/>
                      </a:schemeClr>
                    </a:solidFill>
                  </a:tcPr>
                </a:tc>
                <a:tc>
                  <a:txBody>
                    <a:bodyPr/>
                    <a:lstStyle/>
                    <a:p>
                      <a:r>
                        <a:rPr lang="ja-JP" altLang="en-US" sz="1800" b="1" dirty="0" smtClean="0">
                          <a:solidFill>
                            <a:schemeClr val="tx1"/>
                          </a:solidFill>
                        </a:rPr>
                        <a:t>：１</a:t>
                      </a:r>
                      <a:r>
                        <a:rPr lang="en-US" altLang="ja-JP" sz="1800" b="1" dirty="0" smtClean="0">
                          <a:solidFill>
                            <a:schemeClr val="tx1"/>
                          </a:solidFill>
                        </a:rPr>
                        <a:t>,</a:t>
                      </a:r>
                      <a:r>
                        <a:rPr lang="ja-JP" altLang="en-US" sz="1800" b="1" dirty="0" smtClean="0">
                          <a:solidFill>
                            <a:schemeClr val="tx1"/>
                          </a:solidFill>
                        </a:rPr>
                        <a:t>７６１点</a:t>
                      </a:r>
                      <a:endParaRPr lang="ja-JP" altLang="en-US" sz="1800" b="1" dirty="0">
                        <a:solidFill>
                          <a:schemeClr val="tx1"/>
                        </a:solidFill>
                      </a:endParaRPr>
                    </a:p>
                  </a:txBody>
                  <a:tcPr marL="99043" marR="99043" marT="45699" marB="45699">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p>
                  </a:txBody>
                  <a:tcPr marL="99043" marR="99043" marT="45699" marB="45699">
                    <a:solidFill>
                      <a:schemeClr val="tx2">
                        <a:lumMod val="20000"/>
                        <a:lumOff val="80000"/>
                      </a:schemeClr>
                    </a:solidFill>
                  </a:tcPr>
                </a:tc>
                <a:tc>
                  <a:txBody>
                    <a:bodyPr/>
                    <a:lstStyle/>
                    <a:p>
                      <a:r>
                        <a:rPr lang="ja-JP" altLang="en-US" sz="1800" b="1" dirty="0" smtClean="0">
                          <a:solidFill>
                            <a:schemeClr val="tx1"/>
                          </a:solidFill>
                        </a:rPr>
                        <a:t>１</a:t>
                      </a:r>
                      <a:r>
                        <a:rPr lang="en-US" altLang="ja-JP" sz="1800" b="1" dirty="0" smtClean="0">
                          <a:solidFill>
                            <a:schemeClr val="tx1"/>
                          </a:solidFill>
                        </a:rPr>
                        <a:t>,</a:t>
                      </a:r>
                      <a:r>
                        <a:rPr lang="ja-JP" altLang="en-US" sz="1800" b="1" dirty="0" smtClean="0">
                          <a:solidFill>
                            <a:schemeClr val="tx1"/>
                          </a:solidFill>
                        </a:rPr>
                        <a:t>８０９点（４８点）</a:t>
                      </a:r>
                      <a:endParaRPr lang="en-US" altLang="ja-JP" sz="1800" b="1" dirty="0" smtClean="0">
                        <a:solidFill>
                          <a:schemeClr val="tx1"/>
                        </a:solidFill>
                      </a:endParaRPr>
                    </a:p>
                  </a:txBody>
                  <a:tcPr marL="99043" marR="99043" marT="45699" marB="45699">
                    <a:solidFill>
                      <a:schemeClr val="tx2">
                        <a:lumMod val="20000"/>
                        <a:lumOff val="80000"/>
                      </a:schemeClr>
                    </a:solidFill>
                  </a:tcPr>
                </a:tc>
              </a:tr>
              <a:tr h="365720">
                <a:tc>
                  <a:txBody>
                    <a:bodyPr/>
                    <a:lstStyle/>
                    <a:p>
                      <a:r>
                        <a:rPr kumimoji="1" lang="ja-JP" altLang="en-US" sz="1800" b="1" i="0" u="none" strike="noStrike" kern="1200" cap="none" spc="-100" normalizeH="0" baseline="0" noProof="0" dirty="0" smtClean="0">
                          <a:ln>
                            <a:noFill/>
                          </a:ln>
                          <a:solidFill>
                            <a:prstClr val="black"/>
                          </a:solidFill>
                          <a:effectLst/>
                          <a:uLnTx/>
                          <a:uFillTx/>
                          <a:latin typeface="ＭＳ Ｐゴシック" charset="-128"/>
                          <a:ea typeface="ＭＳ Ｐゴシック" charset="-128"/>
                        </a:rPr>
                        <a:t>認知症治療病棟入院料１</a:t>
                      </a:r>
                      <a:r>
                        <a:rPr lang="ja-JP" altLang="en-US" sz="1800" b="1" dirty="0" smtClean="0"/>
                        <a:t>（３１日以上６０日以内）</a:t>
                      </a:r>
                      <a:endParaRPr lang="ja-JP" altLang="en-US" sz="1800" b="1" dirty="0"/>
                    </a:p>
                  </a:txBody>
                  <a:tcPr marL="99043" marR="99043" marT="45699" marB="45699">
                    <a:solidFill>
                      <a:schemeClr val="tx2">
                        <a:lumMod val="20000"/>
                        <a:lumOff val="80000"/>
                      </a:schemeClr>
                    </a:solidFill>
                  </a:tcPr>
                </a:tc>
                <a:tc>
                  <a:txBody>
                    <a:bodyPr/>
                    <a:lstStyle/>
                    <a:p>
                      <a:r>
                        <a:rPr lang="ja-JP" altLang="en-US" sz="1800" b="1" dirty="0" smtClean="0"/>
                        <a:t>：１</a:t>
                      </a:r>
                      <a:r>
                        <a:rPr lang="en-US" altLang="ja-JP" sz="1800" b="1" dirty="0" smtClean="0"/>
                        <a:t>,</a:t>
                      </a:r>
                      <a:r>
                        <a:rPr lang="ja-JP" altLang="en-US" sz="1800" b="1" dirty="0" smtClean="0"/>
                        <a:t>４６１点</a:t>
                      </a:r>
                      <a:endParaRPr lang="ja-JP" altLang="en-US" sz="1800" b="1" dirty="0"/>
                    </a:p>
                  </a:txBody>
                  <a:tcPr marL="99043" marR="99043" marT="45699" marB="4569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3" marR="99043" marT="45699" marB="4569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５０１点（４０点）</a:t>
                      </a:r>
                    </a:p>
                  </a:txBody>
                  <a:tcPr marL="99043" marR="99043" marT="45699" marB="45699">
                    <a:solidFill>
                      <a:schemeClr val="tx2">
                        <a:lumMod val="20000"/>
                        <a:lumOff val="80000"/>
                      </a:schemeClr>
                    </a:solidFill>
                  </a:tcPr>
                </a:tc>
              </a:tr>
              <a:tr h="365720">
                <a:tc>
                  <a:txBody>
                    <a:bodyPr/>
                    <a:lstStyle/>
                    <a:p>
                      <a:r>
                        <a:rPr kumimoji="1" lang="ja-JP" altLang="en-US" sz="1800" b="1" i="0" u="none" strike="noStrike" kern="1200" cap="none" spc="-100" normalizeH="0" baseline="0" noProof="0" dirty="0" smtClean="0">
                          <a:ln>
                            <a:noFill/>
                          </a:ln>
                          <a:solidFill>
                            <a:prstClr val="black"/>
                          </a:solidFill>
                          <a:effectLst/>
                          <a:uLnTx/>
                          <a:uFillTx/>
                          <a:latin typeface="ＭＳ Ｐゴシック" charset="-128"/>
                          <a:ea typeface="ＭＳ Ｐゴシック" charset="-128"/>
                        </a:rPr>
                        <a:t>認知症治療病棟入院料１</a:t>
                      </a:r>
                      <a:r>
                        <a:rPr lang="ja-JP" altLang="en-US" sz="1800" b="1" dirty="0" smtClean="0"/>
                        <a:t>（６１日以上）</a:t>
                      </a:r>
                      <a:endParaRPr lang="ja-JP" altLang="en-US" sz="1800" b="1" dirty="0"/>
                    </a:p>
                  </a:txBody>
                  <a:tcPr marL="99043" marR="99043" marT="45699" marB="45699">
                    <a:solidFill>
                      <a:schemeClr val="tx2">
                        <a:lumMod val="20000"/>
                        <a:lumOff val="80000"/>
                      </a:schemeClr>
                    </a:solidFill>
                  </a:tcPr>
                </a:tc>
                <a:tc>
                  <a:txBody>
                    <a:bodyPr/>
                    <a:lstStyle/>
                    <a:p>
                      <a:r>
                        <a:rPr lang="ja-JP" altLang="en-US" sz="1800" b="1" dirty="0" smtClean="0"/>
                        <a:t>：１</a:t>
                      </a:r>
                      <a:r>
                        <a:rPr lang="en-US" altLang="ja-JP" sz="1800" b="1" dirty="0" smtClean="0"/>
                        <a:t>,</a:t>
                      </a:r>
                      <a:r>
                        <a:rPr lang="ja-JP" altLang="en-US" sz="1800" b="1" dirty="0" smtClean="0"/>
                        <a:t>１７１点</a:t>
                      </a:r>
                      <a:endParaRPr lang="ja-JP" altLang="en-US" sz="1800" b="1" dirty="0"/>
                    </a:p>
                  </a:txBody>
                  <a:tcPr marL="99043" marR="99043" marT="45699" marB="45699">
                    <a:solidFill>
                      <a:schemeClr val="tx2">
                        <a:lumMod val="20000"/>
                        <a:lumOff val="80000"/>
                      </a:schemeClr>
                    </a:solidFill>
                  </a:tcPr>
                </a:tc>
                <a:tc>
                  <a:txBody>
                    <a:bodyPr/>
                    <a:lstStyle/>
                    <a:p>
                      <a:pPr algn="ct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endParaRPr kumimoji="1" lang="ja-JP" altLang="en-US" sz="1800" b="1" dirty="0">
                        <a:solidFill>
                          <a:srgbClr val="FF0000"/>
                        </a:solidFill>
                      </a:endParaRPr>
                    </a:p>
                  </a:txBody>
                  <a:tcPr marL="99043" marR="99043" marT="45699" marB="4569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２０３点（３２点）</a:t>
                      </a:r>
                    </a:p>
                  </a:txBody>
                  <a:tcPr marL="99043" marR="99043" marT="45699" marB="45699">
                    <a:solidFill>
                      <a:schemeClr val="tx2">
                        <a:lumMod val="20000"/>
                        <a:lumOff val="80000"/>
                      </a:schemeClr>
                    </a:solidFill>
                  </a:tcPr>
                </a:tc>
              </a:tr>
              <a:tr h="365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100" normalizeH="0" baseline="0" noProof="0" dirty="0" smtClean="0">
                          <a:ln>
                            <a:noFill/>
                          </a:ln>
                          <a:solidFill>
                            <a:prstClr val="black"/>
                          </a:solidFill>
                          <a:effectLst/>
                          <a:uLnTx/>
                          <a:uFillTx/>
                          <a:latin typeface="ＭＳ Ｐゴシック" charset="-128"/>
                          <a:ea typeface="ＭＳ Ｐゴシック" charset="-128"/>
                        </a:rPr>
                        <a:t>認知症治療病棟入院料２</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（３０日以内）</a:t>
                      </a:r>
                    </a:p>
                  </a:txBody>
                  <a:tcPr marL="99043" marR="99043" marT="45699" marB="45699">
                    <a:solidFill>
                      <a:schemeClr val="tx2">
                        <a:lumMod val="20000"/>
                        <a:lumOff val="80000"/>
                      </a:schemeClr>
                    </a:solidFill>
                  </a:tcPr>
                </a:tc>
                <a:tc>
                  <a:txBody>
                    <a:bodyPr/>
                    <a:lstStyle/>
                    <a:p>
                      <a:r>
                        <a:rPr lang="ja-JP" altLang="en-US" sz="1800" b="1" dirty="0" smtClean="0"/>
                        <a:t>：１</a:t>
                      </a:r>
                      <a:r>
                        <a:rPr lang="en-US" altLang="ja-JP" sz="1800" b="1" dirty="0" smtClean="0"/>
                        <a:t>,</a:t>
                      </a:r>
                      <a:r>
                        <a:rPr lang="ja-JP" altLang="en-US" sz="1800" b="1" dirty="0" smtClean="0"/>
                        <a:t>２８１点</a:t>
                      </a:r>
                      <a:endParaRPr lang="ja-JP" altLang="en-US" sz="1800" b="1" dirty="0"/>
                    </a:p>
                  </a:txBody>
                  <a:tcPr marL="99043" marR="99043" marT="45699" marB="45699">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p>
                  </a:txBody>
                  <a:tcPr marL="99043" marR="99043" marT="45699" marB="4569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３１６点（３５点）</a:t>
                      </a:r>
                    </a:p>
                  </a:txBody>
                  <a:tcPr marL="99043" marR="99043" marT="45699" marB="45699">
                    <a:solidFill>
                      <a:schemeClr val="tx2">
                        <a:lumMod val="20000"/>
                        <a:lumOff val="80000"/>
                      </a:schemeClr>
                    </a:solidFill>
                  </a:tcPr>
                </a:tc>
              </a:tr>
              <a:tr h="365720">
                <a:tc>
                  <a:txBody>
                    <a:bodyPr/>
                    <a:lstStyle/>
                    <a:p>
                      <a:r>
                        <a:rPr kumimoji="1" lang="ja-JP" altLang="en-US" sz="1800" b="1" i="0" u="none" strike="noStrike" kern="1200" cap="none" spc="-100" normalizeH="0" baseline="0" noProof="0" dirty="0" smtClean="0">
                          <a:ln>
                            <a:noFill/>
                          </a:ln>
                          <a:solidFill>
                            <a:prstClr val="black"/>
                          </a:solidFill>
                          <a:effectLst/>
                          <a:uLnTx/>
                          <a:uFillTx/>
                          <a:latin typeface="ＭＳ Ｐゴシック" charset="-128"/>
                          <a:ea typeface="ＭＳ Ｐゴシック" charset="-128"/>
                        </a:rPr>
                        <a:t>認知症治療病棟入院料２</a:t>
                      </a:r>
                      <a:r>
                        <a:rPr lang="ja-JP" altLang="en-US" sz="1800" b="1" dirty="0" smtClean="0"/>
                        <a:t>（３１日以上６０日以内）</a:t>
                      </a:r>
                      <a:endParaRPr lang="ja-JP" altLang="en-US" sz="1800" b="1" dirty="0"/>
                    </a:p>
                  </a:txBody>
                  <a:tcPr marL="99043" marR="99043" marT="45699" marB="45699">
                    <a:solidFill>
                      <a:schemeClr val="tx2">
                        <a:lumMod val="20000"/>
                        <a:lumOff val="80000"/>
                      </a:schemeClr>
                    </a:solidFill>
                  </a:tcPr>
                </a:tc>
                <a:tc>
                  <a:txBody>
                    <a:bodyPr/>
                    <a:lstStyle/>
                    <a:p>
                      <a:r>
                        <a:rPr lang="ja-JP" altLang="en-US" sz="1800" b="1" dirty="0" smtClean="0"/>
                        <a:t>：１</a:t>
                      </a:r>
                      <a:r>
                        <a:rPr lang="en-US" altLang="ja-JP" sz="1800" b="1" dirty="0" smtClean="0"/>
                        <a:t>,</a:t>
                      </a:r>
                      <a:r>
                        <a:rPr lang="ja-JP" altLang="en-US" sz="1800" b="1" dirty="0" smtClean="0"/>
                        <a:t>０８１点</a:t>
                      </a:r>
                      <a:endParaRPr lang="ja-JP" altLang="en-US" sz="1800" b="1" dirty="0"/>
                    </a:p>
                  </a:txBody>
                  <a:tcPr marL="99043" marR="99043" marT="45699" marB="45699">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43" marR="99043" marT="45699" marB="4569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１１１点（３０点）</a:t>
                      </a:r>
                    </a:p>
                  </a:txBody>
                  <a:tcPr marL="99043" marR="99043" marT="45699" marB="45699">
                    <a:solidFill>
                      <a:schemeClr val="tx2">
                        <a:lumMod val="20000"/>
                        <a:lumOff val="80000"/>
                      </a:schemeClr>
                    </a:solidFill>
                  </a:tcPr>
                </a:tc>
              </a:tr>
              <a:tr h="365720">
                <a:tc>
                  <a:txBody>
                    <a:bodyPr/>
                    <a:lstStyle/>
                    <a:p>
                      <a:r>
                        <a:rPr kumimoji="1" lang="ja-JP" altLang="en-US" sz="1800" b="1" i="0" u="none" strike="noStrike" kern="1200" cap="none" spc="-100" normalizeH="0" baseline="0" noProof="0" dirty="0" smtClean="0">
                          <a:ln>
                            <a:noFill/>
                          </a:ln>
                          <a:solidFill>
                            <a:prstClr val="black"/>
                          </a:solidFill>
                          <a:effectLst/>
                          <a:uLnTx/>
                          <a:uFillTx/>
                          <a:latin typeface="ＭＳ Ｐゴシック" charset="-128"/>
                          <a:ea typeface="ＭＳ Ｐゴシック" charset="-128"/>
                        </a:rPr>
                        <a:t>認知症治療病棟入院料２</a:t>
                      </a:r>
                      <a:r>
                        <a:rPr lang="ja-JP" altLang="en-US" sz="1800" b="1" dirty="0" smtClean="0"/>
                        <a:t>（６１日以上）</a:t>
                      </a:r>
                      <a:endParaRPr lang="ja-JP" altLang="en-US" sz="1800" b="1" dirty="0"/>
                    </a:p>
                  </a:txBody>
                  <a:tcPr marL="99043" marR="99043" marT="45699" marB="45699">
                    <a:solidFill>
                      <a:schemeClr val="tx2">
                        <a:lumMod val="20000"/>
                        <a:lumOff val="80000"/>
                      </a:schemeClr>
                    </a:solidFill>
                  </a:tcPr>
                </a:tc>
                <a:tc>
                  <a:txBody>
                    <a:bodyPr/>
                    <a:lstStyle/>
                    <a:p>
                      <a:r>
                        <a:rPr lang="ja-JP" altLang="en-US" sz="1800" b="1" dirty="0" smtClean="0"/>
                        <a:t>：    ９６１点</a:t>
                      </a:r>
                      <a:endParaRPr lang="ja-JP" altLang="en-US" sz="1800" b="1" dirty="0"/>
                    </a:p>
                  </a:txBody>
                  <a:tcPr marL="99043" marR="99043" marT="45699" marB="45699">
                    <a:solidFill>
                      <a:schemeClr val="tx2">
                        <a:lumMod val="20000"/>
                        <a:lumOff val="80000"/>
                      </a:schemeClr>
                    </a:solidFill>
                  </a:tcPr>
                </a:tc>
                <a:tc>
                  <a:txBody>
                    <a:bodyPr/>
                    <a:lstStyle/>
                    <a:p>
                      <a:pPr algn="ct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endParaRPr kumimoji="1" lang="ja-JP" altLang="en-US" sz="1800" b="1" dirty="0">
                        <a:solidFill>
                          <a:srgbClr val="FF0000"/>
                        </a:solidFill>
                      </a:endParaRPr>
                    </a:p>
                  </a:txBody>
                  <a:tcPr marL="99043" marR="99043" marT="45699" marB="45699">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９８７点（２６点）</a:t>
                      </a:r>
                    </a:p>
                  </a:txBody>
                  <a:tcPr marL="99043" marR="99043" marT="45699" marB="45699">
                    <a:solidFill>
                      <a:schemeClr val="tx2">
                        <a:lumMod val="20000"/>
                        <a:lumOff val="80000"/>
                      </a:schemeClr>
                    </a:solidFill>
                  </a:tcPr>
                </a:tc>
              </a:tr>
            </a:tbl>
          </a:graphicData>
        </a:graphic>
      </p:graphicFrame>
      <p:sp>
        <p:nvSpPr>
          <p:cNvPr id="9" name="Text Box 10"/>
          <p:cNvSpPr txBox="1">
            <a:spLocks noChangeArrowheads="1"/>
          </p:cNvSpPr>
          <p:nvPr/>
        </p:nvSpPr>
        <p:spPr bwMode="auto">
          <a:xfrm>
            <a:off x="6892053" y="828020"/>
            <a:ext cx="25193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 typeface="Wingdings" pitchFamily="2" charset="2"/>
              <a:buNone/>
            </a:pPr>
            <a:r>
              <a:rPr lang="en-US" altLang="ja-JP" sz="1800" b="1" dirty="0" smtClean="0">
                <a:solidFill>
                  <a:srgbClr val="0066FF"/>
                </a:solidFill>
                <a:latin typeface="ＭＳ Ｐゴシック" charset="-128"/>
              </a:rPr>
              <a:t>(</a:t>
            </a:r>
            <a:r>
              <a:rPr lang="ja-JP" altLang="en-US" sz="1800" b="1" dirty="0" smtClean="0">
                <a:solidFill>
                  <a:srgbClr val="0066FF"/>
                </a:solidFill>
                <a:latin typeface="ＭＳ Ｐゴシック" charset="-128"/>
              </a:rPr>
              <a:t>　）内は消費税対応分</a:t>
            </a:r>
            <a:endParaRPr lang="ja-JP" altLang="en-US" sz="1800" dirty="0" smtClean="0">
              <a:solidFill>
                <a:srgbClr val="0066FF"/>
              </a:solidFill>
              <a:latin typeface="ＭＳ Ｐゴシック" charset="-128"/>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78</a:t>
            </a:fld>
            <a:endParaRPr lang="ja-JP" altLang="en-US" dirty="0">
              <a:solidFill>
                <a:prstClr val="black"/>
              </a:solidFill>
            </a:endParaRPr>
          </a:p>
        </p:txBody>
      </p:sp>
      <p:graphicFrame>
        <p:nvGraphicFramePr>
          <p:cNvPr id="2" name="表 1"/>
          <p:cNvGraphicFramePr>
            <a:graphicFrameLocks noGrp="1"/>
          </p:cNvGraphicFramePr>
          <p:nvPr>
            <p:extLst>
              <p:ext uri="{D42A27DB-BD31-4B8C-83A1-F6EECF244321}">
                <p14:modId xmlns:p14="http://schemas.microsoft.com/office/powerpoint/2010/main" val="3610898883"/>
              </p:ext>
            </p:extLst>
          </p:nvPr>
        </p:nvGraphicFramePr>
        <p:xfrm>
          <a:off x="582628" y="4499172"/>
          <a:ext cx="9060146" cy="731488"/>
        </p:xfrm>
        <a:graphic>
          <a:graphicData uri="http://schemas.openxmlformats.org/drawingml/2006/table">
            <a:tbl>
              <a:tblPr firstRow="1" bandRow="1">
                <a:tableStyleId>{5C22544A-7EE6-4342-B048-85BDC9FD1C3A}</a:tableStyleId>
              </a:tblPr>
              <a:tblGrid>
                <a:gridCol w="5106073"/>
                <a:gridCol w="1321354"/>
                <a:gridCol w="388070"/>
                <a:gridCol w="2244649"/>
              </a:tblGrid>
              <a:tr h="153344">
                <a:tc>
                  <a:txBody>
                    <a:bodyPr/>
                    <a:lstStyle/>
                    <a:p>
                      <a:r>
                        <a:rPr lang="ja-JP" altLang="en-US" sz="1800" b="1" dirty="0" smtClean="0">
                          <a:solidFill>
                            <a:schemeClr val="tx1"/>
                          </a:solidFill>
                        </a:rPr>
                        <a:t>特定一般病棟入院料１</a:t>
                      </a:r>
                      <a:endParaRPr lang="ja-JP" altLang="en-US" sz="1800" b="1" dirty="0">
                        <a:solidFill>
                          <a:schemeClr val="tx1"/>
                        </a:solidFill>
                      </a:endParaRPr>
                    </a:p>
                  </a:txBody>
                  <a:tcPr marL="99050" marR="99050" marT="45704" marB="45704">
                    <a:solidFill>
                      <a:schemeClr val="tx2">
                        <a:lumMod val="20000"/>
                        <a:lumOff val="80000"/>
                      </a:schemeClr>
                    </a:solidFill>
                  </a:tcPr>
                </a:tc>
                <a:tc>
                  <a:txBody>
                    <a:bodyPr/>
                    <a:lstStyle/>
                    <a:p>
                      <a:r>
                        <a:rPr lang="ja-JP" altLang="en-US" sz="1800" b="1" dirty="0" smtClean="0">
                          <a:solidFill>
                            <a:schemeClr val="tx1"/>
                          </a:solidFill>
                        </a:rPr>
                        <a:t>：１</a:t>
                      </a:r>
                      <a:r>
                        <a:rPr lang="en-US" altLang="ja-JP" sz="1800" b="1" dirty="0" smtClean="0">
                          <a:solidFill>
                            <a:schemeClr val="tx1"/>
                          </a:solidFill>
                        </a:rPr>
                        <a:t>,</a:t>
                      </a:r>
                      <a:r>
                        <a:rPr lang="ja-JP" altLang="en-US" sz="1800" b="1" dirty="0" smtClean="0">
                          <a:solidFill>
                            <a:schemeClr val="tx1"/>
                          </a:solidFill>
                        </a:rPr>
                        <a:t>１０３点</a:t>
                      </a:r>
                      <a:endParaRPr lang="ja-JP" altLang="en-US" sz="1800" b="1" dirty="0">
                        <a:solidFill>
                          <a:schemeClr val="tx1"/>
                        </a:solidFill>
                      </a:endParaRPr>
                    </a:p>
                  </a:txBody>
                  <a:tcPr marL="99050" marR="99050" marT="45704" marB="45704">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FF0000"/>
                          </a:solidFill>
                          <a:effectLst/>
                          <a:uLnTx/>
                          <a:uFillTx/>
                          <a:latin typeface="+mn-lt"/>
                          <a:ea typeface="+mn-ea"/>
                        </a:rPr>
                        <a:t>⇒</a:t>
                      </a:r>
                    </a:p>
                  </a:txBody>
                  <a:tcPr marL="99050" marR="99050" marT="45704" marB="45704">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１</a:t>
                      </a:r>
                      <a:r>
                        <a:rPr kumimoji="1" lang="en-US" altLang="ja-JP" sz="1800" b="1" i="0" u="none" strike="noStrike" kern="1200" cap="none" spc="0" normalizeH="0" baseline="0" noProof="0" dirty="0" smtClean="0">
                          <a:ln>
                            <a:noFill/>
                          </a:ln>
                          <a:solidFill>
                            <a:prstClr val="black"/>
                          </a:solidFill>
                          <a:effectLst/>
                          <a:uLnTx/>
                          <a:uFillTx/>
                          <a:latin typeface="+mn-lt"/>
                          <a:ea typeface="+mn-ea"/>
                        </a:rPr>
                        <a:t>,</a:t>
                      </a:r>
                      <a:r>
                        <a:rPr kumimoji="1" lang="ja-JP" altLang="en-US" sz="1800" b="1" i="0" u="none" strike="noStrike" kern="1200" cap="none" spc="0" normalizeH="0" baseline="0" noProof="0" dirty="0" smtClean="0">
                          <a:ln>
                            <a:noFill/>
                          </a:ln>
                          <a:solidFill>
                            <a:prstClr val="black"/>
                          </a:solidFill>
                          <a:effectLst/>
                          <a:uLnTx/>
                          <a:uFillTx/>
                          <a:latin typeface="+mn-lt"/>
                          <a:ea typeface="+mn-ea"/>
                        </a:rPr>
                        <a:t>１２１点（１８点）</a:t>
                      </a:r>
                    </a:p>
                  </a:txBody>
                  <a:tcPr marL="99050" marR="99050" marT="45704" marB="45704">
                    <a:solidFill>
                      <a:schemeClr val="tx2">
                        <a:lumMod val="20000"/>
                        <a:lumOff val="80000"/>
                      </a:schemeClr>
                    </a:solidFill>
                  </a:tcPr>
                </a:tc>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特定一般病棟入院料２</a:t>
                      </a:r>
                    </a:p>
                  </a:txBody>
                  <a:tcPr marL="99050" marR="99050" marT="45704" marB="45704">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９４５点</a:t>
                      </a:r>
                    </a:p>
                  </a:txBody>
                  <a:tcPr marL="99050" marR="99050" marT="45704" marB="45704">
                    <a:solidFill>
                      <a:schemeClr val="tx2">
                        <a:lumMod val="20000"/>
                        <a:lumOff val="80000"/>
                      </a:schemeClr>
                    </a:solidFill>
                  </a:tcPr>
                </a:tc>
                <a:tc>
                  <a:txBody>
                    <a:bodyPr/>
                    <a:lstStyle/>
                    <a:p>
                      <a:pPr algn="ctr"/>
                      <a:r>
                        <a:rPr kumimoji="1" lang="ja-JP" altLang="en-US" sz="1800" b="1" dirty="0" smtClean="0">
                          <a:solidFill>
                            <a:srgbClr val="FF0000"/>
                          </a:solidFill>
                        </a:rPr>
                        <a:t>⇒</a:t>
                      </a:r>
                      <a:endParaRPr kumimoji="1" lang="ja-JP" altLang="en-US" sz="1800" b="1" dirty="0">
                        <a:solidFill>
                          <a:srgbClr val="FF0000"/>
                        </a:solidFill>
                      </a:endParaRPr>
                    </a:p>
                  </a:txBody>
                  <a:tcPr marL="99050" marR="99050" marT="45704" marB="45704">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rPr>
                        <a:t>    ９６０点（１５点）</a:t>
                      </a:r>
                    </a:p>
                  </a:txBody>
                  <a:tcPr marL="99050" marR="99050" marT="45704" marB="45704">
                    <a:solidFill>
                      <a:schemeClr val="tx2">
                        <a:lumMod val="20000"/>
                        <a:lumOff val="80000"/>
                      </a:schemeClr>
                    </a:solidFill>
                  </a:tcPr>
                </a:tc>
              </a:tr>
            </a:tbl>
          </a:graphicData>
        </a:graphic>
      </p:graphicFrame>
    </p:spTree>
    <p:extLst>
      <p:ext uri="{BB962C8B-B14F-4D97-AF65-F5344CB8AC3E}">
        <p14:creationId xmlns:p14="http://schemas.microsoft.com/office/powerpoint/2010/main" val="21186734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テキスト ボックス 4"/>
          <p:cNvSpPr txBox="1">
            <a:spLocks noChangeArrowheads="1"/>
          </p:cNvSpPr>
          <p:nvPr/>
        </p:nvSpPr>
        <p:spPr bwMode="auto">
          <a:xfrm>
            <a:off x="263129" y="333386"/>
            <a:ext cx="8941196"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2200" u="sng" smtClean="0">
                <a:solidFill>
                  <a:srgbClr val="000000"/>
                </a:solidFill>
              </a:rPr>
              <a:t>消費税率引き上げ対応分への財源配分</a:t>
            </a:r>
          </a:p>
        </p:txBody>
      </p:sp>
      <p:sp>
        <p:nvSpPr>
          <p:cNvPr id="221188" name="テキスト ボックス 6"/>
          <p:cNvSpPr txBox="1">
            <a:spLocks noChangeArrowheads="1"/>
          </p:cNvSpPr>
          <p:nvPr/>
        </p:nvSpPr>
        <p:spPr bwMode="auto">
          <a:xfrm>
            <a:off x="414504" y="333386"/>
            <a:ext cx="8939477" cy="461665"/>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2400" dirty="0" smtClean="0">
                <a:solidFill>
                  <a:srgbClr val="000000"/>
                </a:solidFill>
              </a:rPr>
              <a:t>消費税率引上げ対応について①</a:t>
            </a:r>
          </a:p>
        </p:txBody>
      </p:sp>
      <p:sp>
        <p:nvSpPr>
          <p:cNvPr id="9" name="テキスト ボックス 6"/>
          <p:cNvSpPr txBox="1">
            <a:spLocks noChangeArrowheads="1"/>
          </p:cNvSpPr>
          <p:nvPr/>
        </p:nvSpPr>
        <p:spPr bwMode="auto">
          <a:xfrm>
            <a:off x="414504" y="887519"/>
            <a:ext cx="8939477" cy="5483552"/>
          </a:xfrm>
          <a:prstGeom prst="rect">
            <a:avLst/>
          </a:prstGeom>
          <a:solidFill>
            <a:srgbClr val="FFC000">
              <a:alpha val="55000"/>
            </a:srgbClr>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lnSpc>
                <a:spcPts val="2200"/>
              </a:lnSpc>
              <a:buFontTx/>
              <a:buNone/>
              <a:defRPr/>
            </a:pPr>
            <a:r>
              <a:rPr lang="en-US" altLang="ja-JP" sz="2000" kern="100" dirty="0" smtClean="0">
                <a:solidFill>
                  <a:srgbClr val="000000"/>
                </a:solidFill>
                <a:latin typeface="ＭＳ Ｐゴシック"/>
                <a:ea typeface="ＭＳ Ｐゴシック"/>
                <a:cs typeface="Times New Roman"/>
              </a:rPr>
              <a:t>【</a:t>
            </a:r>
            <a:r>
              <a:rPr lang="ja-JP" altLang="en-US" sz="2000" kern="100" dirty="0">
                <a:solidFill>
                  <a:srgbClr val="000000"/>
                </a:solidFill>
                <a:latin typeface="ＭＳ Ｐゴシック"/>
                <a:ea typeface="ＭＳ Ｐゴシック"/>
                <a:cs typeface="Times New Roman"/>
              </a:rPr>
              <a:t>国民</a:t>
            </a:r>
            <a:r>
              <a:rPr lang="ja-JP" altLang="en-US" sz="2000" kern="100" dirty="0" smtClean="0">
                <a:solidFill>
                  <a:srgbClr val="000000"/>
                </a:solidFill>
                <a:latin typeface="ＭＳ Ｐゴシック"/>
                <a:ea typeface="ＭＳ Ｐゴシック"/>
                <a:cs typeface="Times New Roman"/>
              </a:rPr>
              <a:t>に</a:t>
            </a:r>
            <a:r>
              <a:rPr lang="ja-JP" altLang="en-US" sz="2000" kern="100" dirty="0">
                <a:solidFill>
                  <a:srgbClr val="000000"/>
                </a:solidFill>
                <a:latin typeface="ＭＳ Ｐゴシック"/>
                <a:ea typeface="ＭＳ Ｐゴシック"/>
                <a:cs typeface="Times New Roman"/>
              </a:rPr>
              <a:t>向けて</a:t>
            </a:r>
            <a:r>
              <a:rPr lang="en-US" altLang="ja-JP" sz="2000" kern="100" dirty="0" smtClean="0">
                <a:solidFill>
                  <a:srgbClr val="000000"/>
                </a:solidFill>
                <a:latin typeface="ＭＳ Ｐゴシック"/>
                <a:ea typeface="ＭＳ Ｐゴシック"/>
                <a:cs typeface="Times New Roman"/>
              </a:rPr>
              <a:t>】</a:t>
            </a:r>
          </a:p>
          <a:p>
            <a:pPr fontAlgn="base">
              <a:spcBef>
                <a:spcPts val="0"/>
              </a:spcBef>
              <a:buFontTx/>
              <a:buNone/>
              <a:defRPr/>
            </a:pPr>
            <a:r>
              <a:rPr lang="ja-JP" altLang="en-US"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医療</a:t>
            </a:r>
            <a:r>
              <a:rPr lang="ja-JP" altLang="ja-JP" sz="2000" kern="100" dirty="0">
                <a:solidFill>
                  <a:srgbClr val="000000"/>
                </a:solidFill>
                <a:latin typeface="ＭＳ Ｐゴシック"/>
                <a:ea typeface="ＭＳ Ｐゴシック"/>
                <a:cs typeface="Courier New"/>
              </a:rPr>
              <a:t>の消費税問題に</a:t>
            </a:r>
            <a:r>
              <a:rPr lang="ja-JP" altLang="ja-JP" sz="2000" kern="100" dirty="0" smtClean="0">
                <a:solidFill>
                  <a:srgbClr val="000000"/>
                </a:solidFill>
                <a:latin typeface="ＭＳ Ｐゴシック"/>
                <a:ea typeface="ＭＳ Ｐゴシック"/>
                <a:cs typeface="Courier New"/>
              </a:rPr>
              <a:t>ついて、</a:t>
            </a:r>
            <a:r>
              <a:rPr lang="ja-JP" altLang="ja-JP" sz="2000" kern="100" dirty="0">
                <a:solidFill>
                  <a:srgbClr val="000000"/>
                </a:solidFill>
                <a:latin typeface="ＭＳ Ｐゴシック"/>
                <a:ea typeface="ＭＳ Ｐゴシック"/>
                <a:cs typeface="Courier New"/>
              </a:rPr>
              <a:t>我々は、本来、税制上解決すべき</a:t>
            </a:r>
            <a:r>
              <a:rPr lang="ja-JP" altLang="ja-JP" sz="2000" kern="100" dirty="0" smtClean="0">
                <a:solidFill>
                  <a:srgbClr val="000000"/>
                </a:solidFill>
                <a:latin typeface="ＭＳ Ｐゴシック"/>
                <a:ea typeface="ＭＳ Ｐゴシック"/>
                <a:cs typeface="Courier New"/>
              </a:rPr>
              <a:t>問題だと考え</a:t>
            </a:r>
            <a:endParaRPr lang="en-US" altLang="ja-JP" sz="2000" kern="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dirty="0">
                <a:solidFill>
                  <a:srgbClr val="000000"/>
                </a:solidFill>
                <a:latin typeface="ＭＳ Ｐゴシック"/>
                <a:ea typeface="ＭＳ Ｐゴシック"/>
                <a:cs typeface="Courier New"/>
              </a:rPr>
              <a:t> </a:t>
            </a:r>
            <a:r>
              <a:rPr lang="en-US" altLang="ja-JP"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ています</a:t>
            </a:r>
            <a:r>
              <a:rPr lang="ja-JP" altLang="ja-JP" sz="2000" kern="100" dirty="0">
                <a:solidFill>
                  <a:srgbClr val="000000"/>
                </a:solidFill>
                <a:latin typeface="ＭＳ Ｐゴシック"/>
                <a:ea typeface="ＭＳ Ｐゴシック"/>
                <a:cs typeface="Courier New"/>
              </a:rPr>
              <a:t>。</a:t>
            </a:r>
            <a:r>
              <a:rPr lang="ja-JP" altLang="ja-JP" sz="2000" kern="100" dirty="0" smtClean="0">
                <a:solidFill>
                  <a:srgbClr val="000000"/>
                </a:solidFill>
                <a:latin typeface="ＭＳ Ｐゴシック"/>
                <a:ea typeface="ＭＳ Ｐゴシック"/>
                <a:cs typeface="Courier New"/>
              </a:rPr>
              <a:t>しかし</a:t>
            </a:r>
            <a:r>
              <a:rPr lang="ja-JP" altLang="en-US" sz="2000" kern="100" dirty="0" smtClean="0">
                <a:solidFill>
                  <a:srgbClr val="000000"/>
                </a:solidFill>
                <a:latin typeface="ＭＳ Ｐゴシック"/>
                <a:ea typeface="ＭＳ Ｐゴシック"/>
                <a:cs typeface="Courier New"/>
              </a:rPr>
              <a:t>、</a:t>
            </a:r>
            <a:r>
              <a:rPr lang="ja-JP" altLang="ja-JP" sz="2000" kern="100" dirty="0" smtClean="0">
                <a:solidFill>
                  <a:srgbClr val="000000"/>
                </a:solidFill>
                <a:latin typeface="ＭＳ Ｐゴシック"/>
                <a:ea typeface="ＭＳ Ｐゴシック"/>
                <a:cs typeface="Courier New"/>
              </a:rPr>
              <a:t>今回</a:t>
            </a:r>
            <a:r>
              <a:rPr lang="ja-JP" altLang="ja-JP" sz="2000" kern="100" dirty="0">
                <a:solidFill>
                  <a:srgbClr val="000000"/>
                </a:solidFill>
                <a:latin typeface="ＭＳ Ｐゴシック"/>
                <a:ea typeface="ＭＳ Ｐゴシック"/>
                <a:cs typeface="Courier New"/>
              </a:rPr>
              <a:t>は、</a:t>
            </a:r>
            <a:r>
              <a:rPr lang="ja-JP" altLang="ja-JP" sz="2000" kern="100" dirty="0" smtClean="0">
                <a:solidFill>
                  <a:srgbClr val="000000"/>
                </a:solidFill>
                <a:latin typeface="ＭＳ Ｐゴシック"/>
                <a:ea typeface="ＭＳ Ｐゴシック"/>
                <a:cs typeface="Courier New"/>
              </a:rPr>
              <a:t>平成</a:t>
            </a:r>
            <a:r>
              <a:rPr lang="ja-JP" altLang="en-US" sz="2000" kern="100" dirty="0" smtClean="0">
                <a:solidFill>
                  <a:srgbClr val="000000"/>
                </a:solidFill>
                <a:latin typeface="ＭＳ Ｐゴシック"/>
                <a:ea typeface="ＭＳ Ｐゴシック"/>
                <a:cs typeface="Courier New"/>
              </a:rPr>
              <a:t>２４</a:t>
            </a:r>
            <a:r>
              <a:rPr lang="ja-JP" altLang="ja-JP" sz="2000" kern="100" dirty="0" smtClean="0">
                <a:solidFill>
                  <a:srgbClr val="000000"/>
                </a:solidFill>
                <a:latin typeface="ＭＳ Ｐゴシック"/>
                <a:ea typeface="ＭＳ Ｐゴシック"/>
                <a:cs typeface="Courier New"/>
              </a:rPr>
              <a:t>年</a:t>
            </a:r>
            <a:r>
              <a:rPr lang="ja-JP" altLang="en-US" sz="2000" kern="100" dirty="0" smtClean="0">
                <a:solidFill>
                  <a:srgbClr val="000000"/>
                </a:solidFill>
                <a:latin typeface="ＭＳ Ｐゴシック"/>
                <a:ea typeface="ＭＳ Ｐゴシック"/>
                <a:cs typeface="Courier New"/>
              </a:rPr>
              <a:t>８</a:t>
            </a:r>
            <a:r>
              <a:rPr lang="ja-JP" altLang="ja-JP" sz="2000" kern="100" dirty="0" smtClean="0">
                <a:solidFill>
                  <a:srgbClr val="000000"/>
                </a:solidFill>
                <a:latin typeface="ＭＳ Ｐゴシック"/>
                <a:ea typeface="ＭＳ Ｐゴシック"/>
                <a:cs typeface="Courier New"/>
              </a:rPr>
              <a:t>月</a:t>
            </a:r>
            <a:r>
              <a:rPr lang="ja-JP" altLang="en-US" sz="2000" kern="100" dirty="0" smtClean="0">
                <a:solidFill>
                  <a:srgbClr val="000000"/>
                </a:solidFill>
                <a:latin typeface="ＭＳ Ｐゴシック"/>
                <a:ea typeface="ＭＳ Ｐゴシック"/>
                <a:cs typeface="Courier New"/>
              </a:rPr>
              <a:t>１０</a:t>
            </a:r>
            <a:r>
              <a:rPr lang="ja-JP" altLang="ja-JP" sz="2000" kern="100" dirty="0" smtClean="0">
                <a:solidFill>
                  <a:srgbClr val="000000"/>
                </a:solidFill>
                <a:latin typeface="ＭＳ Ｐゴシック"/>
                <a:ea typeface="ＭＳ Ｐゴシック"/>
                <a:cs typeface="Courier New"/>
              </a:rPr>
              <a:t>日</a:t>
            </a:r>
            <a:r>
              <a:rPr lang="ja-JP" altLang="ja-JP" sz="2000" kern="100" dirty="0">
                <a:solidFill>
                  <a:srgbClr val="000000"/>
                </a:solidFill>
                <a:latin typeface="ＭＳ Ｐゴシック"/>
                <a:ea typeface="ＭＳ Ｐゴシック"/>
                <a:cs typeface="Courier New"/>
              </a:rPr>
              <a:t>に、いわゆる</a:t>
            </a:r>
            <a:r>
              <a:rPr lang="ja-JP" altLang="ja-JP" sz="2000" kern="100" dirty="0" smtClean="0">
                <a:solidFill>
                  <a:srgbClr val="000000"/>
                </a:solidFill>
                <a:latin typeface="ＭＳ Ｐゴシック"/>
                <a:ea typeface="ＭＳ Ｐゴシック"/>
                <a:cs typeface="Courier New"/>
              </a:rPr>
              <a:t>消費税</a:t>
            </a:r>
            <a:r>
              <a:rPr lang="ja-JP" altLang="ja-JP" sz="2000" kern="100" dirty="0">
                <a:solidFill>
                  <a:srgbClr val="000000"/>
                </a:solidFill>
                <a:latin typeface="ＭＳ Ｐゴシック"/>
                <a:ea typeface="ＭＳ Ｐゴシック"/>
                <a:cs typeface="Courier New"/>
              </a:rPr>
              <a:t>増税法案</a:t>
            </a:r>
            <a:r>
              <a:rPr lang="ja-JP" altLang="ja-JP" sz="2000" kern="100" dirty="0" smtClean="0">
                <a:solidFill>
                  <a:srgbClr val="000000"/>
                </a:solidFill>
                <a:latin typeface="ＭＳ Ｐゴシック"/>
                <a:ea typeface="ＭＳ Ｐゴシック"/>
                <a:cs typeface="Courier New"/>
              </a:rPr>
              <a:t>が</a:t>
            </a:r>
            <a:endParaRPr lang="en-US" altLang="ja-JP" sz="2000" kern="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dirty="0">
                <a:solidFill>
                  <a:srgbClr val="000000"/>
                </a:solidFill>
                <a:latin typeface="ＭＳ Ｐゴシック"/>
                <a:ea typeface="ＭＳ Ｐゴシック"/>
                <a:cs typeface="Courier New"/>
              </a:rPr>
              <a:t> </a:t>
            </a:r>
            <a:r>
              <a:rPr lang="en-US" altLang="ja-JP"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成立し</a:t>
            </a:r>
            <a:r>
              <a:rPr lang="ja-JP" altLang="ja-JP" sz="2000" kern="100" dirty="0">
                <a:solidFill>
                  <a:srgbClr val="000000"/>
                </a:solidFill>
                <a:latin typeface="ＭＳ Ｐゴシック"/>
                <a:ea typeface="ＭＳ Ｐゴシック"/>
                <a:cs typeface="Courier New"/>
              </a:rPr>
              <a:t>、そこ</a:t>
            </a:r>
            <a:r>
              <a:rPr lang="ja-JP" altLang="ja-JP" sz="2000" kern="100" dirty="0" smtClean="0">
                <a:solidFill>
                  <a:srgbClr val="000000"/>
                </a:solidFill>
                <a:latin typeface="ＭＳ Ｐゴシック"/>
                <a:ea typeface="ＭＳ Ｐゴシック"/>
                <a:cs typeface="Courier New"/>
              </a:rPr>
              <a:t>で</a:t>
            </a:r>
            <a:r>
              <a:rPr lang="ja-JP" altLang="en-US" sz="2000" kern="100" dirty="0" smtClean="0">
                <a:solidFill>
                  <a:srgbClr val="000000"/>
                </a:solidFill>
                <a:latin typeface="ＭＳ Ｐゴシック"/>
                <a:ea typeface="ＭＳ Ｐゴシック"/>
                <a:cs typeface="Courier New"/>
              </a:rPr>
              <a:t>「</a:t>
            </a:r>
            <a:r>
              <a:rPr lang="ja-JP" altLang="ja-JP" sz="2000" kern="100" dirty="0" smtClean="0">
                <a:solidFill>
                  <a:srgbClr val="000000"/>
                </a:solidFill>
                <a:latin typeface="ＭＳ Ｐゴシック"/>
                <a:ea typeface="ＭＳ Ｐゴシック"/>
                <a:cs typeface="Courier New"/>
              </a:rPr>
              <a:t>８％</a:t>
            </a:r>
            <a:r>
              <a:rPr lang="ja-JP" altLang="ja-JP" sz="2000" kern="100" dirty="0">
                <a:solidFill>
                  <a:srgbClr val="000000"/>
                </a:solidFill>
                <a:latin typeface="ＭＳ Ｐゴシック"/>
                <a:ea typeface="ＭＳ Ｐゴシック"/>
                <a:cs typeface="Courier New"/>
              </a:rPr>
              <a:t>段階は医療保険制度で対応</a:t>
            </a:r>
            <a:r>
              <a:rPr lang="ja-JP" altLang="ja-JP" sz="2000" kern="100" dirty="0" smtClean="0">
                <a:solidFill>
                  <a:srgbClr val="000000"/>
                </a:solidFill>
                <a:latin typeface="ＭＳ Ｐゴシック"/>
                <a:ea typeface="ＭＳ Ｐゴシック"/>
                <a:cs typeface="Courier New"/>
              </a:rPr>
              <a:t>する</a:t>
            </a:r>
            <a:r>
              <a:rPr lang="ja-JP" altLang="en-US" sz="2000" kern="100" dirty="0" smtClean="0">
                <a:solidFill>
                  <a:srgbClr val="000000"/>
                </a:solidFill>
                <a:latin typeface="ＭＳ Ｐゴシック"/>
                <a:ea typeface="ＭＳ Ｐゴシック"/>
                <a:cs typeface="Courier New"/>
              </a:rPr>
              <a:t>」</a:t>
            </a:r>
            <a:r>
              <a:rPr lang="ja-JP" altLang="ja-JP" sz="2000" kern="100" dirty="0" smtClean="0">
                <a:solidFill>
                  <a:srgbClr val="000000"/>
                </a:solidFill>
                <a:latin typeface="ＭＳ Ｐゴシック"/>
                <a:ea typeface="ＭＳ Ｐゴシック"/>
                <a:cs typeface="Courier New"/>
              </a:rPr>
              <a:t>と定められ</a:t>
            </a:r>
            <a:r>
              <a:rPr lang="ja-JP" altLang="ja-JP" sz="2000" kern="100" dirty="0">
                <a:solidFill>
                  <a:srgbClr val="000000"/>
                </a:solidFill>
                <a:latin typeface="ＭＳ Ｐゴシック"/>
                <a:ea typeface="ＭＳ Ｐゴシック"/>
                <a:cs typeface="Courier New"/>
              </a:rPr>
              <a:t>、</a:t>
            </a:r>
            <a:r>
              <a:rPr lang="ja-JP" altLang="ja-JP" sz="2000" kern="100" dirty="0" smtClean="0">
                <a:solidFill>
                  <a:srgbClr val="000000"/>
                </a:solidFill>
                <a:latin typeface="ＭＳ Ｐゴシック"/>
                <a:ea typeface="ＭＳ Ｐゴシック"/>
                <a:cs typeface="Courier New"/>
              </a:rPr>
              <a:t>やむを得ず</a:t>
            </a:r>
            <a:endParaRPr lang="en-US" altLang="ja-JP" sz="2000" kern="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dirty="0">
                <a:solidFill>
                  <a:srgbClr val="000000"/>
                </a:solidFill>
                <a:latin typeface="ＭＳ Ｐゴシック"/>
                <a:ea typeface="ＭＳ Ｐゴシック"/>
                <a:cs typeface="Courier New"/>
              </a:rPr>
              <a:t> </a:t>
            </a:r>
            <a:r>
              <a:rPr lang="en-US" altLang="ja-JP"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診療報酬へ</a:t>
            </a:r>
            <a:r>
              <a:rPr lang="ja-JP" altLang="ja-JP" sz="2000" kern="100" dirty="0">
                <a:solidFill>
                  <a:srgbClr val="000000"/>
                </a:solidFill>
                <a:latin typeface="ＭＳ Ｐゴシック"/>
                <a:ea typeface="ＭＳ Ｐゴシック"/>
                <a:cs typeface="Courier New"/>
              </a:rPr>
              <a:t>の上乗せによる対応となりました。</a:t>
            </a:r>
          </a:p>
          <a:p>
            <a:pPr fontAlgn="base">
              <a:buFontTx/>
              <a:buNone/>
              <a:defRPr/>
            </a:pPr>
            <a:r>
              <a:rPr lang="ja-JP" altLang="en-US"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これ</a:t>
            </a:r>
            <a:r>
              <a:rPr lang="ja-JP" altLang="ja-JP" sz="2000" kern="100" dirty="0">
                <a:solidFill>
                  <a:srgbClr val="000000"/>
                </a:solidFill>
                <a:latin typeface="ＭＳ Ｐゴシック"/>
                <a:ea typeface="ＭＳ Ｐゴシック"/>
                <a:cs typeface="Courier New"/>
              </a:rPr>
              <a:t>に</a:t>
            </a:r>
            <a:r>
              <a:rPr lang="ja-JP" altLang="ja-JP" sz="2000" kern="100" dirty="0" smtClean="0">
                <a:solidFill>
                  <a:srgbClr val="000000"/>
                </a:solidFill>
                <a:latin typeface="ＭＳ Ｐゴシック"/>
                <a:ea typeface="ＭＳ Ｐゴシック"/>
                <a:cs typeface="Courier New"/>
              </a:rPr>
              <a:t>ついて</a:t>
            </a:r>
            <a:r>
              <a:rPr lang="ja-JP" altLang="en-US" sz="2000" kern="100" dirty="0" smtClean="0">
                <a:solidFill>
                  <a:srgbClr val="000000"/>
                </a:solidFill>
                <a:latin typeface="ＭＳ Ｐゴシック"/>
                <a:ea typeface="ＭＳ Ｐゴシック"/>
                <a:cs typeface="Courier New"/>
              </a:rPr>
              <a:t>「</a:t>
            </a:r>
            <a:r>
              <a:rPr lang="ja-JP" altLang="ja-JP" sz="2000" kern="100" dirty="0" smtClean="0">
                <a:solidFill>
                  <a:srgbClr val="000000"/>
                </a:solidFill>
                <a:latin typeface="ＭＳ Ｐゴシック"/>
                <a:ea typeface="ＭＳ Ｐゴシック"/>
                <a:cs typeface="Courier New"/>
              </a:rPr>
              <a:t>社会</a:t>
            </a:r>
            <a:r>
              <a:rPr lang="ja-JP" altLang="ja-JP" sz="2000" kern="100" dirty="0">
                <a:solidFill>
                  <a:srgbClr val="000000"/>
                </a:solidFill>
                <a:latin typeface="ＭＳ Ｐゴシック"/>
                <a:ea typeface="ＭＳ Ｐゴシック"/>
                <a:cs typeface="Courier New"/>
              </a:rPr>
              <a:t>保険診療は非課税なのに、</a:t>
            </a:r>
            <a:r>
              <a:rPr lang="ja-JP" altLang="ja-JP" sz="2000" kern="100" spc="-100" dirty="0">
                <a:solidFill>
                  <a:srgbClr val="000000"/>
                </a:solidFill>
                <a:latin typeface="ＭＳ Ｐゴシック"/>
                <a:ea typeface="ＭＳ Ｐゴシック"/>
                <a:cs typeface="Courier New"/>
              </a:rPr>
              <a:t>なぜ診療報酬が</a:t>
            </a:r>
            <a:r>
              <a:rPr lang="ja-JP" altLang="ja-JP" sz="2000" kern="100" spc="-100" dirty="0" smtClean="0">
                <a:solidFill>
                  <a:srgbClr val="000000"/>
                </a:solidFill>
                <a:latin typeface="ＭＳ Ｐゴシック"/>
                <a:ea typeface="ＭＳ Ｐゴシック"/>
                <a:cs typeface="Courier New"/>
              </a:rPr>
              <a:t>上がるのか？</a:t>
            </a:r>
            <a:r>
              <a:rPr lang="ja-JP" altLang="en-US" sz="2000" kern="100" spc="-100" dirty="0" smtClean="0">
                <a:solidFill>
                  <a:srgbClr val="000000"/>
                </a:solidFill>
                <a:latin typeface="ＭＳ Ｐゴシック"/>
                <a:ea typeface="ＭＳ Ｐゴシック"/>
                <a:cs typeface="Courier New"/>
              </a:rPr>
              <a:t>」</a:t>
            </a:r>
            <a:endParaRPr lang="en-US" altLang="ja-JP" sz="2000" kern="100" spc="-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spc="-100" dirty="0">
                <a:solidFill>
                  <a:srgbClr val="000000"/>
                </a:solidFill>
                <a:latin typeface="ＭＳ Ｐゴシック"/>
                <a:ea typeface="ＭＳ Ｐゴシック"/>
                <a:cs typeface="Courier New"/>
              </a:rPr>
              <a:t> </a:t>
            </a:r>
            <a:r>
              <a:rPr lang="en-US" altLang="ja-JP" sz="2000" kern="100" spc="-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と</a:t>
            </a:r>
            <a:r>
              <a:rPr lang="ja-JP" altLang="ja-JP" sz="2000" kern="100" dirty="0">
                <a:solidFill>
                  <a:srgbClr val="000000"/>
                </a:solidFill>
                <a:latin typeface="ＭＳ Ｐゴシック"/>
                <a:ea typeface="ＭＳ Ｐゴシック"/>
                <a:cs typeface="Courier New"/>
              </a:rPr>
              <a:t>思われる患者さんもいらっしゃると思います。</a:t>
            </a:r>
          </a:p>
          <a:p>
            <a:pPr fontAlgn="base">
              <a:buFontTx/>
              <a:buNone/>
              <a:defRPr/>
            </a:pPr>
            <a:r>
              <a:rPr lang="ja-JP" altLang="en-US"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しかし</a:t>
            </a:r>
            <a:r>
              <a:rPr lang="ja-JP" altLang="ja-JP" sz="2000" kern="100" dirty="0">
                <a:solidFill>
                  <a:srgbClr val="000000"/>
                </a:solidFill>
                <a:latin typeface="ＭＳ Ｐゴシック"/>
                <a:ea typeface="ＭＳ Ｐゴシック"/>
                <a:cs typeface="Courier New"/>
              </a:rPr>
              <a:t>、医療機関は仕入その他の様々なコストを</a:t>
            </a:r>
            <a:r>
              <a:rPr lang="ja-JP" altLang="ja-JP" sz="2000" kern="100" dirty="0" smtClean="0">
                <a:solidFill>
                  <a:srgbClr val="000000"/>
                </a:solidFill>
                <a:latin typeface="ＭＳ Ｐゴシック"/>
                <a:ea typeface="ＭＳ Ｐゴシック"/>
                <a:cs typeface="Courier New"/>
              </a:rPr>
              <a:t>支払う</a:t>
            </a:r>
            <a:r>
              <a:rPr lang="ja-JP" altLang="en-US" sz="2000" kern="100" dirty="0">
                <a:solidFill>
                  <a:srgbClr val="000000"/>
                </a:solidFill>
                <a:latin typeface="ＭＳ Ｐゴシック"/>
                <a:ea typeface="ＭＳ Ｐゴシック"/>
                <a:cs typeface="Courier New"/>
              </a:rPr>
              <a:t>時</a:t>
            </a:r>
            <a:r>
              <a:rPr lang="ja-JP" altLang="ja-JP" sz="2000" kern="100" dirty="0" smtClean="0">
                <a:solidFill>
                  <a:srgbClr val="000000"/>
                </a:solidFill>
                <a:latin typeface="ＭＳ Ｐゴシック"/>
                <a:ea typeface="ＭＳ Ｐゴシック"/>
                <a:cs typeface="Courier New"/>
              </a:rPr>
              <a:t>に</a:t>
            </a:r>
            <a:r>
              <a:rPr lang="ja-JP" altLang="ja-JP" sz="2000" kern="100" dirty="0">
                <a:solidFill>
                  <a:srgbClr val="000000"/>
                </a:solidFill>
                <a:latin typeface="ＭＳ Ｐゴシック"/>
                <a:ea typeface="ＭＳ Ｐゴシック"/>
                <a:cs typeface="Courier New"/>
              </a:rPr>
              <a:t>消費税</a:t>
            </a:r>
            <a:r>
              <a:rPr lang="ja-JP" altLang="ja-JP" sz="2000" kern="100" dirty="0" smtClean="0">
                <a:solidFill>
                  <a:srgbClr val="000000"/>
                </a:solidFill>
                <a:latin typeface="ＭＳ Ｐゴシック"/>
                <a:ea typeface="ＭＳ Ｐゴシック"/>
                <a:cs typeface="Courier New"/>
              </a:rPr>
              <a:t>を負担して</a:t>
            </a:r>
            <a:endParaRPr lang="en-US" altLang="ja-JP" sz="2000" kern="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dirty="0">
                <a:solidFill>
                  <a:srgbClr val="000000"/>
                </a:solidFill>
                <a:latin typeface="ＭＳ Ｐゴシック"/>
                <a:ea typeface="ＭＳ Ｐゴシック"/>
                <a:cs typeface="Courier New"/>
              </a:rPr>
              <a:t> </a:t>
            </a:r>
            <a:r>
              <a:rPr lang="en-US" altLang="ja-JP"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おり</a:t>
            </a:r>
            <a:r>
              <a:rPr lang="ja-JP" altLang="ja-JP" sz="2000" kern="100" dirty="0">
                <a:solidFill>
                  <a:srgbClr val="000000"/>
                </a:solidFill>
                <a:latin typeface="ＭＳ Ｐゴシック"/>
                <a:ea typeface="ＭＳ Ｐゴシック"/>
                <a:cs typeface="Courier New"/>
              </a:rPr>
              <a:t>、今回の上乗せは、増税に伴って必要となるコストの補填です</a:t>
            </a:r>
            <a:r>
              <a:rPr lang="ja-JP" altLang="ja-JP" sz="2000" kern="100" dirty="0" smtClean="0">
                <a:solidFill>
                  <a:srgbClr val="000000"/>
                </a:solidFill>
                <a:latin typeface="ＭＳ Ｐゴシック"/>
                <a:ea typeface="ＭＳ Ｐゴシック"/>
                <a:cs typeface="Courier New"/>
              </a:rPr>
              <a:t>。</a:t>
            </a:r>
            <a:endParaRPr lang="en-US" altLang="ja-JP" sz="2000" kern="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dirty="0">
                <a:solidFill>
                  <a:srgbClr val="000000"/>
                </a:solidFill>
                <a:latin typeface="ＭＳ Ｐゴシック"/>
                <a:ea typeface="ＭＳ Ｐゴシック"/>
                <a:cs typeface="Courier New"/>
              </a:rPr>
              <a:t> </a:t>
            </a:r>
            <a:r>
              <a:rPr lang="en-US" altLang="ja-JP"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消費税</a:t>
            </a:r>
            <a:r>
              <a:rPr lang="ja-JP" altLang="ja-JP" sz="2000" kern="100" dirty="0">
                <a:solidFill>
                  <a:srgbClr val="000000"/>
                </a:solidFill>
                <a:latin typeface="ＭＳ Ｐゴシック"/>
                <a:ea typeface="ＭＳ Ｐゴシック"/>
                <a:cs typeface="Courier New"/>
              </a:rPr>
              <a:t>対応分の上乗せ</a:t>
            </a:r>
            <a:r>
              <a:rPr lang="ja-JP" altLang="ja-JP" sz="2000" kern="100" dirty="0" smtClean="0">
                <a:solidFill>
                  <a:srgbClr val="000000"/>
                </a:solidFill>
                <a:latin typeface="ＭＳ Ｐゴシック"/>
                <a:ea typeface="ＭＳ Ｐゴシック"/>
                <a:cs typeface="Courier New"/>
              </a:rPr>
              <a:t>率</a:t>
            </a:r>
            <a:r>
              <a:rPr lang="ja-JP" altLang="en-US" sz="2000" kern="100" dirty="0" smtClean="0">
                <a:solidFill>
                  <a:srgbClr val="000000"/>
                </a:solidFill>
                <a:latin typeface="ＭＳ Ｐゴシック"/>
                <a:ea typeface="ＭＳ Ｐゴシック"/>
                <a:cs typeface="Courier New"/>
              </a:rPr>
              <a:t>１．３６</a:t>
            </a:r>
            <a:r>
              <a:rPr lang="ja-JP" altLang="ja-JP" sz="2000" kern="100" dirty="0" smtClean="0">
                <a:solidFill>
                  <a:srgbClr val="000000"/>
                </a:solidFill>
                <a:latin typeface="ＭＳ Ｐゴシック"/>
                <a:ea typeface="ＭＳ Ｐゴシック"/>
                <a:cs typeface="Courier New"/>
              </a:rPr>
              <a:t>％</a:t>
            </a:r>
            <a:r>
              <a:rPr lang="ja-JP" altLang="ja-JP" sz="2000" kern="100" dirty="0">
                <a:solidFill>
                  <a:srgbClr val="000000"/>
                </a:solidFill>
                <a:latin typeface="ＭＳ Ｐゴシック"/>
                <a:ea typeface="ＭＳ Ｐゴシック"/>
                <a:cs typeface="Courier New"/>
              </a:rPr>
              <a:t>は、中医協の医療経済実態調査</a:t>
            </a:r>
            <a:r>
              <a:rPr lang="ja-JP" altLang="ja-JP" sz="2000" kern="100" dirty="0" smtClean="0">
                <a:solidFill>
                  <a:srgbClr val="000000"/>
                </a:solidFill>
                <a:latin typeface="ＭＳ Ｐゴシック"/>
                <a:ea typeface="ＭＳ Ｐゴシック"/>
                <a:cs typeface="Courier New"/>
              </a:rPr>
              <a:t>に基</a:t>
            </a:r>
            <a:r>
              <a:rPr lang="ja-JP" altLang="ja-JP" sz="2000" kern="100" dirty="0" err="1" smtClean="0">
                <a:solidFill>
                  <a:srgbClr val="000000"/>
                </a:solidFill>
                <a:latin typeface="ＭＳ Ｐゴシック"/>
                <a:ea typeface="ＭＳ Ｐゴシック"/>
                <a:cs typeface="Courier New"/>
              </a:rPr>
              <a:t>づい</a:t>
            </a:r>
            <a:endParaRPr lang="en-US" altLang="ja-JP" sz="2000" kern="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dirty="0">
                <a:solidFill>
                  <a:srgbClr val="000000"/>
                </a:solidFill>
                <a:latin typeface="ＭＳ Ｐゴシック"/>
                <a:ea typeface="ＭＳ Ｐゴシック"/>
                <a:cs typeface="Courier New"/>
              </a:rPr>
              <a:t> </a:t>
            </a:r>
            <a:r>
              <a:rPr lang="en-US" altLang="ja-JP"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た適正</a:t>
            </a:r>
            <a:r>
              <a:rPr lang="ja-JP" altLang="ja-JP" sz="2000" kern="100" dirty="0">
                <a:solidFill>
                  <a:srgbClr val="000000"/>
                </a:solidFill>
                <a:latin typeface="ＭＳ Ｐゴシック"/>
                <a:ea typeface="ＭＳ Ｐゴシック"/>
                <a:cs typeface="Courier New"/>
              </a:rPr>
              <a:t>な率となっており、今回の消費税対応の上乗せが、</a:t>
            </a:r>
            <a:r>
              <a:rPr lang="ja-JP" altLang="ja-JP" sz="2000" kern="100" dirty="0" smtClean="0">
                <a:solidFill>
                  <a:srgbClr val="000000"/>
                </a:solidFill>
                <a:latin typeface="ＭＳ Ｐゴシック"/>
                <a:ea typeface="ＭＳ Ｐゴシック"/>
                <a:cs typeface="Courier New"/>
              </a:rPr>
              <a:t>医療機関</a:t>
            </a:r>
            <a:r>
              <a:rPr lang="ja-JP" altLang="ja-JP" sz="2000" kern="100" dirty="0">
                <a:solidFill>
                  <a:srgbClr val="000000"/>
                </a:solidFill>
                <a:latin typeface="ＭＳ Ｐゴシック"/>
                <a:ea typeface="ＭＳ Ｐゴシック"/>
                <a:cs typeface="Courier New"/>
              </a:rPr>
              <a:t>の利益</a:t>
            </a:r>
            <a:r>
              <a:rPr lang="ja-JP" altLang="ja-JP" sz="2000" kern="100" dirty="0" smtClean="0">
                <a:solidFill>
                  <a:srgbClr val="000000"/>
                </a:solidFill>
                <a:latin typeface="ＭＳ Ｐゴシック"/>
                <a:ea typeface="ＭＳ Ｐゴシック"/>
                <a:cs typeface="Courier New"/>
              </a:rPr>
              <a:t>に</a:t>
            </a:r>
            <a:endParaRPr lang="en-US" altLang="ja-JP" sz="2000" kern="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dirty="0">
                <a:solidFill>
                  <a:srgbClr val="000000"/>
                </a:solidFill>
                <a:latin typeface="ＭＳ Ｐゴシック"/>
                <a:ea typeface="ＭＳ Ｐゴシック"/>
                <a:cs typeface="Courier New"/>
              </a:rPr>
              <a:t> </a:t>
            </a:r>
            <a:r>
              <a:rPr lang="en-US" altLang="ja-JP"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なる訳では</a:t>
            </a:r>
            <a:r>
              <a:rPr lang="ja-JP" altLang="ja-JP" sz="2000" kern="100" dirty="0">
                <a:solidFill>
                  <a:srgbClr val="000000"/>
                </a:solidFill>
                <a:latin typeface="ＭＳ Ｐゴシック"/>
                <a:ea typeface="ＭＳ Ｐゴシック"/>
                <a:cs typeface="Courier New"/>
              </a:rPr>
              <a:t>ないことを、まずは、ご理解いただきたいと</a:t>
            </a:r>
            <a:r>
              <a:rPr lang="ja-JP" altLang="ja-JP" sz="2000" kern="100" dirty="0" smtClean="0">
                <a:solidFill>
                  <a:srgbClr val="000000"/>
                </a:solidFill>
                <a:latin typeface="ＭＳ Ｐゴシック"/>
                <a:ea typeface="ＭＳ Ｐゴシック"/>
                <a:cs typeface="Courier New"/>
              </a:rPr>
              <a:t>思います</a:t>
            </a:r>
            <a:r>
              <a:rPr lang="ja-JP" altLang="ja-JP" sz="2000" kern="100" dirty="0">
                <a:solidFill>
                  <a:srgbClr val="000000"/>
                </a:solidFill>
                <a:latin typeface="ＭＳ Ｐゴシック"/>
                <a:ea typeface="ＭＳ Ｐゴシック"/>
                <a:cs typeface="Courier New"/>
              </a:rPr>
              <a:t>。</a:t>
            </a:r>
          </a:p>
          <a:p>
            <a:pPr fontAlgn="base">
              <a:buFontTx/>
              <a:buNone/>
              <a:defRPr/>
            </a:pPr>
            <a:r>
              <a:rPr lang="ja-JP" altLang="en-US"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そして</a:t>
            </a:r>
            <a:r>
              <a:rPr lang="ja-JP" altLang="ja-JP" sz="2000" kern="100" dirty="0">
                <a:solidFill>
                  <a:srgbClr val="000000"/>
                </a:solidFill>
                <a:latin typeface="ＭＳ Ｐゴシック"/>
                <a:ea typeface="ＭＳ Ｐゴシック"/>
                <a:cs typeface="Courier New"/>
              </a:rPr>
              <a:t>、補填された財源を、今回は、</a:t>
            </a:r>
            <a:r>
              <a:rPr lang="ja-JP" altLang="ja-JP" sz="2000" kern="100" dirty="0" smtClean="0">
                <a:solidFill>
                  <a:srgbClr val="000000"/>
                </a:solidFill>
                <a:latin typeface="ＭＳ Ｐゴシック"/>
                <a:ea typeface="ＭＳ Ｐゴシック"/>
                <a:cs typeface="Courier New"/>
              </a:rPr>
              <a:t>初診料</a:t>
            </a:r>
            <a:r>
              <a:rPr lang="ja-JP" altLang="en-US" sz="2000" kern="100" dirty="0" smtClean="0">
                <a:solidFill>
                  <a:srgbClr val="000000"/>
                </a:solidFill>
                <a:latin typeface="ＭＳ Ｐゴシック"/>
                <a:ea typeface="ＭＳ Ｐゴシック"/>
                <a:cs typeface="Courier New"/>
              </a:rPr>
              <a:t>１２</a:t>
            </a:r>
            <a:r>
              <a:rPr lang="ja-JP" altLang="ja-JP" sz="2000" kern="100" dirty="0" smtClean="0">
                <a:solidFill>
                  <a:srgbClr val="000000"/>
                </a:solidFill>
                <a:latin typeface="ＭＳ Ｐゴシック"/>
                <a:ea typeface="ＭＳ Ｐゴシック"/>
                <a:cs typeface="Courier New"/>
              </a:rPr>
              <a:t>点</a:t>
            </a:r>
            <a:r>
              <a:rPr lang="ja-JP" altLang="ja-JP" sz="2000" kern="100" dirty="0">
                <a:solidFill>
                  <a:srgbClr val="000000"/>
                </a:solidFill>
                <a:latin typeface="ＭＳ Ｐゴシック"/>
                <a:ea typeface="ＭＳ Ｐゴシック"/>
                <a:cs typeface="Courier New"/>
              </a:rPr>
              <a:t>、</a:t>
            </a:r>
            <a:r>
              <a:rPr lang="ja-JP" altLang="ja-JP" sz="2000" kern="100" dirty="0" smtClean="0">
                <a:solidFill>
                  <a:srgbClr val="000000"/>
                </a:solidFill>
                <a:latin typeface="ＭＳ Ｐゴシック"/>
                <a:ea typeface="ＭＳ Ｐゴシック"/>
                <a:cs typeface="Courier New"/>
              </a:rPr>
              <a:t>再診料</a:t>
            </a:r>
            <a:r>
              <a:rPr lang="ja-JP" altLang="en-US" sz="2000" kern="100" dirty="0" smtClean="0">
                <a:solidFill>
                  <a:srgbClr val="000000"/>
                </a:solidFill>
                <a:latin typeface="ＭＳ Ｐゴシック"/>
                <a:ea typeface="ＭＳ Ｐゴシック"/>
                <a:cs typeface="Courier New"/>
              </a:rPr>
              <a:t>３</a:t>
            </a:r>
            <a:r>
              <a:rPr lang="ja-JP" altLang="ja-JP" sz="2000" kern="100" dirty="0" smtClean="0">
                <a:solidFill>
                  <a:srgbClr val="000000"/>
                </a:solidFill>
                <a:latin typeface="ＭＳ Ｐゴシック"/>
                <a:ea typeface="ＭＳ Ｐゴシック"/>
                <a:cs typeface="Courier New"/>
              </a:rPr>
              <a:t>点</a:t>
            </a:r>
            <a:r>
              <a:rPr lang="ja-JP" altLang="ja-JP" sz="2000" kern="100" dirty="0">
                <a:solidFill>
                  <a:srgbClr val="000000"/>
                </a:solidFill>
                <a:latin typeface="ＭＳ Ｐゴシック"/>
                <a:ea typeface="ＭＳ Ｐゴシック"/>
                <a:cs typeface="Courier New"/>
              </a:rPr>
              <a:t>などの</a:t>
            </a:r>
            <a:r>
              <a:rPr lang="ja-JP" altLang="ja-JP" sz="2000" kern="100" dirty="0" smtClean="0">
                <a:solidFill>
                  <a:srgbClr val="000000"/>
                </a:solidFill>
                <a:latin typeface="ＭＳ Ｐゴシック"/>
                <a:ea typeface="ＭＳ Ｐゴシック"/>
                <a:cs typeface="Courier New"/>
              </a:rPr>
              <a:t>ように、</a:t>
            </a:r>
            <a:endParaRPr lang="en-US" altLang="ja-JP" sz="2000" kern="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基本診療料</a:t>
            </a:r>
            <a:r>
              <a:rPr lang="ja-JP" altLang="en-US" sz="2000" kern="100" dirty="0">
                <a:solidFill>
                  <a:srgbClr val="000000"/>
                </a:solidFill>
                <a:latin typeface="ＭＳ Ｐゴシック"/>
                <a:ea typeface="ＭＳ Ｐゴシック"/>
                <a:cs typeface="Courier New"/>
              </a:rPr>
              <a:t>を</a:t>
            </a:r>
            <a:r>
              <a:rPr lang="ja-JP" altLang="ja-JP" sz="2000" kern="100" dirty="0" smtClean="0">
                <a:solidFill>
                  <a:srgbClr val="000000"/>
                </a:solidFill>
                <a:latin typeface="ＭＳ Ｐゴシック"/>
                <a:ea typeface="ＭＳ Ｐゴシック"/>
                <a:cs typeface="Courier New"/>
              </a:rPr>
              <a:t>中心</a:t>
            </a:r>
            <a:r>
              <a:rPr lang="ja-JP" altLang="ja-JP" sz="2000" kern="100" dirty="0">
                <a:solidFill>
                  <a:srgbClr val="000000"/>
                </a:solidFill>
                <a:latin typeface="ＭＳ Ｐゴシック"/>
                <a:ea typeface="ＭＳ Ｐゴシック"/>
                <a:cs typeface="Courier New"/>
              </a:rPr>
              <a:t>に配分することとなりました</a:t>
            </a:r>
            <a:r>
              <a:rPr lang="ja-JP" altLang="ja-JP" sz="2000" kern="100" dirty="0" smtClean="0">
                <a:solidFill>
                  <a:srgbClr val="000000"/>
                </a:solidFill>
                <a:latin typeface="ＭＳ Ｐゴシック"/>
                <a:ea typeface="ＭＳ Ｐゴシック"/>
                <a:cs typeface="Courier New"/>
              </a:rPr>
              <a:t>。</a:t>
            </a:r>
            <a:endParaRPr lang="en-US" altLang="ja-JP" sz="2000" kern="100" dirty="0" smtClean="0">
              <a:solidFill>
                <a:srgbClr val="000000"/>
              </a:solidFill>
              <a:latin typeface="ＭＳ Ｐゴシック"/>
              <a:ea typeface="ＭＳ Ｐゴシック"/>
              <a:cs typeface="Courier New"/>
            </a:endParaRPr>
          </a:p>
          <a:p>
            <a:pPr eaLnBrk="1" fontAlgn="base" hangingPunct="1">
              <a:spcBef>
                <a:spcPct val="0"/>
              </a:spcBef>
              <a:buFontTx/>
              <a:buNone/>
              <a:defRPr/>
            </a:pPr>
            <a:r>
              <a:rPr lang="ja-JP" altLang="en-US" sz="2000" kern="100" dirty="0">
                <a:solidFill>
                  <a:srgbClr val="000000"/>
                </a:solidFill>
                <a:latin typeface="ＭＳ ゴシック"/>
                <a:cs typeface="Courier New"/>
              </a:rPr>
              <a:t>○　</a:t>
            </a:r>
            <a:r>
              <a:rPr lang="ja-JP" altLang="ja-JP" sz="2000" kern="100" dirty="0">
                <a:solidFill>
                  <a:srgbClr val="000000"/>
                </a:solidFill>
                <a:latin typeface="ＭＳ ゴシック"/>
                <a:cs typeface="Courier New"/>
              </a:rPr>
              <a:t>これについては、すべての診療項目について、それに対応する医療</a:t>
            </a:r>
            <a:r>
              <a:rPr lang="ja-JP" altLang="ja-JP" sz="2000" kern="100" dirty="0" smtClean="0">
                <a:solidFill>
                  <a:srgbClr val="000000"/>
                </a:solidFill>
                <a:latin typeface="ＭＳ ゴシック"/>
                <a:cs typeface="Courier New"/>
              </a:rPr>
              <a:t>機関の</a:t>
            </a:r>
            <a:endParaRPr lang="en-US" altLang="ja-JP" sz="2000" kern="100" dirty="0" smtClean="0">
              <a:solidFill>
                <a:srgbClr val="000000"/>
              </a:solidFill>
              <a:latin typeface="ＭＳ ゴシック"/>
              <a:cs typeface="Courier New"/>
            </a:endParaRPr>
          </a:p>
          <a:p>
            <a:pPr eaLnBrk="1" fontAlgn="base" hangingPunct="1">
              <a:spcBef>
                <a:spcPct val="0"/>
              </a:spcBef>
              <a:buFontTx/>
              <a:buNone/>
              <a:defRPr/>
            </a:pPr>
            <a:r>
              <a:rPr lang="en-US" altLang="ja-JP" sz="2000" kern="100" dirty="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消費税</a:t>
            </a:r>
            <a:r>
              <a:rPr lang="ja-JP" altLang="ja-JP" sz="2000" kern="100" dirty="0">
                <a:solidFill>
                  <a:srgbClr val="000000"/>
                </a:solidFill>
                <a:latin typeface="ＭＳ ゴシック"/>
                <a:cs typeface="Courier New"/>
              </a:rPr>
              <a:t>コストを正確に把握し、反映させることは技術的に不可能で</a:t>
            </a:r>
            <a:r>
              <a:rPr lang="ja-JP" altLang="ja-JP" sz="2000" kern="100" dirty="0" smtClean="0">
                <a:solidFill>
                  <a:srgbClr val="000000"/>
                </a:solidFill>
                <a:latin typeface="ＭＳ ゴシック"/>
                <a:cs typeface="Courier New"/>
              </a:rPr>
              <a:t>、いずれ</a:t>
            </a:r>
            <a:r>
              <a:rPr lang="ja-JP" altLang="ja-JP" sz="2000" kern="100" dirty="0">
                <a:solidFill>
                  <a:srgbClr val="000000"/>
                </a:solidFill>
                <a:latin typeface="ＭＳ ゴシック"/>
                <a:cs typeface="Courier New"/>
              </a:rPr>
              <a:t>か</a:t>
            </a:r>
            <a:r>
              <a:rPr lang="ja-JP" altLang="ja-JP" sz="2000" kern="100" dirty="0" smtClean="0">
                <a:solidFill>
                  <a:srgbClr val="000000"/>
                </a:solidFill>
                <a:latin typeface="ＭＳ ゴシック"/>
                <a:cs typeface="Courier New"/>
              </a:rPr>
              <a:t>の</a:t>
            </a:r>
            <a:endParaRPr lang="en-US" altLang="ja-JP" sz="2000" kern="100" dirty="0" smtClean="0">
              <a:solidFill>
                <a:srgbClr val="000000"/>
              </a:solidFill>
              <a:latin typeface="ＭＳ ゴシック"/>
              <a:cs typeface="Courier New"/>
            </a:endParaRPr>
          </a:p>
          <a:p>
            <a:pPr eaLnBrk="1" fontAlgn="base" hangingPunct="1">
              <a:spcBef>
                <a:spcPct val="0"/>
              </a:spcBef>
              <a:buFontTx/>
              <a:buNone/>
              <a:defRPr/>
            </a:pPr>
            <a:r>
              <a:rPr lang="en-US" altLang="ja-JP" sz="2000" kern="100" dirty="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項目</a:t>
            </a:r>
            <a:r>
              <a:rPr lang="ja-JP" altLang="ja-JP" sz="2000" kern="100" dirty="0">
                <a:solidFill>
                  <a:srgbClr val="000000"/>
                </a:solidFill>
                <a:latin typeface="ＭＳ ゴシック"/>
                <a:cs typeface="Courier New"/>
              </a:rPr>
              <a:t>に代表して上乗せすることにならざるを得ません</a:t>
            </a:r>
            <a:r>
              <a:rPr lang="ja-JP" altLang="ja-JP" sz="2000" kern="100" dirty="0" smtClean="0">
                <a:solidFill>
                  <a:srgbClr val="000000"/>
                </a:solidFill>
                <a:latin typeface="ＭＳ ゴシック"/>
                <a:cs typeface="Courier New"/>
              </a:rPr>
              <a:t>。</a:t>
            </a:r>
            <a:endParaRPr lang="ja-JP" altLang="ja-JP" sz="2000" kern="100" dirty="0">
              <a:solidFill>
                <a:srgbClr val="000000"/>
              </a:solidFill>
              <a:latin typeface="ＭＳ ゴシック"/>
              <a:cs typeface="Courier New"/>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79</a:t>
            </a:fld>
            <a:endParaRPr lang="ja-JP" altLang="en-US" dirty="0">
              <a:solidFill>
                <a:prstClr val="black"/>
              </a:solidFill>
              <a:latin typeface="Calibri"/>
            </a:endParaRPr>
          </a:p>
        </p:txBody>
      </p:sp>
    </p:spTree>
    <p:extLst>
      <p:ext uri="{BB962C8B-B14F-4D97-AF65-F5344CB8AC3E}">
        <p14:creationId xmlns:p14="http://schemas.microsoft.com/office/powerpoint/2010/main" val="1821604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40537" y="952950"/>
            <a:ext cx="9360827" cy="1323439"/>
          </a:xfrm>
          <a:prstGeom prst="rect">
            <a:avLst/>
          </a:prstGeom>
          <a:solidFill>
            <a:srgbClr val="92D050">
              <a:alpha val="40000"/>
            </a:srgbClr>
          </a:solidFill>
          <a:ln w="9525">
            <a:solidFill>
              <a:srgbClr val="000000"/>
            </a:solidFill>
            <a:miter lim="800000"/>
            <a:headEnd/>
            <a:tailEnd/>
          </a:ln>
        </p:spPr>
        <p:txBody>
          <a:bodyPr>
            <a:spAutoFit/>
          </a:bodyPr>
          <a:lstStyle/>
          <a:p>
            <a:pPr fontAlgn="base">
              <a:lnSpc>
                <a:spcPts val="1600"/>
              </a:lnSpc>
              <a:spcBef>
                <a:spcPct val="0"/>
              </a:spcBef>
              <a:spcAft>
                <a:spcPct val="0"/>
              </a:spcAft>
              <a:defRPr/>
            </a:pPr>
            <a:r>
              <a:rPr kumimoji="0" lang="ja-JP" altLang="en-US" sz="1600" b="1" kern="0" dirty="0" smtClean="0">
                <a:solidFill>
                  <a:prstClr val="black"/>
                </a:solidFill>
                <a:latin typeface="ＭＳ Ｐゴシック"/>
              </a:rPr>
              <a:t>（５）医療・介護サービス</a:t>
            </a:r>
            <a:r>
              <a:rPr kumimoji="0" lang="ja-JP" altLang="en-US" sz="1600" b="1" kern="0" dirty="0">
                <a:solidFill>
                  <a:prstClr val="black"/>
                </a:solidFill>
                <a:latin typeface="ＭＳ Ｐゴシック"/>
              </a:rPr>
              <a:t>の提供</a:t>
            </a:r>
            <a:r>
              <a:rPr kumimoji="0" lang="ja-JP" altLang="en-US" sz="1600" b="1" kern="0" dirty="0" smtClean="0">
                <a:solidFill>
                  <a:prstClr val="black"/>
                </a:solidFill>
                <a:latin typeface="ＭＳ Ｐゴシック"/>
              </a:rPr>
              <a:t>体制改革の推進のための財政支援</a:t>
            </a:r>
            <a:endParaRPr kumimoji="0" lang="en-US" altLang="ja-JP" sz="1600" b="1" kern="0" dirty="0" smtClean="0">
              <a:solidFill>
                <a:prstClr val="black"/>
              </a:solidFill>
              <a:latin typeface="ＭＳ Ｐゴシック"/>
            </a:endParaRPr>
          </a:p>
          <a:p>
            <a:pPr fontAlgn="base">
              <a:lnSpc>
                <a:spcPts val="1600"/>
              </a:lnSpc>
              <a:spcBef>
                <a:spcPct val="0"/>
              </a:spcBef>
              <a:spcAft>
                <a:spcPct val="0"/>
              </a:spcAft>
              <a:defRPr/>
            </a:pPr>
            <a:r>
              <a:rPr kumimoji="0" lang="ja-JP" altLang="en-US" kern="0" dirty="0" smtClean="0">
                <a:solidFill>
                  <a:prstClr val="black"/>
                </a:solidFill>
                <a:latin typeface="ＭＳ Ｐゴシック"/>
              </a:rPr>
              <a:t>　  </a:t>
            </a:r>
            <a:r>
              <a:rPr kumimoji="0" lang="ja-JP" altLang="en-US" sz="1400" kern="0" dirty="0" smtClean="0">
                <a:solidFill>
                  <a:prstClr val="black"/>
                </a:solidFill>
                <a:latin typeface="ＭＳ Ｐゴシック"/>
              </a:rPr>
              <a:t>今般の国民会議で提案される地域ごとの様々な実情に応じた医療・介護サービスの提供体制を</a:t>
            </a:r>
            <a:r>
              <a:rPr kumimoji="0" lang="ja-JP" altLang="en-US" sz="1400" kern="0" dirty="0">
                <a:solidFill>
                  <a:prstClr val="black"/>
                </a:solidFill>
                <a:latin typeface="ＭＳ Ｐゴシック"/>
              </a:rPr>
              <a:t>再構築するという</a:t>
            </a:r>
            <a:r>
              <a:rPr kumimoji="0" lang="ja-JP" altLang="en-US" sz="1400" kern="0" dirty="0" smtClean="0">
                <a:solidFill>
                  <a:prstClr val="black"/>
                </a:solidFill>
                <a:latin typeface="ＭＳ Ｐゴシック"/>
              </a:rPr>
              <a:t>改革</a:t>
            </a:r>
            <a:endParaRPr kumimoji="0" lang="en-US" altLang="ja-JP" sz="1400" kern="0" dirty="0" smtClean="0">
              <a:solidFill>
                <a:prstClr val="black"/>
              </a:solidFill>
              <a:latin typeface="ＭＳ Ｐゴシック"/>
            </a:endParaRPr>
          </a:p>
          <a:p>
            <a:pPr fontAlgn="base">
              <a:lnSpc>
                <a:spcPts val="1600"/>
              </a:lnSpc>
              <a:spcBef>
                <a:spcPct val="0"/>
              </a:spcBef>
              <a:spcAft>
                <a:spcPct val="0"/>
              </a:spcAft>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の</a:t>
            </a:r>
            <a:r>
              <a:rPr kumimoji="0" lang="ja-JP" altLang="en-US" sz="1400" kern="0" dirty="0">
                <a:solidFill>
                  <a:prstClr val="black"/>
                </a:solidFill>
                <a:latin typeface="ＭＳ Ｐゴシック"/>
              </a:rPr>
              <a:t>趣旨に即するためには、</a:t>
            </a:r>
            <a:r>
              <a:rPr kumimoji="0" lang="ja-JP" altLang="en-US" sz="1400" b="1" u="sng" kern="0" dirty="0">
                <a:solidFill>
                  <a:srgbClr val="FF0000"/>
                </a:solidFill>
                <a:latin typeface="ＭＳ Ｐゴシック"/>
              </a:rPr>
              <a:t>全国一律に設定される診療報酬・</a:t>
            </a:r>
            <a:r>
              <a:rPr kumimoji="0" lang="ja-JP" altLang="en-US" sz="1400" b="1" u="sng" kern="0" dirty="0" smtClean="0">
                <a:solidFill>
                  <a:srgbClr val="FF0000"/>
                </a:solidFill>
                <a:latin typeface="ＭＳ Ｐゴシック"/>
              </a:rPr>
              <a:t>介護報酬と</a:t>
            </a:r>
            <a:r>
              <a:rPr kumimoji="0" lang="ja-JP" altLang="en-US" sz="1400" b="1" u="sng" kern="0" dirty="0">
                <a:solidFill>
                  <a:srgbClr val="FF0000"/>
                </a:solidFill>
                <a:latin typeface="ＭＳ Ｐゴシック"/>
              </a:rPr>
              <a:t>は別の財政支援の手法が不可欠であり、</a:t>
            </a:r>
            <a:r>
              <a:rPr kumimoji="0" lang="ja-JP" altLang="en-US" sz="1400" b="1" u="sng" kern="0" dirty="0" smtClean="0">
                <a:solidFill>
                  <a:srgbClr val="FF0000"/>
                </a:solidFill>
                <a:latin typeface="ＭＳ Ｐゴシック"/>
              </a:rPr>
              <a:t>診療報</a:t>
            </a:r>
            <a:endParaRPr kumimoji="0" lang="en-US" altLang="ja-JP" sz="1400" b="1" u="sng" kern="0" dirty="0" smtClean="0">
              <a:solidFill>
                <a:srgbClr val="FF0000"/>
              </a:solidFill>
              <a:latin typeface="ＭＳ Ｐゴシック"/>
            </a:endParaRPr>
          </a:p>
          <a:p>
            <a:pPr fontAlgn="base">
              <a:lnSpc>
                <a:spcPts val="1600"/>
              </a:lnSpc>
              <a:spcBef>
                <a:spcPct val="0"/>
              </a:spcBef>
              <a:spcAft>
                <a:spcPct val="0"/>
              </a:spcAft>
              <a:defRPr/>
            </a:pPr>
            <a:r>
              <a:rPr kumimoji="0" lang="en-US" altLang="ja-JP" sz="1400" b="1" kern="0" dirty="0">
                <a:solidFill>
                  <a:srgbClr val="FF0000"/>
                </a:solidFill>
                <a:latin typeface="ＭＳ Ｐゴシック"/>
              </a:rPr>
              <a:t> </a:t>
            </a:r>
            <a:r>
              <a:rPr kumimoji="0" lang="en-US" altLang="ja-JP" sz="1400" b="1" kern="0" dirty="0" smtClean="0">
                <a:solidFill>
                  <a:srgbClr val="FF0000"/>
                </a:solidFill>
                <a:latin typeface="ＭＳ Ｐゴシック"/>
              </a:rPr>
              <a:t> </a:t>
            </a:r>
            <a:r>
              <a:rPr kumimoji="0" lang="ja-JP" altLang="en-US" sz="1400" b="1" u="sng" kern="0" dirty="0" smtClean="0">
                <a:solidFill>
                  <a:srgbClr val="FF0000"/>
                </a:solidFill>
                <a:latin typeface="ＭＳ Ｐゴシック"/>
              </a:rPr>
              <a:t>酬</a:t>
            </a:r>
            <a:r>
              <a:rPr kumimoji="0" lang="ja-JP" altLang="en-US" sz="1400" b="1" u="sng" kern="0" dirty="0">
                <a:solidFill>
                  <a:srgbClr val="FF0000"/>
                </a:solidFill>
                <a:latin typeface="ＭＳ Ｐゴシック"/>
              </a:rPr>
              <a:t>・介護報酬と適切に</a:t>
            </a:r>
            <a:r>
              <a:rPr kumimoji="0" lang="ja-JP" altLang="en-US" sz="1400" b="1" u="sng" kern="0" dirty="0" smtClean="0">
                <a:solidFill>
                  <a:srgbClr val="FF0000"/>
                </a:solidFill>
                <a:latin typeface="ＭＳ Ｐゴシック"/>
              </a:rPr>
              <a:t>組み合わせつつ改革の</a:t>
            </a:r>
            <a:r>
              <a:rPr kumimoji="0" lang="ja-JP" altLang="en-US" sz="1400" b="1" u="sng" kern="0" dirty="0">
                <a:solidFill>
                  <a:srgbClr val="FF0000"/>
                </a:solidFill>
                <a:latin typeface="ＭＳ Ｐゴシック"/>
              </a:rPr>
              <a:t>実現を期していくことが必要</a:t>
            </a:r>
            <a:r>
              <a:rPr kumimoji="0" lang="ja-JP" altLang="en-US" sz="1400" kern="0" dirty="0">
                <a:solidFill>
                  <a:prstClr val="black"/>
                </a:solidFill>
                <a:latin typeface="ＭＳ Ｐゴシック"/>
              </a:rPr>
              <a:t>と考えられる。医療機能の分化・連携には</a:t>
            </a:r>
            <a:r>
              <a:rPr kumimoji="0" lang="ja-JP" altLang="en-US" sz="1400" kern="0" dirty="0" smtClean="0">
                <a:solidFill>
                  <a:prstClr val="black"/>
                </a:solidFill>
                <a:latin typeface="ＭＳ Ｐゴシック"/>
              </a:rPr>
              <a:t>医療</a:t>
            </a:r>
            <a:endParaRPr kumimoji="0" lang="en-US" altLang="ja-JP" sz="1400" kern="0" dirty="0" smtClean="0">
              <a:solidFill>
                <a:prstClr val="black"/>
              </a:solidFill>
              <a:latin typeface="ＭＳ Ｐゴシック"/>
            </a:endParaRPr>
          </a:p>
          <a:p>
            <a:pPr fontAlgn="base">
              <a:lnSpc>
                <a:spcPts val="1600"/>
              </a:lnSpc>
              <a:spcBef>
                <a:spcPct val="0"/>
              </a:spcBef>
              <a:spcAft>
                <a:spcPct val="0"/>
              </a:spcAft>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法</a:t>
            </a:r>
            <a:r>
              <a:rPr kumimoji="0" lang="ja-JP" altLang="en-US" sz="1400" kern="0" dirty="0">
                <a:solidFill>
                  <a:prstClr val="black"/>
                </a:solidFill>
                <a:latin typeface="ＭＳ Ｐゴシック"/>
              </a:rPr>
              <a:t>体系</a:t>
            </a:r>
            <a:r>
              <a:rPr kumimoji="0" lang="ja-JP" altLang="en-US" sz="1400" kern="0" dirty="0" smtClean="0">
                <a:solidFill>
                  <a:prstClr val="black"/>
                </a:solidFill>
                <a:latin typeface="ＭＳ Ｐゴシック"/>
              </a:rPr>
              <a:t>の手直しが</a:t>
            </a:r>
            <a:r>
              <a:rPr kumimoji="0" lang="ja-JP" altLang="en-US" sz="1400" kern="0" dirty="0">
                <a:solidFill>
                  <a:prstClr val="black"/>
                </a:solidFill>
                <a:latin typeface="ＭＳ Ｐゴシック"/>
              </a:rPr>
              <a:t>必要であり、また、病院の機能転換や病床の統廃合など計画から実行まで一定</a:t>
            </a:r>
            <a:r>
              <a:rPr kumimoji="0" lang="ja-JP" altLang="en-US" sz="1400" kern="0" dirty="0" smtClean="0">
                <a:solidFill>
                  <a:prstClr val="black"/>
                </a:solidFill>
                <a:latin typeface="ＭＳ Ｐゴシック"/>
              </a:rPr>
              <a:t>の期間が必要</a:t>
            </a:r>
            <a:r>
              <a:rPr kumimoji="0" lang="ja-JP" altLang="en-US" sz="1400" kern="0" dirty="0">
                <a:solidFill>
                  <a:prstClr val="black"/>
                </a:solidFill>
                <a:latin typeface="ＭＳ Ｐゴシック"/>
              </a:rPr>
              <a:t>なもの</a:t>
            </a:r>
            <a:r>
              <a:rPr kumimoji="0" lang="ja-JP" altLang="en-US" sz="1400" kern="0" dirty="0" smtClean="0">
                <a:solidFill>
                  <a:prstClr val="black"/>
                </a:solidFill>
                <a:latin typeface="ＭＳ Ｐゴシック"/>
              </a:rPr>
              <a:t>も</a:t>
            </a:r>
            <a:endParaRPr kumimoji="0" lang="en-US" altLang="ja-JP" sz="1400" kern="0" dirty="0" smtClean="0">
              <a:solidFill>
                <a:prstClr val="black"/>
              </a:solidFill>
              <a:latin typeface="ＭＳ Ｐゴシック"/>
            </a:endParaRPr>
          </a:p>
          <a:p>
            <a:pPr fontAlgn="base">
              <a:lnSpc>
                <a:spcPts val="1600"/>
              </a:lnSpc>
              <a:spcBef>
                <a:spcPct val="0"/>
              </a:spcBef>
              <a:spcAft>
                <a:spcPct val="0"/>
              </a:spcAft>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含まれる</a:t>
            </a:r>
            <a:r>
              <a:rPr kumimoji="0" lang="ja-JP" altLang="en-US" sz="1400" kern="0" dirty="0">
                <a:solidFill>
                  <a:prstClr val="black"/>
                </a:solidFill>
                <a:latin typeface="ＭＳ Ｐゴシック"/>
              </a:rPr>
              <a:t>ことから、その場合の手法としては、</a:t>
            </a:r>
            <a:r>
              <a:rPr kumimoji="0" lang="ja-JP" altLang="en-US" sz="1400" b="1" u="sng" kern="0" dirty="0">
                <a:solidFill>
                  <a:srgbClr val="FF0000"/>
                </a:solidFill>
                <a:latin typeface="ＭＳ Ｐゴシック"/>
              </a:rPr>
              <a:t>基金方式も検討に値</a:t>
            </a:r>
            <a:r>
              <a:rPr kumimoji="0" lang="ja-JP" altLang="en-US" sz="1400" b="1" u="sng" kern="0" dirty="0" smtClean="0">
                <a:solidFill>
                  <a:srgbClr val="FF0000"/>
                </a:solidFill>
                <a:latin typeface="ＭＳ Ｐゴシック"/>
              </a:rPr>
              <a:t>しよう</a:t>
            </a:r>
            <a:r>
              <a:rPr kumimoji="0" lang="ja-JP" altLang="en-US" sz="1400" kern="0" dirty="0" smtClean="0">
                <a:solidFill>
                  <a:prstClr val="black"/>
                </a:solidFill>
                <a:latin typeface="ＭＳ Ｐゴシック"/>
              </a:rPr>
              <a:t>。</a:t>
            </a:r>
            <a:endParaRPr kumimoji="0" lang="en-US" altLang="ja-JP" sz="1400" kern="0" dirty="0">
              <a:solidFill>
                <a:prstClr val="black"/>
              </a:solidFill>
              <a:latin typeface="ＭＳ Ｐゴシック"/>
            </a:endParaRPr>
          </a:p>
        </p:txBody>
      </p:sp>
      <p:sp>
        <p:nvSpPr>
          <p:cNvPr id="8" name="Rectangle 4"/>
          <p:cNvSpPr>
            <a:spLocks noChangeArrowheads="1"/>
          </p:cNvSpPr>
          <p:nvPr/>
        </p:nvSpPr>
        <p:spPr bwMode="auto">
          <a:xfrm>
            <a:off x="340519" y="4802561"/>
            <a:ext cx="9360826" cy="1938992"/>
          </a:xfrm>
          <a:prstGeom prst="rect">
            <a:avLst/>
          </a:prstGeom>
          <a:solidFill>
            <a:srgbClr val="92D050">
              <a:alpha val="40000"/>
            </a:srgbClr>
          </a:solidFill>
          <a:ln w="9525">
            <a:solidFill>
              <a:srgbClr val="000000"/>
            </a:solidFill>
            <a:miter lim="800000"/>
            <a:headEnd/>
            <a:tailEnd/>
          </a:ln>
        </p:spPr>
        <p:txBody>
          <a:bodyPr>
            <a:spAutoFit/>
          </a:bodyPr>
          <a:lstStyle/>
          <a:p>
            <a:pPr fontAlgn="base">
              <a:lnSpc>
                <a:spcPts val="1600"/>
              </a:lnSpc>
              <a:defRPr/>
            </a:pPr>
            <a:r>
              <a:rPr kumimoji="0" lang="ja-JP" altLang="en-US" sz="1600" b="1" kern="0" dirty="0" smtClean="0">
                <a:solidFill>
                  <a:prstClr val="black"/>
                </a:solidFill>
                <a:latin typeface="ＭＳ Ｐゴシック"/>
              </a:rPr>
              <a:t>３</a:t>
            </a:r>
            <a:r>
              <a:rPr kumimoji="0" lang="ja-JP" altLang="en-US" sz="1600" b="1" kern="0" dirty="0">
                <a:solidFill>
                  <a:prstClr val="black"/>
                </a:solidFill>
                <a:latin typeface="ＭＳ Ｐゴシック"/>
              </a:rPr>
              <a:t>．新たな財政支援の仕組みの創設</a:t>
            </a:r>
          </a:p>
          <a:p>
            <a:pPr fontAlgn="base">
              <a:lnSpc>
                <a:spcPts val="1600"/>
              </a:lnSpc>
              <a:defRPr/>
            </a:pPr>
            <a:r>
              <a:rPr kumimoji="0" lang="ja-JP" altLang="en-US" sz="1400" kern="0" dirty="0">
                <a:solidFill>
                  <a:prstClr val="black"/>
                </a:solidFill>
                <a:latin typeface="ＭＳ Ｐゴシック"/>
              </a:rPr>
              <a:t>○ </a:t>
            </a:r>
            <a:r>
              <a:rPr kumimoji="0" lang="ja-JP" altLang="en-US" sz="1400" kern="0" dirty="0" smtClean="0">
                <a:solidFill>
                  <a:prstClr val="black"/>
                </a:solidFill>
                <a:latin typeface="ＭＳ Ｐゴシック"/>
              </a:rPr>
              <a:t>  医療</a:t>
            </a:r>
            <a:r>
              <a:rPr kumimoji="0" lang="ja-JP" altLang="en-US" sz="1400" kern="0" dirty="0">
                <a:solidFill>
                  <a:prstClr val="black"/>
                </a:solidFill>
                <a:latin typeface="ＭＳ Ｐゴシック"/>
              </a:rPr>
              <a:t>機能の分化・連携の推進のための医療機関の施設及び</a:t>
            </a:r>
            <a:r>
              <a:rPr kumimoji="0" lang="ja-JP" altLang="en-US" sz="1400" kern="0" dirty="0" smtClean="0">
                <a:solidFill>
                  <a:prstClr val="black"/>
                </a:solidFill>
                <a:latin typeface="ＭＳ Ｐゴシック"/>
              </a:rPr>
              <a:t>設備の</a:t>
            </a:r>
            <a:r>
              <a:rPr kumimoji="0" lang="ja-JP" altLang="en-US" sz="1400" kern="0" dirty="0">
                <a:solidFill>
                  <a:prstClr val="black"/>
                </a:solidFill>
                <a:latin typeface="ＭＳ Ｐゴシック"/>
              </a:rPr>
              <a:t>整備、地域に</a:t>
            </a:r>
            <a:r>
              <a:rPr kumimoji="0" lang="ja-JP" altLang="en-US" sz="1400" kern="0" dirty="0" smtClean="0">
                <a:solidFill>
                  <a:prstClr val="black"/>
                </a:solidFill>
                <a:latin typeface="ＭＳ Ｐゴシック"/>
              </a:rPr>
              <a:t>おける医師</a:t>
            </a:r>
            <a:r>
              <a:rPr kumimoji="0" lang="ja-JP" altLang="en-US" sz="1400" kern="0" dirty="0">
                <a:solidFill>
                  <a:prstClr val="black"/>
                </a:solidFill>
                <a:latin typeface="ＭＳ Ｐゴシック"/>
              </a:rPr>
              <a:t>、看護師その他の</a:t>
            </a:r>
            <a:r>
              <a:rPr kumimoji="0" lang="ja-JP" altLang="en-US" sz="1400" kern="0" dirty="0" smtClean="0">
                <a:solidFill>
                  <a:prstClr val="black"/>
                </a:solidFill>
                <a:latin typeface="ＭＳ Ｐゴシック"/>
              </a:rPr>
              <a:t>医療</a:t>
            </a:r>
            <a:endParaRPr kumimoji="0" lang="en-US" altLang="ja-JP" sz="1400" kern="0" dirty="0" smtClean="0">
              <a:solidFill>
                <a:prstClr val="black"/>
              </a:solidFill>
              <a:latin typeface="ＭＳ Ｐゴシック"/>
            </a:endParaRPr>
          </a:p>
          <a:p>
            <a:pPr fontAlgn="base">
              <a:lnSpc>
                <a:spcPts val="1600"/>
              </a:lnSpc>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従事者</a:t>
            </a:r>
            <a:r>
              <a:rPr kumimoji="0" lang="ja-JP" altLang="en-US" sz="1400" kern="0" dirty="0">
                <a:solidFill>
                  <a:prstClr val="black"/>
                </a:solidFill>
                <a:latin typeface="ＭＳ Ｐゴシック"/>
              </a:rPr>
              <a:t>の確保</a:t>
            </a:r>
            <a:r>
              <a:rPr kumimoji="0" lang="ja-JP" altLang="en-US" sz="1400" kern="0" dirty="0" smtClean="0">
                <a:solidFill>
                  <a:prstClr val="black"/>
                </a:solidFill>
                <a:latin typeface="ＭＳ Ｐゴシック"/>
              </a:rPr>
              <a:t>、医療</a:t>
            </a:r>
            <a:r>
              <a:rPr kumimoji="0" lang="ja-JP" altLang="en-US" sz="1400" kern="0" dirty="0">
                <a:solidFill>
                  <a:prstClr val="black"/>
                </a:solidFill>
                <a:latin typeface="ＭＳ Ｐゴシック"/>
              </a:rPr>
              <a:t>機能の分化・連携の推進に伴う</a:t>
            </a:r>
            <a:r>
              <a:rPr kumimoji="0" lang="ja-JP" altLang="en-US" sz="1400" kern="0" spc="-100" dirty="0">
                <a:solidFill>
                  <a:prstClr val="black"/>
                </a:solidFill>
                <a:latin typeface="ＭＳ Ｐゴシック"/>
              </a:rPr>
              <a:t>介護</a:t>
            </a:r>
            <a:r>
              <a:rPr kumimoji="0" lang="ja-JP" altLang="en-US" sz="1400" kern="0" spc="-100" dirty="0" smtClean="0">
                <a:solidFill>
                  <a:prstClr val="black"/>
                </a:solidFill>
                <a:latin typeface="ＭＳ Ｐゴシック"/>
              </a:rPr>
              <a:t>サービス</a:t>
            </a:r>
            <a:r>
              <a:rPr kumimoji="0" lang="ja-JP" altLang="en-US" sz="1400" kern="0" dirty="0" smtClean="0">
                <a:solidFill>
                  <a:prstClr val="black"/>
                </a:solidFill>
                <a:latin typeface="ＭＳ Ｐゴシック"/>
              </a:rPr>
              <a:t>の</a:t>
            </a:r>
            <a:r>
              <a:rPr kumimoji="0" lang="ja-JP" altLang="en-US" sz="1400" kern="0" dirty="0">
                <a:solidFill>
                  <a:prstClr val="black"/>
                </a:solidFill>
                <a:latin typeface="ＭＳ Ｐゴシック"/>
              </a:rPr>
              <a:t>充実等に</a:t>
            </a:r>
            <a:r>
              <a:rPr kumimoji="0" lang="ja-JP" altLang="en-US" sz="1400" kern="0" dirty="0" smtClean="0">
                <a:solidFill>
                  <a:prstClr val="black"/>
                </a:solidFill>
                <a:latin typeface="ＭＳ Ｐゴシック"/>
              </a:rPr>
              <a:t>ついて</a:t>
            </a:r>
            <a:r>
              <a:rPr kumimoji="0" lang="ja-JP" altLang="en-US" sz="1400" kern="0" dirty="0">
                <a:solidFill>
                  <a:prstClr val="black"/>
                </a:solidFill>
                <a:latin typeface="ＭＳ Ｐゴシック"/>
              </a:rPr>
              <a:t>は、</a:t>
            </a:r>
            <a:r>
              <a:rPr kumimoji="0" lang="en-US" altLang="ja-JP" sz="1400" kern="0" dirty="0">
                <a:solidFill>
                  <a:prstClr val="black"/>
                </a:solidFill>
                <a:latin typeface="ＭＳ Ｐゴシック"/>
              </a:rPr>
              <a:t>2025 </a:t>
            </a:r>
            <a:r>
              <a:rPr kumimoji="0" lang="ja-JP" altLang="en-US" sz="1400" kern="0" dirty="0">
                <a:solidFill>
                  <a:prstClr val="black"/>
                </a:solidFill>
                <a:latin typeface="ＭＳ Ｐゴシック"/>
              </a:rPr>
              <a:t>年を展望すれば急務の</a:t>
            </a:r>
            <a:r>
              <a:rPr kumimoji="0" lang="ja-JP" altLang="en-US" sz="1400" kern="0" dirty="0" smtClean="0">
                <a:solidFill>
                  <a:prstClr val="black"/>
                </a:solidFill>
                <a:latin typeface="ＭＳ Ｐゴシック"/>
              </a:rPr>
              <a:t>課題</a:t>
            </a:r>
            <a:endParaRPr kumimoji="0" lang="en-US" altLang="ja-JP" sz="1400" kern="0" dirty="0" smtClean="0">
              <a:solidFill>
                <a:prstClr val="black"/>
              </a:solidFill>
              <a:latin typeface="ＭＳ Ｐゴシック"/>
            </a:endParaRPr>
          </a:p>
          <a:p>
            <a:pPr fontAlgn="base">
              <a:lnSpc>
                <a:spcPts val="1600"/>
              </a:lnSpc>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で</a:t>
            </a:r>
            <a:r>
              <a:rPr kumimoji="0" lang="ja-JP" altLang="en-US" sz="1400" kern="0" dirty="0">
                <a:solidFill>
                  <a:prstClr val="black"/>
                </a:solidFill>
                <a:latin typeface="ＭＳ Ｐゴシック"/>
              </a:rPr>
              <a:t>ある。これらの課題へ</a:t>
            </a:r>
            <a:r>
              <a:rPr kumimoji="0" lang="ja-JP" altLang="en-US" sz="1400" kern="0" dirty="0" smtClean="0">
                <a:solidFill>
                  <a:prstClr val="black"/>
                </a:solidFill>
                <a:latin typeface="ＭＳ Ｐゴシック"/>
              </a:rPr>
              <a:t>の対応</a:t>
            </a:r>
            <a:r>
              <a:rPr kumimoji="0" lang="ja-JP" altLang="en-US" sz="1400" kern="0" dirty="0">
                <a:solidFill>
                  <a:prstClr val="black"/>
                </a:solidFill>
                <a:latin typeface="ＭＳ Ｐゴシック"/>
              </a:rPr>
              <a:t>を</a:t>
            </a:r>
            <a:r>
              <a:rPr kumimoji="0" lang="ja-JP" altLang="en-US" sz="1400" kern="0" dirty="0" smtClean="0">
                <a:solidFill>
                  <a:prstClr val="black"/>
                </a:solidFill>
                <a:latin typeface="ＭＳ Ｐゴシック"/>
              </a:rPr>
              <a:t>、地域</a:t>
            </a:r>
            <a:r>
              <a:rPr kumimoji="0" lang="ja-JP" altLang="en-US" sz="1400" kern="0" dirty="0">
                <a:solidFill>
                  <a:prstClr val="black"/>
                </a:solidFill>
                <a:latin typeface="ＭＳ Ｐゴシック"/>
              </a:rPr>
              <a:t>の実情にも応じて推進するため、種々の制度改正</a:t>
            </a:r>
            <a:r>
              <a:rPr kumimoji="0" lang="ja-JP" altLang="en-US" sz="1400" kern="0" dirty="0" smtClean="0">
                <a:solidFill>
                  <a:prstClr val="black"/>
                </a:solidFill>
                <a:latin typeface="ＭＳ Ｐゴシック"/>
              </a:rPr>
              <a:t>と併せて</a:t>
            </a:r>
            <a:r>
              <a:rPr kumimoji="0" lang="ja-JP" altLang="en-US" sz="1400" kern="0" dirty="0">
                <a:solidFill>
                  <a:prstClr val="black"/>
                </a:solidFill>
                <a:latin typeface="ＭＳ Ｐゴシック"/>
              </a:rPr>
              <a:t>、</a:t>
            </a:r>
            <a:r>
              <a:rPr kumimoji="0" lang="ja-JP" altLang="en-US" sz="1400" b="1" u="sng" kern="0" dirty="0">
                <a:solidFill>
                  <a:srgbClr val="FF0000"/>
                </a:solidFill>
                <a:latin typeface="ＭＳ Ｐゴシック"/>
              </a:rPr>
              <a:t>新たな財政支援</a:t>
            </a:r>
            <a:r>
              <a:rPr kumimoji="0" lang="ja-JP" altLang="en-US" sz="1400" b="1" u="sng" kern="0" dirty="0" smtClean="0">
                <a:solidFill>
                  <a:srgbClr val="FF0000"/>
                </a:solidFill>
                <a:latin typeface="ＭＳ Ｐゴシック"/>
              </a:rPr>
              <a:t>の</a:t>
            </a:r>
            <a:endParaRPr kumimoji="0" lang="en-US" altLang="ja-JP" sz="1400" b="1" u="sng" kern="0" dirty="0" smtClean="0">
              <a:solidFill>
                <a:srgbClr val="FF0000"/>
              </a:solidFill>
              <a:latin typeface="ＭＳ Ｐゴシック"/>
            </a:endParaRPr>
          </a:p>
          <a:p>
            <a:pPr fontAlgn="base">
              <a:lnSpc>
                <a:spcPts val="1600"/>
              </a:lnSpc>
              <a:defRPr/>
            </a:pPr>
            <a:r>
              <a:rPr kumimoji="0" lang="en-US" altLang="ja-JP" sz="1400" b="1" kern="0" dirty="0">
                <a:solidFill>
                  <a:srgbClr val="FF0000"/>
                </a:solidFill>
                <a:latin typeface="ＭＳ Ｐゴシック"/>
              </a:rPr>
              <a:t> </a:t>
            </a:r>
            <a:r>
              <a:rPr kumimoji="0" lang="en-US" altLang="ja-JP" sz="1400" b="1" kern="0" dirty="0" smtClean="0">
                <a:solidFill>
                  <a:srgbClr val="FF0000"/>
                </a:solidFill>
                <a:latin typeface="ＭＳ Ｐゴシック"/>
              </a:rPr>
              <a:t>  </a:t>
            </a:r>
            <a:r>
              <a:rPr kumimoji="0" lang="ja-JP" altLang="en-US" sz="1400" b="1" u="sng" kern="0" dirty="0" smtClean="0">
                <a:solidFill>
                  <a:srgbClr val="FF0000"/>
                </a:solidFill>
                <a:latin typeface="ＭＳ Ｐゴシック"/>
              </a:rPr>
              <a:t>仕組み</a:t>
            </a:r>
            <a:r>
              <a:rPr kumimoji="0" lang="ja-JP" altLang="en-US" sz="1400" b="1" u="sng" kern="0" dirty="0">
                <a:solidFill>
                  <a:srgbClr val="FF0000"/>
                </a:solidFill>
                <a:latin typeface="ＭＳ Ｐゴシック"/>
              </a:rPr>
              <a:t>を</a:t>
            </a:r>
            <a:r>
              <a:rPr kumimoji="0" lang="ja-JP" altLang="en-US" sz="1400" b="1" u="sng" kern="0" dirty="0" smtClean="0">
                <a:solidFill>
                  <a:srgbClr val="FF0000"/>
                </a:solidFill>
                <a:latin typeface="ＭＳ Ｐゴシック"/>
              </a:rPr>
              <a:t>、消費税</a:t>
            </a:r>
            <a:r>
              <a:rPr kumimoji="0" lang="ja-JP" altLang="en-US" sz="1400" b="1" u="sng" kern="0" dirty="0">
                <a:solidFill>
                  <a:srgbClr val="FF0000"/>
                </a:solidFill>
                <a:latin typeface="ＭＳ Ｐゴシック"/>
              </a:rPr>
              <a:t>増収分を財源と</a:t>
            </a:r>
            <a:r>
              <a:rPr kumimoji="0" lang="ja-JP" altLang="en-US" sz="1400" b="1" u="sng" kern="0" dirty="0" smtClean="0">
                <a:solidFill>
                  <a:srgbClr val="FF0000"/>
                </a:solidFill>
                <a:latin typeface="ＭＳ Ｐゴシック"/>
              </a:rPr>
              <a:t>して活用</a:t>
            </a:r>
            <a:r>
              <a:rPr kumimoji="0" lang="ja-JP" altLang="en-US" sz="1400" b="1" u="sng" kern="0" dirty="0">
                <a:solidFill>
                  <a:srgbClr val="FF0000"/>
                </a:solidFill>
                <a:latin typeface="ＭＳ Ｐゴシック"/>
              </a:rPr>
              <a:t>し創設すべき</a:t>
            </a:r>
            <a:r>
              <a:rPr kumimoji="0" lang="ja-JP" altLang="en-US" sz="1400" kern="0" dirty="0">
                <a:solidFill>
                  <a:prstClr val="black"/>
                </a:solidFill>
                <a:latin typeface="ＭＳ Ｐゴシック"/>
              </a:rPr>
              <a:t>である。</a:t>
            </a:r>
          </a:p>
          <a:p>
            <a:pPr fontAlgn="base">
              <a:lnSpc>
                <a:spcPts val="1600"/>
              </a:lnSpc>
              <a:defRPr/>
            </a:pPr>
            <a:r>
              <a:rPr kumimoji="0" lang="ja-JP" altLang="en-US" sz="1400" kern="0" dirty="0">
                <a:solidFill>
                  <a:prstClr val="black"/>
                </a:solidFill>
                <a:latin typeface="ＭＳ Ｐゴシック"/>
              </a:rPr>
              <a:t>○ </a:t>
            </a:r>
            <a:r>
              <a:rPr kumimoji="0" lang="ja-JP" altLang="en-US" sz="1400" kern="0" dirty="0" smtClean="0">
                <a:solidFill>
                  <a:prstClr val="black"/>
                </a:solidFill>
                <a:latin typeface="ＭＳ Ｐゴシック"/>
              </a:rPr>
              <a:t> その</a:t>
            </a:r>
            <a:r>
              <a:rPr kumimoji="0" lang="ja-JP" altLang="en-US" sz="1400" kern="0" dirty="0">
                <a:solidFill>
                  <a:prstClr val="black"/>
                </a:solidFill>
                <a:latin typeface="ＭＳ Ｐゴシック"/>
              </a:rPr>
              <a:t>際、</a:t>
            </a:r>
            <a:r>
              <a:rPr kumimoji="0" lang="ja-JP" altLang="en-US" sz="1400" b="1" u="sng" kern="0" dirty="0">
                <a:solidFill>
                  <a:srgbClr val="FF0000"/>
                </a:solidFill>
                <a:latin typeface="ＭＳ Ｐゴシック"/>
              </a:rPr>
              <a:t>診療報酬・介護報酬と新たな財政支援の仕組みの</a:t>
            </a:r>
            <a:r>
              <a:rPr kumimoji="0" lang="ja-JP" altLang="en-US" sz="1400" b="1" u="sng" kern="0" dirty="0" smtClean="0">
                <a:solidFill>
                  <a:srgbClr val="FF0000"/>
                </a:solidFill>
                <a:latin typeface="ＭＳ Ｐゴシック"/>
              </a:rPr>
              <a:t>役割分担</a:t>
            </a:r>
            <a:r>
              <a:rPr kumimoji="0" lang="ja-JP" altLang="en-US" sz="1400" b="1" u="sng" kern="0" dirty="0">
                <a:solidFill>
                  <a:srgbClr val="FF0000"/>
                </a:solidFill>
                <a:latin typeface="ＭＳ Ｐゴシック"/>
              </a:rPr>
              <a:t>を明確にしつつ、</a:t>
            </a:r>
            <a:r>
              <a:rPr kumimoji="0" lang="ja-JP" altLang="en-US" sz="1400" b="1" u="sng" kern="0" dirty="0" smtClean="0">
                <a:solidFill>
                  <a:srgbClr val="FF0000"/>
                </a:solidFill>
                <a:latin typeface="ＭＳ Ｐゴシック"/>
              </a:rPr>
              <a:t>両者の</a:t>
            </a:r>
            <a:r>
              <a:rPr kumimoji="0" lang="ja-JP" altLang="en-US" sz="1400" b="1" u="sng" kern="0" dirty="0">
                <a:solidFill>
                  <a:srgbClr val="FF0000"/>
                </a:solidFill>
                <a:latin typeface="ＭＳ Ｐゴシック"/>
              </a:rPr>
              <a:t>特性を踏まえ、適切</a:t>
            </a:r>
            <a:r>
              <a:rPr kumimoji="0" lang="ja-JP" altLang="en-US" sz="1400" b="1" u="sng" kern="0" dirty="0" smtClean="0">
                <a:solidFill>
                  <a:srgbClr val="FF0000"/>
                </a:solidFill>
                <a:latin typeface="ＭＳ Ｐゴシック"/>
              </a:rPr>
              <a:t>に</a:t>
            </a:r>
            <a:endParaRPr kumimoji="0" lang="en-US" altLang="ja-JP" sz="1400" b="1" u="sng" kern="0" dirty="0" smtClean="0">
              <a:solidFill>
                <a:srgbClr val="FF0000"/>
              </a:solidFill>
              <a:latin typeface="ＭＳ Ｐゴシック"/>
            </a:endParaRPr>
          </a:p>
          <a:p>
            <a:pPr fontAlgn="base">
              <a:lnSpc>
                <a:spcPts val="1600"/>
              </a:lnSpc>
              <a:defRPr/>
            </a:pPr>
            <a:r>
              <a:rPr kumimoji="0" lang="en-US" altLang="ja-JP" sz="1400" b="1" kern="0" dirty="0">
                <a:solidFill>
                  <a:srgbClr val="FF0000"/>
                </a:solidFill>
                <a:latin typeface="ＭＳ Ｐゴシック"/>
              </a:rPr>
              <a:t> </a:t>
            </a:r>
            <a:r>
              <a:rPr kumimoji="0" lang="en-US" altLang="ja-JP" sz="1400" b="1" kern="0" dirty="0" smtClean="0">
                <a:solidFill>
                  <a:srgbClr val="FF0000"/>
                </a:solidFill>
                <a:latin typeface="ＭＳ Ｐゴシック"/>
              </a:rPr>
              <a:t>  </a:t>
            </a:r>
            <a:r>
              <a:rPr kumimoji="0" lang="ja-JP" altLang="en-US" sz="1400" b="1" u="sng" kern="0" dirty="0" smtClean="0">
                <a:solidFill>
                  <a:srgbClr val="FF0000"/>
                </a:solidFill>
                <a:latin typeface="ＭＳ Ｐゴシック"/>
              </a:rPr>
              <a:t>組み合わせて、実施</a:t>
            </a:r>
            <a:r>
              <a:rPr kumimoji="0" lang="ja-JP" altLang="en-US" sz="1400" b="1" u="sng" kern="0" dirty="0">
                <a:solidFill>
                  <a:srgbClr val="FF0000"/>
                </a:solidFill>
                <a:latin typeface="ＭＳ Ｐゴシック"/>
              </a:rPr>
              <a:t>していくべき</a:t>
            </a:r>
            <a:r>
              <a:rPr kumimoji="0" lang="ja-JP" altLang="en-US" sz="1400" kern="0" dirty="0">
                <a:solidFill>
                  <a:prstClr val="black"/>
                </a:solidFill>
                <a:latin typeface="ＭＳ Ｐゴシック"/>
              </a:rPr>
              <a:t>である。</a:t>
            </a:r>
          </a:p>
          <a:p>
            <a:pPr fontAlgn="base">
              <a:lnSpc>
                <a:spcPts val="1600"/>
              </a:lnSpc>
              <a:defRPr/>
            </a:pPr>
            <a:r>
              <a:rPr kumimoji="0" lang="ja-JP" altLang="en-US" sz="1400" kern="0" dirty="0" smtClean="0">
                <a:solidFill>
                  <a:prstClr val="black"/>
                </a:solidFill>
                <a:latin typeface="ＭＳ Ｐゴシック"/>
              </a:rPr>
              <a:t>○  </a:t>
            </a:r>
            <a:r>
              <a:rPr kumimoji="0" lang="ja-JP" altLang="en-US" sz="1400" kern="0" dirty="0">
                <a:solidFill>
                  <a:prstClr val="black"/>
                </a:solidFill>
                <a:latin typeface="ＭＳ Ｐゴシック"/>
              </a:rPr>
              <a:t>また、新たな財政支援の仕組みは、病院の機能転換や病床の</a:t>
            </a:r>
            <a:r>
              <a:rPr kumimoji="0" lang="ja-JP" altLang="en-US" sz="1400" kern="0" dirty="0" smtClean="0">
                <a:solidFill>
                  <a:prstClr val="black"/>
                </a:solidFill>
                <a:latin typeface="ＭＳ Ｐゴシック"/>
              </a:rPr>
              <a:t>統廃合など計画から実行まで一定の期間が必要なものも</a:t>
            </a:r>
            <a:endParaRPr kumimoji="0" lang="en-US" altLang="ja-JP" sz="1400" kern="0" dirty="0" smtClean="0">
              <a:solidFill>
                <a:prstClr val="black"/>
              </a:solidFill>
              <a:latin typeface="ＭＳ Ｐゴシック"/>
            </a:endParaRPr>
          </a:p>
          <a:p>
            <a:pPr fontAlgn="base">
              <a:lnSpc>
                <a:spcPts val="1600"/>
              </a:lnSpc>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あることから、</a:t>
            </a:r>
            <a:r>
              <a:rPr kumimoji="0" lang="ja-JP" altLang="en-US" sz="1400" b="1" u="sng" kern="0" dirty="0" smtClean="0">
                <a:solidFill>
                  <a:srgbClr val="FF0000"/>
                </a:solidFill>
                <a:latin typeface="ＭＳ Ｐゴシック"/>
              </a:rPr>
              <a:t>都道府県に基金を造成する仕組みとする方向で検討すべき</a:t>
            </a:r>
            <a:r>
              <a:rPr kumimoji="0" lang="ja-JP" altLang="en-US" sz="1400" kern="0" dirty="0" smtClean="0">
                <a:solidFill>
                  <a:prstClr val="black"/>
                </a:solidFill>
                <a:latin typeface="ＭＳ Ｐゴシック"/>
              </a:rPr>
              <a:t>である。</a:t>
            </a:r>
            <a:r>
              <a:rPr kumimoji="0" lang="ja-JP" altLang="en-US" sz="1400" kern="0" dirty="0">
                <a:solidFill>
                  <a:prstClr val="black"/>
                </a:solidFill>
                <a:latin typeface="ＭＳ Ｐゴシック"/>
              </a:rPr>
              <a:t>　</a:t>
            </a:r>
            <a:endParaRPr kumimoji="0" lang="en-US" altLang="ja-JP" sz="1400" kern="0" dirty="0">
              <a:solidFill>
                <a:prstClr val="black"/>
              </a:solidFill>
              <a:latin typeface="ＭＳ Ｐゴシック"/>
            </a:endParaRPr>
          </a:p>
        </p:txBody>
      </p:sp>
      <p:sp>
        <p:nvSpPr>
          <p:cNvPr id="179205" name="Rectangle 4"/>
          <p:cNvSpPr>
            <a:spLocks noChangeArrowheads="1"/>
          </p:cNvSpPr>
          <p:nvPr/>
        </p:nvSpPr>
        <p:spPr bwMode="auto">
          <a:xfrm>
            <a:off x="340538" y="578295"/>
            <a:ext cx="6743445" cy="374650"/>
          </a:xfrm>
          <a:prstGeom prst="rect">
            <a:avLst/>
          </a:prstGeom>
          <a:solidFill>
            <a:srgbClr val="92D050"/>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ct val="0"/>
              </a:spcBef>
              <a:spcAft>
                <a:spcPct val="0"/>
              </a:spcAft>
              <a:buFontTx/>
              <a:buNone/>
            </a:pPr>
            <a:r>
              <a:rPr lang="ja-JP" altLang="en-US" sz="1800" b="1" dirty="0" smtClean="0">
                <a:solidFill>
                  <a:srgbClr val="000000"/>
                </a:solidFill>
              </a:rPr>
              <a:t>社会保障制度改革国民会議　報告書（平成２５年８月６日）</a:t>
            </a:r>
            <a:endParaRPr lang="en-US" altLang="ja-JP" sz="1800" b="1" dirty="0" smtClean="0">
              <a:solidFill>
                <a:srgbClr val="000000"/>
              </a:solidFill>
            </a:endParaRPr>
          </a:p>
        </p:txBody>
      </p:sp>
      <p:sp>
        <p:nvSpPr>
          <p:cNvPr id="13" name="Rectangle 2"/>
          <p:cNvSpPr>
            <a:spLocks noGrp="1" noChangeArrowheads="1"/>
          </p:cNvSpPr>
          <p:nvPr>
            <p:ph type="ctrTitle"/>
          </p:nvPr>
        </p:nvSpPr>
        <p:spPr>
          <a:xfrm>
            <a:off x="1481960" y="73472"/>
            <a:ext cx="6915807" cy="504825"/>
          </a:xfrm>
          <a:solidFill>
            <a:srgbClr val="FFFF00"/>
          </a:solidFill>
          <a:ln w="15875">
            <a:solidFill>
              <a:srgbClr val="000000"/>
            </a:solidFill>
          </a:ln>
        </p:spPr>
        <p:txBody>
          <a:bodyPr/>
          <a:lstStyle/>
          <a:p>
            <a:pPr eaLnBrk="1" hangingPunct="1">
              <a:defRPr/>
            </a:pPr>
            <a:r>
              <a:rPr lang="en-US" altLang="ja-JP" sz="2600" dirty="0" smtClean="0">
                <a:latin typeface="+mj-ea"/>
              </a:rPr>
              <a:t>《</a:t>
            </a:r>
            <a:r>
              <a:rPr lang="ja-JP" altLang="en-US" sz="2600" dirty="0" smtClean="0">
                <a:latin typeface="+mj-ea"/>
              </a:rPr>
              <a:t>診療報酬・介護報酬と基金</a:t>
            </a:r>
            <a:r>
              <a:rPr lang="en-US" altLang="ja-JP" sz="2600" dirty="0" smtClean="0">
                <a:latin typeface="+mj-ea"/>
              </a:rPr>
              <a:t>(</a:t>
            </a:r>
            <a:r>
              <a:rPr lang="ja-JP" altLang="en-US" sz="2600" dirty="0" smtClean="0">
                <a:latin typeface="+mj-ea"/>
              </a:rPr>
              <a:t>補助金）の組合せ</a:t>
            </a:r>
            <a:r>
              <a:rPr lang="en-US" altLang="ja-JP" sz="2600" dirty="0" smtClean="0">
                <a:latin typeface="+mj-ea"/>
              </a:rPr>
              <a:t>》</a:t>
            </a:r>
            <a:endParaRPr lang="ja-JP" altLang="en-US" sz="2600" dirty="0" smtClean="0">
              <a:latin typeface="+mj-ea"/>
            </a:endParaRPr>
          </a:p>
        </p:txBody>
      </p:sp>
      <p:sp>
        <p:nvSpPr>
          <p:cNvPr id="9" name="Rectangle 4"/>
          <p:cNvSpPr>
            <a:spLocks noChangeArrowheads="1"/>
          </p:cNvSpPr>
          <p:nvPr/>
        </p:nvSpPr>
        <p:spPr bwMode="auto">
          <a:xfrm>
            <a:off x="340520" y="4448590"/>
            <a:ext cx="8919095" cy="374461"/>
          </a:xfrm>
          <a:prstGeom prst="rect">
            <a:avLst/>
          </a:prstGeom>
          <a:solidFill>
            <a:srgbClr val="92D050"/>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ct val="0"/>
              </a:spcBef>
              <a:spcAft>
                <a:spcPct val="0"/>
              </a:spcAft>
              <a:buFontTx/>
              <a:buNone/>
            </a:pPr>
            <a:r>
              <a:rPr lang="ja-JP" altLang="en-US" sz="1800" b="1" dirty="0">
                <a:solidFill>
                  <a:srgbClr val="000000"/>
                </a:solidFill>
              </a:rPr>
              <a:t>社会保障審</a:t>
            </a:r>
            <a:r>
              <a:rPr lang="ja-JP" altLang="en-US" sz="1800" b="1" dirty="0" smtClean="0">
                <a:solidFill>
                  <a:srgbClr val="000000"/>
                </a:solidFill>
              </a:rPr>
              <a:t>議会 医療部会「医療法等改正に関する意見」（平成２５年１２月２７日）</a:t>
            </a:r>
            <a:endParaRPr lang="en-US" altLang="ja-JP" sz="1800" b="1" dirty="0" smtClean="0">
              <a:solidFill>
                <a:srgbClr val="000000"/>
              </a:solidFill>
            </a:endParaRPr>
          </a:p>
        </p:txBody>
      </p:sp>
      <p:sp>
        <p:nvSpPr>
          <p:cNvPr id="10" name="Rectangle 4"/>
          <p:cNvSpPr>
            <a:spLocks noChangeArrowheads="1"/>
          </p:cNvSpPr>
          <p:nvPr/>
        </p:nvSpPr>
        <p:spPr bwMode="auto">
          <a:xfrm>
            <a:off x="340533" y="2433713"/>
            <a:ext cx="9360828" cy="374461"/>
          </a:xfrm>
          <a:prstGeom prst="rect">
            <a:avLst/>
          </a:prstGeom>
          <a:solidFill>
            <a:srgbClr val="92D050"/>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ct val="0"/>
              </a:spcBef>
              <a:spcAft>
                <a:spcPct val="0"/>
              </a:spcAft>
              <a:buFontTx/>
              <a:buNone/>
            </a:pPr>
            <a:r>
              <a:rPr lang="ja-JP" altLang="en-US" sz="1800" b="1" dirty="0">
                <a:solidFill>
                  <a:srgbClr val="000000"/>
                </a:solidFill>
              </a:rPr>
              <a:t>社会保障審</a:t>
            </a:r>
            <a:r>
              <a:rPr lang="ja-JP" altLang="en-US" sz="1800" b="1" dirty="0" smtClean="0">
                <a:solidFill>
                  <a:srgbClr val="000000"/>
                </a:solidFill>
              </a:rPr>
              <a:t>議会 医療部会・医療保険部会「診療報酬改定の基本方針」（平成２５年１２月</a:t>
            </a:r>
            <a:r>
              <a:rPr lang="ja-JP" altLang="en-US" sz="1800" b="1" dirty="0">
                <a:solidFill>
                  <a:srgbClr val="000000"/>
                </a:solidFill>
              </a:rPr>
              <a:t>６</a:t>
            </a:r>
            <a:r>
              <a:rPr lang="ja-JP" altLang="en-US" sz="1800" b="1" dirty="0" smtClean="0">
                <a:solidFill>
                  <a:srgbClr val="000000"/>
                </a:solidFill>
              </a:rPr>
              <a:t>日）</a:t>
            </a:r>
            <a:endParaRPr lang="en-US" altLang="ja-JP" sz="1800" b="1" dirty="0" smtClean="0">
              <a:solidFill>
                <a:srgbClr val="000000"/>
              </a:solidFill>
            </a:endParaRPr>
          </a:p>
        </p:txBody>
      </p:sp>
      <p:sp>
        <p:nvSpPr>
          <p:cNvPr id="11" name="Rectangle 4"/>
          <p:cNvSpPr>
            <a:spLocks noChangeArrowheads="1"/>
          </p:cNvSpPr>
          <p:nvPr/>
        </p:nvSpPr>
        <p:spPr bwMode="auto">
          <a:xfrm>
            <a:off x="340537" y="2808109"/>
            <a:ext cx="9360827" cy="1528624"/>
          </a:xfrm>
          <a:prstGeom prst="rect">
            <a:avLst/>
          </a:prstGeom>
          <a:solidFill>
            <a:srgbClr val="92D050">
              <a:alpha val="40000"/>
            </a:srgbClr>
          </a:solidFill>
          <a:ln w="9525">
            <a:solidFill>
              <a:srgbClr val="000000"/>
            </a:solidFill>
            <a:miter lim="800000"/>
            <a:headEnd/>
            <a:tailEnd/>
          </a:ln>
        </p:spPr>
        <p:txBody>
          <a:bodyPr>
            <a:spAutoFit/>
          </a:bodyPr>
          <a:lstStyle/>
          <a:p>
            <a:pPr fontAlgn="base">
              <a:lnSpc>
                <a:spcPts val="1600"/>
              </a:lnSpc>
              <a:spcBef>
                <a:spcPct val="0"/>
              </a:spcBef>
              <a:spcAft>
                <a:spcPct val="0"/>
              </a:spcAft>
              <a:defRPr/>
            </a:pPr>
            <a:r>
              <a:rPr kumimoji="0" lang="ja-JP" altLang="en-US" sz="1600" b="1" kern="0" dirty="0" smtClean="0">
                <a:solidFill>
                  <a:prstClr val="black"/>
                </a:solidFill>
                <a:latin typeface="ＭＳ Ｐゴシック"/>
              </a:rPr>
              <a:t>（１）医療機関の機能分化・強化と連携、在宅医療の充実等</a:t>
            </a:r>
            <a:endParaRPr kumimoji="0" lang="en-US" altLang="ja-JP" sz="1400" b="1" kern="0" dirty="0" smtClean="0">
              <a:solidFill>
                <a:prstClr val="black"/>
              </a:solidFill>
              <a:latin typeface="ＭＳ Ｐゴシック"/>
            </a:endParaRPr>
          </a:p>
          <a:p>
            <a:pPr fontAlgn="base">
              <a:lnSpc>
                <a:spcPts val="1600"/>
              </a:lnSpc>
              <a:spcBef>
                <a:spcPct val="0"/>
              </a:spcBef>
              <a:spcAft>
                <a:spcPct val="0"/>
              </a:spcAft>
              <a:defRPr/>
            </a:pPr>
            <a:r>
              <a:rPr kumimoji="0" lang="ja-JP" altLang="en-US" sz="1400" kern="0" dirty="0" smtClean="0">
                <a:solidFill>
                  <a:prstClr val="black"/>
                </a:solidFill>
                <a:latin typeface="ＭＳ Ｐゴシック"/>
              </a:rPr>
              <a:t>　  エ　</a:t>
            </a:r>
            <a:r>
              <a:rPr kumimoji="0" lang="ja-JP" altLang="en-US" sz="1400" b="1" u="sng" kern="0" dirty="0" smtClean="0">
                <a:solidFill>
                  <a:srgbClr val="FF0000"/>
                </a:solidFill>
                <a:latin typeface="ＭＳ Ｐゴシック"/>
              </a:rPr>
              <a:t>医療機関の機能分化・強化と連携に当たっては、診療報酬と補助金の活用が考えられる</a:t>
            </a:r>
            <a:r>
              <a:rPr kumimoji="0" lang="ja-JP" altLang="en-US" sz="1400" kern="0" dirty="0" smtClean="0">
                <a:solidFill>
                  <a:prstClr val="black"/>
                </a:solidFill>
                <a:latin typeface="ＭＳ Ｐゴシック"/>
              </a:rPr>
              <a:t>。診療報酬は診療行為や</a:t>
            </a:r>
            <a:endParaRPr kumimoji="0" lang="en-US" altLang="ja-JP" sz="1400" kern="0" dirty="0" smtClean="0">
              <a:solidFill>
                <a:prstClr val="black"/>
              </a:solidFill>
              <a:latin typeface="ＭＳ Ｐゴシック"/>
            </a:endParaRPr>
          </a:p>
          <a:p>
            <a:pPr fontAlgn="base">
              <a:lnSpc>
                <a:spcPts val="1600"/>
              </a:lnSpc>
              <a:spcBef>
                <a:spcPct val="0"/>
              </a:spcBef>
              <a:spcAft>
                <a:spcPct val="0"/>
              </a:spcAft>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入院等への対価の支払いであり、私的医療機関が多い我が国では、診療報酬により、医療機関の自発的行動や経営</a:t>
            </a:r>
            <a:endParaRPr kumimoji="0" lang="en-US" altLang="ja-JP" sz="1400" kern="0" dirty="0" smtClean="0">
              <a:solidFill>
                <a:prstClr val="black"/>
              </a:solidFill>
              <a:latin typeface="ＭＳ Ｐゴシック"/>
            </a:endParaRPr>
          </a:p>
          <a:p>
            <a:pPr fontAlgn="base">
              <a:lnSpc>
                <a:spcPts val="1600"/>
              </a:lnSpc>
              <a:spcBef>
                <a:spcPct val="0"/>
              </a:spcBef>
              <a:spcAft>
                <a:spcPct val="0"/>
              </a:spcAft>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努力を促すことが好ましいが、行き過ぎたインセンティブとならないよう注意する必要がある。他方、補助金は地域の</a:t>
            </a:r>
            <a:endParaRPr kumimoji="0" lang="en-US" altLang="ja-JP" sz="1400" kern="0" dirty="0" smtClean="0">
              <a:solidFill>
                <a:prstClr val="black"/>
              </a:solidFill>
              <a:latin typeface="ＭＳ Ｐゴシック"/>
            </a:endParaRPr>
          </a:p>
          <a:p>
            <a:pPr fontAlgn="base">
              <a:lnSpc>
                <a:spcPts val="1600"/>
              </a:lnSpc>
              <a:spcBef>
                <a:spcPct val="0"/>
              </a:spcBef>
              <a:spcAft>
                <a:spcPct val="0"/>
              </a:spcAft>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実情に応じた活用が可能であるが、対象や金額が限定される傾向があり、例えば地域医療再生基金では、主に五疾病</a:t>
            </a:r>
            <a:endParaRPr kumimoji="0" lang="en-US" altLang="ja-JP" sz="1400" kern="0" dirty="0" smtClean="0">
              <a:solidFill>
                <a:prstClr val="black"/>
              </a:solidFill>
              <a:latin typeface="ＭＳ Ｐゴシック"/>
            </a:endParaRPr>
          </a:p>
          <a:p>
            <a:pPr fontAlgn="base">
              <a:lnSpc>
                <a:spcPts val="1600"/>
              </a:lnSpc>
              <a:spcBef>
                <a:spcPct val="0"/>
              </a:spcBef>
              <a:spcAft>
                <a:spcPct val="0"/>
              </a:spcAft>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五事業等に活用された結果として公立病院等に多く配分されている。</a:t>
            </a:r>
            <a:r>
              <a:rPr kumimoji="0" lang="ja-JP" altLang="en-US" sz="1400" b="1" u="sng" kern="0" dirty="0" smtClean="0">
                <a:solidFill>
                  <a:srgbClr val="FF0000"/>
                </a:solidFill>
                <a:latin typeface="ＭＳ Ｐゴシック"/>
              </a:rPr>
              <a:t>診療報酬と補助金の特性を考慮しながら、適切に</a:t>
            </a:r>
            <a:endParaRPr kumimoji="0" lang="en-US" altLang="ja-JP" sz="1400" b="1" u="sng" kern="0" dirty="0" smtClean="0">
              <a:solidFill>
                <a:srgbClr val="FF0000"/>
              </a:solidFill>
              <a:latin typeface="ＭＳ Ｐゴシック"/>
            </a:endParaRPr>
          </a:p>
          <a:p>
            <a:pPr fontAlgn="base">
              <a:lnSpc>
                <a:spcPts val="1600"/>
              </a:lnSpc>
              <a:spcBef>
                <a:spcPct val="0"/>
              </a:spcBef>
              <a:spcAft>
                <a:spcPct val="0"/>
              </a:spcAft>
              <a:defRPr/>
            </a:pPr>
            <a:r>
              <a:rPr kumimoji="0" lang="en-US" altLang="ja-JP" sz="1400" b="1" kern="0" dirty="0">
                <a:solidFill>
                  <a:srgbClr val="FF0000"/>
                </a:solidFill>
                <a:latin typeface="ＭＳ Ｐゴシック"/>
              </a:rPr>
              <a:t> </a:t>
            </a:r>
            <a:r>
              <a:rPr kumimoji="0" lang="en-US" altLang="ja-JP" sz="1400" b="1" kern="0" dirty="0" smtClean="0">
                <a:solidFill>
                  <a:srgbClr val="FF0000"/>
                </a:solidFill>
                <a:latin typeface="ＭＳ Ｐゴシック"/>
              </a:rPr>
              <a:t>     </a:t>
            </a:r>
            <a:r>
              <a:rPr kumimoji="0" lang="ja-JP" altLang="en-US" sz="1400" b="1" u="sng" kern="0" dirty="0" smtClean="0">
                <a:solidFill>
                  <a:srgbClr val="FF0000"/>
                </a:solidFill>
                <a:latin typeface="ＭＳ Ｐゴシック"/>
              </a:rPr>
              <a:t>組み合わせて対応することが適当である</a:t>
            </a:r>
            <a:r>
              <a:rPr kumimoji="0" lang="ja-JP" altLang="en-US" sz="1400" kern="0" dirty="0" smtClean="0">
                <a:solidFill>
                  <a:prstClr val="black"/>
                </a:solidFill>
                <a:latin typeface="ＭＳ Ｐゴシック"/>
              </a:rPr>
              <a:t>。</a:t>
            </a:r>
            <a:endParaRPr kumimoji="0" lang="en-US" altLang="ja-JP" sz="1400" kern="0" dirty="0">
              <a:solidFill>
                <a:prstClr val="black"/>
              </a:solidFill>
              <a:latin typeface="ＭＳ Ｐゴシック"/>
            </a:endParaRP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8</a:t>
            </a:fld>
            <a:endParaRPr lang="ja-JP" altLang="en-US" dirty="0">
              <a:solidFill>
                <a:prstClr val="black"/>
              </a:solidFill>
              <a:latin typeface="Calibri"/>
            </a:endParaRPr>
          </a:p>
        </p:txBody>
      </p:sp>
    </p:spTree>
    <p:extLst>
      <p:ext uri="{BB962C8B-B14F-4D97-AF65-F5344CB8AC3E}">
        <p14:creationId xmlns:p14="http://schemas.microsoft.com/office/powerpoint/2010/main" val="33992880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テキスト ボックス 4"/>
          <p:cNvSpPr txBox="1">
            <a:spLocks noChangeArrowheads="1"/>
          </p:cNvSpPr>
          <p:nvPr/>
        </p:nvSpPr>
        <p:spPr bwMode="auto">
          <a:xfrm>
            <a:off x="263129" y="333386"/>
            <a:ext cx="8941196"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2200" u="sng" smtClean="0">
                <a:solidFill>
                  <a:srgbClr val="000000"/>
                </a:solidFill>
              </a:rPr>
              <a:t>消費税率引き上げ対応分への財源配分</a:t>
            </a:r>
          </a:p>
        </p:txBody>
      </p:sp>
      <p:sp>
        <p:nvSpPr>
          <p:cNvPr id="222212" name="テキスト ボックス 6"/>
          <p:cNvSpPr txBox="1">
            <a:spLocks noChangeArrowheads="1"/>
          </p:cNvSpPr>
          <p:nvPr/>
        </p:nvSpPr>
        <p:spPr bwMode="auto">
          <a:xfrm>
            <a:off x="414504" y="333386"/>
            <a:ext cx="8939477" cy="461665"/>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2400" dirty="0" smtClean="0">
                <a:solidFill>
                  <a:srgbClr val="000000"/>
                </a:solidFill>
              </a:rPr>
              <a:t>消費税率引上げ対応について②</a:t>
            </a:r>
          </a:p>
        </p:txBody>
      </p:sp>
      <p:sp>
        <p:nvSpPr>
          <p:cNvPr id="9" name="テキスト ボックス 6"/>
          <p:cNvSpPr txBox="1">
            <a:spLocks noChangeArrowheads="1"/>
          </p:cNvSpPr>
          <p:nvPr/>
        </p:nvSpPr>
        <p:spPr bwMode="auto">
          <a:xfrm>
            <a:off x="414504" y="905929"/>
            <a:ext cx="8939477" cy="5124480"/>
          </a:xfrm>
          <a:prstGeom prst="rect">
            <a:avLst/>
          </a:prstGeom>
          <a:solidFill>
            <a:srgbClr val="FFC000">
              <a:alpha val="55000"/>
            </a:srgbClr>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lnSpc>
                <a:spcPts val="2200"/>
              </a:lnSpc>
              <a:buFontTx/>
              <a:buNone/>
              <a:defRPr/>
            </a:pPr>
            <a:r>
              <a:rPr lang="en-US" altLang="ja-JP" sz="2000" kern="100" dirty="0" smtClean="0">
                <a:solidFill>
                  <a:srgbClr val="000000"/>
                </a:solidFill>
                <a:latin typeface="ＭＳ Ｐゴシック"/>
                <a:ea typeface="ＭＳ Ｐゴシック"/>
                <a:cs typeface="Times New Roman"/>
              </a:rPr>
              <a:t>【</a:t>
            </a:r>
            <a:r>
              <a:rPr lang="ja-JP" altLang="en-US" sz="2000" kern="100" dirty="0">
                <a:solidFill>
                  <a:srgbClr val="000000"/>
                </a:solidFill>
                <a:latin typeface="ＭＳ Ｐゴシック"/>
                <a:ea typeface="ＭＳ Ｐゴシック"/>
                <a:cs typeface="Times New Roman"/>
              </a:rPr>
              <a:t>国民</a:t>
            </a:r>
            <a:r>
              <a:rPr lang="ja-JP" altLang="en-US" sz="2000" kern="100" dirty="0" smtClean="0">
                <a:solidFill>
                  <a:srgbClr val="000000"/>
                </a:solidFill>
                <a:latin typeface="ＭＳ Ｐゴシック"/>
                <a:ea typeface="ＭＳ Ｐゴシック"/>
                <a:cs typeface="Times New Roman"/>
              </a:rPr>
              <a:t>に</a:t>
            </a:r>
            <a:r>
              <a:rPr lang="ja-JP" altLang="en-US" sz="2000" kern="100" dirty="0">
                <a:solidFill>
                  <a:srgbClr val="000000"/>
                </a:solidFill>
                <a:latin typeface="ＭＳ Ｐゴシック"/>
                <a:ea typeface="ＭＳ Ｐゴシック"/>
                <a:cs typeface="Times New Roman"/>
              </a:rPr>
              <a:t>向けて</a:t>
            </a:r>
            <a:r>
              <a:rPr lang="en-US" altLang="ja-JP" sz="2000" kern="100" dirty="0" smtClean="0">
                <a:solidFill>
                  <a:srgbClr val="000000"/>
                </a:solidFill>
                <a:latin typeface="ＭＳ Ｐゴシック"/>
                <a:ea typeface="ＭＳ Ｐゴシック"/>
                <a:cs typeface="Times New Roman"/>
              </a:rPr>
              <a:t>】</a:t>
            </a:r>
          </a:p>
          <a:p>
            <a:pPr fontAlgn="base">
              <a:lnSpc>
                <a:spcPts val="2200"/>
              </a:lnSpc>
              <a:buFontTx/>
              <a:buNone/>
              <a:defRPr/>
            </a:pPr>
            <a:r>
              <a:rPr lang="ja-JP" altLang="en-US"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過去</a:t>
            </a:r>
            <a:r>
              <a:rPr lang="ja-JP" altLang="ja-JP" sz="2000" kern="100" dirty="0">
                <a:solidFill>
                  <a:srgbClr val="000000"/>
                </a:solidFill>
                <a:latin typeface="ＭＳ ゴシック"/>
                <a:cs typeface="Courier New"/>
              </a:rPr>
              <a:t>においては個別の診療項目に上乗せした結果、その後、２年に</a:t>
            </a:r>
            <a:r>
              <a:rPr lang="ja-JP" altLang="ja-JP" sz="2000" kern="100" dirty="0" smtClean="0">
                <a:solidFill>
                  <a:srgbClr val="000000"/>
                </a:solidFill>
                <a:latin typeface="ＭＳ ゴシック"/>
                <a:cs typeface="Courier New"/>
              </a:rPr>
              <a:t>１度の改定</a:t>
            </a:r>
            <a:endParaRPr lang="en-US" altLang="ja-JP" sz="2000" kern="100" dirty="0" smtClean="0">
              <a:solidFill>
                <a:srgbClr val="000000"/>
              </a:solidFill>
              <a:latin typeface="ＭＳ ゴシック"/>
              <a:cs typeface="Courier New"/>
            </a:endParaRPr>
          </a:p>
          <a:p>
            <a:pPr fontAlgn="base">
              <a:lnSpc>
                <a:spcPts val="2200"/>
              </a:lnSpc>
              <a:spcBef>
                <a:spcPts val="0"/>
              </a:spcBef>
              <a:buFontTx/>
              <a:buNone/>
              <a:defRPr/>
            </a:pP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を経て</a:t>
            </a:r>
            <a:r>
              <a:rPr lang="ja-JP" altLang="ja-JP" sz="2000" kern="100" dirty="0">
                <a:solidFill>
                  <a:srgbClr val="000000"/>
                </a:solidFill>
                <a:latin typeface="ＭＳ ゴシック"/>
                <a:cs typeface="Courier New"/>
              </a:rPr>
              <a:t>、検証不可能な状態になり、問題になっていました</a:t>
            </a:r>
            <a:r>
              <a:rPr lang="ja-JP" altLang="ja-JP" sz="2000" kern="100" dirty="0" smtClean="0">
                <a:solidFill>
                  <a:srgbClr val="000000"/>
                </a:solidFill>
                <a:latin typeface="ＭＳ ゴシック"/>
                <a:cs typeface="Courier New"/>
              </a:rPr>
              <a:t>。</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今回</a:t>
            </a:r>
            <a:r>
              <a:rPr lang="ja-JP" altLang="ja-JP" sz="2000" kern="100" dirty="0">
                <a:solidFill>
                  <a:srgbClr val="000000"/>
                </a:solidFill>
                <a:latin typeface="ＭＳ ゴシック"/>
                <a:cs typeface="Courier New"/>
              </a:rPr>
              <a:t>はその反省を踏まえ、いつの間にか無くなってしまうようなことが</a:t>
            </a:r>
            <a:r>
              <a:rPr lang="ja-JP" altLang="ja-JP" sz="2000" kern="100" dirty="0" smtClean="0">
                <a:solidFill>
                  <a:srgbClr val="000000"/>
                </a:solidFill>
                <a:latin typeface="ＭＳ ゴシック"/>
                <a:cs typeface="Courier New"/>
              </a:rPr>
              <a:t>ないよう</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に、また</a:t>
            </a:r>
            <a:r>
              <a:rPr lang="ja-JP" altLang="ja-JP" sz="2000" kern="100" dirty="0">
                <a:solidFill>
                  <a:srgbClr val="000000"/>
                </a:solidFill>
                <a:latin typeface="ＭＳ ゴシック"/>
                <a:cs typeface="Courier New"/>
              </a:rPr>
              <a:t>、１０％時に抜本的見直すことを要望している中で、出来る限り、</a:t>
            </a:r>
            <a:r>
              <a:rPr lang="ja-JP" altLang="ja-JP" sz="2000" kern="100" dirty="0" smtClean="0">
                <a:solidFill>
                  <a:srgbClr val="000000"/>
                </a:solidFill>
                <a:latin typeface="ＭＳ ゴシック"/>
                <a:cs typeface="Courier New"/>
              </a:rPr>
              <a:t>シンプ</a:t>
            </a:r>
            <a:endParaRPr lang="en-US" altLang="ja-JP" sz="2000" kern="100" dirty="0" smtClean="0">
              <a:solidFill>
                <a:srgbClr val="000000"/>
              </a:solidFill>
              <a:latin typeface="ＭＳ ゴシック"/>
              <a:cs typeface="Courier New"/>
            </a:endParaRPr>
          </a:p>
          <a:p>
            <a:pPr fontAlgn="base">
              <a:spcBef>
                <a:spcPts val="0"/>
              </a:spcBef>
              <a:buFontTx/>
              <a:buNone/>
              <a:defRPr/>
            </a:pPr>
            <a:r>
              <a:rPr lang="ja-JP" altLang="en-US" sz="2000" kern="100" dirty="0">
                <a:solidFill>
                  <a:srgbClr val="000000"/>
                </a:solidFill>
                <a:latin typeface="ＭＳ ゴシック"/>
                <a:cs typeface="Courier New"/>
              </a:rPr>
              <a:t>　</a:t>
            </a:r>
            <a:r>
              <a:rPr lang="ja-JP" altLang="en-US"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ルで分かりやすく</a:t>
            </a:r>
            <a:r>
              <a:rPr lang="ja-JP" altLang="ja-JP" sz="2000" kern="100" dirty="0">
                <a:solidFill>
                  <a:srgbClr val="000000"/>
                </a:solidFill>
                <a:latin typeface="ＭＳ ゴシック"/>
                <a:cs typeface="Courier New"/>
              </a:rPr>
              <a:t>、広く薄く上乗せを行うのが望ましい、ということから、基本</a:t>
            </a:r>
            <a:r>
              <a:rPr lang="ja-JP" altLang="ja-JP" sz="2000" kern="100" dirty="0" smtClean="0">
                <a:solidFill>
                  <a:srgbClr val="000000"/>
                </a:solidFill>
                <a:latin typeface="ＭＳ ゴシック"/>
                <a:cs typeface="Courier New"/>
              </a:rPr>
              <a:t>診</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療料にできるだけ</a:t>
            </a:r>
            <a:r>
              <a:rPr lang="ja-JP" altLang="ja-JP" sz="2000" kern="100" dirty="0">
                <a:solidFill>
                  <a:srgbClr val="000000"/>
                </a:solidFill>
                <a:latin typeface="ＭＳ ゴシック"/>
                <a:cs typeface="Courier New"/>
              </a:rPr>
              <a:t>代表させることになりました。</a:t>
            </a:r>
          </a:p>
          <a:p>
            <a:pPr fontAlgn="base">
              <a:buFontTx/>
              <a:buNone/>
              <a:defRPr/>
            </a:pPr>
            <a:r>
              <a:rPr lang="ja-JP" altLang="en-US"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結果</a:t>
            </a:r>
            <a:r>
              <a:rPr lang="ja-JP" altLang="ja-JP" sz="2000" kern="100" dirty="0">
                <a:solidFill>
                  <a:srgbClr val="000000"/>
                </a:solidFill>
                <a:latin typeface="ＭＳ ゴシック"/>
                <a:cs typeface="Courier New"/>
              </a:rPr>
              <a:t>として、今回上乗せされた基本診療料だけを見れば</a:t>
            </a:r>
            <a:r>
              <a:rPr lang="ja-JP" altLang="ja-JP" sz="2000" kern="100" dirty="0" smtClean="0">
                <a:solidFill>
                  <a:srgbClr val="000000"/>
                </a:solidFill>
                <a:latin typeface="ＭＳ ゴシック"/>
                <a:cs typeface="Courier New"/>
              </a:rPr>
              <a:t>、</a:t>
            </a:r>
            <a:r>
              <a:rPr lang="ja-JP" altLang="en-US" sz="2000" kern="100" dirty="0" smtClean="0">
                <a:solidFill>
                  <a:srgbClr val="000000"/>
                </a:solidFill>
                <a:latin typeface="ＭＳ ゴシック"/>
                <a:cs typeface="Courier New"/>
              </a:rPr>
              <a:t>「</a:t>
            </a:r>
            <a:r>
              <a:rPr lang="ja-JP" altLang="ja-JP" sz="2000" kern="100" dirty="0" smtClean="0">
                <a:solidFill>
                  <a:srgbClr val="000000"/>
                </a:solidFill>
                <a:latin typeface="ＭＳ ゴシック"/>
                <a:cs typeface="Courier New"/>
              </a:rPr>
              <a:t>なぜ</a:t>
            </a:r>
            <a:r>
              <a:rPr lang="ja-JP" altLang="ja-JP" sz="2000" kern="100" dirty="0">
                <a:solidFill>
                  <a:srgbClr val="000000"/>
                </a:solidFill>
                <a:latin typeface="ＭＳ ゴシック"/>
                <a:cs typeface="Courier New"/>
              </a:rPr>
              <a:t>こんなに高く</a:t>
            </a:r>
            <a:r>
              <a:rPr lang="ja-JP" altLang="ja-JP" sz="2000" kern="100" dirty="0" err="1" smtClean="0">
                <a:solidFill>
                  <a:srgbClr val="000000"/>
                </a:solidFill>
                <a:latin typeface="ＭＳ ゴシック"/>
                <a:cs typeface="Courier New"/>
              </a:rPr>
              <a:t>な</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ったのか</a:t>
            </a:r>
            <a:r>
              <a:rPr lang="ja-JP" altLang="en-US" sz="2000" kern="100" dirty="0" smtClean="0">
                <a:solidFill>
                  <a:srgbClr val="000000"/>
                </a:solidFill>
                <a:latin typeface="ＭＳ ゴシック"/>
                <a:cs typeface="Courier New"/>
              </a:rPr>
              <a:t>？」</a:t>
            </a:r>
            <a:r>
              <a:rPr lang="ja-JP" altLang="ja-JP" sz="2000" kern="100" dirty="0" smtClean="0">
                <a:solidFill>
                  <a:srgbClr val="000000"/>
                </a:solidFill>
                <a:latin typeface="ＭＳ ゴシック"/>
                <a:cs typeface="Courier New"/>
              </a:rPr>
              <a:t>と</a:t>
            </a:r>
            <a:r>
              <a:rPr lang="ja-JP" altLang="ja-JP" sz="2000" kern="100" dirty="0">
                <a:solidFill>
                  <a:srgbClr val="000000"/>
                </a:solidFill>
                <a:latin typeface="ＭＳ ゴシック"/>
                <a:cs typeface="Courier New"/>
              </a:rPr>
              <a:t>思われるかも知れません。平均的には、先ほど申し上げた通り</a:t>
            </a:r>
            <a:r>
              <a:rPr lang="ja-JP" altLang="ja-JP" sz="2000" kern="100" dirty="0" smtClean="0">
                <a:solidFill>
                  <a:srgbClr val="000000"/>
                </a:solidFill>
                <a:latin typeface="ＭＳ ゴシック"/>
                <a:cs typeface="Courier New"/>
              </a:rPr>
              <a:t>、</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３％の</a:t>
            </a:r>
            <a:r>
              <a:rPr lang="ja-JP" altLang="ja-JP" sz="2000" kern="100" dirty="0">
                <a:solidFill>
                  <a:srgbClr val="000000"/>
                </a:solidFill>
                <a:latin typeface="ＭＳ ゴシック"/>
                <a:cs typeface="Courier New"/>
              </a:rPr>
              <a:t>増税分に対応する医療機関の支払いを適切に反映した</a:t>
            </a:r>
            <a:r>
              <a:rPr lang="ja-JP" altLang="ja-JP" sz="2000" kern="100" dirty="0" smtClean="0">
                <a:solidFill>
                  <a:srgbClr val="000000"/>
                </a:solidFill>
                <a:latin typeface="ＭＳ ゴシック"/>
                <a:cs typeface="Courier New"/>
              </a:rPr>
              <a:t>）</a:t>
            </a:r>
            <a:r>
              <a:rPr lang="ja-JP" altLang="en-US" sz="2000" kern="100" dirty="0" smtClean="0">
                <a:solidFill>
                  <a:srgbClr val="000000"/>
                </a:solidFill>
                <a:latin typeface="ＭＳ ゴシック"/>
                <a:cs typeface="Courier New"/>
              </a:rPr>
              <a:t>１．３６</a:t>
            </a:r>
            <a:r>
              <a:rPr lang="ja-JP" altLang="ja-JP" sz="2000" kern="100" dirty="0" smtClean="0">
                <a:solidFill>
                  <a:srgbClr val="000000"/>
                </a:solidFill>
                <a:latin typeface="ＭＳ ゴシック"/>
                <a:cs typeface="Courier New"/>
              </a:rPr>
              <a:t>％</a:t>
            </a:r>
            <a:r>
              <a:rPr lang="ja-JP" altLang="ja-JP" sz="2000" kern="100" dirty="0">
                <a:solidFill>
                  <a:srgbClr val="000000"/>
                </a:solidFill>
                <a:latin typeface="ＭＳ ゴシック"/>
                <a:cs typeface="Courier New"/>
              </a:rPr>
              <a:t>の</a:t>
            </a:r>
            <a:r>
              <a:rPr lang="ja-JP" altLang="ja-JP" sz="2000" kern="100" dirty="0" smtClean="0">
                <a:solidFill>
                  <a:srgbClr val="000000"/>
                </a:solidFill>
                <a:latin typeface="ＭＳ ゴシック"/>
                <a:cs typeface="Courier New"/>
              </a:rPr>
              <a:t>上乗</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せ</a:t>
            </a:r>
            <a:r>
              <a:rPr lang="ja-JP" altLang="ja-JP" sz="2000" kern="100" dirty="0">
                <a:solidFill>
                  <a:srgbClr val="000000"/>
                </a:solidFill>
                <a:latin typeface="ＭＳ ゴシック"/>
                <a:cs typeface="Courier New"/>
              </a:rPr>
              <a:t>と</a:t>
            </a:r>
            <a:r>
              <a:rPr lang="ja-JP" altLang="ja-JP" sz="2000" kern="100" dirty="0" smtClean="0">
                <a:solidFill>
                  <a:srgbClr val="000000"/>
                </a:solidFill>
                <a:latin typeface="ＭＳ ゴシック"/>
                <a:cs typeface="Courier New"/>
              </a:rPr>
              <a:t>なって</a:t>
            </a:r>
            <a:r>
              <a:rPr lang="ja-JP" altLang="ja-JP" sz="2000" kern="100" dirty="0">
                <a:solidFill>
                  <a:srgbClr val="000000"/>
                </a:solidFill>
                <a:latin typeface="ＭＳ ゴシック"/>
                <a:cs typeface="Courier New"/>
              </a:rPr>
              <a:t>いるのですが、ただ、患者さんの受診内容によっては、平均より</a:t>
            </a:r>
            <a:r>
              <a:rPr lang="ja-JP" altLang="ja-JP" sz="2000" kern="100" dirty="0" smtClean="0">
                <a:solidFill>
                  <a:srgbClr val="000000"/>
                </a:solidFill>
                <a:latin typeface="ＭＳ ゴシック"/>
                <a:cs typeface="Courier New"/>
              </a:rPr>
              <a:t>も</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上乗せ</a:t>
            </a:r>
            <a:r>
              <a:rPr lang="ja-JP" altLang="ja-JP" sz="2000" kern="100" dirty="0">
                <a:solidFill>
                  <a:srgbClr val="000000"/>
                </a:solidFill>
                <a:latin typeface="ＭＳ ゴシック"/>
                <a:cs typeface="Courier New"/>
              </a:rPr>
              <a:t>が</a:t>
            </a:r>
            <a:r>
              <a:rPr lang="ja-JP" altLang="ja-JP" sz="2000" kern="100" dirty="0" smtClean="0">
                <a:solidFill>
                  <a:srgbClr val="000000"/>
                </a:solidFill>
                <a:latin typeface="ＭＳ ゴシック"/>
                <a:cs typeface="Courier New"/>
              </a:rPr>
              <a:t>大きく</a:t>
            </a:r>
            <a:r>
              <a:rPr lang="ja-JP" altLang="ja-JP" sz="2000" kern="100" dirty="0">
                <a:solidFill>
                  <a:srgbClr val="000000"/>
                </a:solidFill>
                <a:latin typeface="ＭＳ ゴシック"/>
                <a:cs typeface="Courier New"/>
              </a:rPr>
              <a:t>なるケースや、逆に、小さくなるケースもあります。</a:t>
            </a:r>
          </a:p>
          <a:p>
            <a:pPr fontAlgn="base">
              <a:buFontTx/>
              <a:buNone/>
              <a:defRPr/>
            </a:pPr>
            <a:r>
              <a:rPr lang="ja-JP" altLang="en-US"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診療</a:t>
            </a:r>
            <a:r>
              <a:rPr lang="ja-JP" altLang="ja-JP" sz="2000" kern="100" dirty="0">
                <a:solidFill>
                  <a:srgbClr val="000000"/>
                </a:solidFill>
                <a:latin typeface="ＭＳ ゴシック"/>
                <a:cs typeface="Courier New"/>
              </a:rPr>
              <a:t>報酬への上乗せで対応する限り</a:t>
            </a:r>
            <a:r>
              <a:rPr lang="ja-JP" altLang="ja-JP" sz="2000" kern="100" dirty="0" smtClean="0">
                <a:solidFill>
                  <a:srgbClr val="000000"/>
                </a:solidFill>
                <a:latin typeface="ＭＳ ゴシック"/>
                <a:cs typeface="Courier New"/>
              </a:rPr>
              <a:t>、</a:t>
            </a:r>
            <a:r>
              <a:rPr lang="ja-JP" altLang="en-US" sz="2000" kern="100" dirty="0">
                <a:solidFill>
                  <a:srgbClr val="000000"/>
                </a:solidFill>
                <a:latin typeface="ＭＳ ゴシック"/>
                <a:cs typeface="Courier New"/>
              </a:rPr>
              <a:t>すべ</a:t>
            </a:r>
            <a:r>
              <a:rPr lang="ja-JP" altLang="ja-JP" sz="2000" kern="100" dirty="0" smtClean="0">
                <a:solidFill>
                  <a:srgbClr val="000000"/>
                </a:solidFill>
                <a:latin typeface="ＭＳ ゴシック"/>
                <a:cs typeface="Courier New"/>
              </a:rPr>
              <a:t>ての</a:t>
            </a:r>
            <a:r>
              <a:rPr lang="ja-JP" altLang="ja-JP" sz="2000" kern="100" dirty="0">
                <a:solidFill>
                  <a:srgbClr val="000000"/>
                </a:solidFill>
                <a:latin typeface="ＭＳ ゴシック"/>
                <a:cs typeface="Courier New"/>
              </a:rPr>
              <a:t>人に納得</a:t>
            </a:r>
            <a:r>
              <a:rPr lang="ja-JP" altLang="ja-JP" sz="2000" kern="100" dirty="0" smtClean="0">
                <a:solidFill>
                  <a:srgbClr val="000000"/>
                </a:solidFill>
                <a:latin typeface="ＭＳ ゴシック"/>
                <a:cs typeface="Courier New"/>
              </a:rPr>
              <a:t>いただける</a:t>
            </a:r>
            <a:r>
              <a:rPr lang="ja-JP" altLang="en-US" sz="2000" kern="100" dirty="0" smtClean="0">
                <a:solidFill>
                  <a:srgbClr val="000000"/>
                </a:solidFill>
                <a:latin typeface="ＭＳ ゴシック"/>
                <a:cs typeface="Courier New"/>
              </a:rPr>
              <a:t>、</a:t>
            </a:r>
            <a:r>
              <a:rPr lang="ja-JP" altLang="ja-JP" sz="2000" kern="100" dirty="0" smtClean="0">
                <a:solidFill>
                  <a:srgbClr val="000000"/>
                </a:solidFill>
                <a:latin typeface="ＭＳ ゴシック"/>
                <a:cs typeface="Courier New"/>
              </a:rPr>
              <a:t>すべて</a:t>
            </a:r>
            <a:endParaRPr lang="en-US" altLang="ja-JP" sz="2000" kern="100" dirty="0" smtClean="0">
              <a:solidFill>
                <a:srgbClr val="000000"/>
              </a:solidFill>
              <a:latin typeface="ＭＳ ゴシック"/>
              <a:cs typeface="Courier New"/>
            </a:endParaRPr>
          </a:p>
          <a:p>
            <a:pPr fontAlgn="base">
              <a:spcBef>
                <a:spcPts val="0"/>
              </a:spcBef>
              <a:buFontTx/>
              <a:buNone/>
              <a:defRPr/>
            </a:pPr>
            <a:r>
              <a:rPr lang="ja-JP" altLang="en-US"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の</a:t>
            </a:r>
            <a:r>
              <a:rPr lang="ja-JP" altLang="ja-JP" sz="2000" kern="100" dirty="0">
                <a:solidFill>
                  <a:srgbClr val="000000"/>
                </a:solidFill>
                <a:latin typeface="ＭＳ ゴシック"/>
                <a:cs typeface="Courier New"/>
              </a:rPr>
              <a:t>医療機関が納得できる）上乗せはできません。そういう中での対応であること</a:t>
            </a:r>
            <a:r>
              <a:rPr lang="ja-JP" altLang="ja-JP" sz="2000" kern="100" dirty="0" smtClean="0">
                <a:solidFill>
                  <a:srgbClr val="000000"/>
                </a:solidFill>
                <a:latin typeface="ＭＳ ゴシック"/>
                <a:cs typeface="Courier New"/>
              </a:rPr>
              <a:t>を</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ご理解いただく</a:t>
            </a:r>
            <a:r>
              <a:rPr lang="ja-JP" altLang="ja-JP" sz="2000" kern="100" dirty="0">
                <a:solidFill>
                  <a:srgbClr val="000000"/>
                </a:solidFill>
                <a:latin typeface="ＭＳ ゴシック"/>
                <a:cs typeface="Courier New"/>
              </a:rPr>
              <a:t>とともに</a:t>
            </a:r>
            <a:r>
              <a:rPr lang="ja-JP" altLang="ja-JP" sz="2000" kern="100" dirty="0" smtClean="0">
                <a:solidFill>
                  <a:srgbClr val="000000"/>
                </a:solidFill>
                <a:latin typeface="ＭＳ ゴシック"/>
                <a:cs typeface="Courier New"/>
              </a:rPr>
              <a:t>、</a:t>
            </a:r>
            <a:r>
              <a:rPr lang="ja-JP" altLang="en-US" sz="2000" kern="100" dirty="0">
                <a:solidFill>
                  <a:srgbClr val="000000"/>
                </a:solidFill>
                <a:latin typeface="ＭＳ ゴシック"/>
                <a:cs typeface="Courier New"/>
              </a:rPr>
              <a:t>日本医師会</a:t>
            </a:r>
            <a:r>
              <a:rPr lang="ja-JP" altLang="ja-JP" sz="2000" kern="100" dirty="0" smtClean="0">
                <a:solidFill>
                  <a:srgbClr val="000000"/>
                </a:solidFill>
                <a:latin typeface="ＭＳ ゴシック"/>
                <a:cs typeface="Courier New"/>
              </a:rPr>
              <a:t>が</a:t>
            </a:r>
            <a:r>
              <a:rPr lang="ja-JP" altLang="ja-JP" sz="2000" kern="100" dirty="0">
                <a:solidFill>
                  <a:srgbClr val="000000"/>
                </a:solidFill>
                <a:latin typeface="ＭＳ ゴシック"/>
                <a:cs typeface="Courier New"/>
              </a:rPr>
              <a:t>、税制による抜本的な解決に</a:t>
            </a:r>
            <a:r>
              <a:rPr lang="ja-JP" altLang="ja-JP" sz="2000" kern="100" dirty="0" smtClean="0">
                <a:solidFill>
                  <a:srgbClr val="000000"/>
                </a:solidFill>
                <a:latin typeface="ＭＳ ゴシック"/>
                <a:cs typeface="Courier New"/>
              </a:rPr>
              <a:t>向けて</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取り組んで</a:t>
            </a:r>
            <a:r>
              <a:rPr lang="ja-JP" altLang="ja-JP" sz="2000" kern="100" dirty="0">
                <a:solidFill>
                  <a:srgbClr val="000000"/>
                </a:solidFill>
                <a:latin typeface="ＭＳ ゴシック"/>
                <a:cs typeface="Courier New"/>
              </a:rPr>
              <a:t>おりますことに、</a:t>
            </a:r>
            <a:r>
              <a:rPr lang="ja-JP" altLang="ja-JP" sz="2000" kern="100" dirty="0" smtClean="0">
                <a:solidFill>
                  <a:srgbClr val="000000"/>
                </a:solidFill>
                <a:latin typeface="ＭＳ ゴシック"/>
                <a:cs typeface="Courier New"/>
              </a:rPr>
              <a:t>ご理解いただきます</a:t>
            </a:r>
            <a:r>
              <a:rPr lang="ja-JP" altLang="ja-JP" sz="2000" kern="100" dirty="0">
                <a:solidFill>
                  <a:srgbClr val="000000"/>
                </a:solidFill>
                <a:latin typeface="ＭＳ ゴシック"/>
                <a:cs typeface="Courier New"/>
              </a:rPr>
              <a:t>よう、お願いいたします</a:t>
            </a:r>
            <a:r>
              <a:rPr lang="ja-JP" altLang="ja-JP" sz="2000" kern="100" dirty="0" smtClean="0">
                <a:solidFill>
                  <a:srgbClr val="000000"/>
                </a:solidFill>
                <a:latin typeface="ＭＳ ゴシック"/>
                <a:cs typeface="Courier New"/>
              </a:rPr>
              <a:t>。</a:t>
            </a:r>
            <a:endParaRPr lang="ja-JP" altLang="ja-JP" sz="2000" kern="100" dirty="0">
              <a:solidFill>
                <a:srgbClr val="000000"/>
              </a:solidFill>
              <a:latin typeface="ＭＳ ゴシック"/>
              <a:cs typeface="Courier New"/>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80</a:t>
            </a:fld>
            <a:endParaRPr lang="ja-JP" altLang="en-US" dirty="0">
              <a:solidFill>
                <a:prstClr val="black"/>
              </a:solidFill>
              <a:latin typeface="Calibri"/>
            </a:endParaRPr>
          </a:p>
        </p:txBody>
      </p:sp>
    </p:spTree>
    <p:extLst>
      <p:ext uri="{BB962C8B-B14F-4D97-AF65-F5344CB8AC3E}">
        <p14:creationId xmlns:p14="http://schemas.microsoft.com/office/powerpoint/2010/main" val="20041062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ChangeArrowheads="1"/>
          </p:cNvSpPr>
          <p:nvPr/>
        </p:nvSpPr>
        <p:spPr bwMode="auto">
          <a:xfrm>
            <a:off x="1243173" y="256590"/>
            <a:ext cx="7459037" cy="657809"/>
          </a:xfrm>
          <a:prstGeom prst="rect">
            <a:avLst/>
          </a:prstGeom>
          <a:solidFill>
            <a:srgbClr val="FF6699"/>
          </a:solidFill>
          <a:ln w="9525">
            <a:solidFill>
              <a:schemeClr val="tx1"/>
            </a:solidFill>
            <a:miter lim="800000"/>
            <a:headEnd/>
            <a:tailEnd/>
          </a:ln>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r>
              <a:rPr lang="ja-JP" altLang="en-US" dirty="0" smtClean="0">
                <a:solidFill>
                  <a:srgbClr val="000000"/>
                </a:solidFill>
              </a:rPr>
              <a:t>消費税</a:t>
            </a:r>
            <a:r>
              <a:rPr lang="ja-JP" altLang="en-US" dirty="0">
                <a:solidFill>
                  <a:srgbClr val="000000"/>
                </a:solidFill>
              </a:rPr>
              <a:t>関係</a:t>
            </a:r>
            <a:r>
              <a:rPr lang="ja-JP" altLang="en-US" dirty="0" smtClean="0">
                <a:solidFill>
                  <a:srgbClr val="000000"/>
                </a:solidFill>
              </a:rPr>
              <a:t>の窓口掲示ポスター・レセプト</a:t>
            </a:r>
            <a:endParaRPr lang="en-US" altLang="ja-JP" dirty="0" smtClean="0">
              <a:solidFill>
                <a:srgbClr val="000000"/>
              </a:solidFill>
            </a:endParaRPr>
          </a:p>
        </p:txBody>
      </p:sp>
      <p:sp>
        <p:nvSpPr>
          <p:cNvPr id="4" name="テキスト ボックス 6"/>
          <p:cNvSpPr txBox="1">
            <a:spLocks noChangeArrowheads="1"/>
          </p:cNvSpPr>
          <p:nvPr/>
        </p:nvSpPr>
        <p:spPr bwMode="auto">
          <a:xfrm>
            <a:off x="246580" y="1335640"/>
            <a:ext cx="9441950" cy="2041585"/>
          </a:xfrm>
          <a:prstGeom prst="rect">
            <a:avLst/>
          </a:prstGeom>
          <a:solidFill>
            <a:schemeClr val="bg1">
              <a:alpha val="55000"/>
            </a:schemeClr>
          </a:solidFill>
          <a:ln w="9525">
            <a:solidFill>
              <a:schemeClr val="tx1"/>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lnSpc>
                <a:spcPts val="1900"/>
              </a:lnSpc>
              <a:spcBef>
                <a:spcPts val="0"/>
              </a:spcBef>
              <a:buFontTx/>
              <a:buNone/>
              <a:defRPr/>
            </a:pPr>
            <a:r>
              <a:rPr lang="ja-JP" altLang="en-US" sz="1900" kern="100" dirty="0" smtClean="0">
                <a:solidFill>
                  <a:srgbClr val="000000"/>
                </a:solidFill>
                <a:latin typeface="+mn-ea"/>
                <a:ea typeface="+mn-ea"/>
                <a:cs typeface="Times New Roman"/>
              </a:rPr>
              <a:t>○　厚生</a:t>
            </a:r>
            <a:r>
              <a:rPr lang="ja-JP" altLang="en-US" sz="1900" kern="100" dirty="0">
                <a:solidFill>
                  <a:srgbClr val="000000"/>
                </a:solidFill>
                <a:latin typeface="+mn-ea"/>
                <a:ea typeface="+mn-ea"/>
                <a:cs typeface="Times New Roman"/>
              </a:rPr>
              <a:t>労働省</a:t>
            </a:r>
            <a:r>
              <a:rPr lang="ja-JP" altLang="en-US" sz="1900" kern="100" dirty="0" smtClean="0">
                <a:solidFill>
                  <a:srgbClr val="000000"/>
                </a:solidFill>
                <a:latin typeface="+mn-ea"/>
                <a:ea typeface="+mn-ea"/>
                <a:cs typeface="Times New Roman"/>
              </a:rPr>
              <a:t>に</a:t>
            </a:r>
            <a:r>
              <a:rPr lang="ja-JP" altLang="en-US" sz="1900" kern="100" dirty="0">
                <a:solidFill>
                  <a:srgbClr val="000000"/>
                </a:solidFill>
                <a:latin typeface="+mn-ea"/>
                <a:ea typeface="+mn-ea"/>
                <a:cs typeface="Times New Roman"/>
              </a:rPr>
              <a:t>作成</a:t>
            </a:r>
            <a:r>
              <a:rPr lang="ja-JP" altLang="en-US" sz="1900" kern="100" dirty="0" smtClean="0">
                <a:solidFill>
                  <a:srgbClr val="000000"/>
                </a:solidFill>
                <a:latin typeface="+mn-ea"/>
                <a:ea typeface="+mn-ea"/>
                <a:cs typeface="Times New Roman"/>
              </a:rPr>
              <a:t>を要請</a:t>
            </a:r>
            <a:r>
              <a:rPr lang="ja-JP" altLang="en-US" sz="1900" kern="100" dirty="0">
                <a:solidFill>
                  <a:srgbClr val="000000"/>
                </a:solidFill>
                <a:latin typeface="+mn-ea"/>
                <a:ea typeface="+mn-ea"/>
                <a:cs typeface="Times New Roman"/>
              </a:rPr>
              <a:t>するとともに</a:t>
            </a:r>
            <a:r>
              <a:rPr lang="ja-JP" altLang="en-US" sz="1900" kern="100" dirty="0" smtClean="0">
                <a:solidFill>
                  <a:srgbClr val="000000"/>
                </a:solidFill>
                <a:latin typeface="+mn-ea"/>
                <a:ea typeface="+mn-ea"/>
                <a:cs typeface="Times New Roman"/>
              </a:rPr>
              <a:t>、</a:t>
            </a:r>
            <a:r>
              <a:rPr lang="ja-JP" altLang="en-US" sz="1900" kern="100" dirty="0" smtClean="0">
                <a:solidFill>
                  <a:srgbClr val="000000"/>
                </a:solidFill>
                <a:latin typeface="+mn-ea"/>
                <a:ea typeface="+mn-ea"/>
                <a:cs typeface="Courier New"/>
              </a:rPr>
              <a:t>以下の２つのメッセージを盛り込むべきと指摘</a:t>
            </a:r>
            <a:endParaRPr lang="en-US" altLang="ja-JP" sz="1900" kern="100" dirty="0" smtClean="0">
              <a:solidFill>
                <a:srgbClr val="000000"/>
              </a:solidFill>
              <a:latin typeface="+mn-ea"/>
              <a:ea typeface="+mn-ea"/>
              <a:cs typeface="Courier New"/>
            </a:endParaRPr>
          </a:p>
          <a:p>
            <a:pPr fontAlgn="base">
              <a:lnSpc>
                <a:spcPts val="1900"/>
              </a:lnSpc>
              <a:spcBef>
                <a:spcPts val="0"/>
              </a:spcBef>
              <a:buFontTx/>
              <a:buNone/>
              <a:defRPr/>
            </a:pPr>
            <a:r>
              <a:rPr lang="ja-JP" altLang="en-US" sz="1900" kern="100" dirty="0">
                <a:solidFill>
                  <a:srgbClr val="000000"/>
                </a:solidFill>
                <a:latin typeface="+mn-ea"/>
                <a:ea typeface="+mn-ea"/>
                <a:cs typeface="Courier New"/>
              </a:rPr>
              <a:t>　</a:t>
            </a:r>
            <a:r>
              <a:rPr lang="ja-JP" altLang="en-US" sz="1900" kern="100" dirty="0" smtClean="0">
                <a:solidFill>
                  <a:srgbClr val="000000"/>
                </a:solidFill>
                <a:latin typeface="+mn-ea"/>
                <a:ea typeface="+mn-ea"/>
                <a:cs typeface="Courier New"/>
              </a:rPr>
              <a:t>１）　厚生労働省が定める診療報酬や薬価等には、医療機関が仕入時に負担する消費税</a:t>
            </a:r>
            <a:endParaRPr lang="en-US" altLang="ja-JP" sz="1900" kern="100" dirty="0" smtClean="0">
              <a:solidFill>
                <a:srgbClr val="000000"/>
              </a:solidFill>
              <a:latin typeface="+mn-ea"/>
              <a:ea typeface="+mn-ea"/>
              <a:cs typeface="Courier New"/>
            </a:endParaRPr>
          </a:p>
          <a:p>
            <a:pPr fontAlgn="base">
              <a:lnSpc>
                <a:spcPts val="1900"/>
              </a:lnSpc>
              <a:spcBef>
                <a:spcPts val="0"/>
              </a:spcBef>
              <a:buFontTx/>
              <a:buNone/>
              <a:defRPr/>
            </a:pPr>
            <a:r>
              <a:rPr lang="en-US" altLang="ja-JP" sz="1900" kern="100" dirty="0">
                <a:solidFill>
                  <a:srgbClr val="000000"/>
                </a:solidFill>
                <a:latin typeface="+mn-ea"/>
                <a:ea typeface="+mn-ea"/>
                <a:cs typeface="Courier New"/>
              </a:rPr>
              <a:t> </a:t>
            </a:r>
            <a:r>
              <a:rPr lang="en-US" altLang="ja-JP" sz="1900" kern="100" dirty="0" smtClean="0">
                <a:solidFill>
                  <a:srgbClr val="000000"/>
                </a:solidFill>
                <a:latin typeface="+mn-ea"/>
                <a:ea typeface="+mn-ea"/>
                <a:cs typeface="Courier New"/>
              </a:rPr>
              <a:t>    </a:t>
            </a:r>
            <a:r>
              <a:rPr lang="ja-JP" altLang="en-US" sz="1900" kern="100" dirty="0" smtClean="0">
                <a:solidFill>
                  <a:srgbClr val="000000"/>
                </a:solidFill>
                <a:latin typeface="+mn-ea"/>
                <a:ea typeface="+mn-ea"/>
                <a:cs typeface="Courier New"/>
              </a:rPr>
              <a:t>が反映されている</a:t>
            </a:r>
            <a:endParaRPr lang="en-US" altLang="ja-JP" sz="1900" kern="100" dirty="0" smtClean="0">
              <a:solidFill>
                <a:srgbClr val="000000"/>
              </a:solidFill>
              <a:latin typeface="+mn-ea"/>
              <a:ea typeface="+mn-ea"/>
              <a:cs typeface="Courier New"/>
            </a:endParaRPr>
          </a:p>
          <a:p>
            <a:pPr fontAlgn="base">
              <a:lnSpc>
                <a:spcPts val="1900"/>
              </a:lnSpc>
              <a:spcBef>
                <a:spcPts val="0"/>
              </a:spcBef>
              <a:buFontTx/>
              <a:buNone/>
              <a:defRPr/>
            </a:pPr>
            <a:r>
              <a:rPr lang="ja-JP" altLang="en-US" sz="1900" kern="100" dirty="0">
                <a:solidFill>
                  <a:srgbClr val="000000"/>
                </a:solidFill>
                <a:latin typeface="+mn-ea"/>
                <a:ea typeface="+mn-ea"/>
                <a:cs typeface="Courier New"/>
              </a:rPr>
              <a:t>　</a:t>
            </a:r>
            <a:r>
              <a:rPr lang="ja-JP" altLang="en-US" sz="1900" kern="100" dirty="0" smtClean="0">
                <a:solidFill>
                  <a:srgbClr val="000000"/>
                </a:solidFill>
                <a:latin typeface="+mn-ea"/>
                <a:ea typeface="+mn-ea"/>
                <a:cs typeface="Courier New"/>
              </a:rPr>
              <a:t>２）　４月１日から消費税が８％になることに伴い、診療報酬の一部が引上げられる</a:t>
            </a:r>
            <a:endParaRPr lang="en-US" altLang="ja-JP" sz="1900" kern="100" dirty="0" smtClean="0">
              <a:solidFill>
                <a:srgbClr val="000000"/>
              </a:solidFill>
              <a:latin typeface="+mn-ea"/>
              <a:ea typeface="+mn-ea"/>
              <a:cs typeface="Courier New"/>
            </a:endParaRPr>
          </a:p>
          <a:p>
            <a:pPr fontAlgn="base">
              <a:lnSpc>
                <a:spcPts val="1900"/>
              </a:lnSpc>
              <a:spcBef>
                <a:spcPts val="0"/>
              </a:spcBef>
              <a:buFontTx/>
              <a:buNone/>
              <a:defRPr/>
            </a:pPr>
            <a:r>
              <a:rPr lang="ja-JP" altLang="en-US" sz="1900" b="1" kern="100" dirty="0" smtClean="0">
                <a:solidFill>
                  <a:srgbClr val="00B0F0"/>
                </a:solidFill>
                <a:latin typeface="+mn-ea"/>
                <a:ea typeface="+mn-ea"/>
                <a:cs typeface="Courier New"/>
              </a:rPr>
              <a:t>→</a:t>
            </a:r>
            <a:r>
              <a:rPr lang="ja-JP" altLang="en-US" sz="1900" kern="100" dirty="0" smtClean="0">
                <a:solidFill>
                  <a:srgbClr val="000000"/>
                </a:solidFill>
                <a:latin typeface="+mn-ea"/>
                <a:ea typeface="+mn-ea"/>
                <a:cs typeface="Courier New"/>
              </a:rPr>
              <a:t>　次ページ参照</a:t>
            </a:r>
            <a:endParaRPr lang="en-US" altLang="ja-JP" sz="1900" kern="100" dirty="0" smtClean="0">
              <a:solidFill>
                <a:srgbClr val="000000"/>
              </a:solidFill>
              <a:latin typeface="+mn-ea"/>
              <a:ea typeface="+mn-ea"/>
              <a:cs typeface="Courier New"/>
            </a:endParaRPr>
          </a:p>
          <a:p>
            <a:pPr fontAlgn="base">
              <a:lnSpc>
                <a:spcPts val="1900"/>
              </a:lnSpc>
              <a:spcBef>
                <a:spcPts val="0"/>
              </a:spcBef>
              <a:buFontTx/>
              <a:buNone/>
              <a:defRPr/>
            </a:pPr>
            <a:r>
              <a:rPr lang="ja-JP" altLang="en-US" sz="1900" kern="100" dirty="0">
                <a:solidFill>
                  <a:srgbClr val="000000"/>
                </a:solidFill>
                <a:latin typeface="+mn-ea"/>
                <a:ea typeface="+mn-ea"/>
                <a:cs typeface="Courier New"/>
              </a:rPr>
              <a:t>　</a:t>
            </a:r>
            <a:r>
              <a:rPr lang="ja-JP" altLang="en-US" sz="1900" kern="100" dirty="0" smtClean="0">
                <a:solidFill>
                  <a:srgbClr val="000000"/>
                </a:solidFill>
                <a:latin typeface="+mn-ea"/>
                <a:ea typeface="+mn-ea"/>
                <a:cs typeface="Courier New"/>
              </a:rPr>
              <a:t>　</a:t>
            </a:r>
            <a:r>
              <a:rPr lang="en-US" altLang="ja-JP" sz="1900" kern="100" dirty="0" smtClean="0">
                <a:solidFill>
                  <a:srgbClr val="000000"/>
                </a:solidFill>
                <a:latin typeface="+mn-ea"/>
                <a:ea typeface="+mn-ea"/>
                <a:cs typeface="Courier New"/>
              </a:rPr>
              <a:t>※</a:t>
            </a:r>
            <a:r>
              <a:rPr lang="ja-JP" altLang="en-US" sz="1900" kern="100" dirty="0" smtClean="0">
                <a:solidFill>
                  <a:srgbClr val="000000"/>
                </a:solidFill>
                <a:latin typeface="+mn-ea"/>
                <a:ea typeface="+mn-ea"/>
                <a:cs typeface="Courier New"/>
              </a:rPr>
              <a:t>　７０～７４歳の一部負担</a:t>
            </a:r>
            <a:r>
              <a:rPr lang="ja-JP" altLang="en-US" sz="1900" kern="100" dirty="0">
                <a:solidFill>
                  <a:srgbClr val="000000"/>
                </a:solidFill>
                <a:latin typeface="+mn-ea"/>
                <a:ea typeface="+mn-ea"/>
                <a:cs typeface="Courier New"/>
              </a:rPr>
              <a:t>関係</a:t>
            </a:r>
            <a:r>
              <a:rPr lang="ja-JP" altLang="en-US" sz="1900" kern="100" dirty="0" smtClean="0">
                <a:solidFill>
                  <a:srgbClr val="000000"/>
                </a:solidFill>
                <a:latin typeface="+mn-ea"/>
                <a:ea typeface="+mn-ea"/>
                <a:cs typeface="Courier New"/>
              </a:rPr>
              <a:t>のポスターに組み込み、３月末～４月、</a:t>
            </a:r>
            <a:r>
              <a:rPr lang="ja-JP" altLang="en-US" sz="1900" kern="100" dirty="0">
                <a:solidFill>
                  <a:srgbClr val="000000"/>
                </a:solidFill>
                <a:latin typeface="ＭＳ Ｐゴシック"/>
                <a:ea typeface="ＭＳ Ｐゴシック"/>
                <a:cs typeface="Courier New"/>
              </a:rPr>
              <a:t>平成２６年度</a:t>
            </a:r>
            <a:r>
              <a:rPr lang="ja-JP" altLang="en-US" sz="1900" kern="100" dirty="0" smtClean="0">
                <a:solidFill>
                  <a:srgbClr val="000000"/>
                </a:solidFill>
                <a:latin typeface="ＭＳ Ｐゴシック"/>
                <a:ea typeface="ＭＳ Ｐゴシック"/>
                <a:cs typeface="Courier New"/>
              </a:rPr>
              <a:t>予算</a:t>
            </a:r>
            <a:endParaRPr lang="en-US" altLang="ja-JP" sz="1900" kern="100" dirty="0" smtClean="0">
              <a:solidFill>
                <a:srgbClr val="000000"/>
              </a:solidFill>
              <a:latin typeface="ＭＳ Ｐゴシック"/>
              <a:ea typeface="ＭＳ Ｐゴシック"/>
              <a:cs typeface="Courier New"/>
            </a:endParaRPr>
          </a:p>
          <a:p>
            <a:pPr fontAlgn="base">
              <a:lnSpc>
                <a:spcPts val="1900"/>
              </a:lnSpc>
              <a:spcBef>
                <a:spcPts val="0"/>
              </a:spcBef>
              <a:buFontTx/>
              <a:buNone/>
              <a:defRPr/>
            </a:pPr>
            <a:r>
              <a:rPr lang="en-US" altLang="ja-JP" sz="1900" kern="100" dirty="0">
                <a:solidFill>
                  <a:srgbClr val="000000"/>
                </a:solidFill>
                <a:latin typeface="ＭＳ Ｐゴシック"/>
                <a:ea typeface="ＭＳ Ｐゴシック"/>
                <a:cs typeface="Courier New"/>
              </a:rPr>
              <a:t> </a:t>
            </a:r>
            <a:r>
              <a:rPr lang="en-US" altLang="ja-JP" sz="1900" kern="100" dirty="0" smtClean="0">
                <a:solidFill>
                  <a:srgbClr val="000000"/>
                </a:solidFill>
                <a:latin typeface="ＭＳ Ｐゴシック"/>
                <a:ea typeface="ＭＳ Ｐゴシック"/>
                <a:cs typeface="Courier New"/>
              </a:rPr>
              <a:t>      </a:t>
            </a:r>
            <a:r>
              <a:rPr lang="ja-JP" altLang="en-US" sz="1900" kern="100" dirty="0" smtClean="0">
                <a:solidFill>
                  <a:srgbClr val="000000"/>
                </a:solidFill>
                <a:latin typeface="ＭＳ Ｐゴシック"/>
                <a:ea typeface="ＭＳ Ｐゴシック"/>
                <a:cs typeface="Courier New"/>
              </a:rPr>
              <a:t>成立後、速やかに、</a:t>
            </a:r>
            <a:r>
              <a:rPr lang="ja-JP" altLang="en-US" sz="1900" kern="100" dirty="0" smtClean="0">
                <a:solidFill>
                  <a:srgbClr val="000000"/>
                </a:solidFill>
                <a:latin typeface="+mn-ea"/>
                <a:ea typeface="+mn-ea"/>
                <a:cs typeface="Courier New"/>
              </a:rPr>
              <a:t>国保連を通じて各医療機関に配布される</a:t>
            </a:r>
            <a:endParaRPr lang="en-US" altLang="ja-JP" sz="1900" kern="100" dirty="0" smtClean="0">
              <a:solidFill>
                <a:srgbClr val="000000"/>
              </a:solidFill>
              <a:latin typeface="+mn-ea"/>
              <a:ea typeface="+mn-ea"/>
              <a:cs typeface="Courier New"/>
            </a:endParaRPr>
          </a:p>
          <a:p>
            <a:pPr fontAlgn="base">
              <a:lnSpc>
                <a:spcPts val="1900"/>
              </a:lnSpc>
              <a:spcBef>
                <a:spcPts val="0"/>
              </a:spcBef>
              <a:buFontTx/>
              <a:buNone/>
              <a:defRPr/>
            </a:pPr>
            <a:r>
              <a:rPr lang="ja-JP" altLang="en-US" sz="1900" kern="100" dirty="0" smtClean="0">
                <a:solidFill>
                  <a:srgbClr val="000000"/>
                </a:solidFill>
                <a:latin typeface="+mn-ea"/>
                <a:ea typeface="+mn-ea"/>
                <a:cs typeface="Courier New"/>
              </a:rPr>
              <a:t>○　消費税分科会の審議を踏まえ、診療報酬明細書に１）と同じ記載をする</a:t>
            </a:r>
            <a:r>
              <a:rPr lang="ja-JP" altLang="en-US" sz="1400" b="1" kern="100" dirty="0" smtClean="0">
                <a:solidFill>
                  <a:srgbClr val="FF0000"/>
                </a:solidFill>
                <a:latin typeface="+mn-ea"/>
                <a:ea typeface="+mn-ea"/>
                <a:cs typeface="Courier New"/>
              </a:rPr>
              <a:t>（</a:t>
            </a:r>
            <a:r>
              <a:rPr lang="en-US" altLang="ja-JP" sz="1400" b="1" kern="100" dirty="0" smtClean="0">
                <a:solidFill>
                  <a:srgbClr val="FF0000"/>
                </a:solidFill>
                <a:latin typeface="+mn-ea"/>
                <a:ea typeface="+mn-ea"/>
                <a:cs typeface="Courier New"/>
              </a:rPr>
              <a:t>p.83</a:t>
            </a:r>
            <a:r>
              <a:rPr lang="ja-JP" altLang="en-US" sz="1400" b="1" kern="100" dirty="0" smtClean="0">
                <a:solidFill>
                  <a:srgbClr val="FF0000"/>
                </a:solidFill>
                <a:latin typeface="+mn-ea"/>
                <a:ea typeface="+mn-ea"/>
                <a:cs typeface="Courier New"/>
              </a:rPr>
              <a:t>参照）</a:t>
            </a:r>
            <a:endParaRPr lang="en-US" altLang="ja-JP" sz="1400" b="1" kern="100" dirty="0" smtClean="0">
              <a:solidFill>
                <a:srgbClr val="FF0000"/>
              </a:solidFill>
              <a:latin typeface="+mn-ea"/>
              <a:ea typeface="+mn-ea"/>
              <a:cs typeface="Courier New"/>
            </a:endParaRPr>
          </a:p>
        </p:txBody>
      </p:sp>
      <p:sp>
        <p:nvSpPr>
          <p:cNvPr id="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81</a:t>
            </a:fld>
            <a:endParaRPr lang="ja-JP" altLang="en-US" dirty="0">
              <a:solidFill>
                <a:prstClr val="black"/>
              </a:solidFill>
              <a:latin typeface="Calibri"/>
            </a:endParaRPr>
          </a:p>
        </p:txBody>
      </p:sp>
      <p:sp>
        <p:nvSpPr>
          <p:cNvPr id="6" name="Rectangle 7"/>
          <p:cNvSpPr>
            <a:spLocks noChangeArrowheads="1"/>
          </p:cNvSpPr>
          <p:nvPr/>
        </p:nvSpPr>
        <p:spPr bwMode="auto">
          <a:xfrm>
            <a:off x="246579" y="3566416"/>
            <a:ext cx="2856216" cy="339572"/>
          </a:xfrm>
          <a:prstGeom prst="rect">
            <a:avLst/>
          </a:prstGeom>
          <a:solidFill>
            <a:srgbClr val="FFC000"/>
          </a:solidFill>
          <a:ln w="9525">
            <a:solidFill>
              <a:schemeClr val="tx1"/>
            </a:solidFill>
            <a:miter lim="800000"/>
            <a:headEnd/>
            <a:tailEnd/>
          </a:ln>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2000" dirty="0">
                <a:solidFill>
                  <a:srgbClr val="000000"/>
                </a:solidFill>
              </a:rPr>
              <a:t>日本</a:t>
            </a:r>
            <a:r>
              <a:rPr lang="ja-JP" altLang="en-US" sz="2000" dirty="0" smtClean="0">
                <a:solidFill>
                  <a:srgbClr val="000000"/>
                </a:solidFill>
              </a:rPr>
              <a:t>医師会による作成</a:t>
            </a:r>
          </a:p>
        </p:txBody>
      </p:sp>
      <p:sp>
        <p:nvSpPr>
          <p:cNvPr id="7" name="テキスト ボックス 6"/>
          <p:cNvSpPr txBox="1">
            <a:spLocks noChangeArrowheads="1"/>
          </p:cNvSpPr>
          <p:nvPr/>
        </p:nvSpPr>
        <p:spPr bwMode="auto">
          <a:xfrm>
            <a:off x="246578" y="3915295"/>
            <a:ext cx="9359757" cy="2197525"/>
          </a:xfrm>
          <a:prstGeom prst="rect">
            <a:avLst/>
          </a:prstGeom>
          <a:solidFill>
            <a:schemeClr val="bg1">
              <a:alpha val="55000"/>
            </a:schemeClr>
          </a:solidFill>
          <a:ln w="9525">
            <a:solidFill>
              <a:schemeClr val="tx1"/>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ja-JP" altLang="en-US" sz="1900" dirty="0" smtClean="0">
                <a:latin typeface="+mn-ea"/>
                <a:ea typeface="+mn-ea"/>
              </a:rPr>
              <a:t>　厚生</a:t>
            </a:r>
            <a:r>
              <a:rPr lang="ja-JP" altLang="en-US" sz="1900" dirty="0">
                <a:latin typeface="+mn-ea"/>
                <a:ea typeface="+mn-ea"/>
              </a:rPr>
              <a:t>労働省作成の</a:t>
            </a:r>
            <a:r>
              <a:rPr lang="ja-JP" altLang="en-US" sz="1900" dirty="0" smtClean="0">
                <a:latin typeface="+mn-ea"/>
                <a:ea typeface="+mn-ea"/>
              </a:rPr>
              <a:t>ポスター</a:t>
            </a:r>
            <a:r>
              <a:rPr lang="ja-JP" altLang="en-US" sz="1900" dirty="0">
                <a:latin typeface="+mn-ea"/>
                <a:ea typeface="+mn-ea"/>
              </a:rPr>
              <a:t>により</a:t>
            </a:r>
            <a:r>
              <a:rPr lang="ja-JP" altLang="en-US" sz="1900" dirty="0" smtClean="0">
                <a:latin typeface="+mn-ea"/>
                <a:ea typeface="+mn-ea"/>
              </a:rPr>
              <a:t>、</a:t>
            </a:r>
            <a:r>
              <a:rPr lang="ja-JP" altLang="en-US" sz="1900" dirty="0">
                <a:latin typeface="+mn-ea"/>
                <a:ea typeface="+mn-ea"/>
              </a:rPr>
              <a:t>医療機関が仕入れ時に負担する消費税が診療報酬や</a:t>
            </a:r>
            <a:r>
              <a:rPr lang="ja-JP" altLang="en-US" sz="1900" dirty="0" smtClean="0">
                <a:latin typeface="+mn-ea"/>
                <a:ea typeface="+mn-ea"/>
              </a:rPr>
              <a:t>薬価等に</a:t>
            </a:r>
            <a:r>
              <a:rPr lang="ja-JP" altLang="en-US" sz="1900" dirty="0">
                <a:latin typeface="+mn-ea"/>
                <a:ea typeface="+mn-ea"/>
              </a:rPr>
              <a:t>反映されていることが告知</a:t>
            </a:r>
            <a:r>
              <a:rPr lang="ja-JP" altLang="en-US" sz="1900" dirty="0" smtClean="0">
                <a:latin typeface="+mn-ea"/>
                <a:ea typeface="+mn-ea"/>
              </a:rPr>
              <a:t>され</a:t>
            </a:r>
            <a:r>
              <a:rPr lang="ja-JP" altLang="en-US" sz="1900" dirty="0">
                <a:latin typeface="+mn-ea"/>
                <a:ea typeface="+mn-ea"/>
              </a:rPr>
              <a:t>る</a:t>
            </a:r>
            <a:r>
              <a:rPr lang="ja-JP" altLang="en-US" sz="1900" dirty="0" smtClean="0">
                <a:latin typeface="+mn-ea"/>
                <a:ea typeface="+mn-ea"/>
              </a:rPr>
              <a:t>が、</a:t>
            </a:r>
            <a:endParaRPr lang="en-US" altLang="ja-JP" sz="1900" dirty="0" smtClean="0">
              <a:latin typeface="+mn-ea"/>
              <a:ea typeface="+mn-ea"/>
            </a:endParaRPr>
          </a:p>
          <a:p>
            <a:pPr>
              <a:spcBef>
                <a:spcPts val="0"/>
              </a:spcBef>
              <a:buNone/>
            </a:pPr>
            <a:r>
              <a:rPr lang="ja-JP" altLang="en-US" sz="1900" dirty="0" smtClean="0">
                <a:latin typeface="+mn-ea"/>
                <a:ea typeface="+mn-ea"/>
              </a:rPr>
              <a:t>　・ 今</a:t>
            </a:r>
            <a:r>
              <a:rPr lang="ja-JP" altLang="en-US" sz="1900" dirty="0">
                <a:latin typeface="+mn-ea"/>
                <a:ea typeface="+mn-ea"/>
              </a:rPr>
              <a:t>の制度では</a:t>
            </a:r>
            <a:r>
              <a:rPr lang="ja-JP" altLang="en-US" sz="1900" dirty="0" smtClean="0">
                <a:latin typeface="+mn-ea"/>
                <a:ea typeface="+mn-ea"/>
              </a:rPr>
              <a:t>、患者</a:t>
            </a:r>
            <a:r>
              <a:rPr lang="ja-JP" altLang="en-US" sz="1900" dirty="0">
                <a:latin typeface="+mn-ea"/>
                <a:ea typeface="+mn-ea"/>
              </a:rPr>
              <a:t>さんや国民の目に見えない負担となっている</a:t>
            </a:r>
            <a:r>
              <a:rPr lang="ja-JP" altLang="en-US" sz="1900" dirty="0" smtClean="0">
                <a:latin typeface="+mn-ea"/>
                <a:ea typeface="+mn-ea"/>
              </a:rPr>
              <a:t>こと</a:t>
            </a:r>
            <a:endParaRPr lang="en-US" altLang="ja-JP" sz="1900" dirty="0">
              <a:latin typeface="+mn-ea"/>
              <a:ea typeface="+mn-ea"/>
            </a:endParaRPr>
          </a:p>
          <a:p>
            <a:pPr>
              <a:spcBef>
                <a:spcPts val="0"/>
              </a:spcBef>
              <a:buNone/>
            </a:pPr>
            <a:r>
              <a:rPr lang="en-US" altLang="ja-JP" sz="1900" dirty="0" smtClean="0">
                <a:latin typeface="+mn-ea"/>
                <a:ea typeface="+mn-ea"/>
              </a:rPr>
              <a:t>  </a:t>
            </a:r>
            <a:r>
              <a:rPr lang="ja-JP" altLang="en-US" sz="1900" dirty="0" smtClean="0">
                <a:latin typeface="+mn-ea"/>
                <a:ea typeface="+mn-ea"/>
              </a:rPr>
              <a:t>・ 過去</a:t>
            </a:r>
            <a:r>
              <a:rPr lang="ja-JP" altLang="en-US" sz="1900" dirty="0">
                <a:latin typeface="+mn-ea"/>
                <a:ea typeface="+mn-ea"/>
              </a:rPr>
              <a:t>の補填が不十分であった</a:t>
            </a:r>
            <a:r>
              <a:rPr lang="ja-JP" altLang="en-US" sz="1900" dirty="0" smtClean="0">
                <a:latin typeface="+mn-ea"/>
                <a:ea typeface="+mn-ea"/>
              </a:rPr>
              <a:t>ため医療</a:t>
            </a:r>
            <a:r>
              <a:rPr lang="ja-JP" altLang="en-US" sz="1900" dirty="0">
                <a:latin typeface="+mn-ea"/>
                <a:ea typeface="+mn-ea"/>
              </a:rPr>
              <a:t>機関に不合理な税負担をもたらしている</a:t>
            </a:r>
            <a:r>
              <a:rPr lang="ja-JP" altLang="en-US" sz="1900" dirty="0" smtClean="0">
                <a:latin typeface="+mn-ea"/>
                <a:ea typeface="+mn-ea"/>
              </a:rPr>
              <a:t>こと</a:t>
            </a:r>
            <a:endParaRPr lang="en-US" altLang="ja-JP" sz="1900" dirty="0" smtClean="0">
              <a:latin typeface="+mn-ea"/>
              <a:ea typeface="+mn-ea"/>
            </a:endParaRPr>
          </a:p>
          <a:p>
            <a:pPr>
              <a:spcBef>
                <a:spcPts val="0"/>
              </a:spcBef>
              <a:buNone/>
            </a:pPr>
            <a:r>
              <a:rPr lang="ja-JP" altLang="en-US" sz="1900" dirty="0" smtClean="0">
                <a:latin typeface="+mn-ea"/>
                <a:ea typeface="+mn-ea"/>
              </a:rPr>
              <a:t>を</a:t>
            </a:r>
            <a:r>
              <a:rPr lang="ja-JP" altLang="en-US" sz="1900" dirty="0">
                <a:latin typeface="+mn-ea"/>
                <a:ea typeface="+mn-ea"/>
              </a:rPr>
              <a:t>踏まえて</a:t>
            </a:r>
            <a:r>
              <a:rPr lang="ja-JP" altLang="en-US" sz="1900" dirty="0" smtClean="0">
                <a:latin typeface="+mn-ea"/>
                <a:ea typeface="+mn-ea"/>
              </a:rPr>
              <a:t>、</a:t>
            </a:r>
            <a:r>
              <a:rPr lang="en-US" altLang="ja-JP" sz="1900" dirty="0" smtClean="0">
                <a:latin typeface="+mn-ea"/>
                <a:ea typeface="+mn-ea"/>
              </a:rPr>
              <a:t>『</a:t>
            </a:r>
            <a:r>
              <a:rPr lang="ja-JP" altLang="en-US" sz="1900" dirty="0">
                <a:latin typeface="+mn-ea"/>
                <a:ea typeface="+mn-ea"/>
              </a:rPr>
              <a:t>日本医師会は医療に関わる消費税制度の抜本的な改正を訴えている</a:t>
            </a:r>
            <a:r>
              <a:rPr lang="en-US" altLang="ja-JP" sz="1900" dirty="0">
                <a:latin typeface="+mn-ea"/>
                <a:ea typeface="+mn-ea"/>
              </a:rPr>
              <a:t>』</a:t>
            </a:r>
            <a:r>
              <a:rPr lang="ja-JP" altLang="en-US" sz="1900" dirty="0">
                <a:latin typeface="+mn-ea"/>
                <a:ea typeface="+mn-ea"/>
              </a:rPr>
              <a:t>ことを示す</a:t>
            </a:r>
            <a:r>
              <a:rPr lang="ja-JP" altLang="en-US" sz="1900" dirty="0" smtClean="0">
                <a:latin typeface="+mn-ea"/>
                <a:ea typeface="+mn-ea"/>
              </a:rPr>
              <a:t>ポスターの</a:t>
            </a:r>
            <a:r>
              <a:rPr lang="ja-JP" altLang="en-US" sz="1900" dirty="0">
                <a:latin typeface="+mn-ea"/>
                <a:ea typeface="+mn-ea"/>
              </a:rPr>
              <a:t>作成を準備して</a:t>
            </a:r>
            <a:r>
              <a:rPr lang="ja-JP" altLang="en-US" sz="1900" dirty="0" smtClean="0">
                <a:latin typeface="+mn-ea"/>
                <a:ea typeface="+mn-ea"/>
              </a:rPr>
              <a:t>いる。</a:t>
            </a:r>
            <a:endParaRPr lang="ja-JP" altLang="en-US" sz="1900" dirty="0">
              <a:latin typeface="+mn-ea"/>
              <a:ea typeface="+mn-ea"/>
            </a:endParaRPr>
          </a:p>
          <a:p>
            <a:pPr>
              <a:buNone/>
            </a:pPr>
            <a:r>
              <a:rPr lang="ja-JP" altLang="en-US" sz="1900" dirty="0">
                <a:latin typeface="+mn-ea"/>
                <a:ea typeface="+mn-ea"/>
              </a:rPr>
              <a:t> </a:t>
            </a:r>
            <a:r>
              <a:rPr lang="ja-JP" altLang="en-US" sz="1900" dirty="0" smtClean="0">
                <a:latin typeface="+mn-ea"/>
                <a:ea typeface="+mn-ea"/>
              </a:rPr>
              <a:t> 待合室に２つのポスター</a:t>
            </a:r>
            <a:r>
              <a:rPr lang="ja-JP" altLang="en-US" sz="1900" dirty="0">
                <a:latin typeface="+mn-ea"/>
                <a:ea typeface="+mn-ea"/>
              </a:rPr>
              <a:t>を並べて貼っていただき、広くご理解をいただくことを考えて</a:t>
            </a:r>
            <a:r>
              <a:rPr lang="ja-JP" altLang="en-US" sz="1900" dirty="0" smtClean="0">
                <a:latin typeface="+mn-ea"/>
                <a:ea typeface="+mn-ea"/>
              </a:rPr>
              <a:t>いる。</a:t>
            </a:r>
            <a:endParaRPr lang="ja-JP" altLang="en-US" sz="1900" dirty="0">
              <a:latin typeface="+mn-ea"/>
              <a:ea typeface="+mn-ea"/>
            </a:endParaRPr>
          </a:p>
        </p:txBody>
      </p:sp>
      <p:sp>
        <p:nvSpPr>
          <p:cNvPr id="8" name="Rectangle 7"/>
          <p:cNvSpPr>
            <a:spLocks noChangeArrowheads="1"/>
          </p:cNvSpPr>
          <p:nvPr/>
        </p:nvSpPr>
        <p:spPr bwMode="auto">
          <a:xfrm>
            <a:off x="246580" y="945221"/>
            <a:ext cx="3055485" cy="393834"/>
          </a:xfrm>
          <a:prstGeom prst="rect">
            <a:avLst/>
          </a:prstGeom>
          <a:solidFill>
            <a:srgbClr val="FFC000"/>
          </a:solidFill>
          <a:ln w="9525">
            <a:solidFill>
              <a:schemeClr val="tx1"/>
            </a:solidFill>
            <a:miter lim="800000"/>
            <a:headEnd/>
            <a:tailEnd/>
          </a:ln>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2000" dirty="0" smtClean="0">
                <a:solidFill>
                  <a:srgbClr val="000000"/>
                </a:solidFill>
              </a:rPr>
              <a:t>厚生労働省による作成</a:t>
            </a:r>
          </a:p>
        </p:txBody>
      </p:sp>
    </p:spTree>
    <p:extLst>
      <p:ext uri="{BB962C8B-B14F-4D97-AF65-F5344CB8AC3E}">
        <p14:creationId xmlns:p14="http://schemas.microsoft.com/office/powerpoint/2010/main" val="36580444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bwMode="auto">
          <a:xfrm>
            <a:off x="163794" y="4102728"/>
            <a:ext cx="9527318" cy="521304"/>
          </a:xfrm>
          <a:prstGeom prst="rect">
            <a:avLst/>
          </a:prstGeom>
          <a:noFill/>
          <a:ln w="31750" cmpd="sng">
            <a:noFill/>
            <a:miter lim="800000"/>
            <a:headEnd/>
            <a:tailEnd/>
          </a:ln>
          <a:effectLst/>
        </p:spPr>
        <p:txBody>
          <a:bodyPr wrap="square" lIns="67788" tIns="36000" rIns="67788" bIns="0" rtlCol="0" anchor="ctr">
            <a:noAutofit/>
          </a:bodyPr>
          <a:lstStyle/>
          <a:p>
            <a:pPr marL="252000" indent="-196850" defTabSz="676890">
              <a:spcBef>
                <a:spcPts val="0"/>
              </a:spcBef>
              <a:spcAft>
                <a:spcPts val="600"/>
              </a:spcAft>
            </a:pP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月以降も、引き続き特例措置の対象になります</a:t>
            </a: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47631" y="-6558"/>
            <a:ext cx="9827088" cy="6498798"/>
          </a:xfrm>
          <a:prstGeom prst="rect">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bwMode="auto">
          <a:xfrm>
            <a:off x="40198" y="3181240"/>
            <a:ext cx="9827088" cy="0"/>
          </a:xfrm>
          <a:prstGeom prst="line">
            <a:avLst/>
          </a:prstGeom>
          <a:solidFill>
            <a:schemeClr val="accent1"/>
          </a:solidFill>
          <a:ln w="25400" cap="flat" cmpd="sng" algn="ctr">
            <a:solidFill>
              <a:schemeClr val="tx1">
                <a:lumMod val="85000"/>
                <a:lumOff val="15000"/>
              </a:schemeClr>
            </a:solidFill>
            <a:prstDash val="solid"/>
            <a:round/>
            <a:headEnd type="none" w="med" len="med"/>
            <a:tailEnd type="none" w="med" len="med"/>
          </a:ln>
          <a:effectLst/>
        </p:spPr>
      </p:cxnSp>
      <p:sp>
        <p:nvSpPr>
          <p:cNvPr id="7" name="正方形/長方形 6"/>
          <p:cNvSpPr/>
          <p:nvPr/>
        </p:nvSpPr>
        <p:spPr>
          <a:xfrm>
            <a:off x="78585" y="16150"/>
            <a:ext cx="9750414" cy="270000"/>
          </a:xfrm>
          <a:prstGeom prst="rect">
            <a:avLst/>
          </a:prstGeom>
          <a:solidFill>
            <a:srgbClr val="FF6600">
              <a:alpha val="80000"/>
            </a:srgbClr>
          </a:solidFill>
          <a:ln>
            <a:noFill/>
          </a:ln>
        </p:spPr>
        <p:txBody>
          <a:bodyPr wrap="square" lIns="95637" tIns="108000" rIns="95637" bIns="108000" anchor="ctr">
            <a:noAutofit/>
          </a:bodyPr>
          <a:lstStyle/>
          <a:p>
            <a:pPr algn="ct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年４月２日以降に</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歳の誕生日を迎える方へ</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AutoShape 41"/>
          <p:cNvSpPr>
            <a:spLocks noChangeArrowheads="1"/>
          </p:cNvSpPr>
          <p:nvPr/>
        </p:nvSpPr>
        <p:spPr bwMode="auto">
          <a:xfrm>
            <a:off x="82024" y="268674"/>
            <a:ext cx="9764473" cy="711492"/>
          </a:xfrm>
          <a:prstGeom prst="roundRect">
            <a:avLst>
              <a:gd name="adj" fmla="val 0"/>
            </a:avLst>
          </a:prstGeom>
          <a:solidFill>
            <a:srgbClr val="2CA66C">
              <a:alpha val="80000"/>
            </a:srgbClr>
          </a:solidFill>
          <a:ln>
            <a:noFill/>
            <a:headEnd/>
            <a:tailEnd/>
          </a:ln>
          <a:effectLst/>
          <a:scene3d>
            <a:camera prst="orthographicFront"/>
            <a:lightRig rig="balanced" dir="t">
              <a:rot lat="0" lon="0" rev="8700000"/>
            </a:lightRig>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72000" rIns="0" bIns="36000" anchor="ctr">
            <a:noAutofit/>
          </a:bodyPr>
          <a:lstStyle/>
          <a:p>
            <a:pPr algn="ctr"/>
            <a:r>
              <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歳の誕生月の翌月 から医療費の</a:t>
            </a:r>
            <a:endPar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defTabSz="914340" fontAlgn="auto">
              <a:lnSpc>
                <a:spcPts val="2600"/>
              </a:lnSpc>
              <a:spcBef>
                <a:spcPts val="0"/>
              </a:spcBef>
              <a:spcAft>
                <a:spcPts val="0"/>
              </a:spcAft>
            </a:pPr>
            <a:r>
              <a:rPr lang="ja-JP" altLang="en-US" sz="2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窓口</a:t>
            </a:r>
            <a:r>
              <a:rPr lang="ja-JP" altLang="en-US" sz="2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負担が</a:t>
            </a:r>
            <a:r>
              <a:rPr lang="ja-JP" altLang="en-US" sz="2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２割</a:t>
            </a:r>
            <a:r>
              <a:rPr lang="ja-JP" altLang="en-US" sz="2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なります</a:t>
            </a:r>
            <a:endParaRPr lang="en-US" altLang="ja-JP" sz="2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defTabSz="914340" fontAlgn="auto">
              <a:lnSpc>
                <a:spcPts val="1000"/>
              </a:lnSpc>
              <a:spcBef>
                <a:spcPts val="0"/>
              </a:spcBef>
              <a:spcAft>
                <a:spcPts val="0"/>
              </a:spcAft>
            </a:pP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ただし、各月１日が誕生日の方はその月から２割になります</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bwMode="auto">
          <a:xfrm>
            <a:off x="163794" y="942510"/>
            <a:ext cx="9527318" cy="494728"/>
          </a:xfrm>
          <a:prstGeom prst="rect">
            <a:avLst/>
          </a:prstGeom>
          <a:noFill/>
          <a:ln w="31750" cmpd="sng">
            <a:noFill/>
            <a:miter lim="800000"/>
            <a:headEnd/>
            <a:tailEnd/>
          </a:ln>
          <a:effectLst/>
        </p:spPr>
        <p:txBody>
          <a:bodyPr wrap="square" lIns="67788" tIns="36000" rIns="67788" bIns="0" rtlCol="0" anchor="ctr">
            <a:noAutofit/>
          </a:bodyPr>
          <a:lstStyle/>
          <a:p>
            <a:pPr marL="180000" indent="-360000" defTabSz="676890">
              <a:spcBef>
                <a:spcPts val="0"/>
              </a:spcBef>
              <a:spcAft>
                <a:spcPts val="600"/>
              </a:spcAft>
            </a:pP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歳から</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74</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歳の方の窓口負担は法律上２割となっていますが、特例措置でこれまで１割負担とされていました。平成</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年度から、より公平な仕組みとするために２割負担に見直されることとなりました。</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5139996" y="210635"/>
            <a:ext cx="702013" cy="230832"/>
          </a:xfrm>
          <a:prstGeom prst="rect">
            <a:avLst/>
          </a:prstGeom>
          <a:noFill/>
        </p:spPr>
        <p:txBody>
          <a:bodyPr wrap="square" rtlCol="0">
            <a:spAutoFit/>
          </a:bodyPr>
          <a:lstStyle/>
          <a:p>
            <a:r>
              <a:rPr kumimoji="1" lang="en-US" altLang="ja-JP" sz="9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bwMode="auto">
          <a:xfrm>
            <a:off x="163794" y="1406810"/>
            <a:ext cx="9534743" cy="1734158"/>
          </a:xfrm>
          <a:prstGeom prst="rect">
            <a:avLst/>
          </a:prstGeom>
          <a:solidFill>
            <a:schemeClr val="bg1"/>
          </a:solidFill>
          <a:ln w="25400" cmpd="sng">
            <a:solidFill>
              <a:srgbClr val="2CA66C">
                <a:alpha val="80000"/>
              </a:srgbClr>
            </a:solidFill>
            <a:miter lim="800000"/>
            <a:headEnd/>
            <a:tailEnd/>
          </a:ln>
          <a:effectLst/>
        </p:spPr>
        <p:txBody>
          <a:bodyPr wrap="square" lIns="75305" tIns="108000" rIns="75305" bIns="33893" rtlCol="0" anchor="ctr">
            <a:noAutofit/>
          </a:bodyPr>
          <a:lstStyle/>
          <a:p>
            <a:pPr marL="180975" defTabSz="676890">
              <a:spcBef>
                <a:spcPts val="600"/>
              </a:spcBef>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年４月２日以降に</a:t>
            </a:r>
            <a:r>
              <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歳の誕生日を迎える方</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defTabSz="676890">
              <a:spcBef>
                <a:spcPts val="0"/>
              </a:spcBef>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誕生日が昭和</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年４月２日以降の方</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defTabSz="676890">
              <a:spcBef>
                <a:spcPts val="0"/>
              </a:spcBef>
            </a:pPr>
            <a:endParaRPr lang="ja-JP" altLang="en-US" sz="5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defTabSz="676890">
              <a:spcBef>
                <a:spcPts val="0"/>
              </a:spcBef>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歳の誕生月の翌月</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ただし、各月１日が誕生日の方はその月</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から</a:t>
            </a:r>
            <a:endPar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defTabSz="676890">
              <a:spcBef>
                <a:spcPts val="0"/>
              </a:spcBef>
            </a:pP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 </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（例）平成</a:t>
            </a:r>
            <a:r>
              <a:rPr lang="en-US" altLang="ja-JP"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26</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年</a:t>
            </a:r>
            <a:r>
              <a:rPr lang="en-US" altLang="ja-JP"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4</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月</a:t>
            </a:r>
            <a:r>
              <a:rPr lang="en-US" altLang="ja-JP"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2</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日～</a:t>
            </a:r>
            <a:r>
              <a:rPr lang="en-US" altLang="ja-JP"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5</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月</a:t>
            </a:r>
            <a:r>
              <a:rPr lang="en-US" altLang="ja-JP"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1</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日に</a:t>
            </a:r>
            <a:r>
              <a:rPr lang="en-US" altLang="ja-JP"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70</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歳の誕生日を迎える方は、</a:t>
            </a:r>
            <a:r>
              <a:rPr lang="en-US" altLang="ja-JP"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5</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月の診療から</a:t>
            </a:r>
            <a:r>
              <a:rPr lang="en-US" altLang="ja-JP"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2</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割負担になります。</a:t>
            </a:r>
          </a:p>
          <a:p>
            <a:pPr marL="180975" defTabSz="676890">
              <a:spcBef>
                <a:spcPts val="0"/>
              </a:spcBef>
            </a:pPr>
            <a:r>
              <a:rPr lang="ja-JP" altLang="en-US" sz="5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5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defTabSz="676890">
              <a:spcBef>
                <a:spcPts val="0"/>
              </a:spcBef>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一定</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の所得がある方は、これまでどおり３割負担です</a:t>
            </a:r>
          </a:p>
          <a:p>
            <a:pPr marL="180975" defTabSz="676890">
              <a:spcBef>
                <a:spcPts val="0"/>
              </a:spcBef>
            </a:pPr>
            <a:endParaRPr lang="en-US" altLang="ja-JP" sz="8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defTabSz="676890">
              <a:spcBef>
                <a:spcPts val="0"/>
              </a:spcBef>
            </a:pP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なお、窓口負担には毎月の負担上限額が定められていますが、</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歳から２割負担となる方は、</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69</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歳までと比べて上限額が下がります</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bwMode="auto">
          <a:xfrm>
            <a:off x="266835" y="1438994"/>
            <a:ext cx="1157774" cy="281007"/>
          </a:xfrm>
          <a:prstGeom prst="round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72000" rIns="91440" bIns="0" numCol="1" rtlCol="0" anchor="ctr" anchorCtr="0" compatLnSpc="1">
            <a:prstTxWarp prst="textNoShape">
              <a:avLst/>
            </a:prstTxWarp>
          </a:bodyPr>
          <a:lstStyle/>
          <a:p>
            <a:pPr algn="ctr" defTabSz="1279440" fontAlgn="base">
              <a:spcBef>
                <a:spcPct val="0"/>
              </a:spcBef>
              <a:spcAft>
                <a:spcPct val="0"/>
              </a:spcAft>
            </a:pPr>
            <a:r>
              <a:rPr lang="ja-JP" altLang="en-US" sz="1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対象者</a:t>
            </a:r>
            <a:endPar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bwMode="auto">
          <a:xfrm>
            <a:off x="266834" y="1913460"/>
            <a:ext cx="1157775" cy="281007"/>
          </a:xfrm>
          <a:prstGeom prst="round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0" tIns="72000" rIns="0" bIns="0" numCol="1" rtlCol="0" anchor="ctr" anchorCtr="0" compatLnSpc="1">
            <a:prstTxWarp prst="textNoShape">
              <a:avLst/>
            </a:prstTxWarp>
          </a:bodyPr>
          <a:lstStyle/>
          <a:p>
            <a:pPr algn="ctr" defTabSz="1279440" fontAlgn="base">
              <a:spcBef>
                <a:spcPct val="0"/>
              </a:spcBef>
              <a:spcAft>
                <a:spcPct val="0"/>
              </a:spcAft>
            </a:pPr>
            <a:r>
              <a:rPr lang="en-US" altLang="ja-JP"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割となる時期</a:t>
            </a:r>
            <a:endPar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bwMode="auto">
          <a:xfrm>
            <a:off x="266834" y="2434934"/>
            <a:ext cx="1157775" cy="281007"/>
          </a:xfrm>
          <a:prstGeom prst="round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72000" rIns="91440" bIns="0" numCol="1" rtlCol="0" anchor="ctr" anchorCtr="0" compatLnSpc="1">
            <a:prstTxWarp prst="textNoShape">
              <a:avLst/>
            </a:prstTxWarp>
          </a:bodyPr>
          <a:lstStyle/>
          <a:p>
            <a:pPr algn="ctr" defTabSz="1279440" fontAlgn="base">
              <a:spcBef>
                <a:spcPct val="0"/>
              </a:spcBef>
              <a:spcAft>
                <a:spcPct val="0"/>
              </a:spcAft>
            </a:pP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ご注意</a:t>
            </a:r>
          </a:p>
        </p:txBody>
      </p:sp>
      <p:sp>
        <p:nvSpPr>
          <p:cNvPr id="15" name="正方形/長方形 14"/>
          <p:cNvSpPr/>
          <p:nvPr/>
        </p:nvSpPr>
        <p:spPr>
          <a:xfrm>
            <a:off x="78585" y="3219690"/>
            <a:ext cx="9760050" cy="270000"/>
          </a:xfrm>
          <a:prstGeom prst="rect">
            <a:avLst/>
          </a:prstGeom>
          <a:solidFill>
            <a:srgbClr val="FF6600">
              <a:alpha val="80000"/>
            </a:srgbClr>
          </a:solidFill>
          <a:ln>
            <a:noFill/>
          </a:ln>
        </p:spPr>
        <p:txBody>
          <a:bodyPr wrap="square" lIns="95637" tIns="108000" rIns="95637" bIns="108000" anchor="ctr">
            <a:noAutofit/>
          </a:bodyPr>
          <a:lstStyle/>
          <a:p>
            <a:pPr algn="ct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年４月１日までに</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歳の誕生日を迎えた方へ</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AutoShape 41"/>
          <p:cNvSpPr>
            <a:spLocks noChangeArrowheads="1"/>
          </p:cNvSpPr>
          <p:nvPr/>
        </p:nvSpPr>
        <p:spPr bwMode="auto">
          <a:xfrm>
            <a:off x="75145" y="3472684"/>
            <a:ext cx="9764472" cy="777792"/>
          </a:xfrm>
          <a:prstGeom prst="roundRect">
            <a:avLst>
              <a:gd name="adj" fmla="val 0"/>
            </a:avLst>
          </a:prstGeom>
          <a:solidFill>
            <a:srgbClr val="3366FF">
              <a:alpha val="80000"/>
            </a:srgbClr>
          </a:solidFill>
          <a:ln>
            <a:noFill/>
            <a:headEnd/>
            <a:tailEnd/>
          </a:ln>
          <a:effectLst/>
          <a:scene3d>
            <a:camera prst="orthographicFront"/>
            <a:lightRig rig="balanced" dir="t">
              <a:rot lat="0" lon="0" rev="8700000"/>
            </a:lightRig>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72000" rIns="0" bIns="36000" anchor="ctr">
            <a:noAutofit/>
          </a:bodyPr>
          <a:lstStyle/>
          <a:p>
            <a:pPr algn="ct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月以降も医療費の</a:t>
            </a:r>
            <a:endPar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defTabSz="914340" fontAlgn="auto">
              <a:lnSpc>
                <a:spcPts val="2600"/>
              </a:lnSpc>
              <a:spcBef>
                <a:spcPts val="0"/>
              </a:spcBef>
              <a:spcAft>
                <a:spcPts val="0"/>
              </a:spcAft>
            </a:pPr>
            <a:r>
              <a:rPr lang="ja-JP" altLang="en-US" sz="2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窓口負担は</a:t>
            </a:r>
            <a:r>
              <a:rPr lang="ja-JP" altLang="en-US" sz="2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１割のまま</a:t>
            </a:r>
            <a:r>
              <a:rPr lang="ja-JP" altLang="en-US" sz="2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変わりません</a:t>
            </a:r>
            <a:endParaRPr lang="en-US" altLang="ja-JP" sz="2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defTabSz="914340" fontAlgn="auto">
              <a:lnSpc>
                <a:spcPts val="1440"/>
              </a:lnSpc>
              <a:spcBef>
                <a:spcPts val="0"/>
              </a:spcBef>
              <a:spcAft>
                <a:spcPts val="0"/>
              </a:spcAft>
            </a:pP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日～４月</a:t>
            </a:r>
            <a:r>
              <a:rPr lang="en-US" altLang="ja-JP"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日に</a:t>
            </a:r>
            <a:r>
              <a:rPr lang="en-US" altLang="ja-JP"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歳の誕生日を迎える方は、</a:t>
            </a:r>
            <a:r>
              <a:rPr lang="en-US" altLang="ja-JP"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割から</a:t>
            </a:r>
            <a:r>
              <a:rPr lang="en-US" altLang="ja-JP"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割に</a:t>
            </a:r>
            <a:r>
              <a:rPr lang="ja-JP" altLang="en-US" sz="1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なります</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7" name="グループ化 16"/>
          <p:cNvGrpSpPr/>
          <p:nvPr/>
        </p:nvGrpSpPr>
        <p:grpSpPr>
          <a:xfrm>
            <a:off x="174745" y="4498776"/>
            <a:ext cx="9528627" cy="1010231"/>
            <a:chOff x="190178" y="7434771"/>
            <a:chExt cx="6841701" cy="1136510"/>
          </a:xfrm>
        </p:grpSpPr>
        <p:sp>
          <p:nvSpPr>
            <p:cNvPr id="18" name="テキスト ボックス 17"/>
            <p:cNvSpPr txBox="1"/>
            <p:nvPr/>
          </p:nvSpPr>
          <p:spPr bwMode="auto">
            <a:xfrm>
              <a:off x="190178" y="7434771"/>
              <a:ext cx="6841701" cy="1136510"/>
            </a:xfrm>
            <a:prstGeom prst="rect">
              <a:avLst/>
            </a:prstGeom>
            <a:solidFill>
              <a:schemeClr val="bg1"/>
            </a:solidFill>
            <a:ln w="25400" cmpd="sng">
              <a:solidFill>
                <a:srgbClr val="3366FF">
                  <a:alpha val="80000"/>
                </a:srgbClr>
              </a:solidFill>
              <a:miter lim="800000"/>
              <a:headEnd/>
              <a:tailEnd/>
            </a:ln>
            <a:effectLst/>
          </p:spPr>
          <p:txBody>
            <a:bodyPr wrap="square" lIns="67788" tIns="72000" rIns="67788" bIns="33893" rtlCol="0" anchor="ctr" anchorCtr="0">
              <a:noAutofit/>
            </a:bodyPr>
            <a:lstStyle/>
            <a:p>
              <a:pPr marL="377825" indent="-196850" defTabSz="676890">
                <a:spcBef>
                  <a:spcPts val="600"/>
                </a:spcBef>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年４月１日までに</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歳の誕生日を</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迎えた方</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77825" indent="-196850" defTabSz="676890">
                <a:spcBef>
                  <a:spcPts val="0"/>
                </a:spcBef>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誕生日が昭和</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年４月１日までの方）</a:t>
              </a:r>
              <a:endPar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77825" indent="-196850" defTabSz="676890">
                <a:spcBef>
                  <a:spcPts val="0"/>
                </a:spcBef>
              </a:pPr>
              <a:r>
                <a:rPr lang="ja-JP" altLang="en-US" sz="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77825" indent="-196850" defTabSz="676890">
                <a:spcBef>
                  <a:spcPts val="0"/>
                </a:spcBef>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一定</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の所得がある方は、これまでどおり３割負担</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77825" indent="-196850" defTabSz="676890">
                <a:spcBef>
                  <a:spcPts val="0"/>
                </a:spcBef>
              </a:pPr>
              <a:endParaRPr lang="en-US" altLang="ja-JP" sz="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lvl="0" defTabSz="676890" fontAlgn="auto">
                <a:spcBef>
                  <a:spcPts val="0"/>
                </a:spcBef>
                <a:spcAft>
                  <a:spcPts val="0"/>
                </a:spcAft>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なお</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、窓口負担には毎月の負担上限額が定められていますが、この上限額も変わりません</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bwMode="auto">
            <a:xfrm>
              <a:off x="275185" y="7967913"/>
              <a:ext cx="812417" cy="360038"/>
            </a:xfrm>
            <a:prstGeom prst="round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72000" rIns="91440" bIns="0" numCol="1" rtlCol="0" anchor="ctr" anchorCtr="0" compatLnSpc="1">
              <a:prstTxWarp prst="textNoShape">
                <a:avLst/>
              </a:prstTxWarp>
            </a:bodyPr>
            <a:lstStyle/>
            <a:p>
              <a:pPr algn="ctr" defTabSz="1279440" fontAlgn="base">
                <a:spcBef>
                  <a:spcPct val="0"/>
                </a:spcBef>
                <a:spcAft>
                  <a:spcPct val="0"/>
                </a:spcAft>
              </a:pP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ご注意</a:t>
              </a:r>
            </a:p>
          </p:txBody>
        </p:sp>
        <p:sp>
          <p:nvSpPr>
            <p:cNvPr id="20" name="角丸四角形 19"/>
            <p:cNvSpPr/>
            <p:nvPr/>
          </p:nvSpPr>
          <p:spPr bwMode="auto">
            <a:xfrm>
              <a:off x="275185" y="7466798"/>
              <a:ext cx="812416" cy="360038"/>
            </a:xfrm>
            <a:prstGeom prst="round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72000" rIns="91440" bIns="0" numCol="1" rtlCol="0" anchor="ctr" anchorCtr="0" compatLnSpc="1">
              <a:prstTxWarp prst="textNoShape">
                <a:avLst/>
              </a:prstTxWarp>
            </a:bodyPr>
            <a:lstStyle/>
            <a:p>
              <a:pPr algn="ctr" defTabSz="1279440" fontAlgn="base">
                <a:spcBef>
                  <a:spcPct val="0"/>
                </a:spcBef>
                <a:spcAft>
                  <a:spcPct val="0"/>
                </a:spcAft>
              </a:pPr>
              <a:r>
                <a:rPr lang="ja-JP" altLang="en-US" sz="1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対象者</a:t>
              </a:r>
              <a:endPar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1" name="メモ 20"/>
          <p:cNvSpPr/>
          <p:nvPr/>
        </p:nvSpPr>
        <p:spPr>
          <a:xfrm>
            <a:off x="197022" y="5392892"/>
            <a:ext cx="9499989" cy="596576"/>
          </a:xfrm>
          <a:prstGeom prst="foldedCorner">
            <a:avLst>
              <a:gd name="adj" fmla="val 0"/>
            </a:avLst>
          </a:prstGeom>
          <a:noFill/>
          <a:ln w="12700">
            <a:noFill/>
          </a:ln>
        </p:spPr>
        <p:style>
          <a:lnRef idx="2">
            <a:schemeClr val="accent2"/>
          </a:lnRef>
          <a:fillRef idx="1">
            <a:schemeClr val="lt1"/>
          </a:fillRef>
          <a:effectRef idx="0">
            <a:schemeClr val="accent2"/>
          </a:effectRef>
          <a:fontRef idx="minor">
            <a:schemeClr val="dk1"/>
          </a:fontRef>
        </p:style>
        <p:txBody>
          <a:bodyPr wrap="square" lIns="67807" tIns="160173" rIns="67807" bIns="33903" anchor="t" anchorCtr="0">
            <a:noAutofit/>
          </a:bodyPr>
          <a:lstStyle/>
          <a:p>
            <a:pPr defTabSz="676890">
              <a:spcBef>
                <a:spcPts val="445"/>
              </a:spcBef>
            </a:pP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詳細は、</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加入</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ている</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健康保険組合、全国健康保険協会、市町村（国民健康</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保険担当課）、</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国民健康</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保険組合</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、共済</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組合</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お問い合わせ</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ください。</a:t>
            </a:r>
          </a:p>
        </p:txBody>
      </p:sp>
      <p:grpSp>
        <p:nvGrpSpPr>
          <p:cNvPr id="22" name="グループ化 21"/>
          <p:cNvGrpSpPr/>
          <p:nvPr/>
        </p:nvGrpSpPr>
        <p:grpSpPr>
          <a:xfrm>
            <a:off x="2231024" y="6654846"/>
            <a:ext cx="4212077" cy="283893"/>
            <a:chOff x="2268302" y="9944597"/>
            <a:chExt cx="3024336" cy="283893"/>
          </a:xfrm>
        </p:grpSpPr>
        <p:sp>
          <p:nvSpPr>
            <p:cNvPr id="23" name="Text Box 43"/>
            <p:cNvSpPr txBox="1">
              <a:spLocks noChangeArrowheads="1"/>
            </p:cNvSpPr>
            <p:nvPr/>
          </p:nvSpPr>
          <p:spPr bwMode="auto">
            <a:xfrm>
              <a:off x="2268302" y="9944598"/>
              <a:ext cx="3024336" cy="283892"/>
            </a:xfrm>
            <a:prstGeom prst="rect">
              <a:avLst/>
            </a:prstGeom>
            <a:noFill/>
            <a:ln w="9525">
              <a:noFill/>
              <a:miter lim="800000"/>
              <a:headEnd/>
              <a:tailEnd/>
            </a:ln>
          </p:spPr>
          <p:txBody>
            <a:bodyPr wrap="square" lIns="67788" tIns="33893" rIns="67788" bIns="33893" anchor="b">
              <a:spAutoFit/>
            </a:bodyPr>
            <a:lstStyle/>
            <a:p>
              <a:pPr algn="ctr" defTabSz="948823">
                <a:spcBef>
                  <a:spcPct val="50000"/>
                </a:spcBef>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厚生労働省</a:t>
              </a:r>
            </a:p>
          </p:txBody>
        </p:sp>
        <p:pic>
          <p:nvPicPr>
            <p:cNvPr id="24" name="Picture 2" descr="厚生労働省シンボルマーク"/>
            <p:cNvPicPr>
              <a:picLocks noChangeAspect="1" noChangeArrowheads="1"/>
            </p:cNvPicPr>
            <p:nvPr/>
          </p:nvPicPr>
          <p:blipFill>
            <a:blip r:embed="rId3" cstate="print"/>
            <a:srcRect/>
            <a:stretch>
              <a:fillRect/>
            </a:stretch>
          </p:blipFill>
          <p:spPr bwMode="auto">
            <a:xfrm>
              <a:off x="3200659" y="9944597"/>
              <a:ext cx="194818" cy="190445"/>
            </a:xfrm>
            <a:prstGeom prst="rect">
              <a:avLst/>
            </a:prstGeom>
            <a:noFill/>
          </p:spPr>
        </p:pic>
      </p:grpSp>
      <p:sp>
        <p:nvSpPr>
          <p:cNvPr id="25" name="正方形/長方形 24"/>
          <p:cNvSpPr/>
          <p:nvPr/>
        </p:nvSpPr>
        <p:spPr>
          <a:xfrm>
            <a:off x="75143" y="5742392"/>
            <a:ext cx="9756342" cy="276112"/>
          </a:xfrm>
          <a:prstGeom prst="rect">
            <a:avLst/>
          </a:prstGeom>
          <a:solidFill>
            <a:srgbClr val="FF6600">
              <a:alpha val="80000"/>
            </a:srgbClr>
          </a:solidFill>
          <a:ln>
            <a:noFill/>
          </a:ln>
        </p:spPr>
        <p:txBody>
          <a:bodyPr wrap="square" lIns="95637" tIns="108000" rIns="95637" bIns="108000" anchor="ctr">
            <a:noAutofit/>
          </a:bodyPr>
          <a:lstStyle/>
          <a:p>
            <a:pPr algn="ct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すべての方へ</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bwMode="auto">
          <a:xfrm>
            <a:off x="-72484" y="5748648"/>
            <a:ext cx="10065568" cy="1224486"/>
          </a:xfrm>
          <a:prstGeom prst="rect">
            <a:avLst/>
          </a:prstGeom>
          <a:noFill/>
          <a:ln w="31750" cmpd="sng">
            <a:noFill/>
            <a:miter lim="800000"/>
            <a:headEnd/>
            <a:tailEnd/>
          </a:ln>
          <a:effectLst/>
        </p:spPr>
        <p:txBody>
          <a:bodyPr wrap="square" lIns="67788" tIns="36000" rIns="67788" bIns="0" rtlCol="0" anchor="ctr">
            <a:noAutofit/>
          </a:bodyPr>
          <a:lstStyle/>
          <a:p>
            <a:pPr marL="180000" indent="-360000" defTabSz="676890">
              <a:lnSpc>
                <a:spcPts val="1400"/>
              </a:lnSpc>
              <a:spcBef>
                <a:spcPts val="0"/>
              </a:spcBef>
              <a:spcAft>
                <a:spcPts val="300"/>
              </a:spcAft>
            </a:pP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・厚生労働省が定める診療報酬や</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薬価等に</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、医療機関等が仕入れ時に負担する消費税が反映されて</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います。</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360000" defTabSz="676890">
              <a:lnSpc>
                <a:spcPts val="1400"/>
              </a:lnSpc>
              <a:spcBef>
                <a:spcPts val="0"/>
              </a:spcBef>
              <a:spcAft>
                <a:spcPts val="300"/>
              </a:spcAft>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日から消費税が８％になることに伴い、診療報酬の一部が引き上げられています。</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360000" defTabSz="676890">
              <a:lnSpc>
                <a:spcPts val="1200"/>
              </a:lnSpc>
              <a:spcBef>
                <a:spcPts val="0"/>
              </a:spcBef>
              <a:spcAft>
                <a:spcPts val="300"/>
              </a:spcAft>
            </a:pP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詳しくは厚生労働省ホームページ（</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http://www.mhlw.go.jp)</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をご覧ください。</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46781" y="5723342"/>
            <a:ext cx="9827088" cy="768898"/>
          </a:xfrm>
          <a:prstGeom prst="rect">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82</a:t>
            </a:fld>
            <a:endParaRPr lang="ja-JP" altLang="en-US" dirty="0">
              <a:solidFill>
                <a:prstClr val="black"/>
              </a:solidFill>
              <a:latin typeface="Calibri"/>
            </a:endParaRPr>
          </a:p>
        </p:txBody>
      </p:sp>
    </p:spTree>
    <p:extLst>
      <p:ext uri="{BB962C8B-B14F-4D97-AF65-F5344CB8AC3E}">
        <p14:creationId xmlns:p14="http://schemas.microsoft.com/office/powerpoint/2010/main" val="20826959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191" y="8834"/>
            <a:ext cx="8876872" cy="664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7175680" y="592429"/>
            <a:ext cx="2264534" cy="461665"/>
          </a:xfrm>
          <a:prstGeom prst="rect">
            <a:avLst/>
          </a:prstGeom>
          <a:solidFill>
            <a:srgbClr val="F8D7CD"/>
          </a:solidFill>
          <a:ln w="19050">
            <a:solidFill>
              <a:srgbClr val="002060"/>
            </a:solidFill>
            <a:prstDash val="sysDash"/>
          </a:ln>
        </p:spPr>
        <p:txBody>
          <a:bodyPr wrap="square" rtlCol="0">
            <a:spAutoFit/>
          </a:bodyPr>
          <a:lstStyle/>
          <a:p>
            <a:r>
              <a:rPr kumimoji="1" lang="ja-JP" altLang="en-US" sz="1200" b="1" dirty="0" smtClean="0"/>
              <a:t>（注）</a:t>
            </a:r>
            <a:r>
              <a:rPr lang="ja-JP" altLang="en-US" sz="1200" b="1" dirty="0" smtClean="0"/>
              <a:t>下記</a:t>
            </a:r>
            <a:r>
              <a:rPr kumimoji="1" lang="ja-JP" altLang="en-US" sz="1200" b="1" dirty="0" smtClean="0"/>
              <a:t>点数は平成</a:t>
            </a:r>
            <a:r>
              <a:rPr kumimoji="1" lang="en-US" altLang="ja-JP" sz="1200" b="1" dirty="0" smtClean="0"/>
              <a:t>26</a:t>
            </a:r>
            <a:r>
              <a:rPr kumimoji="1" lang="ja-JP" altLang="en-US" sz="1200" b="1" dirty="0" smtClean="0"/>
              <a:t>年改定　　</a:t>
            </a:r>
            <a:endParaRPr kumimoji="1" lang="en-US" altLang="ja-JP" sz="1200" b="1" dirty="0" smtClean="0"/>
          </a:p>
          <a:p>
            <a:r>
              <a:rPr lang="ja-JP" altLang="en-US" sz="1200" b="1" dirty="0" smtClean="0"/>
              <a:t>　　　 </a:t>
            </a:r>
            <a:r>
              <a:rPr kumimoji="1" lang="ja-JP" altLang="en-US" sz="1200" b="1" dirty="0" smtClean="0"/>
              <a:t>前の</a:t>
            </a:r>
            <a:r>
              <a:rPr lang="ja-JP" altLang="en-US" sz="1200" b="1" dirty="0" smtClean="0"/>
              <a:t> 点数</a:t>
            </a:r>
            <a:endParaRPr kumimoji="1" lang="ja-JP" altLang="en-US" sz="1200" b="1" dirty="0"/>
          </a:p>
        </p:txBody>
      </p:sp>
      <p:sp>
        <p:nvSpPr>
          <p:cNvPr id="5" name="スライド番号プレースホルダー 2"/>
          <p:cNvSpPr txBox="1">
            <a:spLocks/>
          </p:cNvSpPr>
          <p:nvPr/>
        </p:nvSpPr>
        <p:spPr>
          <a:xfrm>
            <a:off x="7594600" y="649287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Times New Roman"/>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1" lang="ja-JP" altLang="en-US" sz="1800" b="0" i="0" u="none" strike="noStrike" kern="1200" cap="none" spc="0" normalizeH="0" baseline="0" noProof="0" dirty="0">
              <a:ln>
                <a:noFill/>
              </a:ln>
              <a:solidFill>
                <a:prstClr val="black"/>
              </a:solidFill>
              <a:effectLst/>
              <a:uLnTx/>
              <a:uFillTx/>
              <a:latin typeface="Times New Roman"/>
              <a:ea typeface="ＭＳ Ｐゴシック"/>
            </a:endParaRPr>
          </a:p>
        </p:txBody>
      </p:sp>
    </p:spTree>
    <p:extLst>
      <p:ext uri="{BB962C8B-B14F-4D97-AF65-F5344CB8AC3E}">
        <p14:creationId xmlns:p14="http://schemas.microsoft.com/office/powerpoint/2010/main" val="30304242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58" name="Object 15"/>
          <p:cNvGraphicFramePr>
            <a:graphicFrameLocks noChangeAspect="1"/>
          </p:cNvGraphicFramePr>
          <p:nvPr/>
        </p:nvGraphicFramePr>
        <p:xfrm>
          <a:off x="1207347" y="1506538"/>
          <a:ext cx="6841331" cy="2570162"/>
        </p:xfrm>
        <a:graphic>
          <a:graphicData uri="http://schemas.openxmlformats.org/presentationml/2006/ole">
            <mc:AlternateContent xmlns:mc="http://schemas.openxmlformats.org/markup-compatibility/2006">
              <mc:Choice xmlns:v="urn:schemas-microsoft-com:vml" Requires="v">
                <p:oleObj spid="_x0000_s2218" name="ワークシート" r:id="rId5" imgW="5210192" imgH="2086082" progId="Excel.Sheet.8">
                  <p:embed/>
                </p:oleObj>
              </mc:Choice>
              <mc:Fallback>
                <p:oleObj name="ワークシート" r:id="rId5" imgW="5210192" imgH="2086082" progId="Excel.Sheet.8">
                  <p:embed/>
                  <p:pic>
                    <p:nvPicPr>
                      <p:cNvPr id="0" name="Picture 1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7347" y="1506538"/>
                        <a:ext cx="6841331" cy="2570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4259" name="Text Box 6"/>
          <p:cNvSpPr txBox="1">
            <a:spLocks noChangeArrowheads="1"/>
          </p:cNvSpPr>
          <p:nvPr/>
        </p:nvSpPr>
        <p:spPr bwMode="auto">
          <a:xfrm>
            <a:off x="1442914" y="34925"/>
            <a:ext cx="719044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r>
              <a:rPr lang="ja-JP" altLang="en-US" smtClean="0">
                <a:solidFill>
                  <a:srgbClr val="000000"/>
                </a:solidFill>
              </a:rPr>
              <a:t>医療機関の消費税負担の現状　</a:t>
            </a:r>
          </a:p>
        </p:txBody>
      </p:sp>
      <p:sp>
        <p:nvSpPr>
          <p:cNvPr id="224260" name="テキスト ボックス 15"/>
          <p:cNvSpPr txBox="1">
            <a:spLocks noChangeArrowheads="1"/>
          </p:cNvSpPr>
          <p:nvPr/>
        </p:nvSpPr>
        <p:spPr bwMode="auto">
          <a:xfrm>
            <a:off x="8120856" y="1773238"/>
            <a:ext cx="79110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2000" b="1" smtClean="0">
                <a:solidFill>
                  <a:srgbClr val="000000"/>
                </a:solidFill>
                <a:latin typeface="ＭＳ ゴシック" pitchFamily="49" charset="-128"/>
                <a:ea typeface="ＭＳ ゴシック" pitchFamily="49" charset="-128"/>
              </a:rPr>
              <a:t>2.2%</a:t>
            </a:r>
            <a:endParaRPr lang="ja-JP" altLang="en-US" sz="2000" b="1" smtClean="0">
              <a:solidFill>
                <a:srgbClr val="000000"/>
              </a:solidFill>
              <a:latin typeface="ＭＳ ゴシック" pitchFamily="49" charset="-128"/>
              <a:ea typeface="ＭＳ ゴシック" pitchFamily="49" charset="-128"/>
            </a:endParaRPr>
          </a:p>
        </p:txBody>
      </p:sp>
      <p:sp>
        <p:nvSpPr>
          <p:cNvPr id="17" name="正方形/長方形 16"/>
          <p:cNvSpPr/>
          <p:nvPr/>
        </p:nvSpPr>
        <p:spPr>
          <a:xfrm>
            <a:off x="488421" y="620715"/>
            <a:ext cx="8929158" cy="578008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2400">
              <a:solidFill>
                <a:srgbClr val="FFFFFF"/>
              </a:solidFill>
            </a:endParaRPr>
          </a:p>
        </p:txBody>
      </p:sp>
      <p:sp>
        <p:nvSpPr>
          <p:cNvPr id="224262" name="Rectangle 10"/>
          <p:cNvSpPr>
            <a:spLocks noChangeArrowheads="1"/>
          </p:cNvSpPr>
          <p:nvPr/>
        </p:nvSpPr>
        <p:spPr bwMode="auto">
          <a:xfrm>
            <a:off x="1785144" y="4365625"/>
            <a:ext cx="3418946" cy="427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smtClean="0">
              <a:solidFill>
                <a:srgbClr val="000000"/>
              </a:solidFill>
            </a:endParaRPr>
          </a:p>
        </p:txBody>
      </p:sp>
      <p:sp>
        <p:nvSpPr>
          <p:cNvPr id="224263" name="AutoShape 11"/>
          <p:cNvSpPr>
            <a:spLocks/>
          </p:cNvSpPr>
          <p:nvPr/>
        </p:nvSpPr>
        <p:spPr bwMode="auto">
          <a:xfrm rot="5400000">
            <a:off x="2740422" y="2657885"/>
            <a:ext cx="287338" cy="3271044"/>
          </a:xfrm>
          <a:prstGeom prst="rightBrace">
            <a:avLst>
              <a:gd name="adj1" fmla="val 88153"/>
              <a:gd name="adj2" fmla="val 50000"/>
            </a:avLst>
          </a:prstGeom>
          <a:noFill/>
          <a:ln w="2540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smtClean="0">
              <a:solidFill>
                <a:srgbClr val="000000"/>
              </a:solidFill>
            </a:endParaRPr>
          </a:p>
        </p:txBody>
      </p:sp>
      <p:sp>
        <p:nvSpPr>
          <p:cNvPr id="224264" name="テキスト ボックス 1"/>
          <p:cNvSpPr txBox="1">
            <a:spLocks noChangeArrowheads="1"/>
          </p:cNvSpPr>
          <p:nvPr/>
        </p:nvSpPr>
        <p:spPr bwMode="auto">
          <a:xfrm>
            <a:off x="1154035" y="1052513"/>
            <a:ext cx="687572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2200" b="1" smtClean="0">
                <a:solidFill>
                  <a:srgbClr val="000000"/>
                </a:solidFill>
              </a:rPr>
              <a:t>医療機関の支払う消費税</a:t>
            </a:r>
            <a:r>
              <a:rPr lang="ja-JP" altLang="en-US" sz="2200" smtClean="0">
                <a:solidFill>
                  <a:srgbClr val="000000"/>
                </a:solidFill>
              </a:rPr>
              <a:t>（診療収入に対する割合）</a:t>
            </a:r>
            <a:r>
              <a:rPr lang="ja-JP" altLang="en-US" sz="2200" b="1" smtClean="0">
                <a:solidFill>
                  <a:srgbClr val="000000"/>
                </a:solidFill>
              </a:rPr>
              <a:t>　　</a:t>
            </a:r>
          </a:p>
        </p:txBody>
      </p:sp>
      <p:grpSp>
        <p:nvGrpSpPr>
          <p:cNvPr id="3" name="グループ化 2"/>
          <p:cNvGrpSpPr>
            <a:grpSpLocks/>
          </p:cNvGrpSpPr>
          <p:nvPr/>
        </p:nvGrpSpPr>
        <p:grpSpPr bwMode="auto">
          <a:xfrm>
            <a:off x="775629" y="3087688"/>
            <a:ext cx="7490126" cy="2743200"/>
            <a:chOff x="849313" y="3736082"/>
            <a:chExt cx="7488832" cy="2741733"/>
          </a:xfrm>
        </p:grpSpPr>
        <p:sp>
          <p:nvSpPr>
            <p:cNvPr id="224269" name="Rectangle 12" descr="右上がり対角線 (太)"/>
            <p:cNvSpPr>
              <a:spLocks noChangeArrowheads="1"/>
            </p:cNvSpPr>
            <p:nvPr/>
          </p:nvSpPr>
          <p:spPr bwMode="auto">
            <a:xfrm>
              <a:off x="6033120" y="3736082"/>
              <a:ext cx="2068463" cy="978793"/>
            </a:xfrm>
            <a:prstGeom prst="rect">
              <a:avLst/>
            </a:prstGeom>
            <a:pattFill prst="wdUpDiag">
              <a:fgClr>
                <a:srgbClr val="800000"/>
              </a:fgClr>
              <a:bgClr>
                <a:schemeClr val="bg1"/>
              </a:bgClr>
            </a:pattFill>
            <a:ln w="9525">
              <a:solidFill>
                <a:srgbClr val="800000"/>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smtClean="0">
                <a:solidFill>
                  <a:srgbClr val="000000"/>
                </a:solidFill>
              </a:endParaRPr>
            </a:p>
          </p:txBody>
        </p:sp>
        <p:sp>
          <p:nvSpPr>
            <p:cNvPr id="224270" name="Rectangle 20"/>
            <p:cNvSpPr>
              <a:spLocks noChangeArrowheads="1"/>
            </p:cNvSpPr>
            <p:nvPr/>
          </p:nvSpPr>
          <p:spPr bwMode="auto">
            <a:xfrm>
              <a:off x="6244679" y="4086224"/>
              <a:ext cx="1508671" cy="2908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smtClean="0">
                <a:solidFill>
                  <a:srgbClr val="000000"/>
                </a:solidFill>
              </a:endParaRPr>
            </a:p>
          </p:txBody>
        </p:sp>
        <p:sp>
          <p:nvSpPr>
            <p:cNvPr id="224271" name="Text Box 19"/>
            <p:cNvSpPr txBox="1">
              <a:spLocks noChangeArrowheads="1"/>
            </p:cNvSpPr>
            <p:nvPr/>
          </p:nvSpPr>
          <p:spPr bwMode="auto">
            <a:xfrm>
              <a:off x="6146849" y="3933056"/>
              <a:ext cx="2120727" cy="55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3000" smtClean="0">
                  <a:solidFill>
                    <a:srgbClr val="000000"/>
                  </a:solidFill>
                  <a:latin typeface="HGSｺﾞｼｯｸE" pitchFamily="50" charset="-128"/>
                  <a:ea typeface="HGSｺﾞｼｯｸE" pitchFamily="50" charset="-128"/>
                </a:rPr>
                <a:t>2400</a:t>
              </a:r>
              <a:r>
                <a:rPr lang="ja-JP" altLang="en-US" sz="2800" smtClean="0">
                  <a:solidFill>
                    <a:srgbClr val="000000"/>
                  </a:solidFill>
                  <a:latin typeface="HGSｺﾞｼｯｸE" pitchFamily="50" charset="-128"/>
                  <a:ea typeface="HGSｺﾞｼｯｸE" pitchFamily="50" charset="-128"/>
                </a:rPr>
                <a:t>億円</a:t>
              </a:r>
              <a:r>
                <a:rPr lang="ja-JP" altLang="en-US" sz="3000" smtClean="0">
                  <a:solidFill>
                    <a:srgbClr val="000000"/>
                  </a:solidFill>
                  <a:latin typeface="HGSｺﾞｼｯｸE" pitchFamily="50" charset="-128"/>
                  <a:ea typeface="HGSｺﾞｼｯｸE" pitchFamily="50" charset="-128"/>
                </a:rPr>
                <a:t>　</a:t>
              </a:r>
              <a:endParaRPr lang="en-US" altLang="ja-JP" sz="3000" smtClean="0">
                <a:solidFill>
                  <a:srgbClr val="000000"/>
                </a:solidFill>
                <a:latin typeface="HGSｺﾞｼｯｸE" pitchFamily="50" charset="-128"/>
                <a:ea typeface="HGSｺﾞｼｯｸE" pitchFamily="50" charset="-128"/>
              </a:endParaRPr>
            </a:p>
          </p:txBody>
        </p:sp>
        <p:sp>
          <p:nvSpPr>
            <p:cNvPr id="224272" name="Rectangle 14"/>
            <p:cNvSpPr>
              <a:spLocks noChangeArrowheads="1"/>
            </p:cNvSpPr>
            <p:nvPr/>
          </p:nvSpPr>
          <p:spPr bwMode="auto">
            <a:xfrm>
              <a:off x="4514609" y="5494190"/>
              <a:ext cx="3823536" cy="983625"/>
            </a:xfrm>
            <a:prstGeom prst="rect">
              <a:avLst/>
            </a:prstGeom>
            <a:solidFill>
              <a:srgbClr val="C00000"/>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smtClean="0">
                <a:solidFill>
                  <a:srgbClr val="C00000"/>
                </a:solidFill>
              </a:endParaRPr>
            </a:p>
          </p:txBody>
        </p:sp>
        <p:sp>
          <p:nvSpPr>
            <p:cNvPr id="224273" name="Text Box 15"/>
            <p:cNvSpPr txBox="1">
              <a:spLocks noChangeArrowheads="1"/>
            </p:cNvSpPr>
            <p:nvPr/>
          </p:nvSpPr>
          <p:spPr bwMode="auto">
            <a:xfrm>
              <a:off x="849313" y="5416090"/>
              <a:ext cx="423441" cy="52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2800" smtClean="0">
                  <a:solidFill>
                    <a:srgbClr val="FFFFFF"/>
                  </a:solidFill>
                </a:rPr>
                <a:t>　</a:t>
              </a:r>
            </a:p>
          </p:txBody>
        </p:sp>
        <p:sp>
          <p:nvSpPr>
            <p:cNvPr id="224274" name="Text Box 16"/>
            <p:cNvSpPr txBox="1">
              <a:spLocks noChangeArrowheads="1"/>
            </p:cNvSpPr>
            <p:nvPr/>
          </p:nvSpPr>
          <p:spPr bwMode="auto">
            <a:xfrm>
              <a:off x="4592959" y="5516420"/>
              <a:ext cx="3600325" cy="953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r>
                <a:rPr lang="ja-JP" altLang="en-US" sz="2800" smtClean="0">
                  <a:solidFill>
                    <a:srgbClr val="FFFFFF"/>
                  </a:solidFill>
                </a:rPr>
                <a:t>診療報酬（本体）への上乗せが不十分　</a:t>
              </a:r>
            </a:p>
          </p:txBody>
        </p:sp>
        <p:sp>
          <p:nvSpPr>
            <p:cNvPr id="224275" name="AutoShape 17"/>
            <p:cNvSpPr>
              <a:spLocks noChangeArrowheads="1"/>
            </p:cNvSpPr>
            <p:nvPr/>
          </p:nvSpPr>
          <p:spPr bwMode="auto">
            <a:xfrm>
              <a:off x="5769501" y="5127296"/>
              <a:ext cx="1144587" cy="329698"/>
            </a:xfrm>
            <a:prstGeom prst="downArrow">
              <a:avLst>
                <a:gd name="adj1" fmla="val 54324"/>
                <a:gd name="adj2" fmla="val 55745"/>
              </a:avLst>
            </a:prstGeom>
            <a:solidFill>
              <a:schemeClr val="bg1"/>
            </a:solidFill>
            <a:ln w="1905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smtClean="0">
                <a:solidFill>
                  <a:srgbClr val="C00000"/>
                </a:solidFill>
              </a:endParaRPr>
            </a:p>
          </p:txBody>
        </p:sp>
      </p:grpSp>
      <p:sp>
        <p:nvSpPr>
          <p:cNvPr id="224266" name="テキスト ボックス 3"/>
          <p:cNvSpPr txBox="1">
            <a:spLocks noChangeArrowheads="1"/>
          </p:cNvSpPr>
          <p:nvPr/>
        </p:nvSpPr>
        <p:spPr bwMode="auto">
          <a:xfrm>
            <a:off x="1702830" y="4902357"/>
            <a:ext cx="24897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r>
              <a:rPr lang="ja-JP" altLang="en-US" sz="2400" smtClean="0">
                <a:solidFill>
                  <a:srgbClr val="0070C0"/>
                </a:solidFill>
              </a:rPr>
              <a:t>マクロ的に</a:t>
            </a:r>
            <a:endParaRPr lang="en-US" altLang="ja-JP" sz="2400" smtClean="0">
              <a:solidFill>
                <a:srgbClr val="0070C0"/>
              </a:solidFill>
            </a:endParaRPr>
          </a:p>
          <a:p>
            <a:pPr algn="ctr" eaLnBrk="1" fontAlgn="base" hangingPunct="1">
              <a:spcBef>
                <a:spcPct val="0"/>
              </a:spcBef>
              <a:spcAft>
                <a:spcPct val="0"/>
              </a:spcAft>
              <a:buFontTx/>
              <a:buNone/>
            </a:pPr>
            <a:r>
              <a:rPr lang="ja-JP" altLang="en-US" sz="2400" smtClean="0">
                <a:solidFill>
                  <a:srgbClr val="0070C0"/>
                </a:solidFill>
              </a:rPr>
              <a:t>過不足なく上乗せ</a:t>
            </a:r>
          </a:p>
        </p:txBody>
      </p:sp>
      <p:sp>
        <p:nvSpPr>
          <p:cNvPr id="224267" name="AutoShape 11"/>
          <p:cNvSpPr>
            <a:spLocks/>
          </p:cNvSpPr>
          <p:nvPr/>
        </p:nvSpPr>
        <p:spPr bwMode="auto">
          <a:xfrm rot="5400000">
            <a:off x="6125832" y="2657025"/>
            <a:ext cx="287338" cy="3272764"/>
          </a:xfrm>
          <a:prstGeom prst="rightBrace">
            <a:avLst>
              <a:gd name="adj1" fmla="val 88199"/>
              <a:gd name="adj2" fmla="val 50000"/>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smtClean="0">
              <a:solidFill>
                <a:srgbClr val="C00000"/>
              </a:solidFill>
            </a:endParaRPr>
          </a:p>
        </p:txBody>
      </p:sp>
      <p:sp>
        <p:nvSpPr>
          <p:cNvPr id="224268" name="AutoShape 17"/>
          <p:cNvSpPr>
            <a:spLocks noChangeArrowheads="1"/>
          </p:cNvSpPr>
          <p:nvPr/>
        </p:nvSpPr>
        <p:spPr bwMode="auto">
          <a:xfrm>
            <a:off x="2311485" y="4479925"/>
            <a:ext cx="1145381" cy="330200"/>
          </a:xfrm>
          <a:prstGeom prst="downArrow">
            <a:avLst>
              <a:gd name="adj1" fmla="val 54324"/>
              <a:gd name="adj2" fmla="val 55745"/>
            </a:avLst>
          </a:prstGeom>
          <a:solidFill>
            <a:schemeClr val="bg1"/>
          </a:solidFill>
          <a:ln w="19050">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smtClean="0">
              <a:solidFill>
                <a:srgbClr val="000000"/>
              </a:solidFill>
            </a:endParaRPr>
          </a:p>
        </p:txBody>
      </p:sp>
      <p:sp>
        <p:nvSpPr>
          <p:cNvPr id="2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84</a:t>
            </a:fld>
            <a:endParaRPr lang="ja-JP" altLang="en-US" dirty="0">
              <a:solidFill>
                <a:prstClr val="black"/>
              </a:solidFill>
              <a:latin typeface="Calibri"/>
            </a:endParaRPr>
          </a:p>
        </p:txBody>
      </p:sp>
    </p:spTree>
    <p:extLst>
      <p:ext uri="{BB962C8B-B14F-4D97-AF65-F5344CB8AC3E}">
        <p14:creationId xmlns:p14="http://schemas.microsoft.com/office/powerpoint/2010/main" val="940307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ChangeArrowheads="1"/>
          </p:cNvSpPr>
          <p:nvPr/>
        </p:nvSpPr>
        <p:spPr bwMode="auto">
          <a:xfrm>
            <a:off x="196062" y="765175"/>
            <a:ext cx="5405306" cy="71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r>
              <a:rPr lang="ja-JP" altLang="en-US" sz="2800" smtClean="0">
                <a:solidFill>
                  <a:srgbClr val="000000"/>
                </a:solidFill>
              </a:rPr>
              <a:t>消費税率８％引き上げ時の要望</a:t>
            </a:r>
          </a:p>
        </p:txBody>
      </p:sp>
      <p:sp>
        <p:nvSpPr>
          <p:cNvPr id="225283" name="AutoShape 9"/>
          <p:cNvSpPr>
            <a:spLocks noChangeArrowheads="1"/>
          </p:cNvSpPr>
          <p:nvPr/>
        </p:nvSpPr>
        <p:spPr bwMode="auto">
          <a:xfrm>
            <a:off x="180579" y="2063750"/>
            <a:ext cx="9474332" cy="2444750"/>
          </a:xfrm>
          <a:prstGeom prst="foldedCorner">
            <a:avLst>
              <a:gd name="adj" fmla="val 12500"/>
            </a:avLst>
          </a:prstGeom>
          <a:solidFill>
            <a:srgbClr val="FFCCCC"/>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2800" smtClean="0">
                <a:solidFill>
                  <a:srgbClr val="000000"/>
                </a:solidFill>
              </a:rPr>
              <a:t>・ 医療機関等に負担が生じないよう、引き上げ対応分</a:t>
            </a:r>
            <a:endParaRPr lang="en-US" altLang="ja-JP" sz="2800" smtClean="0">
              <a:solidFill>
                <a:srgbClr val="000000"/>
              </a:solidFill>
            </a:endParaRPr>
          </a:p>
          <a:p>
            <a:pPr eaLnBrk="1" fontAlgn="base" hangingPunct="1">
              <a:spcBef>
                <a:spcPct val="0"/>
              </a:spcBef>
              <a:spcAft>
                <a:spcPct val="0"/>
              </a:spcAft>
              <a:buFontTx/>
              <a:buNone/>
            </a:pPr>
            <a:r>
              <a:rPr lang="ja-JP" altLang="en-US" sz="2800" smtClean="0">
                <a:solidFill>
                  <a:srgbClr val="000000"/>
                </a:solidFill>
              </a:rPr>
              <a:t>　についての</a:t>
            </a:r>
            <a:r>
              <a:rPr lang="ja-JP" altLang="en-US" sz="2800" smtClean="0">
                <a:solidFill>
                  <a:srgbClr val="0000FF"/>
                </a:solidFill>
              </a:rPr>
              <a:t>「完全な補填」</a:t>
            </a:r>
            <a:r>
              <a:rPr lang="ja-JP" altLang="en-US" sz="2800" smtClean="0">
                <a:solidFill>
                  <a:srgbClr val="000000"/>
                </a:solidFill>
              </a:rPr>
              <a:t>をすることはもちろん、</a:t>
            </a:r>
            <a:endParaRPr lang="en-US" altLang="ja-JP" sz="2800" smtClean="0">
              <a:solidFill>
                <a:srgbClr val="000000"/>
              </a:solidFill>
            </a:endParaRPr>
          </a:p>
          <a:p>
            <a:pPr eaLnBrk="1" fontAlgn="base" hangingPunct="1">
              <a:spcBef>
                <a:spcPct val="0"/>
              </a:spcBef>
              <a:spcAft>
                <a:spcPct val="0"/>
              </a:spcAft>
              <a:buFontTx/>
              <a:buNone/>
            </a:pPr>
            <a:r>
              <a:rPr lang="en-US" altLang="ja-JP" sz="2800" smtClean="0">
                <a:solidFill>
                  <a:srgbClr val="000000"/>
                </a:solidFill>
              </a:rPr>
              <a:t> </a:t>
            </a:r>
            <a:r>
              <a:rPr lang="ja-JP" altLang="en-US" sz="2800" smtClean="0">
                <a:solidFill>
                  <a:srgbClr val="000000"/>
                </a:solidFill>
              </a:rPr>
              <a:t> </a:t>
            </a:r>
            <a:r>
              <a:rPr lang="en-US" altLang="ja-JP" sz="2800" smtClean="0">
                <a:solidFill>
                  <a:srgbClr val="000000"/>
                </a:solidFill>
              </a:rPr>
              <a:t> </a:t>
            </a:r>
            <a:r>
              <a:rPr lang="ja-JP" altLang="en-US" sz="2800" smtClean="0">
                <a:solidFill>
                  <a:srgbClr val="000000"/>
                </a:solidFill>
              </a:rPr>
              <a:t>通常の診療報酬改定とは明確に区分して対応すること。</a:t>
            </a:r>
            <a:endParaRPr lang="en-US" altLang="ja-JP" sz="2800" smtClean="0">
              <a:solidFill>
                <a:srgbClr val="000000"/>
              </a:solidFill>
            </a:endParaRPr>
          </a:p>
        </p:txBody>
      </p:sp>
      <p:sp>
        <p:nvSpPr>
          <p:cNvPr id="4"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85</a:t>
            </a:fld>
            <a:endParaRPr lang="ja-JP" altLang="en-US" dirty="0">
              <a:solidFill>
                <a:prstClr val="black"/>
              </a:solidFill>
              <a:latin typeface="Calibri"/>
            </a:endParaRPr>
          </a:p>
        </p:txBody>
      </p:sp>
    </p:spTree>
    <p:extLst>
      <p:ext uri="{BB962C8B-B14F-4D97-AF65-F5344CB8AC3E}">
        <p14:creationId xmlns:p14="http://schemas.microsoft.com/office/powerpoint/2010/main" val="2794316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タイトル 1"/>
          <p:cNvSpPr>
            <a:spLocks noGrp="1"/>
          </p:cNvSpPr>
          <p:nvPr>
            <p:ph type="title"/>
          </p:nvPr>
        </p:nvSpPr>
        <p:spPr>
          <a:xfrm>
            <a:off x="116946" y="404813"/>
            <a:ext cx="9672108" cy="863600"/>
          </a:xfrm>
        </p:spPr>
        <p:txBody>
          <a:bodyPr/>
          <a:lstStyle/>
          <a:p>
            <a:r>
              <a:rPr lang="ja-JP" altLang="en-US" sz="3600" smtClean="0">
                <a:solidFill>
                  <a:srgbClr val="0000FF"/>
                </a:solidFill>
              </a:rPr>
              <a:t>「完全な補填」</a:t>
            </a:r>
            <a:r>
              <a:rPr lang="ja-JP" altLang="en-US" sz="3600" smtClean="0"/>
              <a:t>のために以下の改善が必要！</a:t>
            </a:r>
          </a:p>
        </p:txBody>
      </p:sp>
      <p:sp>
        <p:nvSpPr>
          <p:cNvPr id="3" name="コンテンツ プレースホルダー 2"/>
          <p:cNvSpPr>
            <a:spLocks noGrp="1"/>
          </p:cNvSpPr>
          <p:nvPr>
            <p:ph idx="1"/>
          </p:nvPr>
        </p:nvSpPr>
        <p:spPr>
          <a:xfrm>
            <a:off x="386954" y="1268413"/>
            <a:ext cx="9126934" cy="2520950"/>
          </a:xfrm>
          <a:ln w="19050">
            <a:solidFill>
              <a:schemeClr val="tx1"/>
            </a:solidFill>
          </a:ln>
        </p:spPr>
        <p:txBody>
          <a:bodyPr anchor="ctr">
            <a:normAutofit/>
          </a:bodyPr>
          <a:lstStyle/>
          <a:p>
            <a:pPr>
              <a:defRPr/>
            </a:pPr>
            <a:r>
              <a:rPr lang="en-US" altLang="ja-JP" sz="2800" b="1" dirty="0" smtClean="0"/>
              <a:t> </a:t>
            </a:r>
            <a:r>
              <a:rPr lang="ja-JP" altLang="ja-JP" sz="2800" b="1" dirty="0" smtClean="0"/>
              <a:t>今回</a:t>
            </a:r>
            <a:r>
              <a:rPr lang="ja-JP" altLang="ja-JP" sz="2800" b="1" dirty="0"/>
              <a:t>改定での診療報酬本体の改定率</a:t>
            </a:r>
            <a:r>
              <a:rPr lang="ja-JP" altLang="ja-JP" sz="2800" b="1" dirty="0" smtClean="0"/>
              <a:t>の</a:t>
            </a:r>
            <a:endParaRPr lang="en-US" altLang="ja-JP" sz="2800" b="1" dirty="0" smtClean="0"/>
          </a:p>
          <a:p>
            <a:pPr marL="0" indent="0">
              <a:buFontTx/>
              <a:buNone/>
              <a:defRPr/>
            </a:pPr>
            <a:r>
              <a:rPr lang="ja-JP" altLang="en-US" sz="2800" b="1" dirty="0"/>
              <a:t>　</a:t>
            </a:r>
            <a:r>
              <a:rPr lang="ja-JP" altLang="en-US" sz="2800" b="1" dirty="0" smtClean="0"/>
              <a:t>  </a:t>
            </a:r>
            <a:r>
              <a:rPr lang="ja-JP" altLang="ja-JP" sz="2800" b="1" dirty="0" smtClean="0"/>
              <a:t>計</a:t>
            </a:r>
            <a:r>
              <a:rPr lang="ja-JP" altLang="ja-JP" sz="2800" b="1" dirty="0"/>
              <a:t>算式においては、従来用いられて</a:t>
            </a:r>
            <a:r>
              <a:rPr lang="ja-JP" altLang="ja-JP" sz="2800" b="1" dirty="0" smtClean="0"/>
              <a:t>きた</a:t>
            </a:r>
            <a:endParaRPr lang="en-US" altLang="ja-JP" sz="2800" b="1" dirty="0" smtClean="0"/>
          </a:p>
          <a:p>
            <a:pPr marL="0" indent="0">
              <a:buFontTx/>
              <a:buNone/>
              <a:defRPr/>
            </a:pPr>
            <a:r>
              <a:rPr lang="ja-JP" altLang="en-US" sz="2800" b="1" dirty="0"/>
              <a:t>　</a:t>
            </a:r>
            <a:r>
              <a:rPr lang="ja-JP" altLang="en-US" sz="2800" b="1" dirty="0" smtClean="0"/>
              <a:t> </a:t>
            </a:r>
            <a:r>
              <a:rPr lang="ja-JP" altLang="ja-JP" sz="2800" b="1" dirty="0" smtClean="0">
                <a:solidFill>
                  <a:srgbClr val="FF0000"/>
                </a:solidFill>
              </a:rPr>
              <a:t>「</a:t>
            </a:r>
            <a:r>
              <a:rPr lang="ja-JP" altLang="ja-JP" sz="2800" b="1" dirty="0">
                <a:solidFill>
                  <a:srgbClr val="FF0000"/>
                </a:solidFill>
              </a:rPr>
              <a:t>消費者物価への影響」</a:t>
            </a:r>
            <a:r>
              <a:rPr lang="ja-JP" altLang="ja-JP" sz="2800" b="1" dirty="0"/>
              <a:t>を用いるべきではなく</a:t>
            </a:r>
            <a:r>
              <a:rPr lang="ja-JP" altLang="ja-JP" sz="2800" b="1" dirty="0" smtClean="0"/>
              <a:t>、</a:t>
            </a:r>
            <a:endParaRPr lang="en-US" altLang="ja-JP" sz="2800" b="1" dirty="0" smtClean="0"/>
          </a:p>
          <a:p>
            <a:pPr marL="0" indent="0">
              <a:buFontTx/>
              <a:buNone/>
              <a:defRPr/>
            </a:pPr>
            <a:r>
              <a:rPr lang="en-US" altLang="ja-JP" sz="2800" b="1" dirty="0"/>
              <a:t> </a:t>
            </a:r>
            <a:r>
              <a:rPr lang="en-US" altLang="ja-JP" sz="2800" b="1" dirty="0" smtClean="0"/>
              <a:t>  </a:t>
            </a:r>
            <a:r>
              <a:rPr lang="ja-JP" altLang="ja-JP" sz="2800" b="1" dirty="0" smtClean="0"/>
              <a:t>それ</a:t>
            </a:r>
            <a:r>
              <a:rPr lang="ja-JP" altLang="ja-JP" sz="2800" b="1" dirty="0"/>
              <a:t>に替えて</a:t>
            </a:r>
            <a:r>
              <a:rPr lang="ja-JP" altLang="ja-JP" sz="2800" b="1" dirty="0">
                <a:solidFill>
                  <a:srgbClr val="0000FF"/>
                </a:solidFill>
              </a:rPr>
              <a:t>「消費税率」</a:t>
            </a:r>
            <a:r>
              <a:rPr lang="ja-JP" altLang="ja-JP" sz="2800" b="1" dirty="0"/>
              <a:t>を用いるべきである</a:t>
            </a:r>
            <a:r>
              <a:rPr lang="ja-JP" altLang="ja-JP" sz="2800" b="1" dirty="0" smtClean="0"/>
              <a:t>。</a:t>
            </a:r>
            <a:endParaRPr lang="ja-JP" altLang="en-US" sz="2800" dirty="0"/>
          </a:p>
        </p:txBody>
      </p:sp>
      <p:sp>
        <p:nvSpPr>
          <p:cNvPr id="5" name="正方形/長方形 4"/>
          <p:cNvSpPr/>
          <p:nvPr/>
        </p:nvSpPr>
        <p:spPr>
          <a:xfrm>
            <a:off x="407598" y="3933835"/>
            <a:ext cx="9049544" cy="25193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defRPr/>
            </a:pPr>
            <a:r>
              <a:rPr lang="ja-JP" altLang="en-US" sz="1600" b="1" kern="100" dirty="0">
                <a:solidFill>
                  <a:srgbClr val="000000"/>
                </a:solidFill>
                <a:ea typeface="ＭＳ ゴシック"/>
                <a:cs typeface="Times New Roman"/>
              </a:rPr>
              <a:t>（参考：平成９年の計算式）</a:t>
            </a:r>
            <a:endParaRPr lang="en-US" altLang="ja-JP" sz="1600" b="1" kern="100" dirty="0">
              <a:solidFill>
                <a:srgbClr val="000000"/>
              </a:solidFill>
              <a:ea typeface="ＭＳ ゴシック"/>
              <a:cs typeface="Times New Roman"/>
            </a:endParaRPr>
          </a:p>
          <a:p>
            <a:pPr algn="just" fontAlgn="base">
              <a:spcBef>
                <a:spcPct val="0"/>
              </a:spcBef>
              <a:defRPr/>
            </a:pPr>
            <a:endParaRPr lang="ja-JP" altLang="en-US" sz="1600" b="1" kern="100" dirty="0">
              <a:solidFill>
                <a:srgbClr val="FFFFFF"/>
              </a:solidFill>
              <a:ea typeface="ＭＳ 明朝"/>
              <a:cs typeface="Times New Roman"/>
            </a:endParaRPr>
          </a:p>
          <a:p>
            <a:pPr algn="just" fontAlgn="base">
              <a:spcBef>
                <a:spcPct val="0"/>
              </a:spcBef>
              <a:defRPr/>
            </a:pPr>
            <a:r>
              <a:rPr lang="ja-JP" altLang="en-US" sz="1400" kern="100" dirty="0">
                <a:solidFill>
                  <a:srgbClr val="000000"/>
                </a:solidFill>
                <a:ea typeface="ＭＳ ゴシック"/>
                <a:cs typeface="Times New Roman"/>
              </a:rPr>
              <a:t>①薬価基準分　（薬剤費の割合）</a:t>
            </a:r>
            <a:r>
              <a:rPr lang="en-US" altLang="ja-JP" sz="1400" kern="100" dirty="0">
                <a:solidFill>
                  <a:srgbClr val="000000"/>
                </a:solidFill>
                <a:ea typeface="ＭＳ ゴシック"/>
                <a:cs typeface="Times New Roman"/>
              </a:rPr>
              <a:t>×</a:t>
            </a:r>
            <a:r>
              <a:rPr lang="ja-JP" altLang="en-US" sz="1400" kern="100" dirty="0">
                <a:solidFill>
                  <a:srgbClr val="000000"/>
                </a:solidFill>
                <a:ea typeface="ＭＳ ゴシック"/>
                <a:cs typeface="Times New Roman"/>
              </a:rPr>
              <a:t>（</a:t>
            </a:r>
            <a:r>
              <a:rPr lang="en-US" sz="1400" kern="100" dirty="0">
                <a:solidFill>
                  <a:srgbClr val="000000"/>
                </a:solidFill>
                <a:ea typeface="ＭＳ ゴシック"/>
                <a:cs typeface="Times New Roman"/>
              </a:rPr>
              <a:t>105</a:t>
            </a:r>
            <a:r>
              <a:rPr lang="ja-JP" altLang="en-US" sz="1400" kern="100" dirty="0">
                <a:solidFill>
                  <a:srgbClr val="000000"/>
                </a:solidFill>
                <a:ea typeface="ＭＳ ゴシック"/>
                <a:cs typeface="Times New Roman"/>
              </a:rPr>
              <a:t>／</a:t>
            </a:r>
            <a:r>
              <a:rPr lang="en-US" sz="1400" kern="100" dirty="0">
                <a:solidFill>
                  <a:srgbClr val="000000"/>
                </a:solidFill>
                <a:ea typeface="ＭＳ ゴシック"/>
                <a:cs typeface="Times New Roman"/>
              </a:rPr>
              <a:t>103</a:t>
            </a:r>
            <a:r>
              <a:rPr lang="ja-JP" altLang="en-US" sz="1400" kern="100" dirty="0">
                <a:solidFill>
                  <a:srgbClr val="000000"/>
                </a:solidFill>
                <a:ea typeface="ＭＳ ゴシック"/>
                <a:cs typeface="Times New Roman"/>
              </a:rPr>
              <a:t>－</a:t>
            </a:r>
            <a:r>
              <a:rPr lang="en-US" sz="1400" kern="100" dirty="0">
                <a:solidFill>
                  <a:srgbClr val="000000"/>
                </a:solidFill>
                <a:ea typeface="ＭＳ ゴシック"/>
                <a:cs typeface="Times New Roman"/>
              </a:rPr>
              <a:t>1</a:t>
            </a:r>
            <a:r>
              <a:rPr lang="ja-JP" altLang="en-US" sz="1400" kern="100" dirty="0">
                <a:solidFill>
                  <a:srgbClr val="000000"/>
                </a:solidFill>
                <a:ea typeface="ＭＳ ゴシック"/>
                <a:cs typeface="Times New Roman"/>
              </a:rPr>
              <a:t>）</a:t>
            </a:r>
            <a:endParaRPr lang="ja-JP" altLang="en-US" sz="1400" kern="100" dirty="0">
              <a:solidFill>
                <a:srgbClr val="FFFFFF"/>
              </a:solidFill>
              <a:ea typeface="ＭＳ 明朝"/>
              <a:cs typeface="Times New Roman"/>
            </a:endParaRPr>
          </a:p>
          <a:p>
            <a:pPr algn="just" fontAlgn="base">
              <a:spcBef>
                <a:spcPct val="0"/>
              </a:spcBef>
              <a:defRPr/>
            </a:pPr>
            <a:r>
              <a:rPr lang="ja-JP" altLang="en-US" sz="1400" kern="100" dirty="0">
                <a:solidFill>
                  <a:srgbClr val="000000"/>
                </a:solidFill>
                <a:ea typeface="ＭＳ ゴシック"/>
                <a:cs typeface="Times New Roman"/>
              </a:rPr>
              <a:t>②特定保険医療材料　（特定保険医療材料の割合）</a:t>
            </a:r>
            <a:r>
              <a:rPr lang="en-US" altLang="ja-JP" sz="1400" kern="100" dirty="0">
                <a:solidFill>
                  <a:srgbClr val="000000"/>
                </a:solidFill>
                <a:ea typeface="ＭＳ ゴシック"/>
                <a:cs typeface="Times New Roman"/>
              </a:rPr>
              <a:t>×</a:t>
            </a:r>
            <a:r>
              <a:rPr lang="ja-JP" altLang="en-US" sz="1400" kern="100" dirty="0">
                <a:solidFill>
                  <a:srgbClr val="000000"/>
                </a:solidFill>
                <a:ea typeface="ＭＳ ゴシック"/>
                <a:cs typeface="Times New Roman"/>
              </a:rPr>
              <a:t>（</a:t>
            </a:r>
            <a:r>
              <a:rPr lang="en-US" sz="1400" kern="100" dirty="0">
                <a:solidFill>
                  <a:srgbClr val="000000"/>
                </a:solidFill>
                <a:ea typeface="ＭＳ ゴシック"/>
                <a:cs typeface="Times New Roman"/>
              </a:rPr>
              <a:t>105</a:t>
            </a:r>
            <a:r>
              <a:rPr lang="ja-JP" altLang="en-US" sz="1400" kern="100" dirty="0">
                <a:solidFill>
                  <a:srgbClr val="000000"/>
                </a:solidFill>
                <a:ea typeface="ＭＳ ゴシック"/>
                <a:cs typeface="Times New Roman"/>
              </a:rPr>
              <a:t>／</a:t>
            </a:r>
            <a:r>
              <a:rPr lang="en-US" sz="1400" kern="100" dirty="0">
                <a:solidFill>
                  <a:srgbClr val="000000"/>
                </a:solidFill>
                <a:ea typeface="ＭＳ ゴシック"/>
                <a:cs typeface="Times New Roman"/>
              </a:rPr>
              <a:t>103</a:t>
            </a:r>
            <a:r>
              <a:rPr lang="ja-JP" altLang="en-US" sz="1400" kern="100" dirty="0">
                <a:solidFill>
                  <a:srgbClr val="000000"/>
                </a:solidFill>
                <a:ea typeface="ＭＳ ゴシック"/>
                <a:cs typeface="Times New Roman"/>
              </a:rPr>
              <a:t>－</a:t>
            </a:r>
            <a:r>
              <a:rPr lang="en-US" sz="1400" kern="100" dirty="0">
                <a:solidFill>
                  <a:srgbClr val="000000"/>
                </a:solidFill>
                <a:ea typeface="ＭＳ ゴシック"/>
                <a:cs typeface="Times New Roman"/>
              </a:rPr>
              <a:t>1</a:t>
            </a:r>
            <a:r>
              <a:rPr lang="ja-JP" altLang="en-US" sz="1400" kern="100" dirty="0">
                <a:solidFill>
                  <a:srgbClr val="000000"/>
                </a:solidFill>
                <a:ea typeface="ＭＳ ゴシック"/>
                <a:cs typeface="Times New Roman"/>
              </a:rPr>
              <a:t>）</a:t>
            </a:r>
            <a:endParaRPr lang="ja-JP" altLang="en-US" sz="1400" kern="100" dirty="0">
              <a:solidFill>
                <a:srgbClr val="FFFFFF"/>
              </a:solidFill>
              <a:ea typeface="ＭＳ 明朝"/>
              <a:cs typeface="Times New Roman"/>
            </a:endParaRPr>
          </a:p>
          <a:p>
            <a:pPr algn="just" fontAlgn="base">
              <a:spcBef>
                <a:spcPct val="0"/>
              </a:spcBef>
              <a:defRPr/>
            </a:pPr>
            <a:r>
              <a:rPr lang="ja-JP" altLang="en-US" sz="1400" kern="100" dirty="0">
                <a:solidFill>
                  <a:srgbClr val="000000"/>
                </a:solidFill>
                <a:ea typeface="ＭＳ ゴシック"/>
                <a:cs typeface="Times New Roman"/>
              </a:rPr>
              <a:t>③診療報酬本体分</a:t>
            </a:r>
            <a:endParaRPr lang="ja-JP" altLang="en-US" sz="1400" kern="100" dirty="0">
              <a:solidFill>
                <a:srgbClr val="FFFFFF"/>
              </a:solidFill>
              <a:ea typeface="ＭＳ 明朝"/>
              <a:cs typeface="Times New Roman"/>
            </a:endParaRPr>
          </a:p>
          <a:p>
            <a:pPr algn="just" fontAlgn="base">
              <a:spcBef>
                <a:spcPct val="0"/>
              </a:spcBef>
              <a:defRPr/>
            </a:pPr>
            <a:r>
              <a:rPr lang="ja-JP" altLang="en-US" sz="1400" kern="100" dirty="0">
                <a:solidFill>
                  <a:srgbClr val="000000"/>
                </a:solidFill>
                <a:ea typeface="ＭＳ ゴシック"/>
                <a:cs typeface="Times New Roman"/>
              </a:rPr>
              <a:t>｛</a:t>
            </a:r>
            <a:r>
              <a:rPr lang="en-US" sz="1400" kern="100" dirty="0">
                <a:solidFill>
                  <a:srgbClr val="000000"/>
                </a:solidFill>
                <a:ea typeface="ＭＳ ゴシック"/>
                <a:cs typeface="Times New Roman"/>
              </a:rPr>
              <a:t>100</a:t>
            </a:r>
            <a:r>
              <a:rPr lang="ja-JP" altLang="en-US" sz="1400" kern="100" dirty="0">
                <a:solidFill>
                  <a:srgbClr val="000000"/>
                </a:solidFill>
                <a:ea typeface="ＭＳ ゴシック"/>
                <a:cs typeface="Times New Roman"/>
              </a:rPr>
              <a:t>－（人件費の割合）－（薬剤費の割合）－（特定保険医療材料の割合）</a:t>
            </a:r>
            <a:endParaRPr lang="ja-JP" altLang="en-US" sz="1400" kern="100" dirty="0">
              <a:solidFill>
                <a:srgbClr val="FFFFFF"/>
              </a:solidFill>
              <a:ea typeface="ＭＳ 明朝"/>
              <a:cs typeface="Times New Roman"/>
            </a:endParaRPr>
          </a:p>
          <a:p>
            <a:pPr algn="just" fontAlgn="base">
              <a:spcBef>
                <a:spcPct val="0"/>
              </a:spcBef>
              <a:defRPr/>
            </a:pPr>
            <a:r>
              <a:rPr lang="ja-JP" altLang="en-US" sz="1400" kern="100" dirty="0">
                <a:solidFill>
                  <a:srgbClr val="000000"/>
                </a:solidFill>
                <a:ea typeface="ＭＳ ゴシック"/>
                <a:cs typeface="Times New Roman"/>
              </a:rPr>
              <a:t>　　　　－（非課税品目の割合）｝</a:t>
            </a:r>
            <a:r>
              <a:rPr lang="en-US" altLang="ja-JP" sz="1400" kern="100" dirty="0">
                <a:solidFill>
                  <a:srgbClr val="000000"/>
                </a:solidFill>
                <a:ea typeface="ＭＳ ゴシック"/>
                <a:cs typeface="Times New Roman"/>
              </a:rPr>
              <a:t>×</a:t>
            </a:r>
            <a:r>
              <a:rPr lang="en-US" sz="1400" kern="100" dirty="0">
                <a:solidFill>
                  <a:srgbClr val="000000"/>
                </a:solidFill>
                <a:ea typeface="ＭＳ ゴシック"/>
                <a:cs typeface="Times New Roman"/>
              </a:rPr>
              <a:t>1.5</a:t>
            </a:r>
            <a:r>
              <a:rPr lang="ja-JP" altLang="en-US" sz="1400" kern="100" dirty="0">
                <a:solidFill>
                  <a:srgbClr val="000000"/>
                </a:solidFill>
                <a:ea typeface="ＭＳ ゴシック"/>
                <a:cs typeface="Times New Roman"/>
              </a:rPr>
              <a:t>／</a:t>
            </a:r>
            <a:r>
              <a:rPr lang="en-US" sz="1400" kern="100" dirty="0">
                <a:solidFill>
                  <a:srgbClr val="000000"/>
                </a:solidFill>
                <a:ea typeface="ＭＳ ゴシック"/>
                <a:cs typeface="Times New Roman"/>
              </a:rPr>
              <a:t>100</a:t>
            </a:r>
            <a:r>
              <a:rPr lang="ja-JP" altLang="en-US" sz="1400" kern="100" dirty="0">
                <a:solidFill>
                  <a:srgbClr val="FF0000"/>
                </a:solidFill>
                <a:ea typeface="ＭＳ ゴシック"/>
                <a:cs typeface="Times New Roman"/>
              </a:rPr>
              <a:t>（消費者物価への影響）</a:t>
            </a:r>
            <a:endParaRPr lang="ja-JP" altLang="en-US" sz="1400" kern="100" dirty="0">
              <a:solidFill>
                <a:srgbClr val="FF0000"/>
              </a:solidFill>
              <a:ea typeface="ＭＳ 明朝"/>
              <a:cs typeface="Times New Roman"/>
            </a:endParaRPr>
          </a:p>
          <a:p>
            <a:pPr algn="just" fontAlgn="base">
              <a:spcBef>
                <a:spcPct val="0"/>
              </a:spcBef>
              <a:defRPr/>
            </a:pPr>
            <a:r>
              <a:rPr lang="en-US" sz="1400" kern="100" dirty="0">
                <a:solidFill>
                  <a:srgbClr val="000000"/>
                </a:solidFill>
                <a:latin typeface="ＭＳ ゴシック"/>
                <a:ea typeface="ＭＳ 明朝"/>
                <a:cs typeface="Times New Roman"/>
              </a:rPr>
              <a:t> </a:t>
            </a:r>
            <a:endParaRPr lang="ja-JP" altLang="en-US" sz="1400" kern="100" dirty="0">
              <a:solidFill>
                <a:srgbClr val="FFFFFF"/>
              </a:solidFill>
              <a:ea typeface="ＭＳ 明朝"/>
              <a:cs typeface="Times New Roman"/>
            </a:endParaRPr>
          </a:p>
          <a:p>
            <a:pPr algn="just" fontAlgn="base">
              <a:spcBef>
                <a:spcPct val="0"/>
              </a:spcBef>
              <a:defRPr/>
            </a:pPr>
            <a:r>
              <a:rPr lang="en-US" altLang="ja-JP" sz="1400" kern="100" dirty="0">
                <a:solidFill>
                  <a:srgbClr val="000000"/>
                </a:solidFill>
                <a:ea typeface="ＭＳ ゴシック"/>
                <a:cs typeface="Times New Roman"/>
              </a:rPr>
              <a:t>※</a:t>
            </a:r>
            <a:r>
              <a:rPr lang="ja-JP" altLang="en-US" sz="1400" kern="100" dirty="0">
                <a:solidFill>
                  <a:srgbClr val="FF0000"/>
                </a:solidFill>
                <a:ea typeface="ＭＳ ゴシック"/>
                <a:cs typeface="Times New Roman"/>
              </a:rPr>
              <a:t>「消費者物価への影響」</a:t>
            </a:r>
            <a:r>
              <a:rPr lang="ja-JP" altLang="en-US" sz="1400" kern="100" dirty="0">
                <a:solidFill>
                  <a:srgbClr val="000000"/>
                </a:solidFill>
                <a:ea typeface="ＭＳ ゴシック"/>
                <a:cs typeface="Times New Roman"/>
              </a:rPr>
              <a:t>の</a:t>
            </a:r>
            <a:r>
              <a:rPr lang="en-US" sz="1400" kern="100" dirty="0">
                <a:solidFill>
                  <a:srgbClr val="000000"/>
                </a:solidFill>
                <a:ea typeface="ＭＳ ゴシック"/>
                <a:cs typeface="Times New Roman"/>
              </a:rPr>
              <a:t>1.5</a:t>
            </a:r>
            <a:r>
              <a:rPr lang="ja-JP" altLang="en-US" sz="1400" kern="100" dirty="0">
                <a:solidFill>
                  <a:srgbClr val="000000"/>
                </a:solidFill>
                <a:ea typeface="ＭＳ ゴシック"/>
                <a:cs typeface="Times New Roman"/>
              </a:rPr>
              <a:t>／</a:t>
            </a:r>
            <a:r>
              <a:rPr lang="en-US" sz="1400" kern="100" dirty="0">
                <a:solidFill>
                  <a:srgbClr val="000000"/>
                </a:solidFill>
                <a:ea typeface="ＭＳ ゴシック"/>
                <a:cs typeface="Times New Roman"/>
              </a:rPr>
              <a:t>100</a:t>
            </a:r>
            <a:r>
              <a:rPr lang="ja-JP" altLang="en-US" sz="1400" kern="100" dirty="0">
                <a:solidFill>
                  <a:srgbClr val="000000"/>
                </a:solidFill>
                <a:ea typeface="ＭＳ ゴシック"/>
                <a:cs typeface="Times New Roman"/>
              </a:rPr>
              <a:t>という数字は、平成９年の消費税引上げ時に、経済企画庁が</a:t>
            </a:r>
            <a:endParaRPr lang="en-US" altLang="ja-JP" sz="1400" kern="100" dirty="0">
              <a:solidFill>
                <a:srgbClr val="000000"/>
              </a:solidFill>
              <a:ea typeface="ＭＳ ゴシック"/>
              <a:cs typeface="Times New Roman"/>
            </a:endParaRPr>
          </a:p>
          <a:p>
            <a:pPr algn="just" fontAlgn="base">
              <a:spcBef>
                <a:spcPct val="0"/>
              </a:spcBef>
              <a:defRPr/>
            </a:pPr>
            <a:r>
              <a:rPr lang="en-US" altLang="ja-JP" sz="1400" kern="100" dirty="0">
                <a:solidFill>
                  <a:srgbClr val="000000"/>
                </a:solidFill>
                <a:ea typeface="ＭＳ ゴシック"/>
                <a:cs typeface="Times New Roman"/>
              </a:rPr>
              <a:t>       </a:t>
            </a:r>
            <a:r>
              <a:rPr lang="ja-JP" altLang="en-US" sz="1400" kern="100" dirty="0">
                <a:solidFill>
                  <a:srgbClr val="000000"/>
                </a:solidFill>
                <a:ea typeface="ＭＳ ゴシック"/>
                <a:cs typeface="Times New Roman"/>
              </a:rPr>
              <a:t>消費税率引上げが国内物価に与える影響として試算した数値に基づいている。</a:t>
            </a:r>
            <a:r>
              <a:rPr lang="en-US" sz="1400" kern="100" dirty="0">
                <a:solidFill>
                  <a:srgbClr val="000000"/>
                </a:solidFill>
                <a:latin typeface="ＭＳ ゴシック"/>
                <a:ea typeface="ＭＳ 明朝"/>
                <a:cs typeface="Times New Roman"/>
              </a:rPr>
              <a:t> </a:t>
            </a:r>
            <a:endParaRPr lang="ja-JP" altLang="en-US" sz="1400" kern="100" dirty="0">
              <a:solidFill>
                <a:srgbClr val="FFFFFF"/>
              </a:solidFill>
              <a:ea typeface="ＭＳ 明朝"/>
              <a:cs typeface="Times New Roman"/>
            </a:endParaRP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86</a:t>
            </a:fld>
            <a:endParaRPr lang="ja-JP" altLang="en-US" dirty="0">
              <a:solidFill>
                <a:prstClr val="black"/>
              </a:solidFill>
              <a:latin typeface="Calibri"/>
            </a:endParaRPr>
          </a:p>
        </p:txBody>
      </p:sp>
    </p:spTree>
    <p:extLst>
      <p:ext uri="{BB962C8B-B14F-4D97-AF65-F5344CB8AC3E}">
        <p14:creationId xmlns:p14="http://schemas.microsoft.com/office/powerpoint/2010/main" val="9359737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p:cNvSpPr>
            <a:spLocks noChangeArrowheads="1"/>
          </p:cNvSpPr>
          <p:nvPr/>
        </p:nvSpPr>
        <p:spPr bwMode="auto">
          <a:xfrm>
            <a:off x="344488" y="1844675"/>
            <a:ext cx="9210676" cy="2592388"/>
          </a:xfrm>
          <a:prstGeom prst="foldedCorner">
            <a:avLst>
              <a:gd name="adj" fmla="val 12500"/>
            </a:avLst>
          </a:prstGeom>
          <a:solidFill>
            <a:srgbClr val="CCFFFF"/>
          </a:solidFill>
          <a:ln w="9525">
            <a:solidFill>
              <a:schemeClr val="tx1"/>
            </a:solidFill>
            <a:round/>
            <a:headEnd/>
            <a:tailEnd/>
          </a:ln>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fontAlgn="base" hangingPunct="1">
              <a:spcBef>
                <a:spcPct val="0"/>
              </a:spcBef>
              <a:spcAft>
                <a:spcPct val="0"/>
              </a:spcAft>
            </a:pPr>
            <a:endParaRPr lang="en-US" altLang="ja-JP" sz="2800" smtClean="0">
              <a:solidFill>
                <a:srgbClr val="000000"/>
              </a:solidFill>
            </a:endParaRPr>
          </a:p>
          <a:p>
            <a:pPr eaLnBrk="1" fontAlgn="base" hangingPunct="1">
              <a:spcBef>
                <a:spcPct val="0"/>
              </a:spcBef>
              <a:spcAft>
                <a:spcPct val="0"/>
              </a:spcAft>
            </a:pPr>
            <a:endParaRPr lang="en-US" altLang="ja-JP" sz="2800" smtClean="0">
              <a:solidFill>
                <a:srgbClr val="000000"/>
              </a:solidFill>
            </a:endParaRPr>
          </a:p>
          <a:p>
            <a:pPr eaLnBrk="1" fontAlgn="base" hangingPunct="1">
              <a:spcBef>
                <a:spcPct val="0"/>
              </a:spcBef>
              <a:spcAft>
                <a:spcPct val="0"/>
              </a:spcAft>
            </a:pPr>
            <a:r>
              <a:rPr lang="ja-JP" altLang="en-US" sz="2800" smtClean="0">
                <a:solidFill>
                  <a:srgbClr val="000000"/>
                </a:solidFill>
              </a:rPr>
              <a:t>・ </a:t>
            </a:r>
            <a:r>
              <a:rPr lang="ja-JP" altLang="en-US" sz="2800" b="1" u="sng" smtClean="0">
                <a:solidFill>
                  <a:srgbClr val="0000FF"/>
                </a:solidFill>
              </a:rPr>
              <a:t>患者負担・国民負担・保険者負担を増やすことなく</a:t>
            </a:r>
            <a:r>
              <a:rPr lang="ja-JP" altLang="en-US" sz="2800" b="1" smtClean="0">
                <a:solidFill>
                  <a:srgbClr val="000000"/>
                </a:solidFill>
              </a:rPr>
              <a:t>、</a:t>
            </a:r>
            <a:endParaRPr lang="en-US" altLang="ja-JP" sz="2800" b="1" smtClean="0">
              <a:solidFill>
                <a:srgbClr val="000000"/>
              </a:solidFill>
            </a:endParaRPr>
          </a:p>
          <a:p>
            <a:pPr eaLnBrk="1" fontAlgn="base" hangingPunct="1">
              <a:spcBef>
                <a:spcPct val="0"/>
              </a:spcBef>
              <a:spcAft>
                <a:spcPct val="0"/>
              </a:spcAft>
            </a:pPr>
            <a:r>
              <a:rPr lang="ja-JP" altLang="en-US" sz="2800" b="1" smtClean="0">
                <a:solidFill>
                  <a:srgbClr val="000000"/>
                </a:solidFill>
              </a:rPr>
              <a:t>　仕入税額控除が可能となる</a:t>
            </a:r>
            <a:r>
              <a:rPr lang="ja-JP" altLang="en-US" sz="2800" b="1" smtClean="0">
                <a:solidFill>
                  <a:srgbClr val="0000FF"/>
                </a:solidFill>
              </a:rPr>
              <a:t>抜本的解決</a:t>
            </a:r>
            <a:r>
              <a:rPr lang="ja-JP" altLang="en-US" sz="2800" b="1" smtClean="0">
                <a:solidFill>
                  <a:srgbClr val="000000"/>
                </a:solidFill>
              </a:rPr>
              <a:t>の実現</a:t>
            </a:r>
            <a:endParaRPr lang="en-US" altLang="ja-JP" sz="2800" b="1" smtClean="0">
              <a:solidFill>
                <a:srgbClr val="000000"/>
              </a:solidFill>
            </a:endParaRPr>
          </a:p>
          <a:p>
            <a:pPr eaLnBrk="1" fontAlgn="base" hangingPunct="1">
              <a:spcBef>
                <a:spcPct val="0"/>
              </a:spcBef>
              <a:spcAft>
                <a:spcPct val="0"/>
              </a:spcAft>
            </a:pPr>
            <a:r>
              <a:rPr lang="ja-JP" altLang="en-US" sz="2800" b="1" smtClean="0">
                <a:solidFill>
                  <a:srgbClr val="000000"/>
                </a:solidFill>
              </a:rPr>
              <a:t>　を要望する</a:t>
            </a:r>
            <a:r>
              <a:rPr lang="ja-JP" altLang="en-US" sz="2800" smtClean="0">
                <a:solidFill>
                  <a:srgbClr val="000000"/>
                </a:solidFill>
              </a:rPr>
              <a:t>。</a:t>
            </a:r>
          </a:p>
          <a:p>
            <a:pPr eaLnBrk="1" fontAlgn="base" hangingPunct="1">
              <a:spcBef>
                <a:spcPct val="0"/>
              </a:spcBef>
              <a:spcAft>
                <a:spcPct val="0"/>
              </a:spcAft>
            </a:pPr>
            <a:endParaRPr lang="ja-JP" altLang="en-US" sz="2800" smtClean="0">
              <a:solidFill>
                <a:srgbClr val="000000"/>
              </a:solidFill>
            </a:endParaRPr>
          </a:p>
        </p:txBody>
      </p:sp>
      <p:sp>
        <p:nvSpPr>
          <p:cNvPr id="13316" name="Rectangle 9"/>
          <p:cNvSpPr>
            <a:spLocks noChangeArrowheads="1"/>
          </p:cNvSpPr>
          <p:nvPr/>
        </p:nvSpPr>
        <p:spPr bwMode="auto">
          <a:xfrm>
            <a:off x="344524" y="549275"/>
            <a:ext cx="5616575" cy="71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fontAlgn="base" hangingPunct="1">
              <a:spcBef>
                <a:spcPct val="0"/>
              </a:spcBef>
              <a:spcAft>
                <a:spcPct val="0"/>
              </a:spcAft>
            </a:pPr>
            <a:r>
              <a:rPr lang="ja-JP" altLang="en-US" sz="2800" smtClean="0">
                <a:solidFill>
                  <a:srgbClr val="000000"/>
                </a:solidFill>
              </a:rPr>
              <a:t>消費税率１０％引き上げ時の要望</a:t>
            </a: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87</a:t>
            </a:fld>
            <a:endParaRPr lang="ja-JP" altLang="en-US" dirty="0">
              <a:solidFill>
                <a:prstClr val="black"/>
              </a:solidFill>
              <a:latin typeface="Calibri"/>
            </a:endParaRPr>
          </a:p>
        </p:txBody>
      </p:sp>
    </p:spTree>
    <p:extLst>
      <p:ext uri="{BB962C8B-B14F-4D97-AF65-F5344CB8AC3E}">
        <p14:creationId xmlns:p14="http://schemas.microsoft.com/office/powerpoint/2010/main" val="5017447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r>
              <a:rPr lang="ja-JP" altLang="en-US" sz="2800" smtClean="0"/>
              <a:t>「平成２６年度税制改正大綱」</a:t>
            </a:r>
            <a:br>
              <a:rPr lang="ja-JP" altLang="en-US" sz="2800" smtClean="0"/>
            </a:br>
            <a:r>
              <a:rPr lang="ja-JP" altLang="en-US" sz="2800" smtClean="0"/>
              <a:t>（自由民主党・公明党、平成</a:t>
            </a:r>
            <a:r>
              <a:rPr lang="en-US" altLang="ja-JP" sz="2800" smtClean="0"/>
              <a:t>25</a:t>
            </a:r>
            <a:r>
              <a:rPr lang="ja-JP" altLang="en-US" sz="2800" smtClean="0"/>
              <a:t>年</a:t>
            </a:r>
            <a:r>
              <a:rPr lang="en-US" altLang="ja-JP" sz="2800" smtClean="0"/>
              <a:t>12</a:t>
            </a:r>
            <a:r>
              <a:rPr lang="ja-JP" altLang="en-US" sz="2800" smtClean="0"/>
              <a:t>月</a:t>
            </a:r>
            <a:r>
              <a:rPr lang="en-US" altLang="ja-JP" sz="2800" smtClean="0"/>
              <a:t>12</a:t>
            </a:r>
            <a:r>
              <a:rPr lang="ja-JP" altLang="en-US" sz="2800" smtClean="0"/>
              <a:t>日）</a:t>
            </a:r>
          </a:p>
        </p:txBody>
      </p:sp>
      <p:sp>
        <p:nvSpPr>
          <p:cNvPr id="3" name="コンテンツ プレースホルダー 2"/>
          <p:cNvSpPr>
            <a:spLocks noGrp="1"/>
          </p:cNvSpPr>
          <p:nvPr>
            <p:ph idx="1"/>
          </p:nvPr>
        </p:nvSpPr>
        <p:spPr>
          <a:xfrm>
            <a:off x="920754" y="1844675"/>
            <a:ext cx="7848601" cy="3273864"/>
          </a:xfrm>
          <a:ln>
            <a:solidFill>
              <a:schemeClr val="tx1"/>
            </a:solidFill>
          </a:ln>
        </p:spPr>
        <p:txBody>
          <a:bodyPr/>
          <a:lstStyle/>
          <a:p>
            <a:pPr marL="0" indent="0">
              <a:buFontTx/>
              <a:buNone/>
              <a:defRPr/>
            </a:pPr>
            <a:r>
              <a:rPr lang="ja-JP" altLang="en-US" sz="2400" dirty="0" smtClean="0"/>
              <a:t>検討事項</a:t>
            </a:r>
            <a:endParaRPr lang="ja-JP" altLang="en-US" sz="2400" dirty="0"/>
          </a:p>
          <a:p>
            <a:pPr marL="0" indent="0">
              <a:buFontTx/>
              <a:buNone/>
              <a:defRPr/>
            </a:pPr>
            <a:r>
              <a:rPr lang="ja-JP" altLang="en-US" sz="2400" dirty="0" smtClean="0"/>
              <a:t>  医療</a:t>
            </a:r>
            <a:r>
              <a:rPr lang="ja-JP" altLang="en-US" sz="2400" dirty="0"/>
              <a:t>に係る税制のあり方については、消費税率が１０％</a:t>
            </a:r>
            <a:r>
              <a:rPr lang="ja-JP" altLang="en-US" sz="2400" dirty="0" smtClean="0"/>
              <a:t>に　引き上げられる</a:t>
            </a:r>
            <a:r>
              <a:rPr lang="ja-JP" altLang="en-US" sz="2400" dirty="0"/>
              <a:t>ことが予定される中、医療機関の仕入れ税額の負担及び患者等の負担に十分配慮し、関係者の負担</a:t>
            </a:r>
            <a:r>
              <a:rPr lang="ja-JP" altLang="en-US" sz="2400" dirty="0" smtClean="0"/>
              <a:t>の公平性、透明性</a:t>
            </a:r>
            <a:r>
              <a:rPr lang="ja-JP" altLang="en-US" sz="2400" dirty="0"/>
              <a:t>を確保しつつ適切な措置を講ずることができるよう</a:t>
            </a:r>
            <a:r>
              <a:rPr lang="ja-JP" altLang="en-US" sz="2400" dirty="0" smtClean="0"/>
              <a:t>、医療</a:t>
            </a:r>
            <a:r>
              <a:rPr lang="ja-JP" altLang="en-US" sz="2400" dirty="0"/>
              <a:t>保険制度における手当のあり方の検討等と併せて</a:t>
            </a:r>
            <a:r>
              <a:rPr lang="ja-JP" altLang="en-US" sz="2400" dirty="0" smtClean="0"/>
              <a:t>、医療</a:t>
            </a:r>
            <a:r>
              <a:rPr lang="ja-JP" altLang="en-US" sz="2400" dirty="0"/>
              <a:t>関係者、保険者等の意見も踏まえ、総合的に</a:t>
            </a:r>
            <a:r>
              <a:rPr lang="ja-JP" altLang="en-US" sz="2400" dirty="0" smtClean="0"/>
              <a:t>検討し</a:t>
            </a:r>
            <a:r>
              <a:rPr lang="ja-JP" altLang="en-US" sz="2400" dirty="0"/>
              <a:t>、結論を得る。</a:t>
            </a: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88</a:t>
            </a:fld>
            <a:endParaRPr lang="ja-JP" altLang="en-US" dirty="0">
              <a:solidFill>
                <a:prstClr val="black"/>
              </a:solidFill>
              <a:latin typeface="Calibri"/>
            </a:endParaRPr>
          </a:p>
        </p:txBody>
      </p:sp>
    </p:spTree>
    <p:extLst>
      <p:ext uri="{BB962C8B-B14F-4D97-AF65-F5344CB8AC3E}">
        <p14:creationId xmlns:p14="http://schemas.microsoft.com/office/powerpoint/2010/main" val="4688242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011" y="164010"/>
            <a:ext cx="9760115" cy="437055"/>
          </a:xfrm>
          <a:solidFill>
            <a:srgbClr val="CFDEB0"/>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nchor="ctr">
            <a:noAutofit/>
          </a:bodyPr>
          <a:lstStyle/>
          <a:p>
            <a:r>
              <a:rPr lang="ja-JP" altLang="en-US" sz="2800" dirty="0" smtClean="0">
                <a:solidFill>
                  <a:schemeClr val="tx1"/>
                </a:solidFill>
                <a:latin typeface="ＭＳ Ｐゴシック" panose="020B0600070205080204" pitchFamily="50" charset="-128"/>
                <a:ea typeface="ＭＳ Ｐゴシック" panose="020B0600070205080204" pitchFamily="50" charset="-128"/>
              </a:rPr>
              <a:t>平成２６年度診療報酬改定に係る「</a:t>
            </a:r>
            <a:r>
              <a:rPr lang="zh-TW" altLang="en-US" sz="2800" dirty="0" smtClean="0">
                <a:solidFill>
                  <a:schemeClr val="tx1"/>
                </a:solidFill>
                <a:latin typeface="ＭＳ Ｐゴシック" panose="020B0600070205080204" pitchFamily="50" charset="-128"/>
                <a:ea typeface="ＭＳ Ｐゴシック" panose="020B0600070205080204" pitchFamily="50" charset="-128"/>
              </a:rPr>
              <a:t>答申書</a:t>
            </a:r>
            <a:r>
              <a:rPr lang="ja-JP" altLang="en-US" sz="2800" dirty="0" smtClean="0">
                <a:solidFill>
                  <a:schemeClr val="tx1"/>
                </a:solidFill>
                <a:latin typeface="ＭＳ Ｐゴシック" panose="020B0600070205080204" pitchFamily="50" charset="-128"/>
                <a:ea typeface="ＭＳ Ｐゴシック" panose="020B0600070205080204" pitchFamily="50" charset="-128"/>
              </a:rPr>
              <a:t>」</a:t>
            </a:r>
            <a:r>
              <a:rPr lang="zh-TW" altLang="en-US" sz="2800" dirty="0" smtClean="0">
                <a:solidFill>
                  <a:schemeClr val="tx1"/>
                </a:solidFill>
                <a:latin typeface="ＭＳ Ｐゴシック" panose="020B0600070205080204" pitchFamily="50" charset="-128"/>
                <a:ea typeface="ＭＳ Ｐゴシック" panose="020B0600070205080204" pitchFamily="50" charset="-128"/>
              </a:rPr>
              <a:t>附帯意見</a:t>
            </a:r>
            <a:r>
              <a:rPr lang="ja-JP" altLang="en-US" sz="2800" dirty="0">
                <a:solidFill>
                  <a:schemeClr val="tx1"/>
                </a:solidFill>
                <a:latin typeface="ＭＳ Ｐゴシック" panose="020B0600070205080204" pitchFamily="50" charset="-128"/>
                <a:ea typeface="ＭＳ Ｐゴシック" panose="020B0600070205080204" pitchFamily="50" charset="-128"/>
              </a:rPr>
              <a:t>①</a:t>
            </a:r>
            <a:endParaRPr lang="en-US" altLang="ja-JP" sz="28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10" name="Rectangle 37"/>
          <p:cNvSpPr>
            <a:spLocks noChangeArrowheads="1"/>
          </p:cNvSpPr>
          <p:nvPr/>
        </p:nvSpPr>
        <p:spPr bwMode="auto">
          <a:xfrm>
            <a:off x="133564" y="839190"/>
            <a:ext cx="9683099" cy="5222564"/>
          </a:xfrm>
          <a:prstGeom prst="rect">
            <a:avLst/>
          </a:prstGeom>
          <a:solidFill>
            <a:srgbClr val="FFFFAF">
              <a:alpha val="49804"/>
            </a:srgbClr>
          </a:solidFill>
          <a:ln w="9525">
            <a:solidFill>
              <a:schemeClr val="tx1"/>
            </a:solidFill>
            <a:miter lim="800000"/>
            <a:headEnd/>
            <a:tailEnd/>
          </a:ln>
        </p:spPr>
        <p:txBody>
          <a:bodyPr/>
          <a:lstStyle/>
          <a:p>
            <a:pPr marL="177800" indent="-177800">
              <a:lnSpc>
                <a:spcPts val="2400"/>
              </a:lnSpc>
            </a:pPr>
            <a:r>
              <a:rPr lang="ja-JP" altLang="en-US" sz="1900" spc="-100" dirty="0" smtClean="0">
                <a:solidFill>
                  <a:prstClr val="black"/>
                </a:solidFill>
                <a:latin typeface="ＭＳ Ｐゴシック"/>
              </a:rPr>
              <a:t>１</a:t>
            </a:r>
            <a:r>
              <a:rPr lang="ja-JP" altLang="en-US" sz="1900" spc="-100" dirty="0">
                <a:solidFill>
                  <a:prstClr val="black"/>
                </a:solidFill>
                <a:latin typeface="ＭＳ Ｐゴシック"/>
              </a:rPr>
              <a:t>．初再診料、時間外対応加算等について、歯科を含めて、引き続き検討すること</a:t>
            </a:r>
            <a:r>
              <a:rPr lang="ja-JP" altLang="en-US" sz="1900" spc="-100" dirty="0" smtClean="0">
                <a:solidFill>
                  <a:prstClr val="black"/>
                </a:solidFill>
                <a:latin typeface="ＭＳ Ｐゴシック"/>
              </a:rPr>
              <a:t>。</a:t>
            </a:r>
            <a:endParaRPr lang="en-US" altLang="ja-JP" sz="1900" spc="-100" dirty="0" smtClean="0">
              <a:solidFill>
                <a:prstClr val="black"/>
              </a:solidFill>
              <a:latin typeface="ＭＳ Ｐゴシック"/>
            </a:endParaRPr>
          </a:p>
          <a:p>
            <a:pPr marL="177800" indent="-177800">
              <a:lnSpc>
                <a:spcPts val="2400"/>
              </a:lnSpc>
            </a:pPr>
            <a:r>
              <a:rPr lang="ja-JP" altLang="en-US" sz="1900" spc="-100" dirty="0">
                <a:solidFill>
                  <a:prstClr val="black"/>
                </a:solidFill>
                <a:latin typeface="ＭＳ Ｐゴシック"/>
              </a:rPr>
              <a:t>　</a:t>
            </a:r>
            <a:r>
              <a:rPr lang="ja-JP" altLang="en-US" sz="1900" spc="-100" dirty="0" smtClean="0">
                <a:solidFill>
                  <a:prstClr val="black"/>
                </a:solidFill>
                <a:latin typeface="ＭＳ Ｐゴシック"/>
              </a:rPr>
              <a:t>　また</a:t>
            </a:r>
            <a:r>
              <a:rPr lang="ja-JP" altLang="en-US" sz="1900" spc="-100" dirty="0">
                <a:solidFill>
                  <a:prstClr val="black"/>
                </a:solidFill>
                <a:latin typeface="ＭＳ Ｐゴシック"/>
              </a:rPr>
              <a:t>、</a:t>
            </a:r>
            <a:r>
              <a:rPr lang="ja-JP" altLang="en-US" sz="1900" spc="-100" dirty="0" smtClean="0">
                <a:solidFill>
                  <a:prstClr val="black"/>
                </a:solidFill>
                <a:latin typeface="ＭＳ Ｐゴシック"/>
              </a:rPr>
              <a:t>主治医機能</a:t>
            </a:r>
            <a:r>
              <a:rPr lang="ja-JP" altLang="en-US" sz="1900" spc="-100" dirty="0">
                <a:solidFill>
                  <a:prstClr val="black"/>
                </a:solidFill>
                <a:latin typeface="ＭＳ Ｐゴシック"/>
              </a:rPr>
              <a:t>の評価（地域包括診療料・地域包括診療加算）の影響、</a:t>
            </a:r>
            <a:r>
              <a:rPr lang="ja-JP" altLang="en-US" sz="1900" spc="-100" dirty="0" smtClean="0">
                <a:solidFill>
                  <a:prstClr val="black"/>
                </a:solidFill>
                <a:latin typeface="ＭＳ Ｐゴシック"/>
              </a:rPr>
              <a:t>大病院の紹介率・</a:t>
            </a:r>
            <a:endParaRPr lang="en-US" altLang="ja-JP" sz="1900" spc="-100" dirty="0" smtClean="0">
              <a:solidFill>
                <a:prstClr val="black"/>
              </a:solidFill>
              <a:latin typeface="ＭＳ Ｐゴシック"/>
            </a:endParaRPr>
          </a:p>
          <a:p>
            <a:pPr marL="177800" indent="-177800">
              <a:lnSpc>
                <a:spcPts val="2400"/>
              </a:lnSpc>
            </a:pPr>
            <a:r>
              <a:rPr lang="en-US" altLang="ja-JP" sz="1900" spc="-100" dirty="0">
                <a:solidFill>
                  <a:prstClr val="black"/>
                </a:solidFill>
                <a:latin typeface="ＭＳ Ｐゴシック"/>
              </a:rPr>
              <a:t> </a:t>
            </a:r>
            <a:r>
              <a:rPr lang="en-US" altLang="ja-JP" sz="1900" spc="-100" dirty="0" smtClean="0">
                <a:solidFill>
                  <a:prstClr val="black"/>
                </a:solidFill>
                <a:latin typeface="ＭＳ Ｐゴシック"/>
              </a:rPr>
              <a:t>  </a:t>
            </a:r>
            <a:r>
              <a:rPr lang="ja-JP" altLang="en-US" sz="1900" spc="-100" dirty="0" smtClean="0">
                <a:solidFill>
                  <a:prstClr val="black"/>
                </a:solidFill>
                <a:latin typeface="ＭＳ Ｐゴシック"/>
              </a:rPr>
              <a:t>逆紹介率</a:t>
            </a:r>
            <a:r>
              <a:rPr lang="ja-JP" altLang="en-US" sz="1900" spc="-100" dirty="0">
                <a:solidFill>
                  <a:prstClr val="black"/>
                </a:solidFill>
                <a:latin typeface="ＭＳ Ｐゴシック"/>
              </a:rPr>
              <a:t>や</a:t>
            </a:r>
            <a:r>
              <a:rPr lang="ja-JP" altLang="en-US" sz="1900" spc="-100" dirty="0" smtClean="0">
                <a:solidFill>
                  <a:prstClr val="black"/>
                </a:solidFill>
                <a:latin typeface="ＭＳ Ｐゴシック"/>
              </a:rPr>
              <a:t>長期処方</a:t>
            </a:r>
            <a:r>
              <a:rPr lang="ja-JP" altLang="en-US" sz="1900" spc="-100" dirty="0">
                <a:solidFill>
                  <a:prstClr val="black"/>
                </a:solidFill>
                <a:latin typeface="ＭＳ Ｐゴシック"/>
              </a:rPr>
              <a:t>の状況等を調査・検証し、外来医療の機能分化</a:t>
            </a:r>
            <a:r>
              <a:rPr lang="ja-JP" altLang="en-US" sz="1900" spc="-100" dirty="0" smtClean="0">
                <a:solidFill>
                  <a:prstClr val="black"/>
                </a:solidFill>
                <a:latin typeface="ＭＳ Ｐゴシック"/>
              </a:rPr>
              <a:t>・連携</a:t>
            </a:r>
            <a:r>
              <a:rPr lang="ja-JP" altLang="en-US" sz="1900" spc="-100" dirty="0">
                <a:solidFill>
                  <a:prstClr val="black"/>
                </a:solidFill>
                <a:latin typeface="ＭＳ Ｐゴシック"/>
              </a:rPr>
              <a:t>の</a:t>
            </a:r>
            <a:r>
              <a:rPr lang="ja-JP" altLang="en-US" sz="1900" spc="-100" dirty="0" smtClean="0">
                <a:solidFill>
                  <a:prstClr val="black"/>
                </a:solidFill>
                <a:latin typeface="ＭＳ Ｐゴシック"/>
              </a:rPr>
              <a:t>推進</a:t>
            </a:r>
            <a:r>
              <a:rPr lang="ja-JP" altLang="en-US" sz="1900" spc="-100" dirty="0">
                <a:solidFill>
                  <a:prstClr val="black"/>
                </a:solidFill>
                <a:latin typeface="ＭＳ Ｐゴシック"/>
              </a:rPr>
              <a:t>に</a:t>
            </a:r>
            <a:r>
              <a:rPr lang="ja-JP" altLang="en-US" sz="1900" spc="-100" dirty="0" smtClean="0">
                <a:solidFill>
                  <a:prstClr val="black"/>
                </a:solidFill>
                <a:latin typeface="ＭＳ Ｐゴシック"/>
              </a:rPr>
              <a:t>ついて</a:t>
            </a:r>
            <a:endParaRPr lang="en-US" altLang="ja-JP" sz="1900" spc="-100" dirty="0" smtClean="0">
              <a:solidFill>
                <a:prstClr val="black"/>
              </a:solidFill>
              <a:latin typeface="ＭＳ Ｐゴシック"/>
            </a:endParaRPr>
          </a:p>
          <a:p>
            <a:pPr marL="177800" indent="-177800">
              <a:lnSpc>
                <a:spcPts val="2400"/>
              </a:lnSpc>
            </a:pPr>
            <a:r>
              <a:rPr lang="en-US" altLang="ja-JP" sz="1900" spc="-100" dirty="0">
                <a:solidFill>
                  <a:prstClr val="black"/>
                </a:solidFill>
                <a:latin typeface="ＭＳ Ｐゴシック"/>
              </a:rPr>
              <a:t> </a:t>
            </a:r>
            <a:r>
              <a:rPr lang="en-US" altLang="ja-JP" sz="1900" spc="-100" dirty="0" smtClean="0">
                <a:solidFill>
                  <a:prstClr val="black"/>
                </a:solidFill>
                <a:latin typeface="ＭＳ Ｐゴシック"/>
              </a:rPr>
              <a:t>  </a:t>
            </a:r>
            <a:r>
              <a:rPr lang="ja-JP" altLang="en-US" sz="1900" spc="-100" dirty="0" smtClean="0">
                <a:solidFill>
                  <a:prstClr val="black"/>
                </a:solidFill>
                <a:latin typeface="ＭＳ Ｐゴシック"/>
              </a:rPr>
              <a:t>引き続き検討</a:t>
            </a:r>
            <a:r>
              <a:rPr lang="ja-JP" altLang="en-US" sz="1900" spc="-100" dirty="0">
                <a:solidFill>
                  <a:prstClr val="black"/>
                </a:solidFill>
                <a:latin typeface="ＭＳ Ｐゴシック"/>
              </a:rPr>
              <a:t>すること。</a:t>
            </a:r>
          </a:p>
          <a:p>
            <a:pPr marL="177800" indent="-177800">
              <a:lnSpc>
                <a:spcPts val="2400"/>
              </a:lnSpc>
              <a:spcBef>
                <a:spcPts val="600"/>
              </a:spcBef>
            </a:pPr>
            <a:r>
              <a:rPr lang="ja-JP" altLang="en-US" sz="1900" spc="-100" dirty="0" smtClean="0">
                <a:solidFill>
                  <a:prstClr val="black"/>
                </a:solidFill>
                <a:latin typeface="ＭＳ Ｐゴシック"/>
              </a:rPr>
              <a:t>２</a:t>
            </a:r>
            <a:r>
              <a:rPr lang="ja-JP" altLang="en-US" sz="1900" spc="-100" dirty="0">
                <a:solidFill>
                  <a:prstClr val="black"/>
                </a:solidFill>
                <a:latin typeface="ＭＳ Ｐゴシック"/>
              </a:rPr>
              <a:t>．入院医療の機能分化･連携の推進について、次に掲げる事項等の影響を調査</a:t>
            </a:r>
            <a:r>
              <a:rPr lang="ja-JP" altLang="en-US" sz="1900" spc="-100" dirty="0" smtClean="0">
                <a:solidFill>
                  <a:prstClr val="black"/>
                </a:solidFill>
                <a:latin typeface="ＭＳ Ｐゴシック"/>
              </a:rPr>
              <a:t>・検証し、</a:t>
            </a:r>
            <a:endParaRPr lang="en-US" altLang="ja-JP" sz="1900" spc="-100" dirty="0" smtClean="0">
              <a:solidFill>
                <a:prstClr val="black"/>
              </a:solidFill>
              <a:latin typeface="ＭＳ Ｐゴシック"/>
            </a:endParaRPr>
          </a:p>
          <a:p>
            <a:pPr marL="177800" indent="-177800">
              <a:lnSpc>
                <a:spcPts val="2200"/>
              </a:lnSpc>
            </a:pPr>
            <a:r>
              <a:rPr lang="en-US" altLang="ja-JP" sz="1900" spc="-100" dirty="0">
                <a:solidFill>
                  <a:prstClr val="black"/>
                </a:solidFill>
                <a:latin typeface="ＭＳ Ｐゴシック"/>
              </a:rPr>
              <a:t> </a:t>
            </a:r>
            <a:r>
              <a:rPr lang="en-US" altLang="ja-JP" sz="1900" spc="-100" dirty="0" smtClean="0">
                <a:solidFill>
                  <a:prstClr val="black"/>
                </a:solidFill>
                <a:latin typeface="ＭＳ Ｐゴシック"/>
              </a:rPr>
              <a:t>  </a:t>
            </a:r>
            <a:r>
              <a:rPr lang="ja-JP" altLang="en-US" sz="1900" spc="-100" dirty="0" smtClean="0">
                <a:solidFill>
                  <a:prstClr val="black"/>
                </a:solidFill>
                <a:latin typeface="ＭＳ Ｐゴシック"/>
              </a:rPr>
              <a:t>病床機能</a:t>
            </a:r>
            <a:r>
              <a:rPr lang="ja-JP" altLang="en-US" sz="1900" spc="-100" dirty="0">
                <a:solidFill>
                  <a:prstClr val="black"/>
                </a:solidFill>
                <a:latin typeface="ＭＳ Ｐゴシック"/>
              </a:rPr>
              <a:t>報告制度等も踏まえ、引き続き検討すること。</a:t>
            </a:r>
          </a:p>
          <a:p>
            <a:pPr marL="177800" indent="-177800">
              <a:lnSpc>
                <a:spcPts val="2200"/>
              </a:lnSpc>
            </a:pPr>
            <a:r>
              <a:rPr lang="ja-JP" altLang="en-US" sz="1900" spc="-100" dirty="0" smtClean="0">
                <a:solidFill>
                  <a:prstClr val="black"/>
                </a:solidFill>
                <a:latin typeface="ＭＳ Ｐゴシック"/>
              </a:rPr>
              <a:t>　  </a:t>
            </a:r>
            <a:r>
              <a:rPr lang="en-US" altLang="ja-JP" sz="1900" spc="-100" dirty="0" smtClean="0">
                <a:solidFill>
                  <a:prstClr val="black"/>
                </a:solidFill>
                <a:latin typeface="ＭＳ Ｐゴシック"/>
              </a:rPr>
              <a:t>(</a:t>
            </a:r>
            <a:r>
              <a:rPr lang="en-US" altLang="ja-JP" sz="1900" spc="-100" dirty="0">
                <a:solidFill>
                  <a:prstClr val="black"/>
                </a:solidFill>
                <a:latin typeface="ＭＳ Ｐゴシック"/>
              </a:rPr>
              <a:t>1) </a:t>
            </a:r>
            <a:r>
              <a:rPr lang="ja-JP" altLang="en-US" sz="1900" spc="-100" dirty="0">
                <a:solidFill>
                  <a:prstClr val="black"/>
                </a:solidFill>
                <a:latin typeface="ＭＳ Ｐゴシック"/>
              </a:rPr>
              <a:t>一般病棟入院基本料（７対</a:t>
            </a:r>
            <a:r>
              <a:rPr lang="ja-JP" altLang="en-US" sz="1900" spc="-100" dirty="0" smtClean="0">
                <a:solidFill>
                  <a:prstClr val="black"/>
                </a:solidFill>
                <a:latin typeface="ＭＳ Ｐゴシック"/>
              </a:rPr>
              <a:t>１、１０対１の</a:t>
            </a:r>
            <a:r>
              <a:rPr lang="ja-JP" altLang="en-US" sz="1900" spc="-100" dirty="0">
                <a:solidFill>
                  <a:prstClr val="black"/>
                </a:solidFill>
                <a:latin typeface="ＭＳ Ｐゴシック"/>
              </a:rPr>
              <a:t>特定除外制度、</a:t>
            </a:r>
            <a:r>
              <a:rPr lang="en-US" altLang="ja-JP" sz="1900" spc="-100" dirty="0">
                <a:solidFill>
                  <a:prstClr val="black"/>
                </a:solidFill>
                <a:latin typeface="ＭＳ Ｐゴシック"/>
              </a:rPr>
              <a:t>｢</a:t>
            </a:r>
            <a:r>
              <a:rPr lang="ja-JP" altLang="en-US" sz="1900" spc="-100" dirty="0">
                <a:solidFill>
                  <a:prstClr val="black"/>
                </a:solidFill>
                <a:latin typeface="ＭＳ Ｐゴシック"/>
              </a:rPr>
              <a:t>重症度</a:t>
            </a:r>
            <a:r>
              <a:rPr lang="en-US" altLang="ja-JP" sz="1900" spc="-100" dirty="0">
                <a:solidFill>
                  <a:prstClr val="black"/>
                </a:solidFill>
                <a:latin typeface="ＭＳ Ｐゴシック"/>
              </a:rPr>
              <a:t>､</a:t>
            </a:r>
            <a:r>
              <a:rPr lang="ja-JP" altLang="en-US" sz="1900" spc="-100" dirty="0">
                <a:solidFill>
                  <a:prstClr val="black"/>
                </a:solidFill>
                <a:latin typeface="ＭＳ Ｐゴシック"/>
              </a:rPr>
              <a:t>医療･</a:t>
            </a:r>
            <a:r>
              <a:rPr lang="ja-JP" altLang="en-US" sz="1900" spc="-100" dirty="0" smtClean="0">
                <a:solidFill>
                  <a:prstClr val="black"/>
                </a:solidFill>
                <a:latin typeface="ＭＳ Ｐゴシック"/>
              </a:rPr>
              <a:t>看護必要度</a:t>
            </a:r>
            <a:r>
              <a:rPr lang="en-US" altLang="ja-JP" sz="1900" spc="-100" dirty="0" smtClean="0">
                <a:solidFill>
                  <a:prstClr val="black"/>
                </a:solidFill>
                <a:latin typeface="ＭＳ Ｐゴシック"/>
              </a:rPr>
              <a:t>｣､</a:t>
            </a:r>
          </a:p>
          <a:p>
            <a:pPr marL="177800" indent="-177800">
              <a:lnSpc>
                <a:spcPts val="2200"/>
              </a:lnSpc>
            </a:pPr>
            <a:r>
              <a:rPr lang="en-US" altLang="ja-JP" sz="1900" spc="-100" dirty="0">
                <a:solidFill>
                  <a:prstClr val="black"/>
                </a:solidFill>
                <a:latin typeface="ＭＳ Ｐゴシック"/>
              </a:rPr>
              <a:t> </a:t>
            </a:r>
            <a:r>
              <a:rPr lang="en-US" altLang="ja-JP" sz="1900" spc="-100" dirty="0" smtClean="0">
                <a:solidFill>
                  <a:prstClr val="black"/>
                </a:solidFill>
                <a:latin typeface="ＭＳ Ｐゴシック"/>
              </a:rPr>
              <a:t>      </a:t>
            </a:r>
            <a:r>
              <a:rPr lang="ja-JP" altLang="en-US" sz="1900" spc="-100" dirty="0" smtClean="0">
                <a:solidFill>
                  <a:prstClr val="black"/>
                </a:solidFill>
                <a:latin typeface="ＭＳ Ｐゴシック"/>
              </a:rPr>
              <a:t>短期滞在手術等</a:t>
            </a:r>
            <a:r>
              <a:rPr lang="ja-JP" altLang="en-US" sz="1900" spc="-100" dirty="0">
                <a:solidFill>
                  <a:prstClr val="black"/>
                </a:solidFill>
                <a:latin typeface="ＭＳ Ｐゴシック"/>
              </a:rPr>
              <a:t>基本料等）の見直し</a:t>
            </a:r>
          </a:p>
          <a:p>
            <a:pPr marL="177800" indent="-177800">
              <a:lnSpc>
                <a:spcPts val="2200"/>
              </a:lnSpc>
            </a:pPr>
            <a:r>
              <a:rPr lang="ja-JP" altLang="en-US" sz="1900" spc="-100" dirty="0" smtClean="0">
                <a:solidFill>
                  <a:prstClr val="black"/>
                </a:solidFill>
                <a:latin typeface="ＭＳ Ｐゴシック"/>
              </a:rPr>
              <a:t>  　</a:t>
            </a:r>
            <a:r>
              <a:rPr lang="en-US" altLang="ja-JP" sz="1900" spc="-100" dirty="0" smtClean="0">
                <a:solidFill>
                  <a:prstClr val="black"/>
                </a:solidFill>
                <a:latin typeface="ＭＳ Ｐゴシック"/>
              </a:rPr>
              <a:t>(</a:t>
            </a:r>
            <a:r>
              <a:rPr lang="en-US" altLang="ja-JP" sz="1900" spc="-100" dirty="0">
                <a:solidFill>
                  <a:prstClr val="black"/>
                </a:solidFill>
                <a:latin typeface="ＭＳ Ｐゴシック"/>
              </a:rPr>
              <a:t>2) </a:t>
            </a:r>
            <a:r>
              <a:rPr lang="ja-JP" altLang="en-US" sz="1900" spc="-100" dirty="0">
                <a:solidFill>
                  <a:prstClr val="black"/>
                </a:solidFill>
                <a:latin typeface="ＭＳ Ｐゴシック"/>
              </a:rPr>
              <a:t>特定集中治療室管理料の見直し</a:t>
            </a:r>
          </a:p>
          <a:p>
            <a:pPr marL="177800" indent="-177800">
              <a:lnSpc>
                <a:spcPts val="2200"/>
              </a:lnSpc>
            </a:pPr>
            <a:r>
              <a:rPr lang="ja-JP" altLang="en-US" sz="1900" spc="-100" dirty="0" smtClean="0">
                <a:solidFill>
                  <a:prstClr val="black"/>
                </a:solidFill>
                <a:latin typeface="ＭＳ Ｐゴシック"/>
              </a:rPr>
              <a:t>  　</a:t>
            </a:r>
            <a:r>
              <a:rPr lang="en-US" altLang="ja-JP" sz="1900" spc="-100" dirty="0" smtClean="0">
                <a:solidFill>
                  <a:prstClr val="black"/>
                </a:solidFill>
                <a:latin typeface="ＭＳ Ｐゴシック"/>
              </a:rPr>
              <a:t>(</a:t>
            </a:r>
            <a:r>
              <a:rPr lang="en-US" altLang="ja-JP" sz="1900" spc="-100" dirty="0">
                <a:solidFill>
                  <a:prstClr val="black"/>
                </a:solidFill>
                <a:latin typeface="ＭＳ Ｐゴシック"/>
              </a:rPr>
              <a:t>3) </a:t>
            </a:r>
            <a:r>
              <a:rPr lang="ja-JP" altLang="en-US" sz="1900" spc="-100" dirty="0">
                <a:solidFill>
                  <a:prstClr val="black"/>
                </a:solidFill>
                <a:latin typeface="ＭＳ Ｐゴシック"/>
              </a:rPr>
              <a:t>総合入院体制加算の見直し</a:t>
            </a:r>
          </a:p>
          <a:p>
            <a:pPr marL="177800" indent="-177800">
              <a:lnSpc>
                <a:spcPts val="2200"/>
              </a:lnSpc>
            </a:pPr>
            <a:r>
              <a:rPr lang="ja-JP" altLang="en-US" sz="1900" spc="-100" dirty="0" smtClean="0">
                <a:solidFill>
                  <a:prstClr val="black"/>
                </a:solidFill>
                <a:latin typeface="ＭＳ Ｐゴシック"/>
              </a:rPr>
              <a:t>  　</a:t>
            </a:r>
            <a:r>
              <a:rPr lang="en-US" altLang="ja-JP" sz="1900" spc="-100" dirty="0" smtClean="0">
                <a:solidFill>
                  <a:prstClr val="black"/>
                </a:solidFill>
                <a:latin typeface="ＭＳ Ｐゴシック"/>
              </a:rPr>
              <a:t>(</a:t>
            </a:r>
            <a:r>
              <a:rPr lang="en-US" altLang="ja-JP" sz="1900" spc="-100" dirty="0">
                <a:solidFill>
                  <a:prstClr val="black"/>
                </a:solidFill>
                <a:latin typeface="ＭＳ Ｐゴシック"/>
              </a:rPr>
              <a:t>4) </a:t>
            </a:r>
            <a:r>
              <a:rPr lang="ja-JP" altLang="en-US" sz="1900" spc="-100" dirty="0">
                <a:solidFill>
                  <a:prstClr val="black"/>
                </a:solidFill>
                <a:latin typeface="ＭＳ Ｐゴシック"/>
              </a:rPr>
              <a:t>有床診療所入院基本料の見直し</a:t>
            </a:r>
          </a:p>
          <a:p>
            <a:pPr marL="177800" indent="-177800">
              <a:lnSpc>
                <a:spcPts val="2200"/>
              </a:lnSpc>
            </a:pPr>
            <a:r>
              <a:rPr lang="ja-JP" altLang="en-US" sz="1900" spc="-100" dirty="0" smtClean="0">
                <a:solidFill>
                  <a:prstClr val="black"/>
                </a:solidFill>
                <a:latin typeface="ＭＳ Ｐゴシック"/>
              </a:rPr>
              <a:t>  　</a:t>
            </a:r>
            <a:r>
              <a:rPr lang="en-US" altLang="ja-JP" sz="1900" spc="-100" dirty="0" smtClean="0">
                <a:solidFill>
                  <a:prstClr val="black"/>
                </a:solidFill>
                <a:latin typeface="ＭＳ Ｐゴシック"/>
              </a:rPr>
              <a:t>(</a:t>
            </a:r>
            <a:r>
              <a:rPr lang="en-US" altLang="ja-JP" sz="1900" spc="-100" dirty="0">
                <a:solidFill>
                  <a:prstClr val="black"/>
                </a:solidFill>
                <a:latin typeface="ＭＳ Ｐゴシック"/>
              </a:rPr>
              <a:t>5) </a:t>
            </a:r>
            <a:r>
              <a:rPr lang="ja-JP" altLang="en-US" sz="1900" spc="-100" dirty="0">
                <a:solidFill>
                  <a:prstClr val="black"/>
                </a:solidFill>
                <a:latin typeface="ＭＳ Ｐゴシック"/>
              </a:rPr>
              <a:t>地域包括ケア病棟入院料の</a:t>
            </a:r>
            <a:r>
              <a:rPr lang="ja-JP" altLang="en-US" sz="1900" spc="-100" dirty="0" smtClean="0">
                <a:solidFill>
                  <a:prstClr val="black"/>
                </a:solidFill>
                <a:latin typeface="ＭＳ Ｐゴシック"/>
              </a:rPr>
              <a:t>創設</a:t>
            </a:r>
            <a:endParaRPr lang="en-US" altLang="ja-JP" sz="1900" spc="-100" dirty="0" smtClean="0">
              <a:solidFill>
                <a:prstClr val="black"/>
              </a:solidFill>
              <a:latin typeface="ＭＳ Ｐゴシック"/>
            </a:endParaRPr>
          </a:p>
          <a:p>
            <a:pPr marL="177800" indent="-177800">
              <a:lnSpc>
                <a:spcPts val="2400"/>
              </a:lnSpc>
              <a:spcBef>
                <a:spcPts val="600"/>
              </a:spcBef>
            </a:pPr>
            <a:r>
              <a:rPr lang="ja-JP" altLang="en-US" sz="1900" spc="-100" dirty="0" smtClean="0">
                <a:solidFill>
                  <a:prstClr val="black"/>
                </a:solidFill>
                <a:latin typeface="ＭＳ Ｐゴシック"/>
              </a:rPr>
              <a:t>３</a:t>
            </a:r>
            <a:r>
              <a:rPr lang="ja-JP" altLang="en-US" sz="1900" spc="-100" dirty="0">
                <a:solidFill>
                  <a:prstClr val="black"/>
                </a:solidFill>
                <a:latin typeface="ＭＳ Ｐゴシック"/>
              </a:rPr>
              <a:t>．医療を提供しているが医療資源の少ない地域に配慮した評価の影響を調査・</a:t>
            </a:r>
            <a:r>
              <a:rPr lang="ja-JP" altLang="en-US" sz="1900" spc="-100" dirty="0" smtClean="0">
                <a:solidFill>
                  <a:prstClr val="black"/>
                </a:solidFill>
                <a:latin typeface="ＭＳ Ｐゴシック"/>
              </a:rPr>
              <a:t>検証</a:t>
            </a:r>
            <a:r>
              <a:rPr lang="ja-JP" altLang="en-US" sz="1900" spc="-100" dirty="0">
                <a:solidFill>
                  <a:prstClr val="black"/>
                </a:solidFill>
                <a:latin typeface="ＭＳ Ｐゴシック"/>
              </a:rPr>
              <a:t>し</a:t>
            </a:r>
            <a:r>
              <a:rPr lang="ja-JP" altLang="en-US" sz="1900" spc="-100" dirty="0" smtClean="0">
                <a:solidFill>
                  <a:prstClr val="black"/>
                </a:solidFill>
                <a:latin typeface="ＭＳ Ｐゴシック"/>
              </a:rPr>
              <a:t>、</a:t>
            </a:r>
            <a:endParaRPr lang="en-US" altLang="ja-JP" sz="1900" spc="-100" dirty="0" smtClean="0">
              <a:solidFill>
                <a:prstClr val="black"/>
              </a:solidFill>
              <a:latin typeface="ＭＳ Ｐゴシック"/>
            </a:endParaRPr>
          </a:p>
          <a:p>
            <a:pPr marL="177800" indent="-177800">
              <a:lnSpc>
                <a:spcPts val="2400"/>
              </a:lnSpc>
            </a:pPr>
            <a:r>
              <a:rPr lang="en-US" altLang="ja-JP" sz="1900" spc="-100" dirty="0">
                <a:solidFill>
                  <a:prstClr val="black"/>
                </a:solidFill>
                <a:latin typeface="ＭＳ Ｐゴシック"/>
              </a:rPr>
              <a:t> </a:t>
            </a:r>
            <a:r>
              <a:rPr lang="en-US" altLang="ja-JP" sz="1900" spc="-100" dirty="0" smtClean="0">
                <a:solidFill>
                  <a:prstClr val="black"/>
                </a:solidFill>
                <a:latin typeface="ＭＳ Ｐゴシック"/>
              </a:rPr>
              <a:t> </a:t>
            </a:r>
            <a:r>
              <a:rPr lang="ja-JP" altLang="en-US" sz="1900" spc="-100" dirty="0" smtClean="0">
                <a:solidFill>
                  <a:prstClr val="black"/>
                </a:solidFill>
                <a:latin typeface="ＭＳ Ｐゴシック"/>
              </a:rPr>
              <a:t>その在り方</a:t>
            </a:r>
            <a:r>
              <a:rPr lang="ja-JP" altLang="en-US" sz="1900" spc="-100" dirty="0">
                <a:solidFill>
                  <a:prstClr val="black"/>
                </a:solidFill>
                <a:latin typeface="ＭＳ Ｐゴシック"/>
              </a:rPr>
              <a:t>を引き続き検討すること</a:t>
            </a:r>
            <a:r>
              <a:rPr lang="ja-JP" altLang="en-US" sz="1900" spc="-100" dirty="0" smtClean="0">
                <a:solidFill>
                  <a:prstClr val="black"/>
                </a:solidFill>
                <a:latin typeface="ＭＳ Ｐゴシック"/>
              </a:rPr>
              <a:t>。</a:t>
            </a:r>
            <a:endParaRPr lang="en-US" altLang="ja-JP" sz="1900" spc="-100" dirty="0" smtClean="0">
              <a:solidFill>
                <a:prstClr val="black"/>
              </a:solidFill>
              <a:latin typeface="ＭＳ Ｐゴシック"/>
            </a:endParaRPr>
          </a:p>
          <a:p>
            <a:pPr marL="177800" indent="-177800">
              <a:lnSpc>
                <a:spcPts val="2400"/>
              </a:lnSpc>
              <a:spcBef>
                <a:spcPts val="600"/>
              </a:spcBef>
            </a:pPr>
            <a:r>
              <a:rPr lang="ja-JP" altLang="en-US" sz="1900" spc="-100" dirty="0" smtClean="0">
                <a:solidFill>
                  <a:prstClr val="black"/>
                </a:solidFill>
                <a:latin typeface="ＭＳ Ｐゴシック"/>
              </a:rPr>
              <a:t>４</a:t>
            </a:r>
            <a:r>
              <a:rPr lang="ja-JP" altLang="en-US" sz="1900" spc="-100" dirty="0">
                <a:solidFill>
                  <a:prstClr val="black"/>
                </a:solidFill>
                <a:latin typeface="ＭＳ Ｐゴシック"/>
              </a:rPr>
              <a:t>．療養病棟</a:t>
            </a:r>
            <a:r>
              <a:rPr lang="en-US" altLang="ja-JP" sz="1900" spc="-100" dirty="0">
                <a:solidFill>
                  <a:prstClr val="black"/>
                </a:solidFill>
                <a:latin typeface="ＭＳ Ｐゴシック"/>
              </a:rPr>
              <a:t>､</a:t>
            </a:r>
            <a:r>
              <a:rPr lang="ja-JP" altLang="en-US" sz="1900" spc="-100" dirty="0">
                <a:solidFill>
                  <a:prstClr val="black"/>
                </a:solidFill>
                <a:latin typeface="ＭＳ Ｐゴシック"/>
              </a:rPr>
              <a:t>障害者病棟</a:t>
            </a:r>
            <a:r>
              <a:rPr lang="en-US" altLang="ja-JP" sz="1900" spc="-100" dirty="0">
                <a:solidFill>
                  <a:prstClr val="black"/>
                </a:solidFill>
                <a:latin typeface="ＭＳ Ｐゴシック"/>
              </a:rPr>
              <a:t>､</a:t>
            </a:r>
            <a:r>
              <a:rPr lang="ja-JP" altLang="en-US" sz="1900" spc="-100" dirty="0">
                <a:solidFill>
                  <a:prstClr val="black"/>
                </a:solidFill>
                <a:latin typeface="ＭＳ Ｐゴシック"/>
              </a:rPr>
              <a:t>特殊疾患病棟等における長期入院も含めた慢性期入院</a:t>
            </a:r>
            <a:r>
              <a:rPr lang="ja-JP" altLang="en-US" sz="1900" spc="-100" dirty="0" smtClean="0">
                <a:solidFill>
                  <a:prstClr val="black"/>
                </a:solidFill>
                <a:latin typeface="ＭＳ Ｐゴシック"/>
              </a:rPr>
              <a:t>医療の在り方について</a:t>
            </a:r>
            <a:r>
              <a:rPr lang="ja-JP" altLang="en-US" sz="1900" spc="-100" dirty="0">
                <a:solidFill>
                  <a:prstClr val="black"/>
                </a:solidFill>
                <a:latin typeface="ＭＳ Ｐゴシック"/>
              </a:rPr>
              <a:t>検討すること</a:t>
            </a:r>
            <a:r>
              <a:rPr lang="ja-JP" altLang="en-US" sz="1900" spc="-100" dirty="0" smtClean="0">
                <a:solidFill>
                  <a:prstClr val="black"/>
                </a:solidFill>
                <a:latin typeface="ＭＳ Ｐゴシック"/>
              </a:rPr>
              <a:t>。</a:t>
            </a:r>
            <a:endParaRPr lang="en-US" altLang="ja-JP" sz="1900" spc="-100" dirty="0" smtClean="0">
              <a:solidFill>
                <a:prstClr val="black"/>
              </a:solidFill>
              <a:latin typeface="ＭＳ Ｐゴシック"/>
            </a:endParaRPr>
          </a:p>
          <a:p>
            <a:pPr marL="177800" indent="-177800"/>
            <a:endParaRPr lang="en-US" altLang="ja-JP" sz="1400" dirty="0">
              <a:solidFill>
                <a:prstClr val="black"/>
              </a:solidFill>
              <a:latin typeface="ＭＳ Ｐゴシック"/>
            </a:endParaRPr>
          </a:p>
          <a:p>
            <a:endParaRPr lang="ja-JP" altLang="en-US" sz="1400" dirty="0">
              <a:solidFill>
                <a:prstClr val="black"/>
              </a:solidFill>
            </a:endParaRPr>
          </a:p>
          <a:p>
            <a:endParaRPr lang="ja-JP" altLang="en-US" sz="1400" dirty="0">
              <a:solidFill>
                <a:prstClr val="black"/>
              </a:solidFill>
            </a:endParaRPr>
          </a:p>
          <a:p>
            <a:endParaRPr lang="ja-JP" altLang="en-US" sz="1400" dirty="0">
              <a:solidFill>
                <a:prstClr val="black"/>
              </a:solidFill>
            </a:endParaRPr>
          </a:p>
        </p:txBody>
      </p:sp>
      <p:sp>
        <p:nvSpPr>
          <p:cNvPr id="6" name="テキスト ボックス 5"/>
          <p:cNvSpPr txBox="1"/>
          <p:nvPr/>
        </p:nvSpPr>
        <p:spPr>
          <a:xfrm>
            <a:off x="6673757" y="593400"/>
            <a:ext cx="3546142" cy="276999"/>
          </a:xfrm>
          <a:prstGeom prst="rect">
            <a:avLst/>
          </a:prstGeom>
          <a:noFill/>
        </p:spPr>
        <p:txBody>
          <a:bodyPr wrap="square" rtlCol="0">
            <a:spAutoFit/>
          </a:bodyPr>
          <a:lstStyle/>
          <a:p>
            <a:r>
              <a:rPr lang="ja-JP" altLang="ja-JP" sz="1200" dirty="0" smtClean="0">
                <a:solidFill>
                  <a:prstClr val="black"/>
                </a:solidFill>
              </a:rPr>
              <a:t>平成２</a:t>
            </a:r>
            <a:r>
              <a:rPr lang="ja-JP" altLang="en-US" sz="1200" dirty="0">
                <a:solidFill>
                  <a:prstClr val="black"/>
                </a:solidFill>
              </a:rPr>
              <a:t>６</a:t>
            </a:r>
            <a:r>
              <a:rPr lang="ja-JP" altLang="ja-JP" sz="1200" dirty="0" smtClean="0">
                <a:solidFill>
                  <a:prstClr val="black"/>
                </a:solidFill>
              </a:rPr>
              <a:t>年２月</a:t>
            </a:r>
            <a:r>
              <a:rPr lang="ja-JP" altLang="en-US" sz="1200" dirty="0" smtClean="0">
                <a:solidFill>
                  <a:prstClr val="black"/>
                </a:solidFill>
              </a:rPr>
              <a:t>１２</a:t>
            </a:r>
            <a:r>
              <a:rPr lang="ja-JP" altLang="ja-JP" sz="1200" dirty="0" smtClean="0">
                <a:solidFill>
                  <a:prstClr val="black"/>
                </a:solidFill>
              </a:rPr>
              <a:t>日　</a:t>
            </a:r>
            <a:r>
              <a:rPr lang="ja-JP" altLang="en-US" sz="1200" dirty="0" smtClean="0">
                <a:solidFill>
                  <a:prstClr val="black"/>
                </a:solidFill>
              </a:rPr>
              <a:t>中央社会保険医療協議会</a:t>
            </a:r>
            <a:endParaRPr lang="ja-JP" altLang="ja-JP" sz="1200" dirty="0" smtClean="0">
              <a:solidFill>
                <a:prstClr val="black"/>
              </a:solidFill>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577725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19125" y="1585913"/>
            <a:ext cx="8502650" cy="1828800"/>
          </a:xfrm>
          <a:prstGeom prst="rect">
            <a:avLst/>
          </a:prstGeom>
          <a:noFill/>
          <a:ln w="9525">
            <a:noFill/>
            <a:miter lim="800000"/>
            <a:headEnd/>
            <a:tailEnd/>
          </a:ln>
          <a:effectLst/>
        </p:spPr>
        <p:txBody>
          <a:bodyPr anchor="ctr"/>
          <a:lstStyle/>
          <a:p>
            <a:pPr fontAlgn="base">
              <a:spcBef>
                <a:spcPct val="0"/>
              </a:spcBef>
              <a:spcAft>
                <a:spcPct val="0"/>
              </a:spcAft>
              <a:defRPr/>
            </a:pPr>
            <a:endParaRPr lang="ja-JP" altLang="en-US" sz="3600" b="1">
              <a:solidFill>
                <a:prstClr val="white"/>
              </a:solidFill>
              <a:effectLst>
                <a:outerShdw blurRad="38100" dist="38100" dir="2700000" algn="tl">
                  <a:srgbClr val="C0C0C0"/>
                </a:outerShdw>
              </a:effectLst>
              <a:latin typeface="Times New Roman" pitchFamily="18" charset="0"/>
            </a:endParaRPr>
          </a:p>
        </p:txBody>
      </p:sp>
      <p:sp>
        <p:nvSpPr>
          <p:cNvPr id="5124" name="Text Box 5"/>
          <p:cNvSpPr txBox="1">
            <a:spLocks noChangeArrowheads="1"/>
          </p:cNvSpPr>
          <p:nvPr/>
        </p:nvSpPr>
        <p:spPr bwMode="auto">
          <a:xfrm>
            <a:off x="541743" y="1253744"/>
            <a:ext cx="8992790" cy="2739211"/>
          </a:xfrm>
          <a:prstGeom prst="rect">
            <a:avLst/>
          </a:prstGeom>
          <a:solidFill>
            <a:srgbClr val="FF0000">
              <a:alpha val="10000"/>
            </a:srgbClr>
          </a:solidFill>
          <a:ln w="22225">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just" fontAlgn="base">
              <a:lnSpc>
                <a:spcPts val="2400"/>
              </a:lnSpc>
              <a:spcBef>
                <a:spcPct val="0"/>
              </a:spcBef>
              <a:defRPr/>
            </a:pPr>
            <a:r>
              <a:rPr lang="ja-JP" altLang="en-US" sz="2000" dirty="0">
                <a:solidFill>
                  <a:srgbClr val="000000"/>
                </a:solidFill>
                <a:latin typeface="ＭＳ Ｐゴシック"/>
              </a:rPr>
              <a:t>○　</a:t>
            </a:r>
            <a:r>
              <a:rPr lang="ja-JP" altLang="en-US" sz="2000" spc="-100" dirty="0">
                <a:solidFill>
                  <a:srgbClr val="000000"/>
                </a:solidFill>
                <a:latin typeface="ＭＳ Ｐゴシック"/>
              </a:rPr>
              <a:t>診療報酬</a:t>
            </a:r>
            <a:r>
              <a:rPr lang="ja-JP" altLang="en-US" sz="2000" spc="-100" dirty="0" smtClean="0">
                <a:solidFill>
                  <a:srgbClr val="000000"/>
                </a:solidFill>
                <a:latin typeface="ＭＳ Ｐゴシック"/>
              </a:rPr>
              <a:t>と介護報酬の</a:t>
            </a:r>
            <a:r>
              <a:rPr lang="ja-JP" altLang="en-US" sz="2000" spc="-100" dirty="0">
                <a:solidFill>
                  <a:srgbClr val="000000"/>
                </a:solidFill>
                <a:latin typeface="ＭＳ Ｐゴシック"/>
              </a:rPr>
              <a:t>同時改定であり</a:t>
            </a:r>
            <a:r>
              <a:rPr lang="ja-JP" altLang="en-US" sz="2000" dirty="0" smtClean="0">
                <a:solidFill>
                  <a:srgbClr val="000000"/>
                </a:solidFill>
                <a:latin typeface="ＭＳ Ｐゴシック"/>
              </a:rPr>
              <a:t>、医療法改正による対応に先駆けて、</a:t>
            </a:r>
            <a:endParaRPr lang="en-US" altLang="ja-JP" sz="2000" dirty="0" smtClean="0">
              <a:solidFill>
                <a:srgbClr val="000000"/>
              </a:solidFill>
              <a:latin typeface="ＭＳ Ｐゴシック"/>
            </a:endParaRPr>
          </a:p>
          <a:p>
            <a:pPr algn="just" fontAlgn="base">
              <a:lnSpc>
                <a:spcPts val="2400"/>
              </a:lnSpc>
              <a:spcBef>
                <a:spcPct val="0"/>
              </a:spcBef>
              <a:defRPr/>
            </a:pPr>
            <a:r>
              <a:rPr lang="en-US" altLang="ja-JP" sz="2000" kern="100" dirty="0">
                <a:solidFill>
                  <a:srgbClr val="000000"/>
                </a:solidFill>
                <a:latin typeface="ＭＳ Ｐゴシック"/>
                <a:cs typeface="Times New Roman"/>
              </a:rPr>
              <a:t> </a:t>
            </a:r>
            <a:r>
              <a:rPr lang="en-US" altLang="ja-JP" sz="2000" kern="100" dirty="0" smtClean="0">
                <a:solidFill>
                  <a:srgbClr val="000000"/>
                </a:solidFill>
                <a:latin typeface="ＭＳ Ｐゴシック"/>
                <a:cs typeface="Times New Roman"/>
              </a:rPr>
              <a:t>  </a:t>
            </a:r>
            <a:r>
              <a:rPr lang="ja-JP" altLang="ja-JP" sz="2000" kern="100" dirty="0" smtClean="0">
                <a:solidFill>
                  <a:srgbClr val="000000"/>
                </a:solidFill>
                <a:latin typeface="ＭＳ Ｐゴシック"/>
                <a:cs typeface="Times New Roman"/>
              </a:rPr>
              <a:t>「</a:t>
            </a:r>
            <a:r>
              <a:rPr lang="ja-JP" altLang="ja-JP" sz="2000" kern="100" dirty="0">
                <a:solidFill>
                  <a:srgbClr val="000000"/>
                </a:solidFill>
                <a:latin typeface="ＭＳ Ｐゴシック"/>
                <a:cs typeface="Times New Roman"/>
              </a:rPr>
              <a:t>社会保障・税一体改革成案」に</a:t>
            </a:r>
            <a:r>
              <a:rPr lang="ja-JP" altLang="en-US" sz="2000" kern="100" dirty="0" smtClean="0">
                <a:solidFill>
                  <a:srgbClr val="000000"/>
                </a:solidFill>
                <a:latin typeface="ＭＳ Ｐゴシック"/>
                <a:cs typeface="Times New Roman"/>
              </a:rPr>
              <a:t>示された</a:t>
            </a:r>
            <a:r>
              <a:rPr lang="ja-JP" altLang="ja-JP" sz="2000" kern="100" dirty="0" smtClean="0">
                <a:solidFill>
                  <a:srgbClr val="FF0000"/>
                </a:solidFill>
                <a:latin typeface="ＭＳ Ｐゴシック"/>
                <a:cs typeface="Times New Roman"/>
              </a:rPr>
              <a:t>２０２５</a:t>
            </a:r>
            <a:r>
              <a:rPr lang="ja-JP" altLang="en-US" sz="2000" kern="100" dirty="0">
                <a:solidFill>
                  <a:srgbClr val="FF0000"/>
                </a:solidFill>
                <a:latin typeface="ＭＳ Ｐゴシック"/>
                <a:cs typeface="Times New Roman"/>
              </a:rPr>
              <a:t>（平成３７）年</a:t>
            </a:r>
            <a:r>
              <a:rPr lang="ja-JP" altLang="ja-JP" sz="2000" kern="100" dirty="0">
                <a:solidFill>
                  <a:srgbClr val="FF0000"/>
                </a:solidFill>
                <a:latin typeface="ＭＳ Ｐゴシック"/>
                <a:cs typeface="Times New Roman"/>
              </a:rPr>
              <a:t>のイメージ</a:t>
            </a:r>
            <a:r>
              <a:rPr lang="ja-JP" altLang="ja-JP" sz="2000" kern="100" dirty="0">
                <a:solidFill>
                  <a:srgbClr val="000000"/>
                </a:solidFill>
                <a:latin typeface="ＭＳ Ｐゴシック"/>
                <a:cs typeface="Times New Roman"/>
              </a:rPr>
              <a:t>を</a:t>
            </a:r>
            <a:r>
              <a:rPr lang="ja-JP" altLang="ja-JP" sz="2000" kern="100" dirty="0" smtClean="0">
                <a:solidFill>
                  <a:srgbClr val="000000"/>
                </a:solidFill>
                <a:latin typeface="ＭＳ Ｐゴシック"/>
                <a:cs typeface="Times New Roman"/>
              </a:rPr>
              <a:t>見据え</a:t>
            </a:r>
            <a:endParaRPr lang="en-US" altLang="ja-JP" sz="2000" kern="100" dirty="0" smtClean="0">
              <a:solidFill>
                <a:srgbClr val="000000"/>
              </a:solidFill>
              <a:latin typeface="ＭＳ Ｐゴシック"/>
              <a:cs typeface="Times New Roman"/>
            </a:endParaRPr>
          </a:p>
          <a:p>
            <a:pPr algn="just" fontAlgn="base">
              <a:lnSpc>
                <a:spcPts val="2400"/>
              </a:lnSpc>
              <a:spcBef>
                <a:spcPct val="0"/>
              </a:spcBef>
              <a:defRPr/>
            </a:pPr>
            <a:r>
              <a:rPr lang="en-US" altLang="ja-JP" sz="2000" kern="100" dirty="0">
                <a:solidFill>
                  <a:srgbClr val="000000"/>
                </a:solidFill>
                <a:latin typeface="ＭＳ Ｐゴシック"/>
                <a:cs typeface="Times New Roman"/>
              </a:rPr>
              <a:t> </a:t>
            </a:r>
            <a:r>
              <a:rPr lang="en-US" altLang="ja-JP" sz="2000" kern="100" dirty="0" smtClean="0">
                <a:solidFill>
                  <a:srgbClr val="000000"/>
                </a:solidFill>
                <a:latin typeface="ＭＳ Ｐゴシック"/>
                <a:cs typeface="Times New Roman"/>
              </a:rPr>
              <a:t>  </a:t>
            </a:r>
            <a:r>
              <a:rPr lang="ja-JP" altLang="ja-JP" sz="2000" kern="100" dirty="0" smtClean="0">
                <a:solidFill>
                  <a:srgbClr val="000000"/>
                </a:solidFill>
                <a:latin typeface="ＭＳ Ｐゴシック"/>
                <a:cs typeface="Times New Roman"/>
              </a:rPr>
              <a:t>つつ</a:t>
            </a:r>
            <a:r>
              <a:rPr lang="ja-JP" altLang="ja-JP" sz="2000" kern="100" dirty="0">
                <a:solidFill>
                  <a:srgbClr val="000000"/>
                </a:solidFill>
                <a:latin typeface="ＭＳ Ｐゴシック"/>
                <a:cs typeface="Times New Roman"/>
              </a:rPr>
              <a:t>、</a:t>
            </a:r>
            <a:r>
              <a:rPr lang="ja-JP" altLang="en-US" sz="2000" kern="100" dirty="0">
                <a:solidFill>
                  <a:srgbClr val="000000"/>
                </a:solidFill>
                <a:latin typeface="ＭＳ Ｐゴシック"/>
                <a:cs typeface="Times New Roman"/>
              </a:rPr>
              <a:t>超高齢社会の</a:t>
            </a:r>
            <a:r>
              <a:rPr lang="ja-JP" altLang="ja-JP" sz="2000" kern="100" dirty="0">
                <a:solidFill>
                  <a:srgbClr val="000000"/>
                </a:solidFill>
                <a:latin typeface="ＭＳ Ｐゴシック"/>
                <a:cs typeface="Times New Roman"/>
              </a:rPr>
              <a:t>あるべき</a:t>
            </a:r>
            <a:r>
              <a:rPr lang="ja-JP" altLang="ja-JP" sz="2000" kern="100" dirty="0" smtClean="0">
                <a:solidFill>
                  <a:srgbClr val="000000"/>
                </a:solidFill>
                <a:latin typeface="ＭＳ Ｐゴシック"/>
                <a:cs typeface="Times New Roman"/>
              </a:rPr>
              <a:t>医療の実現に</a:t>
            </a:r>
            <a:r>
              <a:rPr lang="ja-JP" altLang="ja-JP" sz="2000" kern="100" dirty="0">
                <a:solidFill>
                  <a:srgbClr val="000000"/>
                </a:solidFill>
                <a:latin typeface="ＭＳ Ｐゴシック"/>
                <a:cs typeface="Times New Roman"/>
              </a:rPr>
              <a:t>向けた</a:t>
            </a:r>
            <a:r>
              <a:rPr lang="ja-JP" altLang="ja-JP" sz="2000" kern="100" dirty="0">
                <a:solidFill>
                  <a:srgbClr val="FF0000"/>
                </a:solidFill>
                <a:latin typeface="ＭＳ Ｐゴシック"/>
                <a:cs typeface="Times New Roman"/>
              </a:rPr>
              <a:t>第一歩</a:t>
            </a:r>
            <a:r>
              <a:rPr lang="ja-JP" altLang="ja-JP" sz="2000" kern="100" dirty="0">
                <a:solidFill>
                  <a:srgbClr val="000000"/>
                </a:solidFill>
                <a:latin typeface="ＭＳ Ｐゴシック"/>
                <a:cs typeface="Times New Roman"/>
              </a:rPr>
              <a:t>と</a:t>
            </a:r>
            <a:r>
              <a:rPr lang="ja-JP" altLang="en-US" sz="2000" kern="100" dirty="0">
                <a:solidFill>
                  <a:srgbClr val="000000"/>
                </a:solidFill>
                <a:latin typeface="ＭＳ Ｐゴシック"/>
                <a:cs typeface="Times New Roman"/>
              </a:rPr>
              <a:t>位置づけられた。</a:t>
            </a:r>
            <a:endParaRPr lang="en-US" altLang="ja-JP" sz="2000" kern="100" dirty="0">
              <a:solidFill>
                <a:srgbClr val="000000"/>
              </a:solidFill>
              <a:latin typeface="ＭＳ Ｐゴシック"/>
              <a:cs typeface="Times New Roman"/>
            </a:endParaRPr>
          </a:p>
          <a:p>
            <a:pPr algn="just" fontAlgn="base">
              <a:lnSpc>
                <a:spcPts val="2400"/>
              </a:lnSpc>
              <a:spcBef>
                <a:spcPct val="0"/>
              </a:spcBef>
              <a:defRPr/>
            </a:pPr>
            <a:r>
              <a:rPr lang="ja-JP" altLang="en-US" sz="2000" kern="100" dirty="0">
                <a:solidFill>
                  <a:srgbClr val="000000"/>
                </a:solidFill>
                <a:latin typeface="ＭＳ Ｐゴシック"/>
                <a:cs typeface="Times New Roman"/>
              </a:rPr>
              <a:t>○　さらに、次回以降</a:t>
            </a:r>
            <a:r>
              <a:rPr lang="ja-JP" altLang="ja-JP" sz="2000" kern="100" dirty="0">
                <a:solidFill>
                  <a:srgbClr val="000000"/>
                </a:solidFill>
                <a:latin typeface="ＭＳ Ｐゴシック"/>
                <a:cs typeface="Times New Roman"/>
              </a:rPr>
              <a:t>、引き続き２０２５年の姿として描かれた病院・病床</a:t>
            </a:r>
            <a:r>
              <a:rPr lang="ja-JP" altLang="ja-JP" sz="2000" kern="100" dirty="0" smtClean="0">
                <a:solidFill>
                  <a:srgbClr val="000000"/>
                </a:solidFill>
                <a:latin typeface="ＭＳ Ｐゴシック"/>
                <a:cs typeface="Times New Roman"/>
              </a:rPr>
              <a:t>機能の</a:t>
            </a:r>
            <a:endParaRPr lang="en-US" altLang="ja-JP" sz="2000" kern="100" dirty="0" smtClean="0">
              <a:solidFill>
                <a:srgbClr val="000000"/>
              </a:solidFill>
              <a:latin typeface="ＭＳ Ｐゴシック"/>
              <a:cs typeface="Times New Roman"/>
            </a:endParaRPr>
          </a:p>
          <a:p>
            <a:pPr algn="just" fontAlgn="base">
              <a:lnSpc>
                <a:spcPts val="2400"/>
              </a:lnSpc>
              <a:spcBef>
                <a:spcPct val="0"/>
              </a:spcBef>
              <a:defRPr/>
            </a:pPr>
            <a:r>
              <a:rPr lang="en-US" altLang="ja-JP" sz="2000" kern="100" dirty="0">
                <a:solidFill>
                  <a:srgbClr val="000000"/>
                </a:solidFill>
                <a:latin typeface="ＭＳ Ｐゴシック"/>
                <a:cs typeface="Times New Roman"/>
              </a:rPr>
              <a:t> </a:t>
            </a:r>
            <a:r>
              <a:rPr lang="en-US" altLang="ja-JP" sz="2000" kern="100" dirty="0" smtClean="0">
                <a:solidFill>
                  <a:srgbClr val="000000"/>
                </a:solidFill>
                <a:latin typeface="ＭＳ Ｐゴシック"/>
                <a:cs typeface="Times New Roman"/>
              </a:rPr>
              <a:t>  </a:t>
            </a:r>
            <a:r>
              <a:rPr lang="ja-JP" altLang="ja-JP" sz="2000" kern="100" dirty="0" smtClean="0">
                <a:solidFill>
                  <a:srgbClr val="000000"/>
                </a:solidFill>
                <a:latin typeface="ＭＳ Ｐゴシック"/>
                <a:cs typeface="Times New Roman"/>
              </a:rPr>
              <a:t>分化</a:t>
            </a:r>
            <a:r>
              <a:rPr lang="ja-JP" altLang="ja-JP" sz="2000" kern="100" dirty="0">
                <a:solidFill>
                  <a:srgbClr val="000000"/>
                </a:solidFill>
                <a:latin typeface="ＭＳ Ｐゴシック"/>
                <a:cs typeface="Times New Roman"/>
              </a:rPr>
              <a:t>・強化と連携、在宅医療の充実、重点化・効率化等の推進等に</a:t>
            </a:r>
            <a:r>
              <a:rPr lang="ja-JP" altLang="ja-JP" sz="2000" kern="100" dirty="0" smtClean="0">
                <a:solidFill>
                  <a:srgbClr val="000000"/>
                </a:solidFill>
                <a:latin typeface="ＭＳ Ｐゴシック"/>
                <a:cs typeface="Times New Roman"/>
              </a:rPr>
              <a:t>取り組んで</a:t>
            </a:r>
            <a:r>
              <a:rPr lang="ja-JP" altLang="ja-JP" sz="2000" kern="100" dirty="0" err="1" smtClean="0">
                <a:solidFill>
                  <a:srgbClr val="000000"/>
                </a:solidFill>
                <a:latin typeface="ＭＳ Ｐゴシック"/>
                <a:cs typeface="Times New Roman"/>
              </a:rPr>
              <a:t>い</a:t>
            </a:r>
            <a:endParaRPr lang="en-US" altLang="ja-JP" sz="2000" kern="100" dirty="0" smtClean="0">
              <a:solidFill>
                <a:srgbClr val="000000"/>
              </a:solidFill>
              <a:latin typeface="ＭＳ Ｐゴシック"/>
              <a:cs typeface="Times New Roman"/>
            </a:endParaRPr>
          </a:p>
          <a:p>
            <a:pPr algn="just" fontAlgn="base">
              <a:lnSpc>
                <a:spcPts val="2400"/>
              </a:lnSpc>
              <a:spcBef>
                <a:spcPct val="0"/>
              </a:spcBef>
              <a:defRPr/>
            </a:pPr>
            <a:r>
              <a:rPr lang="en-US" altLang="ja-JP" sz="2000" kern="100" dirty="0">
                <a:solidFill>
                  <a:srgbClr val="000000"/>
                </a:solidFill>
                <a:latin typeface="ＭＳ Ｐゴシック"/>
                <a:cs typeface="Times New Roman"/>
              </a:rPr>
              <a:t> </a:t>
            </a:r>
            <a:r>
              <a:rPr lang="en-US" altLang="ja-JP" sz="2000" kern="100" dirty="0" smtClean="0">
                <a:solidFill>
                  <a:srgbClr val="000000"/>
                </a:solidFill>
                <a:latin typeface="ＭＳ Ｐゴシック"/>
                <a:cs typeface="Times New Roman"/>
              </a:rPr>
              <a:t>  </a:t>
            </a:r>
            <a:r>
              <a:rPr lang="ja-JP" altLang="ja-JP" sz="2000" kern="100" dirty="0" smtClean="0">
                <a:solidFill>
                  <a:srgbClr val="000000"/>
                </a:solidFill>
                <a:latin typeface="ＭＳ Ｐゴシック"/>
                <a:cs typeface="Times New Roman"/>
              </a:rPr>
              <a:t>く</a:t>
            </a:r>
            <a:r>
              <a:rPr lang="ja-JP" altLang="ja-JP" sz="2000" kern="100" dirty="0">
                <a:solidFill>
                  <a:srgbClr val="000000"/>
                </a:solidFill>
                <a:latin typeface="ＭＳ Ｐゴシック"/>
                <a:cs typeface="Times New Roman"/>
              </a:rPr>
              <a:t>必要がある</a:t>
            </a:r>
            <a:r>
              <a:rPr lang="ja-JP" altLang="en-US" sz="2000" kern="100" dirty="0">
                <a:solidFill>
                  <a:srgbClr val="000000"/>
                </a:solidFill>
                <a:latin typeface="ＭＳ Ｐゴシック"/>
                <a:cs typeface="Times New Roman"/>
              </a:rPr>
              <a:t>とされた</a:t>
            </a:r>
            <a:r>
              <a:rPr lang="ja-JP" altLang="ja-JP" sz="2000" kern="100" dirty="0">
                <a:solidFill>
                  <a:srgbClr val="000000"/>
                </a:solidFill>
                <a:latin typeface="ＭＳ Ｐゴシック"/>
                <a:cs typeface="Times New Roman"/>
              </a:rPr>
              <a:t>。</a:t>
            </a:r>
            <a:endParaRPr lang="en-US" altLang="ja-JP" sz="2000" kern="100" dirty="0">
              <a:solidFill>
                <a:srgbClr val="000000"/>
              </a:solidFill>
              <a:latin typeface="ＭＳ Ｐゴシック"/>
              <a:cs typeface="Times New Roman"/>
            </a:endParaRPr>
          </a:p>
          <a:p>
            <a:pPr algn="just" fontAlgn="base">
              <a:spcBef>
                <a:spcPct val="0"/>
              </a:spcBef>
              <a:defRPr/>
            </a:pPr>
            <a:r>
              <a:rPr lang="en-US" altLang="ja-JP" b="1" kern="100" dirty="0">
                <a:solidFill>
                  <a:srgbClr val="0066FF"/>
                </a:solidFill>
                <a:latin typeface="ＭＳ Ｐゴシック"/>
                <a:cs typeface="Times New Roman"/>
              </a:rPr>
              <a:t>〔</a:t>
            </a:r>
            <a:r>
              <a:rPr lang="ja-JP" altLang="en-US" b="1" kern="100" dirty="0">
                <a:solidFill>
                  <a:srgbClr val="0066FF"/>
                </a:solidFill>
                <a:latin typeface="ＭＳ Ｐゴシック"/>
                <a:cs typeface="Times New Roman"/>
              </a:rPr>
              <a:t>２０１２年～２０２５年</a:t>
            </a:r>
            <a:r>
              <a:rPr lang="en-US" altLang="ja-JP" b="1" kern="100" dirty="0">
                <a:solidFill>
                  <a:srgbClr val="0066FF"/>
                </a:solidFill>
                <a:latin typeface="ＭＳ Ｐゴシック"/>
                <a:cs typeface="Times New Roman"/>
              </a:rPr>
              <a:t>〕</a:t>
            </a:r>
          </a:p>
          <a:p>
            <a:pPr algn="just" fontAlgn="base">
              <a:spcBef>
                <a:spcPct val="0"/>
              </a:spcBef>
              <a:defRPr/>
            </a:pPr>
            <a:r>
              <a:rPr lang="ja-JP" altLang="en-US" sz="1700" b="1" kern="100" dirty="0">
                <a:solidFill>
                  <a:srgbClr val="0066FF"/>
                </a:solidFill>
                <a:latin typeface="ＭＳ Ｐゴシック"/>
                <a:cs typeface="Times New Roman"/>
              </a:rPr>
              <a:t>　</a:t>
            </a:r>
            <a:r>
              <a:rPr lang="ja-JP" altLang="en-US" sz="1700" b="1" kern="100" spc="-100" dirty="0">
                <a:solidFill>
                  <a:srgbClr val="0066FF"/>
                </a:solidFill>
                <a:latin typeface="ＭＳ Ｐゴシック"/>
                <a:cs typeface="Times New Roman"/>
              </a:rPr>
              <a:t>医療と介護の同時改定：３回、診療報酬改定</a:t>
            </a:r>
            <a:r>
              <a:rPr lang="ja-JP" altLang="en-US" sz="1700" b="1" kern="100" spc="-100" dirty="0" smtClean="0">
                <a:solidFill>
                  <a:srgbClr val="0066FF"/>
                </a:solidFill>
                <a:latin typeface="ＭＳ Ｐゴシック"/>
                <a:cs typeface="Times New Roman"/>
              </a:rPr>
              <a:t>：７回</a:t>
            </a:r>
            <a:r>
              <a:rPr lang="ja-JP" altLang="en-US" sz="1700" b="1" kern="100" spc="-100" dirty="0">
                <a:solidFill>
                  <a:srgbClr val="0066FF"/>
                </a:solidFill>
                <a:latin typeface="ＭＳ Ｐゴシック"/>
                <a:cs typeface="Times New Roman"/>
              </a:rPr>
              <a:t>、介護報酬改定</a:t>
            </a:r>
            <a:r>
              <a:rPr lang="ja-JP" altLang="en-US" sz="1700" b="1" kern="100" spc="-100" dirty="0" smtClean="0">
                <a:solidFill>
                  <a:srgbClr val="0066FF"/>
                </a:solidFill>
                <a:latin typeface="ＭＳ Ｐゴシック"/>
                <a:cs typeface="Times New Roman"/>
              </a:rPr>
              <a:t>：５回</a:t>
            </a:r>
            <a:r>
              <a:rPr lang="ja-JP" altLang="en-US" sz="1700" b="1" kern="100" spc="-100" dirty="0">
                <a:solidFill>
                  <a:srgbClr val="0066FF"/>
                </a:solidFill>
                <a:latin typeface="ＭＳ Ｐゴシック"/>
                <a:cs typeface="Times New Roman"/>
              </a:rPr>
              <a:t>（介護保険事業計画（第５～８期））、</a:t>
            </a:r>
            <a:r>
              <a:rPr lang="ja-JP" altLang="en-US" sz="1700" b="1" kern="100" dirty="0">
                <a:solidFill>
                  <a:srgbClr val="0066FF"/>
                </a:solidFill>
                <a:latin typeface="ＭＳ Ｐゴシック"/>
                <a:cs typeface="Times New Roman"/>
              </a:rPr>
              <a:t>医療計画の見直し：３回（医療法改正）</a:t>
            </a:r>
            <a:endParaRPr lang="en-US" altLang="ja-JP" sz="1700" b="1" kern="100" dirty="0">
              <a:solidFill>
                <a:srgbClr val="0066FF"/>
              </a:solidFill>
              <a:latin typeface="ＭＳ Ｐゴシック"/>
              <a:cs typeface="Times New Roman"/>
            </a:endParaRPr>
          </a:p>
        </p:txBody>
      </p:sp>
      <p:sp>
        <p:nvSpPr>
          <p:cNvPr id="164869" name="テキスト ボックス 5"/>
          <p:cNvSpPr txBox="1">
            <a:spLocks noChangeArrowheads="1"/>
          </p:cNvSpPr>
          <p:nvPr/>
        </p:nvSpPr>
        <p:spPr bwMode="auto">
          <a:xfrm>
            <a:off x="748112" y="260354"/>
            <a:ext cx="8590359" cy="523875"/>
          </a:xfrm>
          <a:prstGeom prst="rect">
            <a:avLst/>
          </a:prstGeom>
          <a:solidFill>
            <a:srgbClr val="FF00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2800" smtClean="0">
                <a:solidFill>
                  <a:srgbClr val="000000"/>
                </a:solidFill>
                <a:latin typeface="HG創英角ｺﾞｼｯｸUB" pitchFamily="49" charset="-128"/>
                <a:ea typeface="HG創英角ｺﾞｼｯｸUB" pitchFamily="49" charset="-128"/>
              </a:rPr>
              <a:t>平成２６年度診療報酬改定のポイント①</a:t>
            </a:r>
            <a:endParaRPr lang="en-US" altLang="ja-JP" sz="2800" smtClean="0">
              <a:solidFill>
                <a:srgbClr val="000000"/>
              </a:solidFill>
              <a:latin typeface="HG創英角ｺﾞｼｯｸUB" pitchFamily="49" charset="-128"/>
              <a:ea typeface="HG創英角ｺﾞｼｯｸUB" pitchFamily="49" charset="-128"/>
            </a:endParaRPr>
          </a:p>
        </p:txBody>
      </p:sp>
      <p:sp>
        <p:nvSpPr>
          <p:cNvPr id="7" name="Text Box 5"/>
          <p:cNvSpPr txBox="1">
            <a:spLocks noChangeArrowheads="1"/>
          </p:cNvSpPr>
          <p:nvPr/>
        </p:nvSpPr>
        <p:spPr bwMode="auto">
          <a:xfrm>
            <a:off x="541743" y="4450348"/>
            <a:ext cx="8992790" cy="2092881"/>
          </a:xfrm>
          <a:prstGeom prst="rect">
            <a:avLst/>
          </a:prstGeom>
          <a:solidFill>
            <a:srgbClr val="FF0000">
              <a:alpha val="10000"/>
            </a:srgbClr>
          </a:solidFill>
          <a:ln w="22225">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just" fontAlgn="base">
              <a:lnSpc>
                <a:spcPts val="2600"/>
              </a:lnSpc>
              <a:defRPr/>
            </a:pPr>
            <a:r>
              <a:rPr lang="ja-JP" altLang="en-US" sz="2000" dirty="0">
                <a:solidFill>
                  <a:srgbClr val="000000"/>
                </a:solidFill>
                <a:latin typeface="ＭＳ Ｐゴシック"/>
              </a:rPr>
              <a:t>○　社会保障・税一体改革において、消費税率を引上げ、その財源を活用し、</a:t>
            </a:r>
            <a:endParaRPr lang="en-US" altLang="ja-JP" sz="2000" dirty="0">
              <a:solidFill>
                <a:srgbClr val="000000"/>
              </a:solidFill>
              <a:latin typeface="ＭＳ Ｐゴシック"/>
            </a:endParaRPr>
          </a:p>
          <a:p>
            <a:pPr algn="just" fontAlgn="base">
              <a:lnSpc>
                <a:spcPts val="2600"/>
              </a:lnSpc>
              <a:defRPr/>
            </a:pPr>
            <a:r>
              <a:rPr lang="en-US" altLang="ja-JP" sz="2000" dirty="0">
                <a:solidFill>
                  <a:srgbClr val="000000"/>
                </a:solidFill>
                <a:latin typeface="ＭＳ Ｐゴシック"/>
              </a:rPr>
              <a:t>   </a:t>
            </a:r>
            <a:r>
              <a:rPr lang="ja-JP" altLang="en-US" sz="2000" dirty="0">
                <a:solidFill>
                  <a:srgbClr val="000000"/>
                </a:solidFill>
                <a:latin typeface="ＭＳ Ｐゴシック"/>
              </a:rPr>
              <a:t>医療サービスの機能強化と、同時に重点化・効率化に取り組み、</a:t>
            </a:r>
            <a:r>
              <a:rPr lang="ja-JP" altLang="en-US" sz="2000" dirty="0" smtClean="0">
                <a:solidFill>
                  <a:srgbClr val="000000"/>
                </a:solidFill>
                <a:latin typeface="ＭＳ Ｐゴシック"/>
              </a:rPr>
              <a:t>２０２５</a:t>
            </a:r>
            <a:endParaRPr lang="en-US" altLang="ja-JP" sz="2000" dirty="0" smtClean="0">
              <a:solidFill>
                <a:srgbClr val="000000"/>
              </a:solidFill>
              <a:latin typeface="ＭＳ Ｐゴシック"/>
            </a:endParaRPr>
          </a:p>
          <a:p>
            <a:pPr algn="just" fontAlgn="base">
              <a:lnSpc>
                <a:spcPts val="2600"/>
              </a:lnSpc>
              <a:defRPr/>
            </a:pPr>
            <a:r>
              <a:rPr lang="en-US" altLang="ja-JP" sz="2000" dirty="0" smtClean="0">
                <a:solidFill>
                  <a:srgbClr val="000000"/>
                </a:solidFill>
                <a:latin typeface="ＭＳ Ｐゴシック"/>
              </a:rPr>
              <a:t>   </a:t>
            </a:r>
            <a:r>
              <a:rPr lang="ja-JP" altLang="en-US" sz="2000" dirty="0" smtClean="0">
                <a:solidFill>
                  <a:srgbClr val="000000"/>
                </a:solidFill>
                <a:latin typeface="ＭＳ Ｐゴシック"/>
              </a:rPr>
              <a:t>（平成３７）年に向けて医療提供体制の再構築、地域包括ケアシステムの構築を</a:t>
            </a:r>
            <a:endParaRPr lang="en-US" altLang="ja-JP" sz="2000" dirty="0" smtClean="0">
              <a:solidFill>
                <a:srgbClr val="000000"/>
              </a:solidFill>
              <a:latin typeface="ＭＳ Ｐゴシック"/>
            </a:endParaRPr>
          </a:p>
          <a:p>
            <a:pPr algn="just" fontAlgn="base">
              <a:lnSpc>
                <a:spcPts val="2600"/>
              </a:lnSpc>
              <a:defRPr/>
            </a:pPr>
            <a:r>
              <a:rPr lang="en-US" altLang="ja-JP" sz="2000" dirty="0" smtClean="0">
                <a:solidFill>
                  <a:srgbClr val="000000"/>
                </a:solidFill>
                <a:latin typeface="ＭＳ Ｐゴシック"/>
              </a:rPr>
              <a:t>   </a:t>
            </a:r>
            <a:r>
              <a:rPr lang="ja-JP" altLang="en-US" sz="2000" dirty="0" smtClean="0">
                <a:solidFill>
                  <a:srgbClr val="000000"/>
                </a:solidFill>
                <a:latin typeface="ＭＳ Ｐゴシック"/>
              </a:rPr>
              <a:t>図る</a:t>
            </a:r>
            <a:r>
              <a:rPr lang="ja-JP" altLang="en-US" sz="2000" dirty="0">
                <a:solidFill>
                  <a:srgbClr val="FF0000"/>
                </a:solidFill>
                <a:latin typeface="ＭＳ Ｐゴシック"/>
              </a:rPr>
              <a:t>“改革の第二歩目”</a:t>
            </a:r>
            <a:r>
              <a:rPr lang="ja-JP" altLang="en-US" sz="2000" dirty="0">
                <a:solidFill>
                  <a:srgbClr val="000000"/>
                </a:solidFill>
                <a:latin typeface="ＭＳ Ｐゴシック"/>
              </a:rPr>
              <a:t>となるはずが、消費税率引上げに伴い</a:t>
            </a:r>
            <a:r>
              <a:rPr lang="ja-JP" altLang="en-US" sz="2000" dirty="0" smtClean="0">
                <a:solidFill>
                  <a:srgbClr val="000000"/>
                </a:solidFill>
                <a:latin typeface="ＭＳ Ｐゴシック"/>
              </a:rPr>
              <a:t>国民の</a:t>
            </a:r>
            <a:r>
              <a:rPr lang="ja-JP" altLang="en-US" sz="2000" dirty="0">
                <a:solidFill>
                  <a:srgbClr val="000000"/>
                </a:solidFill>
                <a:latin typeface="ＭＳ Ｐゴシック"/>
              </a:rPr>
              <a:t>負担増</a:t>
            </a:r>
            <a:r>
              <a:rPr lang="ja-JP" altLang="en-US" sz="2000" dirty="0" smtClean="0">
                <a:solidFill>
                  <a:srgbClr val="000000"/>
                </a:solidFill>
                <a:latin typeface="ＭＳ Ｐゴシック"/>
              </a:rPr>
              <a:t>が</a:t>
            </a:r>
            <a:endParaRPr lang="en-US" altLang="ja-JP" sz="2000" dirty="0" smtClean="0">
              <a:solidFill>
                <a:srgbClr val="000000"/>
              </a:solidFill>
              <a:latin typeface="ＭＳ Ｐゴシック"/>
            </a:endParaRPr>
          </a:p>
          <a:p>
            <a:pPr algn="just" fontAlgn="base">
              <a:lnSpc>
                <a:spcPts val="2600"/>
              </a:lnSpc>
              <a:defRPr/>
            </a:pPr>
            <a:r>
              <a:rPr lang="en-US" altLang="ja-JP" sz="2000" dirty="0">
                <a:solidFill>
                  <a:srgbClr val="000000"/>
                </a:solidFill>
                <a:latin typeface="ＭＳ Ｐゴシック"/>
              </a:rPr>
              <a:t> </a:t>
            </a:r>
            <a:r>
              <a:rPr lang="en-US" altLang="ja-JP" sz="2000" dirty="0" smtClean="0">
                <a:solidFill>
                  <a:srgbClr val="000000"/>
                </a:solidFill>
                <a:latin typeface="ＭＳ Ｐゴシック"/>
              </a:rPr>
              <a:t>  </a:t>
            </a:r>
            <a:r>
              <a:rPr lang="ja-JP" altLang="en-US" sz="2000" dirty="0" smtClean="0">
                <a:solidFill>
                  <a:srgbClr val="000000"/>
                </a:solidFill>
                <a:latin typeface="ＭＳ Ｐゴシック"/>
              </a:rPr>
              <a:t>考慮</a:t>
            </a:r>
            <a:r>
              <a:rPr lang="ja-JP" altLang="en-US" sz="2000" dirty="0">
                <a:solidFill>
                  <a:srgbClr val="000000"/>
                </a:solidFill>
                <a:latin typeface="ＭＳ Ｐゴシック"/>
              </a:rPr>
              <a:t>され、診療報酬は少ない財源の中での改革と</a:t>
            </a:r>
            <a:r>
              <a:rPr lang="ja-JP" altLang="en-US" sz="2000" dirty="0" smtClean="0">
                <a:solidFill>
                  <a:srgbClr val="000000"/>
                </a:solidFill>
                <a:latin typeface="ＭＳ Ｐゴシック"/>
              </a:rPr>
              <a:t>ならざるを得なかった。</a:t>
            </a:r>
            <a:endParaRPr lang="en-US" altLang="ja-JP" sz="2000" dirty="0" smtClean="0">
              <a:solidFill>
                <a:srgbClr val="000000"/>
              </a:solidFill>
              <a:latin typeface="ＭＳ Ｐゴシック"/>
            </a:endParaRPr>
          </a:p>
          <a:p>
            <a:pPr algn="just" fontAlgn="base">
              <a:lnSpc>
                <a:spcPts val="2600"/>
              </a:lnSpc>
              <a:defRPr/>
            </a:pPr>
            <a:r>
              <a:rPr lang="en-US" altLang="ja-JP" sz="2000" dirty="0">
                <a:solidFill>
                  <a:srgbClr val="000000"/>
                </a:solidFill>
                <a:latin typeface="ＭＳ Ｐゴシック"/>
              </a:rPr>
              <a:t> </a:t>
            </a:r>
            <a:r>
              <a:rPr lang="en-US" altLang="ja-JP" sz="2000" dirty="0" smtClean="0">
                <a:solidFill>
                  <a:srgbClr val="000000"/>
                </a:solidFill>
                <a:latin typeface="ＭＳ Ｐゴシック"/>
              </a:rPr>
              <a:t>  </a:t>
            </a:r>
            <a:r>
              <a:rPr lang="ja-JP" altLang="en-US" sz="2000" dirty="0" smtClean="0">
                <a:solidFill>
                  <a:srgbClr val="000000"/>
                </a:solidFill>
                <a:latin typeface="ＭＳ Ｐゴシック"/>
              </a:rPr>
              <a:t>その</a:t>
            </a:r>
            <a:r>
              <a:rPr lang="ja-JP" altLang="en-US" sz="2000" dirty="0">
                <a:solidFill>
                  <a:srgbClr val="000000"/>
                </a:solidFill>
                <a:latin typeface="ＭＳ Ｐゴシック"/>
              </a:rPr>
              <a:t>中で精一杯の対応をした。</a:t>
            </a:r>
            <a:endParaRPr lang="en-US" altLang="ja-JP" sz="2000" dirty="0">
              <a:solidFill>
                <a:srgbClr val="000000"/>
              </a:solidFill>
              <a:latin typeface="ＭＳ Ｐゴシック"/>
            </a:endParaRPr>
          </a:p>
        </p:txBody>
      </p:sp>
      <p:sp>
        <p:nvSpPr>
          <p:cNvPr id="8" name="Rectangle 4"/>
          <p:cNvSpPr>
            <a:spLocks noChangeArrowheads="1"/>
          </p:cNvSpPr>
          <p:nvPr/>
        </p:nvSpPr>
        <p:spPr bwMode="auto">
          <a:xfrm>
            <a:off x="546898" y="879475"/>
            <a:ext cx="2221971" cy="374650"/>
          </a:xfrm>
          <a:prstGeom prst="rect">
            <a:avLst/>
          </a:prstGeom>
          <a:solidFill>
            <a:srgbClr val="FFFF00">
              <a:alpha val="45097"/>
            </a:srgbClr>
          </a:solidFill>
          <a:ln w="222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200"/>
              </a:lnSpc>
              <a:spcBef>
                <a:spcPct val="0"/>
              </a:spcBef>
              <a:buFontTx/>
              <a:buNone/>
              <a:defRPr/>
            </a:pPr>
            <a:r>
              <a:rPr lang="ja-JP" altLang="en-US" sz="2200" b="1" kern="0" dirty="0" smtClean="0">
                <a:solidFill>
                  <a:srgbClr val="000000"/>
                </a:solidFill>
              </a:rPr>
              <a:t>平成２４度改定</a:t>
            </a:r>
            <a:endParaRPr lang="en-US" altLang="ja-JP" sz="2200" b="1" kern="0" dirty="0" smtClean="0">
              <a:solidFill>
                <a:srgbClr val="000000"/>
              </a:solidFill>
            </a:endParaRPr>
          </a:p>
        </p:txBody>
      </p:sp>
      <p:sp>
        <p:nvSpPr>
          <p:cNvPr id="9" name="Rectangle 4"/>
          <p:cNvSpPr>
            <a:spLocks noChangeArrowheads="1"/>
          </p:cNvSpPr>
          <p:nvPr/>
        </p:nvSpPr>
        <p:spPr bwMode="auto">
          <a:xfrm>
            <a:off x="546898" y="4075113"/>
            <a:ext cx="2221971" cy="374650"/>
          </a:xfrm>
          <a:prstGeom prst="rect">
            <a:avLst/>
          </a:prstGeom>
          <a:solidFill>
            <a:srgbClr val="FFFF00">
              <a:alpha val="45097"/>
            </a:srgbClr>
          </a:solidFill>
          <a:ln w="222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200"/>
              </a:lnSpc>
              <a:spcBef>
                <a:spcPct val="0"/>
              </a:spcBef>
              <a:buFontTx/>
              <a:buNone/>
              <a:defRPr/>
            </a:pPr>
            <a:r>
              <a:rPr lang="ja-JP" altLang="en-US" sz="2200" b="1" kern="0" dirty="0" smtClean="0">
                <a:solidFill>
                  <a:srgbClr val="000000"/>
                </a:solidFill>
              </a:rPr>
              <a:t>平成２６度改定</a:t>
            </a:r>
            <a:endParaRPr lang="en-US" altLang="ja-JP" sz="2200" b="1" kern="0" dirty="0" smtClean="0">
              <a:solidFill>
                <a:srgbClr val="000000"/>
              </a:solidFill>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val="25716836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011" y="164010"/>
            <a:ext cx="9760115" cy="437055"/>
          </a:xfrm>
          <a:solidFill>
            <a:srgbClr val="CFDEB0"/>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nchor="ctr">
            <a:noAutofit/>
          </a:bodyPr>
          <a:lstStyle/>
          <a:p>
            <a:r>
              <a:rPr lang="ja-JP" altLang="en-US" sz="2800" dirty="0" smtClean="0">
                <a:solidFill>
                  <a:schemeClr val="tx1"/>
                </a:solidFill>
                <a:latin typeface="ＭＳ Ｐゴシック" panose="020B0600070205080204" pitchFamily="50" charset="-128"/>
                <a:ea typeface="ＭＳ Ｐゴシック" panose="020B0600070205080204" pitchFamily="50" charset="-128"/>
              </a:rPr>
              <a:t>平成２６年度診療報酬改定に係る「</a:t>
            </a:r>
            <a:r>
              <a:rPr lang="zh-TW" altLang="en-US" sz="2800" dirty="0" smtClean="0">
                <a:solidFill>
                  <a:schemeClr val="tx1"/>
                </a:solidFill>
                <a:latin typeface="ＭＳ Ｐゴシック" panose="020B0600070205080204" pitchFamily="50" charset="-128"/>
                <a:ea typeface="ＭＳ Ｐゴシック" panose="020B0600070205080204" pitchFamily="50" charset="-128"/>
              </a:rPr>
              <a:t>答申書</a:t>
            </a:r>
            <a:r>
              <a:rPr lang="ja-JP" altLang="en-US" sz="2800" dirty="0" smtClean="0">
                <a:solidFill>
                  <a:schemeClr val="tx1"/>
                </a:solidFill>
                <a:latin typeface="ＭＳ Ｐゴシック" panose="020B0600070205080204" pitchFamily="50" charset="-128"/>
                <a:ea typeface="ＭＳ Ｐゴシック" panose="020B0600070205080204" pitchFamily="50" charset="-128"/>
              </a:rPr>
              <a:t>」</a:t>
            </a:r>
            <a:r>
              <a:rPr lang="zh-TW" altLang="en-US" sz="2800" dirty="0" smtClean="0">
                <a:solidFill>
                  <a:schemeClr val="tx1"/>
                </a:solidFill>
                <a:latin typeface="ＭＳ Ｐゴシック" panose="020B0600070205080204" pitchFamily="50" charset="-128"/>
                <a:ea typeface="ＭＳ Ｐゴシック" panose="020B0600070205080204" pitchFamily="50" charset="-128"/>
              </a:rPr>
              <a:t>附帯意見</a:t>
            </a:r>
            <a:r>
              <a:rPr lang="ja-JP" altLang="en-US" sz="2800" dirty="0">
                <a:solidFill>
                  <a:schemeClr val="tx1"/>
                </a:solidFill>
                <a:latin typeface="ＭＳ Ｐゴシック" panose="020B0600070205080204" pitchFamily="50" charset="-128"/>
                <a:ea typeface="ＭＳ Ｐゴシック" panose="020B0600070205080204" pitchFamily="50" charset="-128"/>
              </a:rPr>
              <a:t>②</a:t>
            </a:r>
            <a:endParaRPr lang="en-US" altLang="ja-JP" sz="28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10" name="Rectangle 37"/>
          <p:cNvSpPr>
            <a:spLocks noChangeArrowheads="1"/>
          </p:cNvSpPr>
          <p:nvPr/>
        </p:nvSpPr>
        <p:spPr bwMode="auto">
          <a:xfrm>
            <a:off x="64011" y="839189"/>
            <a:ext cx="9760115" cy="5602707"/>
          </a:xfrm>
          <a:prstGeom prst="rect">
            <a:avLst/>
          </a:prstGeom>
          <a:solidFill>
            <a:srgbClr val="FFFFAF">
              <a:alpha val="49804"/>
            </a:srgbClr>
          </a:solidFill>
          <a:ln w="9525">
            <a:solidFill>
              <a:schemeClr val="tx1"/>
            </a:solidFill>
            <a:miter lim="800000"/>
            <a:headEnd/>
            <a:tailEnd/>
          </a:ln>
        </p:spPr>
        <p:txBody>
          <a:bodyPr/>
          <a:lstStyle/>
          <a:p>
            <a:pPr marL="177800" indent="-177800">
              <a:lnSpc>
                <a:spcPts val="2400"/>
              </a:lnSpc>
            </a:pPr>
            <a:r>
              <a:rPr lang="ja-JP" altLang="en-US" sz="1900" spc="-100" dirty="0" smtClean="0">
                <a:solidFill>
                  <a:prstClr val="black"/>
                </a:solidFill>
                <a:latin typeface="ＭＳ Ｐゴシック"/>
              </a:rPr>
              <a:t>５</a:t>
            </a:r>
            <a:r>
              <a:rPr lang="ja-JP" altLang="en-US" sz="1900" spc="-100" dirty="0">
                <a:solidFill>
                  <a:prstClr val="black"/>
                </a:solidFill>
                <a:latin typeface="ＭＳ Ｐゴシック"/>
              </a:rPr>
              <a:t>．在宅医療の適切な推進と介護保険との連携について、次に掲げる事項等を調査・検証し</a:t>
            </a:r>
            <a:r>
              <a:rPr lang="ja-JP" altLang="en-US" sz="1900" spc="-100" dirty="0" smtClean="0">
                <a:solidFill>
                  <a:prstClr val="black"/>
                </a:solidFill>
                <a:latin typeface="ＭＳ Ｐゴシック"/>
              </a:rPr>
              <a:t>、</a:t>
            </a:r>
            <a:endParaRPr lang="en-US" altLang="ja-JP" sz="1900" spc="-100" dirty="0" smtClean="0">
              <a:solidFill>
                <a:prstClr val="black"/>
              </a:solidFill>
              <a:latin typeface="ＭＳ Ｐゴシック"/>
            </a:endParaRPr>
          </a:p>
          <a:p>
            <a:pPr marL="177800" indent="-177800">
              <a:lnSpc>
                <a:spcPts val="2200"/>
              </a:lnSpc>
            </a:pPr>
            <a:r>
              <a:rPr lang="en-US" altLang="ja-JP" sz="1900" spc="-100" dirty="0">
                <a:solidFill>
                  <a:prstClr val="black"/>
                </a:solidFill>
                <a:latin typeface="ＭＳ Ｐゴシック"/>
              </a:rPr>
              <a:t> </a:t>
            </a:r>
            <a:r>
              <a:rPr lang="en-US" altLang="ja-JP" sz="1900" spc="-100" dirty="0" smtClean="0">
                <a:solidFill>
                  <a:prstClr val="black"/>
                </a:solidFill>
                <a:latin typeface="ＭＳ Ｐゴシック"/>
              </a:rPr>
              <a:t>  </a:t>
            </a:r>
            <a:r>
              <a:rPr lang="ja-JP" altLang="en-US" sz="1900" spc="-100" dirty="0" smtClean="0">
                <a:solidFill>
                  <a:prstClr val="black"/>
                </a:solidFill>
                <a:latin typeface="ＭＳ Ｐゴシック"/>
              </a:rPr>
              <a:t>在宅自己</a:t>
            </a:r>
            <a:r>
              <a:rPr lang="ja-JP" altLang="en-US" sz="1900" spc="-100" dirty="0">
                <a:solidFill>
                  <a:prstClr val="black"/>
                </a:solidFill>
                <a:latin typeface="ＭＳ Ｐゴシック"/>
              </a:rPr>
              <a:t>注射指導管理料の在り方、在宅医療を主に行う保険医療機関の外来医療の在り方等を</a:t>
            </a:r>
            <a:r>
              <a:rPr lang="ja-JP" altLang="en-US" sz="1900" spc="-100" dirty="0" smtClean="0">
                <a:solidFill>
                  <a:prstClr val="black"/>
                </a:solidFill>
                <a:latin typeface="ＭＳ Ｐゴシック"/>
              </a:rPr>
              <a:t>引き続き</a:t>
            </a:r>
            <a:r>
              <a:rPr lang="ja-JP" altLang="en-US" sz="1900" spc="-100" dirty="0">
                <a:solidFill>
                  <a:prstClr val="black"/>
                </a:solidFill>
                <a:latin typeface="ＭＳ Ｐゴシック"/>
              </a:rPr>
              <a:t>検討すること。</a:t>
            </a:r>
          </a:p>
          <a:p>
            <a:pPr marL="177800" indent="-177800">
              <a:lnSpc>
                <a:spcPts val="2200"/>
              </a:lnSpc>
            </a:pPr>
            <a:r>
              <a:rPr lang="ja-JP" altLang="en-US" sz="1900" spc="-100" dirty="0" smtClean="0">
                <a:solidFill>
                  <a:prstClr val="black"/>
                </a:solidFill>
                <a:latin typeface="ＭＳ Ｐゴシック"/>
              </a:rPr>
              <a:t>  </a:t>
            </a:r>
            <a:r>
              <a:rPr lang="ja-JP" altLang="en-US" sz="1900" spc="-100" dirty="0">
                <a:solidFill>
                  <a:prstClr val="black"/>
                </a:solidFill>
                <a:latin typeface="ＭＳ Ｐゴシック"/>
              </a:rPr>
              <a:t>　</a:t>
            </a:r>
            <a:r>
              <a:rPr lang="en-US" altLang="ja-JP" sz="1900" spc="-100" dirty="0">
                <a:solidFill>
                  <a:prstClr val="black"/>
                </a:solidFill>
                <a:latin typeface="ＭＳ Ｐゴシック"/>
              </a:rPr>
              <a:t>(1) </a:t>
            </a:r>
            <a:r>
              <a:rPr lang="ja-JP" altLang="en-US" sz="1900" spc="-100" dirty="0">
                <a:solidFill>
                  <a:prstClr val="black"/>
                </a:solidFill>
                <a:latin typeface="ＭＳ Ｐゴシック"/>
              </a:rPr>
              <a:t>機能強化型在宅療養支援診療所等の評価見直しの影響</a:t>
            </a:r>
          </a:p>
          <a:p>
            <a:pPr marL="177800" indent="-177800">
              <a:lnSpc>
                <a:spcPts val="2200"/>
              </a:lnSpc>
            </a:pPr>
            <a:r>
              <a:rPr lang="ja-JP" altLang="en-US" sz="1900" spc="-100" dirty="0" smtClean="0">
                <a:solidFill>
                  <a:prstClr val="black"/>
                </a:solidFill>
                <a:latin typeface="ＭＳ Ｐゴシック"/>
              </a:rPr>
              <a:t>  </a:t>
            </a:r>
            <a:r>
              <a:rPr lang="ja-JP" altLang="en-US" sz="1900" spc="-100" dirty="0">
                <a:solidFill>
                  <a:prstClr val="black"/>
                </a:solidFill>
                <a:latin typeface="ＭＳ Ｐゴシック"/>
              </a:rPr>
              <a:t>　</a:t>
            </a:r>
            <a:r>
              <a:rPr lang="en-US" altLang="ja-JP" sz="1900" spc="-100" dirty="0">
                <a:solidFill>
                  <a:prstClr val="black"/>
                </a:solidFill>
                <a:latin typeface="ＭＳ Ｐゴシック"/>
              </a:rPr>
              <a:t>(2) </a:t>
            </a:r>
            <a:r>
              <a:rPr lang="ja-JP" altLang="en-US" sz="1900" spc="-100" dirty="0">
                <a:solidFill>
                  <a:prstClr val="black"/>
                </a:solidFill>
                <a:latin typeface="ＭＳ Ｐゴシック"/>
              </a:rPr>
              <a:t>在宅不適切事例の適正化の影響</a:t>
            </a:r>
          </a:p>
          <a:p>
            <a:pPr marL="177800" indent="-177800">
              <a:lnSpc>
                <a:spcPts val="2200"/>
              </a:lnSpc>
            </a:pPr>
            <a:r>
              <a:rPr lang="ja-JP" altLang="en-US" sz="1900" spc="-100" dirty="0" smtClean="0">
                <a:solidFill>
                  <a:prstClr val="black"/>
                </a:solidFill>
                <a:latin typeface="ＭＳ Ｐゴシック"/>
              </a:rPr>
              <a:t>  </a:t>
            </a:r>
            <a:r>
              <a:rPr lang="ja-JP" altLang="en-US" sz="1900" spc="-100" dirty="0">
                <a:solidFill>
                  <a:prstClr val="black"/>
                </a:solidFill>
                <a:latin typeface="ＭＳ Ｐゴシック"/>
              </a:rPr>
              <a:t>　</a:t>
            </a:r>
            <a:r>
              <a:rPr lang="en-US" altLang="ja-JP" sz="1900" spc="-100" dirty="0">
                <a:solidFill>
                  <a:prstClr val="black"/>
                </a:solidFill>
                <a:latin typeface="ＭＳ Ｐゴシック"/>
              </a:rPr>
              <a:t>(3) </a:t>
            </a:r>
            <a:r>
              <a:rPr lang="ja-JP" altLang="en-US" sz="1900" spc="-100" dirty="0">
                <a:solidFill>
                  <a:prstClr val="black"/>
                </a:solidFill>
                <a:latin typeface="ＭＳ Ｐゴシック"/>
              </a:rPr>
              <a:t>歯科訪問診療の診療時間等</a:t>
            </a:r>
          </a:p>
          <a:p>
            <a:pPr marL="177800" indent="-177800">
              <a:lnSpc>
                <a:spcPts val="2200"/>
              </a:lnSpc>
            </a:pPr>
            <a:r>
              <a:rPr lang="ja-JP" altLang="en-US" sz="1900" spc="-100" dirty="0" smtClean="0">
                <a:solidFill>
                  <a:prstClr val="black"/>
                </a:solidFill>
                <a:latin typeface="ＭＳ Ｐゴシック"/>
              </a:rPr>
              <a:t>  </a:t>
            </a:r>
            <a:r>
              <a:rPr lang="ja-JP" altLang="en-US" sz="1900" spc="-100" dirty="0">
                <a:solidFill>
                  <a:prstClr val="black"/>
                </a:solidFill>
                <a:latin typeface="ＭＳ Ｐゴシック"/>
              </a:rPr>
              <a:t>　</a:t>
            </a:r>
            <a:r>
              <a:rPr lang="en-US" altLang="ja-JP" sz="1900" spc="-100" dirty="0">
                <a:solidFill>
                  <a:prstClr val="black"/>
                </a:solidFill>
                <a:latin typeface="ＭＳ Ｐゴシック"/>
              </a:rPr>
              <a:t>(4) </a:t>
            </a:r>
            <a:r>
              <a:rPr lang="ja-JP" altLang="en-US" sz="1900" spc="-100" dirty="0">
                <a:solidFill>
                  <a:prstClr val="black"/>
                </a:solidFill>
                <a:latin typeface="ＭＳ Ｐゴシック"/>
              </a:rPr>
              <a:t>機能強化型訪問看護ステーションの実態</a:t>
            </a:r>
          </a:p>
          <a:p>
            <a:pPr marL="177800" indent="-177800">
              <a:lnSpc>
                <a:spcPts val="2200"/>
              </a:lnSpc>
            </a:pPr>
            <a:r>
              <a:rPr lang="ja-JP" altLang="en-US" sz="1900" spc="-100" dirty="0" smtClean="0">
                <a:solidFill>
                  <a:prstClr val="black"/>
                </a:solidFill>
                <a:latin typeface="ＭＳ Ｐゴシック"/>
              </a:rPr>
              <a:t>  </a:t>
            </a:r>
            <a:r>
              <a:rPr lang="ja-JP" altLang="en-US" sz="1900" spc="-100" dirty="0">
                <a:solidFill>
                  <a:prstClr val="black"/>
                </a:solidFill>
                <a:latin typeface="ＭＳ Ｐゴシック"/>
              </a:rPr>
              <a:t>　</a:t>
            </a:r>
            <a:r>
              <a:rPr lang="en-US" altLang="ja-JP" sz="1900" spc="-100" dirty="0">
                <a:solidFill>
                  <a:prstClr val="black"/>
                </a:solidFill>
                <a:latin typeface="ＭＳ Ｐゴシック"/>
              </a:rPr>
              <a:t>(5) </a:t>
            </a:r>
            <a:r>
              <a:rPr lang="ja-JP" altLang="en-US" sz="1900" spc="-100" dirty="0">
                <a:solidFill>
                  <a:prstClr val="black"/>
                </a:solidFill>
                <a:latin typeface="ＭＳ Ｐゴシック"/>
              </a:rPr>
              <a:t>在宅における薬剤や衛生材料等の供給</a:t>
            </a:r>
            <a:r>
              <a:rPr lang="ja-JP" altLang="en-US" sz="1900" spc="-100" dirty="0" smtClean="0">
                <a:solidFill>
                  <a:prstClr val="black"/>
                </a:solidFill>
                <a:latin typeface="ＭＳ Ｐゴシック"/>
              </a:rPr>
              <a:t>体制</a:t>
            </a:r>
            <a:endParaRPr lang="en-US" altLang="ja-JP" sz="1900" spc="-100" dirty="0" smtClean="0">
              <a:solidFill>
                <a:prstClr val="black"/>
              </a:solidFill>
              <a:latin typeface="ＭＳ Ｐゴシック"/>
            </a:endParaRPr>
          </a:p>
          <a:p>
            <a:pPr>
              <a:lnSpc>
                <a:spcPts val="2400"/>
              </a:lnSpc>
              <a:spcBef>
                <a:spcPts val="600"/>
              </a:spcBef>
            </a:pPr>
            <a:r>
              <a:rPr lang="ja-JP" altLang="en-US" sz="1900" spc="-100" dirty="0" smtClean="0">
                <a:solidFill>
                  <a:prstClr val="black"/>
                </a:solidFill>
                <a:latin typeface="ＭＳ Ｐゴシック"/>
              </a:rPr>
              <a:t>６</a:t>
            </a:r>
            <a:r>
              <a:rPr lang="ja-JP" altLang="en-US" sz="1900" spc="-100" dirty="0">
                <a:solidFill>
                  <a:prstClr val="black"/>
                </a:solidFill>
                <a:latin typeface="ＭＳ Ｐゴシック"/>
              </a:rPr>
              <a:t>．適切な向精神薬使用の推進を含め、精神医療の実態を調査・検証し、精神医療の推進に</a:t>
            </a:r>
            <a:r>
              <a:rPr lang="ja-JP" altLang="en-US" sz="1900" spc="-100" dirty="0" smtClean="0">
                <a:solidFill>
                  <a:prstClr val="black"/>
                </a:solidFill>
                <a:latin typeface="ＭＳ Ｐゴシック"/>
              </a:rPr>
              <a:t>ついて </a:t>
            </a:r>
            <a:endParaRPr lang="en-US" altLang="ja-JP" sz="1900" spc="-100" dirty="0" smtClean="0">
              <a:solidFill>
                <a:prstClr val="black"/>
              </a:solidFill>
              <a:latin typeface="ＭＳ Ｐゴシック"/>
            </a:endParaRPr>
          </a:p>
          <a:p>
            <a:pPr>
              <a:lnSpc>
                <a:spcPts val="2400"/>
              </a:lnSpc>
            </a:pPr>
            <a:r>
              <a:rPr lang="ja-JP" altLang="en-US" sz="1900" spc="-100" dirty="0" smtClean="0">
                <a:solidFill>
                  <a:prstClr val="black"/>
                </a:solidFill>
                <a:latin typeface="ＭＳ Ｐゴシック"/>
              </a:rPr>
              <a:t>  引き続き</a:t>
            </a:r>
            <a:r>
              <a:rPr lang="ja-JP" altLang="en-US" sz="1900" spc="-100" dirty="0">
                <a:solidFill>
                  <a:prstClr val="black"/>
                </a:solidFill>
                <a:latin typeface="ＭＳ Ｐゴシック"/>
              </a:rPr>
              <a:t>検討すること</a:t>
            </a:r>
            <a:r>
              <a:rPr lang="ja-JP" altLang="en-US" sz="1900" spc="-100" dirty="0" smtClean="0">
                <a:solidFill>
                  <a:prstClr val="black"/>
                </a:solidFill>
                <a:latin typeface="ＭＳ Ｐゴシック"/>
              </a:rPr>
              <a:t>。</a:t>
            </a:r>
            <a:endParaRPr lang="en-US" altLang="ja-JP" sz="1900" spc="-100" dirty="0" smtClean="0">
              <a:solidFill>
                <a:prstClr val="black"/>
              </a:solidFill>
              <a:latin typeface="ＭＳ Ｐゴシック"/>
            </a:endParaRPr>
          </a:p>
          <a:p>
            <a:pPr marL="95250" indent="-95250">
              <a:lnSpc>
                <a:spcPts val="2400"/>
              </a:lnSpc>
              <a:spcBef>
                <a:spcPts val="600"/>
              </a:spcBef>
            </a:pPr>
            <a:r>
              <a:rPr lang="ja-JP" altLang="en-US" sz="1900" spc="-100" dirty="0" smtClean="0">
                <a:solidFill>
                  <a:prstClr val="black"/>
                </a:solidFill>
                <a:latin typeface="ＭＳ Ｐゴシック"/>
              </a:rPr>
              <a:t>７</a:t>
            </a:r>
            <a:r>
              <a:rPr lang="ja-JP" altLang="en-US" sz="1900" spc="-100" dirty="0">
                <a:solidFill>
                  <a:prstClr val="black"/>
                </a:solidFill>
                <a:latin typeface="ＭＳ Ｐゴシック"/>
              </a:rPr>
              <a:t>．救急医療管理加算の見直し、廃用症候群に対するリハビリテーションの適正化、リハビリテーションの推進等の影響、維持期リハビリテーションの介護サービスへの移行の状況、胃瘻の造設の状況等について調査･検証し、それらの在り方を引き続き検討すること。</a:t>
            </a:r>
            <a:endParaRPr lang="en-US" altLang="ja-JP" sz="1900" spc="-100" dirty="0">
              <a:solidFill>
                <a:prstClr val="black"/>
              </a:solidFill>
              <a:latin typeface="ＭＳ Ｐゴシック"/>
            </a:endParaRPr>
          </a:p>
          <a:p>
            <a:pPr marL="95250" indent="-95250">
              <a:lnSpc>
                <a:spcPts val="2400"/>
              </a:lnSpc>
              <a:spcBef>
                <a:spcPts val="600"/>
              </a:spcBef>
            </a:pPr>
            <a:r>
              <a:rPr lang="ja-JP" altLang="en-US" sz="1900" spc="-100" dirty="0" smtClean="0">
                <a:solidFill>
                  <a:prstClr val="black"/>
                </a:solidFill>
                <a:latin typeface="ＭＳ Ｐゴシック"/>
              </a:rPr>
              <a:t>８</a:t>
            </a:r>
            <a:r>
              <a:rPr lang="ja-JP" altLang="en-US" sz="1900" spc="-100" dirty="0">
                <a:solidFill>
                  <a:prstClr val="black"/>
                </a:solidFill>
                <a:latin typeface="ＭＳ Ｐゴシック"/>
              </a:rPr>
              <a:t>．新薬創出･適応外薬解消等促進加算について、真に医療の質の向上に貢献する医薬品の</a:t>
            </a:r>
            <a:r>
              <a:rPr lang="ja-JP" altLang="en-US" sz="1900" spc="-100" dirty="0" smtClean="0">
                <a:solidFill>
                  <a:prstClr val="black"/>
                </a:solidFill>
                <a:latin typeface="ＭＳ Ｐゴシック"/>
              </a:rPr>
              <a:t>国内</a:t>
            </a:r>
            <a:endParaRPr lang="en-US" altLang="ja-JP" sz="1900" spc="-100" dirty="0" smtClean="0">
              <a:solidFill>
                <a:prstClr val="black"/>
              </a:solidFill>
              <a:latin typeface="ＭＳ Ｐゴシック"/>
            </a:endParaRPr>
          </a:p>
          <a:p>
            <a:pPr marL="95250" indent="-95250">
              <a:lnSpc>
                <a:spcPts val="2400"/>
              </a:lnSpc>
            </a:pPr>
            <a:r>
              <a:rPr lang="ja-JP" altLang="en-US" sz="1900" spc="-100" dirty="0" smtClean="0">
                <a:solidFill>
                  <a:prstClr val="black"/>
                </a:solidFill>
                <a:latin typeface="ＭＳ Ｐゴシック"/>
              </a:rPr>
              <a:t>  研究</a:t>
            </a:r>
            <a:r>
              <a:rPr lang="ja-JP" altLang="en-US" sz="1900" spc="-100" dirty="0">
                <a:solidFill>
                  <a:prstClr val="black"/>
                </a:solidFill>
                <a:latin typeface="ＭＳ Ｐゴシック"/>
              </a:rPr>
              <a:t>･開発状況や財政影響を確認･検証するとともに、当該加算の対象品目の在り方等現行方式の見直しについても検討すること。また、長期収載品や後発医薬品の薬価の在り方について引き続き検討すること</a:t>
            </a:r>
            <a:r>
              <a:rPr lang="ja-JP" altLang="en-US" sz="1900" spc="-100" dirty="0" smtClean="0">
                <a:solidFill>
                  <a:prstClr val="black"/>
                </a:solidFill>
                <a:latin typeface="ＭＳ Ｐゴシック"/>
              </a:rPr>
              <a:t>。</a:t>
            </a:r>
            <a:endParaRPr lang="en-US" altLang="ja-JP" sz="1900" spc="-100" dirty="0">
              <a:solidFill>
                <a:prstClr val="black"/>
              </a:solidFill>
              <a:latin typeface="ＭＳ Ｐゴシック"/>
            </a:endParaRPr>
          </a:p>
        </p:txBody>
      </p:sp>
      <p:sp>
        <p:nvSpPr>
          <p:cNvPr id="6" name="テキスト ボックス 5"/>
          <p:cNvSpPr txBox="1"/>
          <p:nvPr/>
        </p:nvSpPr>
        <p:spPr>
          <a:xfrm>
            <a:off x="6673757" y="593400"/>
            <a:ext cx="3546142" cy="276999"/>
          </a:xfrm>
          <a:prstGeom prst="rect">
            <a:avLst/>
          </a:prstGeom>
          <a:noFill/>
        </p:spPr>
        <p:txBody>
          <a:bodyPr wrap="square" rtlCol="0">
            <a:spAutoFit/>
          </a:bodyPr>
          <a:lstStyle/>
          <a:p>
            <a:r>
              <a:rPr lang="ja-JP" altLang="ja-JP" sz="1200" dirty="0" smtClean="0">
                <a:solidFill>
                  <a:prstClr val="black"/>
                </a:solidFill>
              </a:rPr>
              <a:t>平成２</a:t>
            </a:r>
            <a:r>
              <a:rPr lang="ja-JP" altLang="en-US" sz="1200" dirty="0">
                <a:solidFill>
                  <a:prstClr val="black"/>
                </a:solidFill>
              </a:rPr>
              <a:t>６</a:t>
            </a:r>
            <a:r>
              <a:rPr lang="ja-JP" altLang="ja-JP" sz="1200" dirty="0" smtClean="0">
                <a:solidFill>
                  <a:prstClr val="black"/>
                </a:solidFill>
              </a:rPr>
              <a:t>年２月</a:t>
            </a:r>
            <a:r>
              <a:rPr lang="ja-JP" altLang="en-US" sz="1200" dirty="0" smtClean="0">
                <a:solidFill>
                  <a:prstClr val="black"/>
                </a:solidFill>
              </a:rPr>
              <a:t>１２</a:t>
            </a:r>
            <a:r>
              <a:rPr lang="ja-JP" altLang="ja-JP" sz="1200" dirty="0" smtClean="0">
                <a:solidFill>
                  <a:prstClr val="black"/>
                </a:solidFill>
              </a:rPr>
              <a:t>日　</a:t>
            </a:r>
            <a:r>
              <a:rPr lang="ja-JP" altLang="en-US" sz="1200" dirty="0" smtClean="0">
                <a:solidFill>
                  <a:prstClr val="black"/>
                </a:solidFill>
              </a:rPr>
              <a:t>中央社会保険医療協議会</a:t>
            </a:r>
            <a:endParaRPr lang="ja-JP" altLang="ja-JP" sz="1200" dirty="0" smtClean="0">
              <a:solidFill>
                <a:prstClr val="black"/>
              </a:solidFill>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6129184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011" y="164010"/>
            <a:ext cx="9760115" cy="437055"/>
          </a:xfrm>
          <a:solidFill>
            <a:srgbClr val="CFDEB0"/>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nchor="ctr">
            <a:noAutofit/>
          </a:bodyPr>
          <a:lstStyle/>
          <a:p>
            <a:r>
              <a:rPr lang="ja-JP" altLang="en-US" sz="2800" dirty="0" smtClean="0">
                <a:solidFill>
                  <a:schemeClr val="tx1"/>
                </a:solidFill>
                <a:latin typeface="ＭＳ Ｐゴシック" panose="020B0600070205080204" pitchFamily="50" charset="-128"/>
                <a:ea typeface="ＭＳ Ｐゴシック" panose="020B0600070205080204" pitchFamily="50" charset="-128"/>
              </a:rPr>
              <a:t>平成２６年度診療報酬改定に係る「</a:t>
            </a:r>
            <a:r>
              <a:rPr lang="zh-TW" altLang="en-US" sz="2800" dirty="0" smtClean="0">
                <a:solidFill>
                  <a:schemeClr val="tx1"/>
                </a:solidFill>
                <a:latin typeface="ＭＳ Ｐゴシック" panose="020B0600070205080204" pitchFamily="50" charset="-128"/>
                <a:ea typeface="ＭＳ Ｐゴシック" panose="020B0600070205080204" pitchFamily="50" charset="-128"/>
              </a:rPr>
              <a:t>答申書</a:t>
            </a:r>
            <a:r>
              <a:rPr lang="ja-JP" altLang="en-US" sz="2800" dirty="0" smtClean="0">
                <a:solidFill>
                  <a:schemeClr val="tx1"/>
                </a:solidFill>
                <a:latin typeface="ＭＳ Ｐゴシック" panose="020B0600070205080204" pitchFamily="50" charset="-128"/>
                <a:ea typeface="ＭＳ Ｐゴシック" panose="020B0600070205080204" pitchFamily="50" charset="-128"/>
              </a:rPr>
              <a:t>」</a:t>
            </a:r>
            <a:r>
              <a:rPr lang="zh-TW" altLang="en-US" sz="2800" dirty="0" smtClean="0">
                <a:solidFill>
                  <a:schemeClr val="tx1"/>
                </a:solidFill>
                <a:latin typeface="ＭＳ Ｐゴシック" panose="020B0600070205080204" pitchFamily="50" charset="-128"/>
                <a:ea typeface="ＭＳ Ｐゴシック" panose="020B0600070205080204" pitchFamily="50" charset="-128"/>
              </a:rPr>
              <a:t>附帯意見</a:t>
            </a:r>
            <a:r>
              <a:rPr lang="ja-JP" altLang="en-US" sz="2800" dirty="0">
                <a:solidFill>
                  <a:schemeClr val="tx1"/>
                </a:solidFill>
                <a:latin typeface="ＭＳ Ｐゴシック" panose="020B0600070205080204" pitchFamily="50" charset="-128"/>
                <a:ea typeface="ＭＳ Ｐゴシック" panose="020B0600070205080204" pitchFamily="50" charset="-128"/>
              </a:rPr>
              <a:t>③</a:t>
            </a:r>
            <a:endParaRPr lang="en-US" altLang="ja-JP" sz="28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10" name="Rectangle 37"/>
          <p:cNvSpPr>
            <a:spLocks noChangeArrowheads="1"/>
          </p:cNvSpPr>
          <p:nvPr/>
        </p:nvSpPr>
        <p:spPr bwMode="auto">
          <a:xfrm>
            <a:off x="64011" y="868379"/>
            <a:ext cx="9760115" cy="5398857"/>
          </a:xfrm>
          <a:prstGeom prst="rect">
            <a:avLst/>
          </a:prstGeom>
          <a:solidFill>
            <a:srgbClr val="FFFFAF">
              <a:alpha val="49804"/>
            </a:srgbClr>
          </a:solidFill>
          <a:ln w="9525">
            <a:solidFill>
              <a:schemeClr val="tx1"/>
            </a:solidFill>
            <a:miter lim="800000"/>
            <a:headEnd/>
            <a:tailEnd/>
          </a:ln>
        </p:spPr>
        <p:txBody>
          <a:bodyPr/>
          <a:lstStyle/>
          <a:p>
            <a:pPr marL="95250" indent="-95250">
              <a:lnSpc>
                <a:spcPts val="2400"/>
              </a:lnSpc>
            </a:pPr>
            <a:r>
              <a:rPr lang="ja-JP" altLang="en-US" sz="1900" spc="-100" dirty="0" smtClean="0">
                <a:solidFill>
                  <a:prstClr val="black"/>
                </a:solidFill>
                <a:latin typeface="ＭＳ Ｐゴシック"/>
              </a:rPr>
              <a:t>９</a:t>
            </a:r>
            <a:r>
              <a:rPr lang="ja-JP" altLang="en-US" sz="1900" spc="-100" dirty="0">
                <a:solidFill>
                  <a:prstClr val="black"/>
                </a:solidFill>
                <a:latin typeface="ＭＳ Ｐゴシック"/>
              </a:rPr>
              <a:t>．ＤＰＣ制度について、医療機関群、機能評価係数</a:t>
            </a:r>
            <a:r>
              <a:rPr lang="en-US" altLang="ja-JP" sz="1900" spc="-100" dirty="0">
                <a:solidFill>
                  <a:prstClr val="black"/>
                </a:solidFill>
                <a:latin typeface="ＭＳ Ｐゴシック"/>
              </a:rPr>
              <a:t>Ⅱ</a:t>
            </a:r>
            <a:r>
              <a:rPr lang="ja-JP" altLang="en-US" sz="1900" spc="-100" dirty="0">
                <a:solidFill>
                  <a:prstClr val="black"/>
                </a:solidFill>
                <a:latin typeface="ＭＳ Ｐゴシック"/>
              </a:rPr>
              <a:t>の見直し等を含め、引き続き調査・検証し、その在り方を引き続き検討すること。</a:t>
            </a:r>
            <a:endParaRPr lang="en-US" altLang="ja-JP" sz="1900" spc="-100" dirty="0">
              <a:solidFill>
                <a:prstClr val="black"/>
              </a:solidFill>
              <a:latin typeface="ＭＳ Ｐゴシック"/>
            </a:endParaRPr>
          </a:p>
          <a:p>
            <a:pPr marL="95250" indent="-95250">
              <a:lnSpc>
                <a:spcPts val="2400"/>
              </a:lnSpc>
              <a:spcBef>
                <a:spcPts val="600"/>
              </a:spcBef>
            </a:pPr>
            <a:r>
              <a:rPr lang="en-US" altLang="ja-JP" sz="1900" spc="-100" dirty="0" smtClean="0">
                <a:solidFill>
                  <a:prstClr val="black"/>
                </a:solidFill>
                <a:latin typeface="ＭＳ Ｐゴシック"/>
              </a:rPr>
              <a:t>10</a:t>
            </a:r>
            <a:r>
              <a:rPr lang="ja-JP" altLang="en-US" sz="1900" spc="-100" dirty="0" err="1">
                <a:solidFill>
                  <a:prstClr val="black"/>
                </a:solidFill>
                <a:latin typeface="ＭＳ Ｐゴシック"/>
              </a:rPr>
              <a:t>．</a:t>
            </a:r>
            <a:r>
              <a:rPr lang="ja-JP" altLang="en-US" sz="1900" spc="-100" dirty="0">
                <a:solidFill>
                  <a:prstClr val="black"/>
                </a:solidFill>
                <a:latin typeface="ＭＳ Ｐゴシック"/>
              </a:rPr>
              <a:t>明細書の無料発行の促進の効果を含めた影響を調査・検証するとともに、診療報酬点数表の平易化・簡素化について引き続き検討すること。</a:t>
            </a:r>
            <a:endParaRPr lang="en-US" altLang="ja-JP" sz="1900" spc="-100" dirty="0">
              <a:solidFill>
                <a:prstClr val="black"/>
              </a:solidFill>
              <a:latin typeface="ＭＳ Ｐゴシック"/>
            </a:endParaRPr>
          </a:p>
          <a:p>
            <a:pPr marL="95250" indent="-95250">
              <a:lnSpc>
                <a:spcPts val="2400"/>
              </a:lnSpc>
              <a:spcBef>
                <a:spcPts val="600"/>
              </a:spcBef>
            </a:pPr>
            <a:r>
              <a:rPr lang="en-US" altLang="ja-JP" sz="1900" spc="-100" dirty="0" smtClean="0">
                <a:solidFill>
                  <a:prstClr val="black"/>
                </a:solidFill>
                <a:latin typeface="ＭＳ Ｐゴシック"/>
              </a:rPr>
              <a:t>11</a:t>
            </a:r>
            <a:r>
              <a:rPr lang="ja-JP" altLang="en-US" sz="1900" spc="-100" dirty="0" err="1">
                <a:solidFill>
                  <a:prstClr val="black"/>
                </a:solidFill>
                <a:latin typeface="ＭＳ Ｐゴシック"/>
              </a:rPr>
              <a:t>．</a:t>
            </a:r>
            <a:r>
              <a:rPr lang="ja-JP" altLang="en-US" sz="1900" spc="-100" dirty="0">
                <a:solidFill>
                  <a:prstClr val="black"/>
                </a:solidFill>
                <a:latin typeface="ＭＳ Ｐゴシック"/>
              </a:rPr>
              <a:t>夜間の看護要員配置の評価、月平均夜勤</a:t>
            </a:r>
            <a:r>
              <a:rPr lang="ja-JP" altLang="en-US" sz="1900" spc="-100" dirty="0" smtClean="0">
                <a:solidFill>
                  <a:prstClr val="black"/>
                </a:solidFill>
                <a:latin typeface="ＭＳ Ｐゴシック"/>
              </a:rPr>
              <a:t>時間</a:t>
            </a:r>
            <a:r>
              <a:rPr lang="ja-JP" altLang="en-US" sz="1900" spc="-100" dirty="0">
                <a:solidFill>
                  <a:prstClr val="black"/>
                </a:solidFill>
                <a:latin typeface="ＭＳ Ｐゴシック"/>
              </a:rPr>
              <a:t>７２</a:t>
            </a:r>
            <a:r>
              <a:rPr lang="ja-JP" altLang="en-US" sz="1900" spc="-100" dirty="0" smtClean="0">
                <a:solidFill>
                  <a:prstClr val="black"/>
                </a:solidFill>
                <a:latin typeface="ＭＳ Ｐゴシック"/>
              </a:rPr>
              <a:t>時間</a:t>
            </a:r>
            <a:r>
              <a:rPr lang="ja-JP" altLang="en-US" sz="1900" spc="-100" dirty="0">
                <a:solidFill>
                  <a:prstClr val="black"/>
                </a:solidFill>
                <a:latin typeface="ＭＳ Ｐゴシック"/>
              </a:rPr>
              <a:t>要件を満たさない場合の緩和措置、チーム医療の推進等を含め、医療従事者の負担軽減措置の影響を調査・検証し、それらの在り方を引き続き検討すること。</a:t>
            </a:r>
            <a:endParaRPr lang="en-US" altLang="ja-JP" sz="1900" spc="-100" dirty="0">
              <a:solidFill>
                <a:prstClr val="black"/>
              </a:solidFill>
              <a:latin typeface="ＭＳ Ｐゴシック"/>
            </a:endParaRPr>
          </a:p>
          <a:p>
            <a:pPr marL="95250" indent="-95250">
              <a:lnSpc>
                <a:spcPts val="2400"/>
              </a:lnSpc>
              <a:spcBef>
                <a:spcPts val="600"/>
              </a:spcBef>
            </a:pPr>
            <a:r>
              <a:rPr lang="en-US" altLang="ja-JP" sz="1900" spc="-100" dirty="0" smtClean="0">
                <a:solidFill>
                  <a:prstClr val="black"/>
                </a:solidFill>
                <a:latin typeface="ＭＳ Ｐゴシック"/>
              </a:rPr>
              <a:t>12</a:t>
            </a:r>
            <a:r>
              <a:rPr lang="ja-JP" altLang="en-US" sz="1900" spc="-100" dirty="0" err="1">
                <a:solidFill>
                  <a:prstClr val="black"/>
                </a:solidFill>
                <a:latin typeface="ＭＳ Ｐゴシック"/>
              </a:rPr>
              <a:t>．</a:t>
            </a:r>
            <a:r>
              <a:rPr lang="ja-JP" altLang="en-US" sz="1900" spc="-100" dirty="0">
                <a:solidFill>
                  <a:prstClr val="black"/>
                </a:solidFill>
                <a:latin typeface="ＭＳ Ｐゴシック"/>
              </a:rPr>
              <a:t>後発医薬品の使用促進策、いわゆる門前薬局の評価の見直し、妥結率が低い保険薬局等の適正化等の影響を調査・検証し、調剤報酬等の在り方について引き続き検討すること。</a:t>
            </a:r>
            <a:endParaRPr lang="en-US" altLang="ja-JP" sz="1900" spc="-100" dirty="0">
              <a:solidFill>
                <a:prstClr val="black"/>
              </a:solidFill>
              <a:latin typeface="ＭＳ Ｐゴシック"/>
            </a:endParaRPr>
          </a:p>
          <a:p>
            <a:pPr marL="95250" indent="-95250">
              <a:lnSpc>
                <a:spcPts val="2400"/>
              </a:lnSpc>
              <a:spcBef>
                <a:spcPts val="600"/>
              </a:spcBef>
            </a:pPr>
            <a:r>
              <a:rPr lang="en-US" altLang="ja-JP" sz="1900" spc="-100" dirty="0" smtClean="0">
                <a:solidFill>
                  <a:prstClr val="black"/>
                </a:solidFill>
                <a:latin typeface="ＭＳ Ｐゴシック"/>
              </a:rPr>
              <a:t>13</a:t>
            </a:r>
            <a:r>
              <a:rPr lang="ja-JP" altLang="en-US" sz="1900" spc="-100" dirty="0" err="1">
                <a:solidFill>
                  <a:prstClr val="black"/>
                </a:solidFill>
                <a:latin typeface="ＭＳ Ｐゴシック"/>
              </a:rPr>
              <a:t>．</a:t>
            </a:r>
            <a:r>
              <a:rPr lang="ja-JP" altLang="en-US" sz="1900" spc="-100" dirty="0">
                <a:solidFill>
                  <a:prstClr val="black"/>
                </a:solidFill>
                <a:latin typeface="ＭＳ Ｐゴシック"/>
              </a:rPr>
              <a:t>残薬確認の徹底と外来医療の機能分化･連携の推進等のため、処方医やかかりつけ医との連携を含めた分割調剤について引き続き検討すること。</a:t>
            </a:r>
            <a:endParaRPr lang="en-US" altLang="ja-JP" sz="1900" spc="-100" dirty="0">
              <a:solidFill>
                <a:prstClr val="black"/>
              </a:solidFill>
              <a:latin typeface="ＭＳ Ｐゴシック"/>
            </a:endParaRPr>
          </a:p>
          <a:p>
            <a:pPr marL="95250" indent="-95250">
              <a:lnSpc>
                <a:spcPts val="2400"/>
              </a:lnSpc>
              <a:spcBef>
                <a:spcPts val="600"/>
              </a:spcBef>
            </a:pPr>
            <a:r>
              <a:rPr lang="en-US" altLang="ja-JP" sz="1900" spc="-100" dirty="0" smtClean="0">
                <a:solidFill>
                  <a:prstClr val="black"/>
                </a:solidFill>
                <a:latin typeface="ＭＳ Ｐゴシック"/>
              </a:rPr>
              <a:t>14</a:t>
            </a:r>
            <a:r>
              <a:rPr lang="ja-JP" altLang="en-US" sz="1900" spc="-100" dirty="0" err="1">
                <a:solidFill>
                  <a:prstClr val="black"/>
                </a:solidFill>
                <a:latin typeface="ＭＳ Ｐゴシック"/>
              </a:rPr>
              <a:t>．</a:t>
            </a:r>
            <a:r>
              <a:rPr lang="ja-JP" altLang="en-US" sz="1900" spc="-100" dirty="0">
                <a:solidFill>
                  <a:prstClr val="black"/>
                </a:solidFill>
                <a:latin typeface="ＭＳ Ｐゴシック"/>
              </a:rPr>
              <a:t>医薬品や医療機器等の保険適用の評価に際して費用対効果の観点を導入することについて、</a:t>
            </a:r>
            <a:r>
              <a:rPr lang="ja-JP" altLang="en-US" sz="1900" spc="-100" dirty="0" smtClean="0">
                <a:solidFill>
                  <a:prstClr val="black"/>
                </a:solidFill>
                <a:latin typeface="ＭＳ Ｐゴシック"/>
              </a:rPr>
              <a:t>イノベーション</a:t>
            </a:r>
            <a:r>
              <a:rPr lang="ja-JP" altLang="en-US" sz="1900" spc="-100" dirty="0">
                <a:solidFill>
                  <a:prstClr val="black"/>
                </a:solidFill>
                <a:latin typeface="ＭＳ Ｐゴシック"/>
              </a:rPr>
              <a:t>の評価との整合性も踏まえつつ、データ・分析結果の収集、評価対象の範囲、評価の実施体制等を含め、</a:t>
            </a:r>
            <a:r>
              <a:rPr lang="ja-JP" altLang="en-US" sz="1900" spc="-100" dirty="0" smtClean="0">
                <a:solidFill>
                  <a:prstClr val="black"/>
                </a:solidFill>
                <a:latin typeface="ＭＳ Ｐゴシック"/>
              </a:rPr>
              <a:t>平成</a:t>
            </a:r>
            <a:r>
              <a:rPr lang="ja-JP" altLang="en-US" sz="1900" spc="-100" dirty="0">
                <a:solidFill>
                  <a:prstClr val="black"/>
                </a:solidFill>
                <a:latin typeface="ＭＳ Ｐゴシック"/>
              </a:rPr>
              <a:t>２８</a:t>
            </a:r>
            <a:r>
              <a:rPr lang="ja-JP" altLang="en-US" sz="1900" spc="-100" dirty="0" smtClean="0">
                <a:solidFill>
                  <a:prstClr val="black"/>
                </a:solidFill>
                <a:latin typeface="ＭＳ Ｐゴシック"/>
              </a:rPr>
              <a:t>年度</a:t>
            </a:r>
            <a:r>
              <a:rPr lang="ja-JP" altLang="en-US" sz="1900" spc="-100" dirty="0">
                <a:solidFill>
                  <a:prstClr val="black"/>
                </a:solidFill>
                <a:latin typeface="ＭＳ Ｐゴシック"/>
              </a:rPr>
              <a:t>診療報酬改定における試行的導入も視野に入れながら、引き続き検討すること。</a:t>
            </a:r>
            <a:endParaRPr lang="en-US" altLang="ja-JP" sz="1900" spc="-100" dirty="0">
              <a:solidFill>
                <a:prstClr val="black"/>
              </a:solidFill>
              <a:latin typeface="ＭＳ Ｐゴシック"/>
            </a:endParaRPr>
          </a:p>
          <a:p>
            <a:pPr marL="95250" indent="-95250">
              <a:lnSpc>
                <a:spcPts val="2400"/>
              </a:lnSpc>
              <a:spcBef>
                <a:spcPts val="600"/>
              </a:spcBef>
            </a:pPr>
            <a:r>
              <a:rPr lang="en-US" altLang="ja-JP" sz="1900" spc="-100" dirty="0" smtClean="0">
                <a:solidFill>
                  <a:prstClr val="black"/>
                </a:solidFill>
                <a:latin typeface="ＭＳ Ｐゴシック"/>
              </a:rPr>
              <a:t>15</a:t>
            </a:r>
            <a:r>
              <a:rPr lang="ja-JP" altLang="en-US" sz="1900" spc="-100" dirty="0" err="1">
                <a:solidFill>
                  <a:prstClr val="black"/>
                </a:solidFill>
                <a:latin typeface="ＭＳ Ｐゴシック"/>
              </a:rPr>
              <a:t>．</a:t>
            </a:r>
            <a:r>
              <a:rPr lang="ja-JP" altLang="en-US" sz="1900" spc="-100" dirty="0">
                <a:solidFill>
                  <a:prstClr val="black"/>
                </a:solidFill>
                <a:latin typeface="ＭＳ Ｐゴシック"/>
              </a:rPr>
              <a:t>ＩＣＴを活用した医療情報の共有の評価の在り方を検討すること。</a:t>
            </a:r>
          </a:p>
          <a:p>
            <a:pPr marL="95250" indent="-95250"/>
            <a:endParaRPr lang="ja-JP" altLang="en-US" sz="1400" dirty="0">
              <a:solidFill>
                <a:prstClr val="black"/>
              </a:solidFill>
              <a:latin typeface="ＭＳ Ｐゴシック"/>
            </a:endParaRPr>
          </a:p>
          <a:p>
            <a:pPr marL="95250" indent="-95250"/>
            <a:endParaRPr lang="ja-JP" altLang="en-US" sz="1400" dirty="0">
              <a:solidFill>
                <a:prstClr val="black"/>
              </a:solidFill>
              <a:latin typeface="ＭＳ Ｐゴシック"/>
            </a:endParaRPr>
          </a:p>
        </p:txBody>
      </p:sp>
      <p:sp>
        <p:nvSpPr>
          <p:cNvPr id="6" name="テキスト ボックス 5"/>
          <p:cNvSpPr txBox="1"/>
          <p:nvPr/>
        </p:nvSpPr>
        <p:spPr>
          <a:xfrm>
            <a:off x="6673757" y="593400"/>
            <a:ext cx="3546142" cy="276999"/>
          </a:xfrm>
          <a:prstGeom prst="rect">
            <a:avLst/>
          </a:prstGeom>
          <a:noFill/>
        </p:spPr>
        <p:txBody>
          <a:bodyPr wrap="square" rtlCol="0">
            <a:spAutoFit/>
          </a:bodyPr>
          <a:lstStyle/>
          <a:p>
            <a:r>
              <a:rPr lang="ja-JP" altLang="ja-JP" sz="1200" dirty="0" smtClean="0">
                <a:solidFill>
                  <a:prstClr val="black"/>
                </a:solidFill>
              </a:rPr>
              <a:t>平成２</a:t>
            </a:r>
            <a:r>
              <a:rPr lang="ja-JP" altLang="en-US" sz="1200" dirty="0">
                <a:solidFill>
                  <a:prstClr val="black"/>
                </a:solidFill>
              </a:rPr>
              <a:t>６</a:t>
            </a:r>
            <a:r>
              <a:rPr lang="ja-JP" altLang="ja-JP" sz="1200" dirty="0" smtClean="0">
                <a:solidFill>
                  <a:prstClr val="black"/>
                </a:solidFill>
              </a:rPr>
              <a:t>年２月</a:t>
            </a:r>
            <a:r>
              <a:rPr lang="ja-JP" altLang="en-US" sz="1200" dirty="0" smtClean="0">
                <a:solidFill>
                  <a:prstClr val="black"/>
                </a:solidFill>
              </a:rPr>
              <a:t>１２</a:t>
            </a:r>
            <a:r>
              <a:rPr lang="ja-JP" altLang="ja-JP" sz="1200" dirty="0" smtClean="0">
                <a:solidFill>
                  <a:prstClr val="black"/>
                </a:solidFill>
              </a:rPr>
              <a:t>日　</a:t>
            </a:r>
            <a:r>
              <a:rPr lang="ja-JP" altLang="en-US" sz="1200" dirty="0" smtClean="0">
                <a:solidFill>
                  <a:prstClr val="black"/>
                </a:solidFill>
              </a:rPr>
              <a:t>中央社会保険医療協議会</a:t>
            </a:r>
            <a:endParaRPr lang="ja-JP" altLang="ja-JP" sz="1200" dirty="0" smtClean="0">
              <a:solidFill>
                <a:prstClr val="black"/>
              </a:solidFill>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511498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14338" name="タイトル 1"/>
          <p:cNvSpPr>
            <a:spLocks noGrp="1"/>
          </p:cNvSpPr>
          <p:nvPr>
            <p:ph type="title"/>
          </p:nvPr>
        </p:nvSpPr>
        <p:spPr>
          <a:xfrm>
            <a:off x="732440" y="257680"/>
            <a:ext cx="8420100" cy="543704"/>
          </a:xfrm>
        </p:spPr>
        <p:txBody>
          <a:bodyPr/>
          <a:lstStyle/>
          <a:p>
            <a:r>
              <a:rPr lang="en-US" altLang="ja-JP" sz="2800" dirty="0" smtClean="0"/>
              <a:t>【</a:t>
            </a:r>
            <a:r>
              <a:rPr lang="ja-JP" altLang="en-US" sz="2800" dirty="0"/>
              <a:t>主</a:t>
            </a:r>
            <a:r>
              <a:rPr lang="ja-JP" altLang="en-US" sz="2800" dirty="0" smtClean="0"/>
              <a:t>な</a:t>
            </a:r>
            <a:r>
              <a:rPr lang="ja-JP" altLang="en-US" sz="2800" dirty="0"/>
              <a:t>改定項目</a:t>
            </a:r>
            <a:r>
              <a:rPr lang="en-US" altLang="ja-JP" sz="2800" dirty="0" smtClean="0"/>
              <a:t>】</a:t>
            </a:r>
            <a:endParaRPr lang="ja-JP" altLang="en-US" sz="2800" dirty="0" smtClean="0"/>
          </a:p>
        </p:txBody>
      </p:sp>
      <p:sp>
        <p:nvSpPr>
          <p:cNvPr id="3" name="コンテンツ プレースホルダー 2"/>
          <p:cNvSpPr>
            <a:spLocks noGrp="1"/>
          </p:cNvSpPr>
          <p:nvPr>
            <p:ph idx="1"/>
          </p:nvPr>
        </p:nvSpPr>
        <p:spPr>
          <a:xfrm>
            <a:off x="489616" y="911922"/>
            <a:ext cx="8993430" cy="5396411"/>
          </a:xfrm>
          <a:ln>
            <a:noFill/>
          </a:ln>
        </p:spPr>
        <p:txBody>
          <a:bodyPr/>
          <a:lstStyle/>
          <a:p>
            <a:pPr marL="0" indent="0">
              <a:lnSpc>
                <a:spcPts val="2800"/>
              </a:lnSpc>
              <a:spcBef>
                <a:spcPts val="0"/>
              </a:spcBef>
              <a:spcAft>
                <a:spcPts val="0"/>
              </a:spcAft>
              <a:buFontTx/>
              <a:buNone/>
              <a:defRPr/>
            </a:pPr>
            <a:r>
              <a:rPr lang="ja-JP" altLang="en-US" sz="2600" dirty="0">
                <a:latin typeface="+mj-ea"/>
                <a:ea typeface="+mj-ea"/>
              </a:rPr>
              <a:t> </a:t>
            </a:r>
            <a:r>
              <a:rPr lang="ja-JP" altLang="en-US" sz="2600" dirty="0" smtClean="0">
                <a:latin typeface="+mj-ea"/>
                <a:ea typeface="+mj-ea"/>
              </a:rPr>
              <a:t> １．消費税引上げに伴う診療報酬上の補填</a:t>
            </a:r>
            <a:endParaRPr lang="en-US" altLang="ja-JP" sz="2600" dirty="0" smtClean="0">
              <a:latin typeface="+mj-ea"/>
              <a:ea typeface="+mj-ea"/>
            </a:endParaRPr>
          </a:p>
          <a:p>
            <a:pPr marL="0" lvl="0" indent="0" eaLnBrk="1" fontAlgn="auto" hangingPunct="1">
              <a:lnSpc>
                <a:spcPts val="2800"/>
              </a:lnSpc>
              <a:spcBef>
                <a:spcPts val="0"/>
              </a:spcBef>
              <a:spcAft>
                <a:spcPts val="0"/>
              </a:spcAft>
              <a:buNone/>
            </a:pPr>
            <a:r>
              <a:rPr lang="ja-JP" altLang="en-US" sz="2600" dirty="0" smtClean="0">
                <a:latin typeface="+mj-ea"/>
                <a:ea typeface="+mj-ea"/>
              </a:rPr>
              <a:t>  ２．</a:t>
            </a:r>
            <a:r>
              <a:rPr lang="ja-JP" altLang="en-US" sz="2600" dirty="0">
                <a:solidFill>
                  <a:srgbClr val="000000"/>
                </a:solidFill>
                <a:latin typeface="+mj-ea"/>
                <a:ea typeface="+mj-ea"/>
              </a:rPr>
              <a:t>外来の機能分化の更なる推進</a:t>
            </a:r>
            <a:endParaRPr lang="en-US" altLang="ja-JP" sz="2600" dirty="0">
              <a:solidFill>
                <a:srgbClr val="000000"/>
              </a:solidFill>
              <a:latin typeface="+mj-ea"/>
              <a:ea typeface="+mj-ea"/>
            </a:endParaRPr>
          </a:p>
          <a:p>
            <a:pPr marL="0" indent="0">
              <a:lnSpc>
                <a:spcPts val="2600"/>
              </a:lnSpc>
              <a:spcBef>
                <a:spcPts val="0"/>
              </a:spcBef>
              <a:spcAft>
                <a:spcPts val="0"/>
              </a:spcAft>
              <a:buFontTx/>
              <a:buNone/>
              <a:defRPr/>
            </a:pPr>
            <a:r>
              <a:rPr lang="en-US" altLang="ja-JP" sz="2400" dirty="0" smtClean="0">
                <a:latin typeface="+mj-ea"/>
                <a:ea typeface="+mj-ea"/>
              </a:rPr>
              <a:t>    (1)</a:t>
            </a:r>
            <a:r>
              <a:rPr lang="ja-JP" altLang="en-US" sz="2400" dirty="0" smtClean="0">
                <a:latin typeface="+mj-ea"/>
                <a:ea typeface="+mj-ea"/>
              </a:rPr>
              <a:t>主治医</a:t>
            </a:r>
            <a:r>
              <a:rPr lang="en-US" altLang="ja-JP" sz="2400" dirty="0" smtClean="0">
                <a:latin typeface="+mj-ea"/>
                <a:ea typeface="+mj-ea"/>
              </a:rPr>
              <a:t>〔</a:t>
            </a:r>
            <a:r>
              <a:rPr lang="ja-JP" altLang="en-US" sz="2400" dirty="0" smtClean="0">
                <a:latin typeface="+mj-ea"/>
                <a:ea typeface="+mj-ea"/>
              </a:rPr>
              <a:t>かかりつけ医</a:t>
            </a:r>
            <a:r>
              <a:rPr lang="en-US" altLang="ja-JP" sz="2400" dirty="0" smtClean="0">
                <a:latin typeface="+mj-ea"/>
                <a:ea typeface="+mj-ea"/>
              </a:rPr>
              <a:t>〕</a:t>
            </a:r>
            <a:r>
              <a:rPr lang="ja-JP" altLang="en-US" sz="2400" dirty="0" smtClean="0">
                <a:latin typeface="+mj-ea"/>
                <a:ea typeface="+mj-ea"/>
              </a:rPr>
              <a:t>機能の評価</a:t>
            </a:r>
            <a:endParaRPr lang="en-US" altLang="ja-JP" sz="2400" dirty="0" smtClean="0">
              <a:latin typeface="+mj-ea"/>
              <a:ea typeface="+mj-ea"/>
            </a:endParaRPr>
          </a:p>
          <a:p>
            <a:pPr marL="0" lvl="0" indent="0" eaLnBrk="1" fontAlgn="auto" hangingPunct="1">
              <a:lnSpc>
                <a:spcPts val="2600"/>
              </a:lnSpc>
              <a:spcBef>
                <a:spcPts val="0"/>
              </a:spcBef>
              <a:spcAft>
                <a:spcPts val="0"/>
              </a:spcAft>
              <a:buNone/>
            </a:pPr>
            <a:r>
              <a:rPr lang="ja-JP" altLang="en-US" sz="2400" dirty="0" smtClean="0">
                <a:latin typeface="+mj-ea"/>
                <a:ea typeface="+mj-ea"/>
              </a:rPr>
              <a:t>    </a:t>
            </a:r>
            <a:r>
              <a:rPr lang="en-US" altLang="ja-JP" sz="2400" dirty="0" smtClean="0">
                <a:latin typeface="+mj-ea"/>
                <a:ea typeface="+mj-ea"/>
              </a:rPr>
              <a:t>(2)</a:t>
            </a:r>
            <a:r>
              <a:rPr lang="ja-JP" altLang="en-US" sz="2400" kern="1200" dirty="0">
                <a:solidFill>
                  <a:prstClr val="black"/>
                </a:solidFill>
                <a:latin typeface="+mj-ea"/>
                <a:ea typeface="+mj-ea"/>
                <a:cs typeface="Arial" panose="020B0604020202020204" pitchFamily="34" charset="0"/>
              </a:rPr>
              <a:t>大病院の紹介率・逆紹介率を高める</a:t>
            </a:r>
            <a:r>
              <a:rPr lang="ja-JP" altLang="en-US" sz="2400" kern="1200" dirty="0" smtClean="0">
                <a:solidFill>
                  <a:prstClr val="black"/>
                </a:solidFill>
                <a:latin typeface="+mj-ea"/>
                <a:ea typeface="+mj-ea"/>
                <a:cs typeface="Arial" panose="020B0604020202020204" pitchFamily="34" charset="0"/>
              </a:rPr>
              <a:t>取り組み</a:t>
            </a:r>
            <a:endParaRPr lang="en-US" altLang="ja-JP" sz="2400" kern="1200" dirty="0">
              <a:solidFill>
                <a:prstClr val="black"/>
              </a:solidFill>
              <a:latin typeface="+mj-ea"/>
              <a:ea typeface="+mj-ea"/>
              <a:cs typeface="Arial" panose="020B0604020202020204" pitchFamily="34" charset="0"/>
            </a:endParaRPr>
          </a:p>
          <a:p>
            <a:pPr marL="0" lvl="0" indent="0" eaLnBrk="1" fontAlgn="auto" hangingPunct="1">
              <a:lnSpc>
                <a:spcPts val="2800"/>
              </a:lnSpc>
              <a:spcBef>
                <a:spcPts val="0"/>
              </a:spcBef>
              <a:spcAft>
                <a:spcPts val="0"/>
              </a:spcAft>
              <a:buNone/>
            </a:pPr>
            <a:r>
              <a:rPr lang="en-US" altLang="ja-JP" sz="2400" kern="1200" dirty="0" smtClean="0">
                <a:solidFill>
                  <a:prstClr val="black"/>
                </a:solidFill>
                <a:latin typeface="+mj-ea"/>
                <a:ea typeface="+mj-ea"/>
                <a:cs typeface="Arial" panose="020B0604020202020204" pitchFamily="34" charset="0"/>
              </a:rPr>
              <a:t>    (3)</a:t>
            </a:r>
            <a:r>
              <a:rPr lang="ja-JP" altLang="en-US" sz="2400" kern="1200" dirty="0" smtClean="0">
                <a:solidFill>
                  <a:prstClr val="black"/>
                </a:solidFill>
                <a:latin typeface="+mj-ea"/>
                <a:ea typeface="+mj-ea"/>
                <a:cs typeface="Times New Roman" pitchFamily="18" charset="0"/>
              </a:rPr>
              <a:t>妥結率</a:t>
            </a:r>
            <a:r>
              <a:rPr lang="ja-JP" altLang="en-US" sz="2400" kern="1200" dirty="0">
                <a:solidFill>
                  <a:prstClr val="black"/>
                </a:solidFill>
                <a:latin typeface="+mj-ea"/>
                <a:ea typeface="+mj-ea"/>
                <a:cs typeface="Times New Roman" pitchFamily="18" charset="0"/>
              </a:rPr>
              <a:t>が低い病院（許可病床２００床以上）の初・再診料の評価</a:t>
            </a:r>
            <a:endParaRPr lang="en-US" altLang="ja-JP" sz="2400" kern="1200" dirty="0">
              <a:solidFill>
                <a:prstClr val="black"/>
              </a:solidFill>
              <a:latin typeface="+mj-ea"/>
              <a:ea typeface="+mj-ea"/>
            </a:endParaRPr>
          </a:p>
          <a:p>
            <a:pPr marL="0" indent="0">
              <a:lnSpc>
                <a:spcPts val="2800"/>
              </a:lnSpc>
              <a:spcBef>
                <a:spcPts val="0"/>
              </a:spcBef>
              <a:spcAft>
                <a:spcPts val="0"/>
              </a:spcAft>
              <a:buFontTx/>
              <a:buNone/>
              <a:defRPr/>
            </a:pPr>
            <a:r>
              <a:rPr lang="ja-JP" altLang="en-US" sz="2600" dirty="0">
                <a:latin typeface="+mj-ea"/>
                <a:ea typeface="+mj-ea"/>
              </a:rPr>
              <a:t>　</a:t>
            </a:r>
            <a:r>
              <a:rPr lang="ja-JP" altLang="en-US" sz="2600" dirty="0" smtClean="0">
                <a:solidFill>
                  <a:srgbClr val="000000"/>
                </a:solidFill>
                <a:latin typeface="+mj-ea"/>
                <a:ea typeface="+mj-ea"/>
              </a:rPr>
              <a:t>３．有床診療所の評価</a:t>
            </a:r>
            <a:endParaRPr lang="en-US" altLang="ja-JP" sz="2600" dirty="0" smtClean="0">
              <a:solidFill>
                <a:srgbClr val="000000"/>
              </a:solidFill>
              <a:latin typeface="+mj-ea"/>
              <a:ea typeface="+mj-ea"/>
            </a:endParaRPr>
          </a:p>
          <a:p>
            <a:pPr marL="0" lvl="0" indent="0" eaLnBrk="1" hangingPunct="1">
              <a:lnSpc>
                <a:spcPts val="2800"/>
              </a:lnSpc>
              <a:spcBef>
                <a:spcPts val="0"/>
              </a:spcBef>
              <a:spcAft>
                <a:spcPts val="0"/>
              </a:spcAft>
              <a:buNone/>
            </a:pPr>
            <a:r>
              <a:rPr lang="ja-JP" altLang="en-US" sz="2600" dirty="0" smtClean="0">
                <a:latin typeface="+mj-ea"/>
                <a:ea typeface="+mj-ea"/>
              </a:rPr>
              <a:t>  ４．適切な在宅医療の推進</a:t>
            </a:r>
            <a:endParaRPr lang="en-US" altLang="ja-JP" sz="2400" dirty="0" smtClean="0">
              <a:latin typeface="+mj-ea"/>
              <a:ea typeface="+mj-ea"/>
            </a:endParaRPr>
          </a:p>
          <a:p>
            <a:pPr marL="0" lvl="0" indent="0" eaLnBrk="1" hangingPunct="1">
              <a:lnSpc>
                <a:spcPts val="2600"/>
              </a:lnSpc>
              <a:spcBef>
                <a:spcPts val="0"/>
              </a:spcBef>
              <a:spcAft>
                <a:spcPts val="0"/>
              </a:spcAft>
              <a:buNone/>
            </a:pPr>
            <a:r>
              <a:rPr lang="ja-JP" altLang="en-US" sz="2400" kern="1200" dirty="0" smtClean="0">
                <a:solidFill>
                  <a:srgbClr val="000000"/>
                </a:solidFill>
                <a:latin typeface="+mj-ea"/>
                <a:ea typeface="+mj-ea"/>
              </a:rPr>
              <a:t>  　</a:t>
            </a:r>
            <a:r>
              <a:rPr lang="en-US" altLang="ja-JP" sz="2400" kern="1200" dirty="0" smtClean="0">
                <a:solidFill>
                  <a:srgbClr val="000000"/>
                </a:solidFill>
                <a:latin typeface="+mj-ea"/>
                <a:ea typeface="+mj-ea"/>
              </a:rPr>
              <a:t>(1) </a:t>
            </a:r>
            <a:r>
              <a:rPr lang="ja-JP" altLang="en-US" sz="2400" kern="1200" dirty="0" smtClean="0">
                <a:solidFill>
                  <a:srgbClr val="000000"/>
                </a:solidFill>
                <a:latin typeface="+mj-ea"/>
                <a:ea typeface="+mj-ea"/>
              </a:rPr>
              <a:t>在支診・在支病以外の評価引上げ</a:t>
            </a:r>
            <a:endParaRPr lang="en-US" altLang="ja-JP" sz="2400" kern="1200" dirty="0" smtClean="0">
              <a:solidFill>
                <a:srgbClr val="000000"/>
              </a:solidFill>
              <a:latin typeface="+mj-ea"/>
              <a:ea typeface="+mj-ea"/>
            </a:endParaRPr>
          </a:p>
          <a:p>
            <a:pPr marL="0" lvl="0" indent="0" eaLnBrk="1" hangingPunct="1">
              <a:lnSpc>
                <a:spcPts val="2600"/>
              </a:lnSpc>
              <a:spcBef>
                <a:spcPts val="0"/>
              </a:spcBef>
              <a:spcAft>
                <a:spcPts val="0"/>
              </a:spcAft>
              <a:buNone/>
            </a:pPr>
            <a:r>
              <a:rPr lang="ja-JP" altLang="en-US" sz="2400" kern="1200" dirty="0" smtClean="0">
                <a:solidFill>
                  <a:srgbClr val="000000"/>
                </a:solidFill>
                <a:latin typeface="+mj-ea"/>
                <a:ea typeface="+mj-ea"/>
              </a:rPr>
              <a:t>  　</a:t>
            </a:r>
            <a:r>
              <a:rPr lang="en-US" altLang="ja-JP" sz="2400" kern="1200" dirty="0" smtClean="0">
                <a:solidFill>
                  <a:srgbClr val="000000"/>
                </a:solidFill>
                <a:latin typeface="+mj-ea"/>
                <a:ea typeface="+mj-ea"/>
              </a:rPr>
              <a:t>(2)</a:t>
            </a:r>
            <a:r>
              <a:rPr lang="ja-JP" altLang="en-US" sz="2400" kern="1200" dirty="0" smtClean="0">
                <a:solidFill>
                  <a:srgbClr val="000000"/>
                </a:solidFill>
                <a:latin typeface="+mj-ea"/>
                <a:ea typeface="+mj-ea"/>
              </a:rPr>
              <a:t> 在支診・在支病の実績に応じた評価</a:t>
            </a:r>
            <a:endParaRPr lang="en-US" altLang="ja-JP" sz="2400" kern="1200" dirty="0" smtClean="0">
              <a:solidFill>
                <a:srgbClr val="000000"/>
              </a:solidFill>
              <a:latin typeface="+mj-ea"/>
              <a:ea typeface="+mj-ea"/>
            </a:endParaRPr>
          </a:p>
          <a:p>
            <a:pPr marL="0" lvl="0" indent="0" algn="just" eaLnBrk="1" fontAlgn="ctr" hangingPunct="1">
              <a:lnSpc>
                <a:spcPts val="2600"/>
              </a:lnSpc>
              <a:spcBef>
                <a:spcPts val="0"/>
              </a:spcBef>
              <a:spcAft>
                <a:spcPts val="0"/>
              </a:spcAft>
              <a:buNone/>
              <a:defRPr/>
            </a:pPr>
            <a:r>
              <a:rPr lang="ja-JP" altLang="en-US" sz="2400" kern="1200" dirty="0" smtClean="0">
                <a:solidFill>
                  <a:srgbClr val="000000"/>
                </a:solidFill>
                <a:latin typeface="+mj-ea"/>
                <a:ea typeface="+mj-ea"/>
              </a:rPr>
              <a:t>　  </a:t>
            </a:r>
            <a:r>
              <a:rPr lang="en-US" altLang="ja-JP" sz="2400" kern="1200" dirty="0" smtClean="0">
                <a:solidFill>
                  <a:srgbClr val="000000"/>
                </a:solidFill>
                <a:latin typeface="+mj-ea"/>
                <a:ea typeface="+mj-ea"/>
              </a:rPr>
              <a:t>(3)</a:t>
            </a:r>
            <a:r>
              <a:rPr lang="ja-JP" altLang="en-US" sz="2400" kern="1200" dirty="0" smtClean="0">
                <a:solidFill>
                  <a:srgbClr val="000000"/>
                </a:solidFill>
                <a:latin typeface="+mj-ea"/>
                <a:ea typeface="+mj-ea"/>
              </a:rPr>
              <a:t> 機能強化型在支診・在支病の評価</a:t>
            </a:r>
            <a:endParaRPr lang="en-US" altLang="ja-JP" sz="2400" kern="1200" dirty="0" smtClean="0">
              <a:solidFill>
                <a:srgbClr val="000000"/>
              </a:solidFill>
              <a:latin typeface="+mj-ea"/>
              <a:ea typeface="+mj-ea"/>
            </a:endParaRPr>
          </a:p>
          <a:p>
            <a:pPr marL="0" lvl="0" indent="0" algn="just" eaLnBrk="1" fontAlgn="ctr" hangingPunct="1">
              <a:lnSpc>
                <a:spcPts val="2600"/>
              </a:lnSpc>
              <a:spcBef>
                <a:spcPts val="0"/>
              </a:spcBef>
              <a:spcAft>
                <a:spcPts val="0"/>
              </a:spcAft>
              <a:buNone/>
              <a:defRPr/>
            </a:pPr>
            <a:r>
              <a:rPr lang="en-US" altLang="ja-JP" sz="2400" kern="1200" dirty="0" smtClean="0">
                <a:solidFill>
                  <a:srgbClr val="000000"/>
                </a:solidFill>
                <a:latin typeface="+mj-ea"/>
                <a:ea typeface="+mj-ea"/>
              </a:rPr>
              <a:t>    (4) </a:t>
            </a:r>
            <a:r>
              <a:rPr lang="ja-JP" altLang="en-US" sz="2400" kern="1200" dirty="0" smtClean="0">
                <a:solidFill>
                  <a:srgbClr val="000000"/>
                </a:solidFill>
                <a:latin typeface="+mj-ea"/>
                <a:ea typeface="+mj-ea"/>
              </a:rPr>
              <a:t>在宅療養後方支援病院の新設</a:t>
            </a:r>
            <a:endParaRPr lang="en-US" altLang="ja-JP" sz="2400" kern="1200" dirty="0" smtClean="0">
              <a:solidFill>
                <a:srgbClr val="000000"/>
              </a:solidFill>
              <a:latin typeface="+mj-ea"/>
              <a:ea typeface="+mj-ea"/>
            </a:endParaRPr>
          </a:p>
          <a:p>
            <a:pPr marL="0" lvl="0" indent="0" eaLnBrk="1" hangingPunct="1">
              <a:lnSpc>
                <a:spcPts val="2800"/>
              </a:lnSpc>
              <a:spcBef>
                <a:spcPts val="0"/>
              </a:spcBef>
              <a:spcAft>
                <a:spcPts val="0"/>
              </a:spcAft>
              <a:buNone/>
            </a:pPr>
            <a:r>
              <a:rPr lang="en-US" altLang="ja-JP" sz="2400" kern="1200" dirty="0" smtClean="0">
                <a:solidFill>
                  <a:srgbClr val="000000"/>
                </a:solidFill>
                <a:latin typeface="+mj-ea"/>
                <a:ea typeface="+mj-ea"/>
              </a:rPr>
              <a:t>    (5)</a:t>
            </a:r>
            <a:r>
              <a:rPr lang="ja-JP" altLang="en-US" sz="2400" kern="1200" dirty="0" smtClean="0">
                <a:solidFill>
                  <a:srgbClr val="000000"/>
                </a:solidFill>
                <a:latin typeface="+mj-ea"/>
                <a:ea typeface="+mj-ea"/>
              </a:rPr>
              <a:t> 在宅医療に関する適正化</a:t>
            </a:r>
            <a:endParaRPr lang="en-US" altLang="ja-JP" sz="2400" kern="1200" dirty="0" smtClean="0">
              <a:solidFill>
                <a:srgbClr val="000000"/>
              </a:solidFill>
              <a:latin typeface="+mj-ea"/>
              <a:ea typeface="+mj-ea"/>
            </a:endParaRPr>
          </a:p>
          <a:p>
            <a:pPr marL="0" indent="0" eaLnBrk="1" hangingPunct="1">
              <a:lnSpc>
                <a:spcPts val="2800"/>
              </a:lnSpc>
              <a:spcBef>
                <a:spcPts val="0"/>
              </a:spcBef>
              <a:spcAft>
                <a:spcPts val="0"/>
              </a:spcAft>
              <a:buNone/>
            </a:pPr>
            <a:r>
              <a:rPr lang="ja-JP" altLang="en-US" sz="2600" dirty="0" smtClean="0">
                <a:latin typeface="+mj-ea"/>
                <a:ea typeface="+mj-ea"/>
              </a:rPr>
              <a:t>  ５．</a:t>
            </a:r>
            <a:r>
              <a:rPr lang="ja-JP" altLang="en-US" sz="2600" dirty="0" smtClean="0">
                <a:solidFill>
                  <a:srgbClr val="000000"/>
                </a:solidFill>
                <a:latin typeface="+mj-ea"/>
                <a:ea typeface="+mj-ea"/>
              </a:rPr>
              <a:t>入院の機能分化</a:t>
            </a:r>
            <a:endParaRPr lang="en-US" altLang="ja-JP" sz="2400" dirty="0" smtClean="0">
              <a:solidFill>
                <a:srgbClr val="000000"/>
              </a:solidFill>
              <a:latin typeface="+mj-ea"/>
              <a:ea typeface="+mj-ea"/>
            </a:endParaRPr>
          </a:p>
          <a:p>
            <a:pPr marL="0" indent="0" eaLnBrk="1" hangingPunct="1">
              <a:lnSpc>
                <a:spcPts val="2600"/>
              </a:lnSpc>
              <a:spcBef>
                <a:spcPts val="0"/>
              </a:spcBef>
              <a:spcAft>
                <a:spcPts val="0"/>
              </a:spcAft>
              <a:buNone/>
            </a:pPr>
            <a:r>
              <a:rPr lang="ja-JP" altLang="en-US" sz="2400" dirty="0" smtClean="0">
                <a:solidFill>
                  <a:srgbClr val="000000"/>
                </a:solidFill>
                <a:latin typeface="+mj-ea"/>
                <a:ea typeface="+mj-ea"/>
              </a:rPr>
              <a:t>  </a:t>
            </a:r>
            <a:r>
              <a:rPr lang="en-US" altLang="ja-JP" sz="2400" dirty="0">
                <a:solidFill>
                  <a:srgbClr val="000000"/>
                </a:solidFill>
                <a:latin typeface="+mj-ea"/>
                <a:ea typeface="+mj-ea"/>
              </a:rPr>
              <a:t> </a:t>
            </a:r>
            <a:r>
              <a:rPr lang="en-US" altLang="ja-JP" sz="2400" dirty="0" smtClean="0">
                <a:solidFill>
                  <a:srgbClr val="000000"/>
                </a:solidFill>
                <a:latin typeface="+mj-ea"/>
                <a:ea typeface="+mj-ea"/>
              </a:rPr>
              <a:t>      </a:t>
            </a:r>
            <a:r>
              <a:rPr lang="ja-JP" altLang="en-US" sz="2400" dirty="0" smtClean="0">
                <a:solidFill>
                  <a:srgbClr val="000000"/>
                </a:solidFill>
                <a:latin typeface="+mj-ea"/>
                <a:ea typeface="+mj-ea"/>
              </a:rPr>
              <a:t>◇ ７対１入院基本料の見直し</a:t>
            </a:r>
          </a:p>
          <a:p>
            <a:pPr marL="0" lvl="0" indent="0" eaLnBrk="1" hangingPunct="1">
              <a:lnSpc>
                <a:spcPts val="2600"/>
              </a:lnSpc>
              <a:spcBef>
                <a:spcPts val="0"/>
              </a:spcBef>
              <a:spcAft>
                <a:spcPts val="0"/>
              </a:spcAft>
              <a:buNone/>
            </a:pPr>
            <a:r>
              <a:rPr lang="ja-JP" altLang="en-US" sz="2400" kern="1200" dirty="0" smtClean="0">
                <a:solidFill>
                  <a:srgbClr val="000000"/>
                </a:solidFill>
                <a:latin typeface="+mj-ea"/>
                <a:ea typeface="+mj-ea"/>
              </a:rPr>
              <a:t>  </a:t>
            </a:r>
            <a:r>
              <a:rPr lang="en-US" altLang="ja-JP" sz="2400" kern="1200" dirty="0">
                <a:solidFill>
                  <a:srgbClr val="000000"/>
                </a:solidFill>
                <a:latin typeface="+mj-ea"/>
                <a:ea typeface="+mj-ea"/>
              </a:rPr>
              <a:t> </a:t>
            </a:r>
            <a:r>
              <a:rPr lang="en-US" altLang="ja-JP" sz="2400" kern="1200" dirty="0" smtClean="0">
                <a:solidFill>
                  <a:srgbClr val="000000"/>
                </a:solidFill>
                <a:latin typeface="+mj-ea"/>
                <a:ea typeface="+mj-ea"/>
              </a:rPr>
              <a:t>      </a:t>
            </a:r>
            <a:r>
              <a:rPr lang="ja-JP" altLang="en-US" sz="2400" kern="1200" dirty="0" smtClean="0">
                <a:solidFill>
                  <a:srgbClr val="000000"/>
                </a:solidFill>
                <a:latin typeface="+mj-ea"/>
                <a:ea typeface="+mj-ea"/>
              </a:rPr>
              <a:t>◇ 急性期後の受け皿病床の整備</a:t>
            </a:r>
            <a:endParaRPr lang="en-US" altLang="ja-JP" sz="2400" kern="1200" dirty="0" smtClean="0">
              <a:solidFill>
                <a:srgbClr val="000000"/>
              </a:solidFill>
              <a:latin typeface="+mj-ea"/>
              <a:ea typeface="+mj-ea"/>
            </a:endParaRP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9499106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14338" name="タイトル 1"/>
          <p:cNvSpPr>
            <a:spLocks noGrp="1"/>
          </p:cNvSpPr>
          <p:nvPr>
            <p:ph type="title"/>
          </p:nvPr>
        </p:nvSpPr>
        <p:spPr>
          <a:xfrm>
            <a:off x="732440" y="257680"/>
            <a:ext cx="8420100" cy="543704"/>
          </a:xfrm>
        </p:spPr>
        <p:txBody>
          <a:bodyPr/>
          <a:lstStyle/>
          <a:p>
            <a:r>
              <a:rPr lang="en-US" altLang="ja-JP" sz="2800" dirty="0" smtClean="0"/>
              <a:t>【</a:t>
            </a:r>
            <a:r>
              <a:rPr lang="ja-JP" altLang="en-US" sz="2800" dirty="0"/>
              <a:t>主</a:t>
            </a:r>
            <a:r>
              <a:rPr lang="ja-JP" altLang="en-US" sz="2800" dirty="0" smtClean="0"/>
              <a:t>な</a:t>
            </a:r>
            <a:r>
              <a:rPr lang="ja-JP" altLang="en-US" sz="2800" dirty="0"/>
              <a:t>改定項目</a:t>
            </a:r>
            <a:r>
              <a:rPr lang="en-US" altLang="ja-JP" sz="2800" dirty="0" smtClean="0"/>
              <a:t>】</a:t>
            </a:r>
            <a:endParaRPr lang="ja-JP" altLang="en-US" sz="2800" dirty="0" smtClean="0"/>
          </a:p>
        </p:txBody>
      </p:sp>
      <p:sp>
        <p:nvSpPr>
          <p:cNvPr id="3" name="コンテンツ プレースホルダー 2"/>
          <p:cNvSpPr>
            <a:spLocks noGrp="1"/>
          </p:cNvSpPr>
          <p:nvPr>
            <p:ph idx="1"/>
          </p:nvPr>
        </p:nvSpPr>
        <p:spPr>
          <a:xfrm>
            <a:off x="530715" y="901646"/>
            <a:ext cx="8993430" cy="4821059"/>
          </a:xfrm>
          <a:ln>
            <a:noFill/>
          </a:ln>
        </p:spPr>
        <p:txBody>
          <a:bodyPr/>
          <a:lstStyle/>
          <a:p>
            <a:pPr marL="0" indent="0">
              <a:lnSpc>
                <a:spcPts val="3000"/>
              </a:lnSpc>
              <a:spcBef>
                <a:spcPts val="0"/>
              </a:spcBef>
              <a:buFontTx/>
              <a:buNone/>
              <a:defRPr/>
            </a:pPr>
            <a:r>
              <a:rPr lang="ja-JP" altLang="en-US" sz="2800" dirty="0" smtClean="0">
                <a:solidFill>
                  <a:srgbClr val="000000"/>
                </a:solidFill>
                <a:latin typeface="+mj-ea"/>
                <a:ea typeface="+mj-ea"/>
              </a:rPr>
              <a:t>  ６．看護職員の確保が困難な医療機関に対する緩和措置</a:t>
            </a:r>
            <a:endParaRPr lang="en-US" altLang="ja-JP" sz="2800" dirty="0" smtClean="0">
              <a:solidFill>
                <a:srgbClr val="000000"/>
              </a:solidFill>
              <a:latin typeface="+mj-ea"/>
              <a:ea typeface="+mj-ea"/>
            </a:endParaRPr>
          </a:p>
          <a:p>
            <a:pPr marL="0" lvl="0" indent="0" eaLnBrk="1" hangingPunct="1">
              <a:lnSpc>
                <a:spcPts val="3000"/>
              </a:lnSpc>
              <a:spcBef>
                <a:spcPts val="0"/>
              </a:spcBef>
              <a:buNone/>
            </a:pPr>
            <a:r>
              <a:rPr lang="ja-JP" altLang="en-US" sz="2800" dirty="0" smtClean="0">
                <a:solidFill>
                  <a:srgbClr val="000000"/>
                </a:solidFill>
                <a:latin typeface="+mj-ea"/>
                <a:ea typeface="+mj-ea"/>
              </a:rPr>
              <a:t>  ７．医療資源の少ない地域に配慮した評価</a:t>
            </a:r>
          </a:p>
          <a:p>
            <a:pPr marL="0" lvl="0" indent="0" algn="just" eaLnBrk="1" fontAlgn="ctr" hangingPunct="1">
              <a:lnSpc>
                <a:spcPts val="3000"/>
              </a:lnSpc>
              <a:spcBef>
                <a:spcPts val="0"/>
              </a:spcBef>
              <a:buNone/>
              <a:defRPr/>
            </a:pPr>
            <a:r>
              <a:rPr lang="ja-JP" altLang="en-US" sz="2800" kern="1200" dirty="0" smtClean="0">
                <a:solidFill>
                  <a:srgbClr val="000000"/>
                </a:solidFill>
                <a:latin typeface="+mj-ea"/>
                <a:ea typeface="+mj-ea"/>
              </a:rPr>
              <a:t>  ８．入院中の患者の他医療機関受診の是正</a:t>
            </a:r>
            <a:endParaRPr lang="en-US" altLang="ja-JP" sz="2800" kern="1200" dirty="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smtClean="0">
                <a:solidFill>
                  <a:srgbClr val="000000"/>
                </a:solidFill>
                <a:latin typeface="+mj-ea"/>
                <a:ea typeface="+mj-ea"/>
              </a:rPr>
              <a:t>  ９．</a:t>
            </a:r>
            <a:r>
              <a:rPr lang="ja-JP" altLang="en-US" sz="2800" kern="1200" dirty="0">
                <a:solidFill>
                  <a:srgbClr val="000000"/>
                </a:solidFill>
                <a:latin typeface="+mj-ea"/>
                <a:ea typeface="+mj-ea"/>
              </a:rPr>
              <a:t>うがい薬だけを処方する場合の</a:t>
            </a:r>
            <a:r>
              <a:rPr lang="ja-JP" altLang="en-US" sz="2800" kern="1200" dirty="0" smtClean="0">
                <a:solidFill>
                  <a:srgbClr val="000000"/>
                </a:solidFill>
                <a:latin typeface="+mj-ea"/>
                <a:ea typeface="+mj-ea"/>
              </a:rPr>
              <a:t>取扱い</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smtClean="0">
                <a:solidFill>
                  <a:srgbClr val="000000"/>
                </a:solidFill>
                <a:latin typeface="+mj-ea"/>
                <a:ea typeface="+mj-ea"/>
              </a:rPr>
              <a:t>１０</a:t>
            </a:r>
            <a:r>
              <a:rPr lang="ja-JP" altLang="en-US" sz="2800" kern="1200" dirty="0" smtClean="0">
                <a:solidFill>
                  <a:prstClr val="black"/>
                </a:solidFill>
                <a:latin typeface="+mj-ea"/>
                <a:ea typeface="+mj-ea"/>
              </a:rPr>
              <a:t>．</a:t>
            </a:r>
            <a:r>
              <a:rPr lang="ja-JP" altLang="en-US" sz="2800" kern="1200" dirty="0">
                <a:solidFill>
                  <a:prstClr val="black"/>
                </a:solidFill>
                <a:latin typeface="+mj-ea"/>
                <a:ea typeface="+mj-ea"/>
              </a:rPr>
              <a:t>医療機関相互の連携や医療・介護の連携の評価</a:t>
            </a:r>
            <a:endParaRPr lang="ja-JP" altLang="en-US" sz="2800" dirty="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smtClean="0">
                <a:solidFill>
                  <a:srgbClr val="000000"/>
                </a:solidFill>
                <a:latin typeface="+mj-ea"/>
                <a:ea typeface="+mj-ea"/>
              </a:rPr>
              <a:t>１１．医療技術の適正な評価</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１２</a:t>
            </a:r>
            <a:r>
              <a:rPr lang="ja-JP" altLang="en-US" sz="2800" kern="1200" dirty="0" smtClean="0">
                <a:solidFill>
                  <a:srgbClr val="000000"/>
                </a:solidFill>
                <a:latin typeface="+mj-ea"/>
                <a:ea typeface="+mj-ea"/>
              </a:rPr>
              <a:t>．リハビリテーション</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１３</a:t>
            </a:r>
            <a:r>
              <a:rPr lang="ja-JP" altLang="en-US" sz="2800" kern="1200" dirty="0" smtClean="0">
                <a:solidFill>
                  <a:srgbClr val="000000"/>
                </a:solidFill>
                <a:latin typeface="+mj-ea"/>
                <a:ea typeface="+mj-ea"/>
              </a:rPr>
              <a:t>．がん患者指導管理の充実</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smtClean="0">
                <a:solidFill>
                  <a:srgbClr val="000000"/>
                </a:solidFill>
                <a:latin typeface="+mj-ea"/>
                <a:ea typeface="+mj-ea"/>
              </a:rPr>
              <a:t>１４．透析医療に係る評価の適正化</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１５</a:t>
            </a:r>
            <a:r>
              <a:rPr lang="ja-JP" altLang="en-US" sz="2800" kern="1200" dirty="0" smtClean="0">
                <a:solidFill>
                  <a:srgbClr val="000000"/>
                </a:solidFill>
                <a:latin typeface="+mj-ea"/>
                <a:ea typeface="+mj-ea"/>
              </a:rPr>
              <a:t>．長期療養者の受け皿の確保等</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１６</a:t>
            </a:r>
            <a:r>
              <a:rPr lang="ja-JP" altLang="en-US" sz="2800" kern="1200" dirty="0" smtClean="0">
                <a:solidFill>
                  <a:srgbClr val="000000"/>
                </a:solidFill>
                <a:latin typeface="+mj-ea"/>
                <a:ea typeface="+mj-ea"/>
              </a:rPr>
              <a:t>．医療従事者の負担を軽減する取組みの評価</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１７</a:t>
            </a:r>
            <a:r>
              <a:rPr lang="ja-JP" altLang="en-US" sz="2800" kern="1200" dirty="0" smtClean="0">
                <a:solidFill>
                  <a:srgbClr val="000000"/>
                </a:solidFill>
                <a:latin typeface="+mj-ea"/>
                <a:ea typeface="+mj-ea"/>
              </a:rPr>
              <a:t>．チーム医療の推進</a:t>
            </a:r>
            <a:endParaRPr lang="en-US" altLang="ja-JP" sz="2800" kern="1200" dirty="0">
              <a:solidFill>
                <a:srgbClr val="000000"/>
              </a:solidFill>
              <a:latin typeface="+mj-ea"/>
              <a:ea typeface="+mj-ea"/>
            </a:endParaRP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14767151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14338" name="タイトル 1"/>
          <p:cNvSpPr>
            <a:spLocks noGrp="1"/>
          </p:cNvSpPr>
          <p:nvPr>
            <p:ph type="title"/>
          </p:nvPr>
        </p:nvSpPr>
        <p:spPr>
          <a:xfrm>
            <a:off x="732440" y="257680"/>
            <a:ext cx="8420100" cy="543704"/>
          </a:xfrm>
        </p:spPr>
        <p:txBody>
          <a:bodyPr/>
          <a:lstStyle/>
          <a:p>
            <a:r>
              <a:rPr lang="en-US" altLang="ja-JP" sz="2800" dirty="0" smtClean="0"/>
              <a:t>【</a:t>
            </a:r>
            <a:r>
              <a:rPr lang="ja-JP" altLang="en-US" sz="2800" dirty="0"/>
              <a:t>主</a:t>
            </a:r>
            <a:r>
              <a:rPr lang="ja-JP" altLang="en-US" sz="2800" dirty="0" smtClean="0"/>
              <a:t>な</a:t>
            </a:r>
            <a:r>
              <a:rPr lang="ja-JP" altLang="en-US" sz="2800" dirty="0"/>
              <a:t>改定項目</a:t>
            </a:r>
            <a:r>
              <a:rPr lang="en-US" altLang="ja-JP" sz="2800" dirty="0" smtClean="0"/>
              <a:t>】</a:t>
            </a:r>
            <a:endParaRPr lang="ja-JP" altLang="en-US" sz="2800" dirty="0" smtClean="0"/>
          </a:p>
        </p:txBody>
      </p:sp>
      <p:sp>
        <p:nvSpPr>
          <p:cNvPr id="3" name="コンテンツ プレースホルダー 2"/>
          <p:cNvSpPr>
            <a:spLocks noGrp="1"/>
          </p:cNvSpPr>
          <p:nvPr>
            <p:ph idx="1"/>
          </p:nvPr>
        </p:nvSpPr>
        <p:spPr>
          <a:xfrm>
            <a:off x="530715" y="901646"/>
            <a:ext cx="8993430" cy="3598435"/>
          </a:xfrm>
          <a:ln>
            <a:noFill/>
          </a:ln>
        </p:spPr>
        <p:txBody>
          <a:bodyPr/>
          <a:lstStyle/>
          <a:p>
            <a:pPr marL="0" lvl="0" indent="0" algn="just" eaLnBrk="1" fontAlgn="ctr" hangingPunct="1">
              <a:lnSpc>
                <a:spcPts val="3000"/>
              </a:lnSpc>
              <a:spcBef>
                <a:spcPts val="0"/>
              </a:spcBef>
              <a:buNone/>
              <a:defRPr/>
            </a:pPr>
            <a:r>
              <a:rPr lang="ja-JP" altLang="en-US" sz="2800" kern="1200" dirty="0" smtClean="0">
                <a:solidFill>
                  <a:srgbClr val="000000"/>
                </a:solidFill>
                <a:latin typeface="+mj-ea"/>
                <a:ea typeface="+mj-ea"/>
              </a:rPr>
              <a:t>１８．認知症対策の推進</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smtClean="0">
                <a:solidFill>
                  <a:srgbClr val="000000"/>
                </a:solidFill>
                <a:latin typeface="+mj-ea"/>
                <a:ea typeface="+mj-ea"/>
              </a:rPr>
              <a:t>１９．精神疾患に対する医療の推進</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２０</a:t>
            </a:r>
            <a:r>
              <a:rPr lang="ja-JP" altLang="en-US" sz="2800" kern="1200" dirty="0" smtClean="0">
                <a:solidFill>
                  <a:srgbClr val="000000"/>
                </a:solidFill>
                <a:latin typeface="+mj-ea"/>
                <a:ea typeface="+mj-ea"/>
              </a:rPr>
              <a:t>．高度急性期と一般急性期を担う病床の機能分化</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２１</a:t>
            </a:r>
            <a:r>
              <a:rPr lang="ja-JP" altLang="en-US" sz="2800" kern="1200" dirty="0" smtClean="0">
                <a:solidFill>
                  <a:srgbClr val="000000"/>
                </a:solidFill>
                <a:latin typeface="+mj-ea"/>
                <a:ea typeface="+mj-ea"/>
              </a:rPr>
              <a:t>．救急医療の推進</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２２</a:t>
            </a:r>
            <a:r>
              <a:rPr lang="ja-JP" altLang="en-US" sz="2800" kern="1200" dirty="0" smtClean="0">
                <a:solidFill>
                  <a:srgbClr val="000000"/>
                </a:solidFill>
                <a:latin typeface="+mj-ea"/>
                <a:ea typeface="+mj-ea"/>
              </a:rPr>
              <a:t>．患者等からみて分かりやすく、質の高い医療の実現</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２３</a:t>
            </a:r>
            <a:r>
              <a:rPr lang="ja-JP" altLang="en-US" sz="2800" kern="1200" dirty="0" smtClean="0">
                <a:solidFill>
                  <a:srgbClr val="000000"/>
                </a:solidFill>
                <a:latin typeface="+mj-ea"/>
                <a:ea typeface="+mj-ea"/>
              </a:rPr>
              <a:t>．ＤＰＣ制度の見直し</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２４</a:t>
            </a:r>
            <a:r>
              <a:rPr lang="ja-JP" altLang="en-US" sz="2800" kern="1200" dirty="0" smtClean="0">
                <a:solidFill>
                  <a:srgbClr val="000000"/>
                </a:solidFill>
                <a:latin typeface="+mj-ea"/>
                <a:ea typeface="+mj-ea"/>
              </a:rPr>
              <a:t>．小児科関係</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２５</a:t>
            </a:r>
            <a:r>
              <a:rPr lang="ja-JP" altLang="en-US" sz="2800" kern="1200" dirty="0" smtClean="0">
                <a:solidFill>
                  <a:srgbClr val="000000"/>
                </a:solidFill>
                <a:latin typeface="+mj-ea"/>
                <a:ea typeface="+mj-ea"/>
              </a:rPr>
              <a:t>．経過措置一覧</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２６</a:t>
            </a:r>
            <a:r>
              <a:rPr lang="ja-JP" altLang="en-US" sz="2800" kern="1200" dirty="0" smtClean="0">
                <a:solidFill>
                  <a:srgbClr val="000000"/>
                </a:solidFill>
                <a:latin typeface="+mj-ea"/>
                <a:ea typeface="+mj-ea"/>
              </a:rPr>
              <a:t>．届出</a:t>
            </a:r>
            <a:endParaRPr lang="en-US" altLang="ja-JP" sz="2800" kern="1200" dirty="0" smtClean="0">
              <a:solidFill>
                <a:srgbClr val="000000"/>
              </a:solidFill>
              <a:latin typeface="+mj-ea"/>
              <a:ea typeface="+mj-ea"/>
            </a:endParaRP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94</a:t>
            </a:fld>
            <a:endParaRPr lang="ja-JP" altLang="en-US" dirty="0">
              <a:solidFill>
                <a:prstClr val="black"/>
              </a:solidFill>
              <a:latin typeface="Calibri"/>
            </a:endParaRPr>
          </a:p>
        </p:txBody>
      </p:sp>
    </p:spTree>
    <p:extLst>
      <p:ext uri="{BB962C8B-B14F-4D97-AF65-F5344CB8AC3E}">
        <p14:creationId xmlns:p14="http://schemas.microsoft.com/office/powerpoint/2010/main" val="5092497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smtClean="0">
                <a:solidFill>
                  <a:srgbClr val="000000"/>
                </a:solidFill>
              </a:rPr>
              <a:t>１．消費税率引上げに伴う補填</a:t>
            </a:r>
          </a:p>
        </p:txBody>
      </p:sp>
      <p:sp>
        <p:nvSpPr>
          <p:cNvPr id="7" name="正方形/長方形 6"/>
          <p:cNvSpPr/>
          <p:nvPr/>
        </p:nvSpPr>
        <p:spPr>
          <a:xfrm>
            <a:off x="179724" y="3153205"/>
            <a:ext cx="9546565" cy="33239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医療</a:t>
            </a:r>
            <a:r>
              <a:rPr lang="ja-JP" altLang="ja-JP" sz="2000" kern="0" dirty="0">
                <a:solidFill>
                  <a:prstClr val="black"/>
                </a:solidFill>
                <a:latin typeface="ＭＳ Ｐゴシック"/>
                <a:ea typeface="ＭＳ Ｐゴシック"/>
                <a:cs typeface="ＭＳ ゴシック"/>
              </a:rPr>
              <a:t>の消費税問題について、我々は本来、</a:t>
            </a:r>
            <a:r>
              <a:rPr lang="ja-JP" altLang="ja-JP" sz="2000" kern="0" dirty="0">
                <a:solidFill>
                  <a:srgbClr val="FF0000"/>
                </a:solidFill>
                <a:latin typeface="ＭＳ Ｐゴシック"/>
                <a:ea typeface="ＭＳ Ｐゴシック"/>
                <a:cs typeface="ＭＳ ゴシック"/>
              </a:rPr>
              <a:t>税制上解決すべき問題</a:t>
            </a:r>
            <a:r>
              <a:rPr lang="ja-JP" altLang="ja-JP" sz="2000" kern="0" dirty="0">
                <a:solidFill>
                  <a:prstClr val="black"/>
                </a:solidFill>
                <a:latin typeface="ＭＳ Ｐゴシック"/>
                <a:ea typeface="ＭＳ Ｐゴシック"/>
                <a:cs typeface="ＭＳ ゴシック"/>
              </a:rPr>
              <a:t>と認識している</a:t>
            </a:r>
            <a:r>
              <a:rPr lang="ja-JP" altLang="ja-JP" sz="2000" kern="0" dirty="0" smtClean="0">
                <a:solidFill>
                  <a:prstClr val="black"/>
                </a:solidFill>
                <a:latin typeface="ＭＳ Ｐゴシック"/>
                <a:ea typeface="ＭＳ Ｐゴシック"/>
                <a:cs typeface="ＭＳ ゴシック"/>
              </a:rPr>
              <a:t>。</a:t>
            </a:r>
            <a:r>
              <a:rPr lang="ja-JP" altLang="en-US" sz="2000" kern="0" dirty="0" smtClean="0">
                <a:solidFill>
                  <a:prstClr val="black"/>
                </a:solidFill>
                <a:latin typeface="ＭＳ Ｐゴシック"/>
                <a:ea typeface="ＭＳ Ｐゴシック"/>
                <a:cs typeface="ＭＳ ゴシック"/>
              </a:rPr>
              <a:t>　</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しかし</a:t>
            </a:r>
            <a:r>
              <a:rPr lang="ja-JP" altLang="ja-JP" sz="2000" kern="0" dirty="0">
                <a:solidFill>
                  <a:prstClr val="black"/>
                </a:solidFill>
                <a:latin typeface="ＭＳ Ｐゴシック"/>
                <a:ea typeface="ＭＳ Ｐゴシック"/>
                <a:cs typeface="ＭＳ ゴシック"/>
              </a:rPr>
              <a:t>、今回は消費税法の中で８％段階は医療保険制度で対応することが</a:t>
            </a:r>
            <a:r>
              <a:rPr lang="ja-JP" altLang="ja-JP" sz="2000" kern="0" dirty="0" smtClean="0">
                <a:solidFill>
                  <a:prstClr val="black"/>
                </a:solidFill>
                <a:latin typeface="ＭＳ Ｐゴシック"/>
                <a:ea typeface="ＭＳ Ｐゴシック"/>
                <a:cs typeface="ＭＳ ゴシック"/>
              </a:rPr>
              <a:t>定められ</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たため</a:t>
            </a:r>
            <a:r>
              <a:rPr lang="ja-JP" altLang="ja-JP" sz="2000" kern="0" dirty="0">
                <a:solidFill>
                  <a:prstClr val="black"/>
                </a:solidFill>
                <a:latin typeface="ＭＳ Ｐゴシック"/>
                <a:ea typeface="ＭＳ Ｐゴシック"/>
                <a:cs typeface="ＭＳ ゴシック"/>
              </a:rPr>
              <a:t>、やむを得ず診療報酬への上乗せ対応となった。</a:t>
            </a:r>
            <a:endParaRPr lang="ja-JP" altLang="ja-JP" sz="2000" kern="100" dirty="0">
              <a:solidFill>
                <a:prstClr val="black"/>
              </a:solidFill>
              <a:latin typeface="ＭＳ Ｐゴシック"/>
              <a:ea typeface="ＭＳ Ｐゴシック"/>
              <a:cs typeface="Times New Roman"/>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医療</a:t>
            </a:r>
            <a:r>
              <a:rPr lang="ja-JP" altLang="ja-JP" sz="2000" kern="0" dirty="0">
                <a:solidFill>
                  <a:prstClr val="black"/>
                </a:solidFill>
                <a:latin typeface="ＭＳ Ｐゴシック"/>
                <a:ea typeface="ＭＳ Ｐゴシック"/>
                <a:cs typeface="ＭＳ ゴシック"/>
              </a:rPr>
              <a:t>機関は仕入れその他様々なコストを支払う時に消費税を負担しており、今回</a:t>
            </a:r>
            <a:r>
              <a:rPr lang="ja-JP" altLang="ja-JP" sz="2000" kern="0" dirty="0" smtClean="0">
                <a:solidFill>
                  <a:prstClr val="black"/>
                </a:solidFill>
                <a:latin typeface="ＭＳ Ｐゴシック"/>
                <a:ea typeface="ＭＳ Ｐゴシック"/>
                <a:cs typeface="ＭＳ ゴシック"/>
              </a:rPr>
              <a:t>の</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a:solidFill>
                  <a:prstClr val="black"/>
                </a:solidFill>
                <a:latin typeface="ＭＳ Ｐゴシック"/>
                <a:ea typeface="ＭＳ Ｐゴシック"/>
                <a:cs typeface="ＭＳ ゴシック"/>
              </a:rPr>
              <a:t>　</a:t>
            </a: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上乗せ</a:t>
            </a:r>
            <a:r>
              <a:rPr lang="ja-JP" altLang="ja-JP" sz="2000" kern="0" dirty="0">
                <a:solidFill>
                  <a:prstClr val="black"/>
                </a:solidFill>
                <a:latin typeface="ＭＳ Ｐゴシック"/>
                <a:ea typeface="ＭＳ Ｐゴシック"/>
                <a:cs typeface="ＭＳ ゴシック"/>
              </a:rPr>
              <a:t>は増税に伴って必要となるコストの補填である。補填は改定率にして</a:t>
            </a:r>
            <a:r>
              <a:rPr lang="en-US" altLang="ja-JP" sz="2000" kern="0" dirty="0">
                <a:solidFill>
                  <a:prstClr val="black"/>
                </a:solidFill>
                <a:latin typeface="ＭＳ Ｐゴシック"/>
                <a:ea typeface="ＭＳ Ｐゴシック"/>
                <a:cs typeface="ＭＳ ゴシック"/>
              </a:rPr>
              <a:t>1.36</a:t>
            </a:r>
            <a:r>
              <a:rPr lang="ja-JP" altLang="ja-JP" sz="2000" kern="0" dirty="0">
                <a:solidFill>
                  <a:prstClr val="black"/>
                </a:solidFill>
                <a:latin typeface="ＭＳ Ｐゴシック"/>
                <a:ea typeface="ＭＳ Ｐゴシック"/>
                <a:cs typeface="ＭＳ ゴシック"/>
              </a:rPr>
              <a:t>％で</a:t>
            </a:r>
            <a:r>
              <a:rPr lang="ja-JP" altLang="ja-JP" sz="2000" kern="0" dirty="0" smtClean="0">
                <a:solidFill>
                  <a:prstClr val="black"/>
                </a:solidFill>
                <a:latin typeface="ＭＳ Ｐゴシック"/>
                <a:ea typeface="ＭＳ Ｐゴシック"/>
                <a:cs typeface="ＭＳ ゴシック"/>
              </a:rPr>
              <a:t>、</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医療</a:t>
            </a:r>
            <a:r>
              <a:rPr lang="ja-JP" altLang="ja-JP" sz="2000" kern="0" dirty="0">
                <a:solidFill>
                  <a:prstClr val="black"/>
                </a:solidFill>
                <a:latin typeface="ＭＳ Ｐゴシック"/>
                <a:ea typeface="ＭＳ Ｐゴシック"/>
                <a:cs typeface="ＭＳ ゴシック"/>
              </a:rPr>
              <a:t>経済実態調査に基づいた適正な率となっており、この上乗せは</a:t>
            </a:r>
            <a:r>
              <a:rPr lang="ja-JP" altLang="ja-JP" sz="2000" kern="0" dirty="0">
                <a:solidFill>
                  <a:srgbClr val="FF0000"/>
                </a:solidFill>
                <a:latin typeface="ＭＳ Ｐゴシック"/>
                <a:ea typeface="ＭＳ Ｐゴシック"/>
                <a:cs typeface="ＭＳ ゴシック"/>
              </a:rPr>
              <a:t>医療機関の</a:t>
            </a:r>
            <a:r>
              <a:rPr lang="ja-JP" altLang="ja-JP" sz="2000" kern="0" dirty="0" smtClean="0">
                <a:solidFill>
                  <a:srgbClr val="FF0000"/>
                </a:solidFill>
                <a:latin typeface="ＭＳ Ｐゴシック"/>
                <a:ea typeface="ＭＳ Ｐゴシック"/>
                <a:cs typeface="ＭＳ ゴシック"/>
              </a:rPr>
              <a:t>利益</a:t>
            </a:r>
            <a:endParaRPr lang="en-US" altLang="ja-JP" sz="2000" kern="0" dirty="0" smtClean="0">
              <a:solidFill>
                <a:srgbClr val="FF0000"/>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srgbClr val="FF0000"/>
                </a:solidFill>
                <a:latin typeface="ＭＳ Ｐゴシック"/>
                <a:ea typeface="ＭＳ Ｐゴシック"/>
                <a:cs typeface="ＭＳ ゴシック"/>
              </a:rPr>
              <a:t> </a:t>
            </a:r>
            <a:r>
              <a:rPr lang="en-US" altLang="ja-JP" sz="2000" kern="0" dirty="0" smtClean="0">
                <a:solidFill>
                  <a:srgbClr val="FF0000"/>
                </a:solidFill>
                <a:latin typeface="ＭＳ Ｐゴシック"/>
                <a:ea typeface="ＭＳ Ｐゴシック"/>
                <a:cs typeface="ＭＳ ゴシック"/>
              </a:rPr>
              <a:t>  </a:t>
            </a:r>
            <a:r>
              <a:rPr lang="ja-JP" altLang="ja-JP" sz="2000" kern="0" dirty="0" smtClean="0">
                <a:solidFill>
                  <a:srgbClr val="FF0000"/>
                </a:solidFill>
                <a:latin typeface="ＭＳ Ｐゴシック"/>
                <a:ea typeface="ＭＳ Ｐゴシック"/>
                <a:cs typeface="ＭＳ ゴシック"/>
              </a:rPr>
              <a:t>に</a:t>
            </a:r>
            <a:r>
              <a:rPr lang="ja-JP" altLang="ja-JP" sz="2000" kern="0" dirty="0">
                <a:solidFill>
                  <a:srgbClr val="FF0000"/>
                </a:solidFill>
                <a:latin typeface="ＭＳ Ｐゴシック"/>
                <a:ea typeface="ＭＳ Ｐゴシック"/>
                <a:cs typeface="ＭＳ ゴシック"/>
              </a:rPr>
              <a:t>なる訳ではない</a:t>
            </a:r>
            <a:r>
              <a:rPr lang="ja-JP" altLang="ja-JP" sz="2000" kern="0" dirty="0">
                <a:solidFill>
                  <a:prstClr val="black"/>
                </a:solidFill>
                <a:latin typeface="ＭＳ Ｐゴシック"/>
                <a:ea typeface="ＭＳ Ｐゴシック"/>
                <a:cs typeface="ＭＳ ゴシック"/>
              </a:rPr>
              <a:t>。</a:t>
            </a:r>
            <a:endParaRPr lang="ja-JP" altLang="ja-JP" sz="2000" kern="100" dirty="0">
              <a:solidFill>
                <a:prstClr val="black"/>
              </a:solidFill>
              <a:latin typeface="ＭＳ Ｐゴシック"/>
              <a:ea typeface="ＭＳ Ｐゴシック"/>
              <a:cs typeface="Times New Roman"/>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過去</a:t>
            </a:r>
            <a:r>
              <a:rPr lang="ja-JP" altLang="ja-JP" sz="2000" kern="0" dirty="0">
                <a:solidFill>
                  <a:prstClr val="black"/>
                </a:solidFill>
                <a:latin typeface="ＭＳ Ｐゴシック"/>
                <a:ea typeface="ＭＳ Ｐゴシック"/>
                <a:cs typeface="ＭＳ ゴシック"/>
              </a:rPr>
              <a:t>において、個別診療報酬項目に上乗せした結果、その後の改定が</a:t>
            </a:r>
            <a:r>
              <a:rPr lang="ja-JP" altLang="ja-JP" sz="2000" kern="0" dirty="0" smtClean="0">
                <a:solidFill>
                  <a:prstClr val="black"/>
                </a:solidFill>
                <a:latin typeface="ＭＳ Ｐゴシック"/>
                <a:ea typeface="ＭＳ Ｐゴシック"/>
                <a:cs typeface="ＭＳ ゴシック"/>
              </a:rPr>
              <a:t>繰り返され</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検証</a:t>
            </a:r>
            <a:r>
              <a:rPr lang="ja-JP" altLang="ja-JP" sz="2000" kern="0" dirty="0">
                <a:solidFill>
                  <a:prstClr val="black"/>
                </a:solidFill>
                <a:latin typeface="ＭＳ Ｐゴシック"/>
                <a:ea typeface="ＭＳ Ｐゴシック"/>
                <a:cs typeface="ＭＳ ゴシック"/>
              </a:rPr>
              <a:t>不可能な状態になってしまった反省を踏まえ、いつの間にかなくなってしまう</a:t>
            </a:r>
            <a:r>
              <a:rPr lang="ja-JP" altLang="ja-JP" sz="2000" kern="0" dirty="0" smtClean="0">
                <a:solidFill>
                  <a:prstClr val="black"/>
                </a:solidFill>
                <a:latin typeface="ＭＳ Ｐゴシック"/>
                <a:ea typeface="ＭＳ Ｐゴシック"/>
                <a:cs typeface="ＭＳ ゴシック"/>
              </a:rPr>
              <a:t>こと</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の</a:t>
            </a:r>
            <a:r>
              <a:rPr lang="ja-JP" altLang="ja-JP" sz="2000" kern="0" dirty="0">
                <a:solidFill>
                  <a:prstClr val="black"/>
                </a:solidFill>
                <a:latin typeface="ＭＳ Ｐゴシック"/>
                <a:ea typeface="ＭＳ Ｐゴシック"/>
                <a:cs typeface="ＭＳ ゴシック"/>
              </a:rPr>
              <a:t>ないように、また、</a:t>
            </a:r>
            <a:r>
              <a:rPr lang="ja-JP" altLang="ja-JP" sz="2000" kern="0" dirty="0">
                <a:solidFill>
                  <a:srgbClr val="FF0000"/>
                </a:solidFill>
                <a:latin typeface="ＭＳ Ｐゴシック"/>
                <a:ea typeface="ＭＳ Ｐゴシック"/>
                <a:cs typeface="ＭＳ ゴシック"/>
              </a:rPr>
              <a:t>１０％時に抜本的に見直す</a:t>
            </a:r>
            <a:r>
              <a:rPr lang="ja-JP" altLang="ja-JP" sz="2000" kern="0" dirty="0">
                <a:solidFill>
                  <a:prstClr val="black"/>
                </a:solidFill>
                <a:latin typeface="ＭＳ Ｐゴシック"/>
                <a:ea typeface="ＭＳ Ｐゴシック"/>
                <a:cs typeface="ＭＳ ゴシック"/>
              </a:rPr>
              <a:t>ことを要望している中で、</a:t>
            </a:r>
            <a:r>
              <a:rPr lang="ja-JP" altLang="ja-JP" sz="2000" kern="0" dirty="0" smtClean="0">
                <a:solidFill>
                  <a:prstClr val="black"/>
                </a:solidFill>
                <a:latin typeface="ＭＳ Ｐゴシック"/>
                <a:ea typeface="ＭＳ Ｐゴシック"/>
                <a:cs typeface="ＭＳ ゴシック"/>
              </a:rPr>
              <a:t>できるだけ</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シンプル</a:t>
            </a:r>
            <a:r>
              <a:rPr lang="ja-JP" altLang="ja-JP" sz="2000" kern="0" dirty="0">
                <a:solidFill>
                  <a:prstClr val="black"/>
                </a:solidFill>
                <a:latin typeface="ＭＳ Ｐゴシック"/>
                <a:ea typeface="ＭＳ Ｐゴシック"/>
                <a:cs typeface="ＭＳ ゴシック"/>
              </a:rPr>
              <a:t>に、広く薄く上乗せするのが望ましいということから、初・再診料や入院</a:t>
            </a:r>
            <a:r>
              <a:rPr lang="ja-JP" altLang="ja-JP" sz="2000" kern="0" dirty="0" smtClean="0">
                <a:solidFill>
                  <a:prstClr val="black"/>
                </a:solidFill>
                <a:latin typeface="ＭＳ Ｐゴシック"/>
                <a:ea typeface="ＭＳ Ｐゴシック"/>
                <a:cs typeface="ＭＳ ゴシック"/>
              </a:rPr>
              <a:t>基本料</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など</a:t>
            </a:r>
            <a:r>
              <a:rPr lang="ja-JP" altLang="ja-JP" sz="2000" kern="0" dirty="0">
                <a:solidFill>
                  <a:prstClr val="black"/>
                </a:solidFill>
                <a:latin typeface="ＭＳ Ｐゴシック"/>
                <a:ea typeface="ＭＳ Ｐゴシック"/>
                <a:cs typeface="ＭＳ ゴシック"/>
              </a:rPr>
              <a:t>の基本診療料を中心に上乗せされた</a:t>
            </a:r>
            <a:r>
              <a:rPr lang="ja-JP" altLang="ja-JP" sz="2000" kern="0" dirty="0" smtClean="0">
                <a:solidFill>
                  <a:prstClr val="black"/>
                </a:solidFill>
                <a:latin typeface="ＭＳ Ｐゴシック"/>
                <a:ea typeface="ＭＳ Ｐゴシック"/>
                <a:cs typeface="ＭＳ ゴシック"/>
              </a:rPr>
              <a:t>。</a:t>
            </a:r>
            <a:endParaRPr lang="ja-JP" altLang="ja-JP" sz="2000" kern="100" dirty="0">
              <a:solidFill>
                <a:prstClr val="black"/>
              </a:solidFill>
              <a:latin typeface="ＭＳ Ｐゴシック"/>
              <a:ea typeface="ＭＳ Ｐゴシック"/>
              <a:cs typeface="Times New Roman"/>
            </a:endParaRPr>
          </a:p>
        </p:txBody>
      </p:sp>
      <p:sp>
        <p:nvSpPr>
          <p:cNvPr id="9" name="Rectangle 7"/>
          <p:cNvSpPr>
            <a:spLocks noChangeArrowheads="1"/>
          </p:cNvSpPr>
          <p:nvPr/>
        </p:nvSpPr>
        <p:spPr bwMode="auto">
          <a:xfrm>
            <a:off x="165099" y="835577"/>
            <a:ext cx="9546565" cy="89863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2100"/>
              </a:lnSpc>
              <a:spcBef>
                <a:spcPts val="0"/>
              </a:spcBef>
              <a:buFont typeface="Arial" charset="0"/>
              <a:buNone/>
            </a:pPr>
            <a:r>
              <a:rPr lang="ja-JP" altLang="en-US" sz="2000" dirty="0">
                <a:solidFill>
                  <a:prstClr val="black"/>
                </a:solidFill>
                <a:ea typeface="ＭＳ Ｐゴシック"/>
              </a:rPr>
              <a:t>◇</a:t>
            </a:r>
            <a:r>
              <a:rPr lang="ja-JP" altLang="en-US" sz="2000" dirty="0" smtClean="0">
                <a:solidFill>
                  <a:prstClr val="black"/>
                </a:solidFill>
                <a:ea typeface="ＭＳ Ｐゴシック"/>
              </a:rPr>
              <a:t>　消費税引上げ（５％</a:t>
            </a:r>
            <a:r>
              <a:rPr lang="ja-JP" altLang="en-US" sz="2000" dirty="0" smtClean="0">
                <a:solidFill>
                  <a:prstClr val="black"/>
                </a:solidFill>
                <a:latin typeface="ＭＳ ゴシック" panose="020B0609070205080204" pitchFamily="49" charset="-128"/>
                <a:ea typeface="ＭＳ ゴシック" panose="020B0609070205080204" pitchFamily="49" charset="-128"/>
              </a:rPr>
              <a:t>→</a:t>
            </a:r>
            <a:r>
              <a:rPr lang="ja-JP" altLang="en-US" sz="2000" dirty="0" smtClean="0">
                <a:solidFill>
                  <a:prstClr val="black"/>
                </a:solidFill>
                <a:ea typeface="ＭＳ Ｐゴシック"/>
              </a:rPr>
              <a:t>８％）に</a:t>
            </a:r>
            <a:r>
              <a:rPr lang="ja-JP" altLang="en-US" sz="2000" dirty="0">
                <a:solidFill>
                  <a:prstClr val="black"/>
                </a:solidFill>
                <a:ea typeface="ＭＳ Ｐゴシック"/>
              </a:rPr>
              <a:t>伴い、医療</a:t>
            </a:r>
            <a:r>
              <a:rPr lang="ja-JP" altLang="en-US" sz="2000" dirty="0" smtClean="0">
                <a:solidFill>
                  <a:prstClr val="black"/>
                </a:solidFill>
                <a:ea typeface="ＭＳ Ｐゴシック"/>
              </a:rPr>
              <a:t>機関の</a:t>
            </a:r>
            <a:r>
              <a:rPr lang="ja-JP" altLang="en-US" sz="2000" dirty="0">
                <a:solidFill>
                  <a:prstClr val="black"/>
                </a:solidFill>
                <a:ea typeface="ＭＳ Ｐゴシック"/>
              </a:rPr>
              <a:t>仕入れに係る消費税</a:t>
            </a:r>
            <a:r>
              <a:rPr lang="ja-JP" altLang="en-US" sz="2000" dirty="0" smtClean="0">
                <a:solidFill>
                  <a:prstClr val="black"/>
                </a:solidFill>
                <a:ea typeface="ＭＳ Ｐゴシック"/>
              </a:rPr>
              <a:t>負担が</a:t>
            </a:r>
            <a:r>
              <a:rPr lang="ja-JP" altLang="en-US" sz="2000" dirty="0" err="1">
                <a:solidFill>
                  <a:prstClr val="black"/>
                </a:solidFill>
                <a:ea typeface="ＭＳ Ｐゴシック"/>
              </a:rPr>
              <a:t>増加</a:t>
            </a:r>
            <a:r>
              <a:rPr lang="ja-JP" altLang="en-US" sz="2000" dirty="0" err="1" smtClean="0">
                <a:solidFill>
                  <a:prstClr val="black"/>
                </a:solidFill>
                <a:ea typeface="ＭＳ Ｐゴシック"/>
              </a:rPr>
              <a:t>す</a:t>
            </a:r>
            <a:endParaRPr lang="en-US" altLang="ja-JP" sz="2000" dirty="0" smtClean="0">
              <a:solidFill>
                <a:prstClr val="black"/>
              </a:solidFill>
              <a:ea typeface="ＭＳ Ｐゴシック"/>
            </a:endParaRPr>
          </a:p>
          <a:p>
            <a:pPr eaLnBrk="1" hangingPunct="1">
              <a:lnSpc>
                <a:spcPts val="2100"/>
              </a:lnSpc>
              <a:spcBef>
                <a:spcPts val="0"/>
              </a:spcBef>
              <a:buFont typeface="Arial" charset="0"/>
              <a:buNone/>
            </a:pPr>
            <a:r>
              <a:rPr lang="en-US" altLang="ja-JP" sz="2000" dirty="0">
                <a:solidFill>
                  <a:prstClr val="black"/>
                </a:solidFill>
                <a:ea typeface="ＭＳ Ｐゴシック"/>
              </a:rPr>
              <a:t> </a:t>
            </a:r>
            <a:r>
              <a:rPr lang="en-US" altLang="ja-JP" sz="2000" dirty="0" smtClean="0">
                <a:solidFill>
                  <a:prstClr val="black"/>
                </a:solidFill>
                <a:ea typeface="ＭＳ Ｐゴシック"/>
              </a:rPr>
              <a:t>   </a:t>
            </a:r>
            <a:r>
              <a:rPr lang="ja-JP" altLang="en-US" sz="2000" dirty="0" smtClean="0">
                <a:solidFill>
                  <a:prstClr val="black"/>
                </a:solidFill>
                <a:ea typeface="ＭＳ Ｐゴシック"/>
              </a:rPr>
              <a:t>る</a:t>
            </a:r>
            <a:r>
              <a:rPr lang="ja-JP" altLang="en-US" sz="2000" dirty="0">
                <a:solidFill>
                  <a:prstClr val="black"/>
                </a:solidFill>
                <a:ea typeface="ＭＳ Ｐゴシック"/>
              </a:rPr>
              <a:t>ことから、診療報酬において、基本</a:t>
            </a:r>
            <a:r>
              <a:rPr lang="ja-JP" altLang="en-US" sz="2000" dirty="0" smtClean="0">
                <a:solidFill>
                  <a:prstClr val="black"/>
                </a:solidFill>
                <a:ea typeface="ＭＳ Ｐゴシック"/>
              </a:rPr>
              <a:t>診療料に</a:t>
            </a:r>
            <a:r>
              <a:rPr lang="ja-JP" altLang="en-US" sz="2000" dirty="0">
                <a:solidFill>
                  <a:prstClr val="black"/>
                </a:solidFill>
                <a:ea typeface="ＭＳ Ｐゴシック"/>
              </a:rPr>
              <a:t>点数を上乗せ</a:t>
            </a:r>
            <a:r>
              <a:rPr lang="ja-JP" altLang="en-US" sz="2000" dirty="0" smtClean="0">
                <a:solidFill>
                  <a:prstClr val="black"/>
                </a:solidFill>
                <a:ea typeface="ＭＳ Ｐゴシック"/>
              </a:rPr>
              <a:t>する</a:t>
            </a:r>
            <a:r>
              <a:rPr lang="ja-JP" altLang="en-US" sz="2000" dirty="0">
                <a:solidFill>
                  <a:prstClr val="black"/>
                </a:solidFill>
                <a:ea typeface="ＭＳ Ｐゴシック"/>
              </a:rPr>
              <a:t>ことを</a:t>
            </a:r>
            <a:r>
              <a:rPr lang="ja-JP" altLang="en-US" sz="2000" dirty="0" smtClean="0">
                <a:solidFill>
                  <a:prstClr val="black"/>
                </a:solidFill>
                <a:ea typeface="ＭＳ Ｐゴシック"/>
              </a:rPr>
              <a:t>中心に</a:t>
            </a:r>
            <a:r>
              <a:rPr lang="ja-JP" altLang="en-US" sz="2000" dirty="0">
                <a:solidFill>
                  <a:prstClr val="black"/>
                </a:solidFill>
                <a:ea typeface="ＭＳ Ｐゴシック"/>
              </a:rPr>
              <a:t>対応し</a:t>
            </a:r>
            <a:r>
              <a:rPr lang="ja-JP" altLang="en-US" sz="2000" dirty="0" smtClean="0">
                <a:solidFill>
                  <a:prstClr val="black"/>
                </a:solidFill>
                <a:ea typeface="ＭＳ Ｐゴシック"/>
              </a:rPr>
              <a:t>、</a:t>
            </a:r>
            <a:endParaRPr lang="en-US" altLang="ja-JP" sz="2000" dirty="0" smtClean="0">
              <a:solidFill>
                <a:prstClr val="black"/>
              </a:solidFill>
              <a:ea typeface="ＭＳ Ｐゴシック"/>
            </a:endParaRPr>
          </a:p>
          <a:p>
            <a:pPr eaLnBrk="1" hangingPunct="1">
              <a:lnSpc>
                <a:spcPts val="2100"/>
              </a:lnSpc>
              <a:spcBef>
                <a:spcPts val="0"/>
              </a:spcBef>
              <a:buFont typeface="Arial" charset="0"/>
              <a:buNone/>
            </a:pPr>
            <a:r>
              <a:rPr lang="en-US" altLang="ja-JP" sz="2000" dirty="0">
                <a:solidFill>
                  <a:prstClr val="black"/>
                </a:solidFill>
                <a:ea typeface="ＭＳ Ｐゴシック"/>
              </a:rPr>
              <a:t> </a:t>
            </a:r>
            <a:r>
              <a:rPr lang="en-US" altLang="ja-JP" sz="2000" dirty="0" smtClean="0">
                <a:solidFill>
                  <a:prstClr val="black"/>
                </a:solidFill>
                <a:ea typeface="ＭＳ Ｐゴシック"/>
              </a:rPr>
              <a:t>   </a:t>
            </a:r>
            <a:r>
              <a:rPr lang="ja-JP" altLang="en-US" sz="2000" dirty="0" smtClean="0">
                <a:solidFill>
                  <a:prstClr val="black"/>
                </a:solidFill>
                <a:ea typeface="ＭＳ Ｐゴシック"/>
              </a:rPr>
              <a:t>補完的</a:t>
            </a:r>
            <a:r>
              <a:rPr lang="ja-JP" altLang="en-US" sz="2000" dirty="0">
                <a:solidFill>
                  <a:prstClr val="black"/>
                </a:solidFill>
                <a:ea typeface="ＭＳ Ｐゴシック"/>
              </a:rPr>
              <a:t>に個別項目に上乗せする</a:t>
            </a:r>
            <a:r>
              <a:rPr lang="ja-JP" altLang="en-US" sz="2000" dirty="0" smtClean="0">
                <a:solidFill>
                  <a:prstClr val="black"/>
                </a:solidFill>
                <a:ea typeface="ＭＳ Ｐゴシック"/>
              </a:rPr>
              <a:t>。</a:t>
            </a:r>
            <a:endParaRPr lang="en-US" altLang="ja-JP" sz="2000" dirty="0">
              <a:solidFill>
                <a:prstClr val="black"/>
              </a:solidFill>
              <a:ea typeface="ＭＳ Ｐゴシック"/>
            </a:endParaRPr>
          </a:p>
        </p:txBody>
      </p:sp>
      <p:sp>
        <p:nvSpPr>
          <p:cNvPr id="10" name="Rectangle 10"/>
          <p:cNvSpPr>
            <a:spLocks noChangeArrowheads="1"/>
          </p:cNvSpPr>
          <p:nvPr/>
        </p:nvSpPr>
        <p:spPr bwMode="auto">
          <a:xfrm>
            <a:off x="165091" y="1734212"/>
            <a:ext cx="9546565" cy="1324303"/>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300"/>
              </a:lnSpc>
              <a:spcBef>
                <a:spcPct val="0"/>
              </a:spcBef>
              <a:spcAft>
                <a:spcPct val="0"/>
              </a:spcAft>
              <a:buFont typeface="Wingdings" pitchFamily="2" charset="2"/>
              <a:buNone/>
            </a:pPr>
            <a:r>
              <a:rPr lang="en-US" altLang="ja-JP" sz="1900" dirty="0" smtClean="0">
                <a:solidFill>
                  <a:srgbClr val="000000"/>
                </a:solidFill>
                <a:latin typeface="ＭＳ Ｐゴシック" charset="-128"/>
              </a:rPr>
              <a:t>〔</a:t>
            </a:r>
            <a:r>
              <a:rPr lang="ja-JP" altLang="en-US" sz="1900" dirty="0" smtClean="0">
                <a:solidFill>
                  <a:srgbClr val="000000"/>
                </a:solidFill>
                <a:latin typeface="ＭＳ Ｐゴシック" charset="-128"/>
              </a:rPr>
              <a:t>対応例</a:t>
            </a:r>
            <a:r>
              <a:rPr lang="en-US" altLang="ja-JP" sz="1900" dirty="0" smtClean="0">
                <a:solidFill>
                  <a:srgbClr val="000000"/>
                </a:solidFill>
                <a:latin typeface="ＭＳ Ｐゴシック" charset="-128"/>
              </a:rPr>
              <a:t>〕</a:t>
            </a:r>
          </a:p>
          <a:p>
            <a:pPr>
              <a:lnSpc>
                <a:spcPts val="1800"/>
              </a:lnSpc>
              <a:buFont typeface="Arial" charset="0"/>
              <a:buNone/>
            </a:pPr>
            <a:r>
              <a:rPr lang="ja-JP" altLang="ja-JP" sz="2000" spc="-100" dirty="0" smtClean="0">
                <a:solidFill>
                  <a:srgbClr val="000000"/>
                </a:solidFill>
                <a:latin typeface="ＭＳ Ｐゴシック"/>
                <a:ea typeface="ＭＳ Ｐゴシック"/>
                <a:cs typeface="ＭＳ Ｐゴシック"/>
              </a:rPr>
              <a:t>初診料</a:t>
            </a:r>
            <a:r>
              <a:rPr lang="ja-JP" altLang="ja-JP" sz="2000" spc="-100" dirty="0" smtClean="0">
                <a:solidFill>
                  <a:srgbClr val="FF0000"/>
                </a:solidFill>
                <a:latin typeface="ＭＳ Ｐゴシック"/>
                <a:ea typeface="ＭＳ Ｐゴシック"/>
                <a:cs typeface="ＭＳ Ｐゴシック"/>
              </a:rPr>
              <a:t>＋</a:t>
            </a:r>
            <a:r>
              <a:rPr lang="en-US" altLang="ja-JP" sz="2000" spc="-100" dirty="0">
                <a:solidFill>
                  <a:srgbClr val="FF0000"/>
                </a:solidFill>
                <a:latin typeface="ＭＳ Ｐゴシック"/>
                <a:ea typeface="ＭＳ Ｐゴシック"/>
                <a:cs typeface="ＭＳ Ｐゴシック"/>
              </a:rPr>
              <a:t>12</a:t>
            </a:r>
            <a:r>
              <a:rPr lang="ja-JP" altLang="ja-JP" sz="2000" spc="-100" dirty="0" smtClean="0">
                <a:solidFill>
                  <a:srgbClr val="FF0000"/>
                </a:solidFill>
                <a:latin typeface="ＭＳ Ｐゴシック"/>
                <a:ea typeface="ＭＳ Ｐゴシック"/>
                <a:cs typeface="ＭＳ Ｐゴシック"/>
              </a:rPr>
              <a:t>点</a:t>
            </a:r>
            <a:r>
              <a:rPr lang="en-US" altLang="ja-JP" sz="1900" spc="-100" dirty="0" smtClean="0">
                <a:solidFill>
                  <a:srgbClr val="000000"/>
                </a:solidFill>
                <a:latin typeface="ＭＳ Ｐゴシック"/>
                <a:ea typeface="ＭＳ Ｐゴシック"/>
                <a:cs typeface="ＭＳ Ｐゴシック"/>
              </a:rPr>
              <a:t>(270</a:t>
            </a:r>
            <a:r>
              <a:rPr lang="ja-JP" altLang="ja-JP" sz="1900" spc="-100" dirty="0" smtClean="0">
                <a:solidFill>
                  <a:srgbClr val="000000"/>
                </a:solidFill>
                <a:latin typeface="ＭＳ Ｐゴシック"/>
                <a:ea typeface="ＭＳ Ｐゴシック"/>
                <a:cs typeface="ＭＳ Ｐゴシック"/>
              </a:rPr>
              <a:t>点</a:t>
            </a:r>
            <a:r>
              <a:rPr lang="ja-JP" altLang="ja-JP" sz="1900" spc="-100" dirty="0" smtClean="0">
                <a:solidFill>
                  <a:srgbClr val="00B0F0"/>
                </a:solidFill>
                <a:latin typeface="ＭＳ Ｐゴシック"/>
                <a:ea typeface="ＭＳ Ｐゴシック"/>
                <a:cs typeface="ＭＳ Ｐゴシック"/>
              </a:rPr>
              <a:t>→</a:t>
            </a:r>
            <a:r>
              <a:rPr lang="en-US" altLang="ja-JP" sz="1900" spc="-100" dirty="0" smtClean="0">
                <a:solidFill>
                  <a:srgbClr val="000000"/>
                </a:solidFill>
                <a:latin typeface="ＭＳ Ｐゴシック"/>
                <a:ea typeface="ＭＳ Ｐゴシック"/>
                <a:cs typeface="ＭＳ Ｐゴシック"/>
              </a:rPr>
              <a:t>282</a:t>
            </a:r>
            <a:r>
              <a:rPr lang="ja-JP" altLang="ja-JP" sz="1900" spc="-100" dirty="0" smtClean="0">
                <a:solidFill>
                  <a:srgbClr val="000000"/>
                </a:solidFill>
                <a:latin typeface="ＭＳ Ｐゴシック"/>
                <a:ea typeface="ＭＳ Ｐゴシック"/>
                <a:cs typeface="ＭＳ Ｐゴシック"/>
              </a:rPr>
              <a:t>点</a:t>
            </a:r>
            <a:r>
              <a:rPr lang="en-US" altLang="ja-JP" sz="1900" spc="-100" dirty="0" smtClean="0">
                <a:solidFill>
                  <a:srgbClr val="000000"/>
                </a:solidFill>
                <a:latin typeface="ＭＳ Ｐゴシック"/>
                <a:ea typeface="ＭＳ Ｐゴシック"/>
                <a:cs typeface="ＭＳ Ｐゴシック"/>
              </a:rPr>
              <a:t>)</a:t>
            </a:r>
            <a:r>
              <a:rPr lang="ja-JP" altLang="ja-JP" sz="2000" spc="-100" dirty="0" err="1" smtClean="0">
                <a:solidFill>
                  <a:srgbClr val="000000"/>
                </a:solidFill>
                <a:latin typeface="ＭＳ Ｐゴシック"/>
                <a:ea typeface="ＭＳ Ｐゴシック"/>
                <a:cs typeface="ＭＳ Ｐゴシック"/>
              </a:rPr>
              <a:t>、</a:t>
            </a:r>
            <a:r>
              <a:rPr lang="ja-JP" altLang="ja-JP" sz="2000" spc="-100" dirty="0" smtClean="0">
                <a:solidFill>
                  <a:srgbClr val="000000"/>
                </a:solidFill>
                <a:latin typeface="ＭＳ Ｐゴシック"/>
                <a:ea typeface="ＭＳ Ｐゴシック"/>
                <a:cs typeface="ＭＳ Ｐゴシック"/>
              </a:rPr>
              <a:t>再診料</a:t>
            </a:r>
            <a:r>
              <a:rPr lang="ja-JP" altLang="ja-JP" sz="2000" spc="-100" dirty="0" smtClean="0">
                <a:solidFill>
                  <a:srgbClr val="FF0000"/>
                </a:solidFill>
                <a:latin typeface="ＭＳ Ｐゴシック"/>
                <a:ea typeface="ＭＳ Ｐゴシック"/>
                <a:cs typeface="ＭＳ Ｐゴシック"/>
              </a:rPr>
              <a:t>＋３点</a:t>
            </a:r>
            <a:r>
              <a:rPr lang="ja-JP" altLang="ja-JP" sz="1900" spc="-100" dirty="0" smtClean="0">
                <a:solidFill>
                  <a:srgbClr val="000000"/>
                </a:solidFill>
                <a:latin typeface="ＭＳ Ｐゴシック"/>
                <a:ea typeface="ＭＳ Ｐゴシック"/>
                <a:cs typeface="ＭＳ Ｐゴシック"/>
              </a:rPr>
              <a:t>（</a:t>
            </a:r>
            <a:r>
              <a:rPr lang="en-US" altLang="ja-JP" sz="1900" spc="-100" dirty="0" smtClean="0">
                <a:solidFill>
                  <a:srgbClr val="000000"/>
                </a:solidFill>
                <a:latin typeface="ＭＳ Ｐゴシック"/>
                <a:ea typeface="ＭＳ Ｐゴシック"/>
                <a:cs typeface="ＭＳ Ｐゴシック"/>
              </a:rPr>
              <a:t>69</a:t>
            </a:r>
            <a:r>
              <a:rPr lang="ja-JP" altLang="ja-JP" sz="1900" spc="-100" dirty="0" smtClean="0">
                <a:solidFill>
                  <a:srgbClr val="000000"/>
                </a:solidFill>
                <a:latin typeface="ＭＳ Ｐゴシック"/>
                <a:ea typeface="ＭＳ Ｐゴシック"/>
                <a:cs typeface="ＭＳ Ｐゴシック"/>
              </a:rPr>
              <a:t>点</a:t>
            </a:r>
            <a:r>
              <a:rPr lang="ja-JP" altLang="ja-JP" sz="1900" spc="-100" dirty="0" smtClean="0">
                <a:solidFill>
                  <a:srgbClr val="00B0F0"/>
                </a:solidFill>
                <a:latin typeface="ＭＳ Ｐゴシック"/>
                <a:ea typeface="ＭＳ Ｐゴシック"/>
                <a:cs typeface="ＭＳ Ｐゴシック"/>
              </a:rPr>
              <a:t>→</a:t>
            </a:r>
            <a:r>
              <a:rPr lang="en-US" altLang="ja-JP" sz="1900" spc="-100" dirty="0" smtClean="0">
                <a:solidFill>
                  <a:srgbClr val="000000"/>
                </a:solidFill>
                <a:latin typeface="ＭＳ Ｐゴシック"/>
                <a:ea typeface="ＭＳ Ｐゴシック"/>
                <a:cs typeface="ＭＳ Ｐゴシック"/>
              </a:rPr>
              <a:t>72</a:t>
            </a:r>
            <a:r>
              <a:rPr lang="ja-JP" altLang="ja-JP" sz="1900" spc="-100" dirty="0" smtClean="0">
                <a:solidFill>
                  <a:srgbClr val="000000"/>
                </a:solidFill>
                <a:latin typeface="ＭＳ Ｐゴシック"/>
                <a:ea typeface="ＭＳ Ｐゴシック"/>
                <a:cs typeface="ＭＳ Ｐゴシック"/>
              </a:rPr>
              <a:t>点）</a:t>
            </a:r>
            <a:r>
              <a:rPr lang="ja-JP" altLang="ja-JP" sz="2000" spc="-100" dirty="0" smtClean="0">
                <a:solidFill>
                  <a:srgbClr val="000000"/>
                </a:solidFill>
                <a:latin typeface="ＭＳ Ｐゴシック"/>
                <a:ea typeface="ＭＳ Ｐゴシック"/>
                <a:cs typeface="ＭＳ Ｐゴシック"/>
              </a:rPr>
              <a:t>、外来診療料</a:t>
            </a:r>
            <a:r>
              <a:rPr lang="ja-JP" altLang="ja-JP" sz="2000" spc="-100" dirty="0" smtClean="0">
                <a:solidFill>
                  <a:srgbClr val="FF0000"/>
                </a:solidFill>
                <a:latin typeface="ＭＳ Ｐゴシック"/>
                <a:ea typeface="ＭＳ Ｐゴシック"/>
                <a:cs typeface="ＭＳ Ｐゴシック"/>
              </a:rPr>
              <a:t>＋３点</a:t>
            </a:r>
            <a:r>
              <a:rPr lang="ja-JP" altLang="ja-JP" sz="2000" spc="-100" dirty="0" smtClean="0">
                <a:solidFill>
                  <a:srgbClr val="000000"/>
                </a:solidFill>
                <a:latin typeface="ＭＳ Ｐゴシック"/>
                <a:ea typeface="ＭＳ Ｐゴシック"/>
                <a:cs typeface="ＭＳ Ｐゴシック"/>
              </a:rPr>
              <a:t>（</a:t>
            </a:r>
            <a:r>
              <a:rPr lang="en-US" altLang="ja-JP" sz="2000" spc="-100" dirty="0" smtClean="0">
                <a:solidFill>
                  <a:srgbClr val="000000"/>
                </a:solidFill>
                <a:latin typeface="ＭＳ Ｐゴシック"/>
                <a:ea typeface="ＭＳ Ｐゴシック"/>
                <a:cs typeface="ＭＳ Ｐゴシック"/>
              </a:rPr>
              <a:t>70</a:t>
            </a:r>
            <a:r>
              <a:rPr lang="ja-JP" altLang="ja-JP" sz="2000" spc="-100" dirty="0" smtClean="0">
                <a:solidFill>
                  <a:srgbClr val="000000"/>
                </a:solidFill>
                <a:latin typeface="ＭＳ Ｐゴシック"/>
                <a:ea typeface="ＭＳ Ｐゴシック"/>
                <a:cs typeface="ＭＳ Ｐゴシック"/>
              </a:rPr>
              <a:t>点</a:t>
            </a:r>
            <a:r>
              <a:rPr lang="ja-JP" altLang="ja-JP" sz="2000" spc="-100" dirty="0" smtClean="0">
                <a:solidFill>
                  <a:srgbClr val="00B0F0"/>
                </a:solidFill>
                <a:latin typeface="ＭＳ Ｐゴシック"/>
                <a:ea typeface="ＭＳ Ｐゴシック"/>
                <a:cs typeface="ＭＳ Ｐゴシック"/>
              </a:rPr>
              <a:t>→</a:t>
            </a:r>
            <a:r>
              <a:rPr lang="en-US" altLang="ja-JP" sz="2000" spc="-100" dirty="0" smtClean="0">
                <a:solidFill>
                  <a:srgbClr val="000000"/>
                </a:solidFill>
                <a:latin typeface="ＭＳ Ｐゴシック"/>
                <a:ea typeface="ＭＳ Ｐゴシック"/>
                <a:cs typeface="ＭＳ Ｐゴシック"/>
              </a:rPr>
              <a:t>73</a:t>
            </a:r>
            <a:r>
              <a:rPr lang="ja-JP" altLang="ja-JP" sz="2000" spc="-100" dirty="0" smtClean="0">
                <a:solidFill>
                  <a:srgbClr val="000000"/>
                </a:solidFill>
                <a:latin typeface="ＭＳ Ｐゴシック"/>
                <a:ea typeface="ＭＳ Ｐゴシック"/>
                <a:cs typeface="ＭＳ Ｐゴシック"/>
              </a:rPr>
              <a:t>点）</a:t>
            </a:r>
            <a:endParaRPr lang="ja-JP" altLang="ja-JP" sz="2000" spc="-100" dirty="0" smtClean="0">
              <a:solidFill>
                <a:prstClr val="black"/>
              </a:solidFill>
              <a:latin typeface="ＭＳ Ｐゴシック"/>
              <a:ea typeface="ＭＳ Ｐゴシック"/>
              <a:cs typeface="ＭＳ Ｐゴシック"/>
            </a:endParaRPr>
          </a:p>
          <a:p>
            <a:pPr>
              <a:lnSpc>
                <a:spcPts val="1800"/>
              </a:lnSpc>
              <a:buFont typeface="Arial" charset="0"/>
              <a:buNone/>
            </a:pPr>
            <a:r>
              <a:rPr lang="ja-JP" altLang="ja-JP" sz="2000" dirty="0" smtClean="0">
                <a:solidFill>
                  <a:srgbClr val="000000"/>
                </a:solidFill>
                <a:latin typeface="ＭＳ Ｐゴシック"/>
                <a:ea typeface="ＭＳ Ｐゴシック"/>
                <a:cs typeface="ＭＳ Ｐゴシック"/>
              </a:rPr>
              <a:t>小児科</a:t>
            </a:r>
            <a:r>
              <a:rPr lang="ja-JP" altLang="ja-JP" sz="2000" dirty="0">
                <a:solidFill>
                  <a:srgbClr val="000000"/>
                </a:solidFill>
                <a:latin typeface="ＭＳ Ｐゴシック"/>
                <a:ea typeface="ＭＳ Ｐゴシック"/>
                <a:cs typeface="ＭＳ Ｐゴシック"/>
              </a:rPr>
              <a:t>外来診療料（初診時</a:t>
            </a:r>
            <a:r>
              <a:rPr lang="ja-JP" altLang="ja-JP" sz="2000" dirty="0">
                <a:solidFill>
                  <a:srgbClr val="FF0000"/>
                </a:solidFill>
                <a:latin typeface="ＭＳ Ｐゴシック"/>
                <a:ea typeface="ＭＳ Ｐゴシック"/>
                <a:cs typeface="ＭＳ Ｐゴシック"/>
              </a:rPr>
              <a:t>＋</a:t>
            </a:r>
            <a:r>
              <a:rPr lang="en-US" altLang="ja-JP" sz="2000" dirty="0">
                <a:solidFill>
                  <a:srgbClr val="FF0000"/>
                </a:solidFill>
                <a:latin typeface="ＭＳ Ｐゴシック"/>
                <a:ea typeface="ＭＳ Ｐゴシック"/>
                <a:cs typeface="ＭＳ Ｐゴシック"/>
              </a:rPr>
              <a:t>12</a:t>
            </a:r>
            <a:r>
              <a:rPr lang="ja-JP" altLang="ja-JP" sz="2000" dirty="0">
                <a:solidFill>
                  <a:srgbClr val="FF0000"/>
                </a:solidFill>
                <a:latin typeface="ＭＳ Ｐゴシック"/>
                <a:ea typeface="ＭＳ Ｐゴシック"/>
                <a:cs typeface="ＭＳ Ｐゴシック"/>
              </a:rPr>
              <a:t>点</a:t>
            </a:r>
            <a:r>
              <a:rPr lang="ja-JP" altLang="ja-JP" sz="2000" dirty="0">
                <a:solidFill>
                  <a:srgbClr val="000000"/>
                </a:solidFill>
                <a:latin typeface="ＭＳ Ｐゴシック"/>
                <a:ea typeface="ＭＳ Ｐゴシック"/>
                <a:cs typeface="ＭＳ Ｐゴシック"/>
              </a:rPr>
              <a:t>、再診時</a:t>
            </a:r>
            <a:r>
              <a:rPr lang="ja-JP" altLang="ja-JP" sz="2000" dirty="0">
                <a:solidFill>
                  <a:srgbClr val="FF0000"/>
                </a:solidFill>
                <a:latin typeface="ＭＳ Ｐゴシック"/>
                <a:ea typeface="ＭＳ Ｐゴシック"/>
                <a:cs typeface="ＭＳ Ｐゴシック"/>
              </a:rPr>
              <a:t>＋３点</a:t>
            </a:r>
            <a:r>
              <a:rPr lang="ja-JP" altLang="ja-JP" sz="2000" dirty="0">
                <a:solidFill>
                  <a:srgbClr val="000000"/>
                </a:solidFill>
                <a:latin typeface="ＭＳ Ｐゴシック"/>
                <a:ea typeface="ＭＳ Ｐゴシック"/>
                <a:cs typeface="ＭＳ Ｐゴシック"/>
              </a:rPr>
              <a:t>）、在宅患者訪問診療料</a:t>
            </a:r>
            <a:r>
              <a:rPr lang="ja-JP" altLang="ja-JP" sz="2000" dirty="0">
                <a:solidFill>
                  <a:srgbClr val="FF0000"/>
                </a:solidFill>
                <a:latin typeface="ＭＳ Ｐゴシック"/>
                <a:ea typeface="ＭＳ Ｐゴシック"/>
                <a:cs typeface="ＭＳ Ｐゴシック"/>
              </a:rPr>
              <a:t>＋３点</a:t>
            </a:r>
            <a:r>
              <a:rPr lang="ja-JP" altLang="ja-JP" sz="2000" dirty="0">
                <a:solidFill>
                  <a:srgbClr val="000000"/>
                </a:solidFill>
                <a:latin typeface="ＭＳ Ｐゴシック"/>
                <a:ea typeface="ＭＳ Ｐゴシック"/>
                <a:cs typeface="ＭＳ Ｐゴシック"/>
              </a:rPr>
              <a:t>など</a:t>
            </a:r>
            <a:endParaRPr lang="ja-JP" altLang="ja-JP" sz="2000" dirty="0">
              <a:solidFill>
                <a:prstClr val="black"/>
              </a:solidFill>
              <a:latin typeface="ＭＳ Ｐゴシック"/>
              <a:ea typeface="ＭＳ Ｐゴシック"/>
              <a:cs typeface="ＭＳ Ｐゴシック"/>
            </a:endParaRPr>
          </a:p>
          <a:p>
            <a:pPr>
              <a:lnSpc>
                <a:spcPts val="1800"/>
              </a:lnSpc>
              <a:buFont typeface="Arial"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ja-JP" sz="2000" kern="0" dirty="0">
                <a:solidFill>
                  <a:prstClr val="black"/>
                </a:solidFill>
                <a:latin typeface="ＭＳ Ｐゴシック"/>
                <a:ea typeface="ＭＳ Ｐゴシック"/>
                <a:cs typeface="ＭＳ ゴシック"/>
              </a:rPr>
              <a:t>入院基本料 平均</a:t>
            </a:r>
            <a:r>
              <a:rPr lang="ja-JP" altLang="ja-JP" sz="2000" kern="0" dirty="0">
                <a:solidFill>
                  <a:srgbClr val="FF0000"/>
                </a:solidFill>
                <a:latin typeface="ＭＳ Ｐゴシック"/>
                <a:ea typeface="ＭＳ Ｐゴシック"/>
                <a:cs typeface="ＭＳ ゴシック"/>
              </a:rPr>
              <a:t>＋２％</a:t>
            </a:r>
            <a:r>
              <a:rPr lang="ja-JP" altLang="ja-JP" sz="2000" kern="0" dirty="0">
                <a:solidFill>
                  <a:prstClr val="black"/>
                </a:solidFill>
                <a:latin typeface="ＭＳ Ｐゴシック"/>
                <a:ea typeface="ＭＳ Ｐゴシック"/>
                <a:cs typeface="ＭＳ ゴシック"/>
              </a:rPr>
              <a:t>（基本料種別ごとの課税経費率に応じた上乗せ</a:t>
            </a:r>
            <a:r>
              <a:rPr lang="ja-JP" altLang="ja-JP" sz="2000" kern="0" dirty="0" smtClean="0">
                <a:solidFill>
                  <a:prstClr val="black"/>
                </a:solidFill>
                <a:latin typeface="ＭＳ Ｐゴシック"/>
                <a:ea typeface="ＭＳ Ｐゴシック"/>
                <a:cs typeface="ＭＳ ゴシック"/>
              </a:rPr>
              <a:t>）</a:t>
            </a:r>
            <a:endParaRPr lang="ja-JP" altLang="ja-JP" sz="2000" kern="100" dirty="0">
              <a:solidFill>
                <a:prstClr val="black"/>
              </a:solidFill>
              <a:latin typeface="ＭＳ Ｐゴシック"/>
              <a:ea typeface="ＭＳ Ｐゴシック"/>
              <a:cs typeface="Times New Roman"/>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240245345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eaLnBrk="1" hangingPunct="1">
              <a:spcBef>
                <a:spcPts val="0"/>
              </a:spcBef>
              <a:buNone/>
            </a:pPr>
            <a:r>
              <a:rPr lang="ja-JP" altLang="en-US" sz="2400" dirty="0" smtClean="0">
                <a:solidFill>
                  <a:srgbClr val="000000"/>
                </a:solidFill>
              </a:rPr>
              <a:t>２．</a:t>
            </a:r>
            <a:r>
              <a:rPr lang="ja-JP" altLang="en-US" sz="2400" kern="0" dirty="0">
                <a:solidFill>
                  <a:srgbClr val="000000"/>
                </a:solidFill>
                <a:latin typeface="ＭＳ Ｐゴシック"/>
                <a:ea typeface="ＭＳ Ｐゴシック"/>
              </a:rPr>
              <a:t>外来の機能分化の更なる</a:t>
            </a:r>
            <a:r>
              <a:rPr lang="ja-JP" altLang="en-US" sz="2400" kern="0" dirty="0" smtClean="0">
                <a:solidFill>
                  <a:srgbClr val="000000"/>
                </a:solidFill>
                <a:latin typeface="ＭＳ Ｐゴシック"/>
                <a:ea typeface="ＭＳ Ｐゴシック"/>
              </a:rPr>
              <a:t>推進</a:t>
            </a:r>
            <a:r>
              <a:rPr lang="en-US" altLang="ja-JP" sz="2400" kern="0" dirty="0" smtClean="0">
                <a:solidFill>
                  <a:srgbClr val="000000"/>
                </a:solidFill>
                <a:latin typeface="ＭＳ Ｐゴシック"/>
                <a:ea typeface="ＭＳ Ｐゴシック"/>
              </a:rPr>
              <a:t>/</a:t>
            </a:r>
            <a:r>
              <a:rPr lang="ja-JP" altLang="en-US" sz="2400" dirty="0" smtClean="0">
                <a:solidFill>
                  <a:srgbClr val="000000"/>
                </a:solidFill>
              </a:rPr>
              <a:t>主治医機能</a:t>
            </a:r>
            <a:r>
              <a:rPr lang="en-US" altLang="ja-JP" sz="2400" dirty="0" smtClean="0">
                <a:solidFill>
                  <a:srgbClr val="000000"/>
                </a:solidFill>
              </a:rPr>
              <a:t>〔</a:t>
            </a:r>
            <a:r>
              <a:rPr lang="ja-JP" altLang="en-US" sz="2400" dirty="0" smtClean="0">
                <a:solidFill>
                  <a:srgbClr val="000000"/>
                </a:solidFill>
              </a:rPr>
              <a:t>かかりつけ医</a:t>
            </a:r>
            <a:r>
              <a:rPr lang="en-US" altLang="ja-JP" sz="2400" dirty="0" smtClean="0">
                <a:solidFill>
                  <a:srgbClr val="000000"/>
                </a:solidFill>
              </a:rPr>
              <a:t>〕</a:t>
            </a:r>
            <a:r>
              <a:rPr lang="ja-JP" altLang="en-US" sz="2400" dirty="0" smtClean="0">
                <a:solidFill>
                  <a:srgbClr val="000000"/>
                </a:solidFill>
              </a:rPr>
              <a:t>の評価</a:t>
            </a:r>
          </a:p>
        </p:txBody>
      </p:sp>
      <p:sp>
        <p:nvSpPr>
          <p:cNvPr id="52228" name="Rectangle 7"/>
          <p:cNvSpPr>
            <a:spLocks noChangeArrowheads="1"/>
          </p:cNvSpPr>
          <p:nvPr/>
        </p:nvSpPr>
        <p:spPr bwMode="auto">
          <a:xfrm>
            <a:off x="166530" y="1797271"/>
            <a:ext cx="6246208"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Bef>
                <a:spcPts val="0"/>
              </a:spcBef>
              <a:spcAft>
                <a:spcPct val="0"/>
              </a:spcAft>
              <a:buFont typeface="Arial" charset="0"/>
              <a:buNone/>
            </a:pPr>
            <a:r>
              <a:rPr lang="ja-JP" altLang="en-US" sz="2400" dirty="0" smtClean="0">
                <a:solidFill>
                  <a:srgbClr val="000000"/>
                </a:solidFill>
                <a:latin typeface="Arial" charset="0"/>
              </a:rPr>
              <a:t>地域包括診療料：１</a:t>
            </a:r>
            <a:r>
              <a:rPr lang="en-US" altLang="ja-JP" sz="2400" dirty="0" smtClean="0">
                <a:solidFill>
                  <a:srgbClr val="000000"/>
                </a:solidFill>
                <a:latin typeface="Arial" charset="0"/>
              </a:rPr>
              <a:t>,</a:t>
            </a:r>
            <a:r>
              <a:rPr lang="ja-JP" altLang="en-US" sz="2400" dirty="0" smtClean="0">
                <a:solidFill>
                  <a:srgbClr val="000000"/>
                </a:solidFill>
                <a:latin typeface="Arial" charset="0"/>
              </a:rPr>
              <a:t>５０３点（月１回）</a:t>
            </a:r>
            <a:r>
              <a:rPr lang="en-US" altLang="ja-JP" sz="2400" dirty="0" smtClean="0">
                <a:solidFill>
                  <a:srgbClr val="000000"/>
                </a:solidFill>
                <a:latin typeface="Arial" charset="0"/>
                <a:ea typeface="ＭＳ Ｐゴシック"/>
              </a:rPr>
              <a:t>【</a:t>
            </a:r>
            <a:r>
              <a:rPr lang="ja-JP" altLang="en-US" sz="2400" dirty="0">
                <a:solidFill>
                  <a:srgbClr val="000000"/>
                </a:solidFill>
                <a:latin typeface="Arial" charset="0"/>
                <a:ea typeface="ＭＳ Ｐゴシック"/>
              </a:rPr>
              <a:t>包括</a:t>
            </a:r>
            <a:r>
              <a:rPr lang="en-US" altLang="ja-JP" sz="2400" dirty="0" smtClean="0">
                <a:solidFill>
                  <a:srgbClr val="000000"/>
                </a:solidFill>
                <a:latin typeface="Arial" charset="0"/>
                <a:ea typeface="ＭＳ Ｐゴシック"/>
              </a:rPr>
              <a:t>】</a:t>
            </a:r>
            <a:endParaRPr lang="ja-JP" altLang="en-US" sz="2400" dirty="0">
              <a:solidFill>
                <a:srgbClr val="000000"/>
              </a:solidFill>
              <a:latin typeface="Arial" charset="0"/>
              <a:ea typeface="ＭＳ Ｐゴシック"/>
            </a:endParaRPr>
          </a:p>
        </p:txBody>
      </p:sp>
      <p:sp>
        <p:nvSpPr>
          <p:cNvPr id="52229" name="Rectangle 10"/>
          <p:cNvSpPr>
            <a:spLocks noChangeArrowheads="1"/>
          </p:cNvSpPr>
          <p:nvPr/>
        </p:nvSpPr>
        <p:spPr bwMode="auto">
          <a:xfrm>
            <a:off x="165107" y="1190626"/>
            <a:ext cx="9476052" cy="606644"/>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200"/>
              </a:lnSpc>
              <a:spcBef>
                <a:spcPct val="0"/>
              </a:spcBef>
              <a:spcAft>
                <a:spcPct val="0"/>
              </a:spcAft>
              <a:buFont typeface="Wingdings" pitchFamily="2" charset="2"/>
              <a:buNone/>
            </a:pPr>
            <a:r>
              <a:rPr lang="ja-JP" altLang="en-US" sz="2000" dirty="0" smtClean="0">
                <a:solidFill>
                  <a:srgbClr val="000000"/>
                </a:solidFill>
                <a:latin typeface="ＭＳ Ｐゴシック" charset="-128"/>
              </a:rPr>
              <a:t>主治医機能を持った</a:t>
            </a:r>
            <a:r>
              <a:rPr lang="ja-JP" altLang="en-US" sz="2000" dirty="0" smtClean="0">
                <a:solidFill>
                  <a:srgbClr val="FF0000"/>
                </a:solidFill>
                <a:latin typeface="ＭＳ Ｐゴシック" charset="-128"/>
              </a:rPr>
              <a:t>診療所</a:t>
            </a:r>
            <a:r>
              <a:rPr lang="ja-JP" altLang="en-US" sz="2000" dirty="0" smtClean="0">
                <a:solidFill>
                  <a:srgbClr val="000000"/>
                </a:solidFill>
                <a:latin typeface="ＭＳ Ｐゴシック" charset="-128"/>
              </a:rPr>
              <a:t>の医師が、複数の慢性疾患を有する患者に対し、患者の同意を得た上で、継続的かつ全人的な医療を行うことについて評価　　　　　　　　　</a:t>
            </a:r>
            <a:r>
              <a:rPr lang="ja-JP" altLang="en-US" sz="2400" dirty="0" smtClean="0">
                <a:solidFill>
                  <a:srgbClr val="000000"/>
                </a:solidFill>
                <a:latin typeface="ＭＳ Ｐゴシック" charset="-128"/>
              </a:rPr>
              <a:t>　　　</a:t>
            </a:r>
          </a:p>
        </p:txBody>
      </p:sp>
      <p:sp>
        <p:nvSpPr>
          <p:cNvPr id="7" name="正方形/長方形 6"/>
          <p:cNvSpPr/>
          <p:nvPr/>
        </p:nvSpPr>
        <p:spPr>
          <a:xfrm>
            <a:off x="166530" y="2958682"/>
            <a:ext cx="9493250" cy="363176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外来</a:t>
            </a:r>
            <a:r>
              <a:rPr lang="ja-JP" altLang="ja-JP" sz="2000" kern="0" dirty="0">
                <a:solidFill>
                  <a:prstClr val="black"/>
                </a:solidFill>
                <a:latin typeface="ＭＳ Ｐゴシック"/>
                <a:ea typeface="ＭＳ Ｐゴシック"/>
                <a:cs typeface="ＭＳ ゴシック"/>
              </a:rPr>
              <a:t>包括化は容認していない。支払側が包括化を強く主張してきたことと、</a:t>
            </a:r>
            <a:r>
              <a:rPr lang="ja-JP" altLang="ja-JP" sz="2000" kern="0" dirty="0" smtClean="0">
                <a:solidFill>
                  <a:prstClr val="black"/>
                </a:solidFill>
                <a:latin typeface="ＭＳ Ｐゴシック"/>
                <a:ea typeface="ＭＳ Ｐゴシック"/>
                <a:cs typeface="ＭＳ ゴシック"/>
              </a:rPr>
              <a:t>限られた</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財源</a:t>
            </a:r>
            <a:r>
              <a:rPr lang="ja-JP" altLang="ja-JP" sz="2000" kern="0" dirty="0">
                <a:solidFill>
                  <a:prstClr val="black"/>
                </a:solidFill>
                <a:latin typeface="ＭＳ Ｐゴシック"/>
                <a:ea typeface="ＭＳ Ｐゴシック"/>
                <a:cs typeface="ＭＳ ゴシック"/>
              </a:rPr>
              <a:t>の中で包括点数と出来高の</a:t>
            </a:r>
            <a:r>
              <a:rPr lang="ja-JP" altLang="ja-JP" sz="2000" kern="0" dirty="0" smtClean="0">
                <a:solidFill>
                  <a:prstClr val="black"/>
                </a:solidFill>
                <a:latin typeface="ＭＳ Ｐゴシック"/>
                <a:ea typeface="ＭＳ Ｐゴシック"/>
                <a:cs typeface="ＭＳ ゴシック"/>
              </a:rPr>
              <a:t>加算を</a:t>
            </a:r>
            <a:r>
              <a:rPr lang="ja-JP" altLang="ja-JP" sz="2000" kern="0" dirty="0">
                <a:solidFill>
                  <a:prstClr val="black"/>
                </a:solidFill>
                <a:latin typeface="ＭＳ Ｐゴシック"/>
                <a:ea typeface="ＭＳ Ｐゴシック"/>
                <a:cs typeface="ＭＳ ゴシック"/>
              </a:rPr>
              <a:t>設定させた</a:t>
            </a:r>
            <a:r>
              <a:rPr lang="ja-JP" altLang="ja-JP" sz="2000" kern="0" dirty="0" smtClean="0">
                <a:solidFill>
                  <a:prstClr val="black"/>
                </a:solidFill>
                <a:latin typeface="ＭＳ Ｐゴシック"/>
                <a:ea typeface="ＭＳ Ｐゴシック"/>
                <a:cs typeface="ＭＳ ゴシック"/>
              </a:rPr>
              <a:t>。</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100" dirty="0" smtClean="0">
                <a:solidFill>
                  <a:prstClr val="black"/>
                </a:solidFill>
                <a:latin typeface="ＭＳ Ｐゴシック"/>
                <a:ea typeface="ＭＳ Ｐゴシック"/>
                <a:cs typeface="Times New Roman"/>
              </a:rPr>
              <a:t>○ 日本医師会</a:t>
            </a:r>
            <a:r>
              <a:rPr lang="ja-JP" altLang="ja-JP" sz="2000" kern="0" dirty="0" smtClean="0">
                <a:solidFill>
                  <a:prstClr val="black"/>
                </a:solidFill>
                <a:latin typeface="ＭＳ Ｐゴシック"/>
                <a:ea typeface="ＭＳ Ｐゴシック"/>
                <a:cs typeface="ＭＳ ゴシック"/>
              </a:rPr>
              <a:t>が</a:t>
            </a:r>
            <a:r>
              <a:rPr lang="ja-JP" altLang="ja-JP" sz="2000" kern="0" dirty="0">
                <a:solidFill>
                  <a:prstClr val="black"/>
                </a:solidFill>
                <a:latin typeface="ＭＳ Ｐゴシック"/>
                <a:ea typeface="ＭＳ Ｐゴシック"/>
                <a:cs typeface="ＭＳ ゴシック"/>
              </a:rPr>
              <a:t>従来から強く主張して</a:t>
            </a:r>
            <a:r>
              <a:rPr lang="ja-JP" altLang="ja-JP" sz="2000" kern="0" dirty="0" err="1" smtClean="0">
                <a:solidFill>
                  <a:prstClr val="black"/>
                </a:solidFill>
                <a:latin typeface="ＭＳ Ｐゴシック"/>
                <a:ea typeface="ＭＳ Ｐゴシック"/>
                <a:cs typeface="ＭＳ ゴシック"/>
              </a:rPr>
              <a:t>きた</a:t>
            </a:r>
            <a:r>
              <a:rPr lang="ja-JP" altLang="ja-JP" sz="2000" kern="0" dirty="0" err="1" smtClean="0">
                <a:solidFill>
                  <a:srgbClr val="FF0000"/>
                </a:solidFill>
                <a:latin typeface="ＭＳ Ｐゴシック"/>
                <a:ea typeface="ＭＳ Ｐゴシック"/>
                <a:cs typeface="ＭＳ ゴシック"/>
              </a:rPr>
              <a:t>かかりつけ</a:t>
            </a:r>
            <a:r>
              <a:rPr lang="ja-JP" altLang="ja-JP" sz="2000" kern="0" dirty="0">
                <a:solidFill>
                  <a:srgbClr val="FF0000"/>
                </a:solidFill>
                <a:latin typeface="ＭＳ Ｐゴシック"/>
                <a:ea typeface="ＭＳ Ｐゴシック"/>
                <a:cs typeface="ＭＳ ゴシック"/>
              </a:rPr>
              <a:t>医機能の</a:t>
            </a:r>
            <a:r>
              <a:rPr lang="ja-JP" altLang="ja-JP" sz="2000" kern="0" dirty="0" smtClean="0">
                <a:solidFill>
                  <a:srgbClr val="FF0000"/>
                </a:solidFill>
                <a:latin typeface="ＭＳ Ｐゴシック"/>
                <a:ea typeface="ＭＳ Ｐゴシック"/>
                <a:cs typeface="ＭＳ ゴシック"/>
              </a:rPr>
              <a:t>評価の</a:t>
            </a:r>
            <a:r>
              <a:rPr lang="ja-JP" altLang="ja-JP" sz="2000" kern="0" dirty="0">
                <a:solidFill>
                  <a:srgbClr val="FF0000"/>
                </a:solidFill>
                <a:latin typeface="ＭＳ Ｐゴシック"/>
                <a:ea typeface="ＭＳ Ｐゴシック"/>
                <a:cs typeface="ＭＳ ゴシック"/>
              </a:rPr>
              <a:t>道筋</a:t>
            </a:r>
            <a:r>
              <a:rPr lang="ja-JP" altLang="ja-JP" sz="2000" kern="0" dirty="0">
                <a:solidFill>
                  <a:prstClr val="black"/>
                </a:solidFill>
                <a:latin typeface="ＭＳ Ｐゴシック"/>
                <a:ea typeface="ＭＳ Ｐゴシック"/>
                <a:cs typeface="ＭＳ ゴシック"/>
              </a:rPr>
              <a:t>を作った</a:t>
            </a:r>
            <a:r>
              <a:rPr lang="ja-JP" altLang="ja-JP" sz="2000" kern="0" dirty="0" smtClean="0">
                <a:solidFill>
                  <a:prstClr val="black"/>
                </a:solidFill>
                <a:latin typeface="ＭＳ Ｐゴシック"/>
                <a:ea typeface="ＭＳ Ｐゴシック"/>
                <a:cs typeface="ＭＳ ゴシック"/>
              </a:rPr>
              <a:t>。</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医療</a:t>
            </a:r>
            <a:r>
              <a:rPr lang="ja-JP" altLang="ja-JP" sz="2000" kern="0" dirty="0">
                <a:solidFill>
                  <a:prstClr val="black"/>
                </a:solidFill>
                <a:latin typeface="ＭＳ Ｐゴシック"/>
                <a:ea typeface="ＭＳ Ｐゴシック"/>
                <a:cs typeface="ＭＳ ゴシック"/>
              </a:rPr>
              <a:t>機関単位で算定するものではなく</a:t>
            </a:r>
            <a:r>
              <a:rPr lang="ja-JP" altLang="ja-JP" sz="2000" kern="0" dirty="0" smtClean="0">
                <a:solidFill>
                  <a:prstClr val="black"/>
                </a:solidFill>
                <a:latin typeface="ＭＳ Ｐゴシック"/>
                <a:ea typeface="ＭＳ Ｐゴシック"/>
                <a:cs typeface="ＭＳ ゴシック"/>
              </a:rPr>
              <a:t>、患者</a:t>
            </a:r>
            <a:r>
              <a:rPr lang="ja-JP" altLang="ja-JP" sz="2000" kern="0" dirty="0">
                <a:solidFill>
                  <a:prstClr val="black"/>
                </a:solidFill>
                <a:latin typeface="ＭＳ Ｐゴシック"/>
                <a:ea typeface="ＭＳ Ｐゴシック"/>
                <a:cs typeface="ＭＳ ゴシック"/>
              </a:rPr>
              <a:t>毎に算定を選択できる</a:t>
            </a:r>
            <a:r>
              <a:rPr lang="ja-JP" altLang="ja-JP" sz="2000" kern="0" dirty="0" smtClean="0">
                <a:solidFill>
                  <a:prstClr val="black"/>
                </a:solidFill>
                <a:latin typeface="ＭＳ Ｐゴシック"/>
                <a:ea typeface="ＭＳ Ｐゴシック"/>
                <a:cs typeface="ＭＳ ゴシック"/>
              </a:rPr>
              <a:t>。</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100" dirty="0" smtClean="0">
                <a:solidFill>
                  <a:prstClr val="black"/>
                </a:solidFill>
                <a:latin typeface="ＭＳ Ｐゴシック"/>
                <a:ea typeface="ＭＳ Ｐゴシック"/>
                <a:cs typeface="Times New Roman"/>
              </a:rPr>
              <a:t>○</a:t>
            </a:r>
            <a:r>
              <a:rPr lang="ja-JP" altLang="en-US" sz="2000" kern="100" dirty="0">
                <a:solidFill>
                  <a:prstClr val="black"/>
                </a:solidFill>
                <a:latin typeface="ＭＳ Ｐゴシック"/>
                <a:ea typeface="ＭＳ Ｐゴシック"/>
                <a:cs typeface="Times New Roman"/>
              </a:rPr>
              <a:t> </a:t>
            </a:r>
            <a:r>
              <a:rPr lang="ja-JP" altLang="ja-JP" sz="2000" kern="0" dirty="0" smtClean="0">
                <a:solidFill>
                  <a:prstClr val="black"/>
                </a:solidFill>
                <a:latin typeface="ＭＳ Ｐゴシック"/>
                <a:ea typeface="ＭＳ Ｐゴシック"/>
                <a:cs typeface="ＭＳ ゴシック"/>
              </a:rPr>
              <a:t>同時</a:t>
            </a:r>
            <a:r>
              <a:rPr lang="ja-JP" altLang="ja-JP" sz="2000" kern="0" dirty="0">
                <a:solidFill>
                  <a:prstClr val="black"/>
                </a:solidFill>
                <a:latin typeface="ＭＳ Ｐゴシック"/>
                <a:ea typeface="ＭＳ Ｐゴシック"/>
                <a:cs typeface="ＭＳ ゴシック"/>
              </a:rPr>
              <a:t>に、この点数を算定する患者は</a:t>
            </a:r>
            <a:r>
              <a:rPr lang="ja-JP" altLang="ja-JP" sz="2000" kern="0" dirty="0">
                <a:solidFill>
                  <a:srgbClr val="FF0000"/>
                </a:solidFill>
                <a:latin typeface="ＭＳ Ｐゴシック"/>
                <a:ea typeface="ＭＳ Ｐゴシック"/>
                <a:cs typeface="ＭＳ ゴシック"/>
              </a:rPr>
              <a:t>７剤投与の減算規定の対象外</a:t>
            </a:r>
            <a:r>
              <a:rPr lang="ja-JP" altLang="ja-JP" sz="2000" kern="0" dirty="0">
                <a:solidFill>
                  <a:prstClr val="black"/>
                </a:solidFill>
                <a:latin typeface="ＭＳ Ｐゴシック"/>
                <a:ea typeface="ＭＳ Ｐゴシック"/>
                <a:cs typeface="ＭＳ ゴシック"/>
              </a:rPr>
              <a:t>とし、これ</a:t>
            </a:r>
            <a:r>
              <a:rPr lang="ja-JP" altLang="ja-JP" sz="2000" kern="0" dirty="0" smtClean="0">
                <a:solidFill>
                  <a:prstClr val="black"/>
                </a:solidFill>
                <a:latin typeface="ＭＳ Ｐゴシック"/>
                <a:ea typeface="ＭＳ Ｐゴシック"/>
                <a:cs typeface="ＭＳ ゴシック"/>
              </a:rPr>
              <a:t>まで</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診療報酬上</a:t>
            </a:r>
            <a:r>
              <a:rPr lang="ja-JP" altLang="ja-JP" sz="2000" kern="0" dirty="0">
                <a:solidFill>
                  <a:prstClr val="black"/>
                </a:solidFill>
                <a:latin typeface="ＭＳ Ｐゴシック"/>
                <a:ea typeface="ＭＳ Ｐゴシック"/>
                <a:cs typeface="ＭＳ ゴシック"/>
              </a:rPr>
              <a:t>の大きな問題となっていた不合理に風穴を開けた</a:t>
            </a:r>
            <a:r>
              <a:rPr lang="ja-JP" altLang="ja-JP" sz="2000" kern="0" dirty="0" smtClean="0">
                <a:solidFill>
                  <a:prstClr val="black"/>
                </a:solidFill>
                <a:latin typeface="ＭＳ Ｐゴシック"/>
                <a:ea typeface="ＭＳ Ｐゴシック"/>
                <a:cs typeface="ＭＳ ゴシック"/>
              </a:rPr>
              <a:t>。</a:t>
            </a:r>
            <a:endParaRPr lang="en-US" altLang="ja-JP" sz="2000" kern="100" dirty="0" smtClean="0">
              <a:solidFill>
                <a:prstClr val="black"/>
              </a:solidFill>
              <a:latin typeface="ＭＳ Ｐゴシック"/>
              <a:ea typeface="ＭＳ Ｐゴシック"/>
              <a:cs typeface="Times New Roman"/>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また今回、</a:t>
            </a:r>
            <a:r>
              <a:rPr lang="ja-JP" altLang="ja-JP" sz="2000" kern="0" dirty="0">
                <a:solidFill>
                  <a:prstClr val="black"/>
                </a:solidFill>
                <a:latin typeface="ＭＳ Ｐゴシック"/>
                <a:ea typeface="ＭＳ Ｐゴシック"/>
                <a:cs typeface="ＭＳ ゴシック"/>
              </a:rPr>
              <a:t>外来の機能分化の推進の観点から、大病院の紹介率・</a:t>
            </a:r>
            <a:r>
              <a:rPr lang="ja-JP" altLang="ja-JP" sz="2000" kern="0" dirty="0" smtClean="0">
                <a:solidFill>
                  <a:prstClr val="black"/>
                </a:solidFill>
                <a:latin typeface="ＭＳ Ｐゴシック"/>
                <a:ea typeface="ＭＳ Ｐゴシック"/>
                <a:cs typeface="ＭＳ ゴシック"/>
              </a:rPr>
              <a:t>逆紹介率</a:t>
            </a:r>
            <a:r>
              <a:rPr lang="ja-JP" altLang="ja-JP" sz="2000" kern="0" dirty="0">
                <a:solidFill>
                  <a:prstClr val="black"/>
                </a:solidFill>
                <a:latin typeface="ＭＳ Ｐゴシック"/>
                <a:ea typeface="ＭＳ Ｐゴシック"/>
                <a:cs typeface="ＭＳ ゴシック"/>
              </a:rPr>
              <a:t>を</a:t>
            </a:r>
            <a:r>
              <a:rPr lang="ja-JP" altLang="ja-JP" sz="2000" kern="0" dirty="0" smtClean="0">
                <a:solidFill>
                  <a:prstClr val="black"/>
                </a:solidFill>
                <a:latin typeface="ＭＳ Ｐゴシック"/>
                <a:ea typeface="ＭＳ Ｐゴシック"/>
                <a:cs typeface="ＭＳ ゴシック"/>
              </a:rPr>
              <a:t>引き上</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err="1" smtClean="0">
                <a:solidFill>
                  <a:prstClr val="black"/>
                </a:solidFill>
                <a:latin typeface="ＭＳ Ｐゴシック"/>
                <a:ea typeface="ＭＳ Ｐゴシック"/>
                <a:cs typeface="ＭＳ ゴシック"/>
              </a:rPr>
              <a:t>げると</a:t>
            </a:r>
            <a:r>
              <a:rPr lang="ja-JP" altLang="ja-JP" sz="2000" kern="0" dirty="0">
                <a:solidFill>
                  <a:prstClr val="black"/>
                </a:solidFill>
                <a:latin typeface="ＭＳ Ｐゴシック"/>
                <a:ea typeface="ＭＳ Ｐゴシック"/>
                <a:cs typeface="ＭＳ ゴシック"/>
              </a:rPr>
              <a:t>ともに、こうした紹介率・逆紹介率の規定を満たさない大病院の長期</a:t>
            </a:r>
            <a:r>
              <a:rPr lang="ja-JP" altLang="ja-JP" sz="2000" kern="0" dirty="0" smtClean="0">
                <a:solidFill>
                  <a:prstClr val="black"/>
                </a:solidFill>
                <a:latin typeface="ＭＳ Ｐゴシック"/>
                <a:ea typeface="ＭＳ Ｐゴシック"/>
                <a:cs typeface="ＭＳ ゴシック"/>
              </a:rPr>
              <a:t>処方（</a:t>
            </a:r>
            <a:r>
              <a:rPr lang="ja-JP" altLang="en-US" sz="2000" kern="0" dirty="0" smtClean="0">
                <a:solidFill>
                  <a:prstClr val="black"/>
                </a:solidFill>
                <a:latin typeface="ＭＳ Ｐゴシック"/>
                <a:ea typeface="ＭＳ Ｐゴシック"/>
                <a:cs typeface="ＭＳ ゴシック"/>
              </a:rPr>
              <a:t>３０</a:t>
            </a:r>
            <a:r>
              <a:rPr lang="ja-JP" altLang="ja-JP" sz="2000" kern="0" dirty="0" smtClean="0">
                <a:solidFill>
                  <a:prstClr val="black"/>
                </a:solidFill>
                <a:latin typeface="ＭＳ Ｐゴシック"/>
                <a:ea typeface="ＭＳ Ｐゴシック"/>
                <a:cs typeface="ＭＳ ゴシック"/>
              </a:rPr>
              <a:t>日</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分</a:t>
            </a:r>
            <a:r>
              <a:rPr lang="ja-JP" altLang="ja-JP" sz="2000" kern="0" dirty="0">
                <a:solidFill>
                  <a:prstClr val="black"/>
                </a:solidFill>
                <a:latin typeface="ＭＳ Ｐゴシック"/>
                <a:ea typeface="ＭＳ Ｐゴシック"/>
                <a:cs typeface="ＭＳ ゴシック"/>
              </a:rPr>
              <a:t>以上の投薬）に対する処方料・処方せん料・薬剤料の減算措置</a:t>
            </a:r>
            <a:r>
              <a:rPr lang="ja-JP" altLang="ja-JP" sz="2000" kern="0" dirty="0" smtClean="0">
                <a:solidFill>
                  <a:prstClr val="black"/>
                </a:solidFill>
                <a:latin typeface="ＭＳ Ｐゴシック"/>
                <a:ea typeface="ＭＳ Ｐゴシック"/>
                <a:cs typeface="ＭＳ ゴシック"/>
              </a:rPr>
              <a:t>（</a:t>
            </a:r>
            <a:r>
              <a:rPr lang="ja-JP" altLang="en-US" sz="2000" kern="0" dirty="0">
                <a:solidFill>
                  <a:prstClr val="black"/>
                </a:solidFill>
                <a:latin typeface="ＭＳ Ｐゴシック"/>
                <a:ea typeface="ＭＳ Ｐゴシック"/>
                <a:cs typeface="ＭＳ ゴシック"/>
              </a:rPr>
              <a:t>６０／</a:t>
            </a:r>
            <a:r>
              <a:rPr lang="ja-JP" altLang="en-US" sz="2000" kern="0" dirty="0" smtClean="0">
                <a:solidFill>
                  <a:prstClr val="black"/>
                </a:solidFill>
                <a:latin typeface="ＭＳ Ｐゴシック"/>
                <a:ea typeface="ＭＳ Ｐゴシック"/>
                <a:cs typeface="ＭＳ ゴシック"/>
              </a:rPr>
              <a:t>１００</a:t>
            </a:r>
            <a:r>
              <a:rPr lang="ja-JP" altLang="ja-JP" sz="2000" kern="0" dirty="0" smtClean="0">
                <a:solidFill>
                  <a:prstClr val="black"/>
                </a:solidFill>
                <a:latin typeface="ＭＳ Ｐゴシック"/>
                <a:ea typeface="ＭＳ Ｐゴシック"/>
                <a:cs typeface="ＭＳ ゴシック"/>
              </a:rPr>
              <a:t>）</a:t>
            </a:r>
            <a:r>
              <a:rPr lang="ja-JP" altLang="ja-JP" sz="2000" kern="0" dirty="0">
                <a:solidFill>
                  <a:prstClr val="black"/>
                </a:solidFill>
                <a:latin typeface="ＭＳ Ｐゴシック"/>
                <a:ea typeface="ＭＳ Ｐゴシック"/>
                <a:cs typeface="ＭＳ ゴシック"/>
              </a:rPr>
              <a:t>を</a:t>
            </a:r>
            <a:r>
              <a:rPr lang="ja-JP" altLang="ja-JP" sz="2000" kern="0" dirty="0" smtClean="0">
                <a:solidFill>
                  <a:prstClr val="black"/>
                </a:solidFill>
                <a:latin typeface="ＭＳ Ｐゴシック"/>
                <a:ea typeface="ＭＳ Ｐゴシック"/>
                <a:cs typeface="ＭＳ ゴシック"/>
              </a:rPr>
              <a:t>設け</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る</a:t>
            </a:r>
            <a:r>
              <a:rPr lang="ja-JP" altLang="en-US" sz="2000" kern="0" dirty="0" smtClean="0">
                <a:solidFill>
                  <a:prstClr val="black"/>
                </a:solidFill>
                <a:latin typeface="ＭＳ Ｐゴシック"/>
                <a:ea typeface="ＭＳ Ｐゴシック"/>
                <a:cs typeface="ＭＳ ゴシック"/>
              </a:rPr>
              <a:t>など</a:t>
            </a:r>
            <a:r>
              <a:rPr lang="ja-JP" altLang="ja-JP" sz="2000" kern="0" dirty="0" smtClean="0">
                <a:solidFill>
                  <a:srgbClr val="FF0000"/>
                </a:solidFill>
                <a:latin typeface="ＭＳ Ｐゴシック"/>
                <a:ea typeface="ＭＳ Ｐゴシック"/>
                <a:cs typeface="ＭＳ ゴシック"/>
              </a:rPr>
              <a:t>大病院</a:t>
            </a:r>
            <a:r>
              <a:rPr lang="ja-JP" altLang="ja-JP" sz="2000" kern="0" dirty="0">
                <a:solidFill>
                  <a:srgbClr val="FF0000"/>
                </a:solidFill>
                <a:latin typeface="ＭＳ Ｐゴシック"/>
                <a:ea typeface="ＭＳ Ｐゴシック"/>
                <a:cs typeface="ＭＳ ゴシック"/>
              </a:rPr>
              <a:t>から診療所、中小病院への外来患者の誘導策</a:t>
            </a:r>
            <a:r>
              <a:rPr lang="ja-JP" altLang="ja-JP" sz="2000" kern="0" dirty="0">
                <a:solidFill>
                  <a:prstClr val="black"/>
                </a:solidFill>
                <a:latin typeface="ＭＳ Ｐゴシック"/>
                <a:ea typeface="ＭＳ Ｐゴシック"/>
                <a:cs typeface="ＭＳ ゴシック"/>
              </a:rPr>
              <a:t>も設けた</a:t>
            </a:r>
            <a:r>
              <a:rPr lang="ja-JP" altLang="ja-JP" sz="2000" kern="0" dirty="0" smtClean="0">
                <a:solidFill>
                  <a:prstClr val="black"/>
                </a:solidFill>
                <a:latin typeface="ＭＳ Ｐゴシック"/>
                <a:ea typeface="ＭＳ Ｐゴシック"/>
                <a:cs typeface="ＭＳ ゴシック"/>
              </a:rPr>
              <a:t>。</a:t>
            </a:r>
            <a:endParaRPr lang="en-US" altLang="ja-JP" sz="2000" kern="100" dirty="0" smtClean="0">
              <a:solidFill>
                <a:prstClr val="black"/>
              </a:solidFill>
              <a:latin typeface="ＭＳ Ｐゴシック"/>
              <a:ea typeface="ＭＳ Ｐゴシック"/>
              <a:cs typeface="Times New Roman"/>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100" dirty="0" smtClean="0">
                <a:solidFill>
                  <a:prstClr val="black"/>
                </a:solidFill>
                <a:latin typeface="ＭＳ Ｐゴシック"/>
                <a:ea typeface="ＭＳ Ｐゴシック"/>
                <a:cs typeface="Times New Roman"/>
              </a:rPr>
              <a:t>○ </a:t>
            </a:r>
            <a:r>
              <a:rPr lang="ja-JP" altLang="ja-JP" sz="2000" kern="0" dirty="0" smtClean="0">
                <a:solidFill>
                  <a:prstClr val="black"/>
                </a:solidFill>
                <a:latin typeface="ＭＳ Ｐゴシック"/>
                <a:ea typeface="ＭＳ Ｐゴシック"/>
                <a:cs typeface="ＭＳ ゴシック"/>
              </a:rPr>
              <a:t>こう</a:t>
            </a:r>
            <a:r>
              <a:rPr lang="ja-JP" altLang="ja-JP" sz="2000" kern="0" dirty="0">
                <a:solidFill>
                  <a:prstClr val="black"/>
                </a:solidFill>
                <a:latin typeface="ＭＳ Ｐゴシック"/>
                <a:ea typeface="ＭＳ Ｐゴシック"/>
                <a:cs typeface="ＭＳ ゴシック"/>
              </a:rPr>
              <a:t>した外来の機能分化の中で、かかりつけ医機能を強化することで、今後の改定</a:t>
            </a:r>
            <a:r>
              <a:rPr lang="ja-JP" altLang="ja-JP" sz="2000" kern="0" dirty="0" smtClean="0">
                <a:solidFill>
                  <a:prstClr val="black"/>
                </a:solidFill>
                <a:latin typeface="ＭＳ Ｐゴシック"/>
                <a:ea typeface="ＭＳ Ｐゴシック"/>
                <a:cs typeface="ＭＳ ゴシック"/>
              </a:rPr>
              <a:t>で</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さらなる</a:t>
            </a:r>
            <a:r>
              <a:rPr lang="ja-JP" altLang="ja-JP" sz="2000" kern="0" dirty="0">
                <a:solidFill>
                  <a:prstClr val="black"/>
                </a:solidFill>
                <a:latin typeface="ＭＳ Ｐゴシック"/>
                <a:ea typeface="ＭＳ Ｐゴシック"/>
                <a:cs typeface="ＭＳ ゴシック"/>
              </a:rPr>
              <a:t>評価を求めていきたい</a:t>
            </a:r>
            <a:r>
              <a:rPr lang="ja-JP" altLang="ja-JP" sz="2000" kern="0" dirty="0" smtClean="0">
                <a:solidFill>
                  <a:prstClr val="black"/>
                </a:solidFill>
                <a:latin typeface="ＭＳ Ｐゴシック"/>
                <a:ea typeface="ＭＳ Ｐゴシック"/>
                <a:cs typeface="ＭＳ ゴシック"/>
              </a:rPr>
              <a:t>。</a:t>
            </a:r>
            <a:endParaRPr lang="ja-JP" altLang="ja-JP" sz="2000" kern="100" dirty="0">
              <a:solidFill>
                <a:prstClr val="black"/>
              </a:solidFill>
              <a:latin typeface="ＭＳ Ｐゴシック"/>
              <a:ea typeface="ＭＳ Ｐゴシック"/>
              <a:cs typeface="Times New Roman"/>
            </a:endParaRPr>
          </a:p>
        </p:txBody>
      </p:sp>
      <p:sp>
        <p:nvSpPr>
          <p:cNvPr id="9" name="Rectangle 7"/>
          <p:cNvSpPr>
            <a:spLocks noChangeArrowheads="1"/>
          </p:cNvSpPr>
          <p:nvPr/>
        </p:nvSpPr>
        <p:spPr bwMode="auto">
          <a:xfrm>
            <a:off x="165110" y="762000"/>
            <a:ext cx="8632057"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Aft>
                <a:spcPct val="0"/>
              </a:spcAft>
              <a:buFontTx/>
              <a:buNone/>
            </a:pPr>
            <a:r>
              <a:rPr lang="ja-JP" altLang="en-US" sz="2400" dirty="0" smtClean="0">
                <a:solidFill>
                  <a:srgbClr val="000000"/>
                </a:solidFill>
                <a:latin typeface="Arial" charset="0"/>
              </a:rPr>
              <a:t>地域包括診療加算：２０点（１回につき</a:t>
            </a:r>
            <a:r>
              <a:rPr lang="ja-JP" altLang="en-US" sz="2400" dirty="0" smtClean="0">
                <a:solidFill>
                  <a:srgbClr val="000000"/>
                </a:solidFill>
                <a:latin typeface="Arial" charset="0"/>
                <a:ea typeface="ＭＳ Ｐゴシック"/>
              </a:rPr>
              <a:t>再診料に加算</a:t>
            </a:r>
            <a:r>
              <a:rPr lang="ja-JP" altLang="en-US" sz="2400" dirty="0" smtClean="0">
                <a:solidFill>
                  <a:srgbClr val="000000"/>
                </a:solidFill>
                <a:latin typeface="Arial" charset="0"/>
              </a:rPr>
              <a:t>）</a:t>
            </a:r>
            <a:r>
              <a:rPr lang="en-US" altLang="ja-JP" sz="2400" dirty="0" smtClean="0">
                <a:solidFill>
                  <a:srgbClr val="000000"/>
                </a:solidFill>
                <a:latin typeface="Arial" charset="0"/>
              </a:rPr>
              <a:t>【</a:t>
            </a:r>
            <a:r>
              <a:rPr lang="ja-JP" altLang="en-US" sz="2400" dirty="0" smtClean="0">
                <a:solidFill>
                  <a:srgbClr val="000000"/>
                </a:solidFill>
                <a:latin typeface="Arial" charset="0"/>
              </a:rPr>
              <a:t>出来高</a:t>
            </a:r>
            <a:r>
              <a:rPr lang="en-US" altLang="ja-JP" sz="2400" dirty="0" smtClean="0">
                <a:solidFill>
                  <a:srgbClr val="000000"/>
                </a:solidFill>
                <a:latin typeface="Arial" charset="0"/>
              </a:rPr>
              <a:t>】</a:t>
            </a:r>
            <a:endParaRPr lang="ja-JP" altLang="en-US" sz="2400" dirty="0" smtClean="0">
              <a:solidFill>
                <a:srgbClr val="000000"/>
              </a:solidFill>
              <a:latin typeface="Arial" charset="0"/>
            </a:endParaRPr>
          </a:p>
        </p:txBody>
      </p:sp>
      <p:sp>
        <p:nvSpPr>
          <p:cNvPr id="10" name="Rectangle 10"/>
          <p:cNvSpPr>
            <a:spLocks noChangeArrowheads="1"/>
          </p:cNvSpPr>
          <p:nvPr/>
        </p:nvSpPr>
        <p:spPr bwMode="auto">
          <a:xfrm>
            <a:off x="165107" y="2225895"/>
            <a:ext cx="9476052" cy="622410"/>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200"/>
              </a:lnSpc>
              <a:spcBef>
                <a:spcPct val="0"/>
              </a:spcBef>
              <a:spcAft>
                <a:spcPct val="0"/>
              </a:spcAft>
              <a:buFont typeface="Wingdings" pitchFamily="2" charset="2"/>
              <a:buNone/>
            </a:pPr>
            <a:r>
              <a:rPr lang="ja-JP" altLang="en-US" sz="2000" dirty="0" smtClean="0">
                <a:solidFill>
                  <a:srgbClr val="000000"/>
                </a:solidFill>
                <a:latin typeface="ＭＳ Ｐゴシック" charset="-128"/>
              </a:rPr>
              <a:t>主治医機能を持った</a:t>
            </a:r>
            <a:r>
              <a:rPr lang="ja-JP" altLang="en-US" sz="2000" dirty="0" smtClean="0">
                <a:solidFill>
                  <a:srgbClr val="FF0000"/>
                </a:solidFill>
                <a:latin typeface="ＭＳ Ｐゴシック" charset="-128"/>
              </a:rPr>
              <a:t>中小病院・診療所</a:t>
            </a:r>
            <a:r>
              <a:rPr lang="ja-JP" altLang="en-US" sz="2000" dirty="0" smtClean="0">
                <a:solidFill>
                  <a:srgbClr val="000000"/>
                </a:solidFill>
                <a:latin typeface="ＭＳ Ｐゴシック" charset="-128"/>
              </a:rPr>
              <a:t>の医師が、複数の慢性疾患を有する患者に対し、患者の同意を得た上で、継続的かつ全人的な医療を行うことについて包括評価　　　　　　　　　</a:t>
            </a:r>
            <a:r>
              <a:rPr lang="ja-JP" altLang="en-US" sz="2400" dirty="0" smtClean="0">
                <a:solidFill>
                  <a:srgbClr val="000000"/>
                </a:solidFill>
                <a:latin typeface="ＭＳ Ｐゴシック" charset="-128"/>
              </a:rPr>
              <a:t>　　　</a:t>
            </a: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2814803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245185" y="1086416"/>
            <a:ext cx="9594720" cy="5102511"/>
          </a:xfrm>
          <a:prstGeom prst="rect">
            <a:avLst/>
          </a:prstGeom>
          <a:solidFill>
            <a:srgbClr val="FFFFAF">
              <a:alpha val="49804"/>
            </a:srgbClr>
          </a:solidFill>
          <a:ln w="9525">
            <a:solidFill>
              <a:schemeClr val="tx1"/>
            </a:solidFill>
            <a:miter lim="800000"/>
            <a:headEnd/>
            <a:tailEnd/>
          </a:ln>
        </p:spPr>
        <p:txBody>
          <a:bodyPr/>
          <a:lstStyle/>
          <a:p>
            <a:endParaRPr lang="en-US" altLang="ja-JP" sz="1600" dirty="0" smtClean="0">
              <a:solidFill>
                <a:prstClr val="black"/>
              </a:solidFill>
            </a:endParaRPr>
          </a:p>
          <a:p>
            <a:pPr marL="285750" indent="-285750">
              <a:buFont typeface="Wingdings" panose="05000000000000000000" pitchFamily="2" charset="2"/>
              <a:buChar char="Ø"/>
            </a:pPr>
            <a:r>
              <a:rPr lang="ja-JP" altLang="en-US" sz="1600" dirty="0" smtClean="0">
                <a:solidFill>
                  <a:prstClr val="black"/>
                </a:solidFill>
              </a:rPr>
              <a:t>　</a:t>
            </a:r>
            <a:r>
              <a:rPr lang="ja-JP" altLang="ja-JP" sz="1600" dirty="0">
                <a:solidFill>
                  <a:prstClr val="black"/>
                </a:solidFill>
              </a:rPr>
              <a:t>外来の機能分化の更なる推進の観点から、主治医機能を持った診療所の医師が、複数の慢性疾患を有する患者に対し、患者の同意を得た上で、継続的かつ全人的な医療を行うことについて評価を行う。</a:t>
            </a:r>
          </a:p>
          <a:p>
            <a:pPr indent="273050">
              <a:spcBef>
                <a:spcPts val="600"/>
              </a:spcBef>
            </a:pPr>
            <a:r>
              <a:rPr lang="ja-JP" altLang="en-US" sz="2000" b="1" dirty="0" smtClean="0">
                <a:solidFill>
                  <a:srgbClr val="0070C0"/>
                </a:solidFill>
              </a:rPr>
              <a:t>（</a:t>
            </a:r>
            <a:r>
              <a:rPr lang="ja-JP" altLang="en-US" sz="2000" b="1" dirty="0">
                <a:solidFill>
                  <a:srgbClr val="0070C0"/>
                </a:solidFill>
              </a:rPr>
              <a:t>新）　　</a:t>
            </a:r>
            <a:r>
              <a:rPr lang="ja-JP" altLang="en-US" sz="2000" b="1" u="sng" dirty="0">
                <a:solidFill>
                  <a:srgbClr val="0070C0"/>
                </a:solidFill>
              </a:rPr>
              <a:t>地域包括診療加算　　　　　　　</a:t>
            </a:r>
            <a:r>
              <a:rPr lang="ja-JP" altLang="en-US" sz="2000" b="1" u="sng" dirty="0" smtClean="0">
                <a:solidFill>
                  <a:srgbClr val="0070C0"/>
                </a:solidFill>
              </a:rPr>
              <a:t>２０点（</a:t>
            </a:r>
            <a:r>
              <a:rPr lang="ja-JP" altLang="en-US" sz="2000" b="1" u="sng" dirty="0">
                <a:solidFill>
                  <a:srgbClr val="0070C0"/>
                </a:solidFill>
              </a:rPr>
              <a:t>１</a:t>
            </a:r>
            <a:r>
              <a:rPr lang="ja-JP" altLang="en-US" sz="2000" b="1" u="sng" dirty="0" smtClean="0">
                <a:solidFill>
                  <a:srgbClr val="0070C0"/>
                </a:solidFill>
              </a:rPr>
              <a:t>回</a:t>
            </a:r>
            <a:r>
              <a:rPr lang="ja-JP" altLang="en-US" sz="2000" b="1" u="sng" dirty="0">
                <a:solidFill>
                  <a:srgbClr val="0070C0"/>
                </a:solidFill>
              </a:rPr>
              <a:t>につき）</a:t>
            </a:r>
            <a:endParaRPr lang="en-US" altLang="ja-JP" sz="2000" b="1" u="sng" dirty="0">
              <a:solidFill>
                <a:srgbClr val="0070C0"/>
              </a:solidFill>
            </a:endParaRPr>
          </a:p>
          <a:p>
            <a:endParaRPr lang="en-US" altLang="ja-JP" sz="14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pPr>
              <a:lnSpc>
                <a:spcPts val="1400"/>
              </a:lnSpc>
            </a:pPr>
            <a:endParaRPr lang="en-US" altLang="ja-JP" sz="1400" dirty="0" smtClean="0">
              <a:solidFill>
                <a:prstClr val="black"/>
              </a:solidFill>
            </a:endParaRPr>
          </a:p>
          <a:p>
            <a:pPr>
              <a:lnSpc>
                <a:spcPts val="1400"/>
              </a:lnSpc>
            </a:pPr>
            <a:r>
              <a:rPr lang="en-US" altLang="ja-JP" sz="1400" dirty="0" smtClean="0">
                <a:solidFill>
                  <a:prstClr val="black"/>
                </a:solidFill>
              </a:rPr>
              <a:t>[</a:t>
            </a:r>
            <a:r>
              <a:rPr lang="ja-JP" altLang="ja-JP" sz="1400" dirty="0">
                <a:solidFill>
                  <a:prstClr val="black"/>
                </a:solidFill>
              </a:rPr>
              <a:t>算定要件</a:t>
            </a:r>
            <a:r>
              <a:rPr lang="en-US" altLang="ja-JP" sz="1400" dirty="0">
                <a:solidFill>
                  <a:prstClr val="black"/>
                </a:solidFill>
              </a:rPr>
              <a:t>]</a:t>
            </a:r>
            <a:endParaRPr lang="ja-JP" altLang="ja-JP" sz="1400" dirty="0">
              <a:solidFill>
                <a:prstClr val="black"/>
              </a:solidFill>
            </a:endParaRPr>
          </a:p>
          <a:p>
            <a:pPr marL="263525" indent="-263525">
              <a:lnSpc>
                <a:spcPts val="1400"/>
              </a:lnSpc>
            </a:pPr>
            <a:r>
              <a:rPr lang="ja-JP" altLang="ja-JP" sz="1400" dirty="0">
                <a:solidFill>
                  <a:prstClr val="black"/>
                </a:solidFill>
              </a:rPr>
              <a:t>①　対象患者は、</a:t>
            </a:r>
            <a:r>
              <a:rPr lang="ja-JP" altLang="ja-JP" sz="1400" b="1" u="sng" dirty="0">
                <a:solidFill>
                  <a:prstClr val="black"/>
                </a:solidFill>
              </a:rPr>
              <a:t>高血圧症、糖尿病、脂質異常症、認知症の４疾病のうち２つ以上（疑いは除く。）を有する患者</a:t>
            </a:r>
            <a:r>
              <a:rPr lang="ja-JP" altLang="ja-JP" sz="1400" dirty="0">
                <a:solidFill>
                  <a:prstClr val="black"/>
                </a:solidFill>
              </a:rPr>
              <a:t>とする</a:t>
            </a:r>
            <a:r>
              <a:rPr lang="ja-JP" altLang="ja-JP" sz="1400" dirty="0" smtClean="0">
                <a:solidFill>
                  <a:prstClr val="black"/>
                </a:solidFill>
              </a:rPr>
              <a:t>。</a:t>
            </a:r>
            <a:endParaRPr lang="en-US" altLang="ja-JP" sz="1400" dirty="0" smtClean="0">
              <a:solidFill>
                <a:prstClr val="black"/>
              </a:solidFill>
            </a:endParaRPr>
          </a:p>
          <a:p>
            <a:pPr marL="263525" indent="-263525">
              <a:lnSpc>
                <a:spcPts val="1400"/>
              </a:lnSpc>
            </a:pPr>
            <a:r>
              <a:rPr lang="en-US" altLang="ja-JP" sz="1400" dirty="0">
                <a:solidFill>
                  <a:prstClr val="black"/>
                </a:solidFill>
              </a:rPr>
              <a:t> </a:t>
            </a:r>
            <a:r>
              <a:rPr lang="en-US" altLang="ja-JP" sz="1400" dirty="0" smtClean="0">
                <a:solidFill>
                  <a:prstClr val="black"/>
                </a:solidFill>
              </a:rPr>
              <a:t>      </a:t>
            </a:r>
            <a:r>
              <a:rPr lang="en-US" altLang="ja-JP" sz="1400" dirty="0">
                <a:solidFill>
                  <a:prstClr val="black"/>
                </a:solidFill>
              </a:rPr>
              <a:t> </a:t>
            </a:r>
            <a:r>
              <a:rPr lang="ja-JP" altLang="ja-JP" sz="1400" dirty="0">
                <a:solidFill>
                  <a:prstClr val="black"/>
                </a:solidFill>
              </a:rPr>
              <a:t>なお、当該医療機関で診療を行う対象疾病（上記４疾病のうち２つ）と重複しない対象疾病（上記４疾病のうち２つ）に</a:t>
            </a:r>
            <a:r>
              <a:rPr lang="ja-JP" altLang="ja-JP" sz="1400" dirty="0" smtClean="0">
                <a:solidFill>
                  <a:prstClr val="black"/>
                </a:solidFill>
              </a:rPr>
              <a:t>ついて</a:t>
            </a:r>
            <a:endParaRPr lang="en-US" altLang="ja-JP" sz="1400" dirty="0" smtClean="0">
              <a:solidFill>
                <a:prstClr val="black"/>
              </a:solidFill>
            </a:endParaRPr>
          </a:p>
          <a:p>
            <a:pPr marL="174625" indent="-174625">
              <a:lnSpc>
                <a:spcPts val="1400"/>
              </a:lnSpc>
            </a:pPr>
            <a:r>
              <a:rPr lang="en-US" altLang="ja-JP" sz="1400" dirty="0">
                <a:solidFill>
                  <a:prstClr val="black"/>
                </a:solidFill>
              </a:rPr>
              <a:t> </a:t>
            </a:r>
            <a:r>
              <a:rPr lang="en-US" altLang="ja-JP" sz="1400" dirty="0" smtClean="0">
                <a:solidFill>
                  <a:prstClr val="black"/>
                </a:solidFill>
              </a:rPr>
              <a:t>     </a:t>
            </a:r>
            <a:r>
              <a:rPr lang="ja-JP" altLang="ja-JP" sz="1400" dirty="0" smtClean="0">
                <a:solidFill>
                  <a:prstClr val="black"/>
                </a:solidFill>
              </a:rPr>
              <a:t>他</a:t>
            </a:r>
            <a:r>
              <a:rPr lang="ja-JP" altLang="ja-JP" sz="1400" dirty="0">
                <a:solidFill>
                  <a:prstClr val="black"/>
                </a:solidFill>
              </a:rPr>
              <a:t>医療機関で診療を行う場合に限り、当該他医療機関でも当該診療料を算定可能とする。</a:t>
            </a:r>
            <a:endParaRPr lang="en-US" altLang="ja-JP" sz="1400" dirty="0" smtClean="0">
              <a:solidFill>
                <a:prstClr val="black"/>
              </a:solidFill>
            </a:endParaRPr>
          </a:p>
          <a:p>
            <a:pPr marL="174625" indent="-174625">
              <a:lnSpc>
                <a:spcPts val="1400"/>
              </a:lnSpc>
            </a:pPr>
            <a:r>
              <a:rPr lang="ja-JP" altLang="en-US" sz="1400" dirty="0" smtClean="0">
                <a:solidFill>
                  <a:prstClr val="black"/>
                </a:solidFill>
              </a:rPr>
              <a:t>②</a:t>
            </a:r>
            <a:r>
              <a:rPr lang="ja-JP" altLang="ja-JP" sz="1400" dirty="0" smtClean="0">
                <a:solidFill>
                  <a:prstClr val="black"/>
                </a:solidFill>
              </a:rPr>
              <a:t>　担当医を決めること。また、当該医師は、関係団体主催の研修を修了していること。</a:t>
            </a:r>
            <a:r>
              <a:rPr lang="en-US" altLang="ja-JP" sz="1400" dirty="0" smtClean="0">
                <a:solidFill>
                  <a:prstClr val="black"/>
                </a:solidFill>
              </a:rPr>
              <a:t>(</a:t>
            </a:r>
            <a:r>
              <a:rPr lang="ja-JP" altLang="ja-JP" sz="1400" dirty="0" smtClean="0">
                <a:solidFill>
                  <a:prstClr val="black"/>
                </a:solidFill>
              </a:rPr>
              <a:t>当該取り扱いについては、平成</a:t>
            </a:r>
            <a:r>
              <a:rPr lang="en-US" altLang="ja-JP" sz="1400" b="1" dirty="0" smtClean="0">
                <a:solidFill>
                  <a:prstClr val="black"/>
                </a:solidFill>
              </a:rPr>
              <a:t>27</a:t>
            </a:r>
            <a:r>
              <a:rPr lang="ja-JP" altLang="ja-JP" sz="1400" dirty="0" smtClean="0">
                <a:solidFill>
                  <a:prstClr val="black"/>
                </a:solidFill>
              </a:rPr>
              <a:t>年</a:t>
            </a:r>
            <a:r>
              <a:rPr lang="ja-JP" altLang="ja-JP" sz="1400" b="1" dirty="0" smtClean="0">
                <a:solidFill>
                  <a:prstClr val="black"/>
                </a:solidFill>
              </a:rPr>
              <a:t>４</a:t>
            </a:r>
            <a:r>
              <a:rPr lang="ja-JP" altLang="ja-JP" sz="1400" dirty="0" smtClean="0">
                <a:solidFill>
                  <a:prstClr val="black"/>
                </a:solidFill>
              </a:rPr>
              <a:t>月</a:t>
            </a:r>
            <a:r>
              <a:rPr lang="ja-JP" altLang="ja-JP" sz="1400" b="1" dirty="0" smtClean="0">
                <a:solidFill>
                  <a:prstClr val="black"/>
                </a:solidFill>
              </a:rPr>
              <a:t>１</a:t>
            </a:r>
            <a:r>
              <a:rPr lang="ja-JP" altLang="ja-JP" sz="1400" dirty="0" smtClean="0">
                <a:solidFill>
                  <a:prstClr val="black"/>
                </a:solidFill>
              </a:rPr>
              <a:t>日から施行する。</a:t>
            </a:r>
            <a:r>
              <a:rPr lang="en-US" altLang="ja-JP" sz="1400" dirty="0" smtClean="0">
                <a:solidFill>
                  <a:prstClr val="black"/>
                </a:solidFill>
              </a:rPr>
              <a:t>)</a:t>
            </a:r>
            <a:endParaRPr lang="ja-JP" altLang="ja-JP" sz="1400" dirty="0" smtClean="0">
              <a:solidFill>
                <a:prstClr val="black"/>
              </a:solidFill>
            </a:endParaRPr>
          </a:p>
          <a:p>
            <a:pPr marL="174625" indent="-174625">
              <a:lnSpc>
                <a:spcPts val="1400"/>
              </a:lnSpc>
            </a:pPr>
            <a:r>
              <a:rPr lang="ja-JP" altLang="en-US" sz="1400" dirty="0" smtClean="0">
                <a:solidFill>
                  <a:prstClr val="black"/>
                </a:solidFill>
              </a:rPr>
              <a:t>③</a:t>
            </a:r>
            <a:r>
              <a:rPr lang="ja-JP" altLang="ja-JP" sz="1400" dirty="0">
                <a:solidFill>
                  <a:prstClr val="black"/>
                </a:solidFill>
              </a:rPr>
              <a:t>　</a:t>
            </a:r>
            <a:r>
              <a:rPr lang="ja-JP" altLang="en-US" sz="1400" b="1" dirty="0" smtClean="0">
                <a:solidFill>
                  <a:srgbClr val="FF0000"/>
                </a:solidFill>
              </a:rPr>
              <a:t>療養</a:t>
            </a:r>
            <a:r>
              <a:rPr lang="ja-JP" altLang="en-US" sz="1400" b="1" dirty="0">
                <a:solidFill>
                  <a:srgbClr val="FF0000"/>
                </a:solidFill>
              </a:rPr>
              <a:t>上</a:t>
            </a:r>
            <a:r>
              <a:rPr lang="ja-JP" altLang="en-US" sz="1400" b="1" dirty="0" smtClean="0">
                <a:solidFill>
                  <a:srgbClr val="FF0000"/>
                </a:solidFill>
              </a:rPr>
              <a:t>の指導、</a:t>
            </a:r>
            <a:r>
              <a:rPr lang="ja-JP" altLang="ja-JP" sz="1400" b="1" dirty="0" smtClean="0">
                <a:solidFill>
                  <a:srgbClr val="FF0000"/>
                </a:solidFill>
              </a:rPr>
              <a:t>服薬管理</a:t>
            </a:r>
            <a:r>
              <a:rPr lang="ja-JP" altLang="en-US" sz="1400" b="1" dirty="0" smtClean="0">
                <a:solidFill>
                  <a:srgbClr val="FF0000"/>
                </a:solidFill>
              </a:rPr>
              <a:t>、健康管理、介護保険に係る</a:t>
            </a:r>
            <a:r>
              <a:rPr lang="ja-JP" altLang="en-US" sz="1400" b="1" dirty="0">
                <a:solidFill>
                  <a:srgbClr val="FF0000"/>
                </a:solidFill>
              </a:rPr>
              <a:t>対応、在宅医療の</a:t>
            </a:r>
            <a:r>
              <a:rPr lang="ja-JP" altLang="en-US" sz="1400" b="1" dirty="0" smtClean="0">
                <a:solidFill>
                  <a:srgbClr val="FF0000"/>
                </a:solidFill>
              </a:rPr>
              <a:t>提供および</a:t>
            </a:r>
            <a:r>
              <a:rPr lang="ja-JP" altLang="en-US" sz="1400" b="1" dirty="0">
                <a:solidFill>
                  <a:srgbClr val="FF0000"/>
                </a:solidFill>
              </a:rPr>
              <a:t>当該患者に</a:t>
            </a:r>
            <a:r>
              <a:rPr lang="ja-JP" altLang="en-US" sz="1400" b="1" dirty="0" smtClean="0">
                <a:solidFill>
                  <a:srgbClr val="FF0000"/>
                </a:solidFill>
              </a:rPr>
              <a:t>対し</a:t>
            </a:r>
            <a:r>
              <a:rPr lang="ja-JP" altLang="en-US" sz="1400" b="1" dirty="0">
                <a:solidFill>
                  <a:srgbClr val="FF0000"/>
                </a:solidFill>
              </a:rPr>
              <a:t>２４</a:t>
            </a:r>
            <a:r>
              <a:rPr lang="ja-JP" altLang="en-US" sz="1400" b="1" dirty="0" smtClean="0">
                <a:solidFill>
                  <a:srgbClr val="FF0000"/>
                </a:solidFill>
              </a:rPr>
              <a:t>時間の対応等</a:t>
            </a:r>
            <a:r>
              <a:rPr lang="ja-JP" altLang="ja-JP" sz="1400" dirty="0" smtClean="0">
                <a:solidFill>
                  <a:prstClr val="black"/>
                </a:solidFill>
              </a:rPr>
              <a:t>を</a:t>
            </a:r>
            <a:r>
              <a:rPr lang="ja-JP" altLang="ja-JP" sz="1400" dirty="0">
                <a:solidFill>
                  <a:prstClr val="black"/>
                </a:solidFill>
              </a:rPr>
              <a:t>行っていること</a:t>
            </a:r>
            <a:r>
              <a:rPr lang="ja-JP" altLang="ja-JP" sz="1400" dirty="0" smtClean="0">
                <a:solidFill>
                  <a:prstClr val="black"/>
                </a:solidFill>
              </a:rPr>
              <a:t>。</a:t>
            </a:r>
          </a:p>
          <a:p>
            <a:pPr marL="263525" indent="-263525">
              <a:lnSpc>
                <a:spcPts val="1400"/>
              </a:lnSpc>
            </a:pPr>
            <a:r>
              <a:rPr lang="ja-JP" altLang="en-US" sz="1400" dirty="0" smtClean="0">
                <a:solidFill>
                  <a:prstClr val="black"/>
                </a:solidFill>
              </a:rPr>
              <a:t>④</a:t>
            </a:r>
            <a:r>
              <a:rPr lang="ja-JP" altLang="ja-JP" sz="1400" dirty="0">
                <a:solidFill>
                  <a:prstClr val="black"/>
                </a:solidFill>
              </a:rPr>
              <a:t>　当該点数を算定している場合は、</a:t>
            </a:r>
            <a:r>
              <a:rPr lang="ja-JP" altLang="ja-JP" sz="1400" b="1" u="sng" dirty="0">
                <a:solidFill>
                  <a:srgbClr val="FF0000"/>
                </a:solidFill>
              </a:rPr>
              <a:t>７剤投与の減算規定の対象外</a:t>
            </a:r>
            <a:r>
              <a:rPr lang="ja-JP" altLang="ja-JP" sz="1400" dirty="0">
                <a:solidFill>
                  <a:prstClr val="black"/>
                </a:solidFill>
              </a:rPr>
              <a:t>とする。</a:t>
            </a:r>
          </a:p>
          <a:p>
            <a:pPr marL="263525" indent="-263525">
              <a:lnSpc>
                <a:spcPts val="1400"/>
              </a:lnSpc>
            </a:pPr>
            <a:r>
              <a:rPr lang="ja-JP" altLang="en-US" sz="1400" dirty="0" smtClean="0">
                <a:solidFill>
                  <a:prstClr val="black"/>
                </a:solidFill>
              </a:rPr>
              <a:t>⑤</a:t>
            </a:r>
            <a:r>
              <a:rPr lang="ja-JP" altLang="ja-JP" sz="1400" dirty="0" smtClean="0">
                <a:solidFill>
                  <a:prstClr val="black"/>
                </a:solidFill>
              </a:rPr>
              <a:t>　下記のうち</a:t>
            </a:r>
            <a:r>
              <a:rPr lang="ja-JP" altLang="en-US" sz="1400" b="1" u="sng" dirty="0">
                <a:solidFill>
                  <a:srgbClr val="FF0000"/>
                </a:solidFill>
              </a:rPr>
              <a:t>いずれ</a:t>
            </a:r>
            <a:r>
              <a:rPr lang="ja-JP" altLang="en-US" sz="1400" b="1" u="sng" dirty="0" smtClean="0">
                <a:solidFill>
                  <a:srgbClr val="FF0000"/>
                </a:solidFill>
              </a:rPr>
              <a:t>か１つ</a:t>
            </a:r>
            <a:r>
              <a:rPr lang="ja-JP" altLang="ja-JP" sz="1400" dirty="0" smtClean="0">
                <a:solidFill>
                  <a:prstClr val="black"/>
                </a:solidFill>
              </a:rPr>
              <a:t>を満たすこと</a:t>
            </a:r>
            <a:endParaRPr lang="en-US" altLang="ja-JP" sz="1400" dirty="0" smtClean="0">
              <a:solidFill>
                <a:prstClr val="black"/>
              </a:solidFill>
            </a:endParaRPr>
          </a:p>
          <a:p>
            <a:pPr marL="539750" indent="-87313"/>
            <a:r>
              <a:rPr lang="ja-JP" altLang="en-US" sz="1400" dirty="0" smtClean="0">
                <a:solidFill>
                  <a:prstClr val="black"/>
                </a:solidFill>
              </a:rPr>
              <a:t>　</a:t>
            </a:r>
            <a:r>
              <a:rPr lang="ja-JP" altLang="ja-JP" sz="1400" dirty="0" smtClean="0">
                <a:solidFill>
                  <a:prstClr val="black"/>
                </a:solidFill>
              </a:rPr>
              <a:t>ア</a:t>
            </a:r>
            <a:r>
              <a:rPr lang="en-US" altLang="ja-JP" sz="1400" dirty="0">
                <a:solidFill>
                  <a:prstClr val="black"/>
                </a:solidFill>
              </a:rPr>
              <a:t>)</a:t>
            </a:r>
            <a:r>
              <a:rPr lang="ja-JP" altLang="ja-JP" sz="1400" dirty="0">
                <a:solidFill>
                  <a:prstClr val="black"/>
                </a:solidFill>
              </a:rPr>
              <a:t>　時間外対応加算</a:t>
            </a:r>
            <a:r>
              <a:rPr lang="ja-JP" altLang="ja-JP" sz="1400" dirty="0" smtClean="0">
                <a:solidFill>
                  <a:prstClr val="black"/>
                </a:solidFill>
              </a:rPr>
              <a:t>１</a:t>
            </a:r>
            <a:r>
              <a:rPr lang="ja-JP" altLang="en-US" sz="1400" u="sng" dirty="0" smtClean="0">
                <a:solidFill>
                  <a:prstClr val="black"/>
                </a:solidFill>
              </a:rPr>
              <a:t>又は</a:t>
            </a:r>
            <a:r>
              <a:rPr lang="ja-JP" altLang="en-US" sz="1400" dirty="0" smtClean="0">
                <a:solidFill>
                  <a:prstClr val="black"/>
                </a:solidFill>
              </a:rPr>
              <a:t>２</a:t>
            </a:r>
            <a:r>
              <a:rPr lang="ja-JP" altLang="ja-JP" sz="1400" dirty="0" smtClean="0">
                <a:solidFill>
                  <a:prstClr val="black"/>
                </a:solidFill>
              </a:rPr>
              <a:t>を</a:t>
            </a:r>
            <a:r>
              <a:rPr lang="ja-JP" altLang="ja-JP" sz="1400" dirty="0">
                <a:solidFill>
                  <a:prstClr val="black"/>
                </a:solidFill>
              </a:rPr>
              <a:t>算定していること　</a:t>
            </a:r>
            <a:endParaRPr lang="en-US" altLang="ja-JP" sz="1400" dirty="0" smtClean="0">
              <a:solidFill>
                <a:prstClr val="black"/>
              </a:solidFill>
            </a:endParaRPr>
          </a:p>
          <a:p>
            <a:pPr marL="539750" indent="-87313"/>
            <a:r>
              <a:rPr lang="ja-JP" altLang="en-US" sz="1400" dirty="0" smtClean="0">
                <a:solidFill>
                  <a:prstClr val="black"/>
                </a:solidFill>
              </a:rPr>
              <a:t>　</a:t>
            </a:r>
            <a:r>
              <a:rPr lang="ja-JP" altLang="ja-JP" sz="1400" dirty="0" smtClean="0">
                <a:solidFill>
                  <a:prstClr val="black"/>
                </a:solidFill>
              </a:rPr>
              <a:t>イ</a:t>
            </a:r>
            <a:r>
              <a:rPr lang="en-US" altLang="ja-JP" sz="1400" dirty="0">
                <a:solidFill>
                  <a:prstClr val="black"/>
                </a:solidFill>
              </a:rPr>
              <a:t>)</a:t>
            </a:r>
            <a:r>
              <a:rPr lang="ja-JP" altLang="ja-JP" sz="1400" dirty="0">
                <a:solidFill>
                  <a:prstClr val="black"/>
                </a:solidFill>
              </a:rPr>
              <a:t>　常勤医師が３人以上在籍している</a:t>
            </a:r>
            <a:r>
              <a:rPr lang="ja-JP" altLang="ja-JP" sz="1400" dirty="0" smtClean="0">
                <a:solidFill>
                  <a:prstClr val="black"/>
                </a:solidFill>
              </a:rPr>
              <a:t>こと</a:t>
            </a:r>
            <a:r>
              <a:rPr lang="ja-JP" altLang="en-US" sz="1400" dirty="0" smtClean="0">
                <a:solidFill>
                  <a:prstClr val="black"/>
                </a:solidFill>
              </a:rPr>
              <a:t>　</a:t>
            </a:r>
            <a:endParaRPr lang="en-US" altLang="ja-JP" sz="1400" dirty="0" smtClean="0">
              <a:solidFill>
                <a:prstClr val="black"/>
              </a:solidFill>
            </a:endParaRPr>
          </a:p>
          <a:p>
            <a:pPr marL="539750" indent="-87313"/>
            <a:r>
              <a:rPr lang="ja-JP" altLang="en-US" sz="1400" dirty="0" smtClean="0">
                <a:solidFill>
                  <a:prstClr val="black"/>
                </a:solidFill>
              </a:rPr>
              <a:t>　</a:t>
            </a:r>
            <a:r>
              <a:rPr lang="ja-JP" altLang="ja-JP" sz="1400" dirty="0" smtClean="0">
                <a:solidFill>
                  <a:prstClr val="black"/>
                </a:solidFill>
              </a:rPr>
              <a:t>ウ</a:t>
            </a:r>
            <a:r>
              <a:rPr lang="en-US" altLang="ja-JP" sz="1400" dirty="0">
                <a:solidFill>
                  <a:prstClr val="black"/>
                </a:solidFill>
              </a:rPr>
              <a:t>)</a:t>
            </a:r>
            <a:r>
              <a:rPr lang="ja-JP" altLang="ja-JP" sz="1400" dirty="0">
                <a:solidFill>
                  <a:prstClr val="black"/>
                </a:solidFill>
              </a:rPr>
              <a:t>　在宅療養支援診療所である</a:t>
            </a:r>
            <a:r>
              <a:rPr lang="ja-JP" altLang="ja-JP" sz="1400" dirty="0" smtClean="0">
                <a:solidFill>
                  <a:prstClr val="black"/>
                </a:solidFill>
              </a:rPr>
              <a:t>こと</a:t>
            </a:r>
            <a:endParaRPr lang="ja-JP" altLang="ja-JP" sz="1400" dirty="0">
              <a:solidFill>
                <a:prstClr val="black"/>
              </a:solidFill>
            </a:endParaRPr>
          </a:p>
        </p:txBody>
      </p:sp>
      <p:sp>
        <p:nvSpPr>
          <p:cNvPr id="2052" name="Rectangle 36"/>
          <p:cNvSpPr>
            <a:spLocks noChangeArrowheads="1"/>
          </p:cNvSpPr>
          <p:nvPr/>
        </p:nvSpPr>
        <p:spPr bwMode="auto">
          <a:xfrm>
            <a:off x="116997" y="766366"/>
            <a:ext cx="8674602" cy="4403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（１）主治医機能</a:t>
            </a:r>
            <a:r>
              <a:rPr lang="en-US" altLang="ja-JP" sz="2400" dirty="0" smtClean="0">
                <a:solidFill>
                  <a:prstClr val="black"/>
                </a:solidFill>
              </a:rPr>
              <a:t>〔</a:t>
            </a:r>
            <a:r>
              <a:rPr lang="ja-JP" altLang="en-US" sz="2400" dirty="0" smtClean="0">
                <a:solidFill>
                  <a:prstClr val="black"/>
                </a:solidFill>
              </a:rPr>
              <a:t>かかりつけ医</a:t>
            </a:r>
            <a:r>
              <a:rPr lang="en-US" altLang="ja-JP" sz="2400" dirty="0" smtClean="0">
                <a:solidFill>
                  <a:prstClr val="black"/>
                </a:solidFill>
              </a:rPr>
              <a:t>〕</a:t>
            </a:r>
            <a:r>
              <a:rPr lang="ja-JP" altLang="en-US" sz="2400" dirty="0" smtClean="0">
                <a:solidFill>
                  <a:prstClr val="black"/>
                </a:solidFill>
              </a:rPr>
              <a:t>の</a:t>
            </a:r>
            <a:r>
              <a:rPr lang="ja-JP" altLang="en-US" sz="2400" dirty="0">
                <a:solidFill>
                  <a:prstClr val="black"/>
                </a:solidFill>
              </a:rPr>
              <a:t>評価（</a:t>
            </a:r>
            <a:r>
              <a:rPr lang="ja-JP" altLang="en-US" sz="2400" dirty="0" smtClean="0">
                <a:solidFill>
                  <a:prstClr val="black"/>
                </a:solidFill>
              </a:rPr>
              <a:t>出来高</a:t>
            </a:r>
            <a:r>
              <a:rPr lang="ja-JP" altLang="en-US" sz="2400" dirty="0">
                <a:solidFill>
                  <a:prstClr val="black"/>
                </a:solidFill>
              </a:rPr>
              <a:t>：</a:t>
            </a:r>
            <a:r>
              <a:rPr lang="ja-JP" altLang="en-US" sz="2400" dirty="0" smtClean="0">
                <a:solidFill>
                  <a:prstClr val="black"/>
                </a:solidFill>
              </a:rPr>
              <a:t>再診料の</a:t>
            </a:r>
            <a:r>
              <a:rPr lang="ja-JP" altLang="en-US" sz="2400" dirty="0">
                <a:solidFill>
                  <a:prstClr val="black"/>
                </a:solidFill>
              </a:rPr>
              <a:t>加算</a:t>
            </a:r>
            <a:r>
              <a:rPr lang="ja-JP" altLang="en-US" sz="2400" dirty="0" smtClean="0">
                <a:solidFill>
                  <a:prstClr val="black"/>
                </a:solidFill>
              </a:rPr>
              <a:t>）</a:t>
            </a:r>
            <a:endParaRPr lang="ja-JP" altLang="en-US" sz="2400" dirty="0">
              <a:solidFill>
                <a:prstClr val="black"/>
              </a:solidFill>
            </a:endParaRPr>
          </a:p>
        </p:txBody>
      </p:sp>
      <p:sp>
        <p:nvSpPr>
          <p:cNvPr id="2" name="正方形/長方形 1"/>
          <p:cNvSpPr/>
          <p:nvPr/>
        </p:nvSpPr>
        <p:spPr>
          <a:xfrm>
            <a:off x="2462442" y="2281589"/>
            <a:ext cx="6733463" cy="990015"/>
          </a:xfrm>
          <a:prstGeom prst="rect">
            <a:avLst/>
          </a:prstGeom>
        </p:spPr>
        <p:txBody>
          <a:bodyPr wrap="square">
            <a:spAutoFit/>
          </a:bodyPr>
          <a:lstStyle/>
          <a:p>
            <a:pPr>
              <a:lnSpc>
                <a:spcPts val="1400"/>
              </a:lnSpc>
            </a:pPr>
            <a:r>
              <a:rPr lang="en-US" altLang="ja-JP" sz="1400" dirty="0">
                <a:solidFill>
                  <a:prstClr val="black"/>
                </a:solidFill>
              </a:rPr>
              <a:t>※</a:t>
            </a:r>
            <a:r>
              <a:rPr lang="ja-JP" altLang="en-US" sz="1400" dirty="0">
                <a:solidFill>
                  <a:prstClr val="black"/>
                </a:solidFill>
              </a:rPr>
              <a:t>１　</a:t>
            </a:r>
            <a:r>
              <a:rPr lang="ja-JP" altLang="ja-JP" sz="1400" dirty="0">
                <a:solidFill>
                  <a:prstClr val="black"/>
                </a:solidFill>
              </a:rPr>
              <a:t>対象医療機関</a:t>
            </a:r>
            <a:r>
              <a:rPr lang="ja-JP" altLang="ja-JP" sz="1400" dirty="0" smtClean="0">
                <a:solidFill>
                  <a:prstClr val="black"/>
                </a:solidFill>
              </a:rPr>
              <a:t>は</a:t>
            </a:r>
            <a:r>
              <a:rPr lang="ja-JP" altLang="ja-JP" sz="1400" b="1" u="sng" dirty="0" smtClean="0">
                <a:solidFill>
                  <a:srgbClr val="FF0000"/>
                </a:solidFill>
              </a:rPr>
              <a:t>診療所</a:t>
            </a:r>
            <a:endParaRPr lang="en-US" altLang="ja-JP" sz="1400" b="1" u="sng" dirty="0">
              <a:solidFill>
                <a:srgbClr val="FF0000"/>
              </a:solidFill>
            </a:endParaRPr>
          </a:p>
          <a:p>
            <a:pPr>
              <a:lnSpc>
                <a:spcPts val="1400"/>
              </a:lnSpc>
            </a:pPr>
            <a:r>
              <a:rPr lang="en-US" altLang="ja-JP" sz="1400" dirty="0">
                <a:solidFill>
                  <a:prstClr val="black"/>
                </a:solidFill>
              </a:rPr>
              <a:t>※</a:t>
            </a:r>
            <a:r>
              <a:rPr lang="ja-JP" altLang="en-US" sz="1400" dirty="0">
                <a:solidFill>
                  <a:prstClr val="black"/>
                </a:solidFill>
              </a:rPr>
              <a:t>２</a:t>
            </a:r>
            <a:r>
              <a:rPr lang="ja-JP" altLang="ja-JP" sz="1400" dirty="0">
                <a:solidFill>
                  <a:prstClr val="black"/>
                </a:solidFill>
              </a:rPr>
              <a:t>　地域包括診療料と地域包括診療加算は</a:t>
            </a:r>
            <a:r>
              <a:rPr lang="ja-JP" altLang="ja-JP" sz="1400" u="sng" dirty="0">
                <a:solidFill>
                  <a:prstClr val="black"/>
                </a:solidFill>
              </a:rPr>
              <a:t>どちらか一方に限り</a:t>
            </a:r>
            <a:r>
              <a:rPr lang="ja-JP" altLang="ja-JP" sz="1400" dirty="0">
                <a:solidFill>
                  <a:prstClr val="black"/>
                </a:solidFill>
              </a:rPr>
              <a:t>届出することができる</a:t>
            </a:r>
          </a:p>
          <a:p>
            <a:pPr marL="263525" indent="-263525">
              <a:lnSpc>
                <a:spcPts val="1400"/>
              </a:lnSpc>
            </a:pPr>
            <a:r>
              <a:rPr lang="en-US" altLang="ja-JP" sz="1400" dirty="0">
                <a:solidFill>
                  <a:prstClr val="black"/>
                </a:solidFill>
              </a:rPr>
              <a:t>※</a:t>
            </a:r>
            <a:r>
              <a:rPr lang="ja-JP" altLang="en-US" sz="1400" dirty="0">
                <a:solidFill>
                  <a:prstClr val="black"/>
                </a:solidFill>
              </a:rPr>
              <a:t>３</a:t>
            </a:r>
            <a:r>
              <a:rPr lang="ja-JP" altLang="ja-JP" sz="1400" dirty="0">
                <a:solidFill>
                  <a:prstClr val="black"/>
                </a:solidFill>
              </a:rPr>
              <a:t>　初診時には算定</a:t>
            </a:r>
            <a:r>
              <a:rPr lang="ja-JP" altLang="ja-JP" sz="1400" dirty="0" smtClean="0">
                <a:solidFill>
                  <a:prstClr val="black"/>
                </a:solidFill>
              </a:rPr>
              <a:t>できない</a:t>
            </a:r>
            <a:endParaRPr lang="en-US" altLang="ja-JP" sz="1400" dirty="0" smtClean="0">
              <a:solidFill>
                <a:prstClr val="black"/>
              </a:solidFill>
            </a:endParaRPr>
          </a:p>
          <a:p>
            <a:pPr marL="263525" indent="-263525">
              <a:lnSpc>
                <a:spcPts val="1400"/>
              </a:lnSpc>
            </a:pPr>
            <a:r>
              <a:rPr lang="en-US" altLang="ja-JP" sz="1400" dirty="0" smtClean="0">
                <a:solidFill>
                  <a:prstClr val="black"/>
                </a:solidFill>
              </a:rPr>
              <a:t>※</a:t>
            </a:r>
            <a:r>
              <a:rPr lang="ja-JP" altLang="en-US" sz="1400" dirty="0" smtClean="0">
                <a:solidFill>
                  <a:prstClr val="black"/>
                </a:solidFill>
              </a:rPr>
              <a:t>４　医療機関単位ではなく、</a:t>
            </a:r>
            <a:r>
              <a:rPr lang="ja-JP" altLang="en-US" sz="1400" dirty="0" smtClean="0">
                <a:solidFill>
                  <a:srgbClr val="FF0000"/>
                </a:solidFill>
              </a:rPr>
              <a:t>患者毎に</a:t>
            </a:r>
            <a:r>
              <a:rPr lang="ja-JP" altLang="en-US" sz="1400" dirty="0" smtClean="0">
                <a:solidFill>
                  <a:prstClr val="black"/>
                </a:solidFill>
              </a:rPr>
              <a:t>算定を選択できる</a:t>
            </a:r>
            <a:endParaRPr lang="en-US" altLang="ja-JP" sz="1400" dirty="0" smtClean="0">
              <a:solidFill>
                <a:prstClr val="black"/>
              </a:solidFill>
            </a:endParaRPr>
          </a:p>
          <a:p>
            <a:pPr marL="263525" indent="-263525">
              <a:lnSpc>
                <a:spcPts val="1400"/>
              </a:lnSpc>
            </a:pPr>
            <a:r>
              <a:rPr lang="en-US" altLang="ja-JP" sz="1400" dirty="0" smtClean="0">
                <a:solidFill>
                  <a:prstClr val="black"/>
                </a:solidFill>
              </a:rPr>
              <a:t>※</a:t>
            </a:r>
            <a:r>
              <a:rPr lang="ja-JP" altLang="en-US" sz="1400" dirty="0" smtClean="0">
                <a:solidFill>
                  <a:prstClr val="black"/>
                </a:solidFill>
              </a:rPr>
              <a:t>５　院外処方の場合、</a:t>
            </a:r>
            <a:r>
              <a:rPr lang="en-US" altLang="ja-JP" sz="1400" dirty="0" smtClean="0">
                <a:solidFill>
                  <a:prstClr val="black"/>
                </a:solidFill>
              </a:rPr>
              <a:t>24</a:t>
            </a:r>
            <a:r>
              <a:rPr lang="ja-JP" altLang="en-US" sz="1400" dirty="0" smtClean="0">
                <a:solidFill>
                  <a:prstClr val="black"/>
                </a:solidFill>
              </a:rPr>
              <a:t>時間対応している薬局と連携</a:t>
            </a:r>
            <a:endParaRPr lang="ja-JP" altLang="ja-JP" sz="1400" dirty="0">
              <a:solidFill>
                <a:prstClr val="black"/>
              </a:solidFill>
            </a:endParaRPr>
          </a:p>
        </p:txBody>
      </p:sp>
      <p:sp>
        <p:nvSpPr>
          <p:cNvPr id="5" name="正方形/長方形 4"/>
          <p:cNvSpPr/>
          <p:nvPr/>
        </p:nvSpPr>
        <p:spPr>
          <a:xfrm>
            <a:off x="674389" y="4963768"/>
            <a:ext cx="4109292" cy="627800"/>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pic>
        <p:nvPicPr>
          <p:cNvPr id="9" name="図 8" descr="doctor4_7.gif"/>
          <p:cNvPicPr>
            <a:picLocks noChangeAspect="1"/>
          </p:cNvPicPr>
          <p:nvPr/>
        </p:nvPicPr>
        <p:blipFill>
          <a:blip r:embed="rId3" cstate="print"/>
          <a:stretch>
            <a:fillRect/>
          </a:stretch>
        </p:blipFill>
        <p:spPr>
          <a:xfrm>
            <a:off x="8595967" y="5119835"/>
            <a:ext cx="586191" cy="561478"/>
          </a:xfrm>
          <a:prstGeom prst="rect">
            <a:avLst/>
          </a:prstGeom>
        </p:spPr>
      </p:pic>
      <p:pic>
        <p:nvPicPr>
          <p:cNvPr id="11" name="Picture 12"/>
          <p:cNvPicPr>
            <a:picLocks noChangeAspect="1" noChangeArrowheads="1"/>
          </p:cNvPicPr>
          <p:nvPr/>
        </p:nvPicPr>
        <p:blipFill>
          <a:blip r:embed="rId4" cstate="print"/>
          <a:srcRect/>
          <a:stretch>
            <a:fillRect/>
          </a:stretch>
        </p:blipFill>
        <p:spPr bwMode="auto">
          <a:xfrm>
            <a:off x="7436616" y="4890791"/>
            <a:ext cx="1225909" cy="773754"/>
          </a:xfrm>
          <a:prstGeom prst="rect">
            <a:avLst/>
          </a:prstGeom>
          <a:noFill/>
          <a:ln w="9525">
            <a:noFill/>
            <a:miter lim="800000"/>
            <a:headEnd/>
            <a:tailEnd/>
          </a:ln>
        </p:spPr>
      </p:pic>
      <p:sp>
        <p:nvSpPr>
          <p:cNvPr id="12" name="テキスト ボックス 11"/>
          <p:cNvSpPr txBox="1"/>
          <p:nvPr/>
        </p:nvSpPr>
        <p:spPr>
          <a:xfrm>
            <a:off x="7360874" y="5591568"/>
            <a:ext cx="2470186" cy="273793"/>
          </a:xfrm>
          <a:prstGeom prst="rect">
            <a:avLst/>
          </a:prstGeom>
          <a:noFill/>
        </p:spPr>
        <p:txBody>
          <a:bodyPr wrap="square" rtlCol="0">
            <a:spAutoFit/>
          </a:bodyPr>
          <a:lstStyle/>
          <a:p>
            <a:r>
              <a:rPr lang="ja-JP" altLang="en-US" sz="1179" dirty="0">
                <a:solidFill>
                  <a:prstClr val="black"/>
                </a:solidFill>
              </a:rPr>
              <a:t>患者がアクセス</a:t>
            </a:r>
            <a:r>
              <a:rPr lang="ja-JP" altLang="en-US" sz="1179" dirty="0" smtClean="0">
                <a:solidFill>
                  <a:prstClr val="black"/>
                </a:solidFill>
              </a:rPr>
              <a:t>しやすい診療所</a:t>
            </a:r>
            <a:endParaRPr lang="ja-JP" altLang="en-US" sz="1179" dirty="0">
              <a:solidFill>
                <a:prstClr val="black"/>
              </a:solidFill>
            </a:endParaRPr>
          </a:p>
        </p:txBody>
      </p:sp>
      <p:pic>
        <p:nvPicPr>
          <p:cNvPr id="13" name="図 12" descr="doctor_illust07_02.gif"/>
          <p:cNvPicPr>
            <a:picLocks noChangeAspect="1"/>
          </p:cNvPicPr>
          <p:nvPr/>
        </p:nvPicPr>
        <p:blipFill>
          <a:blip r:embed="rId5" cstate="print"/>
          <a:stretch>
            <a:fillRect/>
          </a:stretch>
        </p:blipFill>
        <p:spPr>
          <a:xfrm>
            <a:off x="9025560" y="5178204"/>
            <a:ext cx="436938" cy="503109"/>
          </a:xfrm>
          <a:prstGeom prst="rect">
            <a:avLst/>
          </a:prstGeom>
        </p:spPr>
      </p:pic>
      <p:pic>
        <p:nvPicPr>
          <p:cNvPr id="14" name="Picture 16" descr="HM00170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2810" y="4848935"/>
            <a:ext cx="387832" cy="4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p:cNvSpPr>
            <a:spLocks noChangeArrowheads="1"/>
          </p:cNvSpPr>
          <p:nvPr/>
        </p:nvSpPr>
        <p:spPr bwMode="auto">
          <a:xfrm>
            <a:off x="245185" y="105341"/>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kumimoji="1" lang="ja-JP" altLang="en-US" b="0" i="0" u="none" strike="noStrike" kern="0" cap="none" spc="0" normalizeH="0" baseline="0" noProof="0" dirty="0" smtClean="0">
                <a:ln>
                  <a:noFill/>
                </a:ln>
                <a:solidFill>
                  <a:srgbClr val="000000"/>
                </a:solidFill>
                <a:effectLst/>
                <a:uLnTx/>
                <a:uFillTx/>
              </a:rPr>
              <a:t>２．</a:t>
            </a:r>
            <a:r>
              <a:rPr kumimoji="1" lang="ja-JP" altLang="en-US" b="0" i="0" u="none" strike="noStrike" kern="0" cap="none" spc="0" normalizeH="0" baseline="0" noProof="0" dirty="0">
                <a:ln>
                  <a:noFill/>
                </a:ln>
                <a:solidFill>
                  <a:srgbClr val="000000"/>
                </a:solidFill>
                <a:effectLst/>
                <a:uLnTx/>
                <a:uFillTx/>
                <a:latin typeface="ＭＳ Ｐゴシック"/>
                <a:ea typeface="ＭＳ Ｐゴシック"/>
              </a:rPr>
              <a:t>外来の機能分化の更なる</a:t>
            </a:r>
            <a:r>
              <a:rPr kumimoji="1" lang="ja-JP" altLang="en-US" b="0" i="0" u="none" strike="noStrike" kern="0" cap="none" spc="0" normalizeH="0" baseline="0" noProof="0" dirty="0" smtClean="0">
                <a:ln>
                  <a:noFill/>
                </a:ln>
                <a:solidFill>
                  <a:srgbClr val="000000"/>
                </a:solidFill>
                <a:effectLst/>
                <a:uLnTx/>
                <a:uFillTx/>
                <a:latin typeface="ＭＳ Ｐゴシック"/>
                <a:ea typeface="ＭＳ Ｐゴシック"/>
              </a:rPr>
              <a:t>推進</a:t>
            </a:r>
            <a:endParaRPr kumimoji="1" lang="ja-JP" altLang="en-US" b="0" i="0" u="none" strike="noStrike" kern="0" cap="none" spc="0" normalizeH="0" baseline="0" noProof="0" dirty="0" smtClean="0">
              <a:ln>
                <a:noFill/>
              </a:ln>
              <a:solidFill>
                <a:srgbClr val="000000"/>
              </a:solidFill>
              <a:effectLst/>
              <a:uLnTx/>
              <a:uFillTx/>
            </a:endParaRPr>
          </a:p>
        </p:txBody>
      </p:sp>
      <p:sp>
        <p:nvSpPr>
          <p:cNvPr id="1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pic>
        <p:nvPicPr>
          <p:cNvPr id="3074" name="Picture 2" descr="C:\Users\UEHARA\AppData\Local\Temp\ilm17_bc01008-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4270" y="2347238"/>
            <a:ext cx="945221" cy="858718"/>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6876673" y="1960509"/>
            <a:ext cx="2932160" cy="415498"/>
          </a:xfrm>
          <a:prstGeom prst="rect">
            <a:avLst/>
          </a:prstGeom>
          <a:ln w="9525">
            <a:solidFill>
              <a:srgbClr val="FF0000"/>
            </a:solidFill>
            <a:prstDash val="dash"/>
          </a:ln>
        </p:spPr>
        <p:txBody>
          <a:bodyPr wrap="square">
            <a:spAutoFit/>
          </a:bodyPr>
          <a:lstStyle/>
          <a:p>
            <a:pPr>
              <a:lnSpc>
                <a:spcPts val="1200"/>
              </a:lnSpc>
            </a:pPr>
            <a:r>
              <a:rPr lang="en-US" altLang="ja-JP" sz="1050" b="1" dirty="0" smtClean="0">
                <a:solidFill>
                  <a:srgbClr val="FF0000"/>
                </a:solidFill>
                <a:latin typeface="+mn-ea"/>
              </a:rPr>
              <a:t>※</a:t>
            </a:r>
            <a:r>
              <a:rPr lang="ja-JP" altLang="en-US" sz="1050" b="1" dirty="0" smtClean="0">
                <a:solidFill>
                  <a:srgbClr val="FF0000"/>
                </a:solidFill>
                <a:latin typeface="+mn-ea"/>
              </a:rPr>
              <a:t>　</a:t>
            </a:r>
            <a:r>
              <a:rPr lang="ja-JP" altLang="en-US" sz="1050" b="1" dirty="0">
                <a:solidFill>
                  <a:srgbClr val="FF0000"/>
                </a:solidFill>
                <a:latin typeface="+mn-ea"/>
              </a:rPr>
              <a:t>要件</a:t>
            </a:r>
            <a:r>
              <a:rPr lang="ja-JP" altLang="en-US" sz="1050" b="1" dirty="0" smtClean="0">
                <a:solidFill>
                  <a:srgbClr val="FF0000"/>
                </a:solidFill>
                <a:latin typeface="+mn-ea"/>
              </a:rPr>
              <a:t>を満たすことが</a:t>
            </a:r>
            <a:r>
              <a:rPr lang="ja-JP" altLang="ja-JP" sz="1050" b="1" kern="100" dirty="0" smtClean="0">
                <a:solidFill>
                  <a:srgbClr val="FF0000"/>
                </a:solidFill>
                <a:latin typeface="+mn-ea"/>
                <a:cs typeface="Times New Roman"/>
              </a:rPr>
              <a:t>確認</a:t>
            </a:r>
            <a:r>
              <a:rPr lang="ja-JP" altLang="ja-JP" sz="1050" b="1" kern="100" dirty="0">
                <a:solidFill>
                  <a:srgbClr val="FF0000"/>
                </a:solidFill>
                <a:latin typeface="+mn-ea"/>
                <a:cs typeface="Times New Roman"/>
              </a:rPr>
              <a:t>できる資料の写し</a:t>
            </a:r>
            <a:r>
              <a:rPr lang="ja-JP" altLang="ja-JP" sz="1050" b="1" kern="100" dirty="0" smtClean="0">
                <a:solidFill>
                  <a:srgbClr val="FF0000"/>
                </a:solidFill>
                <a:latin typeface="+mn-ea"/>
                <a:cs typeface="Times New Roman"/>
              </a:rPr>
              <a:t>を</a:t>
            </a:r>
            <a:endParaRPr lang="en-US" altLang="ja-JP" sz="1050" b="1" kern="100" dirty="0" smtClean="0">
              <a:solidFill>
                <a:srgbClr val="FF0000"/>
              </a:solidFill>
              <a:latin typeface="+mn-ea"/>
              <a:cs typeface="Times New Roman"/>
            </a:endParaRPr>
          </a:p>
          <a:p>
            <a:pPr>
              <a:lnSpc>
                <a:spcPts val="1200"/>
              </a:lnSpc>
            </a:pPr>
            <a:r>
              <a:rPr lang="ja-JP" altLang="en-US" sz="1050" b="1" kern="100" dirty="0">
                <a:solidFill>
                  <a:srgbClr val="FF0000"/>
                </a:solidFill>
                <a:latin typeface="+mn-ea"/>
                <a:cs typeface="Times New Roman"/>
              </a:rPr>
              <a:t>　</a:t>
            </a:r>
            <a:r>
              <a:rPr lang="ja-JP" altLang="en-US" sz="1050" b="1" kern="100" dirty="0" smtClean="0">
                <a:solidFill>
                  <a:srgbClr val="FF0000"/>
                </a:solidFill>
                <a:latin typeface="+mn-ea"/>
                <a:cs typeface="Times New Roman"/>
              </a:rPr>
              <a:t>　</a:t>
            </a:r>
            <a:r>
              <a:rPr lang="ja-JP" altLang="ja-JP" sz="1050" b="1" kern="100" dirty="0" smtClean="0">
                <a:solidFill>
                  <a:srgbClr val="FF0000"/>
                </a:solidFill>
                <a:latin typeface="+mn-ea"/>
                <a:cs typeface="Times New Roman"/>
              </a:rPr>
              <a:t>添付</a:t>
            </a:r>
            <a:r>
              <a:rPr lang="ja-JP" altLang="en-US" sz="1050" b="1" kern="100" dirty="0" smtClean="0">
                <a:solidFill>
                  <a:srgbClr val="FF0000"/>
                </a:solidFill>
                <a:latin typeface="+mn-ea"/>
                <a:cs typeface="Times New Roman"/>
              </a:rPr>
              <a:t>した上で届出必要</a:t>
            </a:r>
            <a:endParaRPr lang="en-US" altLang="ja-JP" sz="1050" b="1" dirty="0" smtClean="0">
              <a:solidFill>
                <a:srgbClr val="FF0000"/>
              </a:solidFill>
              <a:latin typeface="+mn-ea"/>
            </a:endParaRPr>
          </a:p>
        </p:txBody>
      </p:sp>
      <p:sp>
        <p:nvSpPr>
          <p:cNvPr id="17" name="正方形/長方形 16"/>
          <p:cNvSpPr/>
          <p:nvPr/>
        </p:nvSpPr>
        <p:spPr>
          <a:xfrm>
            <a:off x="5961153" y="4479171"/>
            <a:ext cx="3847680" cy="246221"/>
          </a:xfrm>
          <a:prstGeom prst="rect">
            <a:avLst/>
          </a:prstGeom>
          <a:ln w="9525">
            <a:noFill/>
            <a:prstDash val="dash"/>
          </a:ln>
        </p:spPr>
        <p:txBody>
          <a:bodyPr wrap="square">
            <a:spAutoFit/>
          </a:bodyPr>
          <a:lstStyle/>
          <a:p>
            <a:pPr>
              <a:lnSpc>
                <a:spcPts val="1200"/>
              </a:lnSpc>
            </a:pPr>
            <a:r>
              <a:rPr lang="en-US" altLang="ja-JP" sz="1050" b="1" dirty="0" smtClean="0">
                <a:latin typeface="+mn-ea"/>
              </a:rPr>
              <a:t>※</a:t>
            </a:r>
            <a:r>
              <a:rPr lang="ja-JP" altLang="en-US" sz="1050" b="1" dirty="0" smtClean="0">
                <a:latin typeface="+mn-ea"/>
              </a:rPr>
              <a:t>　当該患者に院外処方を行う場合、</a:t>
            </a:r>
            <a:r>
              <a:rPr lang="en-US" altLang="ja-JP" sz="1050" b="1" dirty="0" smtClean="0">
                <a:latin typeface="+mn-ea"/>
              </a:rPr>
              <a:t>24</a:t>
            </a:r>
            <a:r>
              <a:rPr lang="ja-JP" altLang="en-US" sz="1050" b="1" dirty="0" smtClean="0">
                <a:latin typeface="+mn-ea"/>
              </a:rPr>
              <a:t>時間対応の薬局と連携</a:t>
            </a:r>
            <a:endParaRPr lang="en-US" altLang="ja-JP" sz="1050" b="1" kern="100" dirty="0" smtClean="0">
              <a:latin typeface="+mn-ea"/>
              <a:cs typeface="Times New Roman"/>
            </a:endParaRPr>
          </a:p>
        </p:txBody>
      </p:sp>
      <p:sp>
        <p:nvSpPr>
          <p:cNvPr id="19" name="正方形/長方形 18"/>
          <p:cNvSpPr/>
          <p:nvPr/>
        </p:nvSpPr>
        <p:spPr>
          <a:xfrm>
            <a:off x="2924814" y="5619140"/>
            <a:ext cx="4345781" cy="400110"/>
          </a:xfrm>
          <a:prstGeom prst="rect">
            <a:avLst/>
          </a:prstGeom>
          <a:ln w="9525">
            <a:solidFill>
              <a:srgbClr val="FF0000"/>
            </a:solidFill>
            <a:prstDash val="dash"/>
          </a:ln>
        </p:spPr>
        <p:txBody>
          <a:bodyPr wrap="square">
            <a:spAutoFit/>
          </a:bodyPr>
          <a:lstStyle/>
          <a:p>
            <a:pPr>
              <a:lnSpc>
                <a:spcPts val="1200"/>
              </a:lnSpc>
            </a:pPr>
            <a:r>
              <a:rPr lang="ja-JP" altLang="en-US" sz="1050" dirty="0">
                <a:solidFill>
                  <a:srgbClr val="FF0000"/>
                </a:solidFill>
                <a:latin typeface="+mn-ea"/>
              </a:rPr>
              <a:t>関係</a:t>
            </a:r>
            <a:r>
              <a:rPr lang="ja-JP" altLang="en-US" sz="1050" dirty="0" smtClean="0">
                <a:solidFill>
                  <a:srgbClr val="FF0000"/>
                </a:solidFill>
                <a:latin typeface="+mn-ea"/>
              </a:rPr>
              <a:t>団体主催の研修：日医（在宅医療研修＋生涯教育）とするよう要請中</a:t>
            </a:r>
            <a:endParaRPr lang="en-US" altLang="ja-JP" sz="1050" dirty="0" smtClean="0">
              <a:solidFill>
                <a:srgbClr val="FF0000"/>
              </a:solidFill>
              <a:latin typeface="+mn-ea"/>
            </a:endParaRPr>
          </a:p>
          <a:p>
            <a:pPr>
              <a:lnSpc>
                <a:spcPts val="1200"/>
              </a:lnSpc>
            </a:pPr>
            <a:r>
              <a:rPr lang="en-US" altLang="ja-JP" sz="1050" kern="100" dirty="0" smtClean="0">
                <a:solidFill>
                  <a:srgbClr val="FF0000"/>
                </a:solidFill>
                <a:latin typeface="+mn-ea"/>
                <a:cs typeface="Times New Roman"/>
              </a:rPr>
              <a:t>p.98</a:t>
            </a:r>
            <a:r>
              <a:rPr lang="ja-JP" altLang="en-US" sz="1050" kern="100" dirty="0" smtClean="0">
                <a:solidFill>
                  <a:srgbClr val="FF0000"/>
                </a:solidFill>
                <a:latin typeface="+mn-ea"/>
                <a:cs typeface="Times New Roman"/>
              </a:rPr>
              <a:t>も同様</a:t>
            </a:r>
            <a:endParaRPr lang="en-US" altLang="ja-JP" sz="1050" kern="100" dirty="0" smtClean="0">
              <a:solidFill>
                <a:srgbClr val="FF0000"/>
              </a:solidFill>
              <a:latin typeface="+mn-ea"/>
              <a:cs typeface="Times New Roman"/>
            </a:endParaRPr>
          </a:p>
        </p:txBody>
      </p:sp>
    </p:spTree>
    <p:extLst>
      <p:ext uri="{BB962C8B-B14F-4D97-AF65-F5344CB8AC3E}">
        <p14:creationId xmlns:p14="http://schemas.microsoft.com/office/powerpoint/2010/main" val="31000430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245185" y="1003146"/>
            <a:ext cx="9594720" cy="5707628"/>
          </a:xfrm>
          <a:prstGeom prst="rect">
            <a:avLst/>
          </a:prstGeom>
          <a:solidFill>
            <a:srgbClr val="FFFFAF">
              <a:alpha val="49804"/>
            </a:srgbClr>
          </a:solidFill>
          <a:ln w="9525">
            <a:solidFill>
              <a:schemeClr val="tx1"/>
            </a:solidFill>
            <a:miter lim="800000"/>
            <a:headEnd/>
            <a:tailEnd/>
          </a:ln>
        </p:spPr>
        <p:txBody>
          <a:bodyPr/>
          <a:lstStyle/>
          <a:p>
            <a:endParaRPr lang="en-US" altLang="ja-JP" sz="1600" dirty="0" smtClean="0">
              <a:solidFill>
                <a:prstClr val="black"/>
              </a:solidFill>
            </a:endParaRPr>
          </a:p>
          <a:p>
            <a:pPr marL="285750" indent="-285750">
              <a:buFont typeface="Wingdings" panose="05000000000000000000" pitchFamily="2" charset="2"/>
              <a:buChar char="Ø"/>
            </a:pPr>
            <a:r>
              <a:rPr lang="ja-JP" altLang="en-US" sz="1600" dirty="0" smtClean="0">
                <a:solidFill>
                  <a:prstClr val="black"/>
                </a:solidFill>
              </a:rPr>
              <a:t>　</a:t>
            </a:r>
            <a:r>
              <a:rPr lang="ja-JP" altLang="ja-JP" sz="1600" dirty="0" smtClean="0">
                <a:solidFill>
                  <a:prstClr val="black"/>
                </a:solidFill>
              </a:rPr>
              <a:t>外来</a:t>
            </a:r>
            <a:r>
              <a:rPr lang="ja-JP" altLang="ja-JP" sz="1600" dirty="0">
                <a:solidFill>
                  <a:prstClr val="black"/>
                </a:solidFill>
              </a:rPr>
              <a:t>の機能分化の更なる推進の観点から、主治医機能を持った中小病院及び診療所の医師が、複数の慢性疾患を有する患者に対し、患者の同意を得た上で、継続的かつ全人的な医療を行うことについて評価を行う</a:t>
            </a:r>
            <a:r>
              <a:rPr lang="ja-JP" altLang="ja-JP" sz="1600" dirty="0" smtClean="0">
                <a:solidFill>
                  <a:prstClr val="black"/>
                </a:solidFill>
              </a:rPr>
              <a:t>。</a:t>
            </a:r>
            <a:endParaRPr lang="en-US" altLang="ja-JP" sz="1200" b="1" dirty="0" smtClean="0">
              <a:solidFill>
                <a:srgbClr val="0070C0"/>
              </a:solidFill>
            </a:endParaRPr>
          </a:p>
          <a:p>
            <a:pPr indent="273050"/>
            <a:r>
              <a:rPr lang="ja-JP" altLang="en-US" sz="2000" b="1" dirty="0" smtClean="0">
                <a:solidFill>
                  <a:srgbClr val="0070C0"/>
                </a:solidFill>
              </a:rPr>
              <a:t>（新）　　</a:t>
            </a:r>
            <a:r>
              <a:rPr lang="ja-JP" altLang="en-US" sz="2000" b="1" u="sng" dirty="0" smtClean="0">
                <a:solidFill>
                  <a:srgbClr val="0070C0"/>
                </a:solidFill>
              </a:rPr>
              <a:t>地域包括診療料　　　　　　　１</a:t>
            </a:r>
            <a:r>
              <a:rPr lang="en-US" altLang="ja-JP" sz="2000" b="1" u="sng" dirty="0" smtClean="0">
                <a:solidFill>
                  <a:srgbClr val="0070C0"/>
                </a:solidFill>
              </a:rPr>
              <a:t>,</a:t>
            </a:r>
            <a:r>
              <a:rPr lang="ja-JP" altLang="en-US" sz="2000" b="1" u="sng" dirty="0" smtClean="0">
                <a:solidFill>
                  <a:srgbClr val="0070C0"/>
                </a:solidFill>
              </a:rPr>
              <a:t>５０３点（月</a:t>
            </a:r>
            <a:r>
              <a:rPr lang="ja-JP" altLang="en-US" sz="2000" b="1" u="sng" dirty="0">
                <a:solidFill>
                  <a:srgbClr val="0070C0"/>
                </a:solidFill>
              </a:rPr>
              <a:t>１</a:t>
            </a:r>
            <a:r>
              <a:rPr lang="ja-JP" altLang="en-US" sz="2000" b="1" u="sng" dirty="0" smtClean="0">
                <a:solidFill>
                  <a:srgbClr val="0070C0"/>
                </a:solidFill>
              </a:rPr>
              <a:t>回）</a:t>
            </a:r>
            <a:endParaRPr lang="en-US" altLang="ja-JP" sz="2000" b="1" u="sng" dirty="0" smtClean="0">
              <a:solidFill>
                <a:srgbClr val="0070C0"/>
              </a:solidFill>
            </a:endParaRPr>
          </a:p>
          <a:p>
            <a:endParaRPr lang="en-US" altLang="ja-JP" sz="14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r>
              <a:rPr lang="en-US" altLang="ja-JP" sz="1200" dirty="0" smtClean="0">
                <a:solidFill>
                  <a:prstClr val="black"/>
                </a:solidFill>
              </a:rPr>
              <a:t>[</a:t>
            </a:r>
            <a:r>
              <a:rPr lang="ja-JP" altLang="ja-JP" sz="1200" dirty="0" smtClean="0">
                <a:solidFill>
                  <a:prstClr val="black"/>
                </a:solidFill>
              </a:rPr>
              <a:t>包括範囲</a:t>
            </a:r>
            <a:r>
              <a:rPr lang="en-US" altLang="ja-JP" sz="1200" dirty="0" smtClean="0">
                <a:solidFill>
                  <a:prstClr val="black"/>
                </a:solidFill>
              </a:rPr>
              <a:t>]</a:t>
            </a:r>
            <a:endParaRPr lang="ja-JP" altLang="ja-JP" sz="1200" dirty="0" smtClean="0">
              <a:solidFill>
                <a:prstClr val="black"/>
              </a:solidFill>
            </a:endParaRPr>
          </a:p>
          <a:p>
            <a:r>
              <a:rPr lang="ja-JP" altLang="en-US" sz="1200" dirty="0" smtClean="0">
                <a:solidFill>
                  <a:prstClr val="black"/>
                </a:solidFill>
              </a:rPr>
              <a:t>　</a:t>
            </a:r>
            <a:r>
              <a:rPr lang="ja-JP" altLang="ja-JP" sz="1200" dirty="0" smtClean="0">
                <a:solidFill>
                  <a:prstClr val="black"/>
                </a:solidFill>
              </a:rPr>
              <a:t>下記以外は</a:t>
            </a:r>
            <a:r>
              <a:rPr lang="ja-JP" altLang="ja-JP" sz="1200" dirty="0" smtClean="0">
                <a:solidFill>
                  <a:prstClr val="black"/>
                </a:solidFill>
                <a:latin typeface="ＭＳ Ｐゴシック" panose="020B0600070205080204" pitchFamily="50" charset="-128"/>
              </a:rPr>
              <a:t>包括とする。なお、当該点数の算定は患者の状態に応じて月ごとに決定することとし、算定しなかった月については包括されない。</a:t>
            </a:r>
          </a:p>
          <a:p>
            <a:pPr marL="176213" indent="-1588"/>
            <a:r>
              <a:rPr lang="ja-JP" altLang="en-US" sz="1200" dirty="0" smtClean="0">
                <a:solidFill>
                  <a:prstClr val="black"/>
                </a:solidFill>
                <a:latin typeface="ＭＳ Ｐゴシック" panose="020B0600070205080204" pitchFamily="50" charset="-128"/>
              </a:rPr>
              <a:t>・</a:t>
            </a:r>
            <a:r>
              <a:rPr lang="ja-JP" altLang="ja-JP" sz="1200" dirty="0" smtClean="0">
                <a:solidFill>
                  <a:prstClr val="black"/>
                </a:solidFill>
                <a:latin typeface="ＭＳ Ｐゴシック" panose="020B0600070205080204" pitchFamily="50" charset="-128"/>
              </a:rPr>
              <a:t>（</a:t>
            </a:r>
            <a:r>
              <a:rPr lang="ja-JP" altLang="en-US" sz="1200" dirty="0" smtClean="0">
                <a:solidFill>
                  <a:prstClr val="black"/>
                </a:solidFill>
                <a:latin typeface="ＭＳ Ｐゴシック" panose="020B0600070205080204" pitchFamily="50" charset="-128"/>
              </a:rPr>
              <a:t>再診料の</a:t>
            </a:r>
            <a:r>
              <a:rPr lang="ja-JP" altLang="ja-JP" sz="1200" dirty="0" smtClean="0">
                <a:solidFill>
                  <a:prstClr val="black"/>
                </a:solidFill>
                <a:latin typeface="ＭＳ Ｐゴシック" panose="020B0600070205080204" pitchFamily="50" charset="-128"/>
              </a:rPr>
              <a:t>）時間外加算、休日加算、深夜加算及び小児科特例加算</a:t>
            </a:r>
            <a:r>
              <a:rPr lang="ja-JP" altLang="en-US" sz="1200" dirty="0" smtClean="0">
                <a:solidFill>
                  <a:prstClr val="black"/>
                </a:solidFill>
                <a:latin typeface="ＭＳ Ｐゴシック" panose="020B0600070205080204" pitchFamily="50" charset="-128"/>
              </a:rPr>
              <a:t>　</a:t>
            </a:r>
            <a:endParaRPr lang="en-US" altLang="ja-JP" sz="1200" dirty="0" smtClean="0">
              <a:solidFill>
                <a:prstClr val="black"/>
              </a:solidFill>
              <a:latin typeface="ＭＳ Ｐゴシック" panose="020B0600070205080204" pitchFamily="50" charset="-128"/>
            </a:endParaRPr>
          </a:p>
          <a:p>
            <a:pPr marL="176213" indent="-1588"/>
            <a:r>
              <a:rPr lang="ja-JP" altLang="en-US" sz="1200" dirty="0" smtClean="0">
                <a:solidFill>
                  <a:prstClr val="black"/>
                </a:solidFill>
                <a:latin typeface="ＭＳ Ｐゴシック" panose="020B0600070205080204" pitchFamily="50" charset="-128"/>
              </a:rPr>
              <a:t>・</a:t>
            </a:r>
            <a:r>
              <a:rPr lang="en-US" altLang="ja-JP" sz="1200" dirty="0" smtClean="0">
                <a:solidFill>
                  <a:prstClr val="black"/>
                </a:solidFill>
                <a:latin typeface="ＭＳ Ｐゴシック" panose="020B0600070205080204" pitchFamily="50" charset="-128"/>
              </a:rPr>
              <a:t>地域連携小児夜間・休日診療料</a:t>
            </a:r>
            <a:r>
              <a:rPr lang="ja-JP" altLang="en-US" sz="1200" dirty="0" smtClean="0">
                <a:solidFill>
                  <a:prstClr val="black"/>
                </a:solidFill>
                <a:latin typeface="ＭＳ Ｐゴシック" panose="020B0600070205080204" pitchFamily="50" charset="-128"/>
              </a:rPr>
              <a:t>　診療情報提供料（</a:t>
            </a:r>
            <a:r>
              <a:rPr lang="en-US" altLang="ja-JP" sz="1200" dirty="0" smtClean="0">
                <a:solidFill>
                  <a:prstClr val="black"/>
                </a:solidFill>
                <a:latin typeface="ＭＳ Ｐゴシック" panose="020B0600070205080204" pitchFamily="50" charset="-128"/>
              </a:rPr>
              <a:t>Ⅱ</a:t>
            </a:r>
            <a:r>
              <a:rPr lang="ja-JP" altLang="en-US" sz="1200" dirty="0" smtClean="0">
                <a:solidFill>
                  <a:prstClr val="black"/>
                </a:solidFill>
                <a:latin typeface="ＭＳ Ｐゴシック" panose="020B0600070205080204" pitchFamily="50" charset="-128"/>
              </a:rPr>
              <a:t>）</a:t>
            </a:r>
            <a:endParaRPr lang="en-US" altLang="ja-JP" sz="1200" dirty="0" smtClean="0">
              <a:solidFill>
                <a:prstClr val="black"/>
              </a:solidFill>
              <a:latin typeface="ＭＳ Ｐゴシック" panose="020B0600070205080204" pitchFamily="50" charset="-128"/>
            </a:endParaRPr>
          </a:p>
          <a:p>
            <a:pPr marL="176213" indent="-1588"/>
            <a:r>
              <a:rPr lang="ja-JP" altLang="en-US" sz="1200" dirty="0" smtClean="0">
                <a:solidFill>
                  <a:prstClr val="black"/>
                </a:solidFill>
                <a:latin typeface="ＭＳ Ｐゴシック" panose="020B0600070205080204" pitchFamily="50" charset="-128"/>
              </a:rPr>
              <a:t>・</a:t>
            </a:r>
            <a:r>
              <a:rPr lang="ja-JP" altLang="ja-JP" sz="1200" dirty="0" smtClean="0">
                <a:solidFill>
                  <a:prstClr val="black"/>
                </a:solidFill>
                <a:latin typeface="ＭＳ Ｐゴシック" panose="020B0600070205080204" pitchFamily="50" charset="-128"/>
              </a:rPr>
              <a:t>在宅医療に係る点数（訪問診療料</a:t>
            </a:r>
            <a:r>
              <a:rPr lang="ja-JP" altLang="en-US" sz="1200" dirty="0" smtClean="0">
                <a:solidFill>
                  <a:prstClr val="black"/>
                </a:solidFill>
                <a:latin typeface="ＭＳ Ｐゴシック" panose="020B0600070205080204" pitchFamily="50" charset="-128"/>
              </a:rPr>
              <a:t>、</a:t>
            </a:r>
            <a:r>
              <a:rPr lang="ja-JP" altLang="ja-JP" sz="1200" kern="100" dirty="0">
                <a:solidFill>
                  <a:prstClr val="black"/>
                </a:solidFill>
                <a:latin typeface="ＭＳ Ｐゴシック"/>
                <a:cs typeface="Times New Roman" panose="02020603050405020304" pitchFamily="18" charset="0"/>
              </a:rPr>
              <a:t>在宅時</a:t>
            </a:r>
            <a:r>
              <a:rPr lang="ja-JP" altLang="ja-JP" sz="1200" kern="100" dirty="0" smtClean="0">
                <a:solidFill>
                  <a:prstClr val="black"/>
                </a:solidFill>
                <a:latin typeface="ＭＳ Ｐゴシック"/>
                <a:cs typeface="Times New Roman" panose="02020603050405020304" pitchFamily="18" charset="0"/>
              </a:rPr>
              <a:t>医学総合管理料</a:t>
            </a:r>
            <a:r>
              <a:rPr lang="ja-JP" altLang="en-US" sz="1200" dirty="0" smtClean="0">
                <a:solidFill>
                  <a:prstClr val="black"/>
                </a:solidFill>
              </a:rPr>
              <a:t> </a:t>
            </a:r>
            <a:r>
              <a:rPr lang="ja-JP" altLang="ja-JP" sz="1200" kern="100" dirty="0">
                <a:solidFill>
                  <a:prstClr val="black"/>
                </a:solidFill>
                <a:latin typeface="ＭＳ Ｐゴシック"/>
                <a:cs typeface="Times New Roman" panose="02020603050405020304" pitchFamily="18" charset="0"/>
              </a:rPr>
              <a:t>、特定施設入居時等医学総合</a:t>
            </a:r>
            <a:r>
              <a:rPr lang="ja-JP" altLang="ja-JP" sz="1200" kern="100" dirty="0" smtClean="0">
                <a:solidFill>
                  <a:prstClr val="black"/>
                </a:solidFill>
                <a:latin typeface="ＭＳ Ｐゴシック"/>
                <a:cs typeface="Times New Roman" panose="02020603050405020304" pitchFamily="18" charset="0"/>
              </a:rPr>
              <a:t>管理料</a:t>
            </a:r>
            <a:r>
              <a:rPr lang="ja-JP" altLang="ja-JP" sz="1200" dirty="0" smtClean="0">
                <a:solidFill>
                  <a:prstClr val="black"/>
                </a:solidFill>
                <a:latin typeface="ＭＳ Ｐゴシック" panose="020B0600070205080204" pitchFamily="50" charset="-128"/>
              </a:rPr>
              <a:t>を除く</a:t>
            </a:r>
            <a:r>
              <a:rPr lang="ja-JP" altLang="en-US" sz="1200" dirty="0" smtClean="0">
                <a:solidFill>
                  <a:prstClr val="black"/>
                </a:solidFill>
                <a:latin typeface="ＭＳ Ｐゴシック" panose="020B0600070205080204" pitchFamily="50" charset="-128"/>
              </a:rPr>
              <a:t>。</a:t>
            </a:r>
            <a:r>
              <a:rPr lang="ja-JP" altLang="ja-JP" sz="1200" dirty="0" smtClean="0">
                <a:solidFill>
                  <a:prstClr val="black"/>
                </a:solidFill>
                <a:latin typeface="ＭＳ Ｐゴシック" panose="020B0600070205080204" pitchFamily="50" charset="-128"/>
              </a:rPr>
              <a:t>）</a:t>
            </a:r>
            <a:endParaRPr lang="en-US" altLang="ja-JP" sz="1200" dirty="0">
              <a:solidFill>
                <a:prstClr val="black"/>
              </a:solidFill>
              <a:latin typeface="ＭＳ Ｐゴシック" panose="020B0600070205080204" pitchFamily="50" charset="-128"/>
            </a:endParaRPr>
          </a:p>
          <a:p>
            <a:pPr marL="176213" indent="-1588"/>
            <a:r>
              <a:rPr lang="ja-JP" altLang="en-US" sz="1200" dirty="0" smtClean="0">
                <a:solidFill>
                  <a:prstClr val="black"/>
                </a:solidFill>
                <a:latin typeface="ＭＳ Ｐゴシック" panose="020B0600070205080204" pitchFamily="50" charset="-128"/>
              </a:rPr>
              <a:t>・</a:t>
            </a:r>
            <a:r>
              <a:rPr lang="ja-JP" altLang="ja-JP" sz="1200" dirty="0" smtClean="0">
                <a:solidFill>
                  <a:prstClr val="black"/>
                </a:solidFill>
                <a:latin typeface="ＭＳ Ｐゴシック" panose="020B0600070205080204" pitchFamily="50" charset="-128"/>
              </a:rPr>
              <a:t>薬剤料（処方料、処方せん料を除く。）</a:t>
            </a:r>
            <a:endParaRPr lang="en-US" altLang="ja-JP" sz="1200" dirty="0">
              <a:solidFill>
                <a:prstClr val="black"/>
              </a:solidFill>
              <a:latin typeface="ＭＳ Ｐゴシック" panose="020B0600070205080204" pitchFamily="50" charset="-128"/>
            </a:endParaRPr>
          </a:p>
          <a:p>
            <a:pPr marL="176213" indent="-1588"/>
            <a:r>
              <a:rPr lang="ja-JP" altLang="en-US" sz="1200" dirty="0" smtClean="0">
                <a:solidFill>
                  <a:prstClr val="black"/>
                </a:solidFill>
                <a:latin typeface="ＭＳ Ｐゴシック" panose="020B0600070205080204" pitchFamily="50" charset="-128"/>
              </a:rPr>
              <a:t>・</a:t>
            </a:r>
            <a:r>
              <a:rPr lang="ja-JP" altLang="ja-JP" sz="1200" dirty="0" smtClean="0">
                <a:solidFill>
                  <a:prstClr val="black"/>
                </a:solidFill>
                <a:latin typeface="ＭＳ Ｐゴシック" panose="020B0600070205080204" pitchFamily="50" charset="-128"/>
              </a:rPr>
              <a:t>患者の病状の</a:t>
            </a:r>
            <a:r>
              <a:rPr lang="ja-JP" altLang="ja-JP" sz="1200" dirty="0" smtClean="0">
                <a:solidFill>
                  <a:prstClr val="black"/>
                </a:solidFill>
              </a:rPr>
              <a:t>急性増悪時に実施した検査、画像診断及び処置に係る費用のうち、所定点数が</a:t>
            </a:r>
            <a:r>
              <a:rPr lang="en-US" altLang="ja-JP" sz="1200" dirty="0" smtClean="0">
                <a:solidFill>
                  <a:prstClr val="black"/>
                </a:solidFill>
              </a:rPr>
              <a:t>550</a:t>
            </a:r>
            <a:r>
              <a:rPr lang="ja-JP" altLang="ja-JP" sz="1200" dirty="0" smtClean="0">
                <a:solidFill>
                  <a:prstClr val="black"/>
                </a:solidFill>
              </a:rPr>
              <a:t>点以上のもの</a:t>
            </a:r>
            <a:endParaRPr lang="en-US" altLang="ja-JP" sz="1200" dirty="0" smtClean="0">
              <a:solidFill>
                <a:prstClr val="black"/>
              </a:solidFill>
            </a:endParaRPr>
          </a:p>
          <a:p>
            <a:endParaRPr lang="en-US" altLang="ja-JP" sz="1200" dirty="0" smtClean="0">
              <a:solidFill>
                <a:prstClr val="black"/>
              </a:solidFill>
            </a:endParaRPr>
          </a:p>
          <a:p>
            <a:r>
              <a:rPr lang="en-US" altLang="ja-JP" sz="1200" dirty="0" smtClean="0">
                <a:solidFill>
                  <a:prstClr val="black"/>
                </a:solidFill>
              </a:rPr>
              <a:t>[</a:t>
            </a:r>
            <a:r>
              <a:rPr lang="ja-JP" altLang="ja-JP" sz="1200" dirty="0">
                <a:solidFill>
                  <a:prstClr val="black"/>
                </a:solidFill>
              </a:rPr>
              <a:t>算定要件</a:t>
            </a:r>
            <a:r>
              <a:rPr lang="en-US" altLang="ja-JP" sz="1200" dirty="0">
                <a:solidFill>
                  <a:prstClr val="black"/>
                </a:solidFill>
              </a:rPr>
              <a:t>]</a:t>
            </a:r>
            <a:endParaRPr lang="ja-JP" altLang="ja-JP" sz="1200" dirty="0">
              <a:solidFill>
                <a:prstClr val="black"/>
              </a:solidFill>
            </a:endParaRPr>
          </a:p>
          <a:p>
            <a:pPr marL="263525" indent="-263525"/>
            <a:r>
              <a:rPr lang="ja-JP" altLang="ja-JP" sz="1200" dirty="0">
                <a:solidFill>
                  <a:prstClr val="black"/>
                </a:solidFill>
              </a:rPr>
              <a:t>①　対象患者は、</a:t>
            </a:r>
            <a:r>
              <a:rPr lang="ja-JP" altLang="ja-JP" sz="1200" b="1" u="sng" dirty="0">
                <a:solidFill>
                  <a:prstClr val="black"/>
                </a:solidFill>
              </a:rPr>
              <a:t>高血圧症、糖尿病、脂質異常症、認知症の４疾病のうち２つ以上（疑いは除く。）を有する患者</a:t>
            </a:r>
            <a:r>
              <a:rPr lang="ja-JP" altLang="ja-JP" sz="1200" dirty="0">
                <a:solidFill>
                  <a:prstClr val="black"/>
                </a:solidFill>
              </a:rPr>
              <a:t>とする</a:t>
            </a:r>
            <a:r>
              <a:rPr lang="ja-JP" altLang="ja-JP" sz="1200" dirty="0" smtClean="0">
                <a:solidFill>
                  <a:prstClr val="black"/>
                </a:solidFill>
              </a:rPr>
              <a:t>。</a:t>
            </a:r>
            <a:endParaRPr lang="en-US" altLang="ja-JP" sz="1200" dirty="0" smtClean="0">
              <a:solidFill>
                <a:prstClr val="black"/>
              </a:solidFill>
            </a:endParaRPr>
          </a:p>
          <a:p>
            <a:pPr marL="263525" indent="-263525"/>
            <a:r>
              <a:rPr lang="en-US" altLang="ja-JP" sz="1200" dirty="0" smtClean="0">
                <a:solidFill>
                  <a:prstClr val="black"/>
                </a:solidFill>
              </a:rPr>
              <a:t>        </a:t>
            </a:r>
            <a:r>
              <a:rPr lang="ja-JP" altLang="ja-JP" sz="1200" dirty="0" smtClean="0">
                <a:solidFill>
                  <a:prstClr val="black"/>
                </a:solidFill>
              </a:rPr>
              <a:t>なお</a:t>
            </a:r>
            <a:r>
              <a:rPr lang="ja-JP" altLang="ja-JP" sz="1200" dirty="0">
                <a:solidFill>
                  <a:prstClr val="black"/>
                </a:solidFill>
              </a:rPr>
              <a:t>、当該医療機関で診療を行う対象疾病（上記４疾病のうち２つ）と重複しない対象疾病（上記４疾病のうち２つ）について他医療機関で診療を行う場合に限り、当該他医療機関でも当該診療料を算定可能とする</a:t>
            </a:r>
            <a:r>
              <a:rPr lang="ja-JP" altLang="ja-JP" sz="1200" dirty="0" smtClean="0">
                <a:solidFill>
                  <a:prstClr val="black"/>
                </a:solidFill>
              </a:rPr>
              <a:t>。</a:t>
            </a:r>
            <a:endParaRPr lang="en-US" altLang="ja-JP" sz="1200" dirty="0" smtClean="0">
              <a:solidFill>
                <a:prstClr val="black"/>
              </a:solidFill>
            </a:endParaRPr>
          </a:p>
          <a:p>
            <a:pPr marL="263525" indent="-263525"/>
            <a:r>
              <a:rPr lang="ja-JP" altLang="en-US" sz="1200" dirty="0" smtClean="0">
                <a:solidFill>
                  <a:prstClr val="black"/>
                </a:solidFill>
              </a:rPr>
              <a:t>②</a:t>
            </a:r>
            <a:r>
              <a:rPr lang="ja-JP" altLang="ja-JP" sz="1200" dirty="0" smtClean="0">
                <a:solidFill>
                  <a:prstClr val="black"/>
                </a:solidFill>
              </a:rPr>
              <a:t>　担当医を決めること。また、当該医師は、関係団体主催の研修を修了していること。</a:t>
            </a:r>
            <a:r>
              <a:rPr lang="en-US" altLang="ja-JP" sz="1200" dirty="0" smtClean="0">
                <a:solidFill>
                  <a:prstClr val="black"/>
                </a:solidFill>
              </a:rPr>
              <a:t>(</a:t>
            </a:r>
            <a:r>
              <a:rPr lang="ja-JP" altLang="ja-JP" sz="1200" dirty="0" smtClean="0">
                <a:solidFill>
                  <a:prstClr val="black"/>
                </a:solidFill>
              </a:rPr>
              <a:t>当該取り扱いについては、平成</a:t>
            </a:r>
            <a:r>
              <a:rPr lang="en-US" altLang="ja-JP" sz="1200" b="1" dirty="0" smtClean="0">
                <a:solidFill>
                  <a:prstClr val="black"/>
                </a:solidFill>
              </a:rPr>
              <a:t>27</a:t>
            </a:r>
            <a:r>
              <a:rPr lang="ja-JP" altLang="ja-JP" sz="1200" dirty="0" smtClean="0">
                <a:solidFill>
                  <a:prstClr val="black"/>
                </a:solidFill>
              </a:rPr>
              <a:t>年</a:t>
            </a:r>
            <a:r>
              <a:rPr lang="ja-JP" altLang="ja-JP" sz="1200" b="1" dirty="0" smtClean="0">
                <a:solidFill>
                  <a:prstClr val="black"/>
                </a:solidFill>
              </a:rPr>
              <a:t>４</a:t>
            </a:r>
            <a:r>
              <a:rPr lang="ja-JP" altLang="ja-JP" sz="1200" dirty="0" smtClean="0">
                <a:solidFill>
                  <a:prstClr val="black"/>
                </a:solidFill>
              </a:rPr>
              <a:t>月</a:t>
            </a:r>
            <a:r>
              <a:rPr lang="ja-JP" altLang="ja-JP" sz="1200" b="1" dirty="0" smtClean="0">
                <a:solidFill>
                  <a:prstClr val="black"/>
                </a:solidFill>
              </a:rPr>
              <a:t>１</a:t>
            </a:r>
            <a:r>
              <a:rPr lang="ja-JP" altLang="ja-JP" sz="1200" dirty="0" smtClean="0">
                <a:solidFill>
                  <a:prstClr val="black"/>
                </a:solidFill>
              </a:rPr>
              <a:t>日から施行する。</a:t>
            </a:r>
            <a:r>
              <a:rPr lang="en-US" altLang="ja-JP" sz="1200" dirty="0" smtClean="0">
                <a:solidFill>
                  <a:prstClr val="black"/>
                </a:solidFill>
              </a:rPr>
              <a:t>)</a:t>
            </a:r>
            <a:endParaRPr lang="ja-JP" altLang="ja-JP" sz="1200" dirty="0" smtClean="0">
              <a:solidFill>
                <a:prstClr val="black"/>
              </a:solidFill>
            </a:endParaRPr>
          </a:p>
          <a:p>
            <a:pPr marL="263525" indent="-263525"/>
            <a:r>
              <a:rPr lang="ja-JP" altLang="en-US" sz="1200" dirty="0" smtClean="0">
                <a:solidFill>
                  <a:prstClr val="black"/>
                </a:solidFill>
              </a:rPr>
              <a:t>③</a:t>
            </a:r>
            <a:r>
              <a:rPr lang="ja-JP" altLang="ja-JP" sz="1200" dirty="0">
                <a:solidFill>
                  <a:prstClr val="black"/>
                </a:solidFill>
              </a:rPr>
              <a:t>　</a:t>
            </a:r>
            <a:r>
              <a:rPr lang="ja-JP" altLang="en-US" sz="1200" b="1" u="sng" dirty="0" smtClean="0">
                <a:solidFill>
                  <a:prstClr val="black"/>
                </a:solidFill>
              </a:rPr>
              <a:t>療養</a:t>
            </a:r>
            <a:r>
              <a:rPr lang="ja-JP" altLang="en-US" sz="1200" b="1" u="sng" dirty="0">
                <a:solidFill>
                  <a:prstClr val="black"/>
                </a:solidFill>
              </a:rPr>
              <a:t>上</a:t>
            </a:r>
            <a:r>
              <a:rPr lang="ja-JP" altLang="en-US" sz="1200" b="1" u="sng" dirty="0" smtClean="0">
                <a:solidFill>
                  <a:prstClr val="black"/>
                </a:solidFill>
              </a:rPr>
              <a:t>の指導、</a:t>
            </a:r>
            <a:r>
              <a:rPr lang="ja-JP" altLang="ja-JP" sz="1200" b="1" u="sng" dirty="0" smtClean="0">
                <a:solidFill>
                  <a:prstClr val="black"/>
                </a:solidFill>
              </a:rPr>
              <a:t>服薬管理</a:t>
            </a:r>
            <a:r>
              <a:rPr lang="ja-JP" altLang="en-US" sz="1200" b="1" u="sng" dirty="0" smtClean="0">
                <a:solidFill>
                  <a:prstClr val="black"/>
                </a:solidFill>
              </a:rPr>
              <a:t>、健康管理、介護保険に係る対応、在宅</a:t>
            </a:r>
            <a:r>
              <a:rPr lang="ja-JP" altLang="en-US" sz="1200" b="1" u="sng" dirty="0">
                <a:solidFill>
                  <a:prstClr val="black"/>
                </a:solidFill>
              </a:rPr>
              <a:t>医療の</a:t>
            </a:r>
            <a:r>
              <a:rPr lang="ja-JP" altLang="en-US" sz="1200" b="1" u="sng" dirty="0" smtClean="0">
                <a:solidFill>
                  <a:prstClr val="black"/>
                </a:solidFill>
              </a:rPr>
              <a:t>提供</a:t>
            </a:r>
            <a:r>
              <a:rPr lang="ja-JP" altLang="en-US" sz="1200" b="1" u="sng" dirty="0">
                <a:solidFill>
                  <a:prstClr val="black"/>
                </a:solidFill>
              </a:rPr>
              <a:t>および当該患者に対し</a:t>
            </a:r>
            <a:r>
              <a:rPr lang="en-US" altLang="ja-JP" sz="1200" b="1" u="sng" dirty="0" smtClean="0">
                <a:solidFill>
                  <a:prstClr val="black"/>
                </a:solidFill>
              </a:rPr>
              <a:t>24</a:t>
            </a:r>
            <a:r>
              <a:rPr lang="ja-JP" altLang="en-US" sz="1200" b="1" u="sng" dirty="0" smtClean="0">
                <a:solidFill>
                  <a:prstClr val="black"/>
                </a:solidFill>
              </a:rPr>
              <a:t>時間の対応等</a:t>
            </a:r>
            <a:r>
              <a:rPr lang="ja-JP" altLang="ja-JP" sz="1200" dirty="0" smtClean="0">
                <a:solidFill>
                  <a:prstClr val="black"/>
                </a:solidFill>
              </a:rPr>
              <a:t>を</a:t>
            </a:r>
            <a:r>
              <a:rPr lang="ja-JP" altLang="ja-JP" sz="1200" dirty="0">
                <a:solidFill>
                  <a:prstClr val="black"/>
                </a:solidFill>
              </a:rPr>
              <a:t>行っていること</a:t>
            </a:r>
            <a:r>
              <a:rPr lang="ja-JP" altLang="ja-JP" sz="1200" dirty="0" smtClean="0">
                <a:solidFill>
                  <a:prstClr val="black"/>
                </a:solidFill>
              </a:rPr>
              <a:t>。</a:t>
            </a:r>
          </a:p>
          <a:p>
            <a:pPr marL="263525" indent="-263525"/>
            <a:r>
              <a:rPr lang="ja-JP" altLang="en-US" sz="1200" dirty="0" smtClean="0">
                <a:solidFill>
                  <a:prstClr val="black"/>
                </a:solidFill>
              </a:rPr>
              <a:t>④</a:t>
            </a:r>
            <a:r>
              <a:rPr lang="ja-JP" altLang="ja-JP" sz="1200" dirty="0">
                <a:solidFill>
                  <a:prstClr val="black"/>
                </a:solidFill>
              </a:rPr>
              <a:t>　当該点数を算定している場合は、</a:t>
            </a:r>
            <a:r>
              <a:rPr lang="ja-JP" altLang="ja-JP" sz="1200" b="1" u="sng" dirty="0">
                <a:solidFill>
                  <a:prstClr val="black"/>
                </a:solidFill>
              </a:rPr>
              <a:t>７剤投与の減算規定の対象外</a:t>
            </a:r>
            <a:r>
              <a:rPr lang="ja-JP" altLang="ja-JP" sz="1200" dirty="0">
                <a:solidFill>
                  <a:prstClr val="black"/>
                </a:solidFill>
              </a:rPr>
              <a:t>とする。</a:t>
            </a:r>
          </a:p>
          <a:p>
            <a:pPr marL="263525" indent="-263525"/>
            <a:r>
              <a:rPr lang="ja-JP" altLang="en-US" sz="1200" dirty="0" smtClean="0">
                <a:solidFill>
                  <a:prstClr val="black"/>
                </a:solidFill>
              </a:rPr>
              <a:t>⑤</a:t>
            </a:r>
            <a:r>
              <a:rPr lang="ja-JP" altLang="ja-JP" sz="1200" dirty="0" smtClean="0">
                <a:solidFill>
                  <a:prstClr val="black"/>
                </a:solidFill>
              </a:rPr>
              <a:t>　下記のうち</a:t>
            </a:r>
            <a:r>
              <a:rPr lang="ja-JP" altLang="ja-JP" sz="1200" b="1" u="sng" dirty="0" smtClean="0">
                <a:solidFill>
                  <a:srgbClr val="FF0000"/>
                </a:solidFill>
              </a:rPr>
              <a:t>すべて</a:t>
            </a:r>
            <a:r>
              <a:rPr lang="ja-JP" altLang="ja-JP" sz="1200" dirty="0" smtClean="0">
                <a:solidFill>
                  <a:prstClr val="black"/>
                </a:solidFill>
              </a:rPr>
              <a:t>を満たすこと</a:t>
            </a:r>
            <a:endParaRPr lang="en-US" altLang="ja-JP" sz="1200" dirty="0" smtClean="0">
              <a:solidFill>
                <a:prstClr val="black"/>
              </a:solidFill>
            </a:endParaRPr>
          </a:p>
          <a:p>
            <a:pPr marL="539750" indent="-87313"/>
            <a:r>
              <a:rPr lang="ja-JP" altLang="ja-JP" sz="1200" dirty="0" smtClean="0">
                <a:solidFill>
                  <a:prstClr val="black"/>
                </a:solidFill>
              </a:rPr>
              <a:t>・</a:t>
            </a:r>
            <a:r>
              <a:rPr lang="ja-JP" altLang="ja-JP" sz="1200" dirty="0">
                <a:solidFill>
                  <a:prstClr val="black"/>
                </a:solidFill>
              </a:rPr>
              <a:t>診療所の</a:t>
            </a:r>
            <a:r>
              <a:rPr lang="ja-JP" altLang="ja-JP" sz="1200" dirty="0" smtClean="0">
                <a:solidFill>
                  <a:prstClr val="black"/>
                </a:solidFill>
              </a:rPr>
              <a:t>場合</a:t>
            </a:r>
            <a:endParaRPr lang="en-US" altLang="ja-JP" sz="1200" dirty="0">
              <a:solidFill>
                <a:prstClr val="black"/>
              </a:solidFill>
            </a:endParaRPr>
          </a:p>
          <a:p>
            <a:pPr marL="539750" indent="-87313"/>
            <a:r>
              <a:rPr lang="ja-JP" altLang="en-US" sz="1200" dirty="0" smtClean="0">
                <a:solidFill>
                  <a:prstClr val="black"/>
                </a:solidFill>
              </a:rPr>
              <a:t>　</a:t>
            </a:r>
            <a:r>
              <a:rPr lang="ja-JP" altLang="ja-JP" sz="1200" dirty="0" smtClean="0">
                <a:solidFill>
                  <a:prstClr val="black"/>
                </a:solidFill>
              </a:rPr>
              <a:t>ア</a:t>
            </a:r>
            <a:r>
              <a:rPr lang="en-US" altLang="ja-JP" sz="1200" dirty="0">
                <a:solidFill>
                  <a:prstClr val="black"/>
                </a:solidFill>
              </a:rPr>
              <a:t>)</a:t>
            </a:r>
            <a:r>
              <a:rPr lang="ja-JP" altLang="ja-JP" sz="1200" dirty="0">
                <a:solidFill>
                  <a:prstClr val="black"/>
                </a:solidFill>
              </a:rPr>
              <a:t>　時間外対応加算１を算定していること　</a:t>
            </a:r>
            <a:endParaRPr lang="en-US" altLang="ja-JP" sz="1200" dirty="0" smtClean="0">
              <a:solidFill>
                <a:prstClr val="black"/>
              </a:solidFill>
            </a:endParaRPr>
          </a:p>
          <a:p>
            <a:pPr marL="539750" indent="-87313"/>
            <a:r>
              <a:rPr lang="ja-JP" altLang="en-US" sz="1200" dirty="0" smtClean="0">
                <a:solidFill>
                  <a:prstClr val="black"/>
                </a:solidFill>
              </a:rPr>
              <a:t>　</a:t>
            </a:r>
            <a:r>
              <a:rPr lang="ja-JP" altLang="ja-JP" sz="1200" dirty="0" smtClean="0">
                <a:solidFill>
                  <a:prstClr val="black"/>
                </a:solidFill>
              </a:rPr>
              <a:t>イ</a:t>
            </a:r>
            <a:r>
              <a:rPr lang="en-US" altLang="ja-JP" sz="1200" dirty="0">
                <a:solidFill>
                  <a:prstClr val="black"/>
                </a:solidFill>
              </a:rPr>
              <a:t>)</a:t>
            </a:r>
            <a:r>
              <a:rPr lang="ja-JP" altLang="ja-JP" sz="1200" dirty="0">
                <a:solidFill>
                  <a:prstClr val="black"/>
                </a:solidFill>
              </a:rPr>
              <a:t>　常勤医師が３人以上在籍している</a:t>
            </a:r>
            <a:r>
              <a:rPr lang="ja-JP" altLang="ja-JP" sz="1200" dirty="0" smtClean="0">
                <a:solidFill>
                  <a:prstClr val="black"/>
                </a:solidFill>
              </a:rPr>
              <a:t>こと</a:t>
            </a:r>
            <a:r>
              <a:rPr lang="ja-JP" altLang="en-US" sz="1200" dirty="0" smtClean="0">
                <a:solidFill>
                  <a:prstClr val="black"/>
                </a:solidFill>
              </a:rPr>
              <a:t>　</a:t>
            </a:r>
            <a:endParaRPr lang="en-US" altLang="ja-JP" sz="1200" dirty="0" smtClean="0">
              <a:solidFill>
                <a:prstClr val="black"/>
              </a:solidFill>
            </a:endParaRPr>
          </a:p>
          <a:p>
            <a:pPr marL="539750" indent="-87313"/>
            <a:r>
              <a:rPr lang="ja-JP" altLang="en-US" sz="1200" dirty="0" smtClean="0">
                <a:solidFill>
                  <a:prstClr val="black"/>
                </a:solidFill>
              </a:rPr>
              <a:t>　</a:t>
            </a:r>
            <a:r>
              <a:rPr lang="ja-JP" altLang="ja-JP" sz="1200" dirty="0" smtClean="0">
                <a:solidFill>
                  <a:prstClr val="black"/>
                </a:solidFill>
              </a:rPr>
              <a:t>ウ</a:t>
            </a:r>
            <a:r>
              <a:rPr lang="en-US" altLang="ja-JP" sz="1200" dirty="0">
                <a:solidFill>
                  <a:prstClr val="black"/>
                </a:solidFill>
              </a:rPr>
              <a:t>)</a:t>
            </a:r>
            <a:r>
              <a:rPr lang="ja-JP" altLang="ja-JP" sz="1200" dirty="0">
                <a:solidFill>
                  <a:prstClr val="black"/>
                </a:solidFill>
              </a:rPr>
              <a:t>　在宅療養支援診療所である</a:t>
            </a:r>
            <a:r>
              <a:rPr lang="ja-JP" altLang="ja-JP" sz="1200" dirty="0" smtClean="0">
                <a:solidFill>
                  <a:prstClr val="black"/>
                </a:solidFill>
              </a:rPr>
              <a:t>こと</a:t>
            </a:r>
            <a:endParaRPr lang="ja-JP" altLang="ja-JP" sz="1200" dirty="0">
              <a:solidFill>
                <a:prstClr val="black"/>
              </a:solidFill>
            </a:endParaRPr>
          </a:p>
        </p:txBody>
      </p:sp>
      <p:sp>
        <p:nvSpPr>
          <p:cNvPr id="2052" name="Rectangle 36"/>
          <p:cNvSpPr>
            <a:spLocks noChangeArrowheads="1"/>
          </p:cNvSpPr>
          <p:nvPr/>
        </p:nvSpPr>
        <p:spPr bwMode="auto">
          <a:xfrm>
            <a:off x="116954" y="766366"/>
            <a:ext cx="7403730" cy="4403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（１）主治医機能</a:t>
            </a:r>
            <a:r>
              <a:rPr lang="en-US" altLang="ja-JP" sz="2400" dirty="0" smtClean="0">
                <a:solidFill>
                  <a:prstClr val="black"/>
                </a:solidFill>
              </a:rPr>
              <a:t>〔</a:t>
            </a:r>
            <a:r>
              <a:rPr lang="ja-JP" altLang="en-US" sz="2400" dirty="0" smtClean="0">
                <a:solidFill>
                  <a:prstClr val="black"/>
                </a:solidFill>
              </a:rPr>
              <a:t>かかりつけ医</a:t>
            </a:r>
            <a:r>
              <a:rPr lang="en-US" altLang="ja-JP" sz="2400" dirty="0" smtClean="0">
                <a:solidFill>
                  <a:prstClr val="black"/>
                </a:solidFill>
              </a:rPr>
              <a:t>〕</a:t>
            </a:r>
            <a:r>
              <a:rPr lang="ja-JP" altLang="en-US" sz="2400" dirty="0" smtClean="0">
                <a:solidFill>
                  <a:prstClr val="black"/>
                </a:solidFill>
              </a:rPr>
              <a:t>の評価（包括点数）</a:t>
            </a:r>
            <a:endParaRPr lang="ja-JP" altLang="en-US" sz="2400" dirty="0">
              <a:solidFill>
                <a:prstClr val="black"/>
              </a:solidFill>
            </a:endParaRPr>
          </a:p>
        </p:txBody>
      </p:sp>
      <p:sp>
        <p:nvSpPr>
          <p:cNvPr id="2" name="正方形/長方形 1"/>
          <p:cNvSpPr/>
          <p:nvPr/>
        </p:nvSpPr>
        <p:spPr>
          <a:xfrm>
            <a:off x="2299513" y="2377639"/>
            <a:ext cx="6242613" cy="759182"/>
          </a:xfrm>
          <a:prstGeom prst="rect">
            <a:avLst/>
          </a:prstGeom>
        </p:spPr>
        <p:txBody>
          <a:bodyPr wrap="square">
            <a:spAutoFit/>
          </a:bodyPr>
          <a:lstStyle/>
          <a:p>
            <a:pPr>
              <a:lnSpc>
                <a:spcPts val="1300"/>
              </a:lnSpc>
            </a:pPr>
            <a:r>
              <a:rPr lang="en-US" altLang="ja-JP" sz="1300" dirty="0" smtClean="0">
                <a:solidFill>
                  <a:prstClr val="black"/>
                </a:solidFill>
              </a:rPr>
              <a:t>※</a:t>
            </a:r>
            <a:r>
              <a:rPr lang="ja-JP" altLang="en-US" sz="1300" dirty="0" smtClean="0">
                <a:solidFill>
                  <a:prstClr val="black"/>
                </a:solidFill>
              </a:rPr>
              <a:t>１　</a:t>
            </a:r>
            <a:r>
              <a:rPr lang="ja-JP" altLang="ja-JP" sz="1300" dirty="0" smtClean="0">
                <a:solidFill>
                  <a:prstClr val="black"/>
                </a:solidFill>
              </a:rPr>
              <a:t>対象</a:t>
            </a:r>
            <a:r>
              <a:rPr lang="ja-JP" altLang="ja-JP" sz="1300" dirty="0">
                <a:solidFill>
                  <a:prstClr val="black"/>
                </a:solidFill>
              </a:rPr>
              <a:t>医療機関</a:t>
            </a:r>
            <a:r>
              <a:rPr lang="ja-JP" altLang="ja-JP" sz="1300" dirty="0" smtClean="0">
                <a:solidFill>
                  <a:prstClr val="black"/>
                </a:solidFill>
              </a:rPr>
              <a:t>は</a:t>
            </a:r>
            <a:r>
              <a:rPr lang="ja-JP" altLang="ja-JP" sz="1300" b="1" u="sng" dirty="0" smtClean="0">
                <a:solidFill>
                  <a:srgbClr val="FF0000"/>
                </a:solidFill>
              </a:rPr>
              <a:t>診療所</a:t>
            </a:r>
            <a:r>
              <a:rPr lang="ja-JP" altLang="en-US" sz="1300" b="1" u="sng" dirty="0" smtClean="0">
                <a:solidFill>
                  <a:srgbClr val="FF0000"/>
                </a:solidFill>
              </a:rPr>
              <a:t>又は</a:t>
            </a:r>
            <a:r>
              <a:rPr lang="ja-JP" altLang="ja-JP" sz="1300" b="1" u="sng" dirty="0" smtClean="0">
                <a:solidFill>
                  <a:srgbClr val="FF0000"/>
                </a:solidFill>
              </a:rPr>
              <a:t>許可</a:t>
            </a:r>
            <a:r>
              <a:rPr lang="ja-JP" altLang="ja-JP" sz="1300" b="1" u="sng" dirty="0">
                <a:solidFill>
                  <a:srgbClr val="FF0000"/>
                </a:solidFill>
              </a:rPr>
              <a:t>病床</a:t>
            </a:r>
            <a:r>
              <a:rPr lang="ja-JP" altLang="ja-JP" sz="1300" b="1" u="sng" dirty="0" smtClean="0">
                <a:solidFill>
                  <a:srgbClr val="FF0000"/>
                </a:solidFill>
              </a:rPr>
              <a:t>が</a:t>
            </a:r>
            <a:r>
              <a:rPr lang="ja-JP" altLang="en-US" sz="1300" b="1" u="sng" dirty="0" smtClean="0">
                <a:solidFill>
                  <a:srgbClr val="FF0000"/>
                </a:solidFill>
              </a:rPr>
              <a:t>２００</a:t>
            </a:r>
            <a:r>
              <a:rPr lang="ja-JP" altLang="ja-JP" sz="1300" b="1" u="sng" dirty="0" smtClean="0">
                <a:solidFill>
                  <a:srgbClr val="FF0000"/>
                </a:solidFill>
              </a:rPr>
              <a:t>床</a:t>
            </a:r>
            <a:r>
              <a:rPr lang="ja-JP" altLang="ja-JP" sz="1300" b="1" u="sng" dirty="0">
                <a:solidFill>
                  <a:srgbClr val="FF0000"/>
                </a:solidFill>
              </a:rPr>
              <a:t>未満の</a:t>
            </a:r>
            <a:r>
              <a:rPr lang="ja-JP" altLang="ja-JP" sz="1300" b="1" u="sng" dirty="0" smtClean="0">
                <a:solidFill>
                  <a:srgbClr val="FF0000"/>
                </a:solidFill>
              </a:rPr>
              <a:t>病院</a:t>
            </a:r>
            <a:endParaRPr lang="en-US" altLang="ja-JP" sz="1300" b="1" u="sng" dirty="0" smtClean="0">
              <a:solidFill>
                <a:srgbClr val="FF0000"/>
              </a:solidFill>
            </a:endParaRPr>
          </a:p>
          <a:p>
            <a:pPr marL="263525" indent="-263525">
              <a:lnSpc>
                <a:spcPts val="1300"/>
              </a:lnSpc>
            </a:pPr>
            <a:r>
              <a:rPr lang="en-US" altLang="ja-JP" sz="1300" dirty="0" smtClean="0">
                <a:solidFill>
                  <a:prstClr val="black"/>
                </a:solidFill>
              </a:rPr>
              <a:t>※</a:t>
            </a:r>
            <a:r>
              <a:rPr lang="ja-JP" altLang="en-US" sz="1300" dirty="0" smtClean="0">
                <a:solidFill>
                  <a:prstClr val="black"/>
                </a:solidFill>
              </a:rPr>
              <a:t>２</a:t>
            </a:r>
            <a:r>
              <a:rPr lang="ja-JP" altLang="ja-JP" sz="1300" dirty="0">
                <a:solidFill>
                  <a:prstClr val="black"/>
                </a:solidFill>
              </a:rPr>
              <a:t>　地域包括診療料と地域包括診療加算は</a:t>
            </a:r>
            <a:r>
              <a:rPr lang="ja-JP" altLang="ja-JP" sz="1300" u="sng" dirty="0">
                <a:solidFill>
                  <a:prstClr val="black"/>
                </a:solidFill>
              </a:rPr>
              <a:t>どちらか一方に限り</a:t>
            </a:r>
            <a:r>
              <a:rPr lang="ja-JP" altLang="ja-JP" sz="1300" dirty="0">
                <a:solidFill>
                  <a:prstClr val="black"/>
                </a:solidFill>
              </a:rPr>
              <a:t>届出することができる</a:t>
            </a:r>
          </a:p>
          <a:p>
            <a:pPr marL="263525" lvl="0" indent="-263525">
              <a:lnSpc>
                <a:spcPts val="1300"/>
              </a:lnSpc>
            </a:pPr>
            <a:r>
              <a:rPr lang="en-US" altLang="ja-JP" sz="1300" dirty="0" smtClean="0">
                <a:solidFill>
                  <a:prstClr val="black"/>
                </a:solidFill>
              </a:rPr>
              <a:t>※</a:t>
            </a:r>
            <a:r>
              <a:rPr lang="ja-JP" altLang="en-US" sz="1300" dirty="0" smtClean="0">
                <a:solidFill>
                  <a:prstClr val="black"/>
                </a:solidFill>
              </a:rPr>
              <a:t>３</a:t>
            </a:r>
            <a:r>
              <a:rPr lang="ja-JP" altLang="ja-JP" sz="1300" dirty="0">
                <a:solidFill>
                  <a:prstClr val="black"/>
                </a:solidFill>
              </a:rPr>
              <a:t>　初診時には算定</a:t>
            </a:r>
            <a:r>
              <a:rPr lang="ja-JP" altLang="ja-JP" sz="1300" dirty="0" smtClean="0">
                <a:solidFill>
                  <a:prstClr val="black"/>
                </a:solidFill>
              </a:rPr>
              <a:t>できない</a:t>
            </a:r>
            <a:endParaRPr lang="en-US" altLang="ja-JP" sz="1300" dirty="0" smtClean="0">
              <a:solidFill>
                <a:prstClr val="black"/>
              </a:solidFill>
            </a:endParaRPr>
          </a:p>
          <a:p>
            <a:pPr marL="263525" lvl="0" indent="-263525">
              <a:lnSpc>
                <a:spcPts val="1300"/>
              </a:lnSpc>
            </a:pPr>
            <a:r>
              <a:rPr lang="en-US" altLang="ja-JP" sz="1300" dirty="0" smtClean="0">
                <a:solidFill>
                  <a:prstClr val="black"/>
                </a:solidFill>
              </a:rPr>
              <a:t>※</a:t>
            </a:r>
            <a:r>
              <a:rPr lang="ja-JP" altLang="en-US" sz="1300" dirty="0">
                <a:solidFill>
                  <a:prstClr val="black"/>
                </a:solidFill>
              </a:rPr>
              <a:t>４　医療機関単位ではなく、</a:t>
            </a:r>
            <a:r>
              <a:rPr lang="ja-JP" altLang="en-US" sz="1300" dirty="0">
                <a:solidFill>
                  <a:srgbClr val="FF0000"/>
                </a:solidFill>
              </a:rPr>
              <a:t>患者毎に</a:t>
            </a:r>
            <a:r>
              <a:rPr lang="ja-JP" altLang="en-US" sz="1300" dirty="0">
                <a:solidFill>
                  <a:prstClr val="black"/>
                </a:solidFill>
              </a:rPr>
              <a:t>算定を選択</a:t>
            </a:r>
            <a:r>
              <a:rPr lang="ja-JP" altLang="en-US" sz="1300" dirty="0" smtClean="0">
                <a:solidFill>
                  <a:prstClr val="black"/>
                </a:solidFill>
              </a:rPr>
              <a:t>できる</a:t>
            </a:r>
            <a:endParaRPr lang="ja-JP" altLang="ja-JP" sz="1300" dirty="0">
              <a:solidFill>
                <a:prstClr val="black"/>
              </a:solidFill>
            </a:endParaRPr>
          </a:p>
        </p:txBody>
      </p:sp>
      <p:sp>
        <p:nvSpPr>
          <p:cNvPr id="4" name="正方形/長方形 3"/>
          <p:cNvSpPr/>
          <p:nvPr/>
        </p:nvSpPr>
        <p:spPr>
          <a:xfrm>
            <a:off x="3573285" y="5822825"/>
            <a:ext cx="6235548" cy="830997"/>
          </a:xfrm>
          <a:prstGeom prst="rect">
            <a:avLst/>
          </a:prstGeom>
        </p:spPr>
        <p:txBody>
          <a:bodyPr wrap="square">
            <a:spAutoFit/>
          </a:bodyPr>
          <a:lstStyle/>
          <a:p>
            <a:pPr marL="539750" indent="-87313"/>
            <a:r>
              <a:rPr lang="ja-JP" altLang="ja-JP" sz="1200" dirty="0">
                <a:solidFill>
                  <a:prstClr val="black"/>
                </a:solidFill>
              </a:rPr>
              <a:t>・病院の</a:t>
            </a:r>
            <a:r>
              <a:rPr lang="ja-JP" altLang="ja-JP" sz="1200" dirty="0" smtClean="0">
                <a:solidFill>
                  <a:prstClr val="black"/>
                </a:solidFill>
              </a:rPr>
              <a:t>場合</a:t>
            </a:r>
            <a:endParaRPr lang="en-US" altLang="ja-JP" sz="1200" dirty="0">
              <a:solidFill>
                <a:prstClr val="black"/>
              </a:solidFill>
            </a:endParaRPr>
          </a:p>
          <a:p>
            <a:pPr marL="539750" indent="-87313"/>
            <a:r>
              <a:rPr lang="ja-JP" altLang="en-US" sz="1200" dirty="0">
                <a:solidFill>
                  <a:prstClr val="black"/>
                </a:solidFill>
              </a:rPr>
              <a:t>　</a:t>
            </a:r>
            <a:r>
              <a:rPr lang="ja-JP" altLang="ja-JP" sz="1200" dirty="0">
                <a:solidFill>
                  <a:prstClr val="black"/>
                </a:solidFill>
              </a:rPr>
              <a:t>ア</a:t>
            </a:r>
            <a:r>
              <a:rPr lang="en-US" altLang="ja-JP" sz="1200" dirty="0">
                <a:solidFill>
                  <a:prstClr val="black"/>
                </a:solidFill>
              </a:rPr>
              <a:t>)</a:t>
            </a:r>
            <a:r>
              <a:rPr lang="ja-JP" altLang="ja-JP" sz="1200" dirty="0">
                <a:solidFill>
                  <a:prstClr val="black"/>
                </a:solidFill>
              </a:rPr>
              <a:t>　２次救急指定</a:t>
            </a:r>
            <a:r>
              <a:rPr lang="ja-JP" altLang="ja-JP" sz="1200" dirty="0" smtClean="0">
                <a:solidFill>
                  <a:prstClr val="black"/>
                </a:solidFill>
              </a:rPr>
              <a:t>病院</a:t>
            </a:r>
            <a:r>
              <a:rPr lang="ja-JP" altLang="en-US" sz="1200" dirty="0" smtClean="0">
                <a:solidFill>
                  <a:prstClr val="black"/>
                </a:solidFill>
              </a:rPr>
              <a:t>、</a:t>
            </a:r>
            <a:r>
              <a:rPr lang="ja-JP" altLang="ja-JP" sz="1200" dirty="0" smtClean="0">
                <a:solidFill>
                  <a:prstClr val="black"/>
                </a:solidFill>
              </a:rPr>
              <a:t>救急</a:t>
            </a:r>
            <a:r>
              <a:rPr lang="ja-JP" altLang="ja-JP" sz="1200" dirty="0">
                <a:solidFill>
                  <a:prstClr val="black"/>
                </a:solidFill>
              </a:rPr>
              <a:t>告示</a:t>
            </a:r>
            <a:r>
              <a:rPr lang="ja-JP" altLang="ja-JP" sz="1200" dirty="0" smtClean="0">
                <a:solidFill>
                  <a:prstClr val="black"/>
                </a:solidFill>
              </a:rPr>
              <a:t>病院</a:t>
            </a:r>
            <a:r>
              <a:rPr lang="ja-JP" altLang="en-US" sz="1200" dirty="0" smtClean="0">
                <a:solidFill>
                  <a:prstClr val="black"/>
                </a:solidFill>
              </a:rPr>
              <a:t>又は</a:t>
            </a:r>
            <a:r>
              <a:rPr lang="ja-JP" altLang="en-US" sz="1200" u="sng" dirty="0" smtClean="0">
                <a:solidFill>
                  <a:prstClr val="black"/>
                </a:solidFill>
              </a:rPr>
              <a:t>病院群輪番制病院</a:t>
            </a:r>
            <a:r>
              <a:rPr lang="ja-JP" altLang="ja-JP" sz="1200" dirty="0" smtClean="0">
                <a:solidFill>
                  <a:prstClr val="black"/>
                </a:solidFill>
              </a:rPr>
              <a:t>で</a:t>
            </a:r>
            <a:r>
              <a:rPr lang="ja-JP" altLang="ja-JP" sz="1200" dirty="0">
                <a:solidFill>
                  <a:prstClr val="black"/>
                </a:solidFill>
              </a:rPr>
              <a:t>あること</a:t>
            </a:r>
            <a:endParaRPr lang="en-US" altLang="ja-JP" sz="1200" dirty="0">
              <a:solidFill>
                <a:prstClr val="black"/>
              </a:solidFill>
            </a:endParaRPr>
          </a:p>
          <a:p>
            <a:pPr marL="539750" indent="-87313"/>
            <a:r>
              <a:rPr lang="ja-JP" altLang="en-US" sz="1200" dirty="0">
                <a:solidFill>
                  <a:prstClr val="black"/>
                </a:solidFill>
              </a:rPr>
              <a:t>　</a:t>
            </a:r>
            <a:r>
              <a:rPr lang="ja-JP" altLang="ja-JP" sz="1200" dirty="0">
                <a:solidFill>
                  <a:prstClr val="black"/>
                </a:solidFill>
              </a:rPr>
              <a:t>イ</a:t>
            </a:r>
            <a:r>
              <a:rPr lang="en-US" altLang="ja-JP" sz="1200" dirty="0">
                <a:solidFill>
                  <a:prstClr val="black"/>
                </a:solidFill>
              </a:rPr>
              <a:t>)</a:t>
            </a:r>
            <a:r>
              <a:rPr lang="ja-JP" altLang="ja-JP" sz="1200" dirty="0">
                <a:solidFill>
                  <a:prstClr val="black"/>
                </a:solidFill>
              </a:rPr>
              <a:t>　地域包括ケア入院料又は地域包括ケア入院医療管理料を算定していること</a:t>
            </a:r>
            <a:endParaRPr lang="en-US" altLang="ja-JP" sz="1200" dirty="0">
              <a:solidFill>
                <a:prstClr val="black"/>
              </a:solidFill>
            </a:endParaRPr>
          </a:p>
          <a:p>
            <a:pPr marL="539750" indent="-87313"/>
            <a:r>
              <a:rPr lang="ja-JP" altLang="en-US" sz="1200" dirty="0">
                <a:solidFill>
                  <a:prstClr val="black"/>
                </a:solidFill>
              </a:rPr>
              <a:t>　</a:t>
            </a:r>
            <a:r>
              <a:rPr lang="ja-JP" altLang="ja-JP" sz="1200" dirty="0">
                <a:solidFill>
                  <a:prstClr val="black"/>
                </a:solidFill>
              </a:rPr>
              <a:t>ウ</a:t>
            </a:r>
            <a:r>
              <a:rPr lang="en-US" altLang="ja-JP" sz="1200" dirty="0">
                <a:solidFill>
                  <a:prstClr val="black"/>
                </a:solidFill>
              </a:rPr>
              <a:t>)</a:t>
            </a:r>
            <a:r>
              <a:rPr lang="ja-JP" altLang="ja-JP" sz="1200" dirty="0">
                <a:solidFill>
                  <a:prstClr val="black"/>
                </a:solidFill>
              </a:rPr>
              <a:t>　在宅療養支援病院であること</a:t>
            </a:r>
          </a:p>
        </p:txBody>
      </p:sp>
      <p:sp>
        <p:nvSpPr>
          <p:cNvPr id="5" name="正方形/長方形 4"/>
          <p:cNvSpPr/>
          <p:nvPr/>
        </p:nvSpPr>
        <p:spPr>
          <a:xfrm>
            <a:off x="583894" y="5822825"/>
            <a:ext cx="9127772" cy="887949"/>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1" name="Rectangle 2"/>
          <p:cNvSpPr>
            <a:spLocks noChangeArrowheads="1"/>
          </p:cNvSpPr>
          <p:nvPr/>
        </p:nvSpPr>
        <p:spPr bwMode="auto">
          <a:xfrm>
            <a:off x="245185" y="100592"/>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eaLnBrk="1" hangingPunct="1">
              <a:spcBef>
                <a:spcPts val="0"/>
              </a:spcBef>
              <a:buNone/>
              <a:defRPr/>
            </a:pPr>
            <a:r>
              <a:rPr lang="ja-JP" altLang="en-US" kern="0" dirty="0">
                <a:solidFill>
                  <a:srgbClr val="000000"/>
                </a:solidFill>
                <a:latin typeface="Calibri" panose="020F0502020204030204"/>
                <a:ea typeface="ＭＳ Ｐゴシック"/>
              </a:rPr>
              <a:t>２．</a:t>
            </a:r>
            <a:r>
              <a:rPr lang="ja-JP" altLang="en-US" kern="0" dirty="0">
                <a:solidFill>
                  <a:srgbClr val="000000"/>
                </a:solidFill>
                <a:latin typeface="ＭＳ Ｐゴシック"/>
                <a:ea typeface="ＭＳ Ｐゴシック"/>
              </a:rPr>
              <a:t>外来の機能分化の更なる推進</a:t>
            </a:r>
            <a:endParaRPr lang="ja-JP" altLang="en-US" kern="0" dirty="0">
              <a:solidFill>
                <a:srgbClr val="000000"/>
              </a:solidFill>
              <a:latin typeface="Calibri" panose="020F0502020204030204"/>
              <a:ea typeface="ＭＳ Ｐゴシック"/>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3772" y="3322202"/>
            <a:ext cx="1174155" cy="1413152"/>
          </a:xfrm>
          <a:prstGeom prst="rect">
            <a:avLst/>
          </a:prstGeom>
        </p:spPr>
      </p:pic>
      <p:pic>
        <p:nvPicPr>
          <p:cNvPr id="10" name="Picture 12"/>
          <p:cNvPicPr>
            <a:picLocks noChangeAspect="1" noChangeArrowheads="1"/>
          </p:cNvPicPr>
          <p:nvPr/>
        </p:nvPicPr>
        <p:blipFill>
          <a:blip r:embed="rId4" cstate="print"/>
          <a:srcRect/>
          <a:stretch>
            <a:fillRect/>
          </a:stretch>
        </p:blipFill>
        <p:spPr bwMode="auto">
          <a:xfrm>
            <a:off x="8957926" y="3950495"/>
            <a:ext cx="850907" cy="606951"/>
          </a:xfrm>
          <a:prstGeom prst="rect">
            <a:avLst/>
          </a:prstGeom>
          <a:noFill/>
          <a:ln w="9525">
            <a:noFill/>
            <a:miter lim="800000"/>
            <a:headEnd/>
            <a:tailEnd/>
          </a:ln>
        </p:spPr>
      </p:pic>
      <p:pic>
        <p:nvPicPr>
          <p:cNvPr id="12" name="図 11" descr="doctor4_7.gif"/>
          <p:cNvPicPr>
            <a:picLocks noChangeAspect="1"/>
          </p:cNvPicPr>
          <p:nvPr/>
        </p:nvPicPr>
        <p:blipFill>
          <a:blip r:embed="rId5" cstate="print"/>
          <a:stretch>
            <a:fillRect/>
          </a:stretch>
        </p:blipFill>
        <p:spPr>
          <a:xfrm>
            <a:off x="8506868" y="3467300"/>
            <a:ext cx="586191" cy="561478"/>
          </a:xfrm>
          <a:prstGeom prst="rect">
            <a:avLst/>
          </a:prstGeom>
        </p:spPr>
      </p:pic>
      <p:pic>
        <p:nvPicPr>
          <p:cNvPr id="13" name="図 12" descr="doctor_illust07_02.gif"/>
          <p:cNvPicPr>
            <a:picLocks noChangeAspect="1"/>
          </p:cNvPicPr>
          <p:nvPr/>
        </p:nvPicPr>
        <p:blipFill>
          <a:blip r:embed="rId6" cstate="print"/>
          <a:stretch>
            <a:fillRect/>
          </a:stretch>
        </p:blipFill>
        <p:spPr>
          <a:xfrm>
            <a:off x="8946441" y="3496484"/>
            <a:ext cx="436938" cy="503109"/>
          </a:xfrm>
          <a:prstGeom prst="rect">
            <a:avLst/>
          </a:prstGeom>
        </p:spPr>
      </p:pic>
      <p:pic>
        <p:nvPicPr>
          <p:cNvPr id="14" name="Picture 16" descr="HM00170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2603" y="3533672"/>
            <a:ext cx="387832" cy="4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pic>
        <p:nvPicPr>
          <p:cNvPr id="4098" name="Picture 2" descr="C:\Users\UEHARA\AppData\Local\Temp\ilm17_bc01007-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2348" y="2377639"/>
            <a:ext cx="698643" cy="716837"/>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p:cNvSpPr/>
          <p:nvPr/>
        </p:nvSpPr>
        <p:spPr>
          <a:xfrm>
            <a:off x="6779506" y="1960509"/>
            <a:ext cx="2932160" cy="415498"/>
          </a:xfrm>
          <a:prstGeom prst="rect">
            <a:avLst/>
          </a:prstGeom>
          <a:ln w="9525">
            <a:solidFill>
              <a:srgbClr val="FF0000"/>
            </a:solidFill>
            <a:prstDash val="dash"/>
          </a:ln>
        </p:spPr>
        <p:txBody>
          <a:bodyPr wrap="square">
            <a:spAutoFit/>
          </a:bodyPr>
          <a:lstStyle/>
          <a:p>
            <a:pPr>
              <a:lnSpc>
                <a:spcPts val="1200"/>
              </a:lnSpc>
            </a:pPr>
            <a:r>
              <a:rPr lang="en-US" altLang="ja-JP" sz="1050" b="1" dirty="0" smtClean="0">
                <a:solidFill>
                  <a:srgbClr val="FF0000"/>
                </a:solidFill>
                <a:latin typeface="+mn-ea"/>
              </a:rPr>
              <a:t>※</a:t>
            </a:r>
            <a:r>
              <a:rPr lang="ja-JP" altLang="en-US" sz="1050" b="1" dirty="0" smtClean="0">
                <a:solidFill>
                  <a:srgbClr val="FF0000"/>
                </a:solidFill>
                <a:latin typeface="+mn-ea"/>
              </a:rPr>
              <a:t>　</a:t>
            </a:r>
            <a:r>
              <a:rPr lang="ja-JP" altLang="en-US" sz="1050" b="1" dirty="0">
                <a:solidFill>
                  <a:srgbClr val="FF0000"/>
                </a:solidFill>
                <a:latin typeface="+mn-ea"/>
              </a:rPr>
              <a:t>要件</a:t>
            </a:r>
            <a:r>
              <a:rPr lang="ja-JP" altLang="en-US" sz="1050" b="1" dirty="0" smtClean="0">
                <a:solidFill>
                  <a:srgbClr val="FF0000"/>
                </a:solidFill>
                <a:latin typeface="+mn-ea"/>
              </a:rPr>
              <a:t>を満たすことが</a:t>
            </a:r>
            <a:r>
              <a:rPr lang="ja-JP" altLang="ja-JP" sz="1050" b="1" kern="100" dirty="0" smtClean="0">
                <a:solidFill>
                  <a:srgbClr val="FF0000"/>
                </a:solidFill>
                <a:latin typeface="+mn-ea"/>
                <a:cs typeface="Times New Roman"/>
              </a:rPr>
              <a:t>確認</a:t>
            </a:r>
            <a:r>
              <a:rPr lang="ja-JP" altLang="ja-JP" sz="1050" b="1" kern="100" dirty="0">
                <a:solidFill>
                  <a:srgbClr val="FF0000"/>
                </a:solidFill>
                <a:latin typeface="+mn-ea"/>
                <a:cs typeface="Times New Roman"/>
              </a:rPr>
              <a:t>できる資料の写し</a:t>
            </a:r>
            <a:r>
              <a:rPr lang="ja-JP" altLang="ja-JP" sz="1050" b="1" kern="100" dirty="0" smtClean="0">
                <a:solidFill>
                  <a:srgbClr val="FF0000"/>
                </a:solidFill>
                <a:latin typeface="+mn-ea"/>
                <a:cs typeface="Times New Roman"/>
              </a:rPr>
              <a:t>を</a:t>
            </a:r>
            <a:endParaRPr lang="en-US" altLang="ja-JP" sz="1050" b="1" kern="100" dirty="0" smtClean="0">
              <a:solidFill>
                <a:srgbClr val="FF0000"/>
              </a:solidFill>
              <a:latin typeface="+mn-ea"/>
              <a:cs typeface="Times New Roman"/>
            </a:endParaRPr>
          </a:p>
          <a:p>
            <a:pPr>
              <a:lnSpc>
                <a:spcPts val="1200"/>
              </a:lnSpc>
            </a:pPr>
            <a:r>
              <a:rPr lang="ja-JP" altLang="en-US" sz="1050" b="1" kern="100" dirty="0">
                <a:solidFill>
                  <a:srgbClr val="FF0000"/>
                </a:solidFill>
                <a:latin typeface="+mn-ea"/>
                <a:cs typeface="Times New Roman"/>
              </a:rPr>
              <a:t>　</a:t>
            </a:r>
            <a:r>
              <a:rPr lang="ja-JP" altLang="en-US" sz="1050" b="1" kern="100" dirty="0" smtClean="0">
                <a:solidFill>
                  <a:srgbClr val="FF0000"/>
                </a:solidFill>
                <a:latin typeface="+mn-ea"/>
                <a:cs typeface="Times New Roman"/>
              </a:rPr>
              <a:t>　</a:t>
            </a:r>
            <a:r>
              <a:rPr lang="ja-JP" altLang="ja-JP" sz="1050" b="1" kern="100" dirty="0" smtClean="0">
                <a:solidFill>
                  <a:srgbClr val="FF0000"/>
                </a:solidFill>
                <a:latin typeface="+mn-ea"/>
                <a:cs typeface="Times New Roman"/>
              </a:rPr>
              <a:t>添付</a:t>
            </a:r>
            <a:r>
              <a:rPr lang="ja-JP" altLang="en-US" sz="1050" b="1" kern="100" dirty="0" smtClean="0">
                <a:solidFill>
                  <a:srgbClr val="FF0000"/>
                </a:solidFill>
                <a:latin typeface="+mn-ea"/>
                <a:cs typeface="Times New Roman"/>
              </a:rPr>
              <a:t>した上で届出必要</a:t>
            </a:r>
            <a:endParaRPr lang="en-US" altLang="ja-JP" sz="1050" b="1" dirty="0" smtClean="0">
              <a:solidFill>
                <a:srgbClr val="FF0000"/>
              </a:solidFill>
              <a:latin typeface="+mn-ea"/>
            </a:endParaRPr>
          </a:p>
        </p:txBody>
      </p:sp>
      <p:sp>
        <p:nvSpPr>
          <p:cNvPr id="17" name="正方形/長方形 16"/>
          <p:cNvSpPr/>
          <p:nvPr/>
        </p:nvSpPr>
        <p:spPr>
          <a:xfrm>
            <a:off x="5493734" y="5422715"/>
            <a:ext cx="4268778" cy="400110"/>
          </a:xfrm>
          <a:prstGeom prst="rect">
            <a:avLst/>
          </a:prstGeom>
          <a:ln w="9525">
            <a:noFill/>
            <a:prstDash val="dash"/>
          </a:ln>
        </p:spPr>
        <p:txBody>
          <a:bodyPr wrap="square">
            <a:spAutoFit/>
          </a:bodyPr>
          <a:lstStyle/>
          <a:p>
            <a:pPr>
              <a:lnSpc>
                <a:spcPts val="1200"/>
              </a:lnSpc>
            </a:pPr>
            <a:r>
              <a:rPr lang="en-US" altLang="ja-JP" sz="1050" b="1" dirty="0" smtClean="0">
                <a:latin typeface="+mn-ea"/>
              </a:rPr>
              <a:t>※</a:t>
            </a:r>
            <a:r>
              <a:rPr lang="ja-JP" altLang="en-US" sz="1050" b="1" dirty="0" smtClean="0">
                <a:latin typeface="+mn-ea"/>
              </a:rPr>
              <a:t>　当該</a:t>
            </a:r>
            <a:r>
              <a:rPr lang="ja-JP" altLang="en-US" sz="1050" b="1" dirty="0">
                <a:latin typeface="+mn-ea"/>
              </a:rPr>
              <a:t>患者に</a:t>
            </a:r>
            <a:r>
              <a:rPr lang="ja-JP" altLang="en-US" sz="1050" b="1" dirty="0" smtClean="0">
                <a:latin typeface="+mn-ea"/>
              </a:rPr>
              <a:t>院外処方を行う場合</a:t>
            </a:r>
            <a:endParaRPr lang="en-US" altLang="ja-JP" sz="1050" b="1" dirty="0">
              <a:latin typeface="+mn-ea"/>
            </a:endParaRPr>
          </a:p>
          <a:p>
            <a:pPr>
              <a:lnSpc>
                <a:spcPts val="1200"/>
              </a:lnSpc>
            </a:pPr>
            <a:r>
              <a:rPr lang="ja-JP" altLang="en-US" sz="1050" b="1" dirty="0" smtClean="0">
                <a:latin typeface="+mn-ea"/>
              </a:rPr>
              <a:t>　　　　診療所：</a:t>
            </a:r>
            <a:r>
              <a:rPr lang="en-US" altLang="ja-JP" sz="1050" b="1" dirty="0" smtClean="0">
                <a:latin typeface="+mn-ea"/>
              </a:rPr>
              <a:t>24</a:t>
            </a:r>
            <a:r>
              <a:rPr lang="ja-JP" altLang="en-US" sz="1050" b="1" dirty="0" smtClean="0">
                <a:latin typeface="+mn-ea"/>
              </a:rPr>
              <a:t>時間対応の薬局と連携、病院：</a:t>
            </a:r>
            <a:r>
              <a:rPr lang="en-US" altLang="ja-JP" sz="1050" b="1" dirty="0" smtClean="0">
                <a:latin typeface="+mn-ea"/>
              </a:rPr>
              <a:t>24</a:t>
            </a:r>
            <a:r>
              <a:rPr lang="ja-JP" altLang="en-US" sz="1050" b="1" dirty="0" smtClean="0">
                <a:latin typeface="+mn-ea"/>
              </a:rPr>
              <a:t>時間開局であること</a:t>
            </a:r>
            <a:endParaRPr lang="en-US" altLang="ja-JP" sz="1050" b="1" kern="100" dirty="0" smtClean="0">
              <a:latin typeface="+mn-ea"/>
              <a:cs typeface="Times New Roman"/>
            </a:endParaRPr>
          </a:p>
        </p:txBody>
      </p:sp>
    </p:spTree>
    <p:extLst>
      <p:ext uri="{BB962C8B-B14F-4D97-AF65-F5344CB8AC3E}">
        <p14:creationId xmlns:p14="http://schemas.microsoft.com/office/powerpoint/2010/main" val="29158491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44" y="-55755"/>
            <a:ext cx="8543925" cy="382137"/>
          </a:xfrm>
        </p:spPr>
        <p:txBody>
          <a:bodyPr>
            <a:noAutofit/>
          </a:bodyPr>
          <a:lstStyle/>
          <a:p>
            <a:pPr algn="ctr"/>
            <a:r>
              <a:rPr kumimoji="1" lang="ja-JP" altLang="en-US" sz="1600" b="1" dirty="0" smtClean="0"/>
              <a:t>主治医機能</a:t>
            </a:r>
            <a:r>
              <a:rPr kumimoji="1" lang="en-US" altLang="ja-JP" sz="1600" b="1" dirty="0" smtClean="0"/>
              <a:t>〔</a:t>
            </a:r>
            <a:r>
              <a:rPr kumimoji="1" lang="ja-JP" altLang="en-US" sz="1600" b="1" dirty="0" smtClean="0"/>
              <a:t>かかりつけ医</a:t>
            </a:r>
            <a:r>
              <a:rPr kumimoji="1" lang="en-US" altLang="ja-JP" sz="1600" b="1" dirty="0" smtClean="0"/>
              <a:t>〕</a:t>
            </a:r>
            <a:r>
              <a:rPr kumimoji="1" lang="ja-JP" altLang="en-US" sz="1600" b="1" dirty="0" smtClean="0"/>
              <a:t>の評価について</a:t>
            </a:r>
            <a:endParaRPr kumimoji="1" lang="ja-JP" altLang="en-US" sz="1600" b="1"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299956387"/>
              </p:ext>
            </p:extLst>
          </p:nvPr>
        </p:nvGraphicFramePr>
        <p:xfrm>
          <a:off x="135922" y="255765"/>
          <a:ext cx="9692640" cy="6602235"/>
        </p:xfrm>
        <a:graphic>
          <a:graphicData uri="http://schemas.openxmlformats.org/drawingml/2006/table">
            <a:tbl>
              <a:tblPr firstRow="1" bandRow="1">
                <a:tableStyleId>{5C22544A-7EE6-4342-B048-85BDC9FD1C3A}</a:tableStyleId>
              </a:tblPr>
              <a:tblGrid>
                <a:gridCol w="1492356"/>
                <a:gridCol w="2758409"/>
                <a:gridCol w="3140386"/>
                <a:gridCol w="2301489"/>
              </a:tblGrid>
              <a:tr h="383066">
                <a:tc rowSpan="2">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300"/>
                        </a:lnSpc>
                      </a:pPr>
                      <a:r>
                        <a:rPr kumimoji="1" lang="ja-JP" altLang="ja-JP" sz="1200" b="1" kern="1200" dirty="0" smtClean="0">
                          <a:solidFill>
                            <a:schemeClr val="lt1"/>
                          </a:solidFill>
                          <a:effectLst/>
                          <a:latin typeface="+mn-ea"/>
                          <a:ea typeface="+mn-ea"/>
                          <a:cs typeface="+mn-cs"/>
                        </a:rPr>
                        <a:t>地域</a:t>
                      </a:r>
                      <a:r>
                        <a:rPr kumimoji="1" lang="ja-JP" altLang="en-US" sz="1200" b="1" kern="1200" dirty="0" smtClean="0">
                          <a:solidFill>
                            <a:schemeClr val="lt1"/>
                          </a:solidFill>
                          <a:effectLst/>
                          <a:latin typeface="+mn-ea"/>
                          <a:ea typeface="+mn-ea"/>
                          <a:cs typeface="+mn-cs"/>
                        </a:rPr>
                        <a:t>包括</a:t>
                      </a:r>
                      <a:r>
                        <a:rPr kumimoji="1" lang="ja-JP" altLang="ja-JP" sz="1200" b="1" kern="1200" dirty="0" smtClean="0">
                          <a:solidFill>
                            <a:schemeClr val="lt1"/>
                          </a:solidFill>
                          <a:effectLst/>
                          <a:latin typeface="+mn-ea"/>
                          <a:ea typeface="+mn-ea"/>
                          <a:cs typeface="+mn-cs"/>
                        </a:rPr>
                        <a:t>診療料</a:t>
                      </a:r>
                      <a:endParaRPr kumimoji="1" lang="en-US" altLang="ja-JP" sz="1200" b="1" kern="1200" dirty="0" smtClean="0">
                        <a:solidFill>
                          <a:schemeClr val="lt1"/>
                        </a:solidFill>
                        <a:effectLst/>
                        <a:latin typeface="+mn-ea"/>
                        <a:ea typeface="+mn-ea"/>
                        <a:cs typeface="+mn-cs"/>
                      </a:endParaRPr>
                    </a:p>
                    <a:p>
                      <a:pPr algn="ctr">
                        <a:lnSpc>
                          <a:spcPts val="1300"/>
                        </a:lnSpc>
                      </a:pPr>
                      <a:r>
                        <a:rPr kumimoji="1" lang="ja-JP" altLang="en-US" sz="1200" b="1" kern="1200" dirty="0" smtClean="0">
                          <a:solidFill>
                            <a:schemeClr val="lt1"/>
                          </a:solidFill>
                          <a:effectLst/>
                          <a:latin typeface="+mn-ea"/>
                          <a:ea typeface="+mn-ea"/>
                          <a:cs typeface="+mn-cs"/>
                        </a:rPr>
                        <a:t>１</a:t>
                      </a:r>
                      <a:r>
                        <a:rPr kumimoji="1" lang="en-US" altLang="ja-JP" sz="1200" b="1" kern="1200" dirty="0" smtClean="0">
                          <a:solidFill>
                            <a:schemeClr val="lt1"/>
                          </a:solidFill>
                          <a:effectLst/>
                          <a:latin typeface="+mn-ea"/>
                          <a:ea typeface="+mn-ea"/>
                          <a:cs typeface="+mn-cs"/>
                        </a:rPr>
                        <a:t>,</a:t>
                      </a:r>
                      <a:r>
                        <a:rPr kumimoji="1" lang="ja-JP" altLang="en-US" sz="1200" b="1" kern="1200" dirty="0" smtClean="0">
                          <a:solidFill>
                            <a:schemeClr val="lt1"/>
                          </a:solidFill>
                          <a:effectLst/>
                          <a:latin typeface="+mn-ea"/>
                          <a:ea typeface="+mn-ea"/>
                          <a:cs typeface="+mn-cs"/>
                        </a:rPr>
                        <a:t>５０３点（月１回）</a:t>
                      </a:r>
                      <a:endParaRPr kumimoji="1" lang="ja-JP" altLang="en-US" sz="12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lnSpc>
                          <a:spcPts val="1300"/>
                        </a:lnSpc>
                      </a:pPr>
                      <a:r>
                        <a:rPr kumimoji="1" lang="ja-JP" altLang="en-US" sz="1200" b="1" kern="1200" dirty="0" smtClean="0">
                          <a:solidFill>
                            <a:schemeClr val="lt1"/>
                          </a:solidFill>
                          <a:effectLst/>
                          <a:latin typeface="+mn-ea"/>
                          <a:ea typeface="+mn-ea"/>
                          <a:cs typeface="+mn-cs"/>
                        </a:rPr>
                        <a:t>地域</a:t>
                      </a:r>
                      <a:r>
                        <a:rPr kumimoji="1" lang="ja-JP" altLang="ja-JP" sz="1200" b="1" kern="1200" dirty="0" smtClean="0">
                          <a:solidFill>
                            <a:schemeClr val="lt1"/>
                          </a:solidFill>
                          <a:effectLst/>
                          <a:latin typeface="+mn-ea"/>
                          <a:ea typeface="+mn-ea"/>
                          <a:cs typeface="+mn-cs"/>
                        </a:rPr>
                        <a:t>包括診療加算</a:t>
                      </a:r>
                      <a:r>
                        <a:rPr kumimoji="1" lang="ja-JP" altLang="en-US" sz="1200" b="1" kern="1200" dirty="0" smtClean="0">
                          <a:solidFill>
                            <a:schemeClr val="lt1"/>
                          </a:solidFill>
                          <a:effectLst/>
                          <a:latin typeface="+mn-ea"/>
                          <a:ea typeface="+mn-ea"/>
                          <a:cs typeface="+mn-cs"/>
                        </a:rPr>
                        <a:t>　</a:t>
                      </a:r>
                      <a:endParaRPr kumimoji="1" lang="en-US" altLang="ja-JP" sz="1200" b="1" kern="1200" dirty="0" smtClean="0">
                        <a:solidFill>
                          <a:schemeClr val="lt1"/>
                        </a:solidFill>
                        <a:effectLst/>
                        <a:latin typeface="+mn-ea"/>
                        <a:ea typeface="+mn-ea"/>
                        <a:cs typeface="+mn-cs"/>
                      </a:endParaRPr>
                    </a:p>
                    <a:p>
                      <a:pPr algn="ctr">
                        <a:lnSpc>
                          <a:spcPts val="1300"/>
                        </a:lnSpc>
                      </a:pPr>
                      <a:r>
                        <a:rPr kumimoji="1" lang="ja-JP" altLang="en-US" sz="1200" b="1" kern="1200" dirty="0" smtClean="0">
                          <a:solidFill>
                            <a:schemeClr val="lt1"/>
                          </a:solidFill>
                          <a:effectLst/>
                          <a:latin typeface="+mn-ea"/>
                          <a:ea typeface="+mn-ea"/>
                          <a:cs typeface="+mn-cs"/>
                        </a:rPr>
                        <a:t>２０</a:t>
                      </a:r>
                      <a:r>
                        <a:rPr kumimoji="1" lang="ja-JP" altLang="ja-JP" sz="1200" b="1" kern="1200" dirty="0" smtClean="0">
                          <a:solidFill>
                            <a:schemeClr val="lt1"/>
                          </a:solidFill>
                          <a:effectLst/>
                          <a:latin typeface="+mn-ea"/>
                          <a:ea typeface="+mn-ea"/>
                          <a:cs typeface="+mn-cs"/>
                        </a:rPr>
                        <a:t>点（１回につき）</a:t>
                      </a:r>
                      <a:endParaRPr kumimoji="1" lang="ja-JP" altLang="ja-JP" sz="1200" b="1" kern="1200" dirty="0">
                        <a:solidFill>
                          <a:schemeClr val="lt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215">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pPr>
                      <a:r>
                        <a:rPr kumimoji="1" lang="ja-JP" altLang="en-US" sz="1400" b="1" dirty="0" smtClean="0"/>
                        <a:t>許可病床</a:t>
                      </a:r>
                      <a:r>
                        <a:rPr kumimoji="1" lang="en-US" altLang="ja-JP" sz="1400" b="1" dirty="0" smtClean="0"/>
                        <a:t>200</a:t>
                      </a:r>
                      <a:r>
                        <a:rPr kumimoji="1" lang="ja-JP" altLang="en-US" sz="1400" b="1" dirty="0" smtClean="0"/>
                        <a:t>床未満病院</a:t>
                      </a:r>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400" b="1" dirty="0" smtClean="0"/>
                        <a:t>診療所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pPr>
                      <a:r>
                        <a:rPr kumimoji="1" lang="ja-JP" altLang="en-US" sz="1400" b="1" dirty="0" smtClean="0"/>
                        <a:t>診療所</a:t>
                      </a:r>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8628">
                <a:tc>
                  <a:txBody>
                    <a:bodyPr/>
                    <a:lstStyle/>
                    <a:p>
                      <a:r>
                        <a:rPr kumimoji="1" lang="ja-JP" altLang="ja-JP" sz="1200" b="1" kern="1200" dirty="0" smtClean="0">
                          <a:solidFill>
                            <a:schemeClr val="dk1"/>
                          </a:solidFill>
                          <a:effectLst/>
                          <a:latin typeface="+mn-lt"/>
                          <a:ea typeface="+mn-ea"/>
                          <a:cs typeface="+mn-cs"/>
                        </a:rPr>
                        <a:t>包括</a:t>
                      </a:r>
                      <a:r>
                        <a:rPr kumimoji="1" lang="ja-JP" altLang="en-US" sz="1200" b="1" kern="1200" dirty="0" smtClean="0">
                          <a:solidFill>
                            <a:schemeClr val="dk1"/>
                          </a:solidFill>
                          <a:effectLst/>
                          <a:latin typeface="+mn-lt"/>
                          <a:ea typeface="+mn-ea"/>
                          <a:cs typeface="+mn-cs"/>
                        </a:rPr>
                        <a:t>範囲</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88900" indent="-88900">
                        <a:lnSpc>
                          <a:spcPts val="1250"/>
                        </a:lnSpc>
                      </a:pPr>
                      <a:r>
                        <a:rPr lang="ja-JP" altLang="en-US" sz="1100" b="1" u="sng" dirty="0" smtClean="0">
                          <a:latin typeface="+mn-ea"/>
                          <a:ea typeface="+mn-ea"/>
                        </a:rPr>
                        <a:t>下記以外は包括</a:t>
                      </a:r>
                      <a:endParaRPr lang="en-US" altLang="ja-JP" sz="1100" b="1" u="sng" dirty="0" smtClean="0">
                        <a:latin typeface="+mn-ea"/>
                        <a:ea typeface="+mn-ea"/>
                      </a:endParaRPr>
                    </a:p>
                    <a:p>
                      <a:pPr marL="177800" indent="-90488">
                        <a:lnSpc>
                          <a:spcPts val="1250"/>
                        </a:lnSpc>
                      </a:pPr>
                      <a:r>
                        <a:rPr lang="ja-JP" altLang="en-US" sz="1100" dirty="0" smtClean="0">
                          <a:latin typeface="ＭＳ Ｐゴシック" panose="020B0600070205080204" pitchFamily="50" charset="-128"/>
                          <a:ea typeface="+mn-ea"/>
                        </a:rPr>
                        <a:t>・</a:t>
                      </a:r>
                      <a:r>
                        <a:rPr lang="ja-JP" altLang="ja-JP" sz="1100" dirty="0" smtClean="0">
                          <a:latin typeface="ＭＳ Ｐゴシック" panose="020B0600070205080204" pitchFamily="50" charset="-128"/>
                          <a:ea typeface="+mn-ea"/>
                        </a:rPr>
                        <a:t>（</a:t>
                      </a:r>
                      <a:r>
                        <a:rPr lang="ja-JP" altLang="en-US" sz="1100" dirty="0" smtClean="0">
                          <a:latin typeface="ＭＳ Ｐゴシック" panose="020B0600070205080204" pitchFamily="50" charset="-128"/>
                          <a:ea typeface="+mn-ea"/>
                        </a:rPr>
                        <a:t>再診料の</a:t>
                      </a:r>
                      <a:r>
                        <a:rPr lang="ja-JP" altLang="ja-JP" sz="1100" dirty="0" smtClean="0">
                          <a:latin typeface="ＭＳ Ｐゴシック" panose="020B0600070205080204" pitchFamily="50" charset="-128"/>
                          <a:ea typeface="+mn-ea"/>
                        </a:rPr>
                        <a:t>）時間外加算、休日加算、深夜加算及び小児科特例加算</a:t>
                      </a:r>
                      <a:r>
                        <a:rPr lang="ja-JP" altLang="en-US" sz="1100" dirty="0" smtClean="0">
                          <a:latin typeface="ＭＳ Ｐゴシック" panose="020B0600070205080204" pitchFamily="50" charset="-128"/>
                          <a:ea typeface="+mn-ea"/>
                        </a:rPr>
                        <a:t>　</a:t>
                      </a:r>
                      <a:endParaRPr lang="en-US" altLang="ja-JP" sz="1100" dirty="0" smtClean="0">
                        <a:latin typeface="ＭＳ Ｐゴシック" panose="020B0600070205080204" pitchFamily="50" charset="-128"/>
                        <a:ea typeface="+mn-ea"/>
                      </a:endParaRPr>
                    </a:p>
                    <a:p>
                      <a:pPr marL="177800" indent="-90488">
                        <a:lnSpc>
                          <a:spcPts val="1250"/>
                        </a:lnSpc>
                      </a:pPr>
                      <a:r>
                        <a:rPr lang="ja-JP" altLang="en-US" sz="1100" dirty="0" smtClean="0">
                          <a:latin typeface="ＭＳ Ｐゴシック" panose="020B0600070205080204" pitchFamily="50" charset="-128"/>
                          <a:ea typeface="+mn-ea"/>
                        </a:rPr>
                        <a:t>・</a:t>
                      </a:r>
                      <a:r>
                        <a:rPr lang="en-US" altLang="ja-JP" sz="1100" dirty="0" err="1" smtClean="0">
                          <a:latin typeface="ＭＳ Ｐゴシック" panose="020B0600070205080204" pitchFamily="50" charset="-128"/>
                          <a:ea typeface="+mn-ea"/>
                        </a:rPr>
                        <a:t>地域連携小児夜間・休日診療料</a:t>
                      </a:r>
                      <a:r>
                        <a:rPr lang="ja-JP" altLang="en-US" sz="1100" dirty="0" smtClean="0">
                          <a:latin typeface="ＭＳ Ｐゴシック" panose="020B0600070205080204" pitchFamily="50" charset="-128"/>
                          <a:ea typeface="+mn-ea"/>
                        </a:rPr>
                        <a:t>　診療情報提供料（</a:t>
                      </a:r>
                      <a:r>
                        <a:rPr lang="en-US" altLang="ja-JP" sz="1100" dirty="0" smtClean="0">
                          <a:latin typeface="ＭＳ Ｐゴシック" panose="020B0600070205080204" pitchFamily="50" charset="-128"/>
                          <a:ea typeface="+mn-ea"/>
                        </a:rPr>
                        <a:t>Ⅱ</a:t>
                      </a:r>
                      <a:r>
                        <a:rPr lang="ja-JP" altLang="en-US" sz="1100" dirty="0" smtClean="0">
                          <a:latin typeface="ＭＳ Ｐゴシック" panose="020B0600070205080204" pitchFamily="50" charset="-128"/>
                          <a:ea typeface="+mn-ea"/>
                        </a:rPr>
                        <a:t>）</a:t>
                      </a:r>
                      <a:endParaRPr lang="en-US" altLang="ja-JP" sz="1100" dirty="0" smtClean="0">
                        <a:latin typeface="ＭＳ Ｐゴシック" panose="020B0600070205080204" pitchFamily="50" charset="-128"/>
                        <a:ea typeface="+mn-ea"/>
                      </a:endParaRPr>
                    </a:p>
                    <a:p>
                      <a:pPr marL="177800" indent="-90488">
                        <a:lnSpc>
                          <a:spcPts val="1250"/>
                        </a:lnSpc>
                      </a:pPr>
                      <a:r>
                        <a:rPr lang="ja-JP" altLang="en-US" sz="1100" dirty="0" smtClean="0">
                          <a:latin typeface="ＭＳ Ｐゴシック" panose="020B0600070205080204" pitchFamily="50" charset="-128"/>
                          <a:ea typeface="+mn-ea"/>
                        </a:rPr>
                        <a:t>・</a:t>
                      </a:r>
                      <a:r>
                        <a:rPr lang="ja-JP" altLang="ja-JP" sz="1100" dirty="0" smtClean="0">
                          <a:latin typeface="ＭＳ Ｐゴシック" panose="020B0600070205080204" pitchFamily="50" charset="-128"/>
                          <a:ea typeface="+mn-ea"/>
                        </a:rPr>
                        <a:t>在宅医療に係る点数（訪問診療料</a:t>
                      </a:r>
                      <a:r>
                        <a:rPr lang="ja-JP" altLang="en-US" sz="1100" dirty="0" smtClean="0">
                          <a:latin typeface="ＭＳ Ｐゴシック" panose="020B0600070205080204" pitchFamily="50" charset="-128"/>
                          <a:ea typeface="+mn-ea"/>
                        </a:rPr>
                        <a:t>、</a:t>
                      </a:r>
                      <a:r>
                        <a:rPr lang="ja-JP" altLang="ja-JP" sz="1100" kern="100" dirty="0" smtClean="0">
                          <a:latin typeface="+mn-ea"/>
                          <a:cs typeface="Times New Roman" panose="02020603050405020304" pitchFamily="18" charset="0"/>
                        </a:rPr>
                        <a:t>在宅時医学総合管理料</a:t>
                      </a:r>
                      <a:r>
                        <a:rPr lang="ja-JP" altLang="en-US" sz="1100" dirty="0" smtClean="0"/>
                        <a:t> </a:t>
                      </a:r>
                      <a:r>
                        <a:rPr lang="ja-JP" altLang="ja-JP" sz="1100" kern="100" dirty="0" smtClean="0">
                          <a:latin typeface="+mn-ea"/>
                          <a:cs typeface="Times New Roman" panose="02020603050405020304" pitchFamily="18" charset="0"/>
                        </a:rPr>
                        <a:t>、特定施設入居時等医学総合管理料</a:t>
                      </a:r>
                      <a:r>
                        <a:rPr lang="ja-JP" altLang="ja-JP" sz="1100" dirty="0" smtClean="0">
                          <a:latin typeface="ＭＳ Ｐゴシック" panose="020B0600070205080204" pitchFamily="50" charset="-128"/>
                          <a:ea typeface="+mn-ea"/>
                        </a:rPr>
                        <a:t>を除く</a:t>
                      </a:r>
                      <a:r>
                        <a:rPr lang="ja-JP" altLang="en-US" sz="1100" dirty="0" smtClean="0">
                          <a:latin typeface="ＭＳ Ｐゴシック" panose="020B0600070205080204" pitchFamily="50" charset="-128"/>
                          <a:ea typeface="+mn-ea"/>
                        </a:rPr>
                        <a:t>。</a:t>
                      </a:r>
                      <a:r>
                        <a:rPr lang="ja-JP" altLang="ja-JP" sz="1100" dirty="0" smtClean="0">
                          <a:latin typeface="ＭＳ Ｐゴシック" panose="020B0600070205080204" pitchFamily="50" charset="-128"/>
                          <a:ea typeface="+mn-ea"/>
                        </a:rPr>
                        <a:t>）</a:t>
                      </a:r>
                      <a:endParaRPr lang="en-US" altLang="ja-JP" sz="1100" dirty="0" smtClean="0">
                        <a:latin typeface="ＭＳ Ｐゴシック" panose="020B0600070205080204" pitchFamily="50" charset="-128"/>
                        <a:ea typeface="+mn-ea"/>
                      </a:endParaRPr>
                    </a:p>
                    <a:p>
                      <a:pPr marL="177800" indent="-90488">
                        <a:lnSpc>
                          <a:spcPts val="1250"/>
                        </a:lnSpc>
                      </a:pPr>
                      <a:r>
                        <a:rPr lang="ja-JP" altLang="en-US" sz="1100" dirty="0" smtClean="0">
                          <a:latin typeface="ＭＳ Ｐゴシック" panose="020B0600070205080204" pitchFamily="50" charset="-128"/>
                          <a:ea typeface="+mn-ea"/>
                        </a:rPr>
                        <a:t>・</a:t>
                      </a:r>
                      <a:r>
                        <a:rPr lang="ja-JP" altLang="ja-JP" sz="1100" dirty="0" smtClean="0">
                          <a:latin typeface="ＭＳ Ｐゴシック" panose="020B0600070205080204" pitchFamily="50" charset="-128"/>
                          <a:ea typeface="+mn-ea"/>
                        </a:rPr>
                        <a:t>薬剤料（処方料、処方せん料を除く。）</a:t>
                      </a:r>
                      <a:endParaRPr lang="en-US" altLang="ja-JP" sz="1100" dirty="0" smtClean="0">
                        <a:latin typeface="ＭＳ Ｐゴシック" panose="020B0600070205080204" pitchFamily="50" charset="-128"/>
                        <a:ea typeface="+mn-ea"/>
                      </a:endParaRPr>
                    </a:p>
                    <a:p>
                      <a:pPr marL="177800" indent="-90488">
                        <a:lnSpc>
                          <a:spcPts val="1250"/>
                        </a:lnSpc>
                      </a:pPr>
                      <a:r>
                        <a:rPr lang="ja-JP" altLang="en-US" sz="1100" dirty="0" smtClean="0">
                          <a:latin typeface="ＭＳ Ｐゴシック" panose="020B0600070205080204" pitchFamily="50" charset="-128"/>
                          <a:ea typeface="+mn-ea"/>
                        </a:rPr>
                        <a:t>・</a:t>
                      </a:r>
                      <a:r>
                        <a:rPr lang="ja-JP" altLang="ja-JP" sz="1100" dirty="0" smtClean="0">
                          <a:latin typeface="ＭＳ Ｐゴシック" panose="020B0600070205080204" pitchFamily="50" charset="-128"/>
                          <a:ea typeface="+mn-ea"/>
                        </a:rPr>
                        <a:t>患者の病状の</a:t>
                      </a:r>
                      <a:r>
                        <a:rPr lang="ja-JP" altLang="ja-JP" sz="1100" dirty="0" smtClean="0"/>
                        <a:t>急性増悪時に実施した検査、画像診断及び処置に係る費用のうち、所定点数が</a:t>
                      </a:r>
                      <a:r>
                        <a:rPr lang="en-US" altLang="ja-JP" sz="1100" dirty="0" smtClean="0"/>
                        <a:t>550</a:t>
                      </a:r>
                      <a:r>
                        <a:rPr lang="ja-JP" altLang="ja-JP" sz="1100" dirty="0" smtClean="0"/>
                        <a:t>点以上のもの</a:t>
                      </a:r>
                      <a:endParaRPr lang="en-US" altLang="ja-JP"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kumimoji="1" lang="ja-JP" altLang="en-US" sz="1100" b="1" u="sng" dirty="0" smtClean="0"/>
                        <a:t>出来高</a:t>
                      </a:r>
                      <a:endParaRPr kumimoji="1" lang="ja-JP" altLang="en-US" sz="1100"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561">
                <a:tc>
                  <a:txBody>
                    <a:bodyPr/>
                    <a:lstStyle/>
                    <a:p>
                      <a:r>
                        <a:rPr kumimoji="1" lang="ja-JP" altLang="ja-JP" sz="1200" b="1" kern="1200" dirty="0" smtClean="0">
                          <a:solidFill>
                            <a:schemeClr val="dk1"/>
                          </a:solidFill>
                          <a:effectLst/>
                          <a:latin typeface="+mn-lt"/>
                          <a:ea typeface="+mn-ea"/>
                          <a:cs typeface="+mn-cs"/>
                        </a:rPr>
                        <a:t>対象疾患</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nSpc>
                          <a:spcPts val="1200"/>
                        </a:lnSpc>
                      </a:pPr>
                      <a:r>
                        <a:rPr kumimoji="1" lang="ja-JP" altLang="ja-JP" sz="1100" kern="1200" dirty="0" smtClean="0">
                          <a:solidFill>
                            <a:schemeClr val="dk1"/>
                          </a:solidFill>
                          <a:effectLst/>
                          <a:latin typeface="+mn-lt"/>
                          <a:ea typeface="+mn-ea"/>
                          <a:cs typeface="+mn-cs"/>
                        </a:rPr>
                        <a:t>高血圧症、糖尿病、脂質異常症、認知症の</a:t>
                      </a:r>
                      <a:r>
                        <a:rPr kumimoji="1" lang="ja-JP" altLang="ja-JP" sz="1100" u="none" kern="1200" dirty="0" smtClean="0">
                          <a:solidFill>
                            <a:schemeClr val="dk1"/>
                          </a:solidFill>
                          <a:effectLst/>
                          <a:latin typeface="+mn-lt"/>
                          <a:ea typeface="+mn-ea"/>
                          <a:cs typeface="+mn-cs"/>
                        </a:rPr>
                        <a:t>４疾病のうち２つ以上（疑いは除く）</a:t>
                      </a:r>
                      <a:endParaRPr kumimoji="1" lang="ja-JP" altLang="en-US" sz="11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75561">
                <a:tc>
                  <a:txBody>
                    <a:bodyPr/>
                    <a:lstStyle/>
                    <a:p>
                      <a:r>
                        <a:rPr kumimoji="1" lang="ja-JP" altLang="ja-JP" sz="1200" b="1" kern="1200" dirty="0" smtClean="0">
                          <a:solidFill>
                            <a:schemeClr val="dk1"/>
                          </a:solidFill>
                          <a:effectLst/>
                          <a:latin typeface="+mn-lt"/>
                          <a:ea typeface="+mn-ea"/>
                          <a:cs typeface="+mn-cs"/>
                        </a:rPr>
                        <a:t>対象医療機関</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lvl="0" algn="ctr"/>
                      <a:r>
                        <a:rPr kumimoji="1" lang="ja-JP" altLang="ja-JP" sz="1100" b="1" u="sng" kern="1200" dirty="0" smtClean="0">
                          <a:solidFill>
                            <a:srgbClr val="FF0000"/>
                          </a:solidFill>
                          <a:effectLst/>
                          <a:latin typeface="+mn-lt"/>
                          <a:ea typeface="+mn-ea"/>
                          <a:cs typeface="+mn-cs"/>
                        </a:rPr>
                        <a:t>診療所</a:t>
                      </a:r>
                      <a:r>
                        <a:rPr lang="ja-JP" altLang="en-US" sz="1100" b="1" u="sng" dirty="0" smtClean="0">
                          <a:solidFill>
                            <a:srgbClr val="FF0000"/>
                          </a:solidFill>
                        </a:rPr>
                        <a:t>又は</a:t>
                      </a:r>
                      <a:r>
                        <a:rPr kumimoji="1" lang="ja-JP" altLang="ja-JP" sz="1100" b="1" u="sng" kern="1200" dirty="0" smtClean="0">
                          <a:solidFill>
                            <a:srgbClr val="FF0000"/>
                          </a:solidFill>
                          <a:effectLst/>
                          <a:latin typeface="+mn-lt"/>
                          <a:ea typeface="+mn-ea"/>
                          <a:cs typeface="+mn-cs"/>
                        </a:rPr>
                        <a:t>許可病床が２００床未満の病院</a:t>
                      </a:r>
                      <a:endParaRPr kumimoji="1" lang="en-US" altLang="ja-JP" sz="1100" b="1" u="sng" kern="1200" dirty="0" smtClean="0">
                        <a:solidFill>
                          <a:srgbClr val="FF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lvl="0"/>
                      <a:r>
                        <a:rPr kumimoji="1" lang="ja-JP" altLang="ja-JP" sz="1100" b="1" u="sng" kern="1200" dirty="0" smtClean="0">
                          <a:solidFill>
                            <a:srgbClr val="FF0000"/>
                          </a:solidFill>
                          <a:effectLst/>
                          <a:latin typeface="+mn-lt"/>
                          <a:ea typeface="+mn-ea"/>
                          <a:cs typeface="+mn-cs"/>
                        </a:rPr>
                        <a:t>診療所</a:t>
                      </a:r>
                      <a:endParaRPr kumimoji="1" lang="ja-JP" altLang="ja-JP" sz="1100" b="1" u="sng" kern="1200" dirty="0">
                        <a:solidFill>
                          <a:srgbClr val="FF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982">
                <a:tc>
                  <a:txBody>
                    <a:bodyPr/>
                    <a:lstStyle/>
                    <a:p>
                      <a:r>
                        <a:rPr kumimoji="1" lang="ja-JP" altLang="ja-JP" sz="1200" b="1" kern="1200" dirty="0" smtClean="0">
                          <a:solidFill>
                            <a:schemeClr val="dk1"/>
                          </a:solidFill>
                          <a:effectLst/>
                          <a:latin typeface="+mn-lt"/>
                          <a:ea typeface="+mn-ea"/>
                          <a:cs typeface="+mn-cs"/>
                        </a:rPr>
                        <a:t>研修要件</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担当医を決めること。関係団体</a:t>
                      </a:r>
                      <a:r>
                        <a:rPr kumimoji="1" lang="ja-JP" altLang="ja-JP" sz="1100" kern="1200" dirty="0" smtClean="0">
                          <a:solidFill>
                            <a:schemeClr val="dk1"/>
                          </a:solidFill>
                          <a:effectLst/>
                          <a:latin typeface="+mn-lt"/>
                          <a:ea typeface="+mn-ea"/>
                          <a:cs typeface="+mn-cs"/>
                        </a:rPr>
                        <a:t>主催の研修を修了していること。（経過措置１年）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428650">
                <a:tc rowSpan="2">
                  <a:txBody>
                    <a:bodyPr/>
                    <a:lstStyle/>
                    <a:p>
                      <a:r>
                        <a:rPr kumimoji="1" lang="ja-JP" altLang="ja-JP" sz="1200" b="1" kern="1200" dirty="0" smtClean="0">
                          <a:solidFill>
                            <a:schemeClr val="dk1"/>
                          </a:solidFill>
                          <a:effectLst/>
                          <a:latin typeface="+mn-lt"/>
                          <a:ea typeface="+mn-ea"/>
                          <a:cs typeface="+mn-cs"/>
                        </a:rPr>
                        <a:t>服薬管理</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solidFill>
                            <a:schemeClr val="dk1"/>
                          </a:solidFill>
                          <a:effectLst/>
                          <a:latin typeface="+mn-lt"/>
                          <a:ea typeface="+mn-ea"/>
                          <a:cs typeface="+mn-cs"/>
                        </a:rPr>
                        <a:t>・当該患者に</a:t>
                      </a:r>
                      <a:r>
                        <a:rPr kumimoji="1" lang="ja-JP" altLang="en-US" sz="1100" u="none" kern="1200" baseline="0" dirty="0" smtClean="0">
                          <a:solidFill>
                            <a:schemeClr val="dk1"/>
                          </a:solidFill>
                          <a:effectLst/>
                          <a:latin typeface="+mn-lt"/>
                          <a:ea typeface="+mn-ea"/>
                          <a:cs typeface="+mn-cs"/>
                        </a:rPr>
                        <a:t>院外処方を行う場合は</a:t>
                      </a:r>
                      <a:r>
                        <a:rPr kumimoji="1" lang="ja-JP" altLang="en-US" sz="1100" baseline="0" dirty="0" smtClean="0"/>
                        <a:t>２４時間開局薬局であること　等</a:t>
                      </a:r>
                      <a:endParaRPr kumimoji="1" lang="en-US" altLang="ja-JP" sz="11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当該患者</a:t>
                      </a:r>
                      <a:r>
                        <a:rPr kumimoji="1" lang="ja-JP" altLang="en-US" sz="1100" kern="1200" dirty="0" smtClean="0">
                          <a:solidFill>
                            <a:schemeClr val="dk1"/>
                          </a:solidFill>
                          <a:effectLst/>
                          <a:latin typeface="+mn-lt"/>
                          <a:ea typeface="+mn-ea"/>
                          <a:cs typeface="+mn-cs"/>
                        </a:rPr>
                        <a:t>に</a:t>
                      </a:r>
                      <a:r>
                        <a:rPr kumimoji="1" lang="ja-JP" altLang="en-US" sz="1100" u="none" kern="1200" baseline="0" dirty="0" smtClean="0">
                          <a:solidFill>
                            <a:schemeClr val="dk1"/>
                          </a:solidFill>
                          <a:effectLst/>
                          <a:latin typeface="+mn-lt"/>
                          <a:ea typeface="+mn-ea"/>
                          <a:cs typeface="+mn-cs"/>
                        </a:rPr>
                        <a:t>院外処方を行う場合は</a:t>
                      </a:r>
                      <a:r>
                        <a:rPr kumimoji="1" lang="ja-JP" altLang="en-US" sz="1100" baseline="0" dirty="0" smtClean="0"/>
                        <a:t>２４時間対応薬局と連携する　等</a:t>
                      </a:r>
                      <a:endParaRPr kumimoji="1" lang="en-US" altLang="ja-JP" sz="1100" baseline="0" dirty="0" smtClean="0"/>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1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896475">
                <a:tc vMerge="1">
                  <a:txBody>
                    <a:bodyPr/>
                    <a:lstStyle/>
                    <a:p>
                      <a:endParaRPr kumimoji="1" lang="ja-JP" altLang="en-US"/>
                    </a:p>
                  </a:txBody>
                  <a:tcPr/>
                </a:tc>
                <a:tc gridSpan="3">
                  <a:txBody>
                    <a:bodyPr/>
                    <a:lstStyle/>
                    <a:p>
                      <a:pPr>
                        <a:lnSpc>
                          <a:spcPts val="1300"/>
                        </a:lnSpc>
                      </a:pPr>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他の医療機関</a:t>
                      </a:r>
                      <a:r>
                        <a:rPr kumimoji="1" lang="ja-JP" altLang="en-US" sz="1100" kern="1200" dirty="0" smtClean="0">
                          <a:solidFill>
                            <a:schemeClr val="dk1"/>
                          </a:solidFill>
                          <a:effectLst/>
                          <a:latin typeface="+mn-lt"/>
                          <a:ea typeface="+mn-ea"/>
                          <a:cs typeface="+mn-cs"/>
                        </a:rPr>
                        <a:t>と連携の上、通院</a:t>
                      </a:r>
                      <a:r>
                        <a:rPr kumimoji="1" lang="ja-JP" altLang="ja-JP" sz="1100" kern="1200" dirty="0" smtClean="0">
                          <a:solidFill>
                            <a:schemeClr val="dk1"/>
                          </a:solidFill>
                          <a:effectLst/>
                          <a:latin typeface="+mn-lt"/>
                          <a:ea typeface="+mn-ea"/>
                          <a:cs typeface="+mn-cs"/>
                        </a:rPr>
                        <a:t>医療機関</a:t>
                      </a:r>
                      <a:r>
                        <a:rPr kumimoji="1" lang="ja-JP" altLang="en-US" sz="1100" kern="1200" dirty="0" smtClean="0">
                          <a:solidFill>
                            <a:schemeClr val="dk1"/>
                          </a:solidFill>
                          <a:effectLst/>
                          <a:latin typeface="+mn-lt"/>
                          <a:ea typeface="+mn-ea"/>
                          <a:cs typeface="+mn-cs"/>
                        </a:rPr>
                        <a:t>や処方薬</a:t>
                      </a:r>
                      <a:r>
                        <a:rPr kumimoji="1" lang="ja-JP" altLang="ja-JP" sz="1100" kern="1200" dirty="0" smtClean="0">
                          <a:solidFill>
                            <a:schemeClr val="dk1"/>
                          </a:solidFill>
                          <a:effectLst/>
                          <a:latin typeface="+mn-lt"/>
                          <a:ea typeface="+mn-ea"/>
                          <a:cs typeface="+mn-cs"/>
                        </a:rPr>
                        <a:t>をすべて</a:t>
                      </a:r>
                      <a:r>
                        <a:rPr kumimoji="1" lang="ja-JP" altLang="en-US" sz="1100" kern="1200" dirty="0" smtClean="0">
                          <a:solidFill>
                            <a:schemeClr val="dk1"/>
                          </a:solidFill>
                          <a:effectLst/>
                          <a:latin typeface="+mn-lt"/>
                          <a:ea typeface="+mn-ea"/>
                          <a:cs typeface="+mn-cs"/>
                        </a:rPr>
                        <a:t>管理し、カルテに記載する</a:t>
                      </a:r>
                      <a:endParaRPr kumimoji="1" lang="en-US" altLang="ja-JP" sz="1100" kern="1200" dirty="0" smtClean="0">
                        <a:solidFill>
                          <a:schemeClr val="dk1"/>
                        </a:solidFill>
                        <a:effectLst/>
                        <a:latin typeface="+mn-lt"/>
                        <a:ea typeface="+mn-ea"/>
                        <a:cs typeface="+mn-cs"/>
                      </a:endParaRPr>
                    </a:p>
                    <a:p>
                      <a:pPr marL="88900" marR="0" lvl="0" indent="-8890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t>・院外処方を行う場合は当該薬局に</a:t>
                      </a:r>
                      <a:r>
                        <a:rPr kumimoji="1" lang="ja-JP" altLang="en-US" sz="1100" kern="1200" dirty="0" smtClean="0">
                          <a:solidFill>
                            <a:schemeClr val="dk1"/>
                          </a:solidFill>
                          <a:effectLst/>
                          <a:latin typeface="+mn-lt"/>
                          <a:ea typeface="+mn-ea"/>
                          <a:cs typeface="+mn-cs"/>
                        </a:rPr>
                        <a:t>通院</a:t>
                      </a:r>
                      <a:r>
                        <a:rPr kumimoji="1" lang="ja-JP" altLang="ja-JP" sz="1100" kern="1200" dirty="0" smtClean="0">
                          <a:solidFill>
                            <a:schemeClr val="dk1"/>
                          </a:solidFill>
                          <a:effectLst/>
                          <a:latin typeface="+mn-lt"/>
                          <a:ea typeface="+mn-ea"/>
                          <a:cs typeface="+mn-cs"/>
                        </a:rPr>
                        <a:t>医療機関リストを渡</a:t>
                      </a:r>
                      <a:r>
                        <a:rPr kumimoji="1" lang="ja-JP" altLang="en-US" sz="1100" kern="1200" dirty="0" smtClean="0">
                          <a:solidFill>
                            <a:schemeClr val="dk1"/>
                          </a:solidFill>
                          <a:effectLst/>
                          <a:latin typeface="+mn-lt"/>
                          <a:ea typeface="+mn-ea"/>
                          <a:cs typeface="+mn-cs"/>
                        </a:rPr>
                        <a:t>し、</a:t>
                      </a:r>
                      <a:r>
                        <a:rPr kumimoji="1" lang="ja-JP" altLang="ja-JP" sz="1100" kern="1200" dirty="0" smtClean="0">
                          <a:solidFill>
                            <a:schemeClr val="dk1"/>
                          </a:solidFill>
                          <a:effectLst/>
                          <a:latin typeface="+mn-lt"/>
                          <a:ea typeface="+mn-ea"/>
                          <a:cs typeface="+mn-cs"/>
                        </a:rPr>
                        <a:t>患者は受診時にお薬手帳を</a:t>
                      </a:r>
                      <a:r>
                        <a:rPr kumimoji="1" lang="ja-JP" altLang="en-US" sz="1100" kern="1200" dirty="0" smtClean="0">
                          <a:solidFill>
                            <a:schemeClr val="dk1"/>
                          </a:solidFill>
                          <a:effectLst/>
                          <a:latin typeface="+mn-lt"/>
                          <a:ea typeface="+mn-ea"/>
                          <a:cs typeface="+mn-cs"/>
                        </a:rPr>
                        <a:t>持参する</a:t>
                      </a:r>
                      <a:r>
                        <a:rPr kumimoji="1" lang="ja-JP" altLang="ja-JP" sz="1100" kern="1200" dirty="0" smtClean="0">
                          <a:solidFill>
                            <a:schemeClr val="dk1"/>
                          </a:solidFill>
                          <a:effectLst/>
                          <a:latin typeface="+mn-lt"/>
                          <a:ea typeface="+mn-ea"/>
                          <a:cs typeface="+mn-cs"/>
                        </a:rPr>
                        <a:t>こと</a:t>
                      </a:r>
                      <a:r>
                        <a:rPr kumimoji="1" lang="ja-JP" altLang="en-US" sz="1100" kern="1200" dirty="0" smtClean="0">
                          <a:solidFill>
                            <a:schemeClr val="dk1"/>
                          </a:solidFill>
                          <a:effectLst/>
                          <a:latin typeface="+mn-lt"/>
                          <a:ea typeface="+mn-ea"/>
                          <a:cs typeface="+mn-cs"/>
                        </a:rPr>
                        <a:t>とし、医師はお薬手帳のコピーをカルテに貼付する等を行う　等</a:t>
                      </a:r>
                      <a:endParaRPr kumimoji="1" lang="en-US" altLang="ja-JP" sz="1100" kern="1200" dirty="0" smtClean="0">
                        <a:solidFill>
                          <a:schemeClr val="dk1"/>
                        </a:solidFill>
                        <a:effectLst/>
                        <a:latin typeface="+mn-lt"/>
                        <a:ea typeface="+mn-ea"/>
                        <a:cs typeface="+mn-cs"/>
                      </a:endParaRPr>
                    </a:p>
                    <a:p>
                      <a:pPr marL="88900" marR="0" lvl="0" indent="-88900" algn="l" defTabSz="914400" rtl="0" eaLnBrk="1" fontAlgn="auto" latinLnBrk="0" hangingPunct="1">
                        <a:lnSpc>
                          <a:spcPts val="13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・（地域包括診療料のみ）当該患者について、当該医療機関で検査（院外に委託した場合を含む。）を行うこととし、その旨を院内に掲示</a:t>
                      </a:r>
                      <a:endParaRPr kumimoji="1" lang="en-US" altLang="ja-JP" sz="1100" kern="1200" dirty="0" smtClean="0">
                        <a:solidFill>
                          <a:schemeClr val="dk1"/>
                        </a:solidFill>
                        <a:effectLst/>
                        <a:latin typeface="+mn-lt"/>
                        <a:ea typeface="+mn-ea"/>
                        <a:cs typeface="+mn-cs"/>
                      </a:endParaRPr>
                    </a:p>
                    <a:p>
                      <a:pPr marL="88900" marR="0" lvl="0" indent="-88900" algn="l" defTabSz="914400" rtl="0" eaLnBrk="1" fontAlgn="auto" latinLnBrk="0" hangingPunct="1">
                        <a:lnSpc>
                          <a:spcPts val="1300"/>
                        </a:lnSpc>
                        <a:spcBef>
                          <a:spcPts val="0"/>
                        </a:spcBef>
                        <a:spcAft>
                          <a:spcPts val="0"/>
                        </a:spcAft>
                        <a:buClrTx/>
                        <a:buSzTx/>
                        <a:buFontTx/>
                        <a:buNone/>
                        <a:tabLst/>
                        <a:defRPr/>
                      </a:pPr>
                      <a:r>
                        <a:rPr kumimoji="1" lang="ja-JP" altLang="en-US" sz="1100" u="none"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当該</a:t>
                      </a:r>
                      <a:r>
                        <a:rPr kumimoji="1" lang="ja-JP" altLang="en-US" sz="1100" kern="1200" dirty="0" smtClean="0">
                          <a:solidFill>
                            <a:schemeClr val="dk1"/>
                          </a:solidFill>
                          <a:effectLst/>
                          <a:latin typeface="+mn-lt"/>
                          <a:ea typeface="+mn-ea"/>
                          <a:cs typeface="+mn-cs"/>
                        </a:rPr>
                        <a:t>点数</a:t>
                      </a:r>
                      <a:r>
                        <a:rPr kumimoji="1" lang="ja-JP" altLang="ja-JP" sz="1100" kern="1200" dirty="0" smtClean="0">
                          <a:solidFill>
                            <a:schemeClr val="dk1"/>
                          </a:solidFill>
                          <a:effectLst/>
                          <a:latin typeface="+mn-lt"/>
                          <a:ea typeface="+mn-ea"/>
                          <a:cs typeface="+mn-cs"/>
                        </a:rPr>
                        <a:t>を算定している</a:t>
                      </a:r>
                      <a:r>
                        <a:rPr kumimoji="1" lang="ja-JP" altLang="en-US" sz="1100" kern="1200" dirty="0" smtClean="0">
                          <a:solidFill>
                            <a:schemeClr val="dk1"/>
                          </a:solidFill>
                          <a:effectLst/>
                          <a:latin typeface="+mn-lt"/>
                          <a:ea typeface="+mn-ea"/>
                          <a:cs typeface="+mn-cs"/>
                        </a:rPr>
                        <a:t>場合は</a:t>
                      </a:r>
                      <a:r>
                        <a:rPr kumimoji="1" lang="ja-JP" altLang="ja-JP" sz="1100" kern="1200" dirty="0" smtClean="0">
                          <a:solidFill>
                            <a:schemeClr val="dk1"/>
                          </a:solidFill>
                          <a:effectLst/>
                          <a:latin typeface="+mn-lt"/>
                          <a:ea typeface="+mn-ea"/>
                          <a:cs typeface="+mn-cs"/>
                        </a:rPr>
                        <a:t>、</a:t>
                      </a:r>
                      <a:r>
                        <a:rPr kumimoji="1" lang="ja-JP" altLang="ja-JP" sz="1100" b="1" u="sng" kern="1200" dirty="0" smtClean="0">
                          <a:solidFill>
                            <a:srgbClr val="FF0000"/>
                          </a:solidFill>
                          <a:effectLst/>
                          <a:latin typeface="+mn-lt"/>
                          <a:ea typeface="+mn-ea"/>
                          <a:cs typeface="+mn-cs"/>
                        </a:rPr>
                        <a:t>７剤投与の減算規定の対象外</a:t>
                      </a:r>
                      <a:r>
                        <a:rPr kumimoji="1" lang="ja-JP" altLang="ja-JP" sz="1100" kern="1200" dirty="0" smtClean="0">
                          <a:solidFill>
                            <a:schemeClr val="dk1"/>
                          </a:solidFill>
                          <a:effectLst/>
                          <a:latin typeface="+mn-lt"/>
                          <a:ea typeface="+mn-ea"/>
                          <a:cs typeface="+mn-cs"/>
                        </a:rPr>
                        <a:t>とする</a:t>
                      </a:r>
                      <a:endParaRPr kumimoji="1" lang="en-US" altLang="ja-JP" sz="11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275561">
                <a:tc>
                  <a:txBody>
                    <a:bodyPr/>
                    <a:lstStyle/>
                    <a:p>
                      <a:r>
                        <a:rPr kumimoji="1" lang="ja-JP" altLang="ja-JP" sz="1200" b="1" kern="1200" dirty="0" smtClean="0">
                          <a:solidFill>
                            <a:schemeClr val="dk1"/>
                          </a:solidFill>
                          <a:effectLst/>
                          <a:latin typeface="+mn-lt"/>
                          <a:ea typeface="+mn-ea"/>
                          <a:cs typeface="+mn-cs"/>
                        </a:rPr>
                        <a:t>健康管理</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lvl="0"/>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健診の受診勧奨</a:t>
                      </a:r>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健康相談</a:t>
                      </a:r>
                      <a:r>
                        <a:rPr kumimoji="1" lang="ja-JP" altLang="en-US" sz="1100" kern="1200" dirty="0" smtClean="0">
                          <a:solidFill>
                            <a:schemeClr val="dk1"/>
                          </a:solidFill>
                          <a:effectLst/>
                          <a:latin typeface="+mn-lt"/>
                          <a:ea typeface="+mn-ea"/>
                          <a:cs typeface="+mn-cs"/>
                        </a:rPr>
                        <a:t>を行う旨の</a:t>
                      </a:r>
                      <a:r>
                        <a:rPr kumimoji="1" lang="ja-JP" altLang="ja-JP" sz="1100" kern="1200" dirty="0" smtClean="0">
                          <a:solidFill>
                            <a:schemeClr val="dk1"/>
                          </a:solidFill>
                          <a:effectLst/>
                          <a:latin typeface="+mn-lt"/>
                          <a:ea typeface="+mn-ea"/>
                          <a:cs typeface="+mn-cs"/>
                        </a:rPr>
                        <a:t>院内掲示</a:t>
                      </a:r>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敷地内禁煙</a:t>
                      </a:r>
                      <a:r>
                        <a:rPr kumimoji="1" lang="ja-JP" altLang="en-US" sz="1100" kern="1200" dirty="0" smtClean="0">
                          <a:solidFill>
                            <a:schemeClr val="dk1"/>
                          </a:solidFill>
                          <a:effectLst/>
                          <a:latin typeface="+mn-lt"/>
                          <a:ea typeface="+mn-ea"/>
                          <a:cs typeface="+mn-cs"/>
                        </a:rPr>
                        <a:t>　等</a:t>
                      </a:r>
                      <a:endParaRPr lang="ja-JP" altLang="ja-JP" sz="11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903227">
                <a:tc>
                  <a:txBody>
                    <a:bodyPr/>
                    <a:lstStyle/>
                    <a:p>
                      <a:r>
                        <a:rPr kumimoji="1" lang="ja-JP" altLang="ja-JP" sz="1200" b="1" kern="1200" dirty="0" smtClean="0">
                          <a:solidFill>
                            <a:schemeClr val="dk1"/>
                          </a:solidFill>
                          <a:effectLst/>
                          <a:latin typeface="+mn-lt"/>
                          <a:ea typeface="+mn-ea"/>
                          <a:cs typeface="+mn-cs"/>
                        </a:rPr>
                        <a:t>介護保険制度</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kumimoji="1" lang="ja-JP" altLang="en-US" sz="1100" dirty="0" smtClean="0"/>
                        <a:t>・</a:t>
                      </a:r>
                      <a:r>
                        <a:rPr kumimoji="1" lang="ja-JP" altLang="ja-JP" sz="1100" kern="1200" dirty="0" smtClean="0">
                          <a:solidFill>
                            <a:schemeClr val="dk1"/>
                          </a:solidFill>
                          <a:effectLst/>
                          <a:latin typeface="+mn-lt"/>
                          <a:ea typeface="+mn-ea"/>
                          <a:cs typeface="+mn-cs"/>
                        </a:rPr>
                        <a:t>介護保険</a:t>
                      </a:r>
                      <a:r>
                        <a:rPr kumimoji="1" lang="ja-JP" altLang="en-US" sz="1100" kern="1200" dirty="0" smtClean="0">
                          <a:solidFill>
                            <a:schemeClr val="dk1"/>
                          </a:solidFill>
                          <a:effectLst/>
                          <a:latin typeface="+mn-lt"/>
                          <a:ea typeface="+mn-ea"/>
                          <a:cs typeface="+mn-cs"/>
                        </a:rPr>
                        <a:t>に係る相談を受ける旨を</a:t>
                      </a:r>
                      <a:r>
                        <a:rPr kumimoji="1" lang="ja-JP" altLang="ja-JP" sz="1100" kern="1200" dirty="0" smtClean="0">
                          <a:solidFill>
                            <a:schemeClr val="dk1"/>
                          </a:solidFill>
                          <a:effectLst/>
                          <a:latin typeface="+mn-lt"/>
                          <a:ea typeface="+mn-ea"/>
                          <a:cs typeface="+mn-cs"/>
                        </a:rPr>
                        <a:t>院内掲示</a:t>
                      </a:r>
                      <a:r>
                        <a:rPr kumimoji="1" lang="ja-JP" altLang="en-US" sz="1100" kern="1200" dirty="0" smtClean="0">
                          <a:solidFill>
                            <a:schemeClr val="dk1"/>
                          </a:solidFill>
                          <a:effectLst/>
                          <a:latin typeface="+mn-lt"/>
                          <a:ea typeface="+mn-ea"/>
                          <a:cs typeface="+mn-cs"/>
                        </a:rPr>
                        <a:t>し、</a:t>
                      </a:r>
                      <a:r>
                        <a:rPr kumimoji="1" lang="ja-JP" altLang="ja-JP" sz="1100" kern="1200" dirty="0" smtClean="0">
                          <a:solidFill>
                            <a:schemeClr val="dk1"/>
                          </a:solidFill>
                          <a:effectLst/>
                          <a:latin typeface="+mn-lt"/>
                          <a:ea typeface="+mn-ea"/>
                          <a:cs typeface="+mn-cs"/>
                        </a:rPr>
                        <a:t>主治医意見書</a:t>
                      </a:r>
                      <a:r>
                        <a:rPr kumimoji="1" lang="ja-JP" altLang="en-US" sz="1100" kern="1200" dirty="0" smtClean="0">
                          <a:solidFill>
                            <a:schemeClr val="dk1"/>
                          </a:solidFill>
                          <a:effectLst/>
                          <a:latin typeface="+mn-lt"/>
                          <a:ea typeface="+mn-ea"/>
                          <a:cs typeface="+mn-cs"/>
                        </a:rPr>
                        <a:t>の</a:t>
                      </a:r>
                      <a:r>
                        <a:rPr kumimoji="1" lang="ja-JP" altLang="ja-JP" sz="1100" kern="1200" dirty="0" smtClean="0">
                          <a:solidFill>
                            <a:schemeClr val="dk1"/>
                          </a:solidFill>
                          <a:effectLst/>
                          <a:latin typeface="+mn-lt"/>
                          <a:ea typeface="+mn-ea"/>
                          <a:cs typeface="+mn-cs"/>
                        </a:rPr>
                        <a:t>作成</a:t>
                      </a:r>
                      <a:r>
                        <a:rPr kumimoji="1" lang="ja-JP" altLang="en-US" sz="1100" kern="1200" dirty="0" smtClean="0">
                          <a:solidFill>
                            <a:schemeClr val="dk1"/>
                          </a:solidFill>
                          <a:effectLst/>
                          <a:latin typeface="+mn-lt"/>
                          <a:ea typeface="+mn-ea"/>
                          <a:cs typeface="+mn-cs"/>
                        </a:rPr>
                        <a:t>を行っていること。</a:t>
                      </a:r>
                      <a:endParaRPr kumimoji="1" lang="en-US" altLang="ja-JP" sz="1100" kern="1200" dirty="0" smtClean="0">
                        <a:solidFill>
                          <a:schemeClr val="dk1"/>
                        </a:solidFill>
                        <a:effectLst/>
                        <a:latin typeface="+mn-lt"/>
                        <a:ea typeface="+mn-ea"/>
                        <a:cs typeface="+mn-cs"/>
                      </a:endParaRPr>
                    </a:p>
                    <a:p>
                      <a:r>
                        <a:rPr kumimoji="1" lang="ja-JP" altLang="en-US" sz="1100" kern="1200" dirty="0" smtClean="0">
                          <a:solidFill>
                            <a:schemeClr val="dk1"/>
                          </a:solidFill>
                          <a:effectLst/>
                          <a:latin typeface="+mn-lt"/>
                          <a:ea typeface="+mn-ea"/>
                          <a:cs typeface="+mn-cs"/>
                        </a:rPr>
                        <a:t>・下記の</a:t>
                      </a:r>
                      <a:r>
                        <a:rPr kumimoji="1" lang="ja-JP" altLang="en-US" sz="1100" b="1" u="sng" kern="1200" dirty="0" smtClean="0">
                          <a:solidFill>
                            <a:srgbClr val="FF0000"/>
                          </a:solidFill>
                          <a:effectLst/>
                          <a:latin typeface="+mn-ea"/>
                          <a:ea typeface="+mn-ea"/>
                          <a:cs typeface="+mn-cs"/>
                        </a:rPr>
                        <a:t>いずれか１つ</a:t>
                      </a:r>
                      <a:r>
                        <a:rPr kumimoji="1" lang="ja-JP" altLang="en-US" sz="1100" kern="1200" dirty="0" smtClean="0">
                          <a:solidFill>
                            <a:schemeClr val="dk1"/>
                          </a:solidFill>
                          <a:effectLst/>
                          <a:latin typeface="+mn-ea"/>
                          <a:ea typeface="+mn-ea"/>
                          <a:cs typeface="+mn-cs"/>
                        </a:rPr>
                        <a:t>を満たす</a:t>
                      </a:r>
                      <a:endParaRPr kumimoji="1" lang="en-US" altLang="ja-JP" sz="1100" kern="1200" dirty="0" smtClean="0">
                        <a:solidFill>
                          <a:schemeClr val="dk1"/>
                        </a:solidFill>
                        <a:effectLst/>
                        <a:latin typeface="+mn-ea"/>
                        <a:ea typeface="+mn-ea"/>
                        <a:cs typeface="+mn-cs"/>
                      </a:endParaRPr>
                    </a:p>
                    <a:p>
                      <a:r>
                        <a:rPr kumimoji="1" lang="ja-JP" altLang="en-US" sz="1100" kern="1200" dirty="0" smtClean="0">
                          <a:solidFill>
                            <a:schemeClr val="dk1"/>
                          </a:solidFill>
                          <a:effectLst/>
                          <a:latin typeface="+mn-ea"/>
                          <a:ea typeface="+mn-ea"/>
                          <a:cs typeface="+mn-cs"/>
                        </a:rPr>
                        <a:t>　</a:t>
                      </a:r>
                      <a:r>
                        <a:rPr kumimoji="1" lang="ja-JP" altLang="en-US" sz="1000" kern="1200" dirty="0" smtClean="0">
                          <a:solidFill>
                            <a:schemeClr val="dk1"/>
                          </a:solidFill>
                          <a:effectLst/>
                          <a:latin typeface="+mn-ea"/>
                          <a:ea typeface="+mn-ea"/>
                          <a:cs typeface="+mn-cs"/>
                        </a:rPr>
                        <a:t>①</a:t>
                      </a:r>
                      <a:r>
                        <a:rPr kumimoji="1" lang="ja-JP" altLang="ja-JP" sz="1000" kern="1200" dirty="0" smtClean="0">
                          <a:solidFill>
                            <a:schemeClr val="dk1"/>
                          </a:solidFill>
                          <a:effectLst/>
                          <a:latin typeface="+mn-ea"/>
                          <a:ea typeface="+mn-ea"/>
                          <a:cs typeface="+mn-cs"/>
                        </a:rPr>
                        <a:t>居宅療養管理指導</a:t>
                      </a:r>
                      <a:r>
                        <a:rPr kumimoji="1" lang="ja-JP" altLang="en-US" sz="1000" kern="1200" dirty="0" smtClean="0">
                          <a:solidFill>
                            <a:schemeClr val="dk1"/>
                          </a:solidFill>
                          <a:effectLst/>
                          <a:latin typeface="+mn-ea"/>
                          <a:ea typeface="+mn-ea"/>
                          <a:cs typeface="+mn-cs"/>
                        </a:rPr>
                        <a:t>または</a:t>
                      </a:r>
                      <a:r>
                        <a:rPr lang="ja-JP" altLang="en-US" sz="1000" dirty="0" smtClean="0">
                          <a:effectLst/>
                          <a:latin typeface="+mn-ea"/>
                          <a:ea typeface="+mn-ea"/>
                        </a:rPr>
                        <a:t>短期入所療養介護等</a:t>
                      </a:r>
                      <a:r>
                        <a:rPr kumimoji="1" lang="ja-JP" altLang="en-US" sz="1000" kern="1200" dirty="0" smtClean="0">
                          <a:solidFill>
                            <a:schemeClr val="dk1"/>
                          </a:solidFill>
                          <a:effectLst/>
                          <a:latin typeface="+mn-ea"/>
                          <a:ea typeface="+mn-ea"/>
                          <a:cs typeface="+mn-cs"/>
                        </a:rPr>
                        <a:t>の</a:t>
                      </a:r>
                      <a:r>
                        <a:rPr kumimoji="1" lang="ja-JP" altLang="ja-JP" sz="1000" kern="1200" dirty="0" smtClean="0">
                          <a:solidFill>
                            <a:schemeClr val="dk1"/>
                          </a:solidFill>
                          <a:effectLst/>
                          <a:latin typeface="+mn-ea"/>
                          <a:ea typeface="+mn-ea"/>
                          <a:cs typeface="+mn-cs"/>
                        </a:rPr>
                        <a:t>提供</a:t>
                      </a:r>
                      <a:endParaRPr kumimoji="1" lang="en-US" altLang="ja-JP" sz="1000" kern="1200" dirty="0" smtClean="0">
                        <a:solidFill>
                          <a:schemeClr val="dk1"/>
                        </a:solidFill>
                        <a:effectLst/>
                        <a:latin typeface="+mn-ea"/>
                        <a:ea typeface="+mn-ea"/>
                        <a:cs typeface="+mn-cs"/>
                      </a:endParaRPr>
                    </a:p>
                    <a:p>
                      <a:r>
                        <a:rPr kumimoji="1" lang="ja-JP" altLang="en-US" sz="1000" kern="1200" dirty="0" smtClean="0">
                          <a:solidFill>
                            <a:schemeClr val="dk1"/>
                          </a:solidFill>
                          <a:effectLst/>
                          <a:latin typeface="+mn-ea"/>
                          <a:ea typeface="+mn-ea"/>
                          <a:cs typeface="+mn-cs"/>
                        </a:rPr>
                        <a:t>　②</a:t>
                      </a:r>
                      <a:r>
                        <a:rPr kumimoji="1" lang="ja-JP" altLang="ja-JP" sz="1000" kern="1200" dirty="0" smtClean="0">
                          <a:solidFill>
                            <a:schemeClr val="dk1"/>
                          </a:solidFill>
                          <a:effectLst/>
                          <a:latin typeface="+mn-ea"/>
                          <a:ea typeface="+mn-ea"/>
                          <a:cs typeface="+mn-cs"/>
                        </a:rPr>
                        <a:t>地域ケア会議に年１回以上出席</a:t>
                      </a:r>
                      <a:endParaRPr kumimoji="1" lang="en-US" altLang="ja-JP" sz="1000" kern="1200" dirty="0" smtClean="0">
                        <a:solidFill>
                          <a:schemeClr val="dk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dk1"/>
                          </a:solidFill>
                          <a:effectLst/>
                          <a:latin typeface="+mn-ea"/>
                          <a:ea typeface="+mn-ea"/>
                          <a:cs typeface="+mn-cs"/>
                        </a:rPr>
                        <a:t>　③居宅介護支援事業所の指定</a:t>
                      </a:r>
                      <a:endParaRPr lang="ja-JP" altLang="ja-JP" sz="1100" dirty="0" smtClean="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60252">
                <a:tc rowSpan="2">
                  <a:txBody>
                    <a:bodyPr/>
                    <a:lstStyle/>
                    <a:p>
                      <a:r>
                        <a:rPr kumimoji="1" lang="ja-JP" altLang="ja-JP" sz="1200" b="1" kern="1200" dirty="0" smtClean="0">
                          <a:solidFill>
                            <a:schemeClr val="dk1"/>
                          </a:solidFill>
                          <a:effectLst/>
                          <a:latin typeface="+mn-lt"/>
                          <a:ea typeface="+mn-ea"/>
                          <a:cs typeface="+mn-cs"/>
                        </a:rPr>
                        <a:t>在宅医療の提供</a:t>
                      </a:r>
                      <a:endParaRPr kumimoji="1" lang="en-US" altLang="ja-JP" sz="1200" b="1" kern="1200" dirty="0" smtClean="0">
                        <a:solidFill>
                          <a:schemeClr val="dk1"/>
                        </a:solidFill>
                        <a:effectLst/>
                        <a:latin typeface="+mn-lt"/>
                        <a:ea typeface="+mn-ea"/>
                        <a:cs typeface="+mn-cs"/>
                      </a:endParaRPr>
                    </a:p>
                    <a:p>
                      <a:r>
                        <a:rPr kumimoji="1" lang="ja-JP" altLang="en-US" sz="1200" b="1" kern="1200" dirty="0" smtClean="0">
                          <a:solidFill>
                            <a:schemeClr val="dk1"/>
                          </a:solidFill>
                          <a:effectLst/>
                          <a:latin typeface="+mn-lt"/>
                          <a:ea typeface="+mn-ea"/>
                          <a:cs typeface="+mn-cs"/>
                        </a:rPr>
                        <a:t>及</a:t>
                      </a:r>
                      <a:r>
                        <a:rPr kumimoji="1" lang="ja-JP" altLang="ja-JP" sz="1200" b="1" kern="1200" dirty="0" smtClean="0">
                          <a:solidFill>
                            <a:schemeClr val="dk1"/>
                          </a:solidFill>
                          <a:effectLst/>
                          <a:latin typeface="+mn-lt"/>
                          <a:ea typeface="+mn-ea"/>
                          <a:cs typeface="+mn-cs"/>
                        </a:rPr>
                        <a:t>び２４時間の対応</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lvl="0"/>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在宅医療</a:t>
                      </a:r>
                      <a:r>
                        <a:rPr kumimoji="1" lang="ja-JP" altLang="en-US" sz="1100" kern="1200" dirty="0" smtClean="0">
                          <a:solidFill>
                            <a:schemeClr val="dk1"/>
                          </a:solidFill>
                          <a:effectLst/>
                          <a:latin typeface="+mn-lt"/>
                          <a:ea typeface="+mn-ea"/>
                          <a:cs typeface="+mn-cs"/>
                        </a:rPr>
                        <a:t>を行う旨の</a:t>
                      </a:r>
                      <a:r>
                        <a:rPr kumimoji="1" lang="ja-JP" altLang="ja-JP" sz="1100" kern="1200" dirty="0" smtClean="0">
                          <a:solidFill>
                            <a:schemeClr val="dk1"/>
                          </a:solidFill>
                          <a:effectLst/>
                          <a:latin typeface="+mn-lt"/>
                          <a:ea typeface="+mn-ea"/>
                          <a:cs typeface="+mn-cs"/>
                        </a:rPr>
                        <a:t>院内掲示、</a:t>
                      </a:r>
                      <a:r>
                        <a:rPr kumimoji="1" lang="ja-JP" altLang="en-US" sz="1100" kern="1200" dirty="0" smtClean="0">
                          <a:solidFill>
                            <a:schemeClr val="dk1"/>
                          </a:solidFill>
                          <a:effectLst/>
                          <a:latin typeface="+mn-lt"/>
                          <a:ea typeface="+mn-ea"/>
                          <a:cs typeface="+mn-cs"/>
                        </a:rPr>
                        <a:t>当該患者に対し</a:t>
                      </a:r>
                      <a:r>
                        <a:rPr lang="en-US" altLang="ja-JP" sz="1100" dirty="0" smtClean="0"/>
                        <a:t>24</a:t>
                      </a:r>
                      <a:r>
                        <a:rPr lang="ja-JP" altLang="en-US" sz="1100" dirty="0" smtClean="0"/>
                        <a:t>時間の対応</a:t>
                      </a:r>
                      <a:r>
                        <a:rPr lang="ja-JP" altLang="ja-JP" sz="1100" dirty="0" smtClean="0"/>
                        <a:t>を行って</a:t>
                      </a:r>
                      <a:r>
                        <a:rPr lang="ja-JP" altLang="en-US" sz="1100" dirty="0" smtClean="0"/>
                        <a:t>いること</a:t>
                      </a:r>
                      <a:endParaRPr kumimoji="1" lang="en-US" altLang="ja-JP" sz="11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83163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・下記の</a:t>
                      </a:r>
                      <a:r>
                        <a:rPr kumimoji="1" lang="ja-JP" altLang="en-US" sz="1100" b="1" u="sng" kern="1200" dirty="0" smtClean="0">
                          <a:solidFill>
                            <a:srgbClr val="FF0000"/>
                          </a:solidFill>
                          <a:effectLst/>
                          <a:latin typeface="+mn-lt"/>
                          <a:ea typeface="+mn-ea"/>
                          <a:cs typeface="+mn-cs"/>
                        </a:rPr>
                        <a:t>すべて</a:t>
                      </a:r>
                      <a:r>
                        <a:rPr kumimoji="1" lang="ja-JP" altLang="en-US" sz="1100" kern="1200" dirty="0" smtClean="0">
                          <a:solidFill>
                            <a:schemeClr val="dk1"/>
                          </a:solidFill>
                          <a:effectLst/>
                          <a:latin typeface="+mn-lt"/>
                          <a:ea typeface="+mn-ea"/>
                          <a:cs typeface="+mn-cs"/>
                        </a:rPr>
                        <a:t>を満たす</a:t>
                      </a:r>
                      <a:endParaRPr kumimoji="1" lang="en-US" altLang="ja-JP" sz="1100" kern="1200" dirty="0" smtClean="0">
                        <a:solidFill>
                          <a:schemeClr val="dk1"/>
                        </a:solidFill>
                        <a:effectLst/>
                        <a:latin typeface="+mn-lt"/>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①</a:t>
                      </a:r>
                      <a:r>
                        <a:rPr kumimoji="1" lang="ja-JP" altLang="ja-JP" sz="1050" kern="1200" dirty="0" smtClean="0">
                          <a:solidFill>
                            <a:schemeClr val="dk1"/>
                          </a:solidFill>
                          <a:effectLst/>
                          <a:latin typeface="+mn-lt"/>
                          <a:ea typeface="+mn-ea"/>
                          <a:cs typeface="+mn-cs"/>
                        </a:rPr>
                        <a:t>２次救急</a:t>
                      </a:r>
                      <a:r>
                        <a:rPr kumimoji="1" lang="ja-JP" altLang="en-US" sz="1050" kern="1200" dirty="0" smtClean="0">
                          <a:solidFill>
                            <a:schemeClr val="dk1"/>
                          </a:solidFill>
                          <a:effectLst/>
                          <a:latin typeface="+mn-lt"/>
                          <a:ea typeface="+mn-ea"/>
                          <a:cs typeface="+mn-cs"/>
                        </a:rPr>
                        <a:t>指定病院、救急告示病院又は</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050" kern="1200" dirty="0" smtClean="0">
                          <a:solidFill>
                            <a:schemeClr val="dk1"/>
                          </a:solidFill>
                          <a:effectLst/>
                          <a:latin typeface="+mn-lt"/>
                          <a:ea typeface="+mn-ea"/>
                          <a:cs typeface="+mn-cs"/>
                        </a:rPr>
                        <a:t>   </a:t>
                      </a:r>
                      <a:r>
                        <a:rPr kumimoji="1" lang="ja-JP" altLang="en-US" sz="1050" kern="1200" dirty="0" smtClean="0">
                          <a:solidFill>
                            <a:schemeClr val="dk1"/>
                          </a:solidFill>
                          <a:effectLst/>
                          <a:latin typeface="+mn-lt"/>
                          <a:ea typeface="+mn-ea"/>
                          <a:cs typeface="+mn-cs"/>
                        </a:rPr>
                        <a:t>病院群輪番制病院</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②地域包括ケア病棟入院料等の届出</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③</a:t>
                      </a:r>
                      <a:r>
                        <a:rPr kumimoji="1" lang="ja-JP" altLang="ja-JP" sz="1050" kern="1200" dirty="0" smtClean="0">
                          <a:solidFill>
                            <a:schemeClr val="dk1"/>
                          </a:solidFill>
                          <a:effectLst/>
                          <a:latin typeface="+mn-lt"/>
                          <a:ea typeface="+mn-ea"/>
                          <a:cs typeface="+mn-cs"/>
                        </a:rPr>
                        <a:t>在宅療養支援病院</a:t>
                      </a:r>
                      <a:endParaRPr lang="ja-JP" altLang="ja-JP" sz="1050" dirty="0" smtClean="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・下記の</a:t>
                      </a:r>
                      <a:r>
                        <a:rPr kumimoji="1" lang="ja-JP" altLang="en-US" sz="1100" b="1" u="sng" kern="1200" dirty="0" smtClean="0">
                          <a:solidFill>
                            <a:srgbClr val="FF0000"/>
                          </a:solidFill>
                          <a:effectLst/>
                          <a:latin typeface="+mn-lt"/>
                          <a:ea typeface="+mn-ea"/>
                          <a:cs typeface="+mn-cs"/>
                        </a:rPr>
                        <a:t>すべて</a:t>
                      </a:r>
                      <a:r>
                        <a:rPr kumimoji="1" lang="ja-JP" altLang="en-US" sz="1100" kern="1200" dirty="0" smtClean="0">
                          <a:solidFill>
                            <a:schemeClr val="dk1"/>
                          </a:solidFill>
                          <a:effectLst/>
                          <a:latin typeface="+mn-lt"/>
                          <a:ea typeface="+mn-ea"/>
                          <a:cs typeface="+mn-cs"/>
                        </a:rPr>
                        <a:t>を満たす</a:t>
                      </a:r>
                      <a:endParaRPr kumimoji="1" lang="en-US" altLang="ja-JP" sz="11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①</a:t>
                      </a:r>
                      <a:r>
                        <a:rPr kumimoji="1" lang="ja-JP" altLang="ja-JP" sz="1050" kern="1200" dirty="0" smtClean="0">
                          <a:solidFill>
                            <a:schemeClr val="dk1"/>
                          </a:solidFill>
                          <a:effectLst/>
                          <a:latin typeface="+mn-lt"/>
                          <a:ea typeface="+mn-ea"/>
                          <a:cs typeface="+mn-cs"/>
                        </a:rPr>
                        <a:t>時間外対応加算１</a:t>
                      </a:r>
                      <a:r>
                        <a:rPr kumimoji="1" lang="ja-JP" altLang="en-US" sz="1050" kern="1200" dirty="0" smtClean="0">
                          <a:solidFill>
                            <a:schemeClr val="dk1"/>
                          </a:solidFill>
                          <a:effectLst/>
                          <a:latin typeface="+mn-lt"/>
                          <a:ea typeface="+mn-ea"/>
                          <a:cs typeface="+mn-cs"/>
                        </a:rPr>
                        <a:t>の届出</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②常勤</a:t>
                      </a:r>
                      <a:r>
                        <a:rPr kumimoji="1" lang="ja-JP" altLang="ja-JP" sz="1050" kern="1200" dirty="0" smtClean="0">
                          <a:solidFill>
                            <a:schemeClr val="dk1"/>
                          </a:solidFill>
                          <a:effectLst/>
                          <a:latin typeface="+mn-lt"/>
                          <a:ea typeface="+mn-ea"/>
                          <a:cs typeface="+mn-cs"/>
                        </a:rPr>
                        <a:t>医師が３人以上在籍</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③</a:t>
                      </a:r>
                      <a:r>
                        <a:rPr kumimoji="1" lang="ja-JP" altLang="ja-JP" sz="1050" kern="1200" dirty="0" smtClean="0">
                          <a:solidFill>
                            <a:schemeClr val="dk1"/>
                          </a:solidFill>
                          <a:effectLst/>
                          <a:latin typeface="+mn-lt"/>
                          <a:ea typeface="+mn-ea"/>
                          <a:cs typeface="+mn-cs"/>
                        </a:rPr>
                        <a:t>在宅療養支援診療所</a:t>
                      </a:r>
                      <a:endParaRPr lang="ja-JP" altLang="ja-JP" sz="1050" dirty="0" smtClean="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・下記のうち</a:t>
                      </a:r>
                      <a:r>
                        <a:rPr kumimoji="1" lang="ja-JP" altLang="en-US" sz="1100" b="1" u="sng" kern="1200" dirty="0" smtClean="0">
                          <a:solidFill>
                            <a:srgbClr val="FF0000"/>
                          </a:solidFill>
                          <a:effectLst/>
                          <a:latin typeface="+mn-lt"/>
                          <a:ea typeface="+mn-ea"/>
                          <a:cs typeface="+mn-cs"/>
                        </a:rPr>
                        <a:t>いずれか１つ</a:t>
                      </a:r>
                      <a:r>
                        <a:rPr kumimoji="1" lang="ja-JP" altLang="en-US" sz="1100" kern="1200" dirty="0" smtClean="0">
                          <a:solidFill>
                            <a:schemeClr val="dk1"/>
                          </a:solidFill>
                          <a:effectLst/>
                          <a:latin typeface="+mn-lt"/>
                          <a:ea typeface="+mn-ea"/>
                          <a:cs typeface="+mn-cs"/>
                        </a:rPr>
                        <a:t>を満たす</a:t>
                      </a:r>
                      <a:endParaRPr kumimoji="1" lang="en-US" altLang="ja-JP" sz="11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①</a:t>
                      </a:r>
                      <a:r>
                        <a:rPr kumimoji="1" lang="ja-JP" altLang="ja-JP" sz="1050" kern="1200" dirty="0" smtClean="0">
                          <a:solidFill>
                            <a:schemeClr val="dk1"/>
                          </a:solidFill>
                          <a:effectLst/>
                          <a:latin typeface="+mn-lt"/>
                          <a:ea typeface="+mn-ea"/>
                          <a:cs typeface="+mn-cs"/>
                        </a:rPr>
                        <a:t>時間外対応加算１</a:t>
                      </a:r>
                      <a:r>
                        <a:rPr kumimoji="1" lang="ja-JP" altLang="en-US" sz="1050" kern="1200" dirty="0" smtClean="0">
                          <a:solidFill>
                            <a:srgbClr val="FF0000"/>
                          </a:solidFill>
                          <a:effectLst/>
                          <a:latin typeface="+mn-lt"/>
                          <a:ea typeface="+mn-ea"/>
                          <a:cs typeface="+mn-cs"/>
                        </a:rPr>
                        <a:t>又は２</a:t>
                      </a:r>
                      <a:r>
                        <a:rPr kumimoji="1" lang="ja-JP" altLang="en-US" sz="1050" kern="1200" dirty="0" smtClean="0">
                          <a:solidFill>
                            <a:schemeClr val="dk1"/>
                          </a:solidFill>
                          <a:effectLst/>
                          <a:latin typeface="+mn-lt"/>
                          <a:ea typeface="+mn-ea"/>
                          <a:cs typeface="+mn-cs"/>
                        </a:rPr>
                        <a:t>の届出</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②常勤</a:t>
                      </a:r>
                      <a:r>
                        <a:rPr kumimoji="1" lang="ja-JP" altLang="ja-JP" sz="1050" kern="1200" dirty="0" smtClean="0">
                          <a:solidFill>
                            <a:schemeClr val="dk1"/>
                          </a:solidFill>
                          <a:effectLst/>
                          <a:latin typeface="+mn-lt"/>
                          <a:ea typeface="+mn-ea"/>
                          <a:cs typeface="+mn-cs"/>
                        </a:rPr>
                        <a:t>医師が３人以上在籍</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③</a:t>
                      </a:r>
                      <a:r>
                        <a:rPr kumimoji="1" lang="ja-JP" altLang="ja-JP" sz="1050" kern="1200" dirty="0" smtClean="0">
                          <a:solidFill>
                            <a:schemeClr val="dk1"/>
                          </a:solidFill>
                          <a:effectLst/>
                          <a:latin typeface="+mn-lt"/>
                          <a:ea typeface="+mn-ea"/>
                          <a:cs typeface="+mn-cs"/>
                        </a:rPr>
                        <a:t>在宅療養支援診療所</a:t>
                      </a:r>
                      <a:endParaRPr lang="ja-JP" altLang="ja-JP" sz="1050" dirty="0" smtClean="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正方形/長方形 2"/>
          <p:cNvSpPr/>
          <p:nvPr/>
        </p:nvSpPr>
        <p:spPr>
          <a:xfrm>
            <a:off x="4661567" y="5052860"/>
            <a:ext cx="4953000" cy="707886"/>
          </a:xfrm>
          <a:prstGeom prst="rect">
            <a:avLst/>
          </a:prstGeom>
        </p:spPr>
        <p:txBody>
          <a:bodyPr>
            <a:spAutoFit/>
          </a:bodyPr>
          <a:lstStyle/>
          <a:p>
            <a:r>
              <a:rPr lang="ja-JP" altLang="en-US" sz="1000" dirty="0">
                <a:solidFill>
                  <a:prstClr val="black"/>
                </a:solidFill>
                <a:latin typeface="ＭＳ Ｐゴシック"/>
              </a:rPr>
              <a:t>　</a:t>
            </a:r>
            <a:r>
              <a:rPr lang="ja-JP" altLang="en-US" sz="1000" dirty="0" smtClean="0">
                <a:solidFill>
                  <a:prstClr val="black"/>
                </a:solidFill>
                <a:latin typeface="ＭＳ Ｐゴシック"/>
              </a:rPr>
              <a:t>④介護保険の生活期リハの提供</a:t>
            </a:r>
            <a:endParaRPr lang="en-US" altLang="ja-JP" sz="1000" dirty="0" smtClean="0">
              <a:solidFill>
                <a:prstClr val="black"/>
              </a:solidFill>
              <a:latin typeface="ＭＳ Ｐゴシック"/>
            </a:endParaRPr>
          </a:p>
          <a:p>
            <a:r>
              <a:rPr lang="ja-JP" altLang="en-US" sz="1000" dirty="0">
                <a:solidFill>
                  <a:prstClr val="black"/>
                </a:solidFill>
                <a:latin typeface="ＭＳ Ｐゴシック"/>
              </a:rPr>
              <a:t>　</a:t>
            </a:r>
            <a:r>
              <a:rPr lang="ja-JP" altLang="en-US" sz="1000" dirty="0" smtClean="0">
                <a:solidFill>
                  <a:prstClr val="black"/>
                </a:solidFill>
                <a:latin typeface="ＭＳ Ｐゴシック"/>
              </a:rPr>
              <a:t>⑤介護サービス事業所の併設</a:t>
            </a:r>
            <a:r>
              <a:rPr lang="ja-JP" altLang="en-US" sz="1000" dirty="0">
                <a:solidFill>
                  <a:prstClr val="black"/>
                </a:solidFill>
                <a:latin typeface="ＭＳ Ｐゴシック"/>
              </a:rPr>
              <a:t>　</a:t>
            </a:r>
            <a:endParaRPr lang="en-US" altLang="ja-JP" sz="1000" dirty="0">
              <a:solidFill>
                <a:prstClr val="black"/>
              </a:solidFill>
              <a:latin typeface="ＭＳ Ｐゴシック"/>
            </a:endParaRPr>
          </a:p>
          <a:p>
            <a:pPr>
              <a:defRPr/>
            </a:pPr>
            <a:r>
              <a:rPr lang="ja-JP" altLang="en-US" sz="1000" dirty="0">
                <a:solidFill>
                  <a:prstClr val="black"/>
                </a:solidFill>
                <a:latin typeface="ＭＳ Ｐゴシック"/>
              </a:rPr>
              <a:t>　</a:t>
            </a:r>
            <a:r>
              <a:rPr lang="ja-JP" altLang="en-US" sz="1000" dirty="0" smtClean="0">
                <a:solidFill>
                  <a:prstClr val="black"/>
                </a:solidFill>
                <a:latin typeface="ＭＳ Ｐゴシック"/>
              </a:rPr>
              <a:t>⑥介護認定審査会に参加</a:t>
            </a:r>
            <a:endParaRPr lang="en-US" altLang="ja-JP" sz="1000" dirty="0" smtClean="0">
              <a:solidFill>
                <a:prstClr val="black"/>
              </a:solidFill>
              <a:latin typeface="ＭＳ Ｐゴシック"/>
            </a:endParaRPr>
          </a:p>
          <a:p>
            <a:pPr>
              <a:defRPr/>
            </a:pPr>
            <a:r>
              <a:rPr lang="ja-JP" altLang="en-US" sz="1000" dirty="0">
                <a:solidFill>
                  <a:prstClr val="black"/>
                </a:solidFill>
                <a:latin typeface="ＭＳ Ｐゴシック"/>
              </a:rPr>
              <a:t>　</a:t>
            </a:r>
            <a:r>
              <a:rPr lang="ja-JP" altLang="en-US" sz="1000" dirty="0" smtClean="0">
                <a:solidFill>
                  <a:prstClr val="black"/>
                </a:solidFill>
                <a:latin typeface="ＭＳ Ｐゴシック"/>
              </a:rPr>
              <a:t>⑦所定の研修を受講</a:t>
            </a:r>
            <a:r>
              <a:rPr lang="ja-JP" altLang="en-US" sz="1000" dirty="0">
                <a:solidFill>
                  <a:prstClr val="black"/>
                </a:solidFill>
                <a:latin typeface="ＭＳ Ｐゴシック"/>
              </a:rPr>
              <a:t>　</a:t>
            </a:r>
            <a:endParaRPr lang="ja-JP" altLang="ja-JP" sz="1000" dirty="0">
              <a:solidFill>
                <a:prstClr val="black"/>
              </a:solidFill>
            </a:endParaRPr>
          </a:p>
        </p:txBody>
      </p:sp>
      <p:sp>
        <p:nvSpPr>
          <p:cNvPr id="7" name="正方形/長方形 6"/>
          <p:cNvSpPr/>
          <p:nvPr/>
        </p:nvSpPr>
        <p:spPr>
          <a:xfrm>
            <a:off x="6464810" y="5129804"/>
            <a:ext cx="3441190" cy="553998"/>
          </a:xfrm>
          <a:prstGeom prst="rect">
            <a:avLst/>
          </a:prstGeom>
        </p:spPr>
        <p:txBody>
          <a:bodyPr wrap="square">
            <a:spAutoFit/>
          </a:bodyPr>
          <a:lstStyle/>
          <a:p>
            <a:r>
              <a:rPr lang="ja-JP" altLang="en-US" sz="1000" dirty="0" smtClean="0">
                <a:solidFill>
                  <a:prstClr val="black"/>
                </a:solidFill>
                <a:latin typeface="ＭＳ Ｐゴシック"/>
              </a:rPr>
              <a:t>⑧</a:t>
            </a:r>
            <a:r>
              <a:rPr lang="ja-JP" altLang="ja-JP" sz="1000" dirty="0" smtClean="0">
                <a:solidFill>
                  <a:prstClr val="black"/>
                </a:solidFill>
                <a:latin typeface="ＭＳ Ｐゴシック"/>
              </a:rPr>
              <a:t>医師</a:t>
            </a:r>
            <a:r>
              <a:rPr lang="ja-JP" altLang="ja-JP" sz="1000" dirty="0">
                <a:solidFill>
                  <a:prstClr val="black"/>
                </a:solidFill>
                <a:latin typeface="ＭＳ Ｐゴシック"/>
              </a:rPr>
              <a:t>がケアマネージャーの資格を有して</a:t>
            </a:r>
            <a:r>
              <a:rPr lang="ja-JP" altLang="ja-JP" sz="1000" dirty="0" smtClean="0">
                <a:solidFill>
                  <a:prstClr val="black"/>
                </a:solidFill>
                <a:latin typeface="ＭＳ Ｐゴシック"/>
              </a:rPr>
              <a:t>いる</a:t>
            </a:r>
            <a:endParaRPr lang="en-US" altLang="ja-JP" sz="1000" dirty="0" smtClean="0">
              <a:solidFill>
                <a:prstClr val="black"/>
              </a:solidFill>
              <a:latin typeface="ＭＳ Ｐゴシック"/>
            </a:endParaRPr>
          </a:p>
          <a:p>
            <a:pPr marL="88900" indent="-88900"/>
            <a:r>
              <a:rPr lang="ja-JP" altLang="en-US" sz="1000" dirty="0" smtClean="0">
                <a:solidFill>
                  <a:prstClr val="black"/>
                </a:solidFill>
                <a:latin typeface="ＭＳ Ｐゴシック"/>
              </a:rPr>
              <a:t>⑨（病院の場合）総合評価加算の届出又は介護支援連携指導料の算定</a:t>
            </a:r>
            <a:endParaRPr lang="ja-JP" altLang="ja-JP" sz="1000" dirty="0">
              <a:solidFill>
                <a:prstClr val="black"/>
              </a:solidFill>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val="3474795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1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1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19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1.xml><?xml version="1.0" encoding="utf-8"?>
<a:theme xmlns:a="http://schemas.openxmlformats.org/drawingml/2006/main" name="20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2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2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2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5.xml><?xml version="1.0" encoding="utf-8"?>
<a:theme xmlns:a="http://schemas.openxmlformats.org/drawingml/2006/main" name="2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2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7.xml><?xml version="1.0" encoding="utf-8"?>
<a:theme xmlns:a="http://schemas.openxmlformats.org/drawingml/2006/main" name="2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8.xml><?xml version="1.0" encoding="utf-8"?>
<a:theme xmlns:a="http://schemas.openxmlformats.org/drawingml/2006/main" name="27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0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9270</TotalTime>
  <Words>30565</Words>
  <Application>Microsoft Office PowerPoint</Application>
  <PresentationFormat>A4 210 x 297 mm</PresentationFormat>
  <Paragraphs>7683</Paragraphs>
  <Slides>245</Slides>
  <Notes>218</Notes>
  <HiddenSlides>0</HiddenSlides>
  <MMClips>0</MMClips>
  <ScaleCrop>false</ScaleCrop>
  <HeadingPairs>
    <vt:vector size="6" baseType="variant">
      <vt:variant>
        <vt:lpstr>テーマ</vt:lpstr>
      </vt:variant>
      <vt:variant>
        <vt:i4>48</vt:i4>
      </vt:variant>
      <vt:variant>
        <vt:lpstr>埋め込まれた OLE サーバー</vt:lpstr>
      </vt:variant>
      <vt:variant>
        <vt:i4>1</vt:i4>
      </vt:variant>
      <vt:variant>
        <vt:lpstr>スライド タイトル</vt:lpstr>
      </vt:variant>
      <vt:variant>
        <vt:i4>245</vt:i4>
      </vt:variant>
    </vt:vector>
  </HeadingPairs>
  <TitlesOfParts>
    <vt:vector size="294" baseType="lpstr">
      <vt:lpstr>標準デザイン</vt:lpstr>
      <vt:lpstr>1_Office テーマ</vt:lpstr>
      <vt:lpstr>22_Office ​​テーマ</vt:lpstr>
      <vt:lpstr>21_Office ​​テーマ</vt:lpstr>
      <vt:lpstr>14_Office ​​テーマ</vt:lpstr>
      <vt:lpstr>13_Office ​​テーマ</vt:lpstr>
      <vt:lpstr>20_標準デザイン</vt:lpstr>
      <vt:lpstr>6_標準デザイン</vt:lpstr>
      <vt:lpstr>4_Office テーマ</vt:lpstr>
      <vt:lpstr>3_標準デザイン</vt:lpstr>
      <vt:lpstr>2_Office テーマ</vt:lpstr>
      <vt:lpstr>3_Office テーマ</vt:lpstr>
      <vt:lpstr>5_Office テーマ</vt:lpstr>
      <vt:lpstr>15_Office ​​テーマ</vt:lpstr>
      <vt:lpstr>3_Office ​​テーマ</vt:lpstr>
      <vt:lpstr>14_Office テーマ</vt:lpstr>
      <vt:lpstr>6_Office テーマ</vt:lpstr>
      <vt:lpstr>7_Office テーマ</vt:lpstr>
      <vt:lpstr>8_Office テーマ</vt:lpstr>
      <vt:lpstr>9_Office テーマ</vt:lpstr>
      <vt:lpstr>10_Office テーマ</vt:lpstr>
      <vt:lpstr>11_Office テーマ</vt:lpstr>
      <vt:lpstr>16_Office テーマ</vt:lpstr>
      <vt:lpstr>blank</vt:lpstr>
      <vt:lpstr>4_標準デザイン</vt:lpstr>
      <vt:lpstr>21_標準デザイン</vt:lpstr>
      <vt:lpstr>5_標準デザイン</vt:lpstr>
      <vt:lpstr>1_Office ​​テーマ</vt:lpstr>
      <vt:lpstr>15_Office テーマ</vt:lpstr>
      <vt:lpstr>18_Office テーマ</vt:lpstr>
      <vt:lpstr>1_blank</vt:lpstr>
      <vt:lpstr>2_blank</vt:lpstr>
      <vt:lpstr>17_Office テーマ</vt:lpstr>
      <vt:lpstr>1_標準デザイン</vt:lpstr>
      <vt:lpstr>10_Office ​​テーマ</vt:lpstr>
      <vt:lpstr>12_Office テーマ</vt:lpstr>
      <vt:lpstr>13_Office テーマ</vt:lpstr>
      <vt:lpstr>7_標準デザイン</vt:lpstr>
      <vt:lpstr>Office テーマ</vt:lpstr>
      <vt:lpstr>19_Office テーマ</vt:lpstr>
      <vt:lpstr>20_Office テーマ</vt:lpstr>
      <vt:lpstr>21_Office テーマ</vt:lpstr>
      <vt:lpstr>22_Office テーマ</vt:lpstr>
      <vt:lpstr>23_Office テーマ</vt:lpstr>
      <vt:lpstr>24_Office テーマ</vt:lpstr>
      <vt:lpstr>25_Office テーマ</vt:lpstr>
      <vt:lpstr>26_Office テーマ</vt:lpstr>
      <vt:lpstr>27_Office テーマ</vt:lpstr>
      <vt:lpstr>ワークシート</vt:lpstr>
      <vt:lpstr>《都道府県医師会 社会保険担当理事連絡協議会》 平成２６年度診療報酬改定について 〔概要版〕</vt:lpstr>
      <vt:lpstr>２０２５（平成３７）年に向けた改革</vt:lpstr>
      <vt:lpstr>平成２６年度診療報酬改定</vt:lpstr>
      <vt:lpstr>PowerPoint プレゼンテーション</vt:lpstr>
      <vt:lpstr>PowerPoint プレゼンテーション</vt:lpstr>
      <vt:lpstr>平成２６年度診療報酬改定の基本方針</vt:lpstr>
      <vt:lpstr>平成２６年度診療報酬改定の基本方針</vt:lpstr>
      <vt:lpstr>《診療報酬・介護報酬と基金(補助金）の組合せ》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１．入院医療について＜病床の機能分化＞</vt:lpstr>
      <vt:lpstr>１．入院医療について＜在宅復帰の促進＞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「完全な補填」のために以下の改善が必要！</vt:lpstr>
      <vt:lpstr>PowerPoint プレゼンテーション</vt:lpstr>
      <vt:lpstr>「平成２６年度税制改正大綱」 （自由民主党・公明党、平成25年12月12日）</vt:lpstr>
      <vt:lpstr>平成２６年度診療報酬改定に係る「答申書」附帯意見①</vt:lpstr>
      <vt:lpstr>平成２６年度診療報酬改定に係る「答申書」附帯意見②</vt:lpstr>
      <vt:lpstr>平成２６年度診療報酬改定に係る「答申書」附帯意見③</vt:lpstr>
      <vt:lpstr>【主な改定項目】</vt:lpstr>
      <vt:lpstr>【主な改定項目】</vt:lpstr>
      <vt:lpstr>【主な改定項目】</vt:lpstr>
      <vt:lpstr>PowerPoint プレゼンテーション</vt:lpstr>
      <vt:lpstr>PowerPoint プレゼンテーション</vt:lpstr>
      <vt:lpstr>PowerPoint プレゼンテーション</vt:lpstr>
      <vt:lpstr>PowerPoint プレゼンテーション</vt:lpstr>
      <vt:lpstr>主治医機能〔かかりつけ医〕の評価について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在宅医療における患者紹介等について①</vt:lpstr>
      <vt:lpstr>PowerPoint プレゼンテーション</vt:lpstr>
      <vt:lpstr>在宅医療における患者紹介等の不適切な事例</vt:lpstr>
      <vt:lpstr>在宅医療の課題について</vt:lpstr>
      <vt:lpstr>PowerPoint プレゼンテーション</vt:lpstr>
      <vt:lpstr>PowerPoint プレゼンテーション</vt:lpstr>
      <vt:lpstr>在宅医療における患者紹介等の事例① ＜平成25年8月28日以後の報告＞</vt:lpstr>
      <vt:lpstr>在宅医療における患者紹介等の事例② ＜平成25年8月28日以後の報告＞</vt:lpstr>
      <vt:lpstr>在宅医療における患者紹介等の事例③ ＜平成25年8月28日以後の報告＞</vt:lpstr>
      <vt:lpstr>在宅医療における患者紹介等の事例④</vt:lpstr>
      <vt:lpstr>PowerPoint プレゼンテーション</vt:lpstr>
      <vt:lpstr>在宅療養支援診療所・病院の担当患者数の推移</vt:lpstr>
      <vt:lpstr>PowerPoint プレゼンテーション</vt:lpstr>
      <vt:lpstr>           保険医療機関による患者紹介料の支払いについて①</vt:lpstr>
      <vt:lpstr>           保険医療機関による患者紹介料の支払いについて②</vt:lpstr>
      <vt:lpstr>在宅医療における患者紹介等の事例についての課題と論点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在宅医療を担う医療機関の確保と質の高い在宅医療の推進について</vt:lpstr>
      <vt:lpstr>PowerPoint プレゼンテーション</vt:lpstr>
      <vt:lpstr>PowerPoint プレゼンテーション</vt:lpstr>
      <vt:lpstr>PowerPoint プレゼンテーション</vt:lpstr>
      <vt:lpstr>在宅患者訪問診療の例①</vt:lpstr>
      <vt:lpstr>在宅患者訪問診療の例②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医療提供しているが、医療資源の少ない地域（特定地域・３０二次医療圏）</vt:lpstr>
      <vt:lpstr>PowerPoint プレゼンテーション</vt:lpstr>
      <vt:lpstr>他医療機関受診している者の割合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手術の保険導入①</vt:lpstr>
      <vt:lpstr>手術の保険導入②</vt:lpstr>
      <vt:lpstr>手術の評価の見直し①</vt:lpstr>
      <vt:lpstr>手術の評価の見直し②</vt:lpstr>
      <vt:lpstr>手術の評価の見直し③</vt:lpstr>
      <vt:lpstr>手術の評価の見直し④</vt:lpstr>
      <vt:lpstr>検査の評価の見直し</vt:lpstr>
      <vt:lpstr>検査・処置の保険導入</vt:lpstr>
      <vt:lpstr>処置の評価の見直し</vt:lpstr>
      <vt:lpstr>医学管理・在宅医療・病理診断の保険導入・評価の見直し</vt:lpstr>
      <vt:lpstr>麻酔の保険導入・評価の見直し</vt:lpstr>
      <vt:lpstr>コンピューター断層撮影診断料の見直し</vt:lpstr>
      <vt:lpstr>放射線治療の保険導入・評価の見直し</vt:lpstr>
      <vt:lpstr>PowerPoint プレゼンテーション</vt:lpstr>
      <vt:lpstr>例）　帝王切開術に関する手術料の見直し</vt:lpstr>
      <vt:lpstr>外保連試案による評価見直し①</vt:lpstr>
      <vt:lpstr>外保連試案による評価見直し②</vt:lpstr>
      <vt:lpstr>外保連試案による評価見直し③</vt:lpstr>
      <vt:lpstr>外保連試案による評価見直し④</vt:lpstr>
      <vt:lpstr>外保連試案による評価見直し⑤</vt:lpstr>
      <vt:lpstr>外保連試案による評価見直し⑥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経過措置等について①</vt:lpstr>
      <vt:lpstr>経過措置等について②</vt:lpstr>
      <vt:lpstr>PowerPoint プレゼンテーション</vt:lpstr>
      <vt:lpstr>経過措置等について④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薬学的管理及び指導の充実について ～薬剤服用歴管理指導料の評価の見直し～</vt:lpstr>
      <vt:lpstr>後発医薬品の使用促進策について ～後発医薬品調剤体制加算の要件見直し～</vt:lpstr>
      <vt:lpstr>調剤報酬等における適正化・合理化① ～いわゆる門前薬局の評価の見直し～</vt:lpstr>
      <vt:lpstr>調剤報酬等における適正化・合理化②〔再掲〕 ～いわゆる門前薬局の評価の見直し～</vt:lpstr>
      <vt:lpstr>在宅薬剤管理指導業務の一層の推進①</vt:lpstr>
      <vt:lpstr>在宅薬剤管理指導業務の一層の推進②</vt:lpstr>
      <vt:lpstr>PowerPoint プレゼンテーション</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平成24年度診療報酬改定の概要</dc:title>
  <dc:creator>user</dc:creator>
  <cp:lastModifiedBy>Hayashi</cp:lastModifiedBy>
  <cp:revision>1021</cp:revision>
  <cp:lastPrinted>2014-03-07T04:31:01Z</cp:lastPrinted>
  <dcterms:created xsi:type="dcterms:W3CDTF">2014-01-22T01:52:05Z</dcterms:created>
  <dcterms:modified xsi:type="dcterms:W3CDTF">2014-03-10T05:19:37Z</dcterms:modified>
</cp:coreProperties>
</file>